
<file path=[Content_Types].xml><?xml version="1.0" encoding="utf-8"?>
<Types xmlns="http://schemas.openxmlformats.org/package/2006/content-types">
  <Override PartName="/ppt/slideMasters/slideMaster3.xml" ContentType="application/vnd.openxmlformats-officedocument.presentationml.slideMaster+xml"/>
  <Override PartName="/ppt/slides/slide29.xml" ContentType="application/vnd.openxmlformats-officedocument.presentationml.slide+xml"/>
  <Override PartName="/ppt/theme/theme5.xml" ContentType="application/vnd.openxmlformats-officedocument.them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32.xml" ContentType="application/vnd.openxmlformats-officedocument.presentationml.notesSlide+xml"/>
  <Override PartName="/ppt/commentAuthors.xml" ContentType="application/vnd.openxmlformats-officedocument.presentationml.commentAuthors+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diagrams/layout1.xml" ContentType="application/vnd.openxmlformats-officedocument.drawingml.diagramLayout+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theme/theme4.xml" ContentType="application/vnd.openxmlformats-officedocument.theme+xml"/>
  <Override PartName="/ppt/notesSlides/notesSlide1.xml" ContentType="application/vnd.openxmlformats-officedocument.presentationml.notesSlide+xml"/>
  <Override PartName="/ppt/notesSlides/notesSlide3.xml" ContentType="application/vnd.openxmlformats-officedocument.presentationml.notesSlide+xml"/>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diagrams/quickStyle1.xml" ContentType="application/vnd.openxmlformats-officedocument.drawingml.diagramStyle+xml"/>
  <Default Extension="emf" ContentType="image/x-emf"/>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Default Extension="vml" ContentType="application/vnd.openxmlformats-officedocument.vmlDrawing"/>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ppt/diagrams/data1.xml" ContentType="application/vnd.openxmlformats-officedocument.drawingml.diagramData+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Layouts/slideLayout15.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3" r:id="rId1"/>
    <p:sldMasterId id="2147483729" r:id="rId2"/>
    <p:sldMasterId id="2147483732" r:id="rId3"/>
  </p:sldMasterIdLst>
  <p:notesMasterIdLst>
    <p:notesMasterId r:id="rId40"/>
  </p:notesMasterIdLst>
  <p:handoutMasterIdLst>
    <p:handoutMasterId r:id="rId41"/>
  </p:handoutMasterIdLst>
  <p:sldIdLst>
    <p:sldId id="256" r:id="rId4"/>
    <p:sldId id="323" r:id="rId5"/>
    <p:sldId id="283" r:id="rId6"/>
    <p:sldId id="334" r:id="rId7"/>
    <p:sldId id="322" r:id="rId8"/>
    <p:sldId id="299" r:id="rId9"/>
    <p:sldId id="324" r:id="rId10"/>
    <p:sldId id="325" r:id="rId11"/>
    <p:sldId id="326" r:id="rId12"/>
    <p:sldId id="327" r:id="rId13"/>
    <p:sldId id="331" r:id="rId14"/>
    <p:sldId id="297" r:id="rId15"/>
    <p:sldId id="307" r:id="rId16"/>
    <p:sldId id="303" r:id="rId17"/>
    <p:sldId id="300" r:id="rId18"/>
    <p:sldId id="291" r:id="rId19"/>
    <p:sldId id="304" r:id="rId20"/>
    <p:sldId id="289" r:id="rId21"/>
    <p:sldId id="314" r:id="rId22"/>
    <p:sldId id="309" r:id="rId23"/>
    <p:sldId id="312" r:id="rId24"/>
    <p:sldId id="286" r:id="rId25"/>
    <p:sldId id="311" r:id="rId26"/>
    <p:sldId id="287" r:id="rId27"/>
    <p:sldId id="330" r:id="rId28"/>
    <p:sldId id="320" r:id="rId29"/>
    <p:sldId id="336" r:id="rId30"/>
    <p:sldId id="321" r:id="rId31"/>
    <p:sldId id="306" r:id="rId32"/>
    <p:sldId id="293" r:id="rId33"/>
    <p:sldId id="308" r:id="rId34"/>
    <p:sldId id="274" r:id="rId35"/>
    <p:sldId id="329" r:id="rId36"/>
    <p:sldId id="337" r:id="rId37"/>
    <p:sldId id="338" r:id="rId38"/>
    <p:sldId id="280" r:id="rId39"/>
  </p:sldIdLst>
  <p:sldSz cx="9144000" cy="6858000" type="screen4x3"/>
  <p:notesSz cx="6858000" cy="9144000"/>
  <p:defaultTex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Heather Simmonsen" initials="HS" lastIdx="1" clrIdx="0"/>
  <p:cmAuthor id="1" name=" Pete Zerger" initials="PZ" lastIdx="1" clrIdx="1"/>
  <p:cmAuthor id="2" name="Ian Jirka" initials="ij" lastIdx="2" clrIdx="2"/>
  <p:cmAuthor id="3" name="Windows User" initials="WU" lastIdx="2" clrIdx="3"/>
  <p:cmAuthor id="4" name="Rory" initials="R" lastIdx="3" clrIdx="4"/>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showPr>
  <p:clrMru>
    <a:srgbClr val="CCFFCC"/>
    <a:srgbClr val="FFFFFF"/>
    <a:srgbClr val="CCCCCC"/>
    <a:srgbClr val="99CC99"/>
    <a:srgbClr val="F6AE1E"/>
    <a:srgbClr val="FF0066"/>
    <a:srgbClr val="000000"/>
    <a:srgbClr val="F3AF35"/>
    <a:srgbClr val="9C42E6"/>
    <a:srgbClr val="D1943B"/>
  </p:clrMru>
</p:presentationPr>
</file>

<file path=ppt/tableStyles.xml><?xml version="1.0" encoding="utf-8"?>
<a:tblStyleLst xmlns:a="http://schemas.openxmlformats.org/drawingml/2006/main" def="{5C22544A-7EE6-4342-B048-85BDC9FD1C3A}">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808" autoAdjust="0"/>
    <p:restoredTop sz="73907" autoAdjust="0"/>
  </p:normalViewPr>
  <p:slideViewPr>
    <p:cSldViewPr snapToGrid="0">
      <p:cViewPr varScale="1">
        <p:scale>
          <a:sx n="79" d="100"/>
          <a:sy n="79" d="100"/>
        </p:scale>
        <p:origin x="-1002" y="-96"/>
      </p:cViewPr>
      <p:guideLst>
        <p:guide orient="horz" pos="144"/>
        <p:guide orient="horz" pos="895"/>
        <p:guide orient="horz" pos="1484"/>
        <p:guide orient="horz" pos="1200"/>
        <p:guide orient="horz" pos="2736"/>
        <p:guide orient="horz" pos="3897"/>
        <p:guide pos="2880"/>
        <p:guide pos="240"/>
        <p:guide pos="460"/>
        <p:guide pos="5520"/>
        <p:guide pos="863"/>
        <p:guide pos="5299"/>
      </p:guideLst>
    </p:cSldViewPr>
  </p:slideViewPr>
  <p:notesTextViewPr>
    <p:cViewPr>
      <p:scale>
        <a:sx n="100" d="100"/>
        <a:sy n="100" d="100"/>
      </p:scale>
      <p:origin x="0" y="0"/>
    </p:cViewPr>
  </p:notesTextViewPr>
  <p:sorterViewPr>
    <p:cViewPr>
      <p:scale>
        <a:sx n="100" d="100"/>
        <a:sy n="100" d="100"/>
      </p:scale>
      <p:origin x="0" y="0"/>
    </p:cViewPr>
  </p:sorterViewPr>
  <p:notesViewPr>
    <p:cSldViewPr snapToGrid="0" showGuides="1">
      <p:cViewPr varScale="1">
        <p:scale>
          <a:sx n="82" d="100"/>
          <a:sy n="82" d="100"/>
        </p:scale>
        <p:origin x="-2064" y="-90"/>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commentAuthors" Target="commentAuthor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notesMaster" Target="notesMasters/notesMaster1.xml"/><Relationship Id="rId45" Type="http://schemas.openxmlformats.org/officeDocument/2006/relationships/theme" Target="theme/theme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viewProps" Target="view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B9FDE93-2E00-45E1-97E2-57892FBED110}" type="doc">
      <dgm:prSet loTypeId="urn:microsoft.com/office/officeart/2005/8/layout/hierarchy3" loCatId="relationship" qsTypeId="urn:microsoft.com/office/officeart/2005/8/quickstyle/simple1" qsCatId="simple" csTypeId="urn:microsoft.com/office/officeart/2005/8/colors/accent1_2" csCatId="accent1" phldr="1"/>
      <dgm:spPr/>
      <dgm:t>
        <a:bodyPr/>
        <a:lstStyle/>
        <a:p>
          <a:endParaRPr lang="en-US"/>
        </a:p>
      </dgm:t>
    </dgm:pt>
    <dgm:pt modelId="{9FC2BFB6-E754-4FB1-89B0-DB69623AF5B1}">
      <dgm:prSet phldrT="[Text]" custT="1"/>
      <dgm:spPr/>
      <dgm:t>
        <a:bodyPr/>
        <a:lstStyle/>
        <a:p>
          <a:r>
            <a:rPr lang="en-US" sz="2400" b="1" dirty="0" smtClean="0">
              <a:solidFill>
                <a:schemeClr val="bg1"/>
              </a:solidFill>
            </a:rPr>
            <a:t>Management clients without VPN</a:t>
          </a:r>
          <a:endParaRPr lang="en-US" sz="2400" b="1" dirty="0">
            <a:solidFill>
              <a:schemeClr val="bg1"/>
            </a:solidFill>
          </a:endParaRPr>
        </a:p>
      </dgm:t>
    </dgm:pt>
    <dgm:pt modelId="{18817A0E-8987-4176-903B-B7856D1DE079}" type="parTrans" cxnId="{8EC9D5E4-6B3D-4F5F-9F6D-988BE55C2621}">
      <dgm:prSet/>
      <dgm:spPr/>
      <dgm:t>
        <a:bodyPr/>
        <a:lstStyle/>
        <a:p>
          <a:endParaRPr lang="en-US"/>
        </a:p>
      </dgm:t>
    </dgm:pt>
    <dgm:pt modelId="{745C7A34-4FD6-4117-B770-838C1E72120F}" type="sibTrans" cxnId="{8EC9D5E4-6B3D-4F5F-9F6D-988BE55C2621}">
      <dgm:prSet/>
      <dgm:spPr/>
      <dgm:t>
        <a:bodyPr/>
        <a:lstStyle/>
        <a:p>
          <a:endParaRPr lang="en-US"/>
        </a:p>
      </dgm:t>
    </dgm:pt>
    <dgm:pt modelId="{5086EEF8-EC11-448C-A506-85C013D5BB69}">
      <dgm:prSet phldrT="[Text]" custT="1"/>
      <dgm:spPr/>
      <dgm:t>
        <a:bodyPr/>
        <a:lstStyle/>
        <a:p>
          <a:r>
            <a:rPr lang="en-US" sz="2000" dirty="0" smtClean="0"/>
            <a:t>POS Devices </a:t>
          </a:r>
          <a:endParaRPr lang="en-US" sz="2000" dirty="0"/>
        </a:p>
      </dgm:t>
    </dgm:pt>
    <dgm:pt modelId="{7A28A3A5-5A58-41B7-8F1E-31D1664B45C6}" type="parTrans" cxnId="{5249A4AC-EC08-44F8-AF3F-0BC0E329D1C8}">
      <dgm:prSet/>
      <dgm:spPr/>
      <dgm:t>
        <a:bodyPr/>
        <a:lstStyle/>
        <a:p>
          <a:endParaRPr lang="en-US"/>
        </a:p>
      </dgm:t>
    </dgm:pt>
    <dgm:pt modelId="{F609AF6D-D6EE-4BEE-8DD0-45BC0A3C78E8}" type="sibTrans" cxnId="{5249A4AC-EC08-44F8-AF3F-0BC0E329D1C8}">
      <dgm:prSet/>
      <dgm:spPr/>
      <dgm:t>
        <a:bodyPr/>
        <a:lstStyle/>
        <a:p>
          <a:endParaRPr lang="en-US"/>
        </a:p>
      </dgm:t>
    </dgm:pt>
    <dgm:pt modelId="{BDE46134-EC0B-4D55-B1FF-245551C8CD2A}">
      <dgm:prSet phldrT="[Text]" custT="1"/>
      <dgm:spPr/>
      <dgm:t>
        <a:bodyPr/>
        <a:lstStyle/>
        <a:p>
          <a:r>
            <a:rPr lang="en-US" sz="2000" dirty="0" smtClean="0"/>
            <a:t>Kiosks</a:t>
          </a:r>
          <a:endParaRPr lang="en-US" sz="2000" dirty="0"/>
        </a:p>
      </dgm:t>
    </dgm:pt>
    <dgm:pt modelId="{B2FB6EBF-9632-4369-9D62-293F124C312B}" type="parTrans" cxnId="{4F87AA2E-6108-496C-8BCD-FF6A58410EB6}">
      <dgm:prSet/>
      <dgm:spPr/>
      <dgm:t>
        <a:bodyPr/>
        <a:lstStyle/>
        <a:p>
          <a:endParaRPr lang="en-US"/>
        </a:p>
      </dgm:t>
    </dgm:pt>
    <dgm:pt modelId="{F0A43D4C-BA17-406E-B897-6B74E5F8A031}" type="sibTrans" cxnId="{4F87AA2E-6108-496C-8BCD-FF6A58410EB6}">
      <dgm:prSet/>
      <dgm:spPr/>
      <dgm:t>
        <a:bodyPr/>
        <a:lstStyle/>
        <a:p>
          <a:endParaRPr lang="en-US"/>
        </a:p>
      </dgm:t>
    </dgm:pt>
    <dgm:pt modelId="{FA4E1FEE-3EF3-470D-9EF1-E3F85DE7B7CF}">
      <dgm:prSet phldrT="[Text]" custT="1"/>
      <dgm:spPr/>
      <dgm:t>
        <a:bodyPr/>
        <a:lstStyle/>
        <a:p>
          <a:r>
            <a:rPr lang="en-US" sz="2400" b="1" dirty="0" smtClean="0">
              <a:solidFill>
                <a:schemeClr val="bg1"/>
              </a:solidFill>
            </a:rPr>
            <a:t>Internet Only or Internet/Intranet</a:t>
          </a:r>
        </a:p>
      </dgm:t>
    </dgm:pt>
    <dgm:pt modelId="{BA392052-6D29-4862-B6B4-0E641A396C4A}" type="parTrans" cxnId="{89A870F9-D86F-4861-B993-945CFF87ED44}">
      <dgm:prSet/>
      <dgm:spPr/>
      <dgm:t>
        <a:bodyPr/>
        <a:lstStyle/>
        <a:p>
          <a:endParaRPr lang="en-US"/>
        </a:p>
      </dgm:t>
    </dgm:pt>
    <dgm:pt modelId="{4BE42A1A-7E41-409B-93C0-9AEEB04625D6}" type="sibTrans" cxnId="{89A870F9-D86F-4861-B993-945CFF87ED44}">
      <dgm:prSet/>
      <dgm:spPr/>
      <dgm:t>
        <a:bodyPr/>
        <a:lstStyle/>
        <a:p>
          <a:endParaRPr lang="en-US"/>
        </a:p>
      </dgm:t>
    </dgm:pt>
    <dgm:pt modelId="{1FE5A8FB-D912-4E76-BBE3-6F2317E89630}">
      <dgm:prSet phldrT="[Text]" custT="1"/>
      <dgm:spPr/>
      <dgm:t>
        <a:bodyPr/>
        <a:lstStyle/>
        <a:p>
          <a:r>
            <a:rPr lang="en-US" sz="2000" dirty="0" smtClean="0"/>
            <a:t>PKI, SSL/TLS for secure HTTP communication</a:t>
          </a:r>
          <a:endParaRPr lang="en-US" sz="2000" dirty="0"/>
        </a:p>
      </dgm:t>
    </dgm:pt>
    <dgm:pt modelId="{0348C67D-82FA-41DF-9695-D658E6D63D9C}" type="parTrans" cxnId="{37BC3E40-7F36-4E59-86E2-9E9A2171E474}">
      <dgm:prSet/>
      <dgm:spPr/>
      <dgm:t>
        <a:bodyPr/>
        <a:lstStyle/>
        <a:p>
          <a:endParaRPr lang="en-US"/>
        </a:p>
      </dgm:t>
    </dgm:pt>
    <dgm:pt modelId="{90869284-1002-47CC-81AF-5AD3FE5CAFAB}" type="sibTrans" cxnId="{37BC3E40-7F36-4E59-86E2-9E9A2171E474}">
      <dgm:prSet/>
      <dgm:spPr/>
      <dgm:t>
        <a:bodyPr/>
        <a:lstStyle/>
        <a:p>
          <a:endParaRPr lang="en-US"/>
        </a:p>
      </dgm:t>
    </dgm:pt>
    <dgm:pt modelId="{23A5BA0F-5F96-4A8A-A9F5-AA302790109B}">
      <dgm:prSet phldrT="[Text]" custT="1"/>
      <dgm:spPr/>
      <dgm:t>
        <a:bodyPr/>
        <a:lstStyle/>
        <a:p>
          <a:r>
            <a:rPr lang="en-US" sz="2000" dirty="0" smtClean="0"/>
            <a:t>Firewall for SSL termination</a:t>
          </a:r>
          <a:endParaRPr lang="en-US" sz="2000" dirty="0"/>
        </a:p>
      </dgm:t>
    </dgm:pt>
    <dgm:pt modelId="{4E69F717-EC62-45D6-9256-DB19E71C0399}" type="parTrans" cxnId="{7B72E270-D24A-4037-8781-FB3EF65ACE3F}">
      <dgm:prSet/>
      <dgm:spPr/>
      <dgm:t>
        <a:bodyPr/>
        <a:lstStyle/>
        <a:p>
          <a:endParaRPr lang="en-US"/>
        </a:p>
      </dgm:t>
    </dgm:pt>
    <dgm:pt modelId="{C7E85784-885D-4ABE-83B1-9D4B1DAE0FCB}" type="sibTrans" cxnId="{7B72E270-D24A-4037-8781-FB3EF65ACE3F}">
      <dgm:prSet/>
      <dgm:spPr/>
      <dgm:t>
        <a:bodyPr/>
        <a:lstStyle/>
        <a:p>
          <a:endParaRPr lang="en-US"/>
        </a:p>
      </dgm:t>
    </dgm:pt>
    <dgm:pt modelId="{4C7D79A0-A0EB-40E1-A523-31595623B3A3}">
      <dgm:prSet phldrT="[Text]" custT="1"/>
      <dgm:spPr/>
      <dgm:t>
        <a:bodyPr/>
        <a:lstStyle/>
        <a:p>
          <a:r>
            <a:rPr lang="en-US" sz="2400" b="1" dirty="0" smtClean="0">
              <a:solidFill>
                <a:schemeClr val="bg1"/>
              </a:solidFill>
            </a:rPr>
            <a:t>Prerequisites </a:t>
          </a:r>
          <a:endParaRPr lang="en-US" sz="2400" b="1" dirty="0">
            <a:solidFill>
              <a:schemeClr val="bg1"/>
            </a:solidFill>
          </a:endParaRPr>
        </a:p>
      </dgm:t>
    </dgm:pt>
    <dgm:pt modelId="{2B466EDE-3396-4E91-AC8D-7FD3F7920D25}" type="parTrans" cxnId="{B91ADE01-D1B8-4612-A3CD-67A66D33984B}">
      <dgm:prSet/>
      <dgm:spPr/>
      <dgm:t>
        <a:bodyPr/>
        <a:lstStyle/>
        <a:p>
          <a:endParaRPr lang="en-US"/>
        </a:p>
      </dgm:t>
    </dgm:pt>
    <dgm:pt modelId="{41EA7B0F-48AC-4A3E-AAAC-2351C5C3F3AF}" type="sibTrans" cxnId="{B91ADE01-D1B8-4612-A3CD-67A66D33984B}">
      <dgm:prSet/>
      <dgm:spPr/>
      <dgm:t>
        <a:bodyPr/>
        <a:lstStyle/>
        <a:p>
          <a:endParaRPr lang="en-US"/>
        </a:p>
      </dgm:t>
    </dgm:pt>
    <dgm:pt modelId="{6DAD36C6-CD3B-44D0-B6A3-66DA2B4000DE}">
      <dgm:prSet phldrT="[Text]" custT="1"/>
      <dgm:spPr/>
      <dgm:t>
        <a:bodyPr/>
        <a:lstStyle/>
        <a:p>
          <a:r>
            <a:rPr lang="en-US" sz="2000" b="1" dirty="0" smtClean="0"/>
            <a:t>PKI</a:t>
          </a:r>
          <a:r>
            <a:rPr lang="en-US" sz="2000" dirty="0" smtClean="0"/>
            <a:t> </a:t>
          </a:r>
          <a:r>
            <a:rPr lang="en-US" sz="2000" i="1" dirty="0" smtClean="0"/>
            <a:t>(certificates for SCCM native mode)</a:t>
          </a:r>
          <a:endParaRPr lang="en-US" sz="2000" i="1" dirty="0"/>
        </a:p>
      </dgm:t>
    </dgm:pt>
    <dgm:pt modelId="{896497D0-DE80-4B3D-91D3-049C35627EC0}" type="parTrans" cxnId="{DE1870E9-D4C9-44C9-91C9-51ACBCE515D7}">
      <dgm:prSet/>
      <dgm:spPr/>
      <dgm:t>
        <a:bodyPr/>
        <a:lstStyle/>
        <a:p>
          <a:endParaRPr lang="en-US"/>
        </a:p>
      </dgm:t>
    </dgm:pt>
    <dgm:pt modelId="{AAD54DBB-8E70-413A-A92D-226A06984240}" type="sibTrans" cxnId="{DE1870E9-D4C9-44C9-91C9-51ACBCE515D7}">
      <dgm:prSet/>
      <dgm:spPr/>
      <dgm:t>
        <a:bodyPr/>
        <a:lstStyle/>
        <a:p>
          <a:endParaRPr lang="en-US"/>
        </a:p>
      </dgm:t>
    </dgm:pt>
    <dgm:pt modelId="{B63AA8B0-8438-4E9C-B852-4A8612D3C037}">
      <dgm:prSet phldrT="[Text]" custT="1"/>
      <dgm:spPr/>
      <dgm:t>
        <a:bodyPr/>
        <a:lstStyle/>
        <a:p>
          <a:r>
            <a:rPr lang="en-US" sz="2000" b="1" dirty="0" smtClean="0"/>
            <a:t>DNS name resolution  </a:t>
          </a:r>
          <a:r>
            <a:rPr lang="en-US" sz="2000" i="1" dirty="0" smtClean="0"/>
            <a:t>(for Internet FQDNS)</a:t>
          </a:r>
          <a:endParaRPr lang="en-US" sz="2000" i="1" dirty="0"/>
        </a:p>
      </dgm:t>
    </dgm:pt>
    <dgm:pt modelId="{9DDFB56B-D794-45F8-B055-D541C9D821D5}" type="parTrans" cxnId="{3E64EEC5-5863-4559-B538-BB4A5CA86F36}">
      <dgm:prSet/>
      <dgm:spPr/>
      <dgm:t>
        <a:bodyPr/>
        <a:lstStyle/>
        <a:p>
          <a:endParaRPr lang="en-US"/>
        </a:p>
      </dgm:t>
    </dgm:pt>
    <dgm:pt modelId="{1405A23D-7CE4-4D8D-84DB-27527B0A7734}" type="sibTrans" cxnId="{3E64EEC5-5863-4559-B538-BB4A5CA86F36}">
      <dgm:prSet/>
      <dgm:spPr/>
      <dgm:t>
        <a:bodyPr/>
        <a:lstStyle/>
        <a:p>
          <a:endParaRPr lang="en-US"/>
        </a:p>
      </dgm:t>
    </dgm:pt>
    <dgm:pt modelId="{0D8A8899-F54B-4F88-8873-4D07A9A7395F}">
      <dgm:prSet phldrT="[Text]" custT="1"/>
      <dgm:spPr/>
      <dgm:t>
        <a:bodyPr/>
        <a:lstStyle/>
        <a:p>
          <a:r>
            <a:rPr lang="en-US" sz="2000" b="1" dirty="0" smtClean="0"/>
            <a:t>Active Directory </a:t>
          </a:r>
        </a:p>
      </dgm:t>
    </dgm:pt>
    <dgm:pt modelId="{D5A55F19-B176-4AF6-8A61-B8683B1881E2}" type="parTrans" cxnId="{4FDC8B9B-35E7-4941-B62A-22A4EF44CB28}">
      <dgm:prSet/>
      <dgm:spPr/>
      <dgm:t>
        <a:bodyPr/>
        <a:lstStyle/>
        <a:p>
          <a:endParaRPr lang="en-US"/>
        </a:p>
      </dgm:t>
    </dgm:pt>
    <dgm:pt modelId="{10C561A0-D85F-4B45-9FF0-20CBA629EE4A}" type="sibTrans" cxnId="{4FDC8B9B-35E7-4941-B62A-22A4EF44CB28}">
      <dgm:prSet/>
      <dgm:spPr/>
      <dgm:t>
        <a:bodyPr/>
        <a:lstStyle/>
        <a:p>
          <a:endParaRPr lang="en-US"/>
        </a:p>
      </dgm:t>
    </dgm:pt>
    <dgm:pt modelId="{FBD31C04-1C3B-4510-81D6-E3CAB57E605B}" type="pres">
      <dgm:prSet presAssocID="{6B9FDE93-2E00-45E1-97E2-57892FBED110}" presName="diagram" presStyleCnt="0">
        <dgm:presLayoutVars>
          <dgm:chPref val="1"/>
          <dgm:dir/>
          <dgm:animOne val="branch"/>
          <dgm:animLvl val="lvl"/>
          <dgm:resizeHandles/>
        </dgm:presLayoutVars>
      </dgm:prSet>
      <dgm:spPr/>
      <dgm:t>
        <a:bodyPr/>
        <a:lstStyle/>
        <a:p>
          <a:endParaRPr lang="en-US"/>
        </a:p>
      </dgm:t>
    </dgm:pt>
    <dgm:pt modelId="{6D6EC8D9-9C05-4B75-9DF2-FB9324C52F88}" type="pres">
      <dgm:prSet presAssocID="{9FC2BFB6-E754-4FB1-89B0-DB69623AF5B1}" presName="root" presStyleCnt="0"/>
      <dgm:spPr/>
    </dgm:pt>
    <dgm:pt modelId="{DC23DA9F-941D-4948-A8F0-0ABE4D9414FF}" type="pres">
      <dgm:prSet presAssocID="{9FC2BFB6-E754-4FB1-89B0-DB69623AF5B1}" presName="rootComposite" presStyleCnt="0"/>
      <dgm:spPr/>
    </dgm:pt>
    <dgm:pt modelId="{ED848F83-DFF6-4E02-85AC-39F3BF8A1C08}" type="pres">
      <dgm:prSet presAssocID="{9FC2BFB6-E754-4FB1-89B0-DB69623AF5B1}" presName="rootText" presStyleLbl="node1" presStyleIdx="0" presStyleCnt="3" custScaleX="110032" custScaleY="117026"/>
      <dgm:spPr/>
      <dgm:t>
        <a:bodyPr/>
        <a:lstStyle/>
        <a:p>
          <a:endParaRPr lang="en-US"/>
        </a:p>
      </dgm:t>
    </dgm:pt>
    <dgm:pt modelId="{1A4A7DB1-7F65-489D-AE2F-E63D446FA6A2}" type="pres">
      <dgm:prSet presAssocID="{9FC2BFB6-E754-4FB1-89B0-DB69623AF5B1}" presName="rootConnector" presStyleLbl="node1" presStyleIdx="0" presStyleCnt="3"/>
      <dgm:spPr/>
      <dgm:t>
        <a:bodyPr/>
        <a:lstStyle/>
        <a:p>
          <a:endParaRPr lang="en-US"/>
        </a:p>
      </dgm:t>
    </dgm:pt>
    <dgm:pt modelId="{DBACEA5A-0E44-4246-815E-19D227B9463F}" type="pres">
      <dgm:prSet presAssocID="{9FC2BFB6-E754-4FB1-89B0-DB69623AF5B1}" presName="childShape" presStyleCnt="0"/>
      <dgm:spPr/>
    </dgm:pt>
    <dgm:pt modelId="{797269D8-A247-45B2-B7D8-8D7B780AB1FF}" type="pres">
      <dgm:prSet presAssocID="{7A28A3A5-5A58-41B7-8F1E-31D1664B45C6}" presName="Name13" presStyleLbl="parChTrans1D2" presStyleIdx="0" presStyleCnt="7"/>
      <dgm:spPr/>
      <dgm:t>
        <a:bodyPr/>
        <a:lstStyle/>
        <a:p>
          <a:endParaRPr lang="en-US"/>
        </a:p>
      </dgm:t>
    </dgm:pt>
    <dgm:pt modelId="{DB9CD12F-9F7B-495B-A1EA-AF2138B3C6B7}" type="pres">
      <dgm:prSet presAssocID="{5086EEF8-EC11-448C-A506-85C013D5BB69}" presName="childText" presStyleLbl="bgAcc1" presStyleIdx="0" presStyleCnt="7">
        <dgm:presLayoutVars>
          <dgm:bulletEnabled val="1"/>
        </dgm:presLayoutVars>
      </dgm:prSet>
      <dgm:spPr/>
      <dgm:t>
        <a:bodyPr/>
        <a:lstStyle/>
        <a:p>
          <a:endParaRPr lang="en-US"/>
        </a:p>
      </dgm:t>
    </dgm:pt>
    <dgm:pt modelId="{D2722578-7BB1-4B2E-8B15-EA9DCB6227E9}" type="pres">
      <dgm:prSet presAssocID="{B2FB6EBF-9632-4369-9D62-293F124C312B}" presName="Name13" presStyleLbl="parChTrans1D2" presStyleIdx="1" presStyleCnt="7"/>
      <dgm:spPr/>
      <dgm:t>
        <a:bodyPr/>
        <a:lstStyle/>
        <a:p>
          <a:endParaRPr lang="en-US"/>
        </a:p>
      </dgm:t>
    </dgm:pt>
    <dgm:pt modelId="{89911BBA-83C8-492F-BB78-8DEEBE5C6389}" type="pres">
      <dgm:prSet presAssocID="{BDE46134-EC0B-4D55-B1FF-245551C8CD2A}" presName="childText" presStyleLbl="bgAcc1" presStyleIdx="1" presStyleCnt="7">
        <dgm:presLayoutVars>
          <dgm:bulletEnabled val="1"/>
        </dgm:presLayoutVars>
      </dgm:prSet>
      <dgm:spPr/>
      <dgm:t>
        <a:bodyPr/>
        <a:lstStyle/>
        <a:p>
          <a:endParaRPr lang="en-US"/>
        </a:p>
      </dgm:t>
    </dgm:pt>
    <dgm:pt modelId="{7D2C1EB3-97B5-420E-9BCC-99382187EB59}" type="pres">
      <dgm:prSet presAssocID="{FA4E1FEE-3EF3-470D-9EF1-E3F85DE7B7CF}" presName="root" presStyleCnt="0"/>
      <dgm:spPr/>
    </dgm:pt>
    <dgm:pt modelId="{B6BFABD7-E4DD-46A8-BFA2-7AC57744FDEA}" type="pres">
      <dgm:prSet presAssocID="{FA4E1FEE-3EF3-470D-9EF1-E3F85DE7B7CF}" presName="rootComposite" presStyleCnt="0"/>
      <dgm:spPr/>
    </dgm:pt>
    <dgm:pt modelId="{0011B51E-B92E-4241-8E96-7D954FFD0943}" type="pres">
      <dgm:prSet presAssocID="{FA4E1FEE-3EF3-470D-9EF1-E3F85DE7B7CF}" presName="rootText" presStyleLbl="node1" presStyleIdx="1" presStyleCnt="3" custScaleX="135890" custScaleY="119457"/>
      <dgm:spPr/>
      <dgm:t>
        <a:bodyPr/>
        <a:lstStyle/>
        <a:p>
          <a:endParaRPr lang="en-US"/>
        </a:p>
      </dgm:t>
    </dgm:pt>
    <dgm:pt modelId="{8D747F20-1F30-494F-89B4-1D325241B9B6}" type="pres">
      <dgm:prSet presAssocID="{FA4E1FEE-3EF3-470D-9EF1-E3F85DE7B7CF}" presName="rootConnector" presStyleLbl="node1" presStyleIdx="1" presStyleCnt="3"/>
      <dgm:spPr/>
      <dgm:t>
        <a:bodyPr/>
        <a:lstStyle/>
        <a:p>
          <a:endParaRPr lang="en-US"/>
        </a:p>
      </dgm:t>
    </dgm:pt>
    <dgm:pt modelId="{6D304846-B50C-441E-B182-A5F032DC3AF3}" type="pres">
      <dgm:prSet presAssocID="{FA4E1FEE-3EF3-470D-9EF1-E3F85DE7B7CF}" presName="childShape" presStyleCnt="0"/>
      <dgm:spPr/>
    </dgm:pt>
    <dgm:pt modelId="{5314CFEB-B24C-462C-A215-AE5D3281C36F}" type="pres">
      <dgm:prSet presAssocID="{0348C67D-82FA-41DF-9695-D658E6D63D9C}" presName="Name13" presStyleLbl="parChTrans1D2" presStyleIdx="2" presStyleCnt="7"/>
      <dgm:spPr/>
      <dgm:t>
        <a:bodyPr/>
        <a:lstStyle/>
        <a:p>
          <a:endParaRPr lang="en-US"/>
        </a:p>
      </dgm:t>
    </dgm:pt>
    <dgm:pt modelId="{026D64E8-D4F6-4A8A-9C35-4DC5F402CE3A}" type="pres">
      <dgm:prSet presAssocID="{1FE5A8FB-D912-4E76-BBE3-6F2317E89630}" presName="childText" presStyleLbl="bgAcc1" presStyleIdx="2" presStyleCnt="7" custScaleX="129809" custScaleY="123538">
        <dgm:presLayoutVars>
          <dgm:bulletEnabled val="1"/>
        </dgm:presLayoutVars>
      </dgm:prSet>
      <dgm:spPr/>
      <dgm:t>
        <a:bodyPr/>
        <a:lstStyle/>
        <a:p>
          <a:endParaRPr lang="en-US"/>
        </a:p>
      </dgm:t>
    </dgm:pt>
    <dgm:pt modelId="{2C7AA352-ED41-43C6-85A6-DF13D95E4A70}" type="pres">
      <dgm:prSet presAssocID="{4E69F717-EC62-45D6-9256-DB19E71C0399}" presName="Name13" presStyleLbl="parChTrans1D2" presStyleIdx="3" presStyleCnt="7"/>
      <dgm:spPr/>
      <dgm:t>
        <a:bodyPr/>
        <a:lstStyle/>
        <a:p>
          <a:endParaRPr lang="en-US"/>
        </a:p>
      </dgm:t>
    </dgm:pt>
    <dgm:pt modelId="{85D9C055-AB0D-48E7-9332-7F9EAA06C177}" type="pres">
      <dgm:prSet presAssocID="{23A5BA0F-5F96-4A8A-A9F5-AA302790109B}" presName="childText" presStyleLbl="bgAcc1" presStyleIdx="3" presStyleCnt="7" custScaleX="127374" custScaleY="87369">
        <dgm:presLayoutVars>
          <dgm:bulletEnabled val="1"/>
        </dgm:presLayoutVars>
      </dgm:prSet>
      <dgm:spPr/>
      <dgm:t>
        <a:bodyPr/>
        <a:lstStyle/>
        <a:p>
          <a:endParaRPr lang="en-US"/>
        </a:p>
      </dgm:t>
    </dgm:pt>
    <dgm:pt modelId="{DB54255B-93D0-4055-A33F-74C58AECC32C}" type="pres">
      <dgm:prSet presAssocID="{4C7D79A0-A0EB-40E1-A523-31595623B3A3}" presName="root" presStyleCnt="0"/>
      <dgm:spPr/>
    </dgm:pt>
    <dgm:pt modelId="{B90F8F22-AF58-40C3-B59C-DEC9AC86EC1E}" type="pres">
      <dgm:prSet presAssocID="{4C7D79A0-A0EB-40E1-A523-31595623B3A3}" presName="rootComposite" presStyleCnt="0"/>
      <dgm:spPr/>
    </dgm:pt>
    <dgm:pt modelId="{1EC14BA4-FE51-4F97-8E69-F5A32E489502}" type="pres">
      <dgm:prSet presAssocID="{4C7D79A0-A0EB-40E1-A523-31595623B3A3}" presName="rootText" presStyleLbl="node1" presStyleIdx="2" presStyleCnt="3" custScaleX="109091" custScaleY="118401"/>
      <dgm:spPr/>
      <dgm:t>
        <a:bodyPr/>
        <a:lstStyle/>
        <a:p>
          <a:endParaRPr lang="en-US"/>
        </a:p>
      </dgm:t>
    </dgm:pt>
    <dgm:pt modelId="{4E87E155-2D7C-4642-A9CA-36E72A5BFA36}" type="pres">
      <dgm:prSet presAssocID="{4C7D79A0-A0EB-40E1-A523-31595623B3A3}" presName="rootConnector" presStyleLbl="node1" presStyleIdx="2" presStyleCnt="3"/>
      <dgm:spPr/>
      <dgm:t>
        <a:bodyPr/>
        <a:lstStyle/>
        <a:p>
          <a:endParaRPr lang="en-US"/>
        </a:p>
      </dgm:t>
    </dgm:pt>
    <dgm:pt modelId="{CD18B763-5F81-4790-8C1C-B4E8A5459A62}" type="pres">
      <dgm:prSet presAssocID="{4C7D79A0-A0EB-40E1-A523-31595623B3A3}" presName="childShape" presStyleCnt="0"/>
      <dgm:spPr/>
    </dgm:pt>
    <dgm:pt modelId="{138797B8-C3F7-436D-A2C2-1FAB3561FCC3}" type="pres">
      <dgm:prSet presAssocID="{896497D0-DE80-4B3D-91D3-049C35627EC0}" presName="Name13" presStyleLbl="parChTrans1D2" presStyleIdx="4" presStyleCnt="7"/>
      <dgm:spPr/>
      <dgm:t>
        <a:bodyPr/>
        <a:lstStyle/>
        <a:p>
          <a:endParaRPr lang="en-US"/>
        </a:p>
      </dgm:t>
    </dgm:pt>
    <dgm:pt modelId="{1AB43277-DAF5-4B70-8BD1-0D51FC7291A7}" type="pres">
      <dgm:prSet presAssocID="{6DAD36C6-CD3B-44D0-B6A3-66DA2B4000DE}" presName="childText" presStyleLbl="bgAcc1" presStyleIdx="4" presStyleCnt="7" custScaleX="111176" custScaleY="136890">
        <dgm:presLayoutVars>
          <dgm:bulletEnabled val="1"/>
        </dgm:presLayoutVars>
      </dgm:prSet>
      <dgm:spPr/>
      <dgm:t>
        <a:bodyPr/>
        <a:lstStyle/>
        <a:p>
          <a:endParaRPr lang="en-US"/>
        </a:p>
      </dgm:t>
    </dgm:pt>
    <dgm:pt modelId="{EC714735-8001-4D70-B4EE-79629D790924}" type="pres">
      <dgm:prSet presAssocID="{9DDFB56B-D794-45F8-B055-D541C9D821D5}" presName="Name13" presStyleLbl="parChTrans1D2" presStyleIdx="5" presStyleCnt="7"/>
      <dgm:spPr/>
      <dgm:t>
        <a:bodyPr/>
        <a:lstStyle/>
        <a:p>
          <a:endParaRPr lang="en-US"/>
        </a:p>
      </dgm:t>
    </dgm:pt>
    <dgm:pt modelId="{B2F54233-128E-4C06-AA2F-D155F9B54D2D}" type="pres">
      <dgm:prSet presAssocID="{B63AA8B0-8438-4E9C-B852-4A8612D3C037}" presName="childText" presStyleLbl="bgAcc1" presStyleIdx="5" presStyleCnt="7" custScaleX="110438" custScaleY="128508">
        <dgm:presLayoutVars>
          <dgm:bulletEnabled val="1"/>
        </dgm:presLayoutVars>
      </dgm:prSet>
      <dgm:spPr/>
      <dgm:t>
        <a:bodyPr/>
        <a:lstStyle/>
        <a:p>
          <a:endParaRPr lang="en-US"/>
        </a:p>
      </dgm:t>
    </dgm:pt>
    <dgm:pt modelId="{E06EB4DC-9B90-4F2E-AD39-DAB2FF6AF474}" type="pres">
      <dgm:prSet presAssocID="{D5A55F19-B176-4AF6-8A61-B8683B1881E2}" presName="Name13" presStyleLbl="parChTrans1D2" presStyleIdx="6" presStyleCnt="7"/>
      <dgm:spPr/>
      <dgm:t>
        <a:bodyPr/>
        <a:lstStyle/>
        <a:p>
          <a:endParaRPr lang="en-US"/>
        </a:p>
      </dgm:t>
    </dgm:pt>
    <dgm:pt modelId="{611EA4B3-267C-47E3-AB9B-3A4AD2D0756A}" type="pres">
      <dgm:prSet presAssocID="{0D8A8899-F54B-4F88-8873-4D07A9A7395F}" presName="childText" presStyleLbl="bgAcc1" presStyleIdx="6" presStyleCnt="7" custScaleX="112135">
        <dgm:presLayoutVars>
          <dgm:bulletEnabled val="1"/>
        </dgm:presLayoutVars>
      </dgm:prSet>
      <dgm:spPr/>
      <dgm:t>
        <a:bodyPr/>
        <a:lstStyle/>
        <a:p>
          <a:endParaRPr lang="en-US"/>
        </a:p>
      </dgm:t>
    </dgm:pt>
  </dgm:ptLst>
  <dgm:cxnLst>
    <dgm:cxn modelId="{8EC9D5E4-6B3D-4F5F-9F6D-988BE55C2621}" srcId="{6B9FDE93-2E00-45E1-97E2-57892FBED110}" destId="{9FC2BFB6-E754-4FB1-89B0-DB69623AF5B1}" srcOrd="0" destOrd="0" parTransId="{18817A0E-8987-4176-903B-B7856D1DE079}" sibTransId="{745C7A34-4FD6-4117-B770-838C1E72120F}"/>
    <dgm:cxn modelId="{2FCB2726-85AA-4BDB-B47C-D1D9AE64F246}" type="presOf" srcId="{B2FB6EBF-9632-4369-9D62-293F124C312B}" destId="{D2722578-7BB1-4B2E-8B15-EA9DCB6227E9}" srcOrd="0" destOrd="0" presId="urn:microsoft.com/office/officeart/2005/8/layout/hierarchy3"/>
    <dgm:cxn modelId="{5249A4AC-EC08-44F8-AF3F-0BC0E329D1C8}" srcId="{9FC2BFB6-E754-4FB1-89B0-DB69623AF5B1}" destId="{5086EEF8-EC11-448C-A506-85C013D5BB69}" srcOrd="0" destOrd="0" parTransId="{7A28A3A5-5A58-41B7-8F1E-31D1664B45C6}" sibTransId="{F609AF6D-D6EE-4BEE-8DD0-45BC0A3C78E8}"/>
    <dgm:cxn modelId="{10F08290-DD3B-4531-AE61-CCE7B2FA5BA8}" type="presOf" srcId="{1FE5A8FB-D912-4E76-BBE3-6F2317E89630}" destId="{026D64E8-D4F6-4A8A-9C35-4DC5F402CE3A}" srcOrd="0" destOrd="0" presId="urn:microsoft.com/office/officeart/2005/8/layout/hierarchy3"/>
    <dgm:cxn modelId="{4FDC8B9B-35E7-4941-B62A-22A4EF44CB28}" srcId="{4C7D79A0-A0EB-40E1-A523-31595623B3A3}" destId="{0D8A8899-F54B-4F88-8873-4D07A9A7395F}" srcOrd="2" destOrd="0" parTransId="{D5A55F19-B176-4AF6-8A61-B8683B1881E2}" sibTransId="{10C561A0-D85F-4B45-9FF0-20CBA629EE4A}"/>
    <dgm:cxn modelId="{54B6E395-5B5D-4DF3-B604-DB4E1D7A2716}" type="presOf" srcId="{FA4E1FEE-3EF3-470D-9EF1-E3F85DE7B7CF}" destId="{0011B51E-B92E-4241-8E96-7D954FFD0943}" srcOrd="0" destOrd="0" presId="urn:microsoft.com/office/officeart/2005/8/layout/hierarchy3"/>
    <dgm:cxn modelId="{60B4CFDE-0153-4C0A-9ECB-9CE77F556295}" type="presOf" srcId="{D5A55F19-B176-4AF6-8A61-B8683B1881E2}" destId="{E06EB4DC-9B90-4F2E-AD39-DAB2FF6AF474}" srcOrd="0" destOrd="0" presId="urn:microsoft.com/office/officeart/2005/8/layout/hierarchy3"/>
    <dgm:cxn modelId="{4CCE7399-5435-45DF-A02E-AFECAF9F5CFE}" type="presOf" srcId="{0D8A8899-F54B-4F88-8873-4D07A9A7395F}" destId="{611EA4B3-267C-47E3-AB9B-3A4AD2D0756A}" srcOrd="0" destOrd="0" presId="urn:microsoft.com/office/officeart/2005/8/layout/hierarchy3"/>
    <dgm:cxn modelId="{B91ADE01-D1B8-4612-A3CD-67A66D33984B}" srcId="{6B9FDE93-2E00-45E1-97E2-57892FBED110}" destId="{4C7D79A0-A0EB-40E1-A523-31595623B3A3}" srcOrd="2" destOrd="0" parTransId="{2B466EDE-3396-4E91-AC8D-7FD3F7920D25}" sibTransId="{41EA7B0F-48AC-4A3E-AAAC-2351C5C3F3AF}"/>
    <dgm:cxn modelId="{FE6164F2-02CC-4F76-BD28-2E04B343A1C5}" type="presOf" srcId="{9DDFB56B-D794-45F8-B055-D541C9D821D5}" destId="{EC714735-8001-4D70-B4EE-79629D790924}" srcOrd="0" destOrd="0" presId="urn:microsoft.com/office/officeart/2005/8/layout/hierarchy3"/>
    <dgm:cxn modelId="{37BC3E40-7F36-4E59-86E2-9E9A2171E474}" srcId="{FA4E1FEE-3EF3-470D-9EF1-E3F85DE7B7CF}" destId="{1FE5A8FB-D912-4E76-BBE3-6F2317E89630}" srcOrd="0" destOrd="0" parTransId="{0348C67D-82FA-41DF-9695-D658E6D63D9C}" sibTransId="{90869284-1002-47CC-81AF-5AD3FE5CAFAB}"/>
    <dgm:cxn modelId="{DE1870E9-D4C9-44C9-91C9-51ACBCE515D7}" srcId="{4C7D79A0-A0EB-40E1-A523-31595623B3A3}" destId="{6DAD36C6-CD3B-44D0-B6A3-66DA2B4000DE}" srcOrd="0" destOrd="0" parTransId="{896497D0-DE80-4B3D-91D3-049C35627EC0}" sibTransId="{AAD54DBB-8E70-413A-A92D-226A06984240}"/>
    <dgm:cxn modelId="{404F377F-D7E0-40F8-AFE0-8EF85E1EB56C}" type="presOf" srcId="{4C7D79A0-A0EB-40E1-A523-31595623B3A3}" destId="{4E87E155-2D7C-4642-A9CA-36E72A5BFA36}" srcOrd="1" destOrd="0" presId="urn:microsoft.com/office/officeart/2005/8/layout/hierarchy3"/>
    <dgm:cxn modelId="{7B72E270-D24A-4037-8781-FB3EF65ACE3F}" srcId="{FA4E1FEE-3EF3-470D-9EF1-E3F85DE7B7CF}" destId="{23A5BA0F-5F96-4A8A-A9F5-AA302790109B}" srcOrd="1" destOrd="0" parTransId="{4E69F717-EC62-45D6-9256-DB19E71C0399}" sibTransId="{C7E85784-885D-4ABE-83B1-9D4B1DAE0FCB}"/>
    <dgm:cxn modelId="{318F340B-CCDE-46D2-9DD3-E4A52E018303}" type="presOf" srcId="{6DAD36C6-CD3B-44D0-B6A3-66DA2B4000DE}" destId="{1AB43277-DAF5-4B70-8BD1-0D51FC7291A7}" srcOrd="0" destOrd="0" presId="urn:microsoft.com/office/officeart/2005/8/layout/hierarchy3"/>
    <dgm:cxn modelId="{89A870F9-D86F-4861-B993-945CFF87ED44}" srcId="{6B9FDE93-2E00-45E1-97E2-57892FBED110}" destId="{FA4E1FEE-3EF3-470D-9EF1-E3F85DE7B7CF}" srcOrd="1" destOrd="0" parTransId="{BA392052-6D29-4862-B6B4-0E641A396C4A}" sibTransId="{4BE42A1A-7E41-409B-93C0-9AEEB04625D6}"/>
    <dgm:cxn modelId="{331847CA-5E34-4809-83D0-BAF20034559A}" type="presOf" srcId="{9FC2BFB6-E754-4FB1-89B0-DB69623AF5B1}" destId="{ED848F83-DFF6-4E02-85AC-39F3BF8A1C08}" srcOrd="0" destOrd="0" presId="urn:microsoft.com/office/officeart/2005/8/layout/hierarchy3"/>
    <dgm:cxn modelId="{90CE56FD-BD25-4B02-997F-FFEFBC96A11B}" type="presOf" srcId="{4E69F717-EC62-45D6-9256-DB19E71C0399}" destId="{2C7AA352-ED41-43C6-85A6-DF13D95E4A70}" srcOrd="0" destOrd="0" presId="urn:microsoft.com/office/officeart/2005/8/layout/hierarchy3"/>
    <dgm:cxn modelId="{D4631A2B-AA07-4C4F-A64A-3CBDEBF88C66}" type="presOf" srcId="{23A5BA0F-5F96-4A8A-A9F5-AA302790109B}" destId="{85D9C055-AB0D-48E7-9332-7F9EAA06C177}" srcOrd="0" destOrd="0" presId="urn:microsoft.com/office/officeart/2005/8/layout/hierarchy3"/>
    <dgm:cxn modelId="{4EC0496A-8B17-4049-B979-E817D076CBF1}" type="presOf" srcId="{BDE46134-EC0B-4D55-B1FF-245551C8CD2A}" destId="{89911BBA-83C8-492F-BB78-8DEEBE5C6389}" srcOrd="0" destOrd="0" presId="urn:microsoft.com/office/officeart/2005/8/layout/hierarchy3"/>
    <dgm:cxn modelId="{28D52A92-F241-4B19-B8C1-5236BABB4DC0}" type="presOf" srcId="{FA4E1FEE-3EF3-470D-9EF1-E3F85DE7B7CF}" destId="{8D747F20-1F30-494F-89B4-1D325241B9B6}" srcOrd="1" destOrd="0" presId="urn:microsoft.com/office/officeart/2005/8/layout/hierarchy3"/>
    <dgm:cxn modelId="{4F87AA2E-6108-496C-8BCD-FF6A58410EB6}" srcId="{9FC2BFB6-E754-4FB1-89B0-DB69623AF5B1}" destId="{BDE46134-EC0B-4D55-B1FF-245551C8CD2A}" srcOrd="1" destOrd="0" parTransId="{B2FB6EBF-9632-4369-9D62-293F124C312B}" sibTransId="{F0A43D4C-BA17-406E-B897-6B74E5F8A031}"/>
    <dgm:cxn modelId="{C3A9F71B-6059-48DA-A301-B57CE69EEC3D}" type="presOf" srcId="{9FC2BFB6-E754-4FB1-89B0-DB69623AF5B1}" destId="{1A4A7DB1-7F65-489D-AE2F-E63D446FA6A2}" srcOrd="1" destOrd="0" presId="urn:microsoft.com/office/officeart/2005/8/layout/hierarchy3"/>
    <dgm:cxn modelId="{A0DE6F3D-489C-4D58-9087-5E05C37FF381}" type="presOf" srcId="{0348C67D-82FA-41DF-9695-D658E6D63D9C}" destId="{5314CFEB-B24C-462C-A215-AE5D3281C36F}" srcOrd="0" destOrd="0" presId="urn:microsoft.com/office/officeart/2005/8/layout/hierarchy3"/>
    <dgm:cxn modelId="{EE678D51-4D85-4891-B568-10FE3A49C20D}" type="presOf" srcId="{5086EEF8-EC11-448C-A506-85C013D5BB69}" destId="{DB9CD12F-9F7B-495B-A1EA-AF2138B3C6B7}" srcOrd="0" destOrd="0" presId="urn:microsoft.com/office/officeart/2005/8/layout/hierarchy3"/>
    <dgm:cxn modelId="{B5CC973F-C6D2-4411-8654-B4E0322314B0}" type="presOf" srcId="{7A28A3A5-5A58-41B7-8F1E-31D1664B45C6}" destId="{797269D8-A247-45B2-B7D8-8D7B780AB1FF}" srcOrd="0" destOrd="0" presId="urn:microsoft.com/office/officeart/2005/8/layout/hierarchy3"/>
    <dgm:cxn modelId="{DFA490A2-0279-4329-BAD4-420BC253F179}" type="presOf" srcId="{896497D0-DE80-4B3D-91D3-049C35627EC0}" destId="{138797B8-C3F7-436D-A2C2-1FAB3561FCC3}" srcOrd="0" destOrd="0" presId="urn:microsoft.com/office/officeart/2005/8/layout/hierarchy3"/>
    <dgm:cxn modelId="{3E64EEC5-5863-4559-B538-BB4A5CA86F36}" srcId="{4C7D79A0-A0EB-40E1-A523-31595623B3A3}" destId="{B63AA8B0-8438-4E9C-B852-4A8612D3C037}" srcOrd="1" destOrd="0" parTransId="{9DDFB56B-D794-45F8-B055-D541C9D821D5}" sibTransId="{1405A23D-7CE4-4D8D-84DB-27527B0A7734}"/>
    <dgm:cxn modelId="{A3458847-615F-4DE3-8EA7-3E76E794404B}" type="presOf" srcId="{4C7D79A0-A0EB-40E1-A523-31595623B3A3}" destId="{1EC14BA4-FE51-4F97-8E69-F5A32E489502}" srcOrd="0" destOrd="0" presId="urn:microsoft.com/office/officeart/2005/8/layout/hierarchy3"/>
    <dgm:cxn modelId="{5EA6BC74-19A1-4FAF-8BB1-72148350AC39}" type="presOf" srcId="{6B9FDE93-2E00-45E1-97E2-57892FBED110}" destId="{FBD31C04-1C3B-4510-81D6-E3CAB57E605B}" srcOrd="0" destOrd="0" presId="urn:microsoft.com/office/officeart/2005/8/layout/hierarchy3"/>
    <dgm:cxn modelId="{483F4BDC-CAA1-49B9-88C8-FBCEE16913FB}" type="presOf" srcId="{B63AA8B0-8438-4E9C-B852-4A8612D3C037}" destId="{B2F54233-128E-4C06-AA2F-D155F9B54D2D}" srcOrd="0" destOrd="0" presId="urn:microsoft.com/office/officeart/2005/8/layout/hierarchy3"/>
    <dgm:cxn modelId="{CFDE739E-2566-41F3-ABA9-E092C4C04BC2}" type="presParOf" srcId="{FBD31C04-1C3B-4510-81D6-E3CAB57E605B}" destId="{6D6EC8D9-9C05-4B75-9DF2-FB9324C52F88}" srcOrd="0" destOrd="0" presId="urn:microsoft.com/office/officeart/2005/8/layout/hierarchy3"/>
    <dgm:cxn modelId="{49112349-58DD-49A8-99E1-3889F193CCE5}" type="presParOf" srcId="{6D6EC8D9-9C05-4B75-9DF2-FB9324C52F88}" destId="{DC23DA9F-941D-4948-A8F0-0ABE4D9414FF}" srcOrd="0" destOrd="0" presId="urn:microsoft.com/office/officeart/2005/8/layout/hierarchy3"/>
    <dgm:cxn modelId="{52C069FE-BB95-477C-8F9F-624AB9DB9DFA}" type="presParOf" srcId="{DC23DA9F-941D-4948-A8F0-0ABE4D9414FF}" destId="{ED848F83-DFF6-4E02-85AC-39F3BF8A1C08}" srcOrd="0" destOrd="0" presId="urn:microsoft.com/office/officeart/2005/8/layout/hierarchy3"/>
    <dgm:cxn modelId="{C7233BAC-5471-4A26-BBBB-75DE71F21708}" type="presParOf" srcId="{DC23DA9F-941D-4948-A8F0-0ABE4D9414FF}" destId="{1A4A7DB1-7F65-489D-AE2F-E63D446FA6A2}" srcOrd="1" destOrd="0" presId="urn:microsoft.com/office/officeart/2005/8/layout/hierarchy3"/>
    <dgm:cxn modelId="{2ED7D8D3-CB81-41C3-B880-D8759C15F7E7}" type="presParOf" srcId="{6D6EC8D9-9C05-4B75-9DF2-FB9324C52F88}" destId="{DBACEA5A-0E44-4246-815E-19D227B9463F}" srcOrd="1" destOrd="0" presId="urn:microsoft.com/office/officeart/2005/8/layout/hierarchy3"/>
    <dgm:cxn modelId="{2363784A-D80C-4488-B69C-22C07F3ADC7B}" type="presParOf" srcId="{DBACEA5A-0E44-4246-815E-19D227B9463F}" destId="{797269D8-A247-45B2-B7D8-8D7B780AB1FF}" srcOrd="0" destOrd="0" presId="urn:microsoft.com/office/officeart/2005/8/layout/hierarchy3"/>
    <dgm:cxn modelId="{67A5B55C-A08A-45D8-9BB6-5EED08E06442}" type="presParOf" srcId="{DBACEA5A-0E44-4246-815E-19D227B9463F}" destId="{DB9CD12F-9F7B-495B-A1EA-AF2138B3C6B7}" srcOrd="1" destOrd="0" presId="urn:microsoft.com/office/officeart/2005/8/layout/hierarchy3"/>
    <dgm:cxn modelId="{CBE4EB66-51AF-4F64-919B-B697CC9D9306}" type="presParOf" srcId="{DBACEA5A-0E44-4246-815E-19D227B9463F}" destId="{D2722578-7BB1-4B2E-8B15-EA9DCB6227E9}" srcOrd="2" destOrd="0" presId="urn:microsoft.com/office/officeart/2005/8/layout/hierarchy3"/>
    <dgm:cxn modelId="{47828DF9-E568-47DE-9F74-483475FFFE2A}" type="presParOf" srcId="{DBACEA5A-0E44-4246-815E-19D227B9463F}" destId="{89911BBA-83C8-492F-BB78-8DEEBE5C6389}" srcOrd="3" destOrd="0" presId="urn:microsoft.com/office/officeart/2005/8/layout/hierarchy3"/>
    <dgm:cxn modelId="{29F54FB4-2FFA-4D9A-9412-0AF1784DF426}" type="presParOf" srcId="{FBD31C04-1C3B-4510-81D6-E3CAB57E605B}" destId="{7D2C1EB3-97B5-420E-9BCC-99382187EB59}" srcOrd="1" destOrd="0" presId="urn:microsoft.com/office/officeart/2005/8/layout/hierarchy3"/>
    <dgm:cxn modelId="{039639DD-3507-4352-810C-1E2D652F6CEC}" type="presParOf" srcId="{7D2C1EB3-97B5-420E-9BCC-99382187EB59}" destId="{B6BFABD7-E4DD-46A8-BFA2-7AC57744FDEA}" srcOrd="0" destOrd="0" presId="urn:microsoft.com/office/officeart/2005/8/layout/hierarchy3"/>
    <dgm:cxn modelId="{16BEDBC2-3477-4D1B-8B0B-2E9B5F6EB7D4}" type="presParOf" srcId="{B6BFABD7-E4DD-46A8-BFA2-7AC57744FDEA}" destId="{0011B51E-B92E-4241-8E96-7D954FFD0943}" srcOrd="0" destOrd="0" presId="urn:microsoft.com/office/officeart/2005/8/layout/hierarchy3"/>
    <dgm:cxn modelId="{CD4BC042-7AC4-47A2-8450-66FD1AA23A26}" type="presParOf" srcId="{B6BFABD7-E4DD-46A8-BFA2-7AC57744FDEA}" destId="{8D747F20-1F30-494F-89B4-1D325241B9B6}" srcOrd="1" destOrd="0" presId="urn:microsoft.com/office/officeart/2005/8/layout/hierarchy3"/>
    <dgm:cxn modelId="{B349224D-E220-4393-96D2-373A5BBF7BD6}" type="presParOf" srcId="{7D2C1EB3-97B5-420E-9BCC-99382187EB59}" destId="{6D304846-B50C-441E-B182-A5F032DC3AF3}" srcOrd="1" destOrd="0" presId="urn:microsoft.com/office/officeart/2005/8/layout/hierarchy3"/>
    <dgm:cxn modelId="{863C0A1F-6625-4BAF-B8C1-9F84D9F798FB}" type="presParOf" srcId="{6D304846-B50C-441E-B182-A5F032DC3AF3}" destId="{5314CFEB-B24C-462C-A215-AE5D3281C36F}" srcOrd="0" destOrd="0" presId="urn:microsoft.com/office/officeart/2005/8/layout/hierarchy3"/>
    <dgm:cxn modelId="{B0F54BB2-8D2A-4DE3-BC58-2BC31D750FCF}" type="presParOf" srcId="{6D304846-B50C-441E-B182-A5F032DC3AF3}" destId="{026D64E8-D4F6-4A8A-9C35-4DC5F402CE3A}" srcOrd="1" destOrd="0" presId="urn:microsoft.com/office/officeart/2005/8/layout/hierarchy3"/>
    <dgm:cxn modelId="{2B42789D-9BFF-4BCB-80AF-70C45EFF68AB}" type="presParOf" srcId="{6D304846-B50C-441E-B182-A5F032DC3AF3}" destId="{2C7AA352-ED41-43C6-85A6-DF13D95E4A70}" srcOrd="2" destOrd="0" presId="urn:microsoft.com/office/officeart/2005/8/layout/hierarchy3"/>
    <dgm:cxn modelId="{2B7535DA-194B-4CE6-B030-50D218922235}" type="presParOf" srcId="{6D304846-B50C-441E-B182-A5F032DC3AF3}" destId="{85D9C055-AB0D-48E7-9332-7F9EAA06C177}" srcOrd="3" destOrd="0" presId="urn:microsoft.com/office/officeart/2005/8/layout/hierarchy3"/>
    <dgm:cxn modelId="{65CDF5FE-D4F4-4E63-BB13-F23437A9DEAA}" type="presParOf" srcId="{FBD31C04-1C3B-4510-81D6-E3CAB57E605B}" destId="{DB54255B-93D0-4055-A33F-74C58AECC32C}" srcOrd="2" destOrd="0" presId="urn:microsoft.com/office/officeart/2005/8/layout/hierarchy3"/>
    <dgm:cxn modelId="{B8EA02DC-A943-40F2-B9FD-269E1F634E61}" type="presParOf" srcId="{DB54255B-93D0-4055-A33F-74C58AECC32C}" destId="{B90F8F22-AF58-40C3-B59C-DEC9AC86EC1E}" srcOrd="0" destOrd="0" presId="urn:microsoft.com/office/officeart/2005/8/layout/hierarchy3"/>
    <dgm:cxn modelId="{94C9A810-6B70-4235-9040-9E62D35974DE}" type="presParOf" srcId="{B90F8F22-AF58-40C3-B59C-DEC9AC86EC1E}" destId="{1EC14BA4-FE51-4F97-8E69-F5A32E489502}" srcOrd="0" destOrd="0" presId="urn:microsoft.com/office/officeart/2005/8/layout/hierarchy3"/>
    <dgm:cxn modelId="{85015275-082F-49BC-B46C-9BBBC6E42534}" type="presParOf" srcId="{B90F8F22-AF58-40C3-B59C-DEC9AC86EC1E}" destId="{4E87E155-2D7C-4642-A9CA-36E72A5BFA36}" srcOrd="1" destOrd="0" presId="urn:microsoft.com/office/officeart/2005/8/layout/hierarchy3"/>
    <dgm:cxn modelId="{249BF53F-11A6-4EB3-B619-C39D8A7CF266}" type="presParOf" srcId="{DB54255B-93D0-4055-A33F-74C58AECC32C}" destId="{CD18B763-5F81-4790-8C1C-B4E8A5459A62}" srcOrd="1" destOrd="0" presId="urn:microsoft.com/office/officeart/2005/8/layout/hierarchy3"/>
    <dgm:cxn modelId="{87D4DDF7-C6DC-4136-A811-653877B75762}" type="presParOf" srcId="{CD18B763-5F81-4790-8C1C-B4E8A5459A62}" destId="{138797B8-C3F7-436D-A2C2-1FAB3561FCC3}" srcOrd="0" destOrd="0" presId="urn:microsoft.com/office/officeart/2005/8/layout/hierarchy3"/>
    <dgm:cxn modelId="{0A92B505-6C0D-4A98-876F-CEBD10E58155}" type="presParOf" srcId="{CD18B763-5F81-4790-8C1C-B4E8A5459A62}" destId="{1AB43277-DAF5-4B70-8BD1-0D51FC7291A7}" srcOrd="1" destOrd="0" presId="urn:microsoft.com/office/officeart/2005/8/layout/hierarchy3"/>
    <dgm:cxn modelId="{5A9ECD3B-DA43-4319-9BD9-09141BEEAD9C}" type="presParOf" srcId="{CD18B763-5F81-4790-8C1C-B4E8A5459A62}" destId="{EC714735-8001-4D70-B4EE-79629D790924}" srcOrd="2" destOrd="0" presId="urn:microsoft.com/office/officeart/2005/8/layout/hierarchy3"/>
    <dgm:cxn modelId="{8726896D-65EB-493F-8F92-19F8AC271F6D}" type="presParOf" srcId="{CD18B763-5F81-4790-8C1C-B4E8A5459A62}" destId="{B2F54233-128E-4C06-AA2F-D155F9B54D2D}" srcOrd="3" destOrd="0" presId="urn:microsoft.com/office/officeart/2005/8/layout/hierarchy3"/>
    <dgm:cxn modelId="{13B487BA-5F88-433D-8FC8-ACB005EE4EB4}" type="presParOf" srcId="{CD18B763-5F81-4790-8C1C-B4E8A5459A62}" destId="{E06EB4DC-9B90-4F2E-AD39-DAB2FF6AF474}" srcOrd="4" destOrd="0" presId="urn:microsoft.com/office/officeart/2005/8/layout/hierarchy3"/>
    <dgm:cxn modelId="{FE0FD7CB-7625-4649-AB49-499A63FEE324}" type="presParOf" srcId="{CD18B763-5F81-4790-8C1C-B4E8A5459A62}" destId="{611EA4B3-267C-47E3-AB9B-3A4AD2D0756A}" srcOrd="5" destOrd="0" presId="urn:microsoft.com/office/officeart/2005/8/layout/hierarchy3"/>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2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sz="1400" smtClean="0"/>
              <a:t>Tech·Ed Europe 2009</a:t>
            </a:r>
            <a:endParaRPr lang="en-US" sz="1400" dirty="0">
              <a:latin typeface="Trebuchet MS" pitchFamily="34" charset="0"/>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r>
              <a:rPr lang="en-US" sz="1400" smtClean="0">
                <a:latin typeface="Trebuchet MS" pitchFamily="34" charset="0"/>
              </a:rPr>
              <a:t>09/11/2009</a:t>
            </a:r>
            <a:endParaRPr lang="en-US" sz="1400" dirty="0">
              <a:latin typeface="Trebuchet MS" pitchFamily="34" charset="0"/>
            </a:endParaRPr>
          </a:p>
        </p:txBody>
      </p:sp>
      <p:sp>
        <p:nvSpPr>
          <p:cNvPr id="4" name="Footer Placeholder 3"/>
          <p:cNvSpPr>
            <a:spLocks noGrp="1"/>
          </p:cNvSpPr>
          <p:nvPr>
            <p:ph type="ftr" sz="quarter" idx="2"/>
          </p:nvPr>
        </p:nvSpPr>
        <p:spPr>
          <a:xfrm>
            <a:off x="0" y="8685213"/>
            <a:ext cx="6248400" cy="457200"/>
          </a:xfrm>
          <a:prstGeom prst="rect">
            <a:avLst/>
          </a:prstGeom>
        </p:spPr>
        <p:txBody>
          <a:bodyPr vert="horz" lIns="91440" tIns="45720" rIns="91440" bIns="45720" rtlCol="0" anchor="b"/>
          <a:lstStyle>
            <a:lvl1pPr algn="l">
              <a:defRPr sz="1200"/>
            </a:lvl1pPr>
          </a:lstStyle>
          <a:p>
            <a:r>
              <a:rPr lang="en-US" sz="1400" smtClean="0">
                <a:solidFill>
                  <a:srgbClr val="000000"/>
                </a:solidFill>
                <a:latin typeface="Trebuchet MS" pitchFamily="34" charset="0"/>
              </a:rPr>
              <a:t>mgt300_mccaw.pptx</a:t>
            </a:r>
            <a:endParaRPr lang="en-US" sz="1400" dirty="0" smtClean="0">
              <a:solidFill>
                <a:srgbClr val="000000"/>
              </a:solidFill>
              <a:latin typeface="Trebuchet MS" pitchFamily="34" charset="0"/>
            </a:endParaRPr>
          </a:p>
        </p:txBody>
      </p:sp>
      <p:sp>
        <p:nvSpPr>
          <p:cNvPr id="5" name="Slide Number Placeholder 4"/>
          <p:cNvSpPr>
            <a:spLocks noGrp="1"/>
          </p:cNvSpPr>
          <p:nvPr>
            <p:ph type="sldNum" sz="quarter" idx="3"/>
          </p:nvPr>
        </p:nvSpPr>
        <p:spPr>
          <a:xfrm>
            <a:off x="6248399" y="8685213"/>
            <a:ext cx="608013" cy="457200"/>
          </a:xfrm>
          <a:prstGeom prst="rect">
            <a:avLst/>
          </a:prstGeom>
        </p:spPr>
        <p:txBody>
          <a:bodyPr vert="horz" lIns="91440" tIns="45720" rIns="91440" bIns="45720" rtlCol="0" anchor="b"/>
          <a:lstStyle>
            <a:lvl1pPr algn="r">
              <a:defRPr sz="1200"/>
            </a:lvl1pPr>
          </a:lstStyle>
          <a:p>
            <a:fld id="{8980CB99-47E3-46F4-AAEB-3919FBEFC014}" type="slidenum">
              <a:rPr lang="en-US" sz="1400" smtClean="0">
                <a:latin typeface="Trebuchet MS" pitchFamily="34" charset="0"/>
              </a:rPr>
              <a:pPr/>
              <a:t>‹#›</a:t>
            </a:fld>
            <a:endParaRPr lang="en-US" sz="1400" dirty="0">
              <a:latin typeface="Trebuchet MS" pitchFamily="34" charset="0"/>
            </a:endParaRPr>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Trebuchet MS" pitchFamily="34" charset="0"/>
              </a:defRPr>
            </a:lvl1pPr>
          </a:lstStyle>
          <a:p>
            <a:r>
              <a:rPr lang="en-US" dirty="0" err="1" smtClean="0"/>
              <a:t>Tech·Ed</a:t>
            </a:r>
            <a:r>
              <a:rPr lang="en-US" dirty="0" smtClean="0"/>
              <a:t>  North America 2009</a:t>
            </a:r>
            <a:endParaRPr lang="en-US" dirty="0">
              <a:latin typeface="Trebuchet MS" pitchFamily="34" charset="0"/>
            </a:endParaRP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Trebuchet MS" pitchFamily="34" charset="0"/>
              </a:defRPr>
            </a:lvl1pPr>
          </a:lstStyle>
          <a:p>
            <a:r>
              <a:rPr lang="en-US" dirty="0" smtClean="0"/>
              <a:t>May 11 – 15, 2009</a:t>
            </a:r>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685213"/>
            <a:ext cx="6172200" cy="457200"/>
          </a:xfrm>
          <a:prstGeom prst="rect">
            <a:avLst/>
          </a:prstGeom>
        </p:spPr>
        <p:txBody>
          <a:bodyPr vert="horz" lIns="91440" tIns="45720" rIns="91440" bIns="45720" rtlCol="0" anchor="b"/>
          <a:lstStyle>
            <a:lvl1pPr algn="l">
              <a:defRPr sz="400">
                <a:latin typeface="Segoe" pitchFamily="34" charset="0"/>
              </a:defRPr>
            </a:lvl1pPr>
          </a:lstStyle>
          <a:p>
            <a:r>
              <a:rPr lang="en-US" smtClean="0">
                <a:solidFill>
                  <a:srgbClr val="000000"/>
                </a:solidFill>
                <a:latin typeface="Trebuchet MS" pitchFamily="34" charset="0"/>
              </a:rPr>
              <a:t>© 2009 Microsoft Corporation. All rights reserved. Microsoft, Windows, Windows Vista and other product names are or may be registered trademarks and/or trademarks in the U.S. and/or other countries.</a:t>
            </a:r>
          </a:p>
          <a:p>
            <a:r>
              <a:rPr lang="en-US" sz="500" smtClean="0">
                <a:solidFill>
                  <a:srgbClr val="000000"/>
                </a:solidFill>
                <a:latin typeface="Trebuchet MS"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smtClean="0">
                <a:solidFill>
                  <a:srgbClr val="000000"/>
                </a:solidFill>
                <a:latin typeface="Trebuchet MS" pitchFamily="34" charset="0"/>
              </a:rPr>
            </a:br>
            <a:r>
              <a:rPr lang="en-US" sz="500" smtClean="0">
                <a:solidFill>
                  <a:srgbClr val="000000"/>
                </a:solidFill>
                <a:latin typeface="Trebuchet MS" pitchFamily="34" charset="0"/>
              </a:rPr>
              <a:t>MICROSOFT MAKES NO WARRANTIES, EXPRESS, IMPLIED OR STATUTORY, AS TO THE INFORMATION IN THIS PRESENTATION.</a:t>
            </a:r>
            <a:endParaRPr lang="en-US" sz="500" dirty="0" smtClean="0">
              <a:solidFill>
                <a:srgbClr val="000000"/>
              </a:solidFill>
              <a:latin typeface="Trebuchet MS" pitchFamily="34" charset="0"/>
            </a:endParaRPr>
          </a:p>
        </p:txBody>
      </p:sp>
      <p:sp>
        <p:nvSpPr>
          <p:cNvPr id="7" name="Slide Number Placeholder 6"/>
          <p:cNvSpPr>
            <a:spLocks noGrp="1"/>
          </p:cNvSpPr>
          <p:nvPr>
            <p:ph type="sldNum" sz="quarter" idx="5"/>
          </p:nvPr>
        </p:nvSpPr>
        <p:spPr>
          <a:xfrm>
            <a:off x="6172199" y="8685213"/>
            <a:ext cx="684213" cy="457200"/>
          </a:xfrm>
          <a:prstGeom prst="rect">
            <a:avLst/>
          </a:prstGeom>
        </p:spPr>
        <p:txBody>
          <a:bodyPr vert="horz" lIns="91440" tIns="45720" rIns="91440" bIns="45720" rtlCol="0" anchor="b"/>
          <a:lstStyle>
            <a:lvl1pPr algn="r">
              <a:defRPr sz="1200">
                <a:latin typeface="Trebuchet MS" pitchFamily="34" charset="0"/>
              </a:defRPr>
            </a:lvl1pPr>
          </a:lstStyle>
          <a:p>
            <a:fld id="{8B263312-38AA-4E1E-B2B5-0F8F122B24FE}"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914363" rtl="0" eaLnBrk="1" latinLnBrk="0" hangingPunct="1">
      <a:lnSpc>
        <a:spcPct val="90000"/>
      </a:lnSpc>
      <a:spcAft>
        <a:spcPts val="333"/>
      </a:spcAft>
      <a:defRPr sz="900" kern="1200">
        <a:solidFill>
          <a:schemeClr val="tx1"/>
        </a:solidFill>
        <a:latin typeface="Trebuchet MS" pitchFamily="34" charset="0"/>
        <a:ea typeface="+mn-ea"/>
        <a:cs typeface="+mn-cs"/>
      </a:defRPr>
    </a:lvl1pPr>
    <a:lvl2pPr marL="212981" indent="-105829"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2pPr>
    <a:lvl3pPr marL="328070"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3pPr>
    <a:lvl4pPr marL="482846" indent="-146838"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4pPr>
    <a:lvl5pPr marL="615132"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5pPr>
    <a:lvl6pPr marL="2285909" algn="l" defTabSz="914363" rtl="0" eaLnBrk="1" latinLnBrk="0" hangingPunct="1">
      <a:defRPr sz="1200" kern="1200">
        <a:solidFill>
          <a:schemeClr val="tx1"/>
        </a:solidFill>
        <a:latin typeface="+mn-lt"/>
        <a:ea typeface="+mn-ea"/>
        <a:cs typeface="+mn-cs"/>
      </a:defRPr>
    </a:lvl6pPr>
    <a:lvl7pPr marL="2743090" algn="l" defTabSz="914363" rtl="0" eaLnBrk="1" latinLnBrk="0" hangingPunct="1">
      <a:defRPr sz="1200" kern="1200">
        <a:solidFill>
          <a:schemeClr val="tx1"/>
        </a:solidFill>
        <a:latin typeface="+mn-lt"/>
        <a:ea typeface="+mn-ea"/>
        <a:cs typeface="+mn-cs"/>
      </a:defRPr>
    </a:lvl7pPr>
    <a:lvl8pPr marL="3200272" algn="l" defTabSz="914363" rtl="0" eaLnBrk="1" latinLnBrk="0" hangingPunct="1">
      <a:defRPr sz="1200" kern="1200">
        <a:solidFill>
          <a:schemeClr val="tx1"/>
        </a:solidFill>
        <a:latin typeface="+mn-lt"/>
        <a:ea typeface="+mn-ea"/>
        <a:cs typeface="+mn-cs"/>
      </a:defRPr>
    </a:lvl8pPr>
    <a:lvl9pPr marL="3657454" algn="l" defTabSz="91436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smtClean="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7500" lnSpcReduction="20000"/>
          </a:bodyPr>
          <a:lstStyle/>
          <a:p>
            <a:endParaRPr lang="en-US" b="1"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smtClean="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55000" lnSpcReduction="20000"/>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0000" lnSpcReduction="20000"/>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0000" lnSpcReduction="20000"/>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0000" lnSpcReduction="20000"/>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endParaRPr lang="en-US"/>
          </a:p>
        </p:txBody>
      </p:sp>
      <p:sp>
        <p:nvSpPr>
          <p:cNvPr id="350210" name="Rectangle 2"/>
          <p:cNvSpPr>
            <a:spLocks noGrp="1" noRot="1" noChangeAspect="1" noChangeArrowheads="1" noTextEdit="1"/>
          </p:cNvSpPr>
          <p:nvPr>
            <p:ph type="sldImg"/>
          </p:nvPr>
        </p:nvSpPr>
        <p:spPr>
          <a:ln/>
        </p:spPr>
      </p:sp>
      <p:sp>
        <p:nvSpPr>
          <p:cNvPr id="350212" name="Rectangle 4"/>
          <p:cNvSpPr>
            <a:spLocks noGrp="1" noChangeArrowheads="1"/>
          </p:cNvSpPr>
          <p:nvPr>
            <p:ph type="body" idx="1"/>
          </p:nvPr>
        </p:nvSpPr>
        <p:spPr/>
        <p:txBody>
          <a:bodyP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490251" y="3929349"/>
            <a:ext cx="7921912" cy="1337595"/>
          </a:xfrm>
        </p:spPr>
        <p:txBody>
          <a:bodyPr>
            <a:noAutofit/>
          </a:bodyPr>
          <a:lstStyle>
            <a:lvl1pPr algn="l" defTabSz="914363" rtl="0" eaLnBrk="1" latinLnBrk="0" hangingPunct="1">
              <a:lnSpc>
                <a:spcPct val="90000"/>
              </a:lnSpc>
              <a:spcBef>
                <a:spcPct val="0"/>
              </a:spcBef>
              <a:buNone/>
              <a:defRPr lang="en-US" sz="6000" b="1" kern="1200" cap="none" spc="-15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mj-lt"/>
                <a:ea typeface="+mn-ea"/>
                <a:cs typeface="+mn-cs"/>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4475221" y="5341785"/>
            <a:ext cx="3812443" cy="461665"/>
          </a:xfrm>
        </p:spPr>
        <p:txBody>
          <a:bodyPr>
            <a:noAutofit/>
          </a:bodyPr>
          <a:lstStyle>
            <a:lvl1pPr marL="0" indent="0" algn="l">
              <a:lnSpc>
                <a:spcPct val="90000"/>
              </a:lnSpc>
              <a:spcBef>
                <a:spcPts val="0"/>
              </a:spcBef>
              <a:buNone/>
              <a:defRPr sz="2400">
                <a:solidFill>
                  <a:schemeClr val="tx1"/>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2_Title and Content">
    <p:bg bwMode="black">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100000"/>
              <a:buFontTx/>
              <a:buBlip>
                <a:blip r:embed="rId2"/>
              </a:buBlip>
              <a:defRPr/>
            </a:lvl1pPr>
            <a:lvl2pPr>
              <a:buClr>
                <a:schemeClr val="tx1"/>
              </a:buClr>
              <a:buSzPct val="90000"/>
              <a:buFontTx/>
              <a:buBlip>
                <a:blip r:embed="rId3"/>
              </a:buBlip>
              <a:defRPr/>
            </a:lvl2pPr>
            <a:lvl3pPr>
              <a:buClr>
                <a:schemeClr val="tx1"/>
              </a:buClr>
              <a:buSzPct val="90000"/>
              <a:buFontTx/>
              <a:buBlip>
                <a:blip r:embed="rId3"/>
              </a:buBlip>
              <a:defRPr/>
            </a:lvl3pPr>
            <a:lvl4pPr>
              <a:buClr>
                <a:schemeClr val="tx1"/>
              </a:buClr>
              <a:buSzPct val="90000"/>
              <a:buFontTx/>
              <a:buBlip>
                <a:blip r:embed="rId3"/>
              </a:buBlip>
              <a:defRPr/>
            </a:lvl4pPr>
            <a:lvl5pPr>
              <a:buClr>
                <a:schemeClr val="tx1"/>
              </a:buClr>
              <a:buSzPct val="90000"/>
              <a:buFontTx/>
              <a:buBlip>
                <a:blip r:embed="rId3"/>
              </a:buBlip>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a:xfrm>
            <a:off x="382588" y="228600"/>
            <a:ext cx="8385778" cy="758780"/>
          </a:xfrm>
        </p:spPr>
        <p:txBody>
          <a:bodyPr/>
          <a:lstStyle>
            <a:lvl1pPr algn="l" rtl="0" fontAlgn="base">
              <a:lnSpc>
                <a:spcPct val="90000"/>
              </a:lnSpc>
              <a:spcBef>
                <a:spcPct val="0"/>
              </a:spcBef>
              <a:spcAft>
                <a:spcPct val="0"/>
              </a:spcAft>
              <a:defRPr lang="en-US" sz="5400" spc="-125" dirty="0">
                <a:ln w="3175">
                  <a:noFill/>
                </a:ln>
                <a:gradFill flip="none" rotWithShape="1">
                  <a:gsLst>
                    <a:gs pos="28000">
                      <a:srgbClr val="FEF9DA"/>
                    </a:gs>
                    <a:gs pos="52000">
                      <a:srgbClr val="FCE974"/>
                    </a:gs>
                    <a:gs pos="68000">
                      <a:srgbClr val="F79A1D"/>
                    </a:gs>
                  </a:gsLst>
                  <a:lin ang="5400000" scaled="1"/>
                  <a:tileRect/>
                </a:gradFill>
                <a:effectLst>
                  <a:outerShdw blurRad="88900" dist="12700" dir="2700000" algn="tl" rotWithShape="0">
                    <a:prstClr val="black"/>
                  </a:outerShdw>
                </a:effectLst>
                <a:latin typeface="Segoe" pitchFamily="34" charset="0"/>
                <a:ea typeface="+mn-ea"/>
                <a:cs typeface="Arial" charset="0"/>
              </a:defRPr>
            </a:lvl1pPr>
          </a:lstStyle>
          <a:p>
            <a:r>
              <a:rPr lang="en-US" dirty="0" smtClean="0"/>
              <a:t>Click to edit Master title style</a:t>
            </a:r>
            <a:endParaRPr lang="en-US" dirty="0"/>
          </a:p>
        </p:txBody>
      </p:sp>
      <p:sp>
        <p:nvSpPr>
          <p:cNvPr id="3" name="Text Placeholder 2"/>
          <p:cNvSpPr>
            <a:spLocks noGrp="1"/>
          </p:cNvSpPr>
          <p:nvPr>
            <p:ph type="body" idx="1"/>
          </p:nvPr>
        </p:nvSpPr>
        <p:spPr/>
        <p:txBody>
          <a:bodyPr/>
          <a:lstStyle>
            <a:lvl1pPr>
              <a:buFontTx/>
              <a:buBlip>
                <a:blip r:embed="rId2"/>
              </a:buBlip>
              <a:defRPr/>
            </a:lvl1pPr>
            <a:lvl2pPr>
              <a:buFontTx/>
              <a:buBlip>
                <a:blip r:embed="rId3"/>
              </a:buBlip>
              <a:defRPr/>
            </a:lvl2pPr>
            <a:lvl3pPr>
              <a:buFontTx/>
              <a:buBlip>
                <a:blip r:embed="rId3"/>
              </a:buBlip>
              <a:defRPr/>
            </a:lvl3pPr>
            <a:lvl4pPr>
              <a:buFontTx/>
              <a:buBlip>
                <a:blip r:embed="rId3"/>
              </a:buBlip>
              <a:defRPr/>
            </a:lvl4pPr>
            <a:lvl5pPr>
              <a:buFontTx/>
              <a:buBlip>
                <a:blip r:embed="rId3"/>
              </a:buBlip>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77788"/>
            <a:ext cx="7391400" cy="684212"/>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1050925" y="1447800"/>
            <a:ext cx="3436938" cy="46942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0263" y="1447800"/>
            <a:ext cx="3436937" cy="46942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pic>
        <p:nvPicPr>
          <p:cNvPr id="3" name="Picture 2" descr="MS889_New_Efficiency_Insert_r02_v01.png"/>
          <p:cNvPicPr>
            <a:picLocks noChangeAspect="1"/>
          </p:cNvPicPr>
          <p:nvPr userDrawn="1"/>
        </p:nvPicPr>
        <p:blipFill>
          <a:blip r:embed="rId2"/>
          <a:stretch>
            <a:fillRect/>
          </a:stretch>
        </p:blipFill>
        <p:spPr>
          <a:xfrm>
            <a:off x="1143" y="0"/>
            <a:ext cx="9142856" cy="6857142"/>
          </a:xfrm>
          <a:prstGeom prst="rect">
            <a:avLst/>
          </a:prstGeom>
        </p:spPr>
      </p:pic>
    </p:spTree>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pic>
        <p:nvPicPr>
          <p:cNvPr id="3" name="Picture 2" descr="MS889_New_Efficiency_Insert_r02_v01.png"/>
          <p:cNvPicPr>
            <a:picLocks noChangeAspect="1"/>
          </p:cNvPicPr>
          <p:nvPr/>
        </p:nvPicPr>
        <p:blipFill>
          <a:blip r:embed="rId2"/>
          <a:stretch>
            <a:fillRect/>
          </a:stretch>
        </p:blipFill>
        <p:spPr>
          <a:xfrm>
            <a:off x="1143" y="0"/>
            <a:ext cx="9142856" cy="6857142"/>
          </a:xfrm>
          <a:prstGeom prst="rect">
            <a:avLst/>
          </a:prstGeom>
        </p:spPr>
      </p:pic>
      <p:pic>
        <p:nvPicPr>
          <p:cNvPr id="4" name="Picture 3" descr="MS889_New_Efficiency_Insert_r02_v01.png"/>
          <p:cNvPicPr>
            <a:picLocks noChangeAspect="1"/>
          </p:cNvPicPr>
          <p:nvPr userDrawn="1"/>
        </p:nvPicPr>
        <p:blipFill>
          <a:blip r:embed="rId2"/>
          <a:stretch>
            <a:fillRect/>
          </a:stretch>
        </p:blipFill>
        <p:spPr>
          <a:xfrm>
            <a:off x="1143" y="0"/>
            <a:ext cx="9142856" cy="6857142"/>
          </a:xfrm>
          <a:prstGeom prst="rect">
            <a:avLst/>
          </a:prstGeom>
        </p:spPr>
      </p:pic>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730249" y="4992403"/>
            <a:ext cx="7651245" cy="752822"/>
          </a:xfrm>
        </p:spPr>
        <p:txBody>
          <a:bodyPr vert="horz" wrap="square" lIns="0" tIns="0" rIns="0" bIns="0" rtlCol="0" anchor="t">
            <a:noAutofit/>
          </a:bodyPr>
          <a:lstStyle>
            <a:lvl1pPr algn="l" defTabSz="914363" rtl="0" eaLnBrk="1" latinLnBrk="0" hangingPunct="1">
              <a:lnSpc>
                <a:spcPct val="90000"/>
              </a:lnSpc>
              <a:spcBef>
                <a:spcPct val="0"/>
              </a:spcBef>
              <a:buNone/>
              <a:defRPr lang="en-US" sz="4000" b="0" kern="1200" cap="none" spc="-150" dirty="0">
                <a:ln w="3175">
                  <a:noFill/>
                </a:ln>
                <a:solidFill>
                  <a:schemeClr val="bg1"/>
                </a:solidFill>
                <a:effectLst/>
                <a:latin typeface="+mn-lt"/>
                <a:ea typeface="+mn-ea"/>
                <a:cs typeface="Arial" charset="0"/>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730249" y="5746265"/>
            <a:ext cx="6803209" cy="461665"/>
          </a:xfrm>
        </p:spPr>
        <p:txBody>
          <a:bodyPr>
            <a:noAutofit/>
          </a:bodyPr>
          <a:lstStyle>
            <a:lvl1pPr marL="0" indent="0" algn="l">
              <a:lnSpc>
                <a:spcPct val="90000"/>
              </a:lnSpc>
              <a:spcBef>
                <a:spcPts val="0"/>
              </a:spcBef>
              <a:buNone/>
              <a:defRPr sz="2000">
                <a:solidFill>
                  <a:schemeClr val="tx1">
                    <a:tint val="75000"/>
                  </a:schemeClr>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bwMode="white">
          <a:xfrm>
            <a:off x="510793" y="3813437"/>
            <a:ext cx="7681913" cy="1059925"/>
          </a:xfrm>
        </p:spPr>
        <p:txBody>
          <a:bodyPr anchor="t" anchorCtr="0">
            <a:noAutofit/>
          </a:bodyPr>
          <a:lstStyle>
            <a:lvl1pPr marL="0" indent="0" algn="l">
              <a:buFont typeface="Arial" pitchFamily="34" charset="0"/>
              <a:buNone/>
              <a:defRPr kumimoji="0" lang="en-US" sz="8000" b="1" i="0" u="none" strike="noStrike" kern="1200" cap="none" spc="-560" normalizeH="0" baseline="0" noProof="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uLnTx/>
                <a:uFillTx/>
                <a:latin typeface="+mj-lt"/>
                <a:ea typeface="+mn-ea"/>
                <a:cs typeface="+mn-cs"/>
              </a:defRPr>
            </a:lvl1pPr>
          </a:lstStyle>
          <a:p>
            <a:pPr lvl="0"/>
            <a:r>
              <a:rPr lang="en-US" dirty="0" smtClean="0"/>
              <a:t>click to…</a:t>
            </a:r>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mj-lt"/>
              </a:defRPr>
            </a:lvl1pPr>
          </a:lstStyle>
          <a:p>
            <a:r>
              <a:rPr lang="en-US" smtClean="0"/>
              <a:t>Click to edit Master title style</a:t>
            </a:r>
            <a:endParaRPr lang="en-US" dirty="0"/>
          </a:p>
        </p:txBody>
      </p:sp>
      <p:sp>
        <p:nvSpPr>
          <p:cNvPr id="6" name="Text Placeholder 5"/>
          <p:cNvSpPr>
            <a:spLocks noGrp="1"/>
          </p:cNvSpPr>
          <p:nvPr>
            <p:ph type="body" sz="quarter" idx="10"/>
          </p:nvPr>
        </p:nvSpPr>
        <p:spPr>
          <a:xfrm>
            <a:off x="381000" y="1411552"/>
            <a:ext cx="8382000" cy="2210862"/>
          </a:xfrm>
        </p:spPr>
        <p:txBody>
          <a:bodyPr/>
          <a:lstStyle>
            <a:lvl1pPr>
              <a:lnSpc>
                <a:spcPct val="90000"/>
              </a:lnSpc>
              <a:defRPr>
                <a:latin typeface="+mn-lt"/>
              </a:defRPr>
            </a:lvl1pPr>
            <a:lvl2pPr>
              <a:lnSpc>
                <a:spcPct val="90000"/>
              </a:lnSpc>
              <a:defRPr>
                <a:latin typeface="+mn-lt"/>
              </a:defRPr>
            </a:lvl2pPr>
            <a:lvl3pPr>
              <a:lnSpc>
                <a:spcPct val="90000"/>
              </a:lnSpc>
              <a:defRPr>
                <a:latin typeface="+mn-lt"/>
              </a:defRPr>
            </a:lvl3pPr>
            <a:lvl4pPr>
              <a:lnSpc>
                <a:spcPct val="90000"/>
              </a:lnSpc>
              <a:defRPr>
                <a:latin typeface="+mn-lt"/>
              </a:defRPr>
            </a:lvl4pPr>
            <a:lvl5pPr>
              <a:lnSpc>
                <a:spcPct val="90000"/>
              </a:lnSpc>
              <a:defRPr>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381000" y="1412874"/>
            <a:ext cx="8382000" cy="4561205"/>
          </a:xfrm>
        </p:spPr>
        <p:txBody>
          <a:bodyPr>
            <a:noAutofit/>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381000" y="1411553"/>
            <a:ext cx="4114800" cy="2129814"/>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411553"/>
            <a:ext cx="4114800" cy="2129814"/>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1000" y="1411553"/>
            <a:ext cx="4114800"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0999" y="2174875"/>
            <a:ext cx="4114800"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981" y="1411553"/>
            <a:ext cx="4117019"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117974" cy="1537344"/>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WALKIN - Prints in GRAYSCAL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3.png"/><Relationship Id="rId2" Type="http://schemas.openxmlformats.org/officeDocument/2006/relationships/slideLayout" Target="../slideLayouts/slideLayout2.xml"/><Relationship Id="rId16"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image" Target="NULL"/><Relationship Id="rId3" Type="http://schemas.openxmlformats.org/officeDocument/2006/relationships/image" Target="../media/image1.jpeg"/><Relationship Id="rId7" Type="http://schemas.openxmlformats.org/officeDocument/2006/relationships/image" Target="NULL"/><Relationship Id="rId2" Type="http://schemas.openxmlformats.org/officeDocument/2006/relationships/theme" Target="../theme/theme2.xml"/><Relationship Id="rId1" Type="http://schemas.openxmlformats.org/officeDocument/2006/relationships/slideLayout" Target="../slideLayouts/slideLayout14.xml"/><Relationship Id="rId6" Type="http://schemas.openxmlformats.org/officeDocument/2006/relationships/image" Target="NULL"/><Relationship Id="rId5" Type="http://schemas.openxmlformats.org/officeDocument/2006/relationships/image" Target="NULL"/><Relationship Id="rId4" Type="http://schemas.openxmlformats.org/officeDocument/2006/relationships/image" Target="NULL"/></Relationships>
</file>

<file path=ppt/slideMasters/_rels/slideMaster3.xml.rels><?xml version="1.0" encoding="UTF-8" standalone="yes"?>
<Relationships xmlns="http://schemas.openxmlformats.org/package/2006/relationships"><Relationship Id="rId8" Type="http://schemas.openxmlformats.org/officeDocument/2006/relationships/image" Target="NULL"/><Relationship Id="rId3" Type="http://schemas.openxmlformats.org/officeDocument/2006/relationships/image" Target="../media/image1.jpeg"/><Relationship Id="rId7" Type="http://schemas.openxmlformats.org/officeDocument/2006/relationships/image" Target="NULL"/><Relationship Id="rId2" Type="http://schemas.openxmlformats.org/officeDocument/2006/relationships/theme" Target="../theme/theme3.xml"/><Relationship Id="rId1" Type="http://schemas.openxmlformats.org/officeDocument/2006/relationships/slideLayout" Target="../slideLayouts/slideLayout15.xml"/><Relationship Id="rId6" Type="http://schemas.openxmlformats.org/officeDocument/2006/relationships/image" Target="NULL"/><Relationship Id="rId5" Type="http://schemas.openxmlformats.org/officeDocument/2006/relationships/image" Target="NULL"/><Relationship Id="rId4" Type="http://schemas.openxmlformats.org/officeDocument/2006/relationships/image" Target="NUL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15">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 id="2147483699" r:id="rId6"/>
    <p:sldLayoutId id="2147483700" r:id="rId7"/>
    <p:sldLayoutId id="2147483701" r:id="rId8"/>
    <p:sldLayoutId id="2147483702" r:id="rId9"/>
    <p:sldLayoutId id="2147483703" r:id="rId10"/>
    <p:sldLayoutId id="2147483727" r:id="rId11"/>
    <p:sldLayoutId id="2147483728" r:id="rId12"/>
    <p:sldLayoutId id="2147483731" r:id="rId13"/>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16"/>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17"/>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17"/>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17"/>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17"/>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730" r:id="rId1"/>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4"/>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5"/>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6"/>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7"/>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8"/>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733" r:id="rId1"/>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4"/>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5"/>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6"/>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7"/>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8"/>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0.xml"/><Relationship Id="rId1" Type="http://schemas.openxmlformats.org/officeDocument/2006/relationships/slideLayout" Target="../slideLayouts/slideLayout4.xml"/><Relationship Id="rId4" Type="http://schemas.openxmlformats.org/officeDocument/2006/relationships/image" Target="../media/image16.png"/></Relationships>
</file>

<file path=ppt/slides/_rels/slide1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1.xml"/><Relationship Id="rId1" Type="http://schemas.openxmlformats.org/officeDocument/2006/relationships/slideLayout" Target="../slideLayouts/slideLayout4.xml"/><Relationship Id="rId4" Type="http://schemas.openxmlformats.org/officeDocument/2006/relationships/image" Target="../media/image18.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8.xml"/><Relationship Id="rId1" Type="http://schemas.openxmlformats.org/officeDocument/2006/relationships/slideLayout" Target="../slideLayouts/slideLayout4.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9.xml"/><Relationship Id="rId1" Type="http://schemas.openxmlformats.org/officeDocument/2006/relationships/slideLayout" Target="../slideLayouts/slideLayout4.xml"/><Relationship Id="rId4" Type="http://schemas.openxmlformats.org/officeDocument/2006/relationships/image" Target="../media/image20.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8" Type="http://schemas.openxmlformats.org/officeDocument/2006/relationships/image" Target="../media/image24.emf"/><Relationship Id="rId3" Type="http://schemas.openxmlformats.org/officeDocument/2006/relationships/notesSlide" Target="../notesSlides/notesSlide20.xml"/><Relationship Id="rId7" Type="http://schemas.openxmlformats.org/officeDocument/2006/relationships/image" Target="../media/image23.emf"/><Relationship Id="rId12" Type="http://schemas.openxmlformats.org/officeDocument/2006/relationships/image" Target="../media/image27.png"/><Relationship Id="rId2" Type="http://schemas.openxmlformats.org/officeDocument/2006/relationships/slideLayout" Target="../slideLayouts/slideLayout4.xml"/><Relationship Id="rId1" Type="http://schemas.openxmlformats.org/officeDocument/2006/relationships/vmlDrawing" Target="../drawings/vmlDrawing1.vml"/><Relationship Id="rId6" Type="http://schemas.openxmlformats.org/officeDocument/2006/relationships/image" Target="../media/image22.png"/><Relationship Id="rId11" Type="http://schemas.openxmlformats.org/officeDocument/2006/relationships/oleObject" Target="../embeddings/oleObject1.bin"/><Relationship Id="rId5" Type="http://schemas.openxmlformats.org/officeDocument/2006/relationships/image" Target="../media/image3.png"/><Relationship Id="rId10" Type="http://schemas.openxmlformats.org/officeDocument/2006/relationships/image" Target="../media/image26.emf"/><Relationship Id="rId4" Type="http://schemas.openxmlformats.org/officeDocument/2006/relationships/image" Target="../media/image2.png"/><Relationship Id="rId9" Type="http://schemas.openxmlformats.org/officeDocument/2006/relationships/image" Target="../media/image25.emf"/></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1.xml"/></Relationships>
</file>

<file path=ppt/slides/_rels/slide24.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31.emf"/><Relationship Id="rId2" Type="http://schemas.openxmlformats.org/officeDocument/2006/relationships/notesSlide" Target="../notesSlides/notesSlide24.xml"/><Relationship Id="rId1" Type="http://schemas.openxmlformats.org/officeDocument/2006/relationships/slideLayout" Target="../slideLayouts/slideLayout4.xml"/><Relationship Id="rId6" Type="http://schemas.openxmlformats.org/officeDocument/2006/relationships/image" Target="../media/image30.png"/><Relationship Id="rId5" Type="http://schemas.openxmlformats.org/officeDocument/2006/relationships/image" Target="../media/image29.emf"/><Relationship Id="rId4" Type="http://schemas.openxmlformats.org/officeDocument/2006/relationships/image" Target="../media/image28.emf"/></Relationships>
</file>

<file path=ppt/slides/_rels/slide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30.xml"/><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8" Type="http://schemas.openxmlformats.org/officeDocument/2006/relationships/hyperlink" Target="http://microsoft.com/msdn" TargetMode="External"/><Relationship Id="rId3" Type="http://schemas.openxmlformats.org/officeDocument/2006/relationships/image" Target="../media/image33.png"/><Relationship Id="rId7" Type="http://schemas.openxmlformats.org/officeDocument/2006/relationships/image" Target="../media/image35.png"/><Relationship Id="rId12" Type="http://schemas.openxmlformats.org/officeDocument/2006/relationships/image" Target="../media/image38.jpeg"/><Relationship Id="rId2" Type="http://schemas.openxmlformats.org/officeDocument/2006/relationships/notesSlide" Target="../notesSlides/notesSlide33.xml"/><Relationship Id="rId1" Type="http://schemas.openxmlformats.org/officeDocument/2006/relationships/slideLayout" Target="../slideLayouts/slideLayout7.xml"/><Relationship Id="rId6" Type="http://schemas.openxmlformats.org/officeDocument/2006/relationships/image" Target="../media/image34.png"/><Relationship Id="rId11" Type="http://schemas.openxmlformats.org/officeDocument/2006/relationships/image" Target="../media/image37.png"/><Relationship Id="rId5" Type="http://schemas.openxmlformats.org/officeDocument/2006/relationships/hyperlink" Target="http://microsoft.com/technet" TargetMode="External"/><Relationship Id="rId10" Type="http://schemas.openxmlformats.org/officeDocument/2006/relationships/image" Target="../media/image36.emf"/><Relationship Id="rId4" Type="http://schemas.openxmlformats.org/officeDocument/2006/relationships/hyperlink" Target="http://www.microsoft.com/teched" TargetMode="External"/><Relationship Id="rId9" Type="http://schemas.openxmlformats.org/officeDocument/2006/relationships/hyperlink" Target="http://www.microsoft.com/learning" TargetMode="External"/></Relationships>
</file>

<file path=ppt/slides/_rels/slide34.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1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6.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34.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7" Type="http://schemas.openxmlformats.org/officeDocument/2006/relationships/image" Target="../media/image14.png"/><Relationship Id="rId2" Type="http://schemas.openxmlformats.org/officeDocument/2006/relationships/notesSlide" Target="../notesSlides/notesSlide6.xml"/><Relationship Id="rId1" Type="http://schemas.openxmlformats.org/officeDocument/2006/relationships/slideLayout" Target="../slideLayouts/slideLayout4.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Certificate Stores </a:t>
            </a:r>
            <a:endParaRPr lang="en-US" dirty="0"/>
          </a:p>
        </p:txBody>
      </p:sp>
      <p:sp>
        <p:nvSpPr>
          <p:cNvPr id="3" name="Content Placeholder 2"/>
          <p:cNvSpPr>
            <a:spLocks noGrp="1"/>
          </p:cNvSpPr>
          <p:nvPr>
            <p:ph idx="1"/>
          </p:nvPr>
        </p:nvSpPr>
        <p:spPr>
          <a:xfrm>
            <a:off x="381000" y="1412874"/>
            <a:ext cx="8382000" cy="2810783"/>
          </a:xfrm>
        </p:spPr>
        <p:txBody>
          <a:bodyPr/>
          <a:lstStyle/>
          <a:p>
            <a:r>
              <a:rPr lang="en-US" dirty="0" smtClean="0"/>
              <a:t>Certificates stores</a:t>
            </a:r>
          </a:p>
          <a:p>
            <a:pPr lvl="1"/>
            <a:r>
              <a:rPr lang="en-US" dirty="0" smtClean="0"/>
              <a:t>Personal Certificate store</a:t>
            </a:r>
          </a:p>
          <a:p>
            <a:pPr lvl="1"/>
            <a:r>
              <a:rPr lang="en-US" dirty="0" smtClean="0"/>
              <a:t>Trusted Root Certificate Authorities store</a:t>
            </a:r>
          </a:p>
          <a:p>
            <a:pPr lvl="1"/>
            <a:r>
              <a:rPr lang="en-US" dirty="0" smtClean="0"/>
              <a:t>Operations Manager store</a:t>
            </a:r>
          </a:p>
          <a:p>
            <a:pPr lvl="2"/>
            <a:r>
              <a:rPr lang="en-US" dirty="0" smtClean="0"/>
              <a:t>Don’t touch the certificates in this store. This is internally generated.</a:t>
            </a:r>
          </a:p>
        </p:txBody>
      </p:sp>
      <p:sp>
        <p:nvSpPr>
          <p:cNvPr id="4" name="TextBox 3"/>
          <p:cNvSpPr txBox="1"/>
          <p:nvPr/>
        </p:nvSpPr>
        <p:spPr>
          <a:xfrm>
            <a:off x="8352263" y="189571"/>
            <a:ext cx="791737" cy="369332"/>
          </a:xfrm>
          <a:prstGeom prst="rect">
            <a:avLst/>
          </a:prstGeom>
          <a:noFill/>
        </p:spPr>
        <p:txBody>
          <a:bodyPr wrap="square" rtlCol="0">
            <a:spAutoFit/>
          </a:bodyPr>
          <a:lstStyle/>
          <a:p>
            <a:r>
              <a:rPr lang="en-US" dirty="0" smtClean="0"/>
              <a:t>Rory</a:t>
            </a:r>
            <a:endParaRPr lang="en-US" dirty="0"/>
          </a:p>
        </p:txBody>
      </p:sp>
      <p:pic>
        <p:nvPicPr>
          <p:cNvPr id="17410" name="Picture 2"/>
          <p:cNvPicPr>
            <a:picLocks noChangeAspect="1" noChangeArrowheads="1"/>
          </p:cNvPicPr>
          <p:nvPr/>
        </p:nvPicPr>
        <p:blipFill>
          <a:blip r:embed="rId3"/>
          <a:srcRect/>
          <a:stretch>
            <a:fillRect/>
          </a:stretch>
        </p:blipFill>
        <p:spPr bwMode="auto">
          <a:xfrm>
            <a:off x="598947" y="4209145"/>
            <a:ext cx="3856944" cy="1809120"/>
          </a:xfrm>
          <a:prstGeom prst="rect">
            <a:avLst/>
          </a:prstGeom>
          <a:noFill/>
          <a:ln w="9525">
            <a:noFill/>
            <a:miter lim="800000"/>
            <a:headEnd/>
            <a:tailEnd/>
          </a:ln>
          <a:effectLst/>
        </p:spPr>
      </p:pic>
      <p:pic>
        <p:nvPicPr>
          <p:cNvPr id="17412" name="Picture 4"/>
          <p:cNvPicPr>
            <a:picLocks noChangeAspect="1" noChangeArrowheads="1"/>
          </p:cNvPicPr>
          <p:nvPr/>
        </p:nvPicPr>
        <p:blipFill>
          <a:blip r:embed="rId4"/>
          <a:srcRect/>
          <a:stretch>
            <a:fillRect/>
          </a:stretch>
        </p:blipFill>
        <p:spPr bwMode="auto">
          <a:xfrm>
            <a:off x="4830310" y="4220031"/>
            <a:ext cx="3919877" cy="1817914"/>
          </a:xfrm>
          <a:prstGeom prst="rect">
            <a:avLst/>
          </a:prstGeom>
          <a:noFill/>
          <a:ln w="9525">
            <a:noFill/>
            <a:miter lim="800000"/>
            <a:headEnd/>
            <a:tailEnd/>
          </a:ln>
          <a:effectLst/>
        </p:spPr>
      </p:pic>
    </p:spTree>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Rounded Rectangle 25"/>
          <p:cNvSpPr/>
          <p:nvPr/>
        </p:nvSpPr>
        <p:spPr bwMode="auto">
          <a:xfrm>
            <a:off x="263766" y="4917894"/>
            <a:ext cx="6277712" cy="1143000"/>
          </a:xfrm>
          <a:prstGeom prst="roundRect">
            <a:avLst/>
          </a:prstGeom>
          <a:solidFill>
            <a:schemeClr val="accent1">
              <a:lumMod val="60000"/>
              <a:lumOff val="40000"/>
            </a:schemeClr>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lvl="0"/>
            <a:endParaRPr lang="en-US" sz="2800" b="1" dirty="0" smtClean="0">
              <a:solidFill>
                <a:schemeClr val="bg1"/>
              </a:solidFill>
            </a:endParaRPr>
          </a:p>
          <a:p>
            <a:pPr lvl="0"/>
            <a:r>
              <a:rPr lang="en-US" sz="2800" b="1" dirty="0" smtClean="0">
                <a:solidFill>
                  <a:schemeClr val="bg1"/>
                </a:solidFill>
              </a:rPr>
              <a:t>3. Check for Certificate in Store</a:t>
            </a:r>
          </a:p>
          <a:p>
            <a:pPr lvl="0"/>
            <a:endParaRPr lang="en-US" sz="2800" b="1" dirty="0" smtClean="0">
              <a:solidFill>
                <a:schemeClr val="bg1"/>
              </a:solidFill>
            </a:endParaRPr>
          </a:p>
          <a:p>
            <a:pPr lvl="0"/>
            <a:endParaRPr lang="en-US" sz="2800" b="1" dirty="0">
              <a:solidFill>
                <a:schemeClr val="bg1"/>
              </a:solidFill>
            </a:endParaRPr>
          </a:p>
        </p:txBody>
      </p:sp>
      <p:sp>
        <p:nvSpPr>
          <p:cNvPr id="27" name="Rectangle 26"/>
          <p:cNvSpPr/>
          <p:nvPr/>
        </p:nvSpPr>
        <p:spPr>
          <a:xfrm>
            <a:off x="349119" y="5454216"/>
            <a:ext cx="4861780" cy="461665"/>
          </a:xfrm>
          <a:prstGeom prst="rect">
            <a:avLst/>
          </a:prstGeom>
        </p:spPr>
        <p:txBody>
          <a:bodyPr wrap="none">
            <a:spAutoFit/>
          </a:bodyPr>
          <a:lstStyle/>
          <a:p>
            <a:pPr lvl="0"/>
            <a:r>
              <a:rPr lang="en-US" sz="2400" dirty="0" smtClean="0">
                <a:solidFill>
                  <a:schemeClr val="bg1"/>
                </a:solidFill>
              </a:rPr>
              <a:t>Local Computer/Personal/Certificates</a:t>
            </a:r>
          </a:p>
        </p:txBody>
      </p:sp>
      <p:sp>
        <p:nvSpPr>
          <p:cNvPr id="23" name="Rounded Rectangle 22"/>
          <p:cNvSpPr/>
          <p:nvPr/>
        </p:nvSpPr>
        <p:spPr bwMode="auto">
          <a:xfrm>
            <a:off x="263765" y="3317659"/>
            <a:ext cx="6260127" cy="1143000"/>
          </a:xfrm>
          <a:prstGeom prst="roundRect">
            <a:avLst/>
          </a:prstGeom>
          <a:solidFill>
            <a:schemeClr val="accent1">
              <a:lumMod val="60000"/>
              <a:lumOff val="40000"/>
            </a:schemeClr>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lvl="0"/>
            <a:endParaRPr lang="en-US" sz="2800" b="1" dirty="0" smtClean="0">
              <a:solidFill>
                <a:schemeClr val="bg1"/>
              </a:solidFill>
            </a:endParaRPr>
          </a:p>
          <a:p>
            <a:pPr lvl="0"/>
            <a:r>
              <a:rPr lang="en-US" sz="2800" b="1" dirty="0" smtClean="0">
                <a:solidFill>
                  <a:schemeClr val="bg1"/>
                </a:solidFill>
              </a:rPr>
              <a:t>2. Verify Certificate Configuration</a:t>
            </a:r>
          </a:p>
          <a:p>
            <a:pPr lvl="0"/>
            <a:endParaRPr lang="en-US" sz="2800" b="1" dirty="0" smtClean="0">
              <a:solidFill>
                <a:schemeClr val="bg1"/>
              </a:solidFill>
            </a:endParaRPr>
          </a:p>
          <a:p>
            <a:pPr lvl="0"/>
            <a:endParaRPr lang="en-US" sz="2800" b="1" dirty="0">
              <a:solidFill>
                <a:schemeClr val="bg1"/>
              </a:solidFill>
            </a:endParaRPr>
          </a:p>
        </p:txBody>
      </p:sp>
      <p:sp>
        <p:nvSpPr>
          <p:cNvPr id="4" name="Rectangle 2"/>
          <p:cNvSpPr>
            <a:spLocks noGrp="1" noChangeArrowheads="1"/>
          </p:cNvSpPr>
          <p:nvPr>
            <p:ph type="title"/>
          </p:nvPr>
        </p:nvSpPr>
        <p:spPr>
          <a:xfrm>
            <a:off x="387350" y="311151"/>
            <a:ext cx="8382000" cy="1107996"/>
          </a:xfrm>
          <a:effectLst/>
        </p:spPr>
        <p:txBody>
          <a:bodyPr>
            <a:normAutofit/>
          </a:bodyPr>
          <a:lstStyle/>
          <a:p>
            <a:r>
              <a:rPr sz="4400" dirty="0" smtClean="0"/>
              <a:t>Configuration Validation</a:t>
            </a:r>
            <a:r>
              <a:rPr sz="3600" dirty="0" smtClean="0">
                <a:solidFill>
                  <a:srgbClr val="F7E993"/>
                </a:solidFill>
              </a:rPr>
              <a:t/>
            </a:r>
            <a:br>
              <a:rPr sz="3600" dirty="0" smtClean="0">
                <a:solidFill>
                  <a:srgbClr val="F7E993"/>
                </a:solidFill>
              </a:rPr>
            </a:br>
            <a:r>
              <a:rPr sz="3600" dirty="0" smtClean="0">
                <a:solidFill>
                  <a:srgbClr val="F7E993"/>
                </a:solidFill>
              </a:rPr>
              <a:t>Certificate Configuration and Validity</a:t>
            </a:r>
            <a:endParaRPr sz="4400" dirty="0"/>
          </a:p>
        </p:txBody>
      </p:sp>
      <p:sp>
        <p:nvSpPr>
          <p:cNvPr id="6" name="TextBox 5"/>
          <p:cNvSpPr txBox="1"/>
          <p:nvPr/>
        </p:nvSpPr>
        <p:spPr>
          <a:xfrm>
            <a:off x="7817005" y="189571"/>
            <a:ext cx="1326995" cy="369332"/>
          </a:xfrm>
          <a:prstGeom prst="rect">
            <a:avLst/>
          </a:prstGeom>
          <a:noFill/>
        </p:spPr>
        <p:txBody>
          <a:bodyPr wrap="square" rtlCol="0">
            <a:spAutoFit/>
          </a:bodyPr>
          <a:lstStyle/>
          <a:p>
            <a:r>
              <a:rPr lang="en-US" dirty="0" smtClean="0"/>
              <a:t>Pete </a:t>
            </a:r>
            <a:endParaRPr lang="en-US" dirty="0"/>
          </a:p>
        </p:txBody>
      </p:sp>
      <p:sp>
        <p:nvSpPr>
          <p:cNvPr id="15" name="Rounded Rectangle 14"/>
          <p:cNvSpPr/>
          <p:nvPr/>
        </p:nvSpPr>
        <p:spPr bwMode="auto">
          <a:xfrm>
            <a:off x="304800" y="1688119"/>
            <a:ext cx="6183923" cy="1143000"/>
          </a:xfrm>
          <a:prstGeom prst="roundRect">
            <a:avLst/>
          </a:prstGeom>
          <a:solidFill>
            <a:schemeClr val="accent1">
              <a:lumMod val="60000"/>
              <a:lumOff val="40000"/>
            </a:schemeClr>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lvl="0"/>
            <a:endParaRPr lang="en-US" sz="2800" b="1" dirty="0" smtClean="0">
              <a:solidFill>
                <a:schemeClr val="bg1"/>
              </a:solidFill>
            </a:endParaRPr>
          </a:p>
          <a:p>
            <a:pPr lvl="0"/>
            <a:r>
              <a:rPr lang="en-US" sz="2800" b="1" dirty="0" smtClean="0">
                <a:solidFill>
                  <a:schemeClr val="bg1"/>
                </a:solidFill>
              </a:rPr>
              <a:t>1. Check for Certificate in Store</a:t>
            </a:r>
          </a:p>
          <a:p>
            <a:pPr lvl="0"/>
            <a:endParaRPr lang="en-US" sz="2800" b="1" dirty="0" smtClean="0">
              <a:solidFill>
                <a:schemeClr val="bg1"/>
              </a:solidFill>
            </a:endParaRPr>
          </a:p>
          <a:p>
            <a:pPr lvl="0"/>
            <a:endParaRPr lang="en-US" sz="2800" b="1" dirty="0">
              <a:solidFill>
                <a:schemeClr val="bg1"/>
              </a:solidFill>
            </a:endParaRPr>
          </a:p>
        </p:txBody>
      </p:sp>
      <p:sp>
        <p:nvSpPr>
          <p:cNvPr id="18" name="Down Arrow 17"/>
          <p:cNvSpPr/>
          <p:nvPr/>
        </p:nvSpPr>
        <p:spPr>
          <a:xfrm>
            <a:off x="4432379" y="2681079"/>
            <a:ext cx="792480" cy="792480"/>
          </a:xfrm>
          <a:prstGeom prst="downArrow">
            <a:avLst>
              <a:gd name="adj1" fmla="val 55000"/>
              <a:gd name="adj2" fmla="val 45000"/>
            </a:avLst>
          </a:prstGeom>
          <a:ln/>
        </p:spPr>
        <p:style>
          <a:lnRef idx="2">
            <a:schemeClr val="accent5">
              <a:shade val="50000"/>
            </a:schemeClr>
          </a:lnRef>
          <a:fillRef idx="1">
            <a:schemeClr val="accent5"/>
          </a:fillRef>
          <a:effectRef idx="0">
            <a:schemeClr val="accent5"/>
          </a:effectRef>
          <a:fontRef idx="minor">
            <a:schemeClr val="lt1"/>
          </a:fontRef>
        </p:style>
      </p:sp>
      <p:sp>
        <p:nvSpPr>
          <p:cNvPr id="19" name="Down Arrow 18"/>
          <p:cNvSpPr/>
          <p:nvPr/>
        </p:nvSpPr>
        <p:spPr>
          <a:xfrm>
            <a:off x="4426517" y="4257837"/>
            <a:ext cx="792480" cy="792480"/>
          </a:xfrm>
          <a:prstGeom prst="downArrow">
            <a:avLst>
              <a:gd name="adj1" fmla="val 55000"/>
              <a:gd name="adj2" fmla="val 45000"/>
            </a:avLst>
          </a:prstGeom>
          <a:ln/>
        </p:spPr>
        <p:style>
          <a:lnRef idx="2">
            <a:schemeClr val="accent5">
              <a:shade val="50000"/>
            </a:schemeClr>
          </a:lnRef>
          <a:fillRef idx="1">
            <a:schemeClr val="accent5"/>
          </a:fillRef>
          <a:effectRef idx="0">
            <a:schemeClr val="accent5"/>
          </a:effectRef>
          <a:fontRef idx="minor">
            <a:schemeClr val="lt1"/>
          </a:fontRef>
        </p:style>
      </p:sp>
      <p:sp>
        <p:nvSpPr>
          <p:cNvPr id="20" name="Down Arrow 19"/>
          <p:cNvSpPr/>
          <p:nvPr/>
        </p:nvSpPr>
        <p:spPr>
          <a:xfrm>
            <a:off x="1032687" y="2675218"/>
            <a:ext cx="792480" cy="792480"/>
          </a:xfrm>
          <a:prstGeom prst="downArrow">
            <a:avLst>
              <a:gd name="adj1" fmla="val 55000"/>
              <a:gd name="adj2" fmla="val 45000"/>
            </a:avLst>
          </a:prstGeom>
          <a:ln/>
        </p:spPr>
        <p:style>
          <a:lnRef idx="2">
            <a:schemeClr val="accent5">
              <a:shade val="50000"/>
            </a:schemeClr>
          </a:lnRef>
          <a:fillRef idx="1">
            <a:schemeClr val="accent5"/>
          </a:fillRef>
          <a:effectRef idx="0">
            <a:schemeClr val="accent5"/>
          </a:effectRef>
          <a:fontRef idx="minor">
            <a:schemeClr val="lt1"/>
          </a:fontRef>
        </p:style>
      </p:sp>
      <p:sp>
        <p:nvSpPr>
          <p:cNvPr id="21" name="Down Arrow 20"/>
          <p:cNvSpPr/>
          <p:nvPr/>
        </p:nvSpPr>
        <p:spPr>
          <a:xfrm>
            <a:off x="1026825" y="4251976"/>
            <a:ext cx="792480" cy="792480"/>
          </a:xfrm>
          <a:prstGeom prst="downArrow">
            <a:avLst>
              <a:gd name="adj1" fmla="val 55000"/>
              <a:gd name="adj2" fmla="val 45000"/>
            </a:avLst>
          </a:prstGeom>
          <a:ln/>
        </p:spPr>
        <p:style>
          <a:lnRef idx="2">
            <a:schemeClr val="accent5">
              <a:shade val="50000"/>
            </a:schemeClr>
          </a:lnRef>
          <a:fillRef idx="1">
            <a:schemeClr val="accent5"/>
          </a:fillRef>
          <a:effectRef idx="0">
            <a:schemeClr val="accent5"/>
          </a:effectRef>
          <a:fontRef idx="minor">
            <a:schemeClr val="lt1"/>
          </a:fontRef>
        </p:style>
      </p:sp>
      <p:sp>
        <p:nvSpPr>
          <p:cNvPr id="22" name="Rectangle 21"/>
          <p:cNvSpPr/>
          <p:nvPr/>
        </p:nvSpPr>
        <p:spPr>
          <a:xfrm>
            <a:off x="390154" y="2224441"/>
            <a:ext cx="4861780" cy="461665"/>
          </a:xfrm>
          <a:prstGeom prst="rect">
            <a:avLst/>
          </a:prstGeom>
        </p:spPr>
        <p:txBody>
          <a:bodyPr wrap="none">
            <a:spAutoFit/>
          </a:bodyPr>
          <a:lstStyle/>
          <a:p>
            <a:pPr lvl="0"/>
            <a:r>
              <a:rPr lang="en-US" sz="2400" dirty="0" smtClean="0">
                <a:solidFill>
                  <a:schemeClr val="bg1"/>
                </a:solidFill>
              </a:rPr>
              <a:t>Local Computer/Personal/Certificates</a:t>
            </a:r>
          </a:p>
        </p:txBody>
      </p:sp>
      <p:sp>
        <p:nvSpPr>
          <p:cNvPr id="24" name="Rectangle 23"/>
          <p:cNvSpPr/>
          <p:nvPr/>
        </p:nvSpPr>
        <p:spPr>
          <a:xfrm>
            <a:off x="349119" y="3853981"/>
            <a:ext cx="6131615" cy="461665"/>
          </a:xfrm>
          <a:prstGeom prst="rect">
            <a:avLst/>
          </a:prstGeom>
        </p:spPr>
        <p:txBody>
          <a:bodyPr wrap="none">
            <a:spAutoFit/>
          </a:bodyPr>
          <a:lstStyle/>
          <a:p>
            <a:pPr lvl="0"/>
            <a:r>
              <a:rPr lang="en-US" sz="2400" dirty="0" smtClean="0">
                <a:solidFill>
                  <a:schemeClr val="bg1"/>
                </a:solidFill>
              </a:rPr>
              <a:t>Check for client and server authentication OIDs </a:t>
            </a:r>
            <a:endParaRPr lang="en-US" sz="2400" dirty="0">
              <a:solidFill>
                <a:schemeClr val="bg1"/>
              </a:solidFill>
            </a:endParaRPr>
          </a:p>
        </p:txBody>
      </p:sp>
      <p:pic>
        <p:nvPicPr>
          <p:cNvPr id="34818" name="Picture 2"/>
          <p:cNvPicPr>
            <a:picLocks noChangeAspect="1" noChangeArrowheads="1"/>
          </p:cNvPicPr>
          <p:nvPr/>
        </p:nvPicPr>
        <p:blipFill>
          <a:blip r:embed="rId3"/>
          <a:srcRect/>
          <a:stretch>
            <a:fillRect/>
          </a:stretch>
        </p:blipFill>
        <p:spPr bwMode="auto">
          <a:xfrm>
            <a:off x="654758" y="1811218"/>
            <a:ext cx="7253109" cy="2089562"/>
          </a:xfrm>
          <a:prstGeom prst="rect">
            <a:avLst/>
          </a:prstGeom>
          <a:noFill/>
          <a:ln w="9525">
            <a:noFill/>
            <a:miter lim="800000"/>
            <a:headEnd/>
            <a:tailEnd/>
          </a:ln>
        </p:spPr>
      </p:pic>
      <p:sp>
        <p:nvSpPr>
          <p:cNvPr id="29" name="Rounded Rectangle 28"/>
          <p:cNvSpPr/>
          <p:nvPr/>
        </p:nvSpPr>
        <p:spPr bwMode="auto">
          <a:xfrm>
            <a:off x="1506408" y="4208659"/>
            <a:ext cx="6277712" cy="1143000"/>
          </a:xfrm>
          <a:prstGeom prst="roundRect">
            <a:avLst/>
          </a:prstGeom>
          <a:solidFill>
            <a:schemeClr val="accent1">
              <a:lumMod val="60000"/>
              <a:lumOff val="40000"/>
            </a:schemeClr>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lvl="0"/>
            <a:endParaRPr lang="en-US" sz="2800" b="1" dirty="0" smtClean="0">
              <a:solidFill>
                <a:schemeClr val="bg1"/>
              </a:solidFill>
            </a:endParaRPr>
          </a:p>
          <a:p>
            <a:pPr lvl="0"/>
            <a:r>
              <a:rPr lang="en-US" sz="2800" b="1" dirty="0" smtClean="0">
                <a:solidFill>
                  <a:schemeClr val="bg1"/>
                </a:solidFill>
              </a:rPr>
              <a:t>4. Verify Issuing CA is Trusted </a:t>
            </a:r>
          </a:p>
          <a:p>
            <a:pPr lvl="0"/>
            <a:endParaRPr lang="en-US" sz="2800" b="1" dirty="0" smtClean="0">
              <a:solidFill>
                <a:schemeClr val="bg1"/>
              </a:solidFill>
            </a:endParaRPr>
          </a:p>
          <a:p>
            <a:pPr lvl="0"/>
            <a:endParaRPr lang="en-US" sz="2800" b="1" dirty="0">
              <a:solidFill>
                <a:schemeClr val="bg1"/>
              </a:solidFill>
            </a:endParaRPr>
          </a:p>
        </p:txBody>
      </p:sp>
      <p:sp>
        <p:nvSpPr>
          <p:cNvPr id="30" name="Rectangle 29"/>
          <p:cNvSpPr/>
          <p:nvPr/>
        </p:nvSpPr>
        <p:spPr>
          <a:xfrm>
            <a:off x="1591761" y="4744981"/>
            <a:ext cx="5740372" cy="461665"/>
          </a:xfrm>
          <a:prstGeom prst="rect">
            <a:avLst/>
          </a:prstGeom>
        </p:spPr>
        <p:txBody>
          <a:bodyPr wrap="square">
            <a:spAutoFit/>
          </a:bodyPr>
          <a:lstStyle/>
          <a:p>
            <a:pPr lvl="0"/>
            <a:r>
              <a:rPr lang="en-US" sz="2400" dirty="0" smtClean="0">
                <a:solidFill>
                  <a:schemeClr val="bg1"/>
                </a:solidFill>
              </a:rPr>
              <a:t>Check the </a:t>
            </a:r>
            <a:r>
              <a:rPr lang="en-US" sz="2400" i="1" dirty="0" smtClean="0">
                <a:solidFill>
                  <a:schemeClr val="bg1"/>
                </a:solidFill>
              </a:rPr>
              <a:t>Certification Path</a:t>
            </a:r>
            <a:endParaRPr lang="en-US" sz="2400" dirty="0" smtClean="0">
              <a:solidFill>
                <a:schemeClr val="bg1"/>
              </a:solidFill>
            </a:endParaRPr>
          </a:p>
        </p:txBody>
      </p:sp>
      <p:pic>
        <p:nvPicPr>
          <p:cNvPr id="49154" name="Picture 2"/>
          <p:cNvPicPr>
            <a:picLocks noChangeAspect="1" noChangeArrowheads="1"/>
          </p:cNvPicPr>
          <p:nvPr/>
        </p:nvPicPr>
        <p:blipFill>
          <a:blip r:embed="rId4"/>
          <a:srcRect/>
          <a:stretch>
            <a:fillRect/>
          </a:stretch>
        </p:blipFill>
        <p:spPr bwMode="auto">
          <a:xfrm>
            <a:off x="2624138" y="1009650"/>
            <a:ext cx="3895725" cy="4838700"/>
          </a:xfrm>
          <a:prstGeom prst="rect">
            <a:avLst/>
          </a:prstGeom>
          <a:noFill/>
          <a:ln w="9525">
            <a:noFill/>
            <a:miter lim="800000"/>
            <a:headEnd/>
            <a:tailEnd/>
          </a:ln>
          <a:effec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3"/>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8"/>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0"/>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53" presetClass="entr" presetSubtype="0" fill="hold" nodeType="clickEffect">
                                  <p:stCondLst>
                                    <p:cond delay="0"/>
                                  </p:stCondLst>
                                  <p:childTnLst>
                                    <p:set>
                                      <p:cBhvr>
                                        <p:cTn id="22" dur="1" fill="hold">
                                          <p:stCondLst>
                                            <p:cond delay="0"/>
                                          </p:stCondLst>
                                        </p:cTn>
                                        <p:tgtEl>
                                          <p:spTgt spid="49154"/>
                                        </p:tgtEl>
                                        <p:attrNameLst>
                                          <p:attrName>style.visibility</p:attrName>
                                        </p:attrNameLst>
                                      </p:cBhvr>
                                      <p:to>
                                        <p:strVal val="visible"/>
                                      </p:to>
                                    </p:set>
                                    <p:anim calcmode="lin" valueType="num">
                                      <p:cBhvr>
                                        <p:cTn id="23" dur="500" fill="hold"/>
                                        <p:tgtEl>
                                          <p:spTgt spid="49154"/>
                                        </p:tgtEl>
                                        <p:attrNameLst>
                                          <p:attrName>ppt_w</p:attrName>
                                        </p:attrNameLst>
                                      </p:cBhvr>
                                      <p:tavLst>
                                        <p:tav tm="0">
                                          <p:val>
                                            <p:fltVal val="0"/>
                                          </p:val>
                                        </p:tav>
                                        <p:tav tm="100000">
                                          <p:val>
                                            <p:strVal val="#ppt_w"/>
                                          </p:val>
                                        </p:tav>
                                      </p:tavLst>
                                    </p:anim>
                                    <p:anim calcmode="lin" valueType="num">
                                      <p:cBhvr>
                                        <p:cTn id="24" dur="500" fill="hold"/>
                                        <p:tgtEl>
                                          <p:spTgt spid="49154"/>
                                        </p:tgtEl>
                                        <p:attrNameLst>
                                          <p:attrName>ppt_h</p:attrName>
                                        </p:attrNameLst>
                                      </p:cBhvr>
                                      <p:tavLst>
                                        <p:tav tm="0">
                                          <p:val>
                                            <p:fltVal val="0"/>
                                          </p:val>
                                        </p:tav>
                                        <p:tav tm="100000">
                                          <p:val>
                                            <p:strVal val="#ppt_h"/>
                                          </p:val>
                                        </p:tav>
                                      </p:tavLst>
                                    </p:anim>
                                    <p:animEffect transition="in" filter="fade">
                                      <p:cBhvr>
                                        <p:cTn id="25" dur="500"/>
                                        <p:tgtEl>
                                          <p:spTgt spid="49154"/>
                                        </p:tgtEl>
                                      </p:cBhvr>
                                    </p:animEffect>
                                  </p:childTnLst>
                                  <p:subTnLst>
                                    <p:set>
                                      <p:cBhvr override="childStyle">
                                        <p:cTn dur="1" fill="hold" display="0" masterRel="nextClick" afterEffect="1"/>
                                        <p:tgtEl>
                                          <p:spTgt spid="49154"/>
                                        </p:tgtEl>
                                        <p:attrNameLst>
                                          <p:attrName>style.visibility</p:attrName>
                                        </p:attrNameLst>
                                      </p:cBhvr>
                                      <p:to>
                                        <p:strVal val="hidden"/>
                                      </p:to>
                                    </p:set>
                                  </p:subTnLst>
                                </p:cTn>
                              </p:par>
                            </p:childTnLst>
                          </p:cTn>
                        </p:par>
                      </p:childTnLst>
                    </p:cTn>
                  </p:par>
                  <p:par>
                    <p:cTn id="26" fill="hold">
                      <p:stCondLst>
                        <p:cond delay="indefinite"/>
                      </p:stCondLst>
                      <p:childTnLst>
                        <p:par>
                          <p:cTn id="27" fill="hold">
                            <p:stCondLst>
                              <p:cond delay="0"/>
                            </p:stCondLst>
                            <p:childTnLst>
                              <p:par>
                                <p:cTn id="28" presetID="1" presetClass="entr" presetSubtype="0" fill="hold" grpId="0" nodeType="clickEffect">
                                  <p:stCondLst>
                                    <p:cond delay="0"/>
                                  </p:stCondLst>
                                  <p:childTnLst>
                                    <p:set>
                                      <p:cBhvr>
                                        <p:cTn id="29" dur="1" fill="hold">
                                          <p:stCondLst>
                                            <p:cond delay="0"/>
                                          </p:stCondLst>
                                        </p:cTn>
                                        <p:tgtEl>
                                          <p:spTgt spid="26"/>
                                        </p:tgtEl>
                                        <p:attrNameLst>
                                          <p:attrName>style.visibility</p:attrName>
                                        </p:attrNameLst>
                                      </p:cBhvr>
                                      <p:to>
                                        <p:strVal val="visible"/>
                                      </p:to>
                                    </p:set>
                                  </p:childTnLst>
                                </p:cTn>
                              </p:par>
                              <p:par>
                                <p:cTn id="30" presetID="1" presetClass="entr" presetSubtype="0" fill="hold" grpId="0" nodeType="withEffect">
                                  <p:stCondLst>
                                    <p:cond delay="0"/>
                                  </p:stCondLst>
                                  <p:childTnLst>
                                    <p:set>
                                      <p:cBhvr>
                                        <p:cTn id="31" dur="1" fill="hold">
                                          <p:stCondLst>
                                            <p:cond delay="0"/>
                                          </p:stCondLst>
                                        </p:cTn>
                                        <p:tgtEl>
                                          <p:spTgt spid="27"/>
                                        </p:tgtEl>
                                        <p:attrNameLst>
                                          <p:attrName>style.visibility</p:attrName>
                                        </p:attrNameLst>
                                      </p:cBhvr>
                                      <p:to>
                                        <p:strVal val="visible"/>
                                      </p:to>
                                    </p:set>
                                  </p:childTnLst>
                                </p:cTn>
                              </p:par>
                              <p:par>
                                <p:cTn id="32" presetID="1" presetClass="entr" presetSubtype="0" fill="hold" nodeType="withEffect">
                                  <p:stCondLst>
                                    <p:cond delay="0"/>
                                  </p:stCondLst>
                                  <p:childTnLst>
                                    <p:set>
                                      <p:cBhvr>
                                        <p:cTn id="33" dur="1" fill="hold">
                                          <p:stCondLst>
                                            <p:cond delay="0"/>
                                          </p:stCondLst>
                                        </p:cTn>
                                        <p:tgtEl>
                                          <p:spTgt spid="19"/>
                                        </p:tgtEl>
                                        <p:attrNameLst>
                                          <p:attrName>style.visibility</p:attrName>
                                        </p:attrNameLst>
                                      </p:cBhvr>
                                      <p:to>
                                        <p:strVal val="visible"/>
                                      </p:to>
                                    </p:set>
                                  </p:childTnLst>
                                </p:cTn>
                              </p:par>
                              <p:par>
                                <p:cTn id="34" presetID="1" presetClass="entr" presetSubtype="0" fill="hold" nodeType="withEffect">
                                  <p:stCondLst>
                                    <p:cond delay="0"/>
                                  </p:stCondLst>
                                  <p:childTnLst>
                                    <p:set>
                                      <p:cBhvr>
                                        <p:cTn id="35" dur="1" fill="hold">
                                          <p:stCondLst>
                                            <p:cond delay="0"/>
                                          </p:stCondLst>
                                        </p:cTn>
                                        <p:tgtEl>
                                          <p:spTgt spid="21"/>
                                        </p:tgtEl>
                                        <p:attrNameLst>
                                          <p:attrName>style.visibility</p:attrName>
                                        </p:attrNameLst>
                                      </p:cBhvr>
                                      <p:to>
                                        <p:strVal val="visible"/>
                                      </p:to>
                                    </p:set>
                                  </p:childTnLst>
                                </p:cTn>
                              </p:par>
                            </p:childTnLst>
                          </p:cTn>
                        </p:par>
                      </p:childTnLst>
                    </p:cTn>
                  </p:par>
                  <p:par>
                    <p:cTn id="36" fill="hold">
                      <p:stCondLst>
                        <p:cond delay="indefinite"/>
                      </p:stCondLst>
                      <p:childTnLst>
                        <p:par>
                          <p:cTn id="37" fill="hold">
                            <p:stCondLst>
                              <p:cond delay="0"/>
                            </p:stCondLst>
                            <p:childTnLst>
                              <p:par>
                                <p:cTn id="38" presetID="1" presetClass="exit" presetSubtype="0" fill="hold" grpId="1" nodeType="clickEffect">
                                  <p:stCondLst>
                                    <p:cond delay="0"/>
                                  </p:stCondLst>
                                  <p:childTnLst>
                                    <p:set>
                                      <p:cBhvr>
                                        <p:cTn id="39" dur="1" fill="hold">
                                          <p:stCondLst>
                                            <p:cond delay="0"/>
                                          </p:stCondLst>
                                        </p:cTn>
                                        <p:tgtEl>
                                          <p:spTgt spid="26"/>
                                        </p:tgtEl>
                                        <p:attrNameLst>
                                          <p:attrName>style.visibility</p:attrName>
                                        </p:attrNameLst>
                                      </p:cBhvr>
                                      <p:to>
                                        <p:strVal val="hidden"/>
                                      </p:to>
                                    </p:set>
                                  </p:childTnLst>
                                </p:cTn>
                              </p:par>
                              <p:par>
                                <p:cTn id="40" presetID="1" presetClass="exit" presetSubtype="0" fill="hold" grpId="1" nodeType="withEffect">
                                  <p:stCondLst>
                                    <p:cond delay="0"/>
                                  </p:stCondLst>
                                  <p:childTnLst>
                                    <p:set>
                                      <p:cBhvr>
                                        <p:cTn id="41" dur="1" fill="hold">
                                          <p:stCondLst>
                                            <p:cond delay="0"/>
                                          </p:stCondLst>
                                        </p:cTn>
                                        <p:tgtEl>
                                          <p:spTgt spid="27"/>
                                        </p:tgtEl>
                                        <p:attrNameLst>
                                          <p:attrName>style.visibility</p:attrName>
                                        </p:attrNameLst>
                                      </p:cBhvr>
                                      <p:to>
                                        <p:strVal val="hidden"/>
                                      </p:to>
                                    </p:set>
                                  </p:childTnLst>
                                </p:cTn>
                              </p:par>
                              <p:par>
                                <p:cTn id="42" presetID="1" presetClass="exit" presetSubtype="0" fill="hold" grpId="1" nodeType="withEffect">
                                  <p:stCondLst>
                                    <p:cond delay="0"/>
                                  </p:stCondLst>
                                  <p:childTnLst>
                                    <p:set>
                                      <p:cBhvr>
                                        <p:cTn id="43" dur="1" fill="hold">
                                          <p:stCondLst>
                                            <p:cond delay="0"/>
                                          </p:stCondLst>
                                        </p:cTn>
                                        <p:tgtEl>
                                          <p:spTgt spid="23"/>
                                        </p:tgtEl>
                                        <p:attrNameLst>
                                          <p:attrName>style.visibility</p:attrName>
                                        </p:attrNameLst>
                                      </p:cBhvr>
                                      <p:to>
                                        <p:strVal val="hidden"/>
                                      </p:to>
                                    </p:set>
                                  </p:childTnLst>
                                </p:cTn>
                              </p:par>
                              <p:par>
                                <p:cTn id="44" presetID="1" presetClass="exit" presetSubtype="0" fill="hold" grpId="1" nodeType="withEffect">
                                  <p:stCondLst>
                                    <p:cond delay="0"/>
                                  </p:stCondLst>
                                  <p:childTnLst>
                                    <p:set>
                                      <p:cBhvr>
                                        <p:cTn id="45" dur="1" fill="hold">
                                          <p:stCondLst>
                                            <p:cond delay="0"/>
                                          </p:stCondLst>
                                        </p:cTn>
                                        <p:tgtEl>
                                          <p:spTgt spid="15"/>
                                        </p:tgtEl>
                                        <p:attrNameLst>
                                          <p:attrName>style.visibility</p:attrName>
                                        </p:attrNameLst>
                                      </p:cBhvr>
                                      <p:to>
                                        <p:strVal val="hidden"/>
                                      </p:to>
                                    </p:set>
                                  </p:childTnLst>
                                </p:cTn>
                              </p:par>
                              <p:par>
                                <p:cTn id="46" presetID="1" presetClass="exit" presetSubtype="0" fill="hold" nodeType="withEffect">
                                  <p:stCondLst>
                                    <p:cond delay="0"/>
                                  </p:stCondLst>
                                  <p:childTnLst>
                                    <p:set>
                                      <p:cBhvr>
                                        <p:cTn id="47" dur="1" fill="hold">
                                          <p:stCondLst>
                                            <p:cond delay="0"/>
                                          </p:stCondLst>
                                        </p:cTn>
                                        <p:tgtEl>
                                          <p:spTgt spid="18"/>
                                        </p:tgtEl>
                                        <p:attrNameLst>
                                          <p:attrName>style.visibility</p:attrName>
                                        </p:attrNameLst>
                                      </p:cBhvr>
                                      <p:to>
                                        <p:strVal val="hidden"/>
                                      </p:to>
                                    </p:set>
                                  </p:childTnLst>
                                </p:cTn>
                              </p:par>
                              <p:par>
                                <p:cTn id="48" presetID="1" presetClass="exit" presetSubtype="0" fill="hold" nodeType="withEffect">
                                  <p:stCondLst>
                                    <p:cond delay="0"/>
                                  </p:stCondLst>
                                  <p:childTnLst>
                                    <p:set>
                                      <p:cBhvr>
                                        <p:cTn id="49" dur="1" fill="hold">
                                          <p:stCondLst>
                                            <p:cond delay="0"/>
                                          </p:stCondLst>
                                        </p:cTn>
                                        <p:tgtEl>
                                          <p:spTgt spid="19"/>
                                        </p:tgtEl>
                                        <p:attrNameLst>
                                          <p:attrName>style.visibility</p:attrName>
                                        </p:attrNameLst>
                                      </p:cBhvr>
                                      <p:to>
                                        <p:strVal val="hidden"/>
                                      </p:to>
                                    </p:set>
                                  </p:childTnLst>
                                </p:cTn>
                              </p:par>
                              <p:par>
                                <p:cTn id="50" presetID="1" presetClass="exit" presetSubtype="0" fill="hold" nodeType="withEffect">
                                  <p:stCondLst>
                                    <p:cond delay="0"/>
                                  </p:stCondLst>
                                  <p:childTnLst>
                                    <p:set>
                                      <p:cBhvr>
                                        <p:cTn id="51" dur="1" fill="hold">
                                          <p:stCondLst>
                                            <p:cond delay="0"/>
                                          </p:stCondLst>
                                        </p:cTn>
                                        <p:tgtEl>
                                          <p:spTgt spid="20"/>
                                        </p:tgtEl>
                                        <p:attrNameLst>
                                          <p:attrName>style.visibility</p:attrName>
                                        </p:attrNameLst>
                                      </p:cBhvr>
                                      <p:to>
                                        <p:strVal val="hidden"/>
                                      </p:to>
                                    </p:set>
                                  </p:childTnLst>
                                </p:cTn>
                              </p:par>
                              <p:par>
                                <p:cTn id="52" presetID="1" presetClass="exit" presetSubtype="0" fill="hold" nodeType="withEffect">
                                  <p:stCondLst>
                                    <p:cond delay="0"/>
                                  </p:stCondLst>
                                  <p:childTnLst>
                                    <p:set>
                                      <p:cBhvr>
                                        <p:cTn id="53" dur="1" fill="hold">
                                          <p:stCondLst>
                                            <p:cond delay="0"/>
                                          </p:stCondLst>
                                        </p:cTn>
                                        <p:tgtEl>
                                          <p:spTgt spid="21"/>
                                        </p:tgtEl>
                                        <p:attrNameLst>
                                          <p:attrName>style.visibility</p:attrName>
                                        </p:attrNameLst>
                                      </p:cBhvr>
                                      <p:to>
                                        <p:strVal val="hidden"/>
                                      </p:to>
                                    </p:set>
                                  </p:childTnLst>
                                </p:cTn>
                              </p:par>
                              <p:par>
                                <p:cTn id="54" presetID="1" presetClass="exit" presetSubtype="0" fill="hold" nodeType="withEffect">
                                  <p:stCondLst>
                                    <p:cond delay="0"/>
                                  </p:stCondLst>
                                  <p:childTnLst>
                                    <p:set>
                                      <p:cBhvr>
                                        <p:cTn id="55" dur="1" fill="hold">
                                          <p:stCondLst>
                                            <p:cond delay="0"/>
                                          </p:stCondLst>
                                        </p:cTn>
                                        <p:tgtEl>
                                          <p:spTgt spid="22"/>
                                        </p:tgtEl>
                                        <p:attrNameLst>
                                          <p:attrName>style.visibility</p:attrName>
                                        </p:attrNameLst>
                                      </p:cBhvr>
                                      <p:to>
                                        <p:strVal val="hidden"/>
                                      </p:to>
                                    </p:set>
                                  </p:childTnLst>
                                </p:cTn>
                              </p:par>
                              <p:par>
                                <p:cTn id="56" presetID="1" presetClass="exit" presetSubtype="0" fill="hold" nodeType="withEffect">
                                  <p:stCondLst>
                                    <p:cond delay="0"/>
                                  </p:stCondLst>
                                  <p:childTnLst>
                                    <p:set>
                                      <p:cBhvr>
                                        <p:cTn id="57" dur="1" fill="hold">
                                          <p:stCondLst>
                                            <p:cond delay="0"/>
                                          </p:stCondLst>
                                        </p:cTn>
                                        <p:tgtEl>
                                          <p:spTgt spid="24"/>
                                        </p:tgtEl>
                                        <p:attrNameLst>
                                          <p:attrName>style.visibility</p:attrName>
                                        </p:attrNameLst>
                                      </p:cBhvr>
                                      <p:to>
                                        <p:strVal val="hidden"/>
                                      </p:to>
                                    </p:set>
                                  </p:childTnLst>
                                </p:cTn>
                              </p:par>
                            </p:childTnLst>
                          </p:cTn>
                        </p:par>
                      </p:childTnLst>
                    </p:cTn>
                  </p:par>
                  <p:par>
                    <p:cTn id="58" fill="hold">
                      <p:stCondLst>
                        <p:cond delay="indefinite"/>
                      </p:stCondLst>
                      <p:childTnLst>
                        <p:par>
                          <p:cTn id="59" fill="hold">
                            <p:stCondLst>
                              <p:cond delay="0"/>
                            </p:stCondLst>
                            <p:childTnLst>
                              <p:par>
                                <p:cTn id="60" presetID="1" presetClass="entr" presetSubtype="0" fill="hold" grpId="0" nodeType="clickEffect">
                                  <p:stCondLst>
                                    <p:cond delay="0"/>
                                  </p:stCondLst>
                                  <p:childTnLst>
                                    <p:set>
                                      <p:cBhvr>
                                        <p:cTn id="61" dur="1" fill="hold">
                                          <p:stCondLst>
                                            <p:cond delay="0"/>
                                          </p:stCondLst>
                                        </p:cTn>
                                        <p:tgtEl>
                                          <p:spTgt spid="29"/>
                                        </p:tgtEl>
                                        <p:attrNameLst>
                                          <p:attrName>style.visibility</p:attrName>
                                        </p:attrNameLst>
                                      </p:cBhvr>
                                      <p:to>
                                        <p:strVal val="visible"/>
                                      </p:to>
                                    </p:set>
                                  </p:childTnLst>
                                </p:cTn>
                              </p:par>
                              <p:par>
                                <p:cTn id="62" presetID="1" presetClass="entr" presetSubtype="0" fill="hold" grpId="0" nodeType="withEffect">
                                  <p:stCondLst>
                                    <p:cond delay="0"/>
                                  </p:stCondLst>
                                  <p:childTnLst>
                                    <p:set>
                                      <p:cBhvr>
                                        <p:cTn id="63" dur="1" fill="hold">
                                          <p:stCondLst>
                                            <p:cond delay="0"/>
                                          </p:stCondLst>
                                        </p:cTn>
                                        <p:tgtEl>
                                          <p:spTgt spid="30"/>
                                        </p:tgtEl>
                                        <p:attrNameLst>
                                          <p:attrName>style.visibility</p:attrName>
                                        </p:attrNameLst>
                                      </p:cBhvr>
                                      <p:to>
                                        <p:strVal val="visible"/>
                                      </p:to>
                                    </p:set>
                                  </p:childTnLst>
                                </p:cTn>
                              </p:par>
                              <p:par>
                                <p:cTn id="64" presetID="1" presetClass="entr" presetSubtype="0" fill="hold" nodeType="withEffect">
                                  <p:stCondLst>
                                    <p:cond delay="0"/>
                                  </p:stCondLst>
                                  <p:childTnLst>
                                    <p:set>
                                      <p:cBhvr>
                                        <p:cTn id="65" dur="1" fill="hold">
                                          <p:stCondLst>
                                            <p:cond delay="0"/>
                                          </p:stCondLst>
                                        </p:cTn>
                                        <p:tgtEl>
                                          <p:spTgt spid="348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6" grpId="1" animBg="1"/>
      <p:bldP spid="27" grpId="0"/>
      <p:bldP spid="27" grpId="1"/>
      <p:bldP spid="23" grpId="0" animBg="1"/>
      <p:bldP spid="23" grpId="1" animBg="1"/>
      <p:bldP spid="15" grpId="0" animBg="1"/>
      <p:bldP spid="15" grpId="1" animBg="1"/>
      <p:bldP spid="22" grpId="0"/>
      <p:bldP spid="24" grpId="0"/>
      <p:bldP spid="29" grpId="0" animBg="1"/>
      <p:bldP spid="30"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Common Pitfalls</a:t>
            </a:r>
            <a:endParaRPr lang="en-US" dirty="0"/>
          </a:p>
        </p:txBody>
      </p:sp>
      <p:sp>
        <p:nvSpPr>
          <p:cNvPr id="3" name="Content Placeholder 2"/>
          <p:cNvSpPr>
            <a:spLocks noGrp="1"/>
          </p:cNvSpPr>
          <p:nvPr>
            <p:ph idx="1"/>
          </p:nvPr>
        </p:nvSpPr>
        <p:spPr>
          <a:xfrm>
            <a:off x="381000" y="1173192"/>
            <a:ext cx="8382000" cy="4968816"/>
          </a:xfrm>
        </p:spPr>
        <p:txBody>
          <a:bodyPr>
            <a:normAutofit fontScale="92500" lnSpcReduction="20000"/>
          </a:bodyPr>
          <a:lstStyle/>
          <a:p>
            <a:r>
              <a:rPr lang="en-US" dirty="0" smtClean="0"/>
              <a:t>Name resolution</a:t>
            </a:r>
          </a:p>
          <a:p>
            <a:pPr lvl="1"/>
            <a:r>
              <a:rPr lang="en-US" dirty="0" smtClean="0"/>
              <a:t>Confirm that DNS is working or use hosts file</a:t>
            </a:r>
          </a:p>
          <a:p>
            <a:r>
              <a:rPr lang="en-US" dirty="0" smtClean="0"/>
              <a:t>IPv6 on Windows Server 2008 R2 </a:t>
            </a:r>
          </a:p>
          <a:p>
            <a:pPr lvl="1"/>
            <a:r>
              <a:rPr lang="en-US" dirty="0" smtClean="0"/>
              <a:t>Confirm that IPv6 addresses are registered in DNS</a:t>
            </a:r>
          </a:p>
          <a:p>
            <a:r>
              <a:rPr lang="en-US" dirty="0" smtClean="0"/>
              <a:t>Windows Firewall</a:t>
            </a:r>
          </a:p>
          <a:p>
            <a:pPr lvl="1"/>
            <a:r>
              <a:rPr lang="en-US" dirty="0" smtClean="0"/>
              <a:t>Configure properly or disable</a:t>
            </a:r>
          </a:p>
          <a:p>
            <a:r>
              <a:rPr lang="en-US" dirty="0" smtClean="0"/>
              <a:t>Certificate configuration</a:t>
            </a:r>
          </a:p>
          <a:p>
            <a:pPr lvl="1"/>
            <a:r>
              <a:rPr lang="en-US" dirty="0" smtClean="0"/>
              <a:t>Import Trusted Root CA cert</a:t>
            </a:r>
          </a:p>
          <a:p>
            <a:pPr lvl="1"/>
            <a:r>
              <a:rPr lang="en-US" dirty="0" smtClean="0"/>
              <a:t>Confirm certs are imported in Local Computer store, </a:t>
            </a:r>
            <a:r>
              <a:rPr lang="en-US" b="1" u="sng" dirty="0" smtClean="0"/>
              <a:t>not</a:t>
            </a:r>
            <a:r>
              <a:rPr lang="en-US" dirty="0" smtClean="0"/>
              <a:t> Local User store</a:t>
            </a:r>
          </a:p>
          <a:p>
            <a:pPr lvl="1"/>
            <a:r>
              <a:rPr lang="en-US" dirty="0" smtClean="0"/>
              <a:t>Run momcertimport.exe with Admin credentials on W2k8</a:t>
            </a:r>
          </a:p>
          <a:p>
            <a:pPr lvl="1"/>
            <a:r>
              <a:rPr lang="en-US" dirty="0" smtClean="0"/>
              <a:t>CRLs must be accessible</a:t>
            </a:r>
            <a:endParaRPr lang="en-US" dirty="0"/>
          </a:p>
        </p:txBody>
      </p:sp>
      <p:sp>
        <p:nvSpPr>
          <p:cNvPr id="4" name="TextBox 3"/>
          <p:cNvSpPr txBox="1"/>
          <p:nvPr/>
        </p:nvSpPr>
        <p:spPr>
          <a:xfrm>
            <a:off x="8352263" y="189571"/>
            <a:ext cx="791737" cy="369332"/>
          </a:xfrm>
          <a:prstGeom prst="rect">
            <a:avLst/>
          </a:prstGeom>
          <a:noFill/>
        </p:spPr>
        <p:txBody>
          <a:bodyPr wrap="square" rtlCol="0">
            <a:spAutoFit/>
          </a:bodyPr>
          <a:lstStyle/>
          <a:p>
            <a:r>
              <a:rPr lang="en-US" dirty="0" smtClean="0"/>
              <a:t>Rory</a:t>
            </a:r>
            <a:endParaRPr lang="en-US"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
                                            <p:txEl>
                                              <p:pRg st="8" end="8"/>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3">
                                            <p:txEl>
                                              <p:pRg st="9" end="9"/>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329595"/>
          </a:xfrm>
        </p:spPr>
        <p:txBody>
          <a:bodyPr/>
          <a:lstStyle/>
          <a:p>
            <a:r>
              <a:rPr lang="en-US" dirty="0"/>
              <a:t>Using PKI to Extend the Reach of System </a:t>
            </a:r>
            <a:r>
              <a:rPr lang="en-US" dirty="0" smtClean="0"/>
              <a:t>Center</a:t>
            </a:r>
            <a:endParaRPr lang="en-US" dirty="0"/>
          </a:p>
        </p:txBody>
      </p:sp>
      <p:sp>
        <p:nvSpPr>
          <p:cNvPr id="3" name="Content Placeholder 2"/>
          <p:cNvSpPr>
            <a:spLocks noGrp="1"/>
          </p:cNvSpPr>
          <p:nvPr>
            <p:ph idx="1"/>
          </p:nvPr>
        </p:nvSpPr>
        <p:spPr/>
        <p:txBody>
          <a:bodyPr/>
          <a:lstStyle/>
          <a:p>
            <a:endParaRPr lang="en-US" dirty="0" smtClean="0"/>
          </a:p>
          <a:p>
            <a:r>
              <a:rPr lang="en-US" dirty="0" smtClean="0"/>
              <a:t>Extend OpsMgr to Windows based workgroup computers</a:t>
            </a:r>
          </a:p>
          <a:p>
            <a:r>
              <a:rPr lang="en-US" dirty="0" smtClean="0"/>
              <a:t>Extend OpsMgr to separate Active Directory Forest through a gateway</a:t>
            </a:r>
          </a:p>
          <a:p>
            <a:r>
              <a:rPr lang="en-US" dirty="0" smtClean="0"/>
              <a:t>Extend OpsMgr to xplat servers</a:t>
            </a:r>
          </a:p>
          <a:p>
            <a:r>
              <a:rPr lang="en-US" dirty="0" smtClean="0"/>
              <a:t>Extend Config Mgr to internet based clients</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Certificate Configuration in OpsMgr</a:t>
            </a:r>
            <a:endParaRPr lang="en-US" dirty="0"/>
          </a:p>
        </p:txBody>
      </p:sp>
      <p:sp>
        <p:nvSpPr>
          <p:cNvPr id="3" name="Subtitle 2"/>
          <p:cNvSpPr>
            <a:spLocks noGrp="1"/>
          </p:cNvSpPr>
          <p:nvPr>
            <p:ph type="subTitle" idx="1"/>
          </p:nvPr>
        </p:nvSpPr>
        <p:spPr>
          <a:xfrm>
            <a:off x="730249" y="5746265"/>
            <a:ext cx="6823490" cy="461665"/>
          </a:xfrm>
        </p:spPr>
        <p:txBody>
          <a:bodyPr/>
          <a:lstStyle/>
          <a:p>
            <a:r>
              <a:rPr lang="en-US" dirty="0" smtClean="0"/>
              <a:t>Rory McCaw</a:t>
            </a:r>
          </a:p>
          <a:p>
            <a:r>
              <a:rPr lang="en-US" dirty="0" smtClean="0"/>
              <a:t>Principal Consultant	</a:t>
            </a:r>
          </a:p>
          <a:p>
            <a:r>
              <a:rPr lang="en-US" dirty="0" smtClean="0"/>
              <a:t>Infront Consulting Group</a:t>
            </a:r>
            <a:endParaRPr lang="en-US" dirty="0"/>
          </a:p>
        </p:txBody>
      </p:sp>
      <p:sp>
        <p:nvSpPr>
          <p:cNvPr id="4" name="Text Placeholder 3"/>
          <p:cNvSpPr>
            <a:spLocks noGrp="1"/>
          </p:cNvSpPr>
          <p:nvPr>
            <p:ph type="body" sz="quarter" idx="10"/>
          </p:nvPr>
        </p:nvSpPr>
        <p:spPr/>
        <p:txBody>
          <a:bodyPr/>
          <a:lstStyle/>
          <a:p>
            <a:r>
              <a:rPr lang="en-US" smtClean="0"/>
              <a:t>demo</a:t>
            </a:r>
            <a:endParaRPr lang="en-US" dirty="0"/>
          </a:p>
        </p:txBody>
      </p:sp>
      <p:sp>
        <p:nvSpPr>
          <p:cNvPr id="5" name="TextBox 4"/>
          <p:cNvSpPr txBox="1"/>
          <p:nvPr/>
        </p:nvSpPr>
        <p:spPr>
          <a:xfrm>
            <a:off x="7676402" y="348597"/>
            <a:ext cx="791737" cy="369332"/>
          </a:xfrm>
          <a:prstGeom prst="rect">
            <a:avLst/>
          </a:prstGeom>
          <a:noFill/>
        </p:spPr>
        <p:txBody>
          <a:bodyPr wrap="square" rtlCol="0">
            <a:spAutoFit/>
          </a:bodyPr>
          <a:lstStyle/>
          <a:p>
            <a:r>
              <a:rPr lang="en-US" dirty="0" smtClean="0"/>
              <a:t>Rory</a:t>
            </a:r>
            <a:endParaRPr lang="en-US" dirty="0"/>
          </a:p>
        </p:txBody>
      </p:sp>
    </p:spTree>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64797"/>
          </a:xfrm>
        </p:spPr>
        <p:txBody>
          <a:bodyPr/>
          <a:lstStyle/>
          <a:p>
            <a:r>
              <a:rPr lang="en-US" dirty="0" smtClean="0"/>
              <a:t>Cert</a:t>
            </a:r>
            <a:r>
              <a:rPr dirty="0" smtClean="0"/>
              <a:t>ificate Provisioning Options </a:t>
            </a:r>
            <a:endParaRPr lang="en-US" dirty="0"/>
          </a:p>
        </p:txBody>
      </p:sp>
      <p:sp>
        <p:nvSpPr>
          <p:cNvPr id="3" name="Content Placeholder 2"/>
          <p:cNvSpPr>
            <a:spLocks noGrp="1"/>
          </p:cNvSpPr>
          <p:nvPr>
            <p:ph idx="1"/>
          </p:nvPr>
        </p:nvSpPr>
        <p:spPr>
          <a:xfrm>
            <a:off x="381000" y="1259457"/>
            <a:ext cx="8382000" cy="4714622"/>
          </a:xfrm>
        </p:spPr>
        <p:txBody>
          <a:bodyPr/>
          <a:lstStyle/>
          <a:p>
            <a:r>
              <a:rPr lang="en-US" dirty="0" smtClean="0"/>
              <a:t>Auto-enrollment is not an option outside trust boundaries  without W2k8*</a:t>
            </a:r>
          </a:p>
          <a:p>
            <a:r>
              <a:rPr lang="en-US" dirty="0" smtClean="0"/>
              <a:t>2008 Web Enrollment no longer gives users the option of storing a Machine Certificate in the Local Computer store</a:t>
            </a:r>
          </a:p>
          <a:p>
            <a:r>
              <a:rPr lang="en-US" dirty="0" smtClean="0"/>
              <a:t>Advantages of Command Line Provisioning </a:t>
            </a:r>
          </a:p>
          <a:p>
            <a:pPr lvl="1"/>
            <a:r>
              <a:rPr lang="en-US" sz="2400" dirty="0" smtClean="0"/>
              <a:t>Avoid Web Enrollment Limitations </a:t>
            </a:r>
          </a:p>
          <a:p>
            <a:pPr lvl="1"/>
            <a:r>
              <a:rPr lang="en-US" sz="2400" dirty="0" smtClean="0"/>
              <a:t>Many certificate properties can be pre-populated </a:t>
            </a:r>
          </a:p>
          <a:p>
            <a:pPr lvl="1"/>
            <a:r>
              <a:rPr lang="en-US" sz="2400" dirty="0" smtClean="0"/>
              <a:t>Provisioning can be automated to some degree</a:t>
            </a:r>
          </a:p>
          <a:p>
            <a:pPr lvl="1"/>
            <a:r>
              <a:rPr lang="en-US" sz="2400" dirty="0" smtClean="0"/>
              <a:t>Certificates can be generated </a:t>
            </a:r>
            <a:r>
              <a:rPr lang="en-US" sz="2400" u="sng" dirty="0" smtClean="0"/>
              <a:t>in bulk</a:t>
            </a:r>
            <a:endParaRPr lang="en-US" sz="2400" dirty="0" smtClean="0"/>
          </a:p>
          <a:p>
            <a:pPr lvl="1">
              <a:buNone/>
            </a:pPr>
            <a:r>
              <a:rPr lang="en-US" dirty="0" smtClean="0"/>
              <a:t>* </a:t>
            </a:r>
            <a:r>
              <a:rPr lang="en-US" sz="1800" dirty="0" smtClean="0"/>
              <a:t>Cross Forest Authentication in W2k8</a:t>
            </a:r>
            <a:endParaRPr lang="en-US" dirty="0" smtClean="0"/>
          </a:p>
          <a:p>
            <a:pPr>
              <a:buNone/>
            </a:pPr>
            <a:r>
              <a:rPr lang="en-US" dirty="0" smtClean="0"/>
              <a:t> </a:t>
            </a:r>
            <a:endParaRPr lang="en-US" dirty="0"/>
          </a:p>
        </p:txBody>
      </p:sp>
      <p:sp>
        <p:nvSpPr>
          <p:cNvPr id="4" name="TextBox 3"/>
          <p:cNvSpPr txBox="1"/>
          <p:nvPr/>
        </p:nvSpPr>
        <p:spPr>
          <a:xfrm>
            <a:off x="8352263" y="189571"/>
            <a:ext cx="791737" cy="369332"/>
          </a:xfrm>
          <a:prstGeom prst="rect">
            <a:avLst/>
          </a:prstGeom>
          <a:noFill/>
        </p:spPr>
        <p:txBody>
          <a:bodyPr wrap="square" rtlCol="0">
            <a:spAutoFit/>
          </a:bodyPr>
          <a:lstStyle/>
          <a:p>
            <a:r>
              <a:rPr lang="en-US" dirty="0" smtClean="0"/>
              <a:t>Pete</a:t>
            </a:r>
            <a:endParaRPr lang="en-US"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068525"/>
          </a:xfrm>
        </p:spPr>
        <p:txBody>
          <a:bodyPr/>
          <a:lstStyle/>
          <a:p>
            <a:r>
              <a:rPr lang="en-US" dirty="0"/>
              <a:t>Bulk Certificate </a:t>
            </a:r>
            <a:r>
              <a:rPr lang="en-US" dirty="0" smtClean="0"/>
              <a:t>Provisioning </a:t>
            </a:r>
            <a:br>
              <a:rPr lang="en-US" dirty="0" smtClean="0"/>
            </a:br>
            <a:r>
              <a:rPr lang="en-US" dirty="0"/>
              <a:t/>
            </a:r>
            <a:br>
              <a:rPr lang="en-US" dirty="0"/>
            </a:br>
            <a:endParaRPr lang="en-US" dirty="0"/>
          </a:p>
        </p:txBody>
      </p:sp>
      <p:sp>
        <p:nvSpPr>
          <p:cNvPr id="3" name="Content Placeholder 2"/>
          <p:cNvSpPr>
            <a:spLocks noGrp="1"/>
          </p:cNvSpPr>
          <p:nvPr>
            <p:ph idx="1"/>
          </p:nvPr>
        </p:nvSpPr>
        <p:spPr>
          <a:xfrm>
            <a:off x="381000" y="1535535"/>
            <a:ext cx="8763000" cy="4561205"/>
          </a:xfrm>
        </p:spPr>
        <p:txBody>
          <a:bodyPr/>
          <a:lstStyle/>
          <a:p>
            <a:r>
              <a:rPr lang="en-US" dirty="0" smtClean="0"/>
              <a:t>Manual requests can be time consuming </a:t>
            </a:r>
          </a:p>
          <a:p>
            <a:r>
              <a:rPr lang="en-US" dirty="0" smtClean="0"/>
              <a:t>Automation possible from the command line</a:t>
            </a:r>
          </a:p>
          <a:p>
            <a:pPr lvl="1"/>
            <a:r>
              <a:rPr lang="en-US" sz="3200" b="1" dirty="0" smtClean="0">
                <a:solidFill>
                  <a:srgbClr val="FFC000"/>
                </a:solidFill>
              </a:rPr>
              <a:t>Certreq.exe </a:t>
            </a:r>
            <a:r>
              <a:rPr lang="en-US" sz="3200" dirty="0" smtClean="0"/>
              <a:t>– to make the request</a:t>
            </a:r>
          </a:p>
          <a:p>
            <a:pPr lvl="1"/>
            <a:r>
              <a:rPr lang="en-US" sz="3200" b="1" dirty="0" smtClean="0">
                <a:solidFill>
                  <a:srgbClr val="FFC000"/>
                </a:solidFill>
              </a:rPr>
              <a:t>Certutil.exe</a:t>
            </a:r>
            <a:r>
              <a:rPr lang="en-US" sz="3200" b="1" dirty="0" smtClean="0"/>
              <a:t> </a:t>
            </a:r>
            <a:r>
              <a:rPr lang="en-US" sz="3200" dirty="0" smtClean="0"/>
              <a:t> - to process/retrieve the request </a:t>
            </a:r>
          </a:p>
          <a:p>
            <a:r>
              <a:rPr lang="en-US" dirty="0" smtClean="0"/>
              <a:t>Can be scripted for batch processing</a:t>
            </a:r>
          </a:p>
          <a:p>
            <a:r>
              <a:rPr lang="en-US" dirty="0" smtClean="0"/>
              <a:t>Requires a certificate template</a:t>
            </a:r>
            <a:endParaRPr lang="en-US" dirty="0"/>
          </a:p>
        </p:txBody>
      </p:sp>
      <p:sp>
        <p:nvSpPr>
          <p:cNvPr id="4" name="TextBox 3"/>
          <p:cNvSpPr txBox="1"/>
          <p:nvPr/>
        </p:nvSpPr>
        <p:spPr>
          <a:xfrm>
            <a:off x="8335617" y="189571"/>
            <a:ext cx="808383" cy="369332"/>
          </a:xfrm>
          <a:prstGeom prst="rect">
            <a:avLst/>
          </a:prstGeom>
          <a:noFill/>
        </p:spPr>
        <p:txBody>
          <a:bodyPr wrap="square" rtlCol="0">
            <a:spAutoFit/>
          </a:bodyPr>
          <a:lstStyle/>
          <a:p>
            <a:r>
              <a:rPr lang="en-US" dirty="0" smtClean="0"/>
              <a:t>Pete </a:t>
            </a:r>
            <a:endParaRPr lang="en-US" dirty="0"/>
          </a:p>
        </p:txBody>
      </p:sp>
      <p:sp>
        <p:nvSpPr>
          <p:cNvPr id="5" name="Rounded Rectangle 4"/>
          <p:cNvSpPr/>
          <p:nvPr/>
        </p:nvSpPr>
        <p:spPr bwMode="auto">
          <a:xfrm>
            <a:off x="761999" y="4836837"/>
            <a:ext cx="6705600" cy="1236134"/>
          </a:xfrm>
          <a:prstGeom prst="roundRect">
            <a:avLst/>
          </a:prstGeom>
          <a:solidFill>
            <a:schemeClr val="accent1">
              <a:lumMod val="60000"/>
              <a:lumOff val="40000"/>
            </a:schemeClr>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defTabSz="914099" fontAlgn="base">
              <a:spcBef>
                <a:spcPct val="0"/>
              </a:spcBef>
              <a:spcAft>
                <a:spcPct val="0"/>
              </a:spcAft>
            </a:pPr>
            <a:r>
              <a:rPr lang="en-US" sz="2400" b="1" dirty="0" smtClean="0">
                <a:solidFill>
                  <a:schemeClr val="bg1"/>
                </a:solidFill>
                <a:latin typeface="Calibri" pitchFamily="34" charset="0"/>
              </a:rPr>
              <a:t>TIP: </a:t>
            </a:r>
            <a:r>
              <a:rPr lang="en-US" sz="2400" dirty="0" smtClean="0">
                <a:solidFill>
                  <a:schemeClr val="bg1"/>
                </a:solidFill>
                <a:latin typeface="Calibri" pitchFamily="34" charset="0"/>
              </a:rPr>
              <a:t>Because they share common OID requirements, OpsMgr 2007 and ConfigMgr 2007 agents can share </a:t>
            </a:r>
            <a:r>
              <a:rPr lang="en-US" sz="2400" u="sng" dirty="0" smtClean="0">
                <a:solidFill>
                  <a:schemeClr val="bg1"/>
                </a:solidFill>
                <a:latin typeface="Calibri" pitchFamily="34" charset="0"/>
              </a:rPr>
              <a:t>the same certificate</a:t>
            </a:r>
          </a:p>
        </p:txBody>
      </p:sp>
    </p:spTree>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30249" y="4992403"/>
            <a:ext cx="8413751" cy="752822"/>
          </a:xfrm>
        </p:spPr>
        <p:txBody>
          <a:bodyPr/>
          <a:lstStyle/>
          <a:p>
            <a:r>
              <a:rPr lang="en-US" dirty="0" smtClean="0"/>
              <a:t>Bulk Provisioning of Certificates  </a:t>
            </a:r>
            <a:br>
              <a:rPr lang="en-US" dirty="0" smtClean="0"/>
            </a:br>
            <a:endParaRPr lang="en-US" dirty="0"/>
          </a:p>
        </p:txBody>
      </p:sp>
      <p:sp>
        <p:nvSpPr>
          <p:cNvPr id="4" name="Text Placeholder 3"/>
          <p:cNvSpPr>
            <a:spLocks noGrp="1"/>
          </p:cNvSpPr>
          <p:nvPr>
            <p:ph type="body" sz="quarter" idx="10"/>
          </p:nvPr>
        </p:nvSpPr>
        <p:spPr/>
        <p:txBody>
          <a:bodyPr/>
          <a:lstStyle/>
          <a:p>
            <a:r>
              <a:rPr lang="en-US" smtClean="0"/>
              <a:t>demo</a:t>
            </a:r>
            <a:endParaRPr lang="en-US" dirty="0"/>
          </a:p>
        </p:txBody>
      </p:sp>
      <p:sp>
        <p:nvSpPr>
          <p:cNvPr id="5" name="TextBox 4"/>
          <p:cNvSpPr txBox="1"/>
          <p:nvPr/>
        </p:nvSpPr>
        <p:spPr>
          <a:xfrm>
            <a:off x="7676402" y="348597"/>
            <a:ext cx="791737" cy="369332"/>
          </a:xfrm>
          <a:prstGeom prst="rect">
            <a:avLst/>
          </a:prstGeom>
          <a:noFill/>
        </p:spPr>
        <p:txBody>
          <a:bodyPr wrap="square" rtlCol="0">
            <a:spAutoFit/>
          </a:bodyPr>
          <a:lstStyle/>
          <a:p>
            <a:r>
              <a:rPr lang="en-US" dirty="0" smtClean="0"/>
              <a:t>Pete</a:t>
            </a:r>
            <a:endParaRPr lang="en-US" dirty="0"/>
          </a:p>
        </p:txBody>
      </p:sp>
      <p:sp>
        <p:nvSpPr>
          <p:cNvPr id="7" name="Title 1"/>
          <p:cNvSpPr txBox="1">
            <a:spLocks/>
          </p:cNvSpPr>
          <p:nvPr/>
        </p:nvSpPr>
        <p:spPr bwMode="white">
          <a:xfrm>
            <a:off x="737686" y="5468182"/>
            <a:ext cx="8413751" cy="430812"/>
          </a:xfrm>
          <a:prstGeom prst="rect">
            <a:avLst/>
          </a:prstGeom>
        </p:spPr>
        <p:txBody>
          <a:bodyPr vert="horz" wrap="square" lIns="0" tIns="0" rIns="0" bIns="0" rtlCol="0" anchor="t">
            <a:noAutofit/>
          </a:bodyPr>
          <a:lstStyle/>
          <a:p>
            <a:pPr marL="0" marR="0" lvl="0" indent="0" algn="l" defTabSz="914363" rtl="0" eaLnBrk="1" fontAlgn="auto" latinLnBrk="0" hangingPunct="1">
              <a:lnSpc>
                <a:spcPct val="90000"/>
              </a:lnSpc>
              <a:spcBef>
                <a:spcPct val="0"/>
              </a:spcBef>
              <a:spcAft>
                <a:spcPts val="0"/>
              </a:spcAft>
              <a:buClrTx/>
              <a:buSzTx/>
              <a:buFontTx/>
              <a:buNone/>
              <a:tabLst/>
              <a:defRPr/>
            </a:pPr>
            <a:r>
              <a:rPr lang="en-US" sz="2800" spc="-150" noProof="0" dirty="0" err="1" smtClean="0">
                <a:ln w="3175">
                  <a:noFill/>
                </a:ln>
                <a:solidFill>
                  <a:schemeClr val="bg1"/>
                </a:solidFill>
                <a:cs typeface="Arial" charset="0"/>
              </a:rPr>
              <a:t>Fo</a:t>
            </a:r>
            <a:r>
              <a:rPr lang="en-US" sz="2800" spc="-150" dirty="0" smtClean="0">
                <a:ln w="3175">
                  <a:noFill/>
                </a:ln>
                <a:solidFill>
                  <a:schemeClr val="bg1"/>
                </a:solidFill>
                <a:cs typeface="Arial" charset="0"/>
              </a:rPr>
              <a:t>r System Center</a:t>
            </a:r>
            <a:endParaRPr kumimoji="0" lang="en-US" sz="2800" b="0" i="0" u="none" strike="noStrike" kern="1200" cap="none" spc="-150" normalizeH="0" baseline="0" noProof="0" dirty="0">
              <a:ln w="3175">
                <a:noFill/>
              </a:ln>
              <a:solidFill>
                <a:schemeClr val="bg1"/>
              </a:solidFill>
              <a:effectLst/>
              <a:uLnTx/>
              <a:uFillTx/>
              <a:latin typeface="+mn-lt"/>
              <a:ea typeface="+mn-ea"/>
              <a:cs typeface="Arial" charset="0"/>
            </a:endParaRPr>
          </a:p>
        </p:txBody>
      </p:sp>
    </p:spTree>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Internet-Based Client Management </a:t>
            </a:r>
          </a:p>
        </p:txBody>
      </p:sp>
      <p:sp>
        <p:nvSpPr>
          <p:cNvPr id="4" name="TextBox 3"/>
          <p:cNvSpPr txBox="1"/>
          <p:nvPr/>
        </p:nvSpPr>
        <p:spPr>
          <a:xfrm>
            <a:off x="8507894" y="189571"/>
            <a:ext cx="768626" cy="369332"/>
          </a:xfrm>
          <a:prstGeom prst="rect">
            <a:avLst/>
          </a:prstGeom>
          <a:noFill/>
        </p:spPr>
        <p:txBody>
          <a:bodyPr wrap="square" rtlCol="0">
            <a:spAutoFit/>
          </a:bodyPr>
          <a:lstStyle/>
          <a:p>
            <a:r>
              <a:rPr lang="en-US" dirty="0" smtClean="0"/>
              <a:t>Pete </a:t>
            </a:r>
            <a:endParaRPr lang="en-US" dirty="0"/>
          </a:p>
        </p:txBody>
      </p:sp>
      <p:graphicFrame>
        <p:nvGraphicFramePr>
          <p:cNvPr id="5" name="Diagram 4"/>
          <p:cNvGraphicFramePr/>
          <p:nvPr/>
        </p:nvGraphicFramePr>
        <p:xfrm>
          <a:off x="185351" y="1272746"/>
          <a:ext cx="8526163" cy="483149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Down Arrow 5"/>
          <p:cNvSpPr/>
          <p:nvPr/>
        </p:nvSpPr>
        <p:spPr>
          <a:xfrm rot="5400000">
            <a:off x="5167180" y="5053113"/>
            <a:ext cx="505377" cy="1226181"/>
          </a:xfrm>
          <a:prstGeom prst="downArrow">
            <a:avLst>
              <a:gd name="adj1" fmla="val 55000"/>
              <a:gd name="adj2" fmla="val 62116"/>
            </a:avLst>
          </a:prstGeom>
          <a:ln/>
        </p:spPr>
        <p:style>
          <a:lnRef idx="2">
            <a:schemeClr val="accent5">
              <a:shade val="50000"/>
            </a:schemeClr>
          </a:lnRef>
          <a:fillRef idx="1">
            <a:schemeClr val="accent5"/>
          </a:fillRef>
          <a:effectRef idx="0">
            <a:schemeClr val="accent5"/>
          </a:effectRef>
          <a:fontRef idx="minor">
            <a:schemeClr val="lt1"/>
          </a:fontRef>
        </p:style>
      </p:sp>
      <p:sp>
        <p:nvSpPr>
          <p:cNvPr id="7" name="Rounded Rectangle 6"/>
          <p:cNvSpPr/>
          <p:nvPr/>
        </p:nvSpPr>
        <p:spPr bwMode="auto">
          <a:xfrm>
            <a:off x="222423" y="5066269"/>
            <a:ext cx="4460788" cy="1103413"/>
          </a:xfrm>
          <a:prstGeom prst="roundRect">
            <a:avLst/>
          </a:prstGeom>
          <a:solidFill>
            <a:schemeClr val="accent1">
              <a:lumMod val="60000"/>
              <a:lumOff val="40000"/>
            </a:schemeClr>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defTabSz="914099" fontAlgn="base">
              <a:spcBef>
                <a:spcPct val="0"/>
              </a:spcBef>
              <a:spcAft>
                <a:spcPct val="0"/>
              </a:spcAft>
            </a:pPr>
            <a:r>
              <a:rPr lang="en-US" sz="2400" b="1" dirty="0" smtClean="0">
                <a:solidFill>
                  <a:schemeClr val="bg1"/>
                </a:solidFill>
                <a:latin typeface="Calibri" pitchFamily="34" charset="0"/>
              </a:rPr>
              <a:t>TIP: </a:t>
            </a:r>
            <a:r>
              <a:rPr lang="en-US" sz="2400" dirty="0" smtClean="0">
                <a:solidFill>
                  <a:schemeClr val="bg1"/>
                </a:solidFill>
                <a:latin typeface="Calibri" pitchFamily="34" charset="0"/>
              </a:rPr>
              <a:t>AD Forest can be </a:t>
            </a:r>
            <a:r>
              <a:rPr lang="en-US" sz="2400" u="sng" dirty="0" smtClean="0">
                <a:solidFill>
                  <a:schemeClr val="bg1"/>
                </a:solidFill>
                <a:latin typeface="Calibri" pitchFamily="34" charset="0"/>
              </a:rPr>
              <a:t>separate</a:t>
            </a:r>
            <a:r>
              <a:rPr lang="en-US" sz="2400" dirty="0" smtClean="0">
                <a:solidFill>
                  <a:schemeClr val="bg1"/>
                </a:solidFill>
                <a:latin typeface="Calibri" pitchFamily="34" charset="0"/>
              </a:rPr>
              <a:t> from site servers and </a:t>
            </a:r>
            <a:r>
              <a:rPr lang="en-US" sz="2400" u="sng" dirty="0" smtClean="0">
                <a:solidFill>
                  <a:schemeClr val="bg1"/>
                </a:solidFill>
                <a:latin typeface="Calibri" pitchFamily="34" charset="0"/>
              </a:rPr>
              <a:t>no trust </a:t>
            </a:r>
            <a:r>
              <a:rPr lang="en-US" sz="2400" dirty="0" smtClean="0">
                <a:solidFill>
                  <a:schemeClr val="bg1"/>
                </a:solidFill>
                <a:latin typeface="Calibri" pitchFamily="34" charset="0"/>
              </a:rPr>
              <a:t>required </a:t>
            </a:r>
            <a:endParaRPr lang="en-US" sz="2400" u="sng" dirty="0" smtClean="0">
              <a:solidFill>
                <a:schemeClr val="bg1"/>
              </a:solidFill>
              <a:latin typeface="Calibri" pitchFamily="34" charset="0"/>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linds(horizontal)">
                                      <p:cBhvr>
                                        <p:cTn id="7" dur="500"/>
                                        <p:tgtEl>
                                          <p:spTgt spid="6"/>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blinds(horizontal)">
                                      <p:cBhvr>
                                        <p:cTn id="10"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329595"/>
          </a:xfrm>
        </p:spPr>
        <p:txBody>
          <a:bodyPr/>
          <a:lstStyle/>
          <a:p>
            <a:r>
              <a:rPr lang="en-US" dirty="0" smtClean="0"/>
              <a:t>ConfigMgr Topology Options</a:t>
            </a:r>
            <a:br>
              <a:rPr lang="en-US" dirty="0" smtClean="0"/>
            </a:br>
            <a:r>
              <a:rPr lang="en-US" dirty="0">
                <a:solidFill>
                  <a:srgbClr val="F7E993"/>
                </a:solidFill>
                <a:latin typeface="Segoe"/>
              </a:rPr>
              <a:t> </a:t>
            </a:r>
            <a:r>
              <a:rPr lang="en-US" sz="3600" dirty="0" smtClean="0">
                <a:solidFill>
                  <a:srgbClr val="F7E993"/>
                </a:solidFill>
                <a:latin typeface="Segoe"/>
              </a:rPr>
              <a:t>for Internet-based Client Mgmt</a:t>
            </a:r>
            <a:endParaRPr lang="en-US" sz="3600" dirty="0"/>
          </a:p>
        </p:txBody>
      </p:sp>
      <p:pic>
        <p:nvPicPr>
          <p:cNvPr id="7169" name="Picture 1"/>
          <p:cNvPicPr>
            <a:picLocks noChangeAspect="1" noChangeArrowheads="1"/>
          </p:cNvPicPr>
          <p:nvPr/>
        </p:nvPicPr>
        <p:blipFill>
          <a:blip r:embed="rId3"/>
          <a:srcRect/>
          <a:stretch>
            <a:fillRect/>
          </a:stretch>
        </p:blipFill>
        <p:spPr bwMode="auto">
          <a:xfrm>
            <a:off x="898838" y="942439"/>
            <a:ext cx="7235687" cy="5583510"/>
          </a:xfrm>
          <a:prstGeom prst="rect">
            <a:avLst/>
          </a:prstGeom>
          <a:noFill/>
          <a:ln w="9525">
            <a:noFill/>
            <a:miter lim="800000"/>
            <a:headEnd/>
            <a:tailEnd/>
          </a:ln>
        </p:spPr>
      </p:pic>
      <p:pic>
        <p:nvPicPr>
          <p:cNvPr id="7170" name="Picture 2"/>
          <p:cNvPicPr>
            <a:picLocks noChangeAspect="1" noChangeArrowheads="1"/>
          </p:cNvPicPr>
          <p:nvPr/>
        </p:nvPicPr>
        <p:blipFill>
          <a:blip r:embed="rId4"/>
          <a:srcRect/>
          <a:stretch>
            <a:fillRect/>
          </a:stretch>
        </p:blipFill>
        <p:spPr bwMode="auto">
          <a:xfrm>
            <a:off x="607289" y="1349042"/>
            <a:ext cx="7871791" cy="5412924"/>
          </a:xfrm>
          <a:prstGeom prst="rect">
            <a:avLst/>
          </a:prstGeom>
          <a:noFill/>
          <a:ln w="9525">
            <a:noFill/>
            <a:miter lim="800000"/>
            <a:headEnd/>
            <a:tailEnd/>
          </a:ln>
        </p:spPr>
      </p:pic>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nodeType="clickEffect">
                                  <p:stCondLst>
                                    <p:cond delay="0"/>
                                  </p:stCondLst>
                                  <p:childTnLst>
                                    <p:set>
                                      <p:cBhvr>
                                        <p:cTn id="6" dur="1" fill="hold">
                                          <p:stCondLst>
                                            <p:cond delay="0"/>
                                          </p:stCondLst>
                                        </p:cTn>
                                        <p:tgtEl>
                                          <p:spTgt spid="7169"/>
                                        </p:tgtEl>
                                        <p:attrNameLst>
                                          <p:attrName>style.visibility</p:attrName>
                                        </p:attrNameLst>
                                      </p:cBhvr>
                                      <p:to>
                                        <p:strVal val="visible"/>
                                      </p:to>
                                    </p:set>
                                    <p:anim calcmode="lin" valueType="num">
                                      <p:cBhvr>
                                        <p:cTn id="7" dur="1000" fill="hold"/>
                                        <p:tgtEl>
                                          <p:spTgt spid="7169"/>
                                        </p:tgtEl>
                                        <p:attrNameLst>
                                          <p:attrName>ppt_w</p:attrName>
                                        </p:attrNameLst>
                                      </p:cBhvr>
                                      <p:tavLst>
                                        <p:tav tm="0">
                                          <p:val>
                                            <p:fltVal val="0"/>
                                          </p:val>
                                        </p:tav>
                                        <p:tav tm="100000">
                                          <p:val>
                                            <p:strVal val="#ppt_w"/>
                                          </p:val>
                                        </p:tav>
                                      </p:tavLst>
                                    </p:anim>
                                    <p:anim calcmode="lin" valueType="num">
                                      <p:cBhvr>
                                        <p:cTn id="8" dur="1000" fill="hold"/>
                                        <p:tgtEl>
                                          <p:spTgt spid="7169"/>
                                        </p:tgtEl>
                                        <p:attrNameLst>
                                          <p:attrName>ppt_h</p:attrName>
                                        </p:attrNameLst>
                                      </p:cBhvr>
                                      <p:tavLst>
                                        <p:tav tm="0">
                                          <p:val>
                                            <p:fltVal val="0"/>
                                          </p:val>
                                        </p:tav>
                                        <p:tav tm="100000">
                                          <p:val>
                                            <p:strVal val="#ppt_h"/>
                                          </p:val>
                                        </p:tav>
                                      </p:tavLst>
                                    </p:anim>
                                    <p:animEffect transition="in" filter="fade">
                                      <p:cBhvr>
                                        <p:cTn id="9" dur="1000"/>
                                        <p:tgtEl>
                                          <p:spTgt spid="7169"/>
                                        </p:tgtEl>
                                      </p:cBhvr>
                                    </p:animEffect>
                                  </p:childTnLst>
                                  <p:subTnLst>
                                    <p:set>
                                      <p:cBhvr override="childStyle">
                                        <p:cTn dur="1" fill="hold" display="0" masterRel="nextClick" afterEffect="1"/>
                                        <p:tgtEl>
                                          <p:spTgt spid="7169"/>
                                        </p:tgtEl>
                                        <p:attrNameLst>
                                          <p:attrName>style.visibility</p:attrName>
                                        </p:attrNameLst>
                                      </p:cBhvr>
                                      <p:to>
                                        <p:strVal val="hidden"/>
                                      </p:to>
                                    </p:set>
                                  </p:subTnLst>
                                </p:cTn>
                              </p:par>
                            </p:childTnLst>
                          </p:cTn>
                        </p:par>
                      </p:childTnLst>
                    </p:cTn>
                  </p:par>
                  <p:par>
                    <p:cTn id="10" fill="hold">
                      <p:stCondLst>
                        <p:cond delay="indefinite"/>
                      </p:stCondLst>
                      <p:childTnLst>
                        <p:par>
                          <p:cTn id="11" fill="hold">
                            <p:stCondLst>
                              <p:cond delay="0"/>
                            </p:stCondLst>
                            <p:childTnLst>
                              <p:par>
                                <p:cTn id="12" presetID="53" presetClass="entr" presetSubtype="0" fill="hold" nodeType="clickEffect">
                                  <p:stCondLst>
                                    <p:cond delay="0"/>
                                  </p:stCondLst>
                                  <p:childTnLst>
                                    <p:set>
                                      <p:cBhvr>
                                        <p:cTn id="13" dur="1" fill="hold">
                                          <p:stCondLst>
                                            <p:cond delay="0"/>
                                          </p:stCondLst>
                                        </p:cTn>
                                        <p:tgtEl>
                                          <p:spTgt spid="7170"/>
                                        </p:tgtEl>
                                        <p:attrNameLst>
                                          <p:attrName>style.visibility</p:attrName>
                                        </p:attrNameLst>
                                      </p:cBhvr>
                                      <p:to>
                                        <p:strVal val="visible"/>
                                      </p:to>
                                    </p:set>
                                    <p:anim calcmode="lin" valueType="num">
                                      <p:cBhvr>
                                        <p:cTn id="14" dur="1000" fill="hold"/>
                                        <p:tgtEl>
                                          <p:spTgt spid="7170"/>
                                        </p:tgtEl>
                                        <p:attrNameLst>
                                          <p:attrName>ppt_w</p:attrName>
                                        </p:attrNameLst>
                                      </p:cBhvr>
                                      <p:tavLst>
                                        <p:tav tm="0">
                                          <p:val>
                                            <p:fltVal val="0"/>
                                          </p:val>
                                        </p:tav>
                                        <p:tav tm="100000">
                                          <p:val>
                                            <p:strVal val="#ppt_w"/>
                                          </p:val>
                                        </p:tav>
                                      </p:tavLst>
                                    </p:anim>
                                    <p:anim calcmode="lin" valueType="num">
                                      <p:cBhvr>
                                        <p:cTn id="15" dur="1000" fill="hold"/>
                                        <p:tgtEl>
                                          <p:spTgt spid="7170"/>
                                        </p:tgtEl>
                                        <p:attrNameLst>
                                          <p:attrName>ppt_h</p:attrName>
                                        </p:attrNameLst>
                                      </p:cBhvr>
                                      <p:tavLst>
                                        <p:tav tm="0">
                                          <p:val>
                                            <p:fltVal val="0"/>
                                          </p:val>
                                        </p:tav>
                                        <p:tav tm="100000">
                                          <p:val>
                                            <p:strVal val="#ppt_h"/>
                                          </p:val>
                                        </p:tav>
                                      </p:tavLst>
                                    </p:anim>
                                    <p:animEffect transition="in" filter="fade">
                                      <p:cBhvr>
                                        <p:cTn id="16" dur="1000"/>
                                        <p:tgtEl>
                                          <p:spTgt spid="7170"/>
                                        </p:tgtEl>
                                      </p:cBhvr>
                                    </p:animEffect>
                                  </p:childTnLst>
                                  <p:subTnLst>
                                    <p:set>
                                      <p:cBhvr override="childStyle">
                                        <p:cTn dur="1" fill="hold" display="0" masterRel="nextClick" afterEffect="1"/>
                                        <p:tgtEl>
                                          <p:spTgt spid="7170"/>
                                        </p:tgtEl>
                                        <p:attrNameLst>
                                          <p:attrName>style.visibility</p:attrName>
                                        </p:attrNameLst>
                                      </p:cBhvr>
                                      <p:to>
                                        <p:strVal val="hidden"/>
                                      </p:to>
                                    </p:set>
                                  </p:sub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90250" y="3929349"/>
            <a:ext cx="8361919" cy="1337595"/>
          </a:xfrm>
        </p:spPr>
        <p:txBody>
          <a:bodyPr>
            <a:normAutofit fontScale="90000"/>
          </a:bodyPr>
          <a:lstStyle/>
          <a:p>
            <a:r>
              <a:rPr lang="en-CA" dirty="0" smtClean="0"/>
              <a:t>Using Microsoft System Center to Manage beyond the Trusted Domain </a:t>
            </a:r>
            <a:endParaRPr sz="6000" b="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cs typeface="+mn-cs"/>
            </a:endParaRPr>
          </a:p>
        </p:txBody>
      </p:sp>
      <p:sp>
        <p:nvSpPr>
          <p:cNvPr id="3" name="Subtitle 2"/>
          <p:cNvSpPr>
            <a:spLocks noGrp="1"/>
          </p:cNvSpPr>
          <p:nvPr>
            <p:ph type="subTitle" idx="1"/>
          </p:nvPr>
        </p:nvSpPr>
        <p:spPr/>
        <p:txBody>
          <a:bodyPr/>
          <a:lstStyle/>
          <a:p>
            <a:r>
              <a:rPr lang="en-US" dirty="0" smtClean="0">
                <a:solidFill>
                  <a:schemeClr val="tx1"/>
                </a:solidFill>
              </a:rPr>
              <a:t>Pete Zerger, Rory McCaw</a:t>
            </a:r>
          </a:p>
          <a:p>
            <a:r>
              <a:rPr lang="en-US" dirty="0" smtClean="0">
                <a:solidFill>
                  <a:schemeClr val="tx1"/>
                </a:solidFill>
              </a:rPr>
              <a:t>Principal Consultants</a:t>
            </a:r>
          </a:p>
          <a:p>
            <a:r>
              <a:rPr lang="en-US" dirty="0" smtClean="0">
                <a:solidFill>
                  <a:schemeClr val="tx1"/>
                </a:solidFill>
              </a:rPr>
              <a:t>Infront Consulting Group</a:t>
            </a:r>
          </a:p>
          <a:p>
            <a:r>
              <a:rPr lang="en-US" dirty="0" smtClean="0">
                <a:solidFill>
                  <a:schemeClr val="tx1"/>
                </a:solidFill>
              </a:rPr>
              <a:t>Session Code:  MGT300</a:t>
            </a:r>
            <a:endParaRPr lang="en-US" dirty="0">
              <a:solidFill>
                <a:schemeClr val="tx1"/>
              </a:solidFill>
            </a:endParaRPr>
          </a:p>
        </p:txBody>
      </p:sp>
      <p:sp>
        <p:nvSpPr>
          <p:cNvPr id="4" name="TextBox 3"/>
          <p:cNvSpPr txBox="1"/>
          <p:nvPr/>
        </p:nvSpPr>
        <p:spPr>
          <a:xfrm>
            <a:off x="7687554" y="467867"/>
            <a:ext cx="780585" cy="369332"/>
          </a:xfrm>
          <a:prstGeom prst="rect">
            <a:avLst/>
          </a:prstGeom>
          <a:noFill/>
        </p:spPr>
        <p:txBody>
          <a:bodyPr wrap="square" rtlCol="0">
            <a:spAutoFit/>
          </a:bodyPr>
          <a:lstStyle/>
          <a:p>
            <a:r>
              <a:rPr lang="en-US" dirty="0" smtClean="0"/>
              <a:t>Both</a:t>
            </a:r>
            <a:endParaRPr lang="en-US" dirty="0"/>
          </a:p>
        </p:txBody>
      </p:sp>
    </p:spTree>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title"/>
          </p:nvPr>
        </p:nvSpPr>
        <p:spPr>
          <a:xfrm>
            <a:off x="387350" y="311151"/>
            <a:ext cx="8382000" cy="1107996"/>
          </a:xfrm>
          <a:effectLst/>
        </p:spPr>
        <p:txBody>
          <a:bodyPr>
            <a:normAutofit/>
          </a:bodyPr>
          <a:lstStyle/>
          <a:p>
            <a:r>
              <a:rPr sz="4400" dirty="0" smtClean="0"/>
              <a:t>Ops Mgr Mutual Authentication</a:t>
            </a:r>
            <a:endParaRPr sz="4400" dirty="0"/>
          </a:p>
        </p:txBody>
      </p:sp>
      <p:sp>
        <p:nvSpPr>
          <p:cNvPr id="5" name="Rectangle 3"/>
          <p:cNvSpPr txBox="1">
            <a:spLocks noChangeArrowheads="1"/>
          </p:cNvSpPr>
          <p:nvPr/>
        </p:nvSpPr>
        <p:spPr>
          <a:xfrm>
            <a:off x="368301" y="1612900"/>
            <a:ext cx="8410575" cy="4940300"/>
          </a:xfrm>
          <a:prstGeom prst="rect">
            <a:avLst/>
          </a:prstGeom>
        </p:spPr>
        <p:txBody>
          <a:bodyPr vert="horz" wrap="square" lIns="0" tIns="0" rIns="0" bIns="0" rtlCol="0">
            <a:normAutofit/>
          </a:bodyPr>
          <a:lstStyle/>
          <a:p>
            <a:pPr marL="396875" marR="0" lvl="0" indent="-396875" algn="l" defTabSz="914363" rtl="0" eaLnBrk="1" fontAlgn="auto" latinLnBrk="0" hangingPunct="1">
              <a:lnSpc>
                <a:spcPct val="90000"/>
              </a:lnSpc>
              <a:spcBef>
                <a:spcPct val="20000"/>
              </a:spcBef>
              <a:spcAft>
                <a:spcPts val="0"/>
              </a:spcAft>
              <a:buClr>
                <a:srgbClr val="FFB601"/>
              </a:buClr>
              <a:buSzTx/>
              <a:buFontTx/>
              <a:buBlip>
                <a:blip r:embed="rId4"/>
              </a:buBlip>
              <a:tabLst/>
              <a:defRPr/>
            </a:pPr>
            <a:r>
              <a:rPr kumimoji="0" lang="en-US" sz="2700" b="0" i="0" u="none" strike="noStrike" kern="1200" cap="none" spc="0" normalizeH="0" baseline="0" noProof="0" dirty="0" smtClean="0">
                <a:ln>
                  <a:noFill/>
                </a:ln>
                <a:solidFill>
                  <a:srgbClr val="99CC99"/>
                </a:solidFill>
                <a:effectLst/>
                <a:uLnTx/>
                <a:uFillTx/>
                <a:latin typeface="+mn-lt"/>
                <a:ea typeface="+mn-ea"/>
                <a:cs typeface="+mn-cs"/>
              </a:rPr>
              <a:t>Required in Operations Manager 2007 </a:t>
            </a:r>
          </a:p>
          <a:p>
            <a:pPr marL="396875" marR="0" lvl="0" indent="-396875" algn="l" defTabSz="914363" rtl="0" eaLnBrk="1" fontAlgn="auto" latinLnBrk="0" hangingPunct="1">
              <a:lnSpc>
                <a:spcPct val="90000"/>
              </a:lnSpc>
              <a:spcBef>
                <a:spcPct val="20000"/>
              </a:spcBef>
              <a:spcAft>
                <a:spcPts val="0"/>
              </a:spcAft>
              <a:buClr>
                <a:srgbClr val="FFB601"/>
              </a:buClr>
              <a:buSzTx/>
              <a:buFontTx/>
              <a:buBlip>
                <a:blip r:embed="rId4"/>
              </a:buBlip>
              <a:tabLst/>
              <a:defRPr/>
            </a:pPr>
            <a:r>
              <a:rPr kumimoji="0" lang="en-US" sz="2700" b="0" i="0" u="none" strike="noStrike" kern="1200" cap="none" spc="0" normalizeH="0" baseline="0" noProof="0" dirty="0" smtClean="0">
                <a:ln>
                  <a:noFill/>
                </a:ln>
                <a:solidFill>
                  <a:srgbClr val="99CC99"/>
                </a:solidFill>
                <a:effectLst/>
                <a:uLnTx/>
                <a:uFillTx/>
                <a:latin typeface="+mn-lt"/>
                <a:ea typeface="+mn-ea"/>
                <a:cs typeface="+mn-cs"/>
              </a:rPr>
              <a:t>Two methods: </a:t>
            </a:r>
          </a:p>
          <a:p>
            <a:pPr marL="914400" marR="0" lvl="1" indent="-396875" algn="l" defTabSz="914363" rtl="0" eaLnBrk="1" fontAlgn="auto" latinLnBrk="0" hangingPunct="1">
              <a:lnSpc>
                <a:spcPct val="90000"/>
              </a:lnSpc>
              <a:spcBef>
                <a:spcPct val="20000"/>
              </a:spcBef>
              <a:spcAft>
                <a:spcPts val="0"/>
              </a:spcAft>
              <a:buClr>
                <a:srgbClr val="FFB601"/>
              </a:buClr>
              <a:buSzPct val="90000"/>
              <a:buFontTx/>
              <a:buBlip>
                <a:blip r:embed="rId5"/>
              </a:buBlip>
              <a:tabLst/>
              <a:defRPr/>
            </a:pPr>
            <a:r>
              <a:rPr kumimoji="0" lang="en-US" sz="2300" b="0" i="0" u="none" strike="noStrike" kern="1200" cap="none" spc="0" normalizeH="0" baseline="0" noProof="0" dirty="0" smtClean="0">
                <a:ln>
                  <a:noFill/>
                </a:ln>
                <a:solidFill>
                  <a:srgbClr val="99CC99"/>
                </a:solidFill>
                <a:effectLst/>
                <a:uLnTx/>
                <a:uFillTx/>
                <a:latin typeface="+mn-lt"/>
                <a:ea typeface="+mn-ea"/>
                <a:cs typeface="+mn-cs"/>
              </a:rPr>
              <a:t>Kerberos  - Requires Active Directory </a:t>
            </a:r>
          </a:p>
          <a:p>
            <a:pPr marL="914400" marR="0" lvl="1" indent="-396875" algn="l" defTabSz="914363" rtl="0" eaLnBrk="1" fontAlgn="auto" latinLnBrk="0" hangingPunct="1">
              <a:lnSpc>
                <a:spcPct val="90000"/>
              </a:lnSpc>
              <a:spcBef>
                <a:spcPct val="20000"/>
              </a:spcBef>
              <a:spcAft>
                <a:spcPts val="0"/>
              </a:spcAft>
              <a:buClr>
                <a:srgbClr val="FFB601"/>
              </a:buClr>
              <a:buSzPct val="90000"/>
              <a:buFontTx/>
              <a:buBlip>
                <a:blip r:embed="rId5"/>
              </a:buBlip>
              <a:tabLst/>
              <a:defRPr/>
            </a:pPr>
            <a:r>
              <a:rPr kumimoji="0" lang="en-US" sz="2300" b="0" i="0" u="none" strike="noStrike" kern="1200" cap="none" spc="0" normalizeH="0" baseline="0" noProof="0" dirty="0" smtClean="0">
                <a:ln>
                  <a:noFill/>
                </a:ln>
                <a:solidFill>
                  <a:srgbClr val="99CC99"/>
                </a:solidFill>
                <a:effectLst/>
                <a:uLnTx/>
                <a:uFillTx/>
                <a:latin typeface="+mn-lt"/>
                <a:ea typeface="+mn-ea"/>
                <a:cs typeface="+mn-cs"/>
              </a:rPr>
              <a:t>Certificate Authentication </a:t>
            </a:r>
          </a:p>
          <a:p>
            <a:pPr marL="914400" marR="0" lvl="1" indent="-396875" algn="l" defTabSz="914363" rtl="0" eaLnBrk="1" fontAlgn="auto" latinLnBrk="0" hangingPunct="1">
              <a:lnSpc>
                <a:spcPct val="90000"/>
              </a:lnSpc>
              <a:spcBef>
                <a:spcPct val="20000"/>
              </a:spcBef>
              <a:spcAft>
                <a:spcPts val="0"/>
              </a:spcAft>
              <a:buClr>
                <a:srgbClr val="FFB601"/>
              </a:buClr>
              <a:buSzPct val="90000"/>
              <a:buFontTx/>
              <a:buNone/>
              <a:tabLst/>
              <a:defRPr/>
            </a:pPr>
            <a:endParaRPr kumimoji="0" lang="en-US" sz="2300" b="0" i="0" u="none" strike="noStrike" kern="1200" cap="none" spc="0" normalizeH="0" baseline="0" noProof="0" dirty="0" smtClean="0">
              <a:ln>
                <a:noFill/>
              </a:ln>
              <a:solidFill>
                <a:srgbClr val="99CC99"/>
              </a:solidFill>
              <a:effectLst/>
              <a:uLnTx/>
              <a:uFillTx/>
              <a:latin typeface="+mn-lt"/>
              <a:ea typeface="+mn-ea"/>
              <a:cs typeface="+mn-cs"/>
            </a:endParaRPr>
          </a:p>
        </p:txBody>
      </p:sp>
      <p:pic>
        <p:nvPicPr>
          <p:cNvPr id="6" name="Picture 10" descr="\\smxfiles\scratch\lorenr\Presentations\Sessions\US Airlift\Administrator.png"/>
          <p:cNvPicPr>
            <a:picLocks noChangeAspect="1" noChangeArrowheads="1"/>
          </p:cNvPicPr>
          <p:nvPr/>
        </p:nvPicPr>
        <p:blipFill>
          <a:blip r:embed="rId6"/>
          <a:srcRect/>
          <a:stretch>
            <a:fillRect/>
          </a:stretch>
        </p:blipFill>
        <p:spPr bwMode="auto">
          <a:xfrm>
            <a:off x="6031150" y="3263562"/>
            <a:ext cx="617538" cy="733425"/>
          </a:xfrm>
          <a:prstGeom prst="rect">
            <a:avLst/>
          </a:prstGeom>
          <a:noFill/>
          <a:ln w="9525">
            <a:noFill/>
            <a:miter lim="800000"/>
            <a:headEnd/>
            <a:tailEnd/>
          </a:ln>
        </p:spPr>
      </p:pic>
      <p:pic>
        <p:nvPicPr>
          <p:cNvPr id="7" name="Picture 45"/>
          <p:cNvPicPr>
            <a:picLocks noChangeAspect="1" noChangeArrowheads="1"/>
          </p:cNvPicPr>
          <p:nvPr/>
        </p:nvPicPr>
        <p:blipFill>
          <a:blip r:embed="rId7"/>
          <a:srcRect/>
          <a:stretch>
            <a:fillRect/>
          </a:stretch>
        </p:blipFill>
        <p:spPr bwMode="auto">
          <a:xfrm>
            <a:off x="407733" y="4725841"/>
            <a:ext cx="942975" cy="1435100"/>
          </a:xfrm>
          <a:prstGeom prst="rect">
            <a:avLst/>
          </a:prstGeom>
          <a:noFill/>
          <a:ln w="12700" algn="ctr">
            <a:noFill/>
            <a:miter lim="800000"/>
            <a:headEnd/>
            <a:tailEnd/>
          </a:ln>
        </p:spPr>
      </p:pic>
      <p:pic>
        <p:nvPicPr>
          <p:cNvPr id="8" name="Picture 43"/>
          <p:cNvPicPr>
            <a:picLocks noChangeAspect="1" noChangeArrowheads="1"/>
          </p:cNvPicPr>
          <p:nvPr/>
        </p:nvPicPr>
        <p:blipFill>
          <a:blip r:embed="rId8"/>
          <a:srcRect/>
          <a:stretch>
            <a:fillRect/>
          </a:stretch>
        </p:blipFill>
        <p:spPr bwMode="auto">
          <a:xfrm>
            <a:off x="3447432" y="4732041"/>
            <a:ext cx="942975" cy="1435100"/>
          </a:xfrm>
          <a:prstGeom prst="rect">
            <a:avLst/>
          </a:prstGeom>
          <a:noFill/>
          <a:ln w="12700" algn="ctr">
            <a:noFill/>
            <a:miter lim="800000"/>
            <a:headEnd/>
            <a:tailEnd/>
          </a:ln>
        </p:spPr>
      </p:pic>
      <p:pic>
        <p:nvPicPr>
          <p:cNvPr id="9" name="Picture 41"/>
          <p:cNvPicPr>
            <a:picLocks noChangeAspect="1" noChangeArrowheads="1"/>
          </p:cNvPicPr>
          <p:nvPr/>
        </p:nvPicPr>
        <p:blipFill>
          <a:blip r:embed="rId9"/>
          <a:srcRect/>
          <a:stretch>
            <a:fillRect/>
          </a:stretch>
        </p:blipFill>
        <p:spPr bwMode="auto">
          <a:xfrm>
            <a:off x="5874356" y="4836066"/>
            <a:ext cx="942975" cy="1227137"/>
          </a:xfrm>
          <a:prstGeom prst="rect">
            <a:avLst/>
          </a:prstGeom>
          <a:noFill/>
          <a:ln w="12700" algn="ctr">
            <a:noFill/>
            <a:miter lim="800000"/>
            <a:headEnd/>
            <a:tailEnd/>
          </a:ln>
        </p:spPr>
      </p:pic>
      <p:pic>
        <p:nvPicPr>
          <p:cNvPr id="10" name="Picture 36"/>
          <p:cNvPicPr>
            <a:picLocks noChangeAspect="1" noChangeArrowheads="1"/>
          </p:cNvPicPr>
          <p:nvPr/>
        </p:nvPicPr>
        <p:blipFill>
          <a:blip r:embed="rId10"/>
          <a:srcRect/>
          <a:stretch>
            <a:fillRect/>
          </a:stretch>
        </p:blipFill>
        <p:spPr bwMode="auto">
          <a:xfrm>
            <a:off x="7840667" y="4737100"/>
            <a:ext cx="942975" cy="1435100"/>
          </a:xfrm>
          <a:prstGeom prst="rect">
            <a:avLst/>
          </a:prstGeom>
          <a:noFill/>
          <a:ln w="12700" algn="ctr">
            <a:noFill/>
            <a:miter lim="800000"/>
            <a:headEnd/>
            <a:tailEnd/>
          </a:ln>
        </p:spPr>
      </p:pic>
      <p:graphicFrame>
        <p:nvGraphicFramePr>
          <p:cNvPr id="11" name="Object 2"/>
          <p:cNvGraphicFramePr>
            <a:graphicFrameLocks noChangeAspect="1"/>
          </p:cNvGraphicFramePr>
          <p:nvPr/>
        </p:nvGraphicFramePr>
        <p:xfrm>
          <a:off x="6578667" y="3285200"/>
          <a:ext cx="1131888" cy="1133475"/>
        </p:xfrm>
        <a:graphic>
          <a:graphicData uri="http://schemas.openxmlformats.org/presentationml/2006/ole">
            <p:oleObj spid="_x0000_s1026" name="Visio" r:id="rId11" imgW="1380363" imgH="1380541" progId="">
              <p:embed/>
            </p:oleObj>
          </a:graphicData>
        </a:graphic>
      </p:graphicFrame>
      <p:cxnSp>
        <p:nvCxnSpPr>
          <p:cNvPr id="12" name="Straight Arrow Connector 11"/>
          <p:cNvCxnSpPr>
            <a:stCxn id="7" idx="3"/>
            <a:endCxn id="8" idx="1"/>
          </p:cNvCxnSpPr>
          <p:nvPr/>
        </p:nvCxnSpPr>
        <p:spPr bwMode="auto">
          <a:xfrm>
            <a:off x="1350707" y="5443391"/>
            <a:ext cx="2096724" cy="6200"/>
          </a:xfrm>
          <a:prstGeom prst="straightConnector1">
            <a:avLst/>
          </a:prstGeom>
          <a:gradFill rotWithShape="0">
            <a:gsLst>
              <a:gs pos="0">
                <a:schemeClr val="hlink">
                  <a:gamma/>
                  <a:shade val="57255"/>
                  <a:invGamma/>
                </a:schemeClr>
              </a:gs>
              <a:gs pos="50000">
                <a:schemeClr val="hlink"/>
              </a:gs>
              <a:gs pos="100000">
                <a:schemeClr val="hlink">
                  <a:gamma/>
                  <a:shade val="57255"/>
                  <a:invGamma/>
                </a:schemeClr>
              </a:gs>
            </a:gsLst>
            <a:lin ang="2700000" scaled="1"/>
          </a:gradFill>
          <a:ln w="31750" cap="flat" cmpd="sng" algn="ctr">
            <a:solidFill>
              <a:schemeClr val="tx1">
                <a:lumMod val="75000"/>
              </a:schemeClr>
            </a:solidFill>
            <a:prstDash val="solid"/>
            <a:round/>
            <a:headEnd type="none" w="med" len="med"/>
            <a:tailEnd type="triangle"/>
          </a:ln>
          <a:effectLst/>
        </p:spPr>
      </p:cxnSp>
      <p:sp>
        <p:nvSpPr>
          <p:cNvPr id="13" name="TextBox 12"/>
          <p:cNvSpPr txBox="1"/>
          <p:nvPr/>
        </p:nvSpPr>
        <p:spPr>
          <a:xfrm>
            <a:off x="2935347" y="5308317"/>
            <a:ext cx="311296" cy="369328"/>
          </a:xfrm>
          <a:prstGeom prst="rect">
            <a:avLst/>
          </a:prstGeom>
          <a:noFill/>
        </p:spPr>
        <p:txBody>
          <a:bodyPr wrap="none" lIns="91436" tIns="45718" rIns="91436" bIns="45718" rtlCol="0">
            <a:spAutoFit/>
          </a:bodyPr>
          <a:lstStyle/>
          <a:p>
            <a:r>
              <a:rPr lang="en-US" b="1" dirty="0" smtClean="0">
                <a:solidFill>
                  <a:srgbClr val="FF0000"/>
                </a:solidFill>
              </a:rPr>
              <a:t>X</a:t>
            </a:r>
            <a:endParaRPr lang="en-US" b="1" dirty="0">
              <a:solidFill>
                <a:srgbClr val="FF0000"/>
              </a:solidFill>
            </a:endParaRPr>
          </a:p>
        </p:txBody>
      </p:sp>
      <p:cxnSp>
        <p:nvCxnSpPr>
          <p:cNvPr id="14" name="Straight Arrow Connector 13"/>
          <p:cNvCxnSpPr>
            <a:stCxn id="8" idx="3"/>
            <a:endCxn id="9" idx="1"/>
          </p:cNvCxnSpPr>
          <p:nvPr/>
        </p:nvCxnSpPr>
        <p:spPr bwMode="auto">
          <a:xfrm>
            <a:off x="4390407" y="5449592"/>
            <a:ext cx="1483949" cy="44"/>
          </a:xfrm>
          <a:prstGeom prst="straightConnector1">
            <a:avLst/>
          </a:prstGeom>
          <a:gradFill rotWithShape="0">
            <a:gsLst>
              <a:gs pos="0">
                <a:schemeClr val="hlink">
                  <a:gamma/>
                  <a:shade val="57255"/>
                  <a:invGamma/>
                </a:schemeClr>
              </a:gs>
              <a:gs pos="50000">
                <a:schemeClr val="hlink"/>
              </a:gs>
              <a:gs pos="100000">
                <a:schemeClr val="hlink">
                  <a:gamma/>
                  <a:shade val="57255"/>
                  <a:invGamma/>
                </a:schemeClr>
              </a:gs>
            </a:gsLst>
            <a:lin ang="2700000" scaled="1"/>
          </a:gradFill>
          <a:ln w="31750" cap="flat" cmpd="sng" algn="ctr">
            <a:solidFill>
              <a:schemeClr val="tx1">
                <a:lumMod val="75000"/>
              </a:schemeClr>
            </a:solidFill>
            <a:prstDash val="solid"/>
            <a:round/>
            <a:headEnd type="none" w="med" len="med"/>
            <a:tailEnd type="triangle"/>
          </a:ln>
          <a:effectLst/>
        </p:spPr>
      </p:cxnSp>
      <p:cxnSp>
        <p:nvCxnSpPr>
          <p:cNvPr id="15" name="Straight Arrow Connector 14"/>
          <p:cNvCxnSpPr>
            <a:stCxn id="9" idx="3"/>
            <a:endCxn id="10" idx="1"/>
          </p:cNvCxnSpPr>
          <p:nvPr/>
        </p:nvCxnSpPr>
        <p:spPr bwMode="auto">
          <a:xfrm>
            <a:off x="6817330" y="5449635"/>
            <a:ext cx="1023336" cy="5015"/>
          </a:xfrm>
          <a:prstGeom prst="straightConnector1">
            <a:avLst/>
          </a:prstGeom>
          <a:gradFill rotWithShape="0">
            <a:gsLst>
              <a:gs pos="0">
                <a:schemeClr val="hlink">
                  <a:gamma/>
                  <a:shade val="57255"/>
                  <a:invGamma/>
                </a:schemeClr>
              </a:gs>
              <a:gs pos="50000">
                <a:schemeClr val="hlink"/>
              </a:gs>
              <a:gs pos="100000">
                <a:schemeClr val="hlink">
                  <a:gamma/>
                  <a:shade val="57255"/>
                  <a:invGamma/>
                </a:schemeClr>
              </a:gs>
            </a:gsLst>
            <a:lin ang="2700000" scaled="1"/>
          </a:gradFill>
          <a:ln w="31750" cap="flat" cmpd="sng" algn="ctr">
            <a:solidFill>
              <a:schemeClr val="tx1">
                <a:lumMod val="75000"/>
              </a:schemeClr>
            </a:solidFill>
            <a:prstDash val="solid"/>
            <a:round/>
            <a:headEnd type="none" w="med" len="med"/>
            <a:tailEnd type="triangle"/>
          </a:ln>
          <a:effectLst/>
        </p:spPr>
      </p:cxnSp>
      <p:cxnSp>
        <p:nvCxnSpPr>
          <p:cNvPr id="16" name="Straight Arrow Connector 15"/>
          <p:cNvCxnSpPr>
            <a:stCxn id="6" idx="2"/>
            <a:endCxn id="9" idx="0"/>
          </p:cNvCxnSpPr>
          <p:nvPr/>
        </p:nvCxnSpPr>
        <p:spPr bwMode="auto">
          <a:xfrm rot="5400000" flipV="1">
            <a:off x="5923343" y="4413564"/>
            <a:ext cx="839079" cy="5924"/>
          </a:xfrm>
          <a:prstGeom prst="straightConnector1">
            <a:avLst/>
          </a:prstGeom>
          <a:gradFill rotWithShape="0">
            <a:gsLst>
              <a:gs pos="0">
                <a:schemeClr val="hlink">
                  <a:gamma/>
                  <a:shade val="57255"/>
                  <a:invGamma/>
                </a:schemeClr>
              </a:gs>
              <a:gs pos="50000">
                <a:schemeClr val="hlink"/>
              </a:gs>
              <a:gs pos="100000">
                <a:schemeClr val="hlink">
                  <a:gamma/>
                  <a:shade val="57255"/>
                  <a:invGamma/>
                </a:schemeClr>
              </a:gs>
            </a:gsLst>
            <a:lin ang="2700000" scaled="1"/>
          </a:gradFill>
          <a:ln w="31750" cap="flat" cmpd="sng" algn="ctr">
            <a:solidFill>
              <a:schemeClr val="tx1">
                <a:lumMod val="75000"/>
              </a:schemeClr>
            </a:solidFill>
            <a:prstDash val="solid"/>
            <a:round/>
            <a:headEnd type="none" w="med" len="med"/>
            <a:tailEnd type="triangle"/>
          </a:ln>
          <a:effectLst/>
        </p:spPr>
      </p:cxnSp>
      <p:pic>
        <p:nvPicPr>
          <p:cNvPr id="17" name="Picture 35" descr="J:\marisolo\MOMv3Icons\flat list\i237_Framework_Security_16.png"/>
          <p:cNvPicPr>
            <a:picLocks noChangeAspect="1" noChangeArrowheads="1"/>
          </p:cNvPicPr>
          <p:nvPr/>
        </p:nvPicPr>
        <p:blipFill>
          <a:blip r:embed="rId12"/>
          <a:srcRect/>
          <a:stretch>
            <a:fillRect/>
          </a:stretch>
        </p:blipFill>
        <p:spPr bwMode="auto">
          <a:xfrm>
            <a:off x="1403489" y="5076058"/>
            <a:ext cx="230313" cy="230313"/>
          </a:xfrm>
          <a:prstGeom prst="rect">
            <a:avLst/>
          </a:prstGeom>
          <a:noFill/>
        </p:spPr>
      </p:pic>
      <p:cxnSp>
        <p:nvCxnSpPr>
          <p:cNvPr id="18" name="Straight Arrow Connector 17"/>
          <p:cNvCxnSpPr/>
          <p:nvPr/>
        </p:nvCxnSpPr>
        <p:spPr bwMode="auto">
          <a:xfrm rot="10800000" flipV="1">
            <a:off x="4374041" y="5580791"/>
            <a:ext cx="1442299" cy="1"/>
          </a:xfrm>
          <a:prstGeom prst="straightConnector1">
            <a:avLst/>
          </a:prstGeom>
          <a:gradFill rotWithShape="0">
            <a:gsLst>
              <a:gs pos="0">
                <a:schemeClr val="hlink">
                  <a:gamma/>
                  <a:shade val="57255"/>
                  <a:invGamma/>
                </a:schemeClr>
              </a:gs>
              <a:gs pos="50000">
                <a:schemeClr val="hlink"/>
              </a:gs>
              <a:gs pos="100000">
                <a:schemeClr val="hlink">
                  <a:gamma/>
                  <a:shade val="57255"/>
                  <a:invGamma/>
                </a:schemeClr>
              </a:gs>
            </a:gsLst>
            <a:lin ang="2700000" scaled="1"/>
          </a:gradFill>
          <a:ln w="31750" cap="flat" cmpd="sng" algn="ctr">
            <a:solidFill>
              <a:schemeClr val="tx1">
                <a:lumMod val="75000"/>
              </a:schemeClr>
            </a:solidFill>
            <a:prstDash val="solid"/>
            <a:round/>
            <a:headEnd type="none" w="med" len="med"/>
            <a:tailEnd type="triangle"/>
          </a:ln>
          <a:effectLst/>
        </p:spPr>
      </p:cxnSp>
      <p:sp>
        <p:nvSpPr>
          <p:cNvPr id="19" name="TextBox 18"/>
          <p:cNvSpPr txBox="1"/>
          <p:nvPr/>
        </p:nvSpPr>
        <p:spPr>
          <a:xfrm>
            <a:off x="5846323" y="4209091"/>
            <a:ext cx="450756" cy="369328"/>
          </a:xfrm>
          <a:prstGeom prst="rect">
            <a:avLst/>
          </a:prstGeom>
          <a:noFill/>
        </p:spPr>
        <p:txBody>
          <a:bodyPr wrap="none" lIns="91436" tIns="45718" rIns="91436" bIns="45718" rtlCol="0">
            <a:spAutoFit/>
          </a:bodyPr>
          <a:lstStyle/>
          <a:p>
            <a:r>
              <a:rPr lang="en-US" b="1" dirty="0" smtClean="0"/>
              <a:t>Ok</a:t>
            </a:r>
            <a:endParaRPr lang="en-US" b="1" dirty="0"/>
          </a:p>
        </p:txBody>
      </p:sp>
      <p:sp>
        <p:nvSpPr>
          <p:cNvPr id="20" name="TextBox 19"/>
          <p:cNvSpPr txBox="1"/>
          <p:nvPr/>
        </p:nvSpPr>
        <p:spPr>
          <a:xfrm>
            <a:off x="4377448" y="4685746"/>
            <a:ext cx="1193717" cy="646327"/>
          </a:xfrm>
          <a:prstGeom prst="rect">
            <a:avLst/>
          </a:prstGeom>
          <a:noFill/>
        </p:spPr>
        <p:txBody>
          <a:bodyPr wrap="none" lIns="91436" tIns="45718" rIns="91436" bIns="45718" rtlCol="0">
            <a:spAutoFit/>
          </a:bodyPr>
          <a:lstStyle/>
          <a:p>
            <a:r>
              <a:rPr lang="en-US" dirty="0" smtClean="0"/>
              <a:t>Request to</a:t>
            </a:r>
          </a:p>
          <a:p>
            <a:r>
              <a:rPr lang="en-US" dirty="0" smtClean="0"/>
              <a:t>Join</a:t>
            </a:r>
            <a:endParaRPr lang="en-US" dirty="0"/>
          </a:p>
        </p:txBody>
      </p:sp>
      <p:sp>
        <p:nvSpPr>
          <p:cNvPr id="21" name="TextBox 20"/>
          <p:cNvSpPr txBox="1"/>
          <p:nvPr/>
        </p:nvSpPr>
        <p:spPr>
          <a:xfrm>
            <a:off x="6553200" y="4419600"/>
            <a:ext cx="1911797" cy="369328"/>
          </a:xfrm>
          <a:prstGeom prst="rect">
            <a:avLst/>
          </a:prstGeom>
          <a:noFill/>
        </p:spPr>
        <p:txBody>
          <a:bodyPr wrap="none" lIns="91436" tIns="45718" rIns="91436" bIns="45718" rtlCol="0">
            <a:spAutoFit/>
          </a:bodyPr>
          <a:lstStyle/>
          <a:p>
            <a:r>
              <a:rPr lang="en-US" dirty="0" smtClean="0"/>
              <a:t>Update Topology</a:t>
            </a:r>
            <a:endParaRPr lang="en-US" dirty="0"/>
          </a:p>
        </p:txBody>
      </p:sp>
      <p:sp>
        <p:nvSpPr>
          <p:cNvPr id="22" name="TextBox 21"/>
          <p:cNvSpPr txBox="1"/>
          <p:nvPr/>
        </p:nvSpPr>
        <p:spPr>
          <a:xfrm>
            <a:off x="3962400" y="4059933"/>
            <a:ext cx="1911797" cy="369328"/>
          </a:xfrm>
          <a:prstGeom prst="rect">
            <a:avLst/>
          </a:prstGeom>
          <a:noFill/>
        </p:spPr>
        <p:txBody>
          <a:bodyPr wrap="none" lIns="91436" tIns="45718" rIns="91436" bIns="45718" rtlCol="0">
            <a:spAutoFit/>
          </a:bodyPr>
          <a:lstStyle/>
          <a:p>
            <a:r>
              <a:rPr lang="en-US" dirty="0" smtClean="0"/>
              <a:t>Update Topology</a:t>
            </a:r>
            <a:endParaRPr lang="en-US"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13"/>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nodeType="click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fade">
                                      <p:cBhvr>
                                        <p:cTn id="16" dur="500"/>
                                        <p:tgtEl>
                                          <p:spTgt spid="9"/>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fade">
                                      <p:cBhvr>
                                        <p:cTn id="21" dur="500"/>
                                        <p:tgtEl>
                                          <p:spTgt spid="14"/>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20"/>
                                        </p:tgtEl>
                                        <p:attrNameLst>
                                          <p:attrName>style.visibility</p:attrName>
                                        </p:attrNameLst>
                                      </p:cBhvr>
                                      <p:to>
                                        <p:strVal val="visible"/>
                                      </p:to>
                                    </p:set>
                                    <p:animEffect transition="in" filter="fade">
                                      <p:cBhvr>
                                        <p:cTn id="24" dur="500"/>
                                        <p:tgtEl>
                                          <p:spTgt spid="20"/>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nodeType="clickEffect">
                                  <p:stCondLst>
                                    <p:cond delay="0"/>
                                  </p:stCondLst>
                                  <p:childTnLst>
                                    <p:set>
                                      <p:cBhvr>
                                        <p:cTn id="28" dur="1" fill="hold">
                                          <p:stCondLst>
                                            <p:cond delay="0"/>
                                          </p:stCondLst>
                                        </p:cTn>
                                        <p:tgtEl>
                                          <p:spTgt spid="6"/>
                                        </p:tgtEl>
                                        <p:attrNameLst>
                                          <p:attrName>style.visibility</p:attrName>
                                        </p:attrNameLst>
                                      </p:cBhvr>
                                      <p:to>
                                        <p:strVal val="visible"/>
                                      </p:to>
                                    </p:set>
                                    <p:animEffect transition="in" filter="fade">
                                      <p:cBhvr>
                                        <p:cTn id="29" dur="500"/>
                                        <p:tgtEl>
                                          <p:spTgt spid="6"/>
                                        </p:tgtEl>
                                      </p:cBhvr>
                                    </p:animEffect>
                                  </p:childTnLst>
                                </p:cTn>
                              </p:par>
                              <p:par>
                                <p:cTn id="30" presetID="10" presetClass="entr" presetSubtype="0" fill="hold" nodeType="with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fade">
                                      <p:cBhvr>
                                        <p:cTn id="32" dur="500"/>
                                        <p:tgtEl>
                                          <p:spTgt spid="11"/>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19"/>
                                        </p:tgtEl>
                                        <p:attrNameLst>
                                          <p:attrName>style.visibility</p:attrName>
                                        </p:attrNameLst>
                                      </p:cBhvr>
                                      <p:to>
                                        <p:strVal val="visible"/>
                                      </p:to>
                                    </p:set>
                                    <p:animEffect transition="in" filter="fade">
                                      <p:cBhvr>
                                        <p:cTn id="37" dur="500"/>
                                        <p:tgtEl>
                                          <p:spTgt spid="19"/>
                                        </p:tgtEl>
                                      </p:cBhvr>
                                    </p:animEffect>
                                  </p:childTnLst>
                                </p:cTn>
                              </p:par>
                              <p:par>
                                <p:cTn id="38" presetID="10" presetClass="entr" presetSubtype="0" fill="hold" nodeType="withEffect">
                                  <p:stCondLst>
                                    <p:cond delay="0"/>
                                  </p:stCondLst>
                                  <p:childTnLst>
                                    <p:set>
                                      <p:cBhvr>
                                        <p:cTn id="39" dur="1" fill="hold">
                                          <p:stCondLst>
                                            <p:cond delay="0"/>
                                          </p:stCondLst>
                                        </p:cTn>
                                        <p:tgtEl>
                                          <p:spTgt spid="16"/>
                                        </p:tgtEl>
                                        <p:attrNameLst>
                                          <p:attrName>style.visibility</p:attrName>
                                        </p:attrNameLst>
                                      </p:cBhvr>
                                      <p:to>
                                        <p:strVal val="visible"/>
                                      </p:to>
                                    </p:set>
                                    <p:animEffect transition="in" filter="fade">
                                      <p:cBhvr>
                                        <p:cTn id="40" dur="500"/>
                                        <p:tgtEl>
                                          <p:spTgt spid="16"/>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xit" presetSubtype="0" fill="hold" grpId="1" nodeType="clickEffect">
                                  <p:stCondLst>
                                    <p:cond delay="0"/>
                                  </p:stCondLst>
                                  <p:childTnLst>
                                    <p:animEffect transition="out" filter="fade">
                                      <p:cBhvr>
                                        <p:cTn id="44" dur="500"/>
                                        <p:tgtEl>
                                          <p:spTgt spid="20"/>
                                        </p:tgtEl>
                                      </p:cBhvr>
                                    </p:animEffect>
                                    <p:set>
                                      <p:cBhvr>
                                        <p:cTn id="45" dur="1" fill="hold">
                                          <p:stCondLst>
                                            <p:cond delay="499"/>
                                          </p:stCondLst>
                                        </p:cTn>
                                        <p:tgtEl>
                                          <p:spTgt spid="20"/>
                                        </p:tgtEl>
                                        <p:attrNameLst>
                                          <p:attrName>style.visibility</p:attrName>
                                        </p:attrNameLst>
                                      </p:cBhvr>
                                      <p:to>
                                        <p:strVal val="hidden"/>
                                      </p:to>
                                    </p:set>
                                  </p:childTnLst>
                                </p:cTn>
                              </p:par>
                            </p:childTnLst>
                          </p:cTn>
                        </p:par>
                      </p:childTnLst>
                    </p:cTn>
                  </p:par>
                  <p:par>
                    <p:cTn id="46" fill="hold">
                      <p:stCondLst>
                        <p:cond delay="indefinite"/>
                      </p:stCondLst>
                      <p:childTnLst>
                        <p:par>
                          <p:cTn id="47" fill="hold">
                            <p:stCondLst>
                              <p:cond delay="0"/>
                            </p:stCondLst>
                            <p:childTnLst>
                              <p:par>
                                <p:cTn id="48" presetID="10" presetClass="entr" presetSubtype="0" fill="hold" nodeType="clickEffect">
                                  <p:stCondLst>
                                    <p:cond delay="0"/>
                                  </p:stCondLst>
                                  <p:childTnLst>
                                    <p:set>
                                      <p:cBhvr>
                                        <p:cTn id="49" dur="1" fill="hold">
                                          <p:stCondLst>
                                            <p:cond delay="0"/>
                                          </p:stCondLst>
                                        </p:cTn>
                                        <p:tgtEl>
                                          <p:spTgt spid="10"/>
                                        </p:tgtEl>
                                        <p:attrNameLst>
                                          <p:attrName>style.visibility</p:attrName>
                                        </p:attrNameLst>
                                      </p:cBhvr>
                                      <p:to>
                                        <p:strVal val="visible"/>
                                      </p:to>
                                    </p:set>
                                    <p:animEffect transition="in" filter="fade">
                                      <p:cBhvr>
                                        <p:cTn id="50" dur="500"/>
                                        <p:tgtEl>
                                          <p:spTgt spid="10"/>
                                        </p:tgtEl>
                                      </p:cBhvr>
                                    </p:animEffect>
                                  </p:childTnLst>
                                </p:cTn>
                              </p:par>
                              <p:par>
                                <p:cTn id="51" presetID="10" presetClass="entr" presetSubtype="0" fill="hold" nodeType="withEffect">
                                  <p:stCondLst>
                                    <p:cond delay="0"/>
                                  </p:stCondLst>
                                  <p:childTnLst>
                                    <p:set>
                                      <p:cBhvr>
                                        <p:cTn id="52" dur="1" fill="hold">
                                          <p:stCondLst>
                                            <p:cond delay="0"/>
                                          </p:stCondLst>
                                        </p:cTn>
                                        <p:tgtEl>
                                          <p:spTgt spid="15"/>
                                        </p:tgtEl>
                                        <p:attrNameLst>
                                          <p:attrName>style.visibility</p:attrName>
                                        </p:attrNameLst>
                                      </p:cBhvr>
                                      <p:to>
                                        <p:strVal val="visible"/>
                                      </p:to>
                                    </p:set>
                                    <p:animEffect transition="in" filter="fade">
                                      <p:cBhvr>
                                        <p:cTn id="53" dur="500"/>
                                        <p:tgtEl>
                                          <p:spTgt spid="15"/>
                                        </p:tgtEl>
                                      </p:cBhvr>
                                    </p:animEffect>
                                  </p:childTnLst>
                                </p:cTn>
                              </p:par>
                            </p:childTnLst>
                          </p:cTn>
                        </p:par>
                      </p:childTnLst>
                    </p:cTn>
                  </p:par>
                  <p:par>
                    <p:cTn id="54" fill="hold">
                      <p:stCondLst>
                        <p:cond delay="indefinite"/>
                      </p:stCondLst>
                      <p:childTnLst>
                        <p:par>
                          <p:cTn id="55" fill="hold">
                            <p:stCondLst>
                              <p:cond delay="0"/>
                            </p:stCondLst>
                            <p:childTnLst>
                              <p:par>
                                <p:cTn id="56" presetID="10" presetClass="entr" presetSubtype="0" fill="hold" grpId="0" nodeType="clickEffect">
                                  <p:stCondLst>
                                    <p:cond delay="0"/>
                                  </p:stCondLst>
                                  <p:childTnLst>
                                    <p:set>
                                      <p:cBhvr>
                                        <p:cTn id="57" dur="1" fill="hold">
                                          <p:stCondLst>
                                            <p:cond delay="0"/>
                                          </p:stCondLst>
                                        </p:cTn>
                                        <p:tgtEl>
                                          <p:spTgt spid="21"/>
                                        </p:tgtEl>
                                        <p:attrNameLst>
                                          <p:attrName>style.visibility</p:attrName>
                                        </p:attrNameLst>
                                      </p:cBhvr>
                                      <p:to>
                                        <p:strVal val="visible"/>
                                      </p:to>
                                    </p:set>
                                    <p:animEffect transition="in" filter="fade">
                                      <p:cBhvr>
                                        <p:cTn id="58" dur="500"/>
                                        <p:tgtEl>
                                          <p:spTgt spid="21"/>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xit" presetSubtype="0" fill="hold" grpId="1" nodeType="clickEffect">
                                  <p:stCondLst>
                                    <p:cond delay="0"/>
                                  </p:stCondLst>
                                  <p:childTnLst>
                                    <p:animEffect transition="out" filter="fade">
                                      <p:cBhvr>
                                        <p:cTn id="62" dur="500"/>
                                        <p:tgtEl>
                                          <p:spTgt spid="21"/>
                                        </p:tgtEl>
                                      </p:cBhvr>
                                    </p:animEffect>
                                    <p:set>
                                      <p:cBhvr>
                                        <p:cTn id="63" dur="1" fill="hold">
                                          <p:stCondLst>
                                            <p:cond delay="499"/>
                                          </p:stCondLst>
                                        </p:cTn>
                                        <p:tgtEl>
                                          <p:spTgt spid="21"/>
                                        </p:tgtEl>
                                        <p:attrNameLst>
                                          <p:attrName>style.visibility</p:attrName>
                                        </p:attrNameLst>
                                      </p:cBhvr>
                                      <p:to>
                                        <p:strVal val="hidden"/>
                                      </p:to>
                                    </p:set>
                                  </p:childTnLst>
                                </p:cTn>
                              </p:par>
                            </p:childTnLst>
                          </p:cTn>
                        </p:par>
                      </p:childTnLst>
                    </p:cTn>
                  </p:par>
                  <p:par>
                    <p:cTn id="64" fill="hold">
                      <p:stCondLst>
                        <p:cond delay="indefinite"/>
                      </p:stCondLst>
                      <p:childTnLst>
                        <p:par>
                          <p:cTn id="65" fill="hold">
                            <p:stCondLst>
                              <p:cond delay="0"/>
                            </p:stCondLst>
                            <p:childTnLst>
                              <p:par>
                                <p:cTn id="66" presetID="10" presetClass="entr" presetSubtype="0" fill="hold" grpId="0" nodeType="clickEffect">
                                  <p:stCondLst>
                                    <p:cond delay="0"/>
                                  </p:stCondLst>
                                  <p:childTnLst>
                                    <p:set>
                                      <p:cBhvr>
                                        <p:cTn id="67" dur="1" fill="hold">
                                          <p:stCondLst>
                                            <p:cond delay="0"/>
                                          </p:stCondLst>
                                        </p:cTn>
                                        <p:tgtEl>
                                          <p:spTgt spid="22"/>
                                        </p:tgtEl>
                                        <p:attrNameLst>
                                          <p:attrName>style.visibility</p:attrName>
                                        </p:attrNameLst>
                                      </p:cBhvr>
                                      <p:to>
                                        <p:strVal val="visible"/>
                                      </p:to>
                                    </p:set>
                                    <p:animEffect transition="in" filter="fade">
                                      <p:cBhvr>
                                        <p:cTn id="68" dur="500"/>
                                        <p:tgtEl>
                                          <p:spTgt spid="22"/>
                                        </p:tgtEl>
                                      </p:cBhvr>
                                    </p:animEffect>
                                  </p:childTnLst>
                                </p:cTn>
                              </p:par>
                              <p:par>
                                <p:cTn id="69" presetID="10" presetClass="entr" presetSubtype="0" fill="hold" nodeType="withEffect">
                                  <p:stCondLst>
                                    <p:cond delay="0"/>
                                  </p:stCondLst>
                                  <p:childTnLst>
                                    <p:set>
                                      <p:cBhvr>
                                        <p:cTn id="70" dur="1" fill="hold">
                                          <p:stCondLst>
                                            <p:cond delay="0"/>
                                          </p:stCondLst>
                                        </p:cTn>
                                        <p:tgtEl>
                                          <p:spTgt spid="18"/>
                                        </p:tgtEl>
                                        <p:attrNameLst>
                                          <p:attrName>style.visibility</p:attrName>
                                        </p:attrNameLst>
                                      </p:cBhvr>
                                      <p:to>
                                        <p:strVal val="visible"/>
                                      </p:to>
                                    </p:set>
                                    <p:animEffect transition="in" filter="fade">
                                      <p:cBhvr>
                                        <p:cTn id="71" dur="500"/>
                                        <p:tgtEl>
                                          <p:spTgt spid="18"/>
                                        </p:tgtEl>
                                      </p:cBhvr>
                                    </p:animEffect>
                                  </p:childTnLst>
                                </p:cTn>
                              </p:par>
                            </p:childTnLst>
                          </p:cTn>
                        </p:par>
                      </p:childTnLst>
                    </p:cTn>
                  </p:par>
                  <p:par>
                    <p:cTn id="72" fill="hold">
                      <p:stCondLst>
                        <p:cond delay="indefinite"/>
                      </p:stCondLst>
                      <p:childTnLst>
                        <p:par>
                          <p:cTn id="73" fill="hold">
                            <p:stCondLst>
                              <p:cond delay="0"/>
                            </p:stCondLst>
                            <p:childTnLst>
                              <p:par>
                                <p:cTn id="74" presetID="10" presetClass="exit" presetSubtype="0" fill="hold" grpId="1" nodeType="clickEffect">
                                  <p:stCondLst>
                                    <p:cond delay="0"/>
                                  </p:stCondLst>
                                  <p:childTnLst>
                                    <p:animEffect transition="out" filter="fade">
                                      <p:cBhvr>
                                        <p:cTn id="75" dur="500"/>
                                        <p:tgtEl>
                                          <p:spTgt spid="22"/>
                                        </p:tgtEl>
                                      </p:cBhvr>
                                    </p:animEffect>
                                    <p:set>
                                      <p:cBhvr>
                                        <p:cTn id="76" dur="1" fill="hold">
                                          <p:stCondLst>
                                            <p:cond delay="499"/>
                                          </p:stCondLst>
                                        </p:cTn>
                                        <p:tgtEl>
                                          <p:spTgt spid="22"/>
                                        </p:tgtEl>
                                        <p:attrNameLst>
                                          <p:attrName>style.visibility</p:attrName>
                                        </p:attrNameLst>
                                      </p:cBhvr>
                                      <p:to>
                                        <p:strVal val="hidden"/>
                                      </p:to>
                                    </p:set>
                                  </p:childTnLst>
                                </p:cTn>
                              </p:par>
                            </p:childTnLst>
                          </p:cTn>
                        </p:par>
                      </p:childTnLst>
                    </p:cTn>
                  </p:par>
                  <p:par>
                    <p:cTn id="77" fill="hold">
                      <p:stCondLst>
                        <p:cond delay="indefinite"/>
                      </p:stCondLst>
                      <p:childTnLst>
                        <p:par>
                          <p:cTn id="78" fill="hold">
                            <p:stCondLst>
                              <p:cond delay="0"/>
                            </p:stCondLst>
                            <p:childTnLst>
                              <p:par>
                                <p:cTn id="79" presetID="1" presetClass="exit" presetSubtype="0" fill="hold" grpId="1" nodeType="clickEffect">
                                  <p:stCondLst>
                                    <p:cond delay="0"/>
                                  </p:stCondLst>
                                  <p:childTnLst>
                                    <p:set>
                                      <p:cBhvr>
                                        <p:cTn id="80" dur="1" fill="hold">
                                          <p:stCondLst>
                                            <p:cond delay="0"/>
                                          </p:stCondLst>
                                        </p:cTn>
                                        <p:tgtEl>
                                          <p:spTgt spid="13"/>
                                        </p:tgtEl>
                                        <p:attrNameLst>
                                          <p:attrName>style.visibility</p:attrName>
                                        </p:attrNameLst>
                                      </p:cBhvr>
                                      <p:to>
                                        <p:strVal val="hidden"/>
                                      </p:to>
                                    </p:set>
                                  </p:childTnLst>
                                </p:cTn>
                              </p:par>
                              <p:par>
                                <p:cTn id="81" presetID="1" presetClass="exit" presetSubtype="0" fill="hold" nodeType="withEffect">
                                  <p:stCondLst>
                                    <p:cond delay="0"/>
                                  </p:stCondLst>
                                  <p:childTnLst>
                                    <p:set>
                                      <p:cBhvr>
                                        <p:cTn id="82" dur="1" fill="hold">
                                          <p:stCondLst>
                                            <p:cond delay="0"/>
                                          </p:stCondLst>
                                        </p:cTn>
                                        <p:tgtEl>
                                          <p:spTgt spid="12"/>
                                        </p:tgtEl>
                                        <p:attrNameLst>
                                          <p:attrName>style.visibility</p:attrName>
                                        </p:attrNameLst>
                                      </p:cBhvr>
                                      <p:to>
                                        <p:strVal val="hidden"/>
                                      </p:to>
                                    </p:set>
                                  </p:childTnLst>
                                </p:cTn>
                              </p:par>
                            </p:childTnLst>
                          </p:cTn>
                        </p:par>
                      </p:childTnLst>
                    </p:cTn>
                  </p:par>
                  <p:par>
                    <p:cTn id="83" fill="hold">
                      <p:stCondLst>
                        <p:cond delay="indefinite"/>
                      </p:stCondLst>
                      <p:childTnLst>
                        <p:par>
                          <p:cTn id="84" fill="hold">
                            <p:stCondLst>
                              <p:cond delay="0"/>
                            </p:stCondLst>
                            <p:childTnLst>
                              <p:par>
                                <p:cTn id="85" presetID="10" presetClass="entr" presetSubtype="0" fill="hold" nodeType="clickEffect">
                                  <p:stCondLst>
                                    <p:cond delay="0"/>
                                  </p:stCondLst>
                                  <p:childTnLst>
                                    <p:set>
                                      <p:cBhvr>
                                        <p:cTn id="86" dur="1" fill="hold">
                                          <p:stCondLst>
                                            <p:cond delay="0"/>
                                          </p:stCondLst>
                                        </p:cTn>
                                        <p:tgtEl>
                                          <p:spTgt spid="12"/>
                                        </p:tgtEl>
                                        <p:attrNameLst>
                                          <p:attrName>style.visibility</p:attrName>
                                        </p:attrNameLst>
                                      </p:cBhvr>
                                      <p:to>
                                        <p:strVal val="visible"/>
                                      </p:to>
                                    </p:set>
                                    <p:animEffect transition="in" filter="fade">
                                      <p:cBhvr>
                                        <p:cTn id="87" dur="500"/>
                                        <p:tgtEl>
                                          <p:spTgt spid="12"/>
                                        </p:tgtEl>
                                      </p:cBhvr>
                                    </p:animEffect>
                                  </p:childTnLst>
                                </p:cTn>
                              </p:par>
                            </p:childTnLst>
                          </p:cTn>
                        </p:par>
                      </p:childTnLst>
                    </p:cTn>
                  </p:par>
                  <p:par>
                    <p:cTn id="88" fill="hold">
                      <p:stCondLst>
                        <p:cond delay="indefinite"/>
                      </p:stCondLst>
                      <p:childTnLst>
                        <p:par>
                          <p:cTn id="89" fill="hold">
                            <p:stCondLst>
                              <p:cond delay="0"/>
                            </p:stCondLst>
                            <p:childTnLst>
                              <p:par>
                                <p:cTn id="90" presetID="10" presetClass="entr" presetSubtype="0" fill="hold" nodeType="clickEffect">
                                  <p:stCondLst>
                                    <p:cond delay="0"/>
                                  </p:stCondLst>
                                  <p:childTnLst>
                                    <p:set>
                                      <p:cBhvr>
                                        <p:cTn id="91" dur="1" fill="hold">
                                          <p:stCondLst>
                                            <p:cond delay="0"/>
                                          </p:stCondLst>
                                        </p:cTn>
                                        <p:tgtEl>
                                          <p:spTgt spid="17"/>
                                        </p:tgtEl>
                                        <p:attrNameLst>
                                          <p:attrName>style.visibility</p:attrName>
                                        </p:attrNameLst>
                                      </p:cBhvr>
                                      <p:to>
                                        <p:strVal val="visible"/>
                                      </p:to>
                                    </p:set>
                                    <p:animEffect transition="in" filter="fade">
                                      <p:cBhvr>
                                        <p:cTn id="92" dur="500"/>
                                        <p:tgtEl>
                                          <p:spTgt spid="17"/>
                                        </p:tgtEl>
                                      </p:cBhvr>
                                    </p:animEffect>
                                  </p:childTnLst>
                                </p:cTn>
                              </p:par>
                            </p:childTnLst>
                          </p:cTn>
                        </p:par>
                      </p:childTnLst>
                    </p:cTn>
                  </p:par>
                  <p:par>
                    <p:cTn id="93" fill="hold">
                      <p:stCondLst>
                        <p:cond delay="indefinite"/>
                      </p:stCondLst>
                      <p:childTnLst>
                        <p:par>
                          <p:cTn id="94" fill="hold">
                            <p:stCondLst>
                              <p:cond delay="0"/>
                            </p:stCondLst>
                            <p:childTnLst>
                              <p:par>
                                <p:cTn id="95" presetID="63" presetClass="path" presetSubtype="0" accel="50000" decel="50000" fill="hold" nodeType="clickEffect">
                                  <p:stCondLst>
                                    <p:cond delay="0"/>
                                  </p:stCondLst>
                                  <p:childTnLst>
                                    <p:animMotion origin="layout" path="M -2.22222E-6 -3.7037E-7 L 0.21268 -3.7037E-7 " pathEditMode="relative" rAng="0" ptsTypes="AA">
                                      <p:cBhvr>
                                        <p:cTn id="96" dur="2000" fill="hold"/>
                                        <p:tgtEl>
                                          <p:spTgt spid="17"/>
                                        </p:tgtEl>
                                        <p:attrNameLst>
                                          <p:attrName>ppt_x</p:attrName>
                                          <p:attrName>ppt_y</p:attrName>
                                        </p:attrNameLst>
                                      </p:cBhvr>
                                      <p:rCtr x="106" y="0"/>
                                    </p:animMotion>
                                  </p:childTnLst>
                                </p:cTn>
                              </p:par>
                            </p:childTnLst>
                          </p:cTn>
                        </p:par>
                      </p:childTnLst>
                    </p:cTn>
                  </p:par>
                  <p:par>
                    <p:cTn id="97" fill="hold">
                      <p:stCondLst>
                        <p:cond delay="indefinite"/>
                      </p:stCondLst>
                      <p:childTnLst>
                        <p:par>
                          <p:cTn id="98" fill="hold">
                            <p:stCondLst>
                              <p:cond delay="0"/>
                            </p:stCondLst>
                            <p:childTnLst>
                              <p:par>
                                <p:cTn id="99" presetID="35" presetClass="path" presetSubtype="0" accel="50000" decel="50000" fill="hold" nodeType="clickEffect">
                                  <p:stCondLst>
                                    <p:cond delay="0"/>
                                  </p:stCondLst>
                                  <p:childTnLst>
                                    <p:animMotion origin="layout" path="M 0.21372 -1.48148E-6 L -2.77778E-6 -1.48148E-6 " pathEditMode="relative" rAng="0" ptsTypes="AA">
                                      <p:cBhvr>
                                        <p:cTn id="100" dur="2000" fill="hold"/>
                                        <p:tgtEl>
                                          <p:spTgt spid="17"/>
                                        </p:tgtEl>
                                        <p:attrNameLst>
                                          <p:attrName>ppt_x</p:attrName>
                                          <p:attrName>ppt_y</p:attrName>
                                        </p:attrNameLst>
                                      </p:cBhvr>
                                      <p:rCtr x="-107"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3" grpId="1"/>
      <p:bldP spid="19" grpId="0"/>
      <p:bldP spid="20" grpId="0"/>
      <p:bldP spid="20" grpId="1"/>
      <p:bldP spid="21" grpId="0"/>
      <p:bldP spid="21" grpId="1"/>
      <p:bldP spid="22" grpId="0"/>
      <p:bldP spid="22" grpId="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329595"/>
          </a:xfrm>
        </p:spPr>
        <p:txBody>
          <a:bodyPr/>
          <a:lstStyle/>
          <a:p>
            <a:r>
              <a:rPr lang="en-US" dirty="0" smtClean="0"/>
              <a:t>OpsMgr Authentication Troubleshooting Checklist</a:t>
            </a:r>
            <a:endParaRPr lang="en-US" dirty="0"/>
          </a:p>
        </p:txBody>
      </p:sp>
      <p:sp>
        <p:nvSpPr>
          <p:cNvPr id="8" name="Rounded Rectangle 7"/>
          <p:cNvSpPr/>
          <p:nvPr/>
        </p:nvSpPr>
        <p:spPr>
          <a:xfrm>
            <a:off x="384347" y="5821088"/>
            <a:ext cx="6206026" cy="621922"/>
          </a:xfrm>
          <a:prstGeom prst="rect">
            <a:avLst/>
          </a:prstGeom>
          <a:solidFill>
            <a:schemeClr val="accent1">
              <a:lumMod val="60000"/>
              <a:lumOff val="40000"/>
            </a:schemeClr>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hemeClr val="accent2"/>
          </a:lnRef>
          <a:fillRef idx="3">
            <a:schemeClr val="accent2"/>
          </a:fillRef>
          <a:effectRef idx="3">
            <a:schemeClr val="accent2"/>
          </a:effectRef>
          <a:fontRef idx="minor">
            <a:schemeClr val="lt1"/>
          </a:fontRef>
        </p:style>
      </p:sp>
      <p:sp>
        <p:nvSpPr>
          <p:cNvPr id="9" name="Rounded Rectangle 4"/>
          <p:cNvSpPr/>
          <p:nvPr/>
        </p:nvSpPr>
        <p:spPr>
          <a:xfrm>
            <a:off x="400472" y="5839303"/>
            <a:ext cx="5073942" cy="585492"/>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06680" tIns="106680" rIns="106680" bIns="106680" numCol="1" spcCol="1270" anchor="ctr" anchorCtr="0">
            <a:noAutofit/>
          </a:bodyPr>
          <a:lstStyle/>
          <a:p>
            <a:pPr lvl="0" algn="l" defTabSz="1244600" rtl="0">
              <a:lnSpc>
                <a:spcPct val="90000"/>
              </a:lnSpc>
              <a:spcBef>
                <a:spcPct val="0"/>
              </a:spcBef>
              <a:spcAft>
                <a:spcPct val="35000"/>
              </a:spcAft>
            </a:pPr>
            <a:r>
              <a:rPr lang="en-US" sz="2800" b="1" kern="1200" dirty="0" smtClean="0">
                <a:solidFill>
                  <a:schemeClr val="bg1"/>
                </a:solidFill>
              </a:rPr>
              <a:t>Start on Downstream Node</a:t>
            </a:r>
            <a:endParaRPr lang="en-US" sz="2800" b="1" kern="1200" dirty="0">
              <a:solidFill>
                <a:schemeClr val="bg1"/>
              </a:solidFill>
            </a:endParaRPr>
          </a:p>
        </p:txBody>
      </p:sp>
      <p:sp>
        <p:nvSpPr>
          <p:cNvPr id="11" name="Rounded Rectangle 10"/>
          <p:cNvSpPr/>
          <p:nvPr/>
        </p:nvSpPr>
        <p:spPr>
          <a:xfrm>
            <a:off x="367993" y="4972937"/>
            <a:ext cx="6222380" cy="698008"/>
          </a:xfrm>
          <a:prstGeom prst="rect">
            <a:avLst/>
          </a:prstGeom>
          <a:solidFill>
            <a:schemeClr val="accent1">
              <a:lumMod val="60000"/>
              <a:lumOff val="40000"/>
            </a:schemeClr>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hemeClr val="accent2"/>
          </a:lnRef>
          <a:fillRef idx="3">
            <a:schemeClr val="accent2"/>
          </a:fillRef>
          <a:effectRef idx="3">
            <a:schemeClr val="accent2"/>
          </a:effectRef>
          <a:fontRef idx="minor">
            <a:schemeClr val="lt1"/>
          </a:fontRef>
        </p:style>
      </p:sp>
      <p:sp>
        <p:nvSpPr>
          <p:cNvPr id="12" name="Rounded Rectangle 4"/>
          <p:cNvSpPr/>
          <p:nvPr/>
        </p:nvSpPr>
        <p:spPr>
          <a:xfrm>
            <a:off x="405506" y="4993381"/>
            <a:ext cx="5972993" cy="657120"/>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06680" tIns="106680" rIns="106680" bIns="106680" numCol="1" spcCol="1270" anchor="ctr" anchorCtr="0">
            <a:noAutofit/>
          </a:bodyPr>
          <a:lstStyle/>
          <a:p>
            <a:pPr lvl="0" algn="l" defTabSz="1244600" rtl="0">
              <a:lnSpc>
                <a:spcPct val="90000"/>
              </a:lnSpc>
              <a:spcBef>
                <a:spcPct val="0"/>
              </a:spcBef>
              <a:spcAft>
                <a:spcPct val="35000"/>
              </a:spcAft>
            </a:pPr>
            <a:r>
              <a:rPr lang="en-US" sz="2800" b="1" kern="1200" dirty="0" smtClean="0">
                <a:solidFill>
                  <a:schemeClr val="bg1"/>
                </a:solidFill>
              </a:rPr>
              <a:t>Review Events in OpsMgr Event Log </a:t>
            </a:r>
            <a:endParaRPr lang="en-US" sz="2800" b="1" kern="1200" dirty="0">
              <a:solidFill>
                <a:schemeClr val="bg1"/>
              </a:solidFill>
            </a:endParaRPr>
          </a:p>
        </p:txBody>
      </p:sp>
      <p:sp>
        <p:nvSpPr>
          <p:cNvPr id="16" name="Rounded Rectangle 15"/>
          <p:cNvSpPr/>
          <p:nvPr/>
        </p:nvSpPr>
        <p:spPr>
          <a:xfrm>
            <a:off x="356841" y="1713094"/>
            <a:ext cx="6222381" cy="1684713"/>
          </a:xfrm>
          <a:prstGeom prst="rect">
            <a:avLst/>
          </a:prstGeom>
          <a:solidFill>
            <a:schemeClr val="accent1">
              <a:lumMod val="60000"/>
              <a:lumOff val="40000"/>
            </a:schemeClr>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hemeClr val="accent2"/>
          </a:lnRef>
          <a:fillRef idx="3">
            <a:schemeClr val="accent2"/>
          </a:fillRef>
          <a:effectRef idx="3">
            <a:schemeClr val="accent2"/>
          </a:effectRef>
          <a:fontRef idx="minor">
            <a:schemeClr val="lt1"/>
          </a:fontRef>
        </p:style>
      </p:sp>
      <p:sp>
        <p:nvSpPr>
          <p:cNvPr id="17" name="Rounded Rectangle 4"/>
          <p:cNvSpPr/>
          <p:nvPr/>
        </p:nvSpPr>
        <p:spPr>
          <a:xfrm>
            <a:off x="368165" y="1817636"/>
            <a:ext cx="5881251" cy="1555319"/>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06680" tIns="106680" rIns="106680" bIns="106680" numCol="1" spcCol="1270" anchor="ctr" anchorCtr="0">
            <a:noAutofit/>
          </a:bodyPr>
          <a:lstStyle/>
          <a:p>
            <a:pPr lvl="0" algn="l" defTabSz="1244600" rtl="0">
              <a:lnSpc>
                <a:spcPct val="90000"/>
              </a:lnSpc>
              <a:spcBef>
                <a:spcPct val="0"/>
              </a:spcBef>
              <a:spcAft>
                <a:spcPct val="35000"/>
              </a:spcAft>
            </a:pPr>
            <a:r>
              <a:rPr lang="en-US" sz="2800" b="1" kern="1200" dirty="0" smtClean="0">
                <a:solidFill>
                  <a:schemeClr val="bg1"/>
                </a:solidFill>
              </a:rPr>
              <a:t>Certificate Configuration</a:t>
            </a:r>
            <a:endParaRPr lang="en-US" sz="2800" b="1" kern="1200" dirty="0">
              <a:solidFill>
                <a:schemeClr val="bg1"/>
              </a:solidFill>
            </a:endParaRPr>
          </a:p>
          <a:p>
            <a:pPr marL="228600" lvl="1" indent="-228600" defTabSz="889000">
              <a:lnSpc>
                <a:spcPct val="90000"/>
              </a:lnSpc>
              <a:spcBef>
                <a:spcPct val="0"/>
              </a:spcBef>
              <a:spcAft>
                <a:spcPct val="15000"/>
              </a:spcAft>
              <a:buChar char="••"/>
            </a:pPr>
            <a:r>
              <a:rPr lang="en-US" sz="2000" kern="1200" dirty="0" smtClean="0">
                <a:solidFill>
                  <a:schemeClr val="bg1"/>
                </a:solidFill>
              </a:rPr>
              <a:t>Correct </a:t>
            </a:r>
            <a:r>
              <a:rPr lang="en-US" sz="2000" dirty="0" smtClean="0">
                <a:solidFill>
                  <a:schemeClr val="bg1"/>
                </a:solidFill>
              </a:rPr>
              <a:t>OIDs (1.3.6.1.5.5.7.3.1,1.3.6.1.5.5.7.3.2)</a:t>
            </a:r>
            <a:endParaRPr lang="en-US" sz="2000" kern="1200" dirty="0">
              <a:solidFill>
                <a:schemeClr val="bg1"/>
              </a:solidFill>
            </a:endParaRPr>
          </a:p>
          <a:p>
            <a:pPr marL="228600" lvl="1" indent="-228600" algn="l" defTabSz="889000" rtl="0">
              <a:lnSpc>
                <a:spcPct val="90000"/>
              </a:lnSpc>
              <a:spcBef>
                <a:spcPct val="0"/>
              </a:spcBef>
              <a:spcAft>
                <a:spcPct val="15000"/>
              </a:spcAft>
              <a:buChar char="••"/>
            </a:pPr>
            <a:r>
              <a:rPr lang="en-US" sz="2000" kern="1200" dirty="0" smtClean="0">
                <a:solidFill>
                  <a:schemeClr val="bg1"/>
                </a:solidFill>
              </a:rPr>
              <a:t>Serial Appears in Registry (MOMCertImport)</a:t>
            </a:r>
            <a:endParaRPr lang="en-US" sz="2000" kern="1200" dirty="0">
              <a:solidFill>
                <a:schemeClr val="bg1"/>
              </a:solidFill>
            </a:endParaRPr>
          </a:p>
          <a:p>
            <a:pPr marL="228600" lvl="1" indent="-228600" algn="l" defTabSz="889000" rtl="0">
              <a:lnSpc>
                <a:spcPct val="90000"/>
              </a:lnSpc>
              <a:spcBef>
                <a:spcPct val="0"/>
              </a:spcBef>
              <a:spcAft>
                <a:spcPct val="15000"/>
              </a:spcAft>
              <a:buChar char="••"/>
            </a:pPr>
            <a:r>
              <a:rPr lang="en-US" sz="2000" kern="1200" dirty="0" smtClean="0">
                <a:solidFill>
                  <a:schemeClr val="bg1"/>
                </a:solidFill>
              </a:rPr>
              <a:t>Issuing CA Appears in Trusted Root Cert Authorities</a:t>
            </a:r>
            <a:endParaRPr lang="en-US" sz="2000" kern="1200" dirty="0">
              <a:solidFill>
                <a:schemeClr val="bg1"/>
              </a:solidFill>
            </a:endParaRPr>
          </a:p>
        </p:txBody>
      </p:sp>
      <p:sp>
        <p:nvSpPr>
          <p:cNvPr id="19" name="Rounded Rectangle 18"/>
          <p:cNvSpPr/>
          <p:nvPr/>
        </p:nvSpPr>
        <p:spPr>
          <a:xfrm>
            <a:off x="370965" y="3557231"/>
            <a:ext cx="6230559" cy="1284893"/>
          </a:xfrm>
          <a:prstGeom prst="rect">
            <a:avLst/>
          </a:prstGeom>
          <a:solidFill>
            <a:schemeClr val="accent1">
              <a:lumMod val="60000"/>
              <a:lumOff val="40000"/>
            </a:schemeClr>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hemeClr val="accent2"/>
          </a:lnRef>
          <a:fillRef idx="3">
            <a:schemeClr val="accent2"/>
          </a:fillRef>
          <a:effectRef idx="3">
            <a:schemeClr val="accent2"/>
          </a:effectRef>
          <a:fontRef idx="minor">
            <a:schemeClr val="lt1"/>
          </a:fontRef>
        </p:style>
      </p:sp>
      <p:sp>
        <p:nvSpPr>
          <p:cNvPr id="20" name="Rounded Rectangle 4"/>
          <p:cNvSpPr/>
          <p:nvPr/>
        </p:nvSpPr>
        <p:spPr>
          <a:xfrm>
            <a:off x="390725" y="3560999"/>
            <a:ext cx="6124132" cy="1144396"/>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06680" tIns="106680" rIns="106680" bIns="106680" numCol="1" spcCol="1270" anchor="t" anchorCtr="0">
            <a:noAutofit/>
          </a:bodyPr>
          <a:lstStyle/>
          <a:p>
            <a:pPr lvl="0" algn="l" defTabSz="1244600" rtl="0">
              <a:lnSpc>
                <a:spcPct val="90000"/>
              </a:lnSpc>
              <a:spcBef>
                <a:spcPct val="0"/>
              </a:spcBef>
              <a:spcAft>
                <a:spcPct val="35000"/>
              </a:spcAft>
            </a:pPr>
            <a:r>
              <a:rPr lang="en-US" sz="2800" b="1" kern="1200" dirty="0" smtClean="0">
                <a:solidFill>
                  <a:schemeClr val="bg1"/>
                </a:solidFill>
              </a:rPr>
              <a:t>Connectivity Issues </a:t>
            </a:r>
            <a:endParaRPr lang="en-US" sz="2800" b="1" kern="1200" dirty="0">
              <a:solidFill>
                <a:schemeClr val="bg1"/>
              </a:solidFill>
            </a:endParaRPr>
          </a:p>
          <a:p>
            <a:pPr marL="228600" lvl="1" indent="-228600" algn="l" defTabSz="889000" rtl="0">
              <a:lnSpc>
                <a:spcPct val="90000"/>
              </a:lnSpc>
              <a:spcBef>
                <a:spcPct val="0"/>
              </a:spcBef>
              <a:spcAft>
                <a:spcPct val="15000"/>
              </a:spcAft>
              <a:buChar char="••"/>
            </a:pPr>
            <a:r>
              <a:rPr lang="en-US" sz="2000" kern="1200" dirty="0" smtClean="0">
                <a:solidFill>
                  <a:schemeClr val="bg1"/>
                </a:solidFill>
              </a:rPr>
              <a:t>Network Connectivity – Ping, Telnet 5723</a:t>
            </a:r>
            <a:endParaRPr lang="en-US" sz="2000" kern="1200" dirty="0">
              <a:solidFill>
                <a:schemeClr val="bg1"/>
              </a:solidFill>
            </a:endParaRPr>
          </a:p>
          <a:p>
            <a:pPr marL="228600" lvl="1" indent="-228600" algn="l" defTabSz="889000" rtl="0">
              <a:lnSpc>
                <a:spcPct val="90000"/>
              </a:lnSpc>
              <a:spcBef>
                <a:spcPct val="0"/>
              </a:spcBef>
              <a:spcAft>
                <a:spcPct val="15000"/>
              </a:spcAft>
              <a:buChar char="••"/>
            </a:pPr>
            <a:r>
              <a:rPr lang="en-US" sz="2000" kern="1200" dirty="0" smtClean="0">
                <a:solidFill>
                  <a:schemeClr val="bg1"/>
                </a:solidFill>
              </a:rPr>
              <a:t>Name Resolution </a:t>
            </a:r>
            <a:endParaRPr lang="en-US" sz="2000" kern="1200" dirty="0">
              <a:solidFill>
                <a:schemeClr val="bg1"/>
              </a:solidFill>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500" fill="hold"/>
                                        <p:tgtEl>
                                          <p:spTgt spid="9"/>
                                        </p:tgtEl>
                                        <p:attrNameLst>
                                          <p:attrName>ppt_x</p:attrName>
                                        </p:attrNameLst>
                                      </p:cBhvr>
                                      <p:tavLst>
                                        <p:tav tm="0">
                                          <p:val>
                                            <p:strVal val="#ppt_x"/>
                                          </p:val>
                                        </p:tav>
                                        <p:tav tm="100000">
                                          <p:val>
                                            <p:strVal val="#ppt_x"/>
                                          </p:val>
                                        </p:tav>
                                      </p:tavLst>
                                    </p:anim>
                                    <p:anim calcmode="lin" valueType="num">
                                      <p:cBhvr additive="base">
                                        <p:cTn id="12"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11"/>
                                        </p:tgtEl>
                                        <p:attrNameLst>
                                          <p:attrName>style.visibility</p:attrName>
                                        </p:attrNameLst>
                                      </p:cBhvr>
                                      <p:to>
                                        <p:strVal val="visible"/>
                                      </p:to>
                                    </p:set>
                                    <p:anim calcmode="lin" valueType="num">
                                      <p:cBhvr additive="base">
                                        <p:cTn id="17" dur="500" fill="hold"/>
                                        <p:tgtEl>
                                          <p:spTgt spid="11"/>
                                        </p:tgtEl>
                                        <p:attrNameLst>
                                          <p:attrName>ppt_x</p:attrName>
                                        </p:attrNameLst>
                                      </p:cBhvr>
                                      <p:tavLst>
                                        <p:tav tm="0">
                                          <p:val>
                                            <p:strVal val="#ppt_x"/>
                                          </p:val>
                                        </p:tav>
                                        <p:tav tm="100000">
                                          <p:val>
                                            <p:strVal val="#ppt_x"/>
                                          </p:val>
                                        </p:tav>
                                      </p:tavLst>
                                    </p:anim>
                                    <p:anim calcmode="lin" valueType="num">
                                      <p:cBhvr additive="base">
                                        <p:cTn id="18" dur="500" fill="hold"/>
                                        <p:tgtEl>
                                          <p:spTgt spid="11"/>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12"/>
                                        </p:tgtEl>
                                        <p:attrNameLst>
                                          <p:attrName>style.visibility</p:attrName>
                                        </p:attrNameLst>
                                      </p:cBhvr>
                                      <p:to>
                                        <p:strVal val="visible"/>
                                      </p:to>
                                    </p:set>
                                    <p:anim calcmode="lin" valueType="num">
                                      <p:cBhvr additive="base">
                                        <p:cTn id="21" dur="500" fill="hold"/>
                                        <p:tgtEl>
                                          <p:spTgt spid="12"/>
                                        </p:tgtEl>
                                        <p:attrNameLst>
                                          <p:attrName>ppt_x</p:attrName>
                                        </p:attrNameLst>
                                      </p:cBhvr>
                                      <p:tavLst>
                                        <p:tav tm="0">
                                          <p:val>
                                            <p:strVal val="#ppt_x"/>
                                          </p:val>
                                        </p:tav>
                                        <p:tav tm="100000">
                                          <p:val>
                                            <p:strVal val="#ppt_x"/>
                                          </p:val>
                                        </p:tav>
                                      </p:tavLst>
                                    </p:anim>
                                    <p:anim calcmode="lin" valueType="num">
                                      <p:cBhvr additive="base">
                                        <p:cTn id="22"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nodeType="clickEffect">
                                  <p:stCondLst>
                                    <p:cond delay="0"/>
                                  </p:stCondLst>
                                  <p:childTnLst>
                                    <p:set>
                                      <p:cBhvr>
                                        <p:cTn id="26" dur="1" fill="hold">
                                          <p:stCondLst>
                                            <p:cond delay="0"/>
                                          </p:stCondLst>
                                        </p:cTn>
                                        <p:tgtEl>
                                          <p:spTgt spid="19"/>
                                        </p:tgtEl>
                                        <p:attrNameLst>
                                          <p:attrName>style.visibility</p:attrName>
                                        </p:attrNameLst>
                                      </p:cBhvr>
                                      <p:to>
                                        <p:strVal val="visible"/>
                                      </p:to>
                                    </p:set>
                                    <p:anim calcmode="lin" valueType="num">
                                      <p:cBhvr additive="base">
                                        <p:cTn id="27" dur="500" fill="hold"/>
                                        <p:tgtEl>
                                          <p:spTgt spid="19"/>
                                        </p:tgtEl>
                                        <p:attrNameLst>
                                          <p:attrName>ppt_x</p:attrName>
                                        </p:attrNameLst>
                                      </p:cBhvr>
                                      <p:tavLst>
                                        <p:tav tm="0">
                                          <p:val>
                                            <p:strVal val="#ppt_x"/>
                                          </p:val>
                                        </p:tav>
                                        <p:tav tm="100000">
                                          <p:val>
                                            <p:strVal val="#ppt_x"/>
                                          </p:val>
                                        </p:tav>
                                      </p:tavLst>
                                    </p:anim>
                                    <p:anim calcmode="lin" valueType="num">
                                      <p:cBhvr additive="base">
                                        <p:cTn id="28" dur="500" fill="hold"/>
                                        <p:tgtEl>
                                          <p:spTgt spid="19"/>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20"/>
                                        </p:tgtEl>
                                        <p:attrNameLst>
                                          <p:attrName>style.visibility</p:attrName>
                                        </p:attrNameLst>
                                      </p:cBhvr>
                                      <p:to>
                                        <p:strVal val="visible"/>
                                      </p:to>
                                    </p:set>
                                    <p:anim calcmode="lin" valueType="num">
                                      <p:cBhvr additive="base">
                                        <p:cTn id="31" dur="500" fill="hold"/>
                                        <p:tgtEl>
                                          <p:spTgt spid="20"/>
                                        </p:tgtEl>
                                        <p:attrNameLst>
                                          <p:attrName>ppt_x</p:attrName>
                                        </p:attrNameLst>
                                      </p:cBhvr>
                                      <p:tavLst>
                                        <p:tav tm="0">
                                          <p:val>
                                            <p:strVal val="#ppt_x"/>
                                          </p:val>
                                        </p:tav>
                                        <p:tav tm="100000">
                                          <p:val>
                                            <p:strVal val="#ppt_x"/>
                                          </p:val>
                                        </p:tav>
                                      </p:tavLst>
                                    </p:anim>
                                    <p:anim calcmode="lin" valueType="num">
                                      <p:cBhvr additive="base">
                                        <p:cTn id="32"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16"/>
                                        </p:tgtEl>
                                        <p:attrNameLst>
                                          <p:attrName>style.visibility</p:attrName>
                                        </p:attrNameLst>
                                      </p:cBhvr>
                                      <p:to>
                                        <p:strVal val="visible"/>
                                      </p:to>
                                    </p:set>
                                    <p:anim calcmode="lin" valueType="num">
                                      <p:cBhvr additive="base">
                                        <p:cTn id="37" dur="500" fill="hold"/>
                                        <p:tgtEl>
                                          <p:spTgt spid="16"/>
                                        </p:tgtEl>
                                        <p:attrNameLst>
                                          <p:attrName>ppt_x</p:attrName>
                                        </p:attrNameLst>
                                      </p:cBhvr>
                                      <p:tavLst>
                                        <p:tav tm="0">
                                          <p:val>
                                            <p:strVal val="#ppt_x"/>
                                          </p:val>
                                        </p:tav>
                                        <p:tav tm="100000">
                                          <p:val>
                                            <p:strVal val="#ppt_x"/>
                                          </p:val>
                                        </p:tav>
                                      </p:tavLst>
                                    </p:anim>
                                    <p:anim calcmode="lin" valueType="num">
                                      <p:cBhvr additive="base">
                                        <p:cTn id="38" dur="500" fill="hold"/>
                                        <p:tgtEl>
                                          <p:spTgt spid="16"/>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17"/>
                                        </p:tgtEl>
                                        <p:attrNameLst>
                                          <p:attrName>style.visibility</p:attrName>
                                        </p:attrNameLst>
                                      </p:cBhvr>
                                      <p:to>
                                        <p:strVal val="visible"/>
                                      </p:to>
                                    </p:set>
                                    <p:anim calcmode="lin" valueType="num">
                                      <p:cBhvr additive="base">
                                        <p:cTn id="41" dur="500" fill="hold"/>
                                        <p:tgtEl>
                                          <p:spTgt spid="17"/>
                                        </p:tgtEl>
                                        <p:attrNameLst>
                                          <p:attrName>ppt_x</p:attrName>
                                        </p:attrNameLst>
                                      </p:cBhvr>
                                      <p:tavLst>
                                        <p:tav tm="0">
                                          <p:val>
                                            <p:strVal val="#ppt_x"/>
                                          </p:val>
                                        </p:tav>
                                        <p:tav tm="100000">
                                          <p:val>
                                            <p:strVal val="#ppt_x"/>
                                          </p:val>
                                        </p:tav>
                                      </p:tavLst>
                                    </p:anim>
                                    <p:anim calcmode="lin" valueType="num">
                                      <p:cBhvr additive="base">
                                        <p:cTn id="42"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2" grpId="0"/>
      <p:bldP spid="17" grpId="0"/>
      <p:bldP spid="20"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title"/>
          </p:nvPr>
        </p:nvSpPr>
        <p:spPr>
          <a:xfrm>
            <a:off x="387350" y="311151"/>
            <a:ext cx="8382000" cy="1107996"/>
          </a:xfrm>
          <a:effectLst/>
        </p:spPr>
        <p:txBody>
          <a:bodyPr>
            <a:normAutofit/>
          </a:bodyPr>
          <a:lstStyle/>
          <a:p>
            <a:r>
              <a:rPr sz="4400" dirty="0" smtClean="0"/>
              <a:t>Certificate Authentication </a:t>
            </a:r>
            <a:r>
              <a:rPr sz="3600" dirty="0" smtClean="0">
                <a:solidFill>
                  <a:srgbClr val="F7E993"/>
                </a:solidFill>
              </a:rPr>
              <a:t/>
            </a:r>
            <a:br>
              <a:rPr sz="3600" dirty="0" smtClean="0">
                <a:solidFill>
                  <a:srgbClr val="F7E993"/>
                </a:solidFill>
              </a:rPr>
            </a:br>
            <a:r>
              <a:rPr sz="3600" dirty="0" smtClean="0">
                <a:solidFill>
                  <a:srgbClr val="F7E993"/>
                </a:solidFill>
                <a:latin typeface="Segoe"/>
              </a:rPr>
              <a:t>Events </a:t>
            </a:r>
            <a:endParaRPr sz="4400" dirty="0">
              <a:latin typeface="Segoe"/>
            </a:endParaRPr>
          </a:p>
        </p:txBody>
      </p:sp>
      <p:sp>
        <p:nvSpPr>
          <p:cNvPr id="5" name="Rectangle 3"/>
          <p:cNvSpPr txBox="1">
            <a:spLocks noChangeArrowheads="1"/>
          </p:cNvSpPr>
          <p:nvPr/>
        </p:nvSpPr>
        <p:spPr>
          <a:xfrm>
            <a:off x="359735" y="1506280"/>
            <a:ext cx="8763000" cy="3703674"/>
          </a:xfrm>
          <a:prstGeom prst="rect">
            <a:avLst/>
          </a:prstGeom>
        </p:spPr>
        <p:txBody>
          <a:bodyPr vert="horz" wrap="square" lIns="0" tIns="0" rIns="0" bIns="0" rtlCol="0">
            <a:normAutofit/>
          </a:bodyPr>
          <a:lstStyle/>
          <a:p>
            <a:pPr marL="396875" marR="0" lvl="0" indent="-396875" algn="l" defTabSz="914363" rtl="0" eaLnBrk="1" fontAlgn="auto" latinLnBrk="0" hangingPunct="1">
              <a:lnSpc>
                <a:spcPct val="90000"/>
              </a:lnSpc>
              <a:spcBef>
                <a:spcPct val="20000"/>
              </a:spcBef>
              <a:spcAft>
                <a:spcPts val="0"/>
              </a:spcAft>
              <a:buClr>
                <a:srgbClr val="FFB601"/>
              </a:buClr>
              <a:buSzTx/>
              <a:buFontTx/>
              <a:buNone/>
              <a:tabLst/>
              <a:defRPr/>
            </a:pPr>
            <a:r>
              <a:rPr kumimoji="0" lang="en-US" sz="3200" b="1" i="0" u="none" strike="noStrike" kern="1200" cap="none" spc="0" normalizeH="0" baseline="0" noProof="0" dirty="0" smtClean="0">
                <a:ln>
                  <a:noFill/>
                </a:ln>
                <a:solidFill>
                  <a:srgbClr val="FFFF00"/>
                </a:solidFill>
                <a:effectLst/>
                <a:uLnTx/>
                <a:uFillTx/>
                <a:latin typeface="+mn-lt"/>
                <a:ea typeface="+mn-ea"/>
                <a:cs typeface="+mn-cs"/>
              </a:rPr>
              <a:t>Look for Events in OpsMgr Event Log </a:t>
            </a:r>
          </a:p>
          <a:p>
            <a:pPr marL="396875" marR="0" lvl="0" indent="-396875" algn="l" defTabSz="914363" rtl="0" eaLnBrk="1" fontAlgn="auto" latinLnBrk="0" hangingPunct="1">
              <a:lnSpc>
                <a:spcPct val="90000"/>
              </a:lnSpc>
              <a:spcBef>
                <a:spcPct val="20000"/>
              </a:spcBef>
              <a:spcAft>
                <a:spcPts val="0"/>
              </a:spcAft>
              <a:buClr>
                <a:srgbClr val="FFB601"/>
              </a:buClr>
              <a:buSzTx/>
              <a:buFontTx/>
              <a:buNone/>
              <a:tabLst/>
              <a:defRPr/>
            </a:pPr>
            <a:endParaRPr kumimoji="0" lang="en-US" sz="1100" b="0" i="0" u="none" strike="noStrike" kern="1200" cap="none" spc="0" normalizeH="0" baseline="0" noProof="0" dirty="0" smtClean="0">
              <a:ln>
                <a:noFill/>
              </a:ln>
              <a:solidFill>
                <a:srgbClr val="FFFFFF"/>
              </a:solidFill>
              <a:effectLst/>
              <a:uLnTx/>
              <a:uFillTx/>
              <a:latin typeface="+mn-lt"/>
              <a:ea typeface="+mn-ea"/>
              <a:cs typeface="+mn-cs"/>
            </a:endParaRPr>
          </a:p>
          <a:p>
            <a:pPr marL="457218" indent="-396875">
              <a:lnSpc>
                <a:spcPct val="90000"/>
              </a:lnSpc>
              <a:spcBef>
                <a:spcPct val="20000"/>
              </a:spcBef>
              <a:buClr>
                <a:srgbClr val="FFB601"/>
              </a:buClr>
              <a:buSzPct val="90000"/>
              <a:defRPr/>
            </a:pPr>
            <a:r>
              <a:rPr lang="en-US" sz="2800" dirty="0" smtClean="0">
                <a:solidFill>
                  <a:srgbClr val="CCFFCC"/>
                </a:solidFill>
              </a:rPr>
              <a:t>Relevant events will be in the 20,000 and 21,000 ranges</a:t>
            </a:r>
          </a:p>
          <a:p>
            <a:pPr marL="457218" indent="-396875">
              <a:lnSpc>
                <a:spcPct val="90000"/>
              </a:lnSpc>
              <a:spcBef>
                <a:spcPct val="20000"/>
              </a:spcBef>
              <a:buClr>
                <a:srgbClr val="FFB601"/>
              </a:buClr>
              <a:buSzPct val="90000"/>
              <a:buFont typeface="Arial" pitchFamily="34" charset="0"/>
              <a:buChar char="•"/>
              <a:defRPr/>
            </a:pPr>
            <a:r>
              <a:rPr lang="en-US" sz="2400" dirty="0" smtClean="0">
                <a:solidFill>
                  <a:srgbClr val="CCFFCC"/>
                </a:solidFill>
              </a:rPr>
              <a:t>21016 / 20070 – Generic event with every authentication failure. </a:t>
            </a:r>
            <a:endParaRPr kumimoji="0" lang="en-US" sz="2400" b="0" i="0" u="none" strike="noStrike" kern="1200" cap="none" spc="0" normalizeH="0" baseline="0" noProof="0" dirty="0" smtClean="0">
              <a:ln>
                <a:noFill/>
              </a:ln>
              <a:solidFill>
                <a:srgbClr val="CCFFCC"/>
              </a:solidFill>
              <a:effectLst/>
              <a:uLnTx/>
              <a:uFillTx/>
              <a:latin typeface="+mn-lt"/>
              <a:ea typeface="+mn-ea"/>
              <a:cs typeface="+mn-cs"/>
            </a:endParaRPr>
          </a:p>
          <a:p>
            <a:pPr marL="457218" indent="-396875">
              <a:lnSpc>
                <a:spcPct val="90000"/>
              </a:lnSpc>
              <a:spcBef>
                <a:spcPct val="20000"/>
              </a:spcBef>
              <a:buClr>
                <a:srgbClr val="FFB601"/>
              </a:buClr>
              <a:buSzPct val="90000"/>
              <a:buFont typeface="Arial" pitchFamily="34" charset="0"/>
              <a:buChar char="•"/>
              <a:defRPr/>
            </a:pPr>
            <a:r>
              <a:rPr kumimoji="0" lang="en-US" sz="2400" b="0" i="0" u="none" strike="noStrike" kern="1200" cap="none" spc="0" normalizeH="0" baseline="0" noProof="0" dirty="0" smtClean="0">
                <a:ln>
                  <a:noFill/>
                </a:ln>
                <a:solidFill>
                  <a:srgbClr val="CCFFCC"/>
                </a:solidFill>
                <a:effectLst/>
                <a:uLnTx/>
                <a:uFillTx/>
                <a:latin typeface="+mn-lt"/>
                <a:ea typeface="+mn-ea"/>
                <a:cs typeface="+mn-cs"/>
              </a:rPr>
              <a:t>20050 – Enhanced key usage error (wrong OID)</a:t>
            </a:r>
          </a:p>
          <a:p>
            <a:pPr marL="457218" indent="-396875">
              <a:lnSpc>
                <a:spcPct val="90000"/>
              </a:lnSpc>
              <a:spcBef>
                <a:spcPct val="20000"/>
              </a:spcBef>
              <a:buClr>
                <a:srgbClr val="FFB601"/>
              </a:buClr>
              <a:buSzPct val="90000"/>
              <a:buFont typeface="Arial" pitchFamily="34" charset="0"/>
              <a:buChar char="•"/>
              <a:defRPr/>
            </a:pPr>
            <a:r>
              <a:rPr kumimoji="0" lang="en-US" sz="2400" b="0" i="0" u="none" strike="noStrike" kern="1200" cap="none" spc="0" normalizeH="0" baseline="0" noProof="0" dirty="0" smtClean="0">
                <a:ln>
                  <a:noFill/>
                </a:ln>
                <a:solidFill>
                  <a:srgbClr val="CCFFCC"/>
                </a:solidFill>
                <a:effectLst/>
                <a:uLnTx/>
                <a:uFillTx/>
                <a:latin typeface="+mn-lt"/>
                <a:ea typeface="+mn-ea"/>
                <a:cs typeface="+mn-cs"/>
              </a:rPr>
              <a:t>21005 – DNS resolution failed</a:t>
            </a:r>
          </a:p>
          <a:p>
            <a:pPr marL="457218" indent="-396875">
              <a:lnSpc>
                <a:spcPct val="90000"/>
              </a:lnSpc>
              <a:spcBef>
                <a:spcPct val="20000"/>
              </a:spcBef>
              <a:buClr>
                <a:srgbClr val="FFB601"/>
              </a:buClr>
              <a:buSzPct val="90000"/>
              <a:buFont typeface="Arial" pitchFamily="34" charset="0"/>
              <a:buChar char="•"/>
              <a:defRPr/>
            </a:pPr>
            <a:r>
              <a:rPr kumimoji="0" lang="en-US" sz="2400" b="0" i="0" u="none" strike="noStrike" kern="1200" cap="none" spc="0" normalizeH="0" baseline="0" noProof="0" dirty="0" smtClean="0">
                <a:ln>
                  <a:noFill/>
                </a:ln>
                <a:solidFill>
                  <a:srgbClr val="CCFFCC"/>
                </a:solidFill>
                <a:effectLst/>
                <a:uLnTx/>
                <a:uFillTx/>
                <a:latin typeface="+mn-lt"/>
                <a:ea typeface="+mn-ea"/>
                <a:cs typeface="+mn-cs"/>
              </a:rPr>
              <a:t>21006 – TCP Connection failed (at TCP level)</a:t>
            </a:r>
          </a:p>
          <a:p>
            <a:pPr marL="457218" indent="-396875">
              <a:lnSpc>
                <a:spcPct val="90000"/>
              </a:lnSpc>
              <a:spcBef>
                <a:spcPct val="20000"/>
              </a:spcBef>
              <a:buClr>
                <a:srgbClr val="FFB601"/>
              </a:buClr>
              <a:buSzPct val="90000"/>
              <a:buFont typeface="Arial" pitchFamily="34" charset="0"/>
              <a:buChar char="•"/>
              <a:defRPr/>
            </a:pPr>
            <a:r>
              <a:rPr kumimoji="0" lang="en-US" sz="2400" b="0" i="0" u="none" strike="noStrike" kern="1200" cap="none" spc="0" normalizeH="0" baseline="0" noProof="0" dirty="0" smtClean="0">
                <a:ln>
                  <a:noFill/>
                </a:ln>
                <a:solidFill>
                  <a:srgbClr val="CCFFCC"/>
                </a:solidFill>
                <a:effectLst/>
                <a:uLnTx/>
                <a:uFillTx/>
                <a:latin typeface="+mn-lt"/>
                <a:ea typeface="+mn-ea"/>
                <a:cs typeface="+mn-cs"/>
              </a:rPr>
              <a:t>21007</a:t>
            </a:r>
            <a:r>
              <a:rPr kumimoji="0" lang="en-US" sz="2400" b="0" i="1" u="none" strike="noStrike" kern="1200" cap="none" spc="0" normalizeH="0" baseline="0" noProof="0" dirty="0" smtClean="0">
                <a:ln>
                  <a:noFill/>
                </a:ln>
                <a:solidFill>
                  <a:srgbClr val="CCFFCC"/>
                </a:solidFill>
                <a:effectLst/>
                <a:uLnTx/>
                <a:uFillTx/>
                <a:latin typeface="+mn-lt"/>
                <a:ea typeface="+mn-ea"/>
                <a:cs typeface="+mn-cs"/>
              </a:rPr>
              <a:t> – </a:t>
            </a:r>
            <a:r>
              <a:rPr kumimoji="0" lang="en-US" sz="2400" b="0" i="0" u="none" strike="noStrike" kern="1200" cap="none" spc="0" normalizeH="0" baseline="0" noProof="0" dirty="0" smtClean="0">
                <a:ln>
                  <a:noFill/>
                </a:ln>
                <a:solidFill>
                  <a:srgbClr val="CCFFCC"/>
                </a:solidFill>
                <a:effectLst/>
                <a:uLnTx/>
                <a:uFillTx/>
                <a:latin typeface="+mn-lt"/>
                <a:ea typeface="+mn-ea"/>
                <a:cs typeface="+mn-cs"/>
              </a:rPr>
              <a:t>Not in a trusted domain. (no</a:t>
            </a:r>
            <a:r>
              <a:rPr lang="en-US" sz="2400" noProof="0" dirty="0" smtClean="0">
                <a:solidFill>
                  <a:srgbClr val="CCFFCC"/>
                </a:solidFill>
              </a:rPr>
              <a:t> full trust)</a:t>
            </a:r>
            <a:endParaRPr kumimoji="0" lang="en-US" sz="2400" b="0" i="1" u="none" strike="noStrike" kern="1200" cap="none" spc="0" normalizeH="0" baseline="0" noProof="0" dirty="0" smtClean="0">
              <a:ln>
                <a:noFill/>
              </a:ln>
              <a:solidFill>
                <a:srgbClr val="CCFFCC"/>
              </a:solidFill>
              <a:effectLst/>
              <a:uLnTx/>
              <a:uFillTx/>
              <a:latin typeface="+mn-lt"/>
              <a:ea typeface="+mn-ea"/>
              <a:cs typeface="+mn-cs"/>
            </a:endParaRPr>
          </a:p>
        </p:txBody>
      </p:sp>
      <p:sp>
        <p:nvSpPr>
          <p:cNvPr id="6" name="TextBox 5"/>
          <p:cNvSpPr txBox="1"/>
          <p:nvPr/>
        </p:nvSpPr>
        <p:spPr>
          <a:xfrm>
            <a:off x="7817005" y="189571"/>
            <a:ext cx="1326995" cy="369332"/>
          </a:xfrm>
          <a:prstGeom prst="rect">
            <a:avLst/>
          </a:prstGeom>
          <a:noFill/>
        </p:spPr>
        <p:txBody>
          <a:bodyPr wrap="square" rtlCol="0">
            <a:spAutoFit/>
          </a:bodyPr>
          <a:lstStyle/>
          <a:p>
            <a:r>
              <a:rPr lang="en-US" dirty="0" smtClean="0"/>
              <a:t>Pete </a:t>
            </a:r>
            <a:endParaRPr lang="en-US" dirty="0"/>
          </a:p>
        </p:txBody>
      </p:sp>
      <p:sp>
        <p:nvSpPr>
          <p:cNvPr id="7" name="Rounded Rectangle 6"/>
          <p:cNvSpPr/>
          <p:nvPr/>
        </p:nvSpPr>
        <p:spPr bwMode="auto">
          <a:xfrm>
            <a:off x="460320" y="4873089"/>
            <a:ext cx="7549116" cy="970156"/>
          </a:xfrm>
          <a:prstGeom prst="roundRect">
            <a:avLst>
              <a:gd name="adj" fmla="val 9033"/>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a:endParaRPr lang="en-US" sz="2000" dirty="0" smtClean="0">
              <a:solidFill>
                <a:schemeClr val="bg1"/>
              </a:solidFill>
            </a:endParaRPr>
          </a:p>
          <a:p>
            <a:pPr algn="ctr" defTabSz="914099"/>
            <a:endParaRPr lang="en-US" sz="2000" dirty="0" smtClean="0">
              <a:solidFill>
                <a:srgbClr val="FFFFFF"/>
              </a:solidFill>
              <a:effectLst>
                <a:outerShdw blurRad="38100" dist="38100" dir="2700000" algn="tl">
                  <a:srgbClr val="000000">
                    <a:alpha val="43137"/>
                  </a:srgbClr>
                </a:outerShdw>
              </a:effectLst>
            </a:endParaRPr>
          </a:p>
        </p:txBody>
      </p:sp>
      <p:sp>
        <p:nvSpPr>
          <p:cNvPr id="8" name="TextBox 7"/>
          <p:cNvSpPr txBox="1"/>
          <p:nvPr/>
        </p:nvSpPr>
        <p:spPr>
          <a:xfrm>
            <a:off x="660909" y="4921065"/>
            <a:ext cx="7060019" cy="1261884"/>
          </a:xfrm>
          <a:prstGeom prst="rect">
            <a:avLst/>
          </a:prstGeom>
          <a:noFill/>
        </p:spPr>
        <p:txBody>
          <a:bodyPr wrap="square" rtlCol="0">
            <a:spAutoFit/>
          </a:bodyPr>
          <a:lstStyle/>
          <a:p>
            <a:pPr algn="ctr"/>
            <a:r>
              <a:rPr lang="en-US" sz="2800" b="1" dirty="0" smtClean="0">
                <a:solidFill>
                  <a:schemeClr val="bg1"/>
                </a:solidFill>
              </a:rPr>
              <a:t>Master List of OpsMgr Authentication Errors</a:t>
            </a:r>
          </a:p>
          <a:p>
            <a:pPr algn="ctr"/>
            <a:r>
              <a:rPr lang="en-US" sz="2400" dirty="0" smtClean="0">
                <a:solidFill>
                  <a:schemeClr val="bg1"/>
                </a:solidFill>
              </a:rPr>
              <a:t>http://www.systemcentercentral.com/teched</a:t>
            </a:r>
          </a:p>
          <a:p>
            <a:r>
              <a:rPr lang="en-US" sz="2400" dirty="0" smtClean="0">
                <a:solidFill>
                  <a:schemeClr val="bg1"/>
                </a:solidFill>
              </a:rPr>
              <a:t> </a:t>
            </a:r>
            <a:endParaRPr lang="en-US" sz="2400" dirty="0">
              <a:solidFill>
                <a:schemeClr val="bg1"/>
              </a:solidFill>
            </a:endParaRPr>
          </a:p>
        </p:txBody>
      </p:sp>
    </p:spTree>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Grp="1" noChangeArrowheads="1"/>
          </p:cNvSpPr>
          <p:nvPr>
            <p:ph type="title"/>
          </p:nvPr>
        </p:nvSpPr>
        <p:spPr>
          <a:effectLst/>
        </p:spPr>
        <p:txBody>
          <a:bodyPr>
            <a:normAutofit fontScale="90000"/>
          </a:bodyPr>
          <a:lstStyle/>
          <a:p>
            <a:r>
              <a:rPr lang="en-US" sz="4900" spc="-150" dirty="0" smtClean="0">
                <a:solidFill>
                  <a:srgbClr val="CCFFCC"/>
                </a:solidFill>
                <a:effectLst/>
                <a:latin typeface="+mj-lt"/>
              </a:rPr>
              <a:t>Troubleshooting</a:t>
            </a:r>
            <a:r>
              <a:rPr sz="3600" dirty="0" smtClean="0">
                <a:solidFill>
                  <a:srgbClr val="F7E993"/>
                </a:solidFill>
              </a:rPr>
              <a:t/>
            </a:r>
            <a:br>
              <a:rPr sz="3600" dirty="0" smtClean="0">
                <a:solidFill>
                  <a:srgbClr val="F7E993"/>
                </a:solidFill>
              </a:rPr>
            </a:br>
            <a:r>
              <a:rPr sz="3600" dirty="0" smtClean="0">
                <a:solidFill>
                  <a:srgbClr val="F7E993"/>
                </a:solidFill>
              </a:rPr>
              <a:t>Name Resolution and Connectivity</a:t>
            </a:r>
            <a:endParaRPr sz="4400" dirty="0"/>
          </a:p>
        </p:txBody>
      </p:sp>
      <p:sp>
        <p:nvSpPr>
          <p:cNvPr id="3" name="Text Placeholder 2"/>
          <p:cNvSpPr>
            <a:spLocks noGrp="1"/>
          </p:cNvSpPr>
          <p:nvPr>
            <p:ph type="body" idx="1"/>
          </p:nvPr>
        </p:nvSpPr>
        <p:spPr>
          <a:xfrm>
            <a:off x="381000" y="1412875"/>
            <a:ext cx="8492067" cy="4759325"/>
          </a:xfrm>
        </p:spPr>
        <p:txBody>
          <a:bodyPr>
            <a:normAutofit/>
          </a:bodyPr>
          <a:lstStyle/>
          <a:p>
            <a:pPr>
              <a:buClr>
                <a:srgbClr val="FFB601"/>
              </a:buClr>
            </a:pPr>
            <a:r>
              <a:rPr lang="en-US" dirty="0" smtClean="0">
                <a:solidFill>
                  <a:srgbClr val="FFC000"/>
                </a:solidFill>
              </a:rPr>
              <a:t>Name Resolution</a:t>
            </a:r>
          </a:p>
          <a:p>
            <a:pPr marL="508000" lvl="1" indent="0">
              <a:buClr>
                <a:srgbClr val="FFB601"/>
              </a:buClr>
              <a:buNone/>
            </a:pPr>
            <a:r>
              <a:rPr lang="en-US" i="1" dirty="0" smtClean="0">
                <a:solidFill>
                  <a:schemeClr val="tx1"/>
                </a:solidFill>
              </a:rPr>
              <a:t>Downstream node must resolve name of upstream node by FQDN</a:t>
            </a:r>
          </a:p>
          <a:p>
            <a:pPr lvl="1">
              <a:buClr>
                <a:srgbClr val="FFB601"/>
              </a:buClr>
            </a:pPr>
            <a:r>
              <a:rPr lang="en-US" sz="2400" dirty="0" smtClean="0"/>
              <a:t>Gateway must resolve FQDN of Mgmt Server</a:t>
            </a:r>
          </a:p>
          <a:p>
            <a:pPr lvl="1">
              <a:buClr>
                <a:srgbClr val="FFB601"/>
              </a:buClr>
            </a:pPr>
            <a:r>
              <a:rPr lang="en-US" sz="2400" dirty="0" smtClean="0"/>
              <a:t>Agent must resolve FQDN of Gateway</a:t>
            </a:r>
          </a:p>
          <a:p>
            <a:pPr lvl="1">
              <a:buClr>
                <a:srgbClr val="FFB601"/>
              </a:buClr>
            </a:pPr>
            <a:r>
              <a:rPr lang="en-US" sz="2400" dirty="0" smtClean="0"/>
              <a:t>Agent must resolve FQDN of Mgmt Server (if no GW)</a:t>
            </a:r>
          </a:p>
          <a:p>
            <a:pPr lvl="1">
              <a:buClr>
                <a:srgbClr val="FFB601"/>
              </a:buClr>
              <a:buNone/>
            </a:pPr>
            <a:endParaRPr lang="en-US" sz="1100" dirty="0" smtClean="0"/>
          </a:p>
          <a:p>
            <a:pPr>
              <a:buClr>
                <a:srgbClr val="FFB601"/>
              </a:buClr>
            </a:pPr>
            <a:r>
              <a:rPr lang="en-US" dirty="0" smtClean="0">
                <a:solidFill>
                  <a:srgbClr val="FFC000"/>
                </a:solidFill>
              </a:rPr>
              <a:t>Network Connectivity </a:t>
            </a:r>
          </a:p>
          <a:p>
            <a:pPr lvl="1">
              <a:buClr>
                <a:srgbClr val="FFB601"/>
              </a:buClr>
            </a:pPr>
            <a:r>
              <a:rPr lang="en-US" sz="2300" dirty="0" smtClean="0"/>
              <a:t>Verify Agent or Gateway Server can telnet to management server on port 5723</a:t>
            </a:r>
          </a:p>
          <a:p>
            <a:pPr lvl="1">
              <a:buClr>
                <a:srgbClr val="FFB601"/>
              </a:buClr>
            </a:pPr>
            <a:r>
              <a:rPr lang="en-US" sz="2300" dirty="0" smtClean="0"/>
              <a:t>Connection is instantiated by downstream component</a:t>
            </a:r>
          </a:p>
          <a:p>
            <a:pPr marL="0" indent="0">
              <a:buClr>
                <a:srgbClr val="FFB601"/>
              </a:buClr>
              <a:buNone/>
            </a:pPr>
            <a:endParaRPr lang="en-US" sz="2700" b="1" dirty="0" smtClean="0"/>
          </a:p>
          <a:p>
            <a:endParaRPr lang="en-US" dirty="0"/>
          </a:p>
        </p:txBody>
      </p:sp>
      <p:sp>
        <p:nvSpPr>
          <p:cNvPr id="4" name="TextBox 3"/>
          <p:cNvSpPr txBox="1"/>
          <p:nvPr/>
        </p:nvSpPr>
        <p:spPr>
          <a:xfrm>
            <a:off x="8441635" y="189571"/>
            <a:ext cx="702365" cy="369332"/>
          </a:xfrm>
          <a:prstGeom prst="rect">
            <a:avLst/>
          </a:prstGeom>
          <a:noFill/>
        </p:spPr>
        <p:txBody>
          <a:bodyPr wrap="square" rtlCol="0">
            <a:spAutoFit/>
          </a:bodyPr>
          <a:lstStyle/>
          <a:p>
            <a:r>
              <a:rPr lang="en-US" dirty="0" smtClean="0"/>
              <a:t>Pete </a:t>
            </a:r>
            <a:endParaRPr lang="en-US" dirty="0"/>
          </a:p>
        </p:txBody>
      </p:sp>
    </p:spTree>
  </p:cSld>
  <p:clrMapOvr>
    <a:masterClrMapping/>
  </p:clrMapOvr>
  <p:transition>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7"/>
          <p:cNvSpPr>
            <a:spLocks noGrp="1" noChangeArrowheads="1"/>
          </p:cNvSpPr>
          <p:nvPr>
            <p:ph type="title"/>
          </p:nvPr>
        </p:nvSpPr>
        <p:spPr>
          <a:xfrm>
            <a:off x="387350" y="225426"/>
            <a:ext cx="8382000" cy="1050288"/>
          </a:xfrm>
          <a:noFill/>
          <a:ln/>
        </p:spPr>
        <p:txBody>
          <a:bodyPr>
            <a:normAutofit fontScale="90000"/>
          </a:bodyPr>
          <a:lstStyle/>
          <a:p>
            <a:r>
              <a:rPr sz="5300" dirty="0" smtClean="0"/>
              <a:t>Troubleshooting</a:t>
            </a:r>
            <a:r>
              <a:rPr sz="3600" dirty="0" smtClean="0">
                <a:solidFill>
                  <a:schemeClr val="accent1"/>
                </a:solidFill>
              </a:rPr>
              <a:t/>
            </a:r>
            <a:br>
              <a:rPr sz="3600" dirty="0" smtClean="0">
                <a:solidFill>
                  <a:schemeClr val="accent1"/>
                </a:solidFill>
              </a:rPr>
            </a:br>
            <a:r>
              <a:rPr sz="3600" dirty="0" smtClean="0">
                <a:solidFill>
                  <a:srgbClr val="F7E993"/>
                </a:solidFill>
              </a:rPr>
              <a:t> Namespace Issues</a:t>
            </a:r>
            <a:endParaRPr sz="3600" dirty="0">
              <a:solidFill>
                <a:schemeClr val="accent1"/>
              </a:solidFill>
            </a:endParaRPr>
          </a:p>
        </p:txBody>
      </p:sp>
      <p:sp>
        <p:nvSpPr>
          <p:cNvPr id="5" name="Rectangle 3"/>
          <p:cNvSpPr txBox="1">
            <a:spLocks noChangeArrowheads="1"/>
          </p:cNvSpPr>
          <p:nvPr/>
        </p:nvSpPr>
        <p:spPr>
          <a:xfrm>
            <a:off x="381000" y="1447800"/>
            <a:ext cx="8410575" cy="2057400"/>
          </a:xfrm>
          <a:prstGeom prst="rect">
            <a:avLst/>
          </a:prstGeom>
        </p:spPr>
        <p:txBody>
          <a:bodyPr vert="horz" wrap="square" lIns="0" tIns="0" rIns="0" bIns="0" rtlCol="0">
            <a:normAutofit/>
          </a:bodyPr>
          <a:lstStyle/>
          <a:p>
            <a:pPr marL="396875" marR="0" lvl="0" indent="-396875" algn="l" defTabSz="914363" rtl="0" eaLnBrk="1" fontAlgn="auto" latinLnBrk="0" hangingPunct="1">
              <a:lnSpc>
                <a:spcPct val="90000"/>
              </a:lnSpc>
              <a:spcBef>
                <a:spcPct val="20000"/>
              </a:spcBef>
              <a:spcAft>
                <a:spcPts val="0"/>
              </a:spcAft>
              <a:buClr>
                <a:srgbClr val="FFB601"/>
              </a:buClr>
              <a:buSzTx/>
              <a:buFontTx/>
              <a:buNone/>
              <a:tabLst/>
              <a:defRPr/>
            </a:pPr>
            <a:r>
              <a:rPr kumimoji="0" lang="en-US" sz="2700" b="0" i="1" u="none" strike="noStrike" kern="1200" cap="none" spc="0" normalizeH="0" baseline="0" noProof="0" dirty="0" smtClean="0">
                <a:ln>
                  <a:noFill/>
                </a:ln>
                <a:solidFill>
                  <a:srgbClr val="99CC99"/>
                </a:solidFill>
                <a:effectLst/>
                <a:uLnTx/>
                <a:uFillTx/>
                <a:latin typeface="+mn-lt"/>
                <a:ea typeface="+mn-ea"/>
                <a:cs typeface="+mn-cs"/>
              </a:rPr>
              <a:t>If using non-routable namespaces across the Internet </a:t>
            </a:r>
          </a:p>
          <a:p>
            <a:pPr marL="914400" marR="0" lvl="1" indent="-396875" algn="l" defTabSz="914363" rtl="0" eaLnBrk="1" fontAlgn="auto" latinLnBrk="0" hangingPunct="1">
              <a:lnSpc>
                <a:spcPct val="90000"/>
              </a:lnSpc>
              <a:spcBef>
                <a:spcPct val="20000"/>
              </a:spcBef>
              <a:spcAft>
                <a:spcPts val="0"/>
              </a:spcAft>
              <a:buClr>
                <a:srgbClr val="FFB601"/>
              </a:buClr>
              <a:buSzPct val="90000"/>
              <a:buFontTx/>
              <a:buBlip>
                <a:blip r:embed="rId3"/>
              </a:buBlip>
              <a:tabLst/>
              <a:defRPr/>
            </a:pPr>
            <a:r>
              <a:rPr kumimoji="0" lang="en-US" sz="2400" b="0" i="0" u="none" strike="noStrike" kern="1200" cap="none" spc="0" normalizeH="0" baseline="0" noProof="0" dirty="0" smtClean="0">
                <a:ln>
                  <a:noFill/>
                </a:ln>
                <a:solidFill>
                  <a:srgbClr val="99CC99"/>
                </a:solidFill>
                <a:effectLst/>
                <a:uLnTx/>
                <a:uFillTx/>
                <a:latin typeface="+mn-lt"/>
                <a:ea typeface="+mn-ea"/>
                <a:cs typeface="+mn-cs"/>
              </a:rPr>
              <a:t>Establish site-to-site VPN tunnel  </a:t>
            </a:r>
            <a:r>
              <a:rPr kumimoji="0" lang="en-US" sz="2800" b="0" i="0" u="none" strike="noStrike" kern="1200" cap="none" spc="0" normalizeH="0" baseline="0" noProof="0" dirty="0" smtClean="0">
                <a:ln>
                  <a:noFill/>
                </a:ln>
                <a:solidFill>
                  <a:srgbClr val="FFFF00"/>
                </a:solidFill>
                <a:effectLst/>
                <a:uLnTx/>
                <a:uFillTx/>
                <a:latin typeface="+mn-lt"/>
                <a:ea typeface="+mn-ea"/>
                <a:cs typeface="+mn-cs"/>
              </a:rPr>
              <a:t>OR</a:t>
            </a:r>
            <a:endParaRPr kumimoji="0" lang="en-US" sz="2800" b="0" i="0" u="none" strike="noStrike" kern="1200" cap="none" spc="0" normalizeH="0" baseline="0" noProof="0" dirty="0" smtClean="0">
              <a:ln>
                <a:noFill/>
              </a:ln>
              <a:solidFill>
                <a:srgbClr val="99CC99"/>
              </a:solidFill>
              <a:effectLst/>
              <a:uLnTx/>
              <a:uFillTx/>
              <a:latin typeface="+mn-lt"/>
              <a:ea typeface="+mn-ea"/>
              <a:cs typeface="+mn-cs"/>
            </a:endParaRPr>
          </a:p>
          <a:p>
            <a:pPr marL="914400" marR="0" lvl="1" indent="-396875" algn="l" defTabSz="914363" rtl="0" eaLnBrk="1" fontAlgn="auto" latinLnBrk="0" hangingPunct="1">
              <a:lnSpc>
                <a:spcPct val="90000"/>
              </a:lnSpc>
              <a:spcBef>
                <a:spcPct val="20000"/>
              </a:spcBef>
              <a:spcAft>
                <a:spcPts val="0"/>
              </a:spcAft>
              <a:buClr>
                <a:srgbClr val="FFB601"/>
              </a:buClr>
              <a:buSzPct val="90000"/>
              <a:buFontTx/>
              <a:buBlip>
                <a:blip r:embed="rId3"/>
              </a:buBlip>
              <a:tabLst/>
              <a:defRPr/>
            </a:pPr>
            <a:r>
              <a:rPr kumimoji="0" lang="en-US" sz="2400" b="0" i="0" u="none" strike="noStrike" kern="1200" cap="none" spc="0" normalizeH="0" baseline="0" noProof="0" dirty="0" smtClean="0">
                <a:ln>
                  <a:noFill/>
                </a:ln>
                <a:solidFill>
                  <a:srgbClr val="99CC99"/>
                </a:solidFill>
                <a:effectLst/>
                <a:uLnTx/>
                <a:uFillTx/>
                <a:latin typeface="+mn-lt"/>
                <a:ea typeface="+mn-ea"/>
                <a:cs typeface="+mn-cs"/>
              </a:rPr>
              <a:t>Use HOSTS file on Gateway to resolve Management Server</a:t>
            </a:r>
          </a:p>
        </p:txBody>
      </p:sp>
      <p:sp>
        <p:nvSpPr>
          <p:cNvPr id="6" name="Text Box 19"/>
          <p:cNvSpPr txBox="1">
            <a:spLocks noChangeArrowheads="1"/>
          </p:cNvSpPr>
          <p:nvPr/>
        </p:nvSpPr>
        <p:spPr bwMode="auto">
          <a:xfrm>
            <a:off x="3261407" y="5235896"/>
            <a:ext cx="1600200" cy="461661"/>
          </a:xfrm>
          <a:prstGeom prst="rect">
            <a:avLst/>
          </a:prstGeom>
          <a:noFill/>
          <a:ln w="12700" algn="ctr">
            <a:noFill/>
            <a:miter lim="800000"/>
            <a:headEnd/>
            <a:tailEnd/>
          </a:ln>
          <a:effectLst/>
        </p:spPr>
        <p:txBody>
          <a:bodyPr vert="horz" wrap="square" lIns="91436" tIns="45718" rIns="91436" bIns="45718" numCol="1" anchor="t" anchorCtr="0" compatLnSpc="1">
            <a:prstTxWarp prst="textNoShape">
              <a:avLst/>
            </a:prstTxWarp>
            <a:spAutoFit/>
          </a:bodyPr>
          <a:lstStyle/>
          <a:p>
            <a:pPr algn="ctr"/>
            <a:r>
              <a:rPr lang="en-US" sz="2400" dirty="0" smtClean="0"/>
              <a:t>Internet</a:t>
            </a:r>
            <a:endParaRPr lang="en-US" sz="2400" dirty="0"/>
          </a:p>
        </p:txBody>
      </p:sp>
      <p:pic>
        <p:nvPicPr>
          <p:cNvPr id="7" name="Picture 5"/>
          <p:cNvPicPr>
            <a:picLocks noChangeAspect="1" noChangeArrowheads="1"/>
          </p:cNvPicPr>
          <p:nvPr/>
        </p:nvPicPr>
        <p:blipFill>
          <a:blip r:embed="rId4"/>
          <a:srcRect/>
          <a:stretch>
            <a:fillRect/>
          </a:stretch>
        </p:blipFill>
        <p:spPr bwMode="auto">
          <a:xfrm flipH="1">
            <a:off x="2227090" y="4743940"/>
            <a:ext cx="711900" cy="779625"/>
          </a:xfrm>
          <a:prstGeom prst="rect">
            <a:avLst/>
          </a:prstGeom>
          <a:noFill/>
          <a:ln w="9525">
            <a:noFill/>
            <a:miter lim="800000"/>
            <a:headEnd/>
            <a:tailEnd/>
          </a:ln>
          <a:effectLst/>
        </p:spPr>
      </p:pic>
      <p:pic>
        <p:nvPicPr>
          <p:cNvPr id="8" name="Picture 2"/>
          <p:cNvPicPr>
            <a:picLocks noChangeAspect="1" noChangeArrowheads="1"/>
          </p:cNvPicPr>
          <p:nvPr/>
        </p:nvPicPr>
        <p:blipFill>
          <a:blip r:embed="rId5"/>
          <a:srcRect/>
          <a:stretch>
            <a:fillRect/>
          </a:stretch>
        </p:blipFill>
        <p:spPr bwMode="auto">
          <a:xfrm>
            <a:off x="5791200" y="4492001"/>
            <a:ext cx="838200" cy="1299199"/>
          </a:xfrm>
          <a:prstGeom prst="rect">
            <a:avLst/>
          </a:prstGeom>
          <a:noFill/>
          <a:ln w="9525">
            <a:noFill/>
            <a:miter lim="800000"/>
            <a:headEnd/>
            <a:tailEnd/>
          </a:ln>
          <a:effectLst/>
        </p:spPr>
      </p:pic>
      <p:pic>
        <p:nvPicPr>
          <p:cNvPr id="9" name="Picture 8"/>
          <p:cNvPicPr>
            <a:picLocks noChangeAspect="1" noChangeArrowheads="1"/>
          </p:cNvPicPr>
          <p:nvPr/>
        </p:nvPicPr>
        <p:blipFill>
          <a:blip r:embed="rId6"/>
          <a:srcRect/>
          <a:stretch>
            <a:fillRect/>
          </a:stretch>
        </p:blipFill>
        <p:spPr bwMode="auto">
          <a:xfrm>
            <a:off x="3391630" y="4702496"/>
            <a:ext cx="1231654" cy="442452"/>
          </a:xfrm>
          <a:prstGeom prst="rect">
            <a:avLst/>
          </a:prstGeom>
          <a:noFill/>
          <a:ln w="9525">
            <a:noFill/>
            <a:miter lim="800000"/>
            <a:headEnd/>
            <a:tailEnd/>
          </a:ln>
          <a:effectLst/>
        </p:spPr>
      </p:pic>
      <p:pic>
        <p:nvPicPr>
          <p:cNvPr id="10" name="Picture 7"/>
          <p:cNvPicPr>
            <a:picLocks noChangeAspect="1" noChangeArrowheads="1"/>
          </p:cNvPicPr>
          <p:nvPr/>
        </p:nvPicPr>
        <p:blipFill>
          <a:blip r:embed="rId7"/>
          <a:srcRect/>
          <a:stretch>
            <a:fillRect/>
          </a:stretch>
        </p:blipFill>
        <p:spPr bwMode="auto">
          <a:xfrm>
            <a:off x="1295400" y="4572000"/>
            <a:ext cx="937186" cy="1336992"/>
          </a:xfrm>
          <a:prstGeom prst="rect">
            <a:avLst/>
          </a:prstGeom>
          <a:noFill/>
          <a:ln w="9525">
            <a:noFill/>
            <a:miter lim="800000"/>
            <a:headEnd/>
            <a:tailEnd/>
          </a:ln>
          <a:effectLst/>
        </p:spPr>
      </p:pic>
      <p:pic>
        <p:nvPicPr>
          <p:cNvPr id="11" name="Picture 5"/>
          <p:cNvPicPr>
            <a:picLocks noChangeAspect="1" noChangeArrowheads="1"/>
          </p:cNvPicPr>
          <p:nvPr/>
        </p:nvPicPr>
        <p:blipFill>
          <a:blip r:embed="rId4"/>
          <a:srcRect/>
          <a:stretch>
            <a:fillRect/>
          </a:stretch>
        </p:blipFill>
        <p:spPr bwMode="auto">
          <a:xfrm flipH="1">
            <a:off x="4780057" y="4740985"/>
            <a:ext cx="641424" cy="647311"/>
          </a:xfrm>
          <a:prstGeom prst="rect">
            <a:avLst/>
          </a:prstGeom>
          <a:noFill/>
          <a:ln w="9525">
            <a:noFill/>
            <a:miter lim="800000"/>
            <a:headEnd/>
            <a:tailEnd/>
          </a:ln>
          <a:effectLst/>
        </p:spPr>
      </p:pic>
      <p:cxnSp>
        <p:nvCxnSpPr>
          <p:cNvPr id="12" name="Straight Arrow Connector 11"/>
          <p:cNvCxnSpPr/>
          <p:nvPr/>
        </p:nvCxnSpPr>
        <p:spPr bwMode="auto">
          <a:xfrm>
            <a:off x="2133600" y="4953000"/>
            <a:ext cx="3657600" cy="1588"/>
          </a:xfrm>
          <a:prstGeom prst="straightConnector1">
            <a:avLst/>
          </a:prstGeom>
          <a:gradFill rotWithShape="0">
            <a:gsLst>
              <a:gs pos="0">
                <a:schemeClr val="hlink">
                  <a:gamma/>
                  <a:shade val="57255"/>
                  <a:invGamma/>
                </a:schemeClr>
              </a:gs>
              <a:gs pos="50000">
                <a:schemeClr val="hlink"/>
              </a:gs>
              <a:gs pos="100000">
                <a:schemeClr val="hlink">
                  <a:gamma/>
                  <a:shade val="57255"/>
                  <a:invGamma/>
                </a:schemeClr>
              </a:gs>
            </a:gsLst>
            <a:lin ang="2700000" scaled="1"/>
          </a:gradFill>
          <a:ln w="44450" cap="flat" cmpd="sng" algn="ctr">
            <a:solidFill>
              <a:schemeClr val="tx1">
                <a:alpha val="62000"/>
              </a:schemeClr>
            </a:solidFill>
            <a:prstDash val="solid"/>
            <a:round/>
            <a:headEnd type="triangle" w="med" len="med"/>
            <a:tailEnd type="triangle"/>
          </a:ln>
          <a:effectLst/>
        </p:spPr>
      </p:cxnSp>
      <p:sp>
        <p:nvSpPr>
          <p:cNvPr id="13" name="TextBox 12"/>
          <p:cNvSpPr txBox="1"/>
          <p:nvPr/>
        </p:nvSpPr>
        <p:spPr>
          <a:xfrm>
            <a:off x="5081735" y="3974068"/>
            <a:ext cx="2504394" cy="461665"/>
          </a:xfrm>
          <a:prstGeom prst="rect">
            <a:avLst/>
          </a:prstGeom>
          <a:noFill/>
        </p:spPr>
        <p:txBody>
          <a:bodyPr wrap="square" rtlCol="0">
            <a:spAutoFit/>
          </a:bodyPr>
          <a:lstStyle/>
          <a:p>
            <a:r>
              <a:rPr lang="en-US" sz="2400" dirty="0" smtClean="0">
                <a:solidFill>
                  <a:srgbClr val="FFFF00"/>
                </a:solidFill>
              </a:rPr>
              <a:t>gtw.contoso.local</a:t>
            </a:r>
            <a:endParaRPr lang="en-US" sz="2400" dirty="0">
              <a:solidFill>
                <a:srgbClr val="FFFF00"/>
              </a:solidFill>
            </a:endParaRPr>
          </a:p>
        </p:txBody>
      </p:sp>
      <p:sp>
        <p:nvSpPr>
          <p:cNvPr id="14" name="TextBox 13"/>
          <p:cNvSpPr txBox="1"/>
          <p:nvPr/>
        </p:nvSpPr>
        <p:spPr>
          <a:xfrm>
            <a:off x="795871" y="3962400"/>
            <a:ext cx="2565400" cy="461665"/>
          </a:xfrm>
          <a:prstGeom prst="rect">
            <a:avLst/>
          </a:prstGeom>
          <a:noFill/>
        </p:spPr>
        <p:txBody>
          <a:bodyPr wrap="square" rtlCol="0">
            <a:spAutoFit/>
          </a:bodyPr>
          <a:lstStyle/>
          <a:p>
            <a:r>
              <a:rPr lang="en-US" sz="2400" dirty="0" smtClean="0">
                <a:solidFill>
                  <a:srgbClr val="FFFF00"/>
                </a:solidFill>
              </a:rPr>
              <a:t>ms.contoso.local</a:t>
            </a:r>
            <a:endParaRPr lang="en-US" sz="2400" dirty="0">
              <a:solidFill>
                <a:srgbClr val="FFFF00"/>
              </a:solidFill>
            </a:endParaRPr>
          </a:p>
        </p:txBody>
      </p:sp>
      <p:sp>
        <p:nvSpPr>
          <p:cNvPr id="15" name="Rectangle 2"/>
          <p:cNvSpPr txBox="1">
            <a:spLocks noChangeArrowheads="1"/>
          </p:cNvSpPr>
          <p:nvPr/>
        </p:nvSpPr>
        <p:spPr>
          <a:xfrm>
            <a:off x="387350" y="311151"/>
            <a:ext cx="8382000" cy="1107996"/>
          </a:xfrm>
          <a:prstGeom prst="rect">
            <a:avLst/>
          </a:prstGeom>
          <a:effectLst/>
        </p:spPr>
        <p:txBody>
          <a:bodyPr vert="horz" lIns="91440" tIns="45720" rIns="91440" bIns="45720" rtlCol="0" anchor="ctr">
            <a:normAutofit fontScale="97500"/>
          </a:bodyPr>
          <a:lstStyle/>
          <a:p>
            <a:pPr marL="0" marR="0" lvl="0" indent="0" algn="l" defTabSz="914400" rtl="0" eaLnBrk="1" fontAlgn="base" latinLnBrk="0" hangingPunct="1">
              <a:lnSpc>
                <a:spcPct val="90000"/>
              </a:lnSpc>
              <a:spcBef>
                <a:spcPct val="0"/>
              </a:spcBef>
              <a:spcAft>
                <a:spcPct val="0"/>
              </a:spcAft>
              <a:buClrTx/>
              <a:buSzTx/>
              <a:buFontTx/>
              <a:buNone/>
              <a:tabLst/>
              <a:defRPr/>
            </a:pPr>
            <a:endParaRPr kumimoji="0" lang="en-US" sz="4400" b="0" i="0" u="none" strike="noStrike" kern="1200" cap="none" spc="-125" normalizeH="0" baseline="0" noProof="0" dirty="0">
              <a:ln w="3175">
                <a:noFill/>
              </a:ln>
              <a:gradFill flip="none" rotWithShape="1">
                <a:gsLst>
                  <a:gs pos="28000">
                    <a:srgbClr val="FEF9DA"/>
                  </a:gs>
                  <a:gs pos="52000">
                    <a:srgbClr val="FCE974"/>
                  </a:gs>
                  <a:gs pos="68000">
                    <a:srgbClr val="F79A1D"/>
                  </a:gs>
                </a:gsLst>
                <a:lin ang="5400000" scaled="1"/>
                <a:tileRect/>
              </a:gradFill>
              <a:effectLst>
                <a:outerShdw blurRad="88900" dist="12700" dir="2700000" algn="tl" rotWithShape="0">
                  <a:prstClr val="black"/>
                </a:outerShdw>
              </a:effectLst>
              <a:uLnTx/>
              <a:uFillTx/>
              <a:latin typeface="Segoe" pitchFamily="34" charset="0"/>
              <a:ea typeface="+mn-ea"/>
              <a:cs typeface="Arial" charset="0"/>
            </a:endParaRPr>
          </a:p>
        </p:txBody>
      </p:sp>
      <p:sp>
        <p:nvSpPr>
          <p:cNvPr id="16" name="TextBox 15"/>
          <p:cNvSpPr txBox="1"/>
          <p:nvPr/>
        </p:nvSpPr>
        <p:spPr>
          <a:xfrm>
            <a:off x="8388626" y="189571"/>
            <a:ext cx="755374" cy="369332"/>
          </a:xfrm>
          <a:prstGeom prst="rect">
            <a:avLst/>
          </a:prstGeom>
          <a:noFill/>
        </p:spPr>
        <p:txBody>
          <a:bodyPr wrap="square" rtlCol="0">
            <a:spAutoFit/>
          </a:bodyPr>
          <a:lstStyle/>
          <a:p>
            <a:r>
              <a:rPr lang="en-US" dirty="0" smtClean="0"/>
              <a:t>Pete </a:t>
            </a:r>
            <a:endParaRPr lang="en-US" dirty="0"/>
          </a:p>
        </p:txBody>
      </p:sp>
    </p:spTree>
  </p:cSld>
  <p:clrMapOvr>
    <a:masterClrMapping/>
  </p:clrMapOvr>
  <p:transition>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title"/>
          </p:nvPr>
        </p:nvSpPr>
        <p:spPr>
          <a:xfrm>
            <a:off x="387350" y="311151"/>
            <a:ext cx="8382000" cy="1107996"/>
          </a:xfrm>
          <a:effectLst/>
        </p:spPr>
        <p:txBody>
          <a:bodyPr>
            <a:normAutofit/>
          </a:bodyPr>
          <a:lstStyle/>
          <a:p>
            <a:r>
              <a:rPr sz="4400" smtClean="0"/>
              <a:t>Troubleshooting </a:t>
            </a:r>
            <a:r>
              <a:rPr sz="3600" smtClean="0">
                <a:solidFill>
                  <a:srgbClr val="F7E993"/>
                </a:solidFill>
              </a:rPr>
              <a:t/>
            </a:r>
            <a:br>
              <a:rPr sz="3600" smtClean="0">
                <a:solidFill>
                  <a:srgbClr val="F7E993"/>
                </a:solidFill>
              </a:rPr>
            </a:br>
            <a:r>
              <a:rPr sz="3600" smtClean="0">
                <a:solidFill>
                  <a:srgbClr val="F7E993"/>
                </a:solidFill>
              </a:rPr>
              <a:t>Certificates (cont)</a:t>
            </a:r>
            <a:endParaRPr sz="4400"/>
          </a:p>
        </p:txBody>
      </p:sp>
      <p:sp>
        <p:nvSpPr>
          <p:cNvPr id="5" name="Rectangle 3"/>
          <p:cNvSpPr txBox="1">
            <a:spLocks noChangeArrowheads="1"/>
          </p:cNvSpPr>
          <p:nvPr/>
        </p:nvSpPr>
        <p:spPr>
          <a:xfrm>
            <a:off x="368301" y="1828800"/>
            <a:ext cx="8394699" cy="4724400"/>
          </a:xfrm>
          <a:prstGeom prst="rect">
            <a:avLst/>
          </a:prstGeom>
        </p:spPr>
        <p:txBody>
          <a:bodyPr vert="horz" wrap="square" lIns="0" tIns="0" rIns="0" bIns="0" rtlCol="0">
            <a:normAutofit/>
          </a:bodyPr>
          <a:lstStyle/>
          <a:p>
            <a:pPr marL="396875" marR="0" lvl="0" indent="-396875" algn="l" defTabSz="914363" rtl="0" eaLnBrk="1" fontAlgn="auto" latinLnBrk="0" hangingPunct="1">
              <a:lnSpc>
                <a:spcPct val="90000"/>
              </a:lnSpc>
              <a:spcBef>
                <a:spcPct val="20000"/>
              </a:spcBef>
              <a:spcAft>
                <a:spcPts val="0"/>
              </a:spcAft>
              <a:buClr>
                <a:srgbClr val="FFB601"/>
              </a:buClr>
              <a:buSzTx/>
              <a:buFontTx/>
              <a:buBlip>
                <a:blip r:embed="rId3"/>
              </a:buBlip>
              <a:tabLst/>
              <a:defRPr/>
            </a:pPr>
            <a:r>
              <a:rPr kumimoji="0" lang="en-US" sz="2700" b="0" i="0" u="none" strike="noStrike" kern="1200" cap="none" spc="0" normalizeH="0" baseline="0" noProof="0" dirty="0" smtClean="0">
                <a:ln>
                  <a:noFill/>
                </a:ln>
                <a:solidFill>
                  <a:srgbClr val="99CC99"/>
                </a:solidFill>
                <a:effectLst/>
                <a:uLnTx/>
                <a:uFillTx/>
                <a:latin typeface="+mn-lt"/>
                <a:ea typeface="+mn-ea"/>
                <a:cs typeface="+mn-cs"/>
              </a:rPr>
              <a:t>Verify MOMCertImport successfully wrote certificate serial # to the registry</a:t>
            </a:r>
          </a:p>
          <a:p>
            <a:pPr marL="396875" marR="0" lvl="0" indent="-396875" algn="l" defTabSz="914363" rtl="0" eaLnBrk="1" fontAlgn="auto" latinLnBrk="0" hangingPunct="1">
              <a:lnSpc>
                <a:spcPct val="90000"/>
              </a:lnSpc>
              <a:spcBef>
                <a:spcPct val="20000"/>
              </a:spcBef>
              <a:spcAft>
                <a:spcPts val="0"/>
              </a:spcAft>
              <a:buClr>
                <a:srgbClr val="FFB601"/>
              </a:buClr>
              <a:buSzTx/>
              <a:buFontTx/>
              <a:buNone/>
              <a:tabLst/>
              <a:defRPr/>
            </a:pPr>
            <a:endParaRPr kumimoji="0" lang="en-US" sz="1200" b="0" i="0" u="none" strike="noStrike" kern="1200" cap="none" spc="0" normalizeH="0" baseline="0" noProof="0" dirty="0" smtClean="0">
              <a:ln>
                <a:noFill/>
              </a:ln>
              <a:solidFill>
                <a:srgbClr val="99CC99"/>
              </a:solidFill>
              <a:effectLst/>
              <a:uLnTx/>
              <a:uFillTx/>
              <a:latin typeface="+mn-lt"/>
              <a:ea typeface="+mn-ea"/>
              <a:cs typeface="+mn-cs"/>
            </a:endParaRPr>
          </a:p>
          <a:p>
            <a:pPr marL="396875" marR="0" lvl="0" indent="-396875" algn="l" defTabSz="914363" rtl="0" eaLnBrk="1" fontAlgn="auto" latinLnBrk="0" hangingPunct="1">
              <a:lnSpc>
                <a:spcPct val="90000"/>
              </a:lnSpc>
              <a:spcBef>
                <a:spcPct val="20000"/>
              </a:spcBef>
              <a:spcAft>
                <a:spcPts val="0"/>
              </a:spcAft>
              <a:buClr>
                <a:srgbClr val="FFB601"/>
              </a:buClr>
              <a:buSzTx/>
              <a:buFontTx/>
              <a:buNone/>
              <a:tabLst/>
              <a:defRPr/>
            </a:pPr>
            <a:r>
              <a:rPr kumimoji="0" lang="en-US" sz="2600" b="0" i="0" u="none" strike="noStrike" kern="1200" cap="none" spc="0" normalizeH="0" baseline="0" noProof="0" dirty="0" smtClean="0">
                <a:ln>
                  <a:noFill/>
                </a:ln>
                <a:solidFill>
                  <a:srgbClr val="99CC99"/>
                </a:solidFill>
                <a:effectLst/>
                <a:uLnTx/>
                <a:uFillTx/>
                <a:latin typeface="+mn-lt"/>
                <a:ea typeface="+mn-ea"/>
                <a:cs typeface="+mn-cs"/>
              </a:rPr>
              <a:t>	</a:t>
            </a:r>
            <a:r>
              <a:rPr kumimoji="0" lang="en-US" sz="2400" b="1" i="0" u="none" strike="noStrike" kern="1200" cap="none" spc="0" normalizeH="0" baseline="0" noProof="0" dirty="0" smtClean="0">
                <a:ln>
                  <a:noFill/>
                </a:ln>
                <a:solidFill>
                  <a:srgbClr val="FFC000"/>
                </a:solidFill>
                <a:effectLst/>
                <a:uLnTx/>
                <a:uFillTx/>
                <a:latin typeface="Courier New" pitchFamily="49" charset="0"/>
                <a:ea typeface="+mn-ea"/>
                <a:cs typeface="Courier New" pitchFamily="49" charset="0"/>
              </a:rPr>
              <a:t>HKLM\SOFTWARE\Microsoft\Microsoft Operations Manager\3.0\Machine Settings\ChannelCertificateSerialNumber</a:t>
            </a:r>
          </a:p>
          <a:p>
            <a:pPr marL="396875" marR="0" lvl="0" indent="-396875" algn="l" defTabSz="914363" rtl="0" eaLnBrk="1" fontAlgn="auto" latinLnBrk="0" hangingPunct="1">
              <a:lnSpc>
                <a:spcPct val="90000"/>
              </a:lnSpc>
              <a:spcBef>
                <a:spcPct val="20000"/>
              </a:spcBef>
              <a:spcAft>
                <a:spcPts val="0"/>
              </a:spcAft>
              <a:buClr>
                <a:srgbClr val="FFB601"/>
              </a:buClr>
              <a:buSzTx/>
              <a:buFontTx/>
              <a:buNone/>
              <a:tabLst/>
              <a:defRPr/>
            </a:pPr>
            <a:endParaRPr kumimoji="0" lang="en-US" sz="1200" b="0" i="0" u="none" strike="noStrike" kern="1200" cap="none" spc="0" normalizeH="0" baseline="0" noProof="0" dirty="0" smtClean="0">
              <a:ln>
                <a:noFill/>
              </a:ln>
              <a:solidFill>
                <a:srgbClr val="FFC000"/>
              </a:solidFill>
              <a:effectLst/>
              <a:uLnTx/>
              <a:uFillTx/>
              <a:latin typeface="Courier New" pitchFamily="49" charset="0"/>
              <a:ea typeface="+mn-ea"/>
              <a:cs typeface="Courier New" pitchFamily="49" charset="0"/>
            </a:endParaRPr>
          </a:p>
          <a:p>
            <a:pPr marL="396875" marR="0" lvl="0" indent="-396875" algn="l" defTabSz="914363" rtl="0" eaLnBrk="1" fontAlgn="auto" latinLnBrk="0" hangingPunct="1">
              <a:lnSpc>
                <a:spcPct val="90000"/>
              </a:lnSpc>
              <a:spcBef>
                <a:spcPct val="20000"/>
              </a:spcBef>
              <a:spcAft>
                <a:spcPts val="0"/>
              </a:spcAft>
              <a:buClr>
                <a:srgbClr val="FFB601"/>
              </a:buClr>
              <a:buSzTx/>
              <a:buFontTx/>
              <a:buBlip>
                <a:blip r:embed="rId3"/>
              </a:buBlip>
              <a:tabLst/>
              <a:defRPr/>
            </a:pPr>
            <a:r>
              <a:rPr kumimoji="0" lang="en-US" sz="2600" b="0" i="0" u="none" strike="noStrike" kern="1200" cap="none" spc="0" normalizeH="0" baseline="0" noProof="0" dirty="0" smtClean="0">
                <a:ln>
                  <a:noFill/>
                </a:ln>
                <a:solidFill>
                  <a:srgbClr val="99CC99"/>
                </a:solidFill>
                <a:effectLst/>
                <a:uLnTx/>
                <a:uFillTx/>
                <a:latin typeface="+mn-lt"/>
                <a:ea typeface="+mn-ea"/>
                <a:cs typeface="+mn-cs"/>
              </a:rPr>
              <a:t>Compare to certificate serial number on certificate in Local Computer Certificate Store</a:t>
            </a:r>
          </a:p>
          <a:p>
            <a:pPr marL="396875" marR="0" lvl="0" indent="-396875" algn="l" defTabSz="914363" rtl="0" eaLnBrk="1" fontAlgn="auto" latinLnBrk="0" hangingPunct="1">
              <a:lnSpc>
                <a:spcPct val="90000"/>
              </a:lnSpc>
              <a:spcBef>
                <a:spcPct val="20000"/>
              </a:spcBef>
              <a:spcAft>
                <a:spcPts val="0"/>
              </a:spcAft>
              <a:buClr>
                <a:srgbClr val="FFB601"/>
              </a:buClr>
              <a:buSzTx/>
              <a:buFontTx/>
              <a:buBlip>
                <a:blip r:embed="rId3"/>
              </a:buBlip>
              <a:tabLst/>
              <a:defRPr/>
            </a:pPr>
            <a:r>
              <a:rPr kumimoji="0" lang="en-US" sz="2600" b="0" i="0" u="none" strike="noStrike" kern="1200" cap="none" spc="0" normalizeH="0" baseline="0" noProof="0" dirty="0" smtClean="0">
                <a:ln>
                  <a:noFill/>
                </a:ln>
                <a:solidFill>
                  <a:srgbClr val="99CC99"/>
                </a:solidFill>
                <a:effectLst/>
                <a:uLnTx/>
                <a:uFillTx/>
                <a:latin typeface="+mn-lt"/>
                <a:ea typeface="+mn-ea"/>
                <a:cs typeface="+mn-cs"/>
              </a:rPr>
              <a:t>If wrong serial,</a:t>
            </a:r>
            <a:r>
              <a:rPr kumimoji="0" lang="en-US" sz="2600" b="0" i="0" u="none" strike="noStrike" kern="1200" cap="none" spc="0" normalizeH="0" noProof="0" dirty="0" smtClean="0">
                <a:ln>
                  <a:noFill/>
                </a:ln>
                <a:solidFill>
                  <a:srgbClr val="99CC99"/>
                </a:solidFill>
                <a:effectLst/>
                <a:uLnTx/>
                <a:uFillTx/>
                <a:latin typeface="+mn-lt"/>
                <a:ea typeface="+mn-ea"/>
                <a:cs typeface="+mn-cs"/>
              </a:rPr>
              <a:t> delete the key and re-run </a:t>
            </a:r>
            <a:r>
              <a:rPr kumimoji="0" lang="en-US" sz="2600" b="0" i="0" u="none" strike="noStrike" kern="1200" cap="none" spc="0" normalizeH="0" noProof="0" dirty="0" err="1" smtClean="0">
                <a:ln>
                  <a:noFill/>
                </a:ln>
                <a:solidFill>
                  <a:srgbClr val="99CC99"/>
                </a:solidFill>
                <a:effectLst/>
                <a:uLnTx/>
                <a:uFillTx/>
                <a:latin typeface="+mn-lt"/>
                <a:ea typeface="+mn-ea"/>
                <a:cs typeface="+mn-cs"/>
              </a:rPr>
              <a:t>MOMCertImport</a:t>
            </a:r>
            <a:endParaRPr kumimoji="0" lang="en-US" sz="2600" b="0" i="0" u="none" strike="noStrike" kern="1200" cap="none" spc="0" normalizeH="0" noProof="0" dirty="0" smtClean="0">
              <a:ln>
                <a:noFill/>
              </a:ln>
              <a:solidFill>
                <a:srgbClr val="99CC99"/>
              </a:solidFill>
              <a:effectLst/>
              <a:uLnTx/>
              <a:uFillTx/>
              <a:latin typeface="+mn-lt"/>
              <a:ea typeface="+mn-ea"/>
              <a:cs typeface="+mn-cs"/>
            </a:endParaRPr>
          </a:p>
          <a:p>
            <a:pPr marL="854057" lvl="1" indent="-396875">
              <a:lnSpc>
                <a:spcPct val="90000"/>
              </a:lnSpc>
              <a:spcBef>
                <a:spcPct val="20000"/>
              </a:spcBef>
              <a:buClr>
                <a:srgbClr val="FFB601"/>
              </a:buClr>
              <a:buFontTx/>
              <a:buBlip>
                <a:blip r:embed="rId3"/>
              </a:buBlip>
              <a:defRPr/>
            </a:pPr>
            <a:r>
              <a:rPr lang="en-US" sz="2600" baseline="0" dirty="0" smtClean="0">
                <a:solidFill>
                  <a:srgbClr val="99CC99"/>
                </a:solidFill>
              </a:rPr>
              <a:t>Run momcertimport.exe</a:t>
            </a:r>
            <a:r>
              <a:rPr lang="en-US" sz="2600" dirty="0" smtClean="0">
                <a:solidFill>
                  <a:srgbClr val="99CC99"/>
                </a:solidFill>
              </a:rPr>
              <a:t> as an Administrator</a:t>
            </a:r>
            <a:endParaRPr kumimoji="0" lang="en-US" sz="2600" b="0" i="0" u="none" strike="noStrike" kern="1200" cap="none" spc="0" normalizeH="0" baseline="0" noProof="0" dirty="0" smtClean="0">
              <a:ln>
                <a:noFill/>
              </a:ln>
              <a:solidFill>
                <a:srgbClr val="99CC99"/>
              </a:solidFill>
              <a:effectLst/>
              <a:uLnTx/>
              <a:uFillTx/>
              <a:latin typeface="+mn-lt"/>
              <a:ea typeface="+mn-ea"/>
              <a:cs typeface="+mn-cs"/>
            </a:endParaRPr>
          </a:p>
        </p:txBody>
      </p:sp>
      <p:sp>
        <p:nvSpPr>
          <p:cNvPr id="7" name="TextBox 6"/>
          <p:cNvSpPr txBox="1"/>
          <p:nvPr/>
        </p:nvSpPr>
        <p:spPr>
          <a:xfrm>
            <a:off x="8441635" y="189571"/>
            <a:ext cx="702365" cy="369332"/>
          </a:xfrm>
          <a:prstGeom prst="rect">
            <a:avLst/>
          </a:prstGeom>
          <a:noFill/>
        </p:spPr>
        <p:txBody>
          <a:bodyPr wrap="square" rtlCol="0">
            <a:spAutoFit/>
          </a:bodyPr>
          <a:lstStyle/>
          <a:p>
            <a:r>
              <a:rPr lang="en-US" dirty="0" smtClean="0"/>
              <a:t>Pete </a:t>
            </a:r>
            <a:endParaRPr lang="en-US"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5">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5">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Cross-Platform Monitoring </a:t>
            </a:r>
            <a:endParaRPr lang="en-US" dirty="0"/>
          </a:p>
        </p:txBody>
      </p:sp>
      <p:sp>
        <p:nvSpPr>
          <p:cNvPr id="3" name="Content Placeholder 2"/>
          <p:cNvSpPr>
            <a:spLocks noGrp="1"/>
          </p:cNvSpPr>
          <p:nvPr>
            <p:ph idx="1"/>
          </p:nvPr>
        </p:nvSpPr>
        <p:spPr/>
        <p:txBody>
          <a:bodyPr/>
          <a:lstStyle/>
          <a:p>
            <a:r>
              <a:rPr lang="en-US" dirty="0" smtClean="0"/>
              <a:t>OpsMgr 2007 R2 extends agent-based monitoring to *NIX systems</a:t>
            </a:r>
          </a:p>
          <a:p>
            <a:r>
              <a:rPr lang="en-US" dirty="0" smtClean="0"/>
              <a:t>Can be installed remotely from the console</a:t>
            </a:r>
          </a:p>
          <a:p>
            <a:r>
              <a:rPr lang="en-US" dirty="0" smtClean="0"/>
              <a:t>Target *NIX systems can be outside Kerberos boundary</a:t>
            </a:r>
          </a:p>
          <a:p>
            <a:endParaRPr lang="en-US" dirty="0" smtClean="0"/>
          </a:p>
          <a:p>
            <a:pPr>
              <a:buNone/>
            </a:pPr>
            <a:r>
              <a:rPr lang="en-US" b="1" dirty="0" smtClean="0">
                <a:solidFill>
                  <a:srgbClr val="FFC000"/>
                </a:solidFill>
              </a:rPr>
              <a:t>			</a:t>
            </a:r>
            <a:endParaRPr lang="en-US" b="1" dirty="0">
              <a:solidFill>
                <a:srgbClr val="FFC000"/>
              </a:solidFill>
            </a:endParaRPr>
          </a:p>
        </p:txBody>
      </p:sp>
      <p:sp>
        <p:nvSpPr>
          <p:cNvPr id="4" name="TextBox 3"/>
          <p:cNvSpPr txBox="1"/>
          <p:nvPr/>
        </p:nvSpPr>
        <p:spPr>
          <a:xfrm>
            <a:off x="8352263" y="189571"/>
            <a:ext cx="791737" cy="369332"/>
          </a:xfrm>
          <a:prstGeom prst="rect">
            <a:avLst/>
          </a:prstGeom>
          <a:noFill/>
        </p:spPr>
        <p:txBody>
          <a:bodyPr wrap="square" rtlCol="0">
            <a:spAutoFit/>
          </a:bodyPr>
          <a:lstStyle/>
          <a:p>
            <a:r>
              <a:rPr lang="en-US" dirty="0" smtClean="0"/>
              <a:t>Rory</a:t>
            </a:r>
            <a:endParaRPr lang="en-US"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30249" y="4659088"/>
            <a:ext cx="8413751" cy="984539"/>
          </a:xfrm>
        </p:spPr>
        <p:txBody>
          <a:bodyPr/>
          <a:lstStyle/>
          <a:p>
            <a:r>
              <a:rPr lang="en-US" dirty="0" smtClean="0"/>
              <a:t>Cross Platform Agent Deployment in OpsMgr</a:t>
            </a:r>
            <a:endParaRPr lang="en-US" dirty="0"/>
          </a:p>
        </p:txBody>
      </p:sp>
      <p:sp>
        <p:nvSpPr>
          <p:cNvPr id="3" name="Subtitle 2"/>
          <p:cNvSpPr>
            <a:spLocks noGrp="1"/>
          </p:cNvSpPr>
          <p:nvPr>
            <p:ph type="subTitle" idx="1"/>
          </p:nvPr>
        </p:nvSpPr>
        <p:spPr>
          <a:xfrm>
            <a:off x="730249" y="5746265"/>
            <a:ext cx="6823490" cy="461665"/>
          </a:xfrm>
        </p:spPr>
        <p:txBody>
          <a:bodyPr/>
          <a:lstStyle/>
          <a:p>
            <a:r>
              <a:rPr lang="en-US" dirty="0" smtClean="0"/>
              <a:t>Rory McCaw</a:t>
            </a:r>
          </a:p>
          <a:p>
            <a:r>
              <a:rPr lang="en-US" dirty="0" smtClean="0"/>
              <a:t>Principal Consultant	</a:t>
            </a:r>
          </a:p>
          <a:p>
            <a:r>
              <a:rPr lang="en-US" dirty="0" smtClean="0"/>
              <a:t>Infront Consulting Group</a:t>
            </a:r>
            <a:endParaRPr lang="en-US" dirty="0"/>
          </a:p>
        </p:txBody>
      </p:sp>
      <p:sp>
        <p:nvSpPr>
          <p:cNvPr id="4" name="Text Placeholder 3"/>
          <p:cNvSpPr>
            <a:spLocks noGrp="1"/>
          </p:cNvSpPr>
          <p:nvPr>
            <p:ph type="body" sz="quarter" idx="10"/>
          </p:nvPr>
        </p:nvSpPr>
        <p:spPr>
          <a:xfrm>
            <a:off x="510793" y="3697325"/>
            <a:ext cx="7681913" cy="1059925"/>
          </a:xfrm>
        </p:spPr>
        <p:txBody>
          <a:bodyPr/>
          <a:lstStyle/>
          <a:p>
            <a:r>
              <a:rPr lang="en-US" smtClean="0"/>
              <a:t>demo</a:t>
            </a:r>
            <a:endParaRPr lang="en-US" dirty="0"/>
          </a:p>
        </p:txBody>
      </p:sp>
    </p:spTree>
  </p:cSld>
  <p:clrMapOvr>
    <a:masterClrMapping/>
  </p:clrMapOvr>
  <p:transition>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OpsMgr Cross-Platform Issues </a:t>
            </a:r>
            <a:endParaRPr lang="en-US" dirty="0"/>
          </a:p>
        </p:txBody>
      </p:sp>
      <p:sp>
        <p:nvSpPr>
          <p:cNvPr id="3" name="Content Placeholder 2"/>
          <p:cNvSpPr>
            <a:spLocks noGrp="1"/>
          </p:cNvSpPr>
          <p:nvPr>
            <p:ph idx="1"/>
          </p:nvPr>
        </p:nvSpPr>
        <p:spPr>
          <a:xfrm>
            <a:off x="381000" y="1412874"/>
            <a:ext cx="8763000" cy="4561205"/>
          </a:xfrm>
        </p:spPr>
        <p:txBody>
          <a:bodyPr/>
          <a:lstStyle/>
          <a:p>
            <a:r>
              <a:rPr lang="en-US" sz="2800" b="1" dirty="0" smtClean="0">
                <a:solidFill>
                  <a:srgbClr val="FFC000"/>
                </a:solidFill>
              </a:rPr>
              <a:t>Ports</a:t>
            </a:r>
          </a:p>
          <a:p>
            <a:pPr lvl="1"/>
            <a:r>
              <a:rPr lang="en-US" sz="2400" dirty="0" smtClean="0"/>
              <a:t>TCP 22 (Discovery with SSH)</a:t>
            </a:r>
          </a:p>
          <a:p>
            <a:pPr lvl="1"/>
            <a:r>
              <a:rPr lang="en-US" sz="2400" dirty="0" smtClean="0"/>
              <a:t>TCP 1270 (Agent Communication via WS-Man)</a:t>
            </a:r>
          </a:p>
          <a:p>
            <a:r>
              <a:rPr lang="en-US" sz="2800" b="1" dirty="0" smtClean="0">
                <a:solidFill>
                  <a:srgbClr val="FFC000"/>
                </a:solidFill>
              </a:rPr>
              <a:t>Certificate Errors</a:t>
            </a:r>
          </a:p>
          <a:p>
            <a:pPr lvl="1"/>
            <a:r>
              <a:rPr lang="en-US" sz="2400" dirty="0" smtClean="0"/>
              <a:t>Prerequisite Issues</a:t>
            </a:r>
          </a:p>
          <a:p>
            <a:pPr lvl="1"/>
            <a:r>
              <a:rPr lang="en-US" sz="2400" dirty="0" smtClean="0"/>
              <a:t>Hostname  mismatch</a:t>
            </a:r>
          </a:p>
          <a:p>
            <a:r>
              <a:rPr lang="en-US" sz="2800" b="1" dirty="0" smtClean="0">
                <a:solidFill>
                  <a:srgbClr val="FFC000"/>
                </a:solidFill>
              </a:rPr>
              <a:t>WinRM Errors </a:t>
            </a:r>
          </a:p>
          <a:p>
            <a:pPr lvl="1"/>
            <a:r>
              <a:rPr lang="en-US" sz="2400" dirty="0" smtClean="0"/>
              <a:t>Basic Authentication Not Enabled  </a:t>
            </a:r>
          </a:p>
          <a:p>
            <a:pPr lvl="2"/>
            <a:r>
              <a:rPr lang="en-CA" sz="2000" i="1" dirty="0" err="1" smtClean="0"/>
              <a:t>winrm</a:t>
            </a:r>
            <a:r>
              <a:rPr lang="en-CA" sz="2000" dirty="0" smtClean="0"/>
              <a:t> set </a:t>
            </a:r>
            <a:r>
              <a:rPr lang="en-CA" sz="2000" i="1" dirty="0" err="1" smtClean="0"/>
              <a:t>winrm</a:t>
            </a:r>
            <a:r>
              <a:rPr lang="en-CA" sz="2000" dirty="0" smtClean="0"/>
              <a:t>/</a:t>
            </a:r>
            <a:r>
              <a:rPr lang="en-CA" sz="2000" dirty="0" err="1" smtClean="0"/>
              <a:t>config</a:t>
            </a:r>
            <a:r>
              <a:rPr lang="en-CA" sz="2000" dirty="0" smtClean="0"/>
              <a:t>/client/</a:t>
            </a:r>
            <a:r>
              <a:rPr lang="en-CA" sz="2000" i="1" dirty="0" smtClean="0"/>
              <a:t>auth</a:t>
            </a:r>
            <a:r>
              <a:rPr lang="en-CA" sz="2000" dirty="0" smtClean="0"/>
              <a:t> @{</a:t>
            </a:r>
            <a:r>
              <a:rPr lang="en-CA" sz="2000" i="1" dirty="0" smtClean="0"/>
              <a:t>Basic</a:t>
            </a:r>
            <a:r>
              <a:rPr lang="en-CA" sz="2000" dirty="0" smtClean="0"/>
              <a:t>="true"}</a:t>
            </a:r>
            <a:endParaRPr lang="en-US" sz="2000" dirty="0" smtClean="0"/>
          </a:p>
          <a:p>
            <a:r>
              <a:rPr lang="en-US" sz="2800" b="1" dirty="0" smtClean="0">
                <a:solidFill>
                  <a:srgbClr val="FFC000"/>
                </a:solidFill>
              </a:rPr>
              <a:t>Run As Execution </a:t>
            </a:r>
          </a:p>
          <a:p>
            <a:pPr lvl="1"/>
            <a:r>
              <a:rPr lang="en-US" sz="2400" dirty="0" smtClean="0"/>
              <a:t>Unix Action Account and Unix Privileged Account </a:t>
            </a:r>
          </a:p>
          <a:p>
            <a:pPr lvl="1">
              <a:buNone/>
            </a:pPr>
            <a:endParaRPr lang="en-US" dirty="0" smtClean="0"/>
          </a:p>
          <a:p>
            <a:pPr lvl="1">
              <a:buNone/>
            </a:pPr>
            <a:endParaRPr lang="en-US" dirty="0" smtClean="0"/>
          </a:p>
          <a:p>
            <a:pPr lvl="1"/>
            <a:endParaRPr lang="en-US" dirty="0"/>
          </a:p>
        </p:txBody>
      </p:sp>
      <p:sp>
        <p:nvSpPr>
          <p:cNvPr id="5" name="TextBox 4"/>
          <p:cNvSpPr txBox="1"/>
          <p:nvPr/>
        </p:nvSpPr>
        <p:spPr>
          <a:xfrm>
            <a:off x="8352263" y="189571"/>
            <a:ext cx="791737" cy="369332"/>
          </a:xfrm>
          <a:prstGeom prst="rect">
            <a:avLst/>
          </a:prstGeom>
          <a:noFill/>
        </p:spPr>
        <p:txBody>
          <a:bodyPr wrap="square" rtlCol="0">
            <a:spAutoFit/>
          </a:bodyPr>
          <a:lstStyle/>
          <a:p>
            <a:r>
              <a:rPr lang="en-US" dirty="0" smtClean="0"/>
              <a:t>Rory</a:t>
            </a:r>
            <a:endParaRPr lang="en-US" dirty="0"/>
          </a:p>
        </p:txBody>
      </p:sp>
    </p:spTree>
  </p:cSld>
  <p:clrMapOvr>
    <a:masterClrMapping/>
  </p:clrMapOvr>
  <p:transition>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Monitoring CA Health</a:t>
            </a:r>
            <a:endParaRPr lang="en-US" dirty="0"/>
          </a:p>
        </p:txBody>
      </p:sp>
      <p:sp>
        <p:nvSpPr>
          <p:cNvPr id="3" name="Content Placeholder 2"/>
          <p:cNvSpPr>
            <a:spLocks noGrp="1"/>
          </p:cNvSpPr>
          <p:nvPr>
            <p:ph idx="1"/>
          </p:nvPr>
        </p:nvSpPr>
        <p:spPr>
          <a:xfrm>
            <a:off x="380999" y="1412874"/>
            <a:ext cx="8221133" cy="4561205"/>
          </a:xfrm>
        </p:spPr>
        <p:txBody>
          <a:bodyPr/>
          <a:lstStyle/>
          <a:p>
            <a:r>
              <a:rPr lang="en-US" b="1" dirty="0" smtClean="0">
                <a:solidFill>
                  <a:srgbClr val="FFC000"/>
                </a:solidFill>
              </a:rPr>
              <a:t>PKI Health Tool </a:t>
            </a:r>
            <a:r>
              <a:rPr lang="en-US" dirty="0" smtClean="0"/>
              <a:t>Monitors CA Health and Current Activity </a:t>
            </a:r>
          </a:p>
          <a:p>
            <a:r>
              <a:rPr lang="en-US" dirty="0" smtClean="0"/>
              <a:t>Included in Windows 2008 OS </a:t>
            </a:r>
          </a:p>
          <a:p>
            <a:r>
              <a:rPr lang="en-US" dirty="0" smtClean="0"/>
              <a:t>Provides Visual Indicators of Health</a:t>
            </a:r>
          </a:p>
          <a:p>
            <a:r>
              <a:rPr lang="en-US" dirty="0" smtClean="0">
                <a:solidFill>
                  <a:srgbClr val="CCFFCC"/>
                </a:solidFill>
              </a:rPr>
              <a:t>To launch: </a:t>
            </a:r>
            <a:r>
              <a:rPr lang="en-US" b="1" dirty="0" smtClean="0">
                <a:solidFill>
                  <a:srgbClr val="FFC000"/>
                </a:solidFill>
              </a:rPr>
              <a:t>Start </a:t>
            </a:r>
            <a:r>
              <a:rPr lang="en-US" b="1" dirty="0" smtClean="0">
                <a:solidFill>
                  <a:srgbClr val="FFC000"/>
                </a:solidFill>
                <a:sym typeface="Wingdings" pitchFamily="2" charset="2"/>
              </a:rPr>
              <a:t> Run  PKIView.msc</a:t>
            </a:r>
            <a:endParaRPr lang="en-US" b="1" dirty="0" smtClean="0">
              <a:solidFill>
                <a:srgbClr val="FFC000"/>
              </a:solidFill>
            </a:endParaRPr>
          </a:p>
          <a:p>
            <a:pPr>
              <a:buNone/>
            </a:pPr>
            <a:endParaRPr lang="en-US" dirty="0" smtClean="0"/>
          </a:p>
          <a:p>
            <a:endParaRPr lang="en-US" b="1" dirty="0" smtClean="0">
              <a:solidFill>
                <a:srgbClr val="FFC000"/>
              </a:solidFill>
            </a:endParaRPr>
          </a:p>
          <a:p>
            <a:pPr marL="0" indent="4763">
              <a:buNone/>
            </a:pPr>
            <a:endParaRPr lang="en-US" sz="2000" dirty="0" smtClean="0"/>
          </a:p>
          <a:p>
            <a:pPr marL="0" indent="4763">
              <a:buNone/>
            </a:pPr>
            <a:endParaRPr lang="en-US" sz="2000" dirty="0" smtClean="0"/>
          </a:p>
          <a:p>
            <a:pPr marL="0" indent="4763">
              <a:buNone/>
            </a:pPr>
            <a:endParaRPr lang="en-US" sz="2000" dirty="0" smtClean="0"/>
          </a:p>
          <a:p>
            <a:pPr marL="0" indent="4763">
              <a:buNone/>
            </a:pPr>
            <a:endParaRPr lang="en-US" sz="2000" dirty="0" smtClean="0"/>
          </a:p>
          <a:p>
            <a:pPr marL="0" indent="4763">
              <a:buNone/>
            </a:pPr>
            <a:endParaRPr lang="en-US" sz="2000" dirty="0" smtClean="0"/>
          </a:p>
          <a:p>
            <a:pPr marL="0" indent="4763">
              <a:buNone/>
            </a:pPr>
            <a:endParaRPr lang="en-US" sz="2000" dirty="0" smtClean="0"/>
          </a:p>
          <a:p>
            <a:pPr marL="0" indent="4763">
              <a:buNone/>
            </a:pPr>
            <a:endParaRPr lang="en-US" sz="1200" dirty="0" smtClean="0"/>
          </a:p>
          <a:p>
            <a:pPr marL="0" indent="4763">
              <a:buNone/>
            </a:pPr>
            <a:endParaRPr lang="en-US" sz="1600" dirty="0" smtClean="0"/>
          </a:p>
        </p:txBody>
      </p:sp>
      <p:sp>
        <p:nvSpPr>
          <p:cNvPr id="4" name="TextBox 3"/>
          <p:cNvSpPr txBox="1"/>
          <p:nvPr/>
        </p:nvSpPr>
        <p:spPr>
          <a:xfrm>
            <a:off x="8352263" y="189571"/>
            <a:ext cx="791737" cy="369332"/>
          </a:xfrm>
          <a:prstGeom prst="rect">
            <a:avLst/>
          </a:prstGeom>
          <a:noFill/>
        </p:spPr>
        <p:txBody>
          <a:bodyPr wrap="square" rtlCol="0">
            <a:spAutoFit/>
          </a:bodyPr>
          <a:lstStyle/>
          <a:p>
            <a:r>
              <a:rPr lang="en-US" dirty="0" smtClean="0"/>
              <a:t>Rory</a:t>
            </a:r>
            <a:endParaRPr lang="en-US" dirty="0"/>
          </a:p>
        </p:txBody>
      </p:sp>
      <p:sp>
        <p:nvSpPr>
          <p:cNvPr id="5" name="Rounded Rectangle 4"/>
          <p:cNvSpPr/>
          <p:nvPr/>
        </p:nvSpPr>
        <p:spPr bwMode="auto">
          <a:xfrm>
            <a:off x="457148" y="4030101"/>
            <a:ext cx="2201333" cy="2065887"/>
          </a:xfrm>
          <a:prstGeom prst="round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a:r>
              <a:rPr lang="en-US" sz="2800" b="1" dirty="0" smtClean="0"/>
              <a:t>Enterprise CA Hierarchy</a:t>
            </a:r>
          </a:p>
        </p:txBody>
      </p:sp>
      <p:sp>
        <p:nvSpPr>
          <p:cNvPr id="6" name="Rounded Rectangle 5"/>
          <p:cNvSpPr/>
          <p:nvPr/>
        </p:nvSpPr>
        <p:spPr bwMode="auto">
          <a:xfrm>
            <a:off x="5520214" y="4030103"/>
            <a:ext cx="2218267" cy="2015084"/>
          </a:xfrm>
          <a:prstGeom prst="roundRect">
            <a:avLst/>
          </a:prstGeom>
          <a:ln>
            <a:headEnd type="none" w="med" len="med"/>
            <a:tailEnd type="none" w="med" len="med"/>
          </a:ln>
        </p:spPr>
        <p:style>
          <a:lnRef idx="1">
            <a:schemeClr val="accent4"/>
          </a:lnRef>
          <a:fillRef idx="2">
            <a:schemeClr val="accent4"/>
          </a:fillRef>
          <a:effectRef idx="1">
            <a:schemeClr val="accent4"/>
          </a:effectRef>
          <a:fontRef idx="minor">
            <a:schemeClr val="dk1"/>
          </a:fontRef>
        </p:style>
        <p:txBody>
          <a:bodyPr vert="horz" wrap="square" lIns="91436" tIns="45718" rIns="91436" bIns="45718" numCol="1" rtlCol="0" anchor="ctr" anchorCtr="0" compatLnSpc="1">
            <a:prstTxWarp prst="textNoShape">
              <a:avLst/>
            </a:prstTxWarp>
          </a:bodyPr>
          <a:lstStyle/>
          <a:p>
            <a:pPr algn="ctr"/>
            <a:r>
              <a:rPr lang="en-US" sz="2800" b="1" dirty="0" smtClean="0"/>
              <a:t>Authority Information Access (AIA)</a:t>
            </a:r>
          </a:p>
        </p:txBody>
      </p:sp>
      <p:sp>
        <p:nvSpPr>
          <p:cNvPr id="7" name="Rounded Rectangle 6"/>
          <p:cNvSpPr/>
          <p:nvPr/>
        </p:nvSpPr>
        <p:spPr bwMode="auto">
          <a:xfrm>
            <a:off x="3031014" y="4013169"/>
            <a:ext cx="2150534" cy="2048952"/>
          </a:xfrm>
          <a:prstGeom prst="roundRect">
            <a:avLst/>
          </a:prstGeom>
          <a:ln>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91436" tIns="45718" rIns="91436" bIns="45718" numCol="1" rtlCol="0" anchor="ctr" anchorCtr="0" compatLnSpc="1">
            <a:prstTxWarp prst="textNoShape">
              <a:avLst/>
            </a:prstTxWarp>
          </a:bodyPr>
          <a:lstStyle/>
          <a:p>
            <a:pPr algn="ctr"/>
            <a:r>
              <a:rPr lang="en-US" sz="2800" b="1" dirty="0" smtClean="0"/>
              <a:t>CRL Distribution Points </a:t>
            </a:r>
          </a:p>
        </p:txBody>
      </p:sp>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Agenda </a:t>
            </a:r>
            <a:endParaRPr lang="en-US" dirty="0"/>
          </a:p>
        </p:txBody>
      </p:sp>
      <p:sp>
        <p:nvSpPr>
          <p:cNvPr id="3" name="Content Placeholder 2"/>
          <p:cNvSpPr>
            <a:spLocks noGrp="1"/>
          </p:cNvSpPr>
          <p:nvPr>
            <p:ph idx="1"/>
          </p:nvPr>
        </p:nvSpPr>
        <p:spPr>
          <a:xfrm>
            <a:off x="381000" y="861340"/>
            <a:ext cx="8382000" cy="4561205"/>
          </a:xfrm>
        </p:spPr>
        <p:txBody>
          <a:bodyPr/>
          <a:lstStyle/>
          <a:p>
            <a:r>
              <a:rPr lang="en-US" dirty="0" smtClean="0"/>
              <a:t>Public Key Infrastructure Defined</a:t>
            </a:r>
          </a:p>
          <a:p>
            <a:r>
              <a:rPr lang="en-US" dirty="0" smtClean="0"/>
              <a:t>Anatomy of  a Certificate </a:t>
            </a:r>
          </a:p>
          <a:p>
            <a:r>
              <a:rPr lang="en-US" dirty="0" smtClean="0"/>
              <a:t>How Does Certificate Authentication Work?</a:t>
            </a:r>
          </a:p>
          <a:p>
            <a:r>
              <a:rPr lang="en-US" dirty="0" smtClean="0"/>
              <a:t>Public Key Infrastructure Differences across Operating Systems </a:t>
            </a:r>
          </a:p>
          <a:p>
            <a:r>
              <a:rPr lang="en-US" dirty="0" smtClean="0"/>
              <a:t>Using PKI to Extend the Reach of System Center</a:t>
            </a:r>
          </a:p>
          <a:p>
            <a:pPr lvl="1"/>
            <a:r>
              <a:rPr lang="en-US" sz="2400" dirty="0" smtClean="0"/>
              <a:t>Changes in Provisioning Certificates in Windows 2008</a:t>
            </a:r>
          </a:p>
          <a:p>
            <a:pPr lvl="1"/>
            <a:r>
              <a:rPr lang="en-US" sz="2400" dirty="0" smtClean="0"/>
              <a:t>Bulk Certificate Provisioning for System Center</a:t>
            </a:r>
          </a:p>
          <a:p>
            <a:pPr lvl="1"/>
            <a:r>
              <a:rPr lang="en-US" sz="2400" dirty="0" smtClean="0"/>
              <a:t>Managing Internet-Based Clients with ConfigMgr 2007</a:t>
            </a:r>
            <a:endParaRPr lang="en-US" dirty="0" smtClean="0"/>
          </a:p>
          <a:p>
            <a:r>
              <a:rPr lang="en-US" dirty="0" smtClean="0"/>
              <a:t>Troubleshooting Certificates in OpsMgr 2007</a:t>
            </a:r>
          </a:p>
          <a:p>
            <a:r>
              <a:rPr lang="en-US" dirty="0" smtClean="0"/>
              <a:t>Monitoring CA and Certificate Validity </a:t>
            </a:r>
          </a:p>
          <a:p>
            <a:endParaRPr lang="en-US" sz="2800" dirty="0" smtClean="0"/>
          </a:p>
        </p:txBody>
      </p:sp>
      <p:sp>
        <p:nvSpPr>
          <p:cNvPr id="5" name="TextBox 4"/>
          <p:cNvSpPr txBox="1"/>
          <p:nvPr/>
        </p:nvSpPr>
        <p:spPr>
          <a:xfrm>
            <a:off x="8363415" y="189571"/>
            <a:ext cx="780585" cy="369332"/>
          </a:xfrm>
          <a:prstGeom prst="rect">
            <a:avLst/>
          </a:prstGeom>
          <a:noFill/>
        </p:spPr>
        <p:txBody>
          <a:bodyPr wrap="square" rtlCol="0">
            <a:spAutoFit/>
          </a:bodyPr>
          <a:lstStyle/>
          <a:p>
            <a:r>
              <a:rPr lang="en-US" dirty="0" smtClean="0"/>
              <a:t>Rory</a:t>
            </a:r>
            <a:endParaRPr lang="en-US"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Flowchart: Document 12"/>
          <p:cNvSpPr/>
          <p:nvPr/>
        </p:nvSpPr>
        <p:spPr bwMode="auto">
          <a:xfrm>
            <a:off x="7685610" y="5271087"/>
            <a:ext cx="874813" cy="847214"/>
          </a:xfrm>
          <a:prstGeom prst="flowChartDocument">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dirty="0" smtClean="0">
                <a:solidFill>
                  <a:schemeClr val="bg1"/>
                </a:solidFill>
                <a:latin typeface="Calibri" pitchFamily="34" charset="0"/>
              </a:rPr>
              <a:t>OM Cert</a:t>
            </a:r>
          </a:p>
        </p:txBody>
      </p:sp>
      <p:sp>
        <p:nvSpPr>
          <p:cNvPr id="2" name="Title 1"/>
          <p:cNvSpPr>
            <a:spLocks noGrp="1"/>
          </p:cNvSpPr>
          <p:nvPr>
            <p:ph type="title"/>
          </p:nvPr>
        </p:nvSpPr>
        <p:spPr/>
        <p:txBody>
          <a:bodyPr/>
          <a:lstStyle/>
          <a:p>
            <a:r>
              <a:rPr lang="en-US" dirty="0" smtClean="0"/>
              <a:t>Monitoring Certificate Health</a:t>
            </a:r>
            <a:endParaRPr lang="en-US" dirty="0"/>
          </a:p>
        </p:txBody>
      </p:sp>
      <p:sp>
        <p:nvSpPr>
          <p:cNvPr id="3" name="Content Placeholder 2"/>
          <p:cNvSpPr>
            <a:spLocks noGrp="1"/>
          </p:cNvSpPr>
          <p:nvPr>
            <p:ph idx="1"/>
          </p:nvPr>
        </p:nvSpPr>
        <p:spPr>
          <a:xfrm>
            <a:off x="381000" y="1412874"/>
            <a:ext cx="8382000" cy="3716687"/>
          </a:xfrm>
        </p:spPr>
        <p:txBody>
          <a:bodyPr/>
          <a:lstStyle/>
          <a:p>
            <a:r>
              <a:rPr lang="en-US" dirty="0" smtClean="0"/>
              <a:t>All Certificates have an Expiration Date</a:t>
            </a:r>
          </a:p>
          <a:p>
            <a:r>
              <a:rPr lang="en-US" dirty="0" smtClean="0"/>
              <a:t>Certificate validity can be monitored with Operations Manager</a:t>
            </a:r>
          </a:p>
          <a:p>
            <a:pPr lvl="1"/>
            <a:r>
              <a:rPr lang="en-US" sz="2400" dirty="0" smtClean="0"/>
              <a:t>No off-the-shelf Microsoft Solution </a:t>
            </a:r>
          </a:p>
          <a:p>
            <a:pPr>
              <a:buNone/>
            </a:pPr>
            <a:r>
              <a:rPr lang="en-US" dirty="0" smtClean="0"/>
              <a:t>Solution: </a:t>
            </a:r>
            <a:r>
              <a:rPr lang="en-US" b="1" dirty="0" smtClean="0">
                <a:solidFill>
                  <a:srgbClr val="FFC000"/>
                </a:solidFill>
              </a:rPr>
              <a:t>PKI Certificate Verification MP</a:t>
            </a:r>
            <a:endParaRPr lang="en-US" dirty="0" smtClean="0"/>
          </a:p>
          <a:p>
            <a:r>
              <a:rPr lang="en-US" dirty="0" smtClean="0"/>
              <a:t>Alerts on Certificate Health Issues Including:</a:t>
            </a:r>
          </a:p>
          <a:p>
            <a:pPr lvl="1"/>
            <a:r>
              <a:rPr lang="en-US" sz="2400" dirty="0" smtClean="0"/>
              <a:t>A certificate’s lifetime is about to expire </a:t>
            </a:r>
          </a:p>
          <a:p>
            <a:pPr lvl="1"/>
            <a:r>
              <a:rPr lang="en-US" sz="2400" dirty="0" smtClean="0"/>
              <a:t>A certificate’s lifetime has ended </a:t>
            </a:r>
          </a:p>
          <a:p>
            <a:pPr lvl="1"/>
            <a:r>
              <a:rPr lang="en-US" sz="2400" dirty="0" smtClean="0"/>
              <a:t>Certificate has been revoked </a:t>
            </a:r>
          </a:p>
          <a:p>
            <a:endParaRPr lang="en-US" dirty="0"/>
          </a:p>
        </p:txBody>
      </p:sp>
      <p:sp>
        <p:nvSpPr>
          <p:cNvPr id="7" name="Flowchart: Document 6"/>
          <p:cNvSpPr/>
          <p:nvPr/>
        </p:nvSpPr>
        <p:spPr bwMode="auto">
          <a:xfrm>
            <a:off x="6527000" y="5351098"/>
            <a:ext cx="791737" cy="791737"/>
          </a:xfrm>
          <a:prstGeom prst="flowChartDocument">
            <a:avLst/>
          </a:prstGeom>
          <a:ln>
            <a:headEnd type="none" w="med" len="med"/>
            <a:tailEnd type="none" w="med" len="med"/>
          </a:ln>
        </p:spPr>
        <p:style>
          <a:lnRef idx="1">
            <a:schemeClr val="accent4"/>
          </a:lnRef>
          <a:fillRef idx="2">
            <a:schemeClr val="accent4"/>
          </a:fillRef>
          <a:effectRef idx="1">
            <a:schemeClr val="accent4"/>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800" dirty="0" smtClean="0">
                <a:solidFill>
                  <a:schemeClr val="bg1"/>
                </a:solidFill>
                <a:latin typeface="Calibri" pitchFamily="34" charset="0"/>
              </a:rPr>
              <a:t>CRL</a:t>
            </a:r>
          </a:p>
        </p:txBody>
      </p:sp>
      <p:sp>
        <p:nvSpPr>
          <p:cNvPr id="10" name="Flowchart: Document 9"/>
          <p:cNvSpPr/>
          <p:nvPr/>
        </p:nvSpPr>
        <p:spPr bwMode="auto">
          <a:xfrm>
            <a:off x="7098315" y="4616884"/>
            <a:ext cx="874813" cy="847214"/>
          </a:xfrm>
          <a:prstGeom prst="flowChartDocument">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000" dirty="0" smtClean="0">
                <a:solidFill>
                  <a:schemeClr val="bg1"/>
                </a:solidFill>
                <a:latin typeface="Calibri" pitchFamily="34" charset="0"/>
              </a:rPr>
              <a:t>Root Cert</a:t>
            </a:r>
          </a:p>
        </p:txBody>
      </p:sp>
      <p:pic>
        <p:nvPicPr>
          <p:cNvPr id="30728" name="Picture 8" descr="http://www.law.columbia.edu/ipimages/Information_technology/images/checkmark.png"/>
          <p:cNvPicPr>
            <a:picLocks noChangeAspect="1" noChangeArrowheads="1"/>
          </p:cNvPicPr>
          <p:nvPr/>
        </p:nvPicPr>
        <p:blipFill>
          <a:blip r:embed="rId3"/>
          <a:srcRect/>
          <a:stretch>
            <a:fillRect/>
          </a:stretch>
        </p:blipFill>
        <p:spPr bwMode="auto">
          <a:xfrm>
            <a:off x="7767914" y="4672359"/>
            <a:ext cx="571733" cy="499481"/>
          </a:xfrm>
          <a:prstGeom prst="rect">
            <a:avLst/>
          </a:prstGeom>
          <a:noFill/>
        </p:spPr>
      </p:pic>
      <p:pic>
        <p:nvPicPr>
          <p:cNvPr id="18" name="Picture 8" descr="http://www.law.columbia.edu/ipimages/Information_technology/images/checkmark.png"/>
          <p:cNvPicPr>
            <a:picLocks noChangeAspect="1" noChangeArrowheads="1"/>
          </p:cNvPicPr>
          <p:nvPr/>
        </p:nvPicPr>
        <p:blipFill>
          <a:blip r:embed="rId3"/>
          <a:srcRect/>
          <a:stretch>
            <a:fillRect/>
          </a:stretch>
        </p:blipFill>
        <p:spPr bwMode="auto">
          <a:xfrm>
            <a:off x="8349247" y="5315415"/>
            <a:ext cx="571733" cy="499481"/>
          </a:xfrm>
          <a:prstGeom prst="rect">
            <a:avLst/>
          </a:prstGeom>
          <a:noFill/>
        </p:spPr>
      </p:pic>
      <p:sp>
        <p:nvSpPr>
          <p:cNvPr id="21" name="Rectangle 20"/>
          <p:cNvSpPr/>
          <p:nvPr/>
        </p:nvSpPr>
        <p:spPr>
          <a:xfrm>
            <a:off x="7015176" y="5558136"/>
            <a:ext cx="566182" cy="923330"/>
          </a:xfrm>
          <a:prstGeom prst="rect">
            <a:avLst/>
          </a:prstGeom>
          <a:noFill/>
        </p:spPr>
        <p:txBody>
          <a:bodyPr wrap="none" lIns="91440" tIns="45720" rIns="91440" bIns="45720">
            <a:spAutoFit/>
          </a:bodyPr>
          <a:lstStyle/>
          <a:p>
            <a:pPr algn="ctr"/>
            <a:r>
              <a:rPr lang="en-US" sz="5400"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X</a:t>
            </a:r>
            <a:endParaRPr lang="en-US" sz="54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11" name="TextBox 10"/>
          <p:cNvSpPr txBox="1"/>
          <p:nvPr/>
        </p:nvSpPr>
        <p:spPr>
          <a:xfrm>
            <a:off x="8352263" y="189571"/>
            <a:ext cx="791737" cy="369332"/>
          </a:xfrm>
          <a:prstGeom prst="rect">
            <a:avLst/>
          </a:prstGeom>
          <a:noFill/>
        </p:spPr>
        <p:txBody>
          <a:bodyPr wrap="square" rtlCol="0">
            <a:spAutoFit/>
          </a:bodyPr>
          <a:lstStyle/>
          <a:p>
            <a:r>
              <a:rPr lang="en-US" dirty="0" smtClean="0"/>
              <a:t>Rory</a:t>
            </a:r>
            <a:endParaRPr lang="en-US" dirty="0"/>
          </a:p>
        </p:txBody>
      </p:sp>
    </p:spTree>
  </p:cSld>
  <p:clrMapOvr>
    <a:masterClrMapping/>
  </p:clrMapOvr>
  <p:transition>
    <p:fad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Birds of a feather  session on Thursday </a:t>
            </a:r>
            <a:br>
              <a:rPr lang="en-US" dirty="0" smtClean="0"/>
            </a:br>
            <a:r>
              <a:rPr lang="en-US" dirty="0" smtClean="0"/>
              <a:t>System Center Questions... Answered!!</a:t>
            </a:r>
            <a:endParaRPr lang="en-US" dirty="0"/>
          </a:p>
        </p:txBody>
      </p:sp>
      <p:sp>
        <p:nvSpPr>
          <p:cNvPr id="4" name="Text Placeholder 3"/>
          <p:cNvSpPr>
            <a:spLocks noGrp="1"/>
          </p:cNvSpPr>
          <p:nvPr>
            <p:ph type="body" sz="quarter" idx="10"/>
          </p:nvPr>
        </p:nvSpPr>
        <p:spPr/>
        <p:txBody>
          <a:bodyPr/>
          <a:lstStyle/>
          <a:p>
            <a:r>
              <a:rPr lang="en-US" dirty="0" smtClean="0"/>
              <a:t>announcing</a:t>
            </a:r>
            <a:endParaRPr lang="en-US" dirty="0"/>
          </a:p>
        </p:txBody>
      </p:sp>
    </p:spTree>
  </p:cSld>
  <p:clrMapOvr>
    <a:masterClrMapping/>
  </p:clrMapOvr>
  <p:transition>
    <p:fad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 Placeholder 16"/>
          <p:cNvSpPr>
            <a:spLocks noGrp="1"/>
          </p:cNvSpPr>
          <p:nvPr>
            <p:ph type="body" sz="quarter" idx="10"/>
          </p:nvPr>
        </p:nvSpPr>
        <p:spPr/>
        <p:txBody>
          <a:bodyPr/>
          <a:lstStyle/>
          <a:p>
            <a:r>
              <a:rPr lang="en-US" sz="8000" dirty="0" smtClean="0"/>
              <a:t>question &amp; answer</a:t>
            </a:r>
            <a:endParaRPr lang="en-US" sz="8000" dirty="0"/>
          </a:p>
        </p:txBody>
      </p:sp>
    </p:spTree>
  </p:cSld>
  <p:clrMapOvr>
    <a:masterClrMapping/>
  </p:clrMapOvr>
  <p:transition>
    <p:fad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Rounded Rectangle 28"/>
          <p:cNvSpPr/>
          <p:nvPr/>
        </p:nvSpPr>
        <p:spPr bwMode="auto">
          <a:xfrm>
            <a:off x="162044" y="1178489"/>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49" name="Rounded Rectangle 48"/>
          <p:cNvSpPr/>
          <p:nvPr/>
        </p:nvSpPr>
        <p:spPr bwMode="auto">
          <a:xfrm>
            <a:off x="162044" y="3506886"/>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24" name="Picture 23" descr="TechNet.png"/>
          <p:cNvPicPr>
            <a:picLocks noChangeAspect="1"/>
          </p:cNvPicPr>
          <p:nvPr/>
        </p:nvPicPr>
        <p:blipFill>
          <a:blip r:embed="rId3"/>
          <a:stretch>
            <a:fillRect/>
          </a:stretch>
        </p:blipFill>
        <p:spPr bwMode="black">
          <a:xfrm>
            <a:off x="762000" y="3607054"/>
            <a:ext cx="3624263" cy="738032"/>
          </a:xfrm>
          <a:prstGeom prst="rect">
            <a:avLst/>
          </a:prstGeom>
        </p:spPr>
      </p:pic>
      <p:grpSp>
        <p:nvGrpSpPr>
          <p:cNvPr id="2" name="Group 29"/>
          <p:cNvGrpSpPr/>
          <p:nvPr/>
        </p:nvGrpSpPr>
        <p:grpSpPr>
          <a:xfrm>
            <a:off x="276225" y="1426139"/>
            <a:ext cx="457200" cy="457200"/>
            <a:chOff x="0" y="1400175"/>
            <a:chExt cx="457200" cy="457200"/>
          </a:xfrm>
        </p:grpSpPr>
        <p:sp>
          <p:nvSpPr>
            <p:cNvPr id="31" name="Oval 30"/>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2" name="Oval 31"/>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3" name="Oval 32"/>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42" name="Oval 41"/>
          <p:cNvSpPr/>
          <p:nvPr/>
        </p:nvSpPr>
        <p:spPr bwMode="auto">
          <a:xfrm>
            <a:off x="123825" y="1273739"/>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47" name="Rectangle 46"/>
          <p:cNvSpPr/>
          <p:nvPr/>
        </p:nvSpPr>
        <p:spPr>
          <a:xfrm>
            <a:off x="838200" y="2322868"/>
            <a:ext cx="3849547" cy="954107"/>
          </a:xfrm>
          <a:prstGeom prst="rect">
            <a:avLst/>
          </a:prstGeom>
        </p:spPr>
        <p:txBody>
          <a:bodyPr wrap="square">
            <a:spAutoFit/>
          </a:bodyPr>
          <a:lstStyle/>
          <a:p>
            <a:pPr>
              <a:spcBef>
                <a:spcPts val="600"/>
              </a:spcBef>
            </a:pPr>
            <a:r>
              <a:rPr lang="en-US" sz="2000" dirty="0" smtClean="0">
                <a:hlinkClick r:id="rId4"/>
              </a:rPr>
              <a:t>www.microsoft.com/teched</a:t>
            </a:r>
            <a:r>
              <a:rPr lang="en-US" sz="2000" dirty="0" smtClean="0"/>
              <a:t> </a:t>
            </a:r>
          </a:p>
          <a:p>
            <a:pPr marL="0" lvl="1" indent="0">
              <a:lnSpc>
                <a:spcPct val="100000"/>
              </a:lnSpc>
              <a:spcBef>
                <a:spcPts val="0"/>
              </a:spcBef>
              <a:buNone/>
              <a:tabLst>
                <a:tab pos="1828800" algn="l"/>
              </a:tabLst>
            </a:pPr>
            <a:endParaRPr lang="en-US" dirty="0" smtClean="0"/>
          </a:p>
          <a:p>
            <a:pPr marL="0" lvl="1" indent="0">
              <a:lnSpc>
                <a:spcPct val="100000"/>
              </a:lnSpc>
              <a:spcBef>
                <a:spcPts val="0"/>
              </a:spcBef>
              <a:buNone/>
              <a:tabLst>
                <a:tab pos="1828800" algn="l"/>
              </a:tabLst>
            </a:pPr>
            <a:r>
              <a:rPr lang="en-US" dirty="0" smtClean="0"/>
              <a:t>Sessions On-Demand &amp; Community</a:t>
            </a:r>
          </a:p>
        </p:txBody>
      </p:sp>
      <p:sp>
        <p:nvSpPr>
          <p:cNvPr id="48" name="Rectangle 47"/>
          <p:cNvSpPr/>
          <p:nvPr/>
        </p:nvSpPr>
        <p:spPr>
          <a:xfrm>
            <a:off x="838200" y="4474336"/>
            <a:ext cx="3733800" cy="1046440"/>
          </a:xfrm>
          <a:prstGeom prst="rect">
            <a:avLst/>
          </a:prstGeom>
        </p:spPr>
        <p:txBody>
          <a:bodyPr wrap="square">
            <a:spAutoFit/>
          </a:bodyPr>
          <a:lstStyle/>
          <a:p>
            <a:pPr lvl="0">
              <a:spcBef>
                <a:spcPts val="600"/>
              </a:spcBef>
              <a:buSzPct val="120000"/>
              <a:tabLst>
                <a:tab pos="1828800" algn="l"/>
              </a:tabLst>
              <a:defRPr/>
            </a:pPr>
            <a:r>
              <a:rPr lang="en-US" sz="2000" dirty="0" smtClean="0">
                <a:latin typeface="Calibri" pitchFamily="34" charset="0"/>
                <a:hlinkClick r:id="rId5"/>
              </a:rPr>
              <a:t>http://microsoft.com/technet</a:t>
            </a:r>
            <a:r>
              <a:rPr lang="en-US" sz="2400" b="1" dirty="0" smtClean="0">
                <a:latin typeface="Calibri" pitchFamily="34" charset="0"/>
              </a:rPr>
              <a:t>  </a:t>
            </a:r>
            <a:endParaRPr lang="en-US" sz="2400" dirty="0" smtClean="0">
              <a:latin typeface="Calibri" pitchFamily="34" charset="0"/>
            </a:endParaRPr>
          </a:p>
          <a:p>
            <a:pPr marL="0" lvl="1">
              <a:tabLst>
                <a:tab pos="1828800" algn="l"/>
              </a:tabLst>
              <a:defRPr/>
            </a:pPr>
            <a:endParaRPr lang="en-US" dirty="0" smtClean="0">
              <a:latin typeface="Calibri" pitchFamily="34" charset="0"/>
            </a:endParaRPr>
          </a:p>
          <a:p>
            <a:pPr marL="0" lvl="1">
              <a:tabLst>
                <a:tab pos="1828800" algn="l"/>
              </a:tabLst>
              <a:defRPr/>
            </a:pPr>
            <a:r>
              <a:rPr lang="en-US" dirty="0" smtClean="0">
                <a:latin typeface="Calibri" pitchFamily="34" charset="0"/>
              </a:rPr>
              <a:t>Resources for IT Professionals</a:t>
            </a:r>
          </a:p>
        </p:txBody>
      </p:sp>
      <p:pic>
        <p:nvPicPr>
          <p:cNvPr id="25" name="Picture 24" descr="TechEd_online.png"/>
          <p:cNvPicPr>
            <a:picLocks noChangeAspect="1"/>
          </p:cNvPicPr>
          <p:nvPr/>
        </p:nvPicPr>
        <p:blipFill>
          <a:blip r:embed="rId6"/>
          <a:stretch>
            <a:fillRect/>
          </a:stretch>
        </p:blipFill>
        <p:spPr bwMode="black">
          <a:xfrm>
            <a:off x="914400" y="1281128"/>
            <a:ext cx="2409825" cy="1076325"/>
          </a:xfrm>
          <a:prstGeom prst="rect">
            <a:avLst/>
          </a:prstGeom>
        </p:spPr>
      </p:pic>
      <p:sp>
        <p:nvSpPr>
          <p:cNvPr id="22" name="Rounded Rectangle 21"/>
          <p:cNvSpPr/>
          <p:nvPr/>
        </p:nvSpPr>
        <p:spPr bwMode="auto">
          <a:xfrm>
            <a:off x="4612234" y="3506886"/>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27" name="Picture 26" descr="msdn_1inch_rgb.png"/>
          <p:cNvPicPr>
            <a:picLocks noChangeAspect="1"/>
          </p:cNvPicPr>
          <p:nvPr/>
        </p:nvPicPr>
        <p:blipFill>
          <a:blip r:embed="rId7"/>
          <a:stretch>
            <a:fillRect/>
          </a:stretch>
        </p:blipFill>
        <p:spPr bwMode="black">
          <a:xfrm>
            <a:off x="5457615" y="3583086"/>
            <a:ext cx="1857375" cy="942975"/>
          </a:xfrm>
          <a:prstGeom prst="rect">
            <a:avLst/>
          </a:prstGeom>
        </p:spPr>
      </p:pic>
      <p:sp>
        <p:nvSpPr>
          <p:cNvPr id="28" name="Rectangle 27"/>
          <p:cNvSpPr/>
          <p:nvPr/>
        </p:nvSpPr>
        <p:spPr>
          <a:xfrm>
            <a:off x="5457615" y="4474336"/>
            <a:ext cx="3352800" cy="1046440"/>
          </a:xfrm>
          <a:prstGeom prst="rect">
            <a:avLst/>
          </a:prstGeom>
        </p:spPr>
        <p:txBody>
          <a:bodyPr wrap="square">
            <a:spAutoFit/>
          </a:bodyPr>
          <a:lstStyle/>
          <a:p>
            <a:pPr>
              <a:spcBef>
                <a:spcPts val="600"/>
              </a:spcBef>
              <a:tabLst>
                <a:tab pos="1828800" algn="l"/>
              </a:tabLst>
            </a:pPr>
            <a:r>
              <a:rPr lang="en-US" sz="2000" dirty="0" smtClean="0">
                <a:hlinkClick r:id="rId8"/>
              </a:rPr>
              <a:t>http://microsoft.com/msdn</a:t>
            </a:r>
            <a:r>
              <a:rPr lang="en-US" sz="2400" b="1" dirty="0" smtClean="0"/>
              <a:t>  </a:t>
            </a:r>
            <a:endParaRPr lang="en-US" sz="2400" dirty="0" smtClean="0"/>
          </a:p>
          <a:p>
            <a:pPr marL="0" lvl="1" indent="0">
              <a:lnSpc>
                <a:spcPct val="100000"/>
              </a:lnSpc>
              <a:spcBef>
                <a:spcPts val="0"/>
              </a:spcBef>
              <a:buNone/>
              <a:tabLst>
                <a:tab pos="1828800" algn="l"/>
              </a:tabLst>
            </a:pPr>
            <a:endParaRPr lang="en-US" dirty="0" smtClean="0"/>
          </a:p>
          <a:p>
            <a:pPr marL="0" lvl="1" indent="0">
              <a:lnSpc>
                <a:spcPct val="100000"/>
              </a:lnSpc>
              <a:spcBef>
                <a:spcPts val="0"/>
              </a:spcBef>
              <a:buNone/>
              <a:tabLst>
                <a:tab pos="1828800" algn="l"/>
              </a:tabLst>
            </a:pPr>
            <a:r>
              <a:rPr lang="en-US" dirty="0" smtClean="0"/>
              <a:t>Resources for Developers</a:t>
            </a:r>
          </a:p>
        </p:txBody>
      </p:sp>
      <p:grpSp>
        <p:nvGrpSpPr>
          <p:cNvPr id="3" name="Group 29"/>
          <p:cNvGrpSpPr/>
          <p:nvPr/>
        </p:nvGrpSpPr>
        <p:grpSpPr>
          <a:xfrm>
            <a:off x="276225" y="3758636"/>
            <a:ext cx="457200" cy="457200"/>
            <a:chOff x="0" y="1400175"/>
            <a:chExt cx="457200" cy="457200"/>
          </a:xfrm>
        </p:grpSpPr>
        <p:sp>
          <p:nvSpPr>
            <p:cNvPr id="38" name="Oval 37"/>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9" name="Oval 38"/>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0" name="Oval 39"/>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41" name="Oval 40"/>
          <p:cNvSpPr/>
          <p:nvPr/>
        </p:nvSpPr>
        <p:spPr bwMode="auto">
          <a:xfrm>
            <a:off x="123825" y="3664111"/>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grpSp>
        <p:nvGrpSpPr>
          <p:cNvPr id="4" name="Group 43"/>
          <p:cNvGrpSpPr/>
          <p:nvPr/>
        </p:nvGrpSpPr>
        <p:grpSpPr>
          <a:xfrm>
            <a:off x="4800600" y="3758636"/>
            <a:ext cx="457200" cy="457200"/>
            <a:chOff x="0" y="1400175"/>
            <a:chExt cx="457200" cy="457200"/>
          </a:xfrm>
        </p:grpSpPr>
        <p:sp>
          <p:nvSpPr>
            <p:cNvPr id="45" name="Oval 44"/>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6" name="Oval 45"/>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50" name="Oval 49"/>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51" name="Oval 50"/>
          <p:cNvSpPr/>
          <p:nvPr/>
        </p:nvSpPr>
        <p:spPr bwMode="auto">
          <a:xfrm>
            <a:off x="4648200" y="3606236"/>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35" name="Rounded Rectangle 34"/>
          <p:cNvSpPr/>
          <p:nvPr/>
        </p:nvSpPr>
        <p:spPr bwMode="auto">
          <a:xfrm>
            <a:off x="4612234" y="1178489"/>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grpSp>
        <p:nvGrpSpPr>
          <p:cNvPr id="5" name="Group 29"/>
          <p:cNvGrpSpPr/>
          <p:nvPr/>
        </p:nvGrpSpPr>
        <p:grpSpPr>
          <a:xfrm>
            <a:off x="4761140" y="1426139"/>
            <a:ext cx="457200" cy="457200"/>
            <a:chOff x="0" y="1400175"/>
            <a:chExt cx="457200" cy="457200"/>
          </a:xfrm>
        </p:grpSpPr>
        <p:sp>
          <p:nvSpPr>
            <p:cNvPr id="37" name="Oval 36"/>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3" name="Oval 42"/>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4" name="Oval 43"/>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52" name="Oval 51"/>
          <p:cNvSpPr/>
          <p:nvPr/>
        </p:nvSpPr>
        <p:spPr bwMode="auto">
          <a:xfrm>
            <a:off x="4608740" y="1273739"/>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57" name="Rectangle 56"/>
          <p:cNvSpPr/>
          <p:nvPr/>
        </p:nvSpPr>
        <p:spPr>
          <a:xfrm>
            <a:off x="4629872" y="2322868"/>
            <a:ext cx="4514127" cy="954107"/>
          </a:xfrm>
          <a:prstGeom prst="rect">
            <a:avLst/>
          </a:prstGeom>
        </p:spPr>
        <p:txBody>
          <a:bodyPr wrap="square">
            <a:spAutoFit/>
          </a:bodyPr>
          <a:lstStyle/>
          <a:p>
            <a:pPr>
              <a:spcBef>
                <a:spcPts val="600"/>
              </a:spcBef>
            </a:pPr>
            <a:r>
              <a:rPr lang="en-US" sz="2000" dirty="0" smtClean="0">
                <a:hlinkClick r:id="rId9"/>
              </a:rPr>
              <a:t>www.microsoft.com/learning</a:t>
            </a:r>
            <a:r>
              <a:rPr lang="en-US" sz="2000" dirty="0" smtClean="0"/>
              <a:t>  </a:t>
            </a:r>
          </a:p>
          <a:p>
            <a:pPr marL="0" lvl="1" indent="0">
              <a:lnSpc>
                <a:spcPct val="100000"/>
              </a:lnSpc>
              <a:spcBef>
                <a:spcPts val="0"/>
              </a:spcBef>
              <a:buNone/>
              <a:tabLst>
                <a:tab pos="1828800" algn="l"/>
              </a:tabLst>
            </a:pPr>
            <a:endParaRPr lang="en-US" dirty="0" smtClean="0"/>
          </a:p>
          <a:p>
            <a:r>
              <a:rPr lang="en-US" dirty="0" smtClean="0"/>
              <a:t>Microsoft Certification &amp; Training Resources</a:t>
            </a:r>
            <a:endParaRPr lang="en-US" dirty="0"/>
          </a:p>
        </p:txBody>
      </p:sp>
      <p:sp>
        <p:nvSpPr>
          <p:cNvPr id="54" name="Title 1"/>
          <p:cNvSpPr>
            <a:spLocks noGrp="1"/>
          </p:cNvSpPr>
          <p:nvPr>
            <p:ph type="title"/>
          </p:nvPr>
        </p:nvSpPr>
        <p:spPr/>
        <p:txBody>
          <a:bodyPr vert="horz" wrap="square" lIns="0" tIns="0" rIns="0" bIns="0" rtlCol="0" anchor="t">
            <a:spAutoFit/>
          </a:bodyPr>
          <a:lstStyle/>
          <a:p>
            <a:r>
              <a:rPr/>
              <a:t>Resources</a:t>
            </a:r>
          </a:p>
        </p:txBody>
      </p:sp>
      <p:grpSp>
        <p:nvGrpSpPr>
          <p:cNvPr id="6" name="Group 57"/>
          <p:cNvGrpSpPr/>
          <p:nvPr/>
        </p:nvGrpSpPr>
        <p:grpSpPr bwMode="black">
          <a:xfrm>
            <a:off x="5457615" y="1234828"/>
            <a:ext cx="3477054" cy="771334"/>
            <a:chOff x="5561787" y="0"/>
            <a:chExt cx="3477054" cy="771334"/>
          </a:xfrm>
        </p:grpSpPr>
        <p:pic>
          <p:nvPicPr>
            <p:cNvPr id="56" name="Picture 55" descr="ms_Learning_w.eps"/>
            <p:cNvPicPr>
              <a:picLocks noChangeAspect="1"/>
            </p:cNvPicPr>
            <p:nvPr/>
          </p:nvPicPr>
          <p:blipFill>
            <a:blip r:embed="rId10"/>
            <a:srcRect l="51467"/>
            <a:stretch>
              <a:fillRect/>
            </a:stretch>
          </p:blipFill>
          <p:spPr bwMode="black">
            <a:xfrm>
              <a:off x="7257327" y="0"/>
              <a:ext cx="1781514" cy="771334"/>
            </a:xfrm>
            <a:prstGeom prst="rect">
              <a:avLst/>
            </a:prstGeom>
          </p:spPr>
        </p:pic>
        <p:pic>
          <p:nvPicPr>
            <p:cNvPr id="1026" name="Picture 2" descr="C:\Documents and Settings\Pennie\My Documents\ACERDATA (D)\Pennie's documents\MS Image\Boxshot_Logo\MICROSOFT\Microsoft Logo wht shadow.png"/>
            <p:cNvPicPr>
              <a:picLocks noChangeAspect="1" noChangeArrowheads="1"/>
            </p:cNvPicPr>
            <p:nvPr/>
          </p:nvPicPr>
          <p:blipFill>
            <a:blip r:embed="rId11"/>
            <a:srcRect/>
            <a:stretch>
              <a:fillRect/>
            </a:stretch>
          </p:blipFill>
          <p:spPr bwMode="black">
            <a:xfrm>
              <a:off x="5561787" y="254642"/>
              <a:ext cx="1693646" cy="312516"/>
            </a:xfrm>
            <a:prstGeom prst="rect">
              <a:avLst/>
            </a:prstGeom>
            <a:noFill/>
          </p:spPr>
        </p:pic>
      </p:grpSp>
      <p:sp>
        <p:nvSpPr>
          <p:cNvPr id="53" name="Rectangle 52"/>
          <p:cNvSpPr/>
          <p:nvPr/>
        </p:nvSpPr>
        <p:spPr bwMode="auto">
          <a:xfrm>
            <a:off x="-2298032" y="0"/>
            <a:ext cx="2141623" cy="3072384"/>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t" anchorCtr="0" compatLnSpc="1">
            <a:prstTxWarp prst="textNoShape">
              <a:avLst/>
            </a:prstTxWarp>
          </a:bodyPr>
          <a:lstStyle/>
          <a:p>
            <a:pPr defTabSz="914099" fontAlgn="base">
              <a:spcBef>
                <a:spcPct val="0"/>
              </a:spcBef>
              <a:spcAft>
                <a:spcPct val="0"/>
              </a:spcAft>
            </a:pPr>
            <a:r>
              <a:rPr lang="en-US" sz="2400" b="1" dirty="0" smtClean="0"/>
              <a:t>Required Slide</a:t>
            </a:r>
            <a:endParaRPr lang="en-US" sz="2400" b="1" dirty="0" smtClean="0">
              <a:solidFill>
                <a:srgbClr val="FFFFFF"/>
              </a:solidFill>
              <a:effectLst>
                <a:outerShdw blurRad="38100" dist="38100" dir="2700000" algn="tl">
                  <a:srgbClr val="000000">
                    <a:alpha val="43137"/>
                  </a:srgbClr>
                </a:outerShdw>
              </a:effectLst>
            </a:endParaRPr>
          </a:p>
          <a:p>
            <a:pPr defTabSz="914099" fontAlgn="base">
              <a:spcBef>
                <a:spcPct val="0"/>
              </a:spcBef>
              <a:spcAft>
                <a:spcPct val="0"/>
              </a:spcAft>
            </a:pPr>
            <a:r>
              <a:rPr lang="en-US" sz="2000" b="1" dirty="0" smtClean="0">
                <a:solidFill>
                  <a:schemeClr val="accent5"/>
                </a:solidFill>
              </a:rPr>
              <a:t>Speakers, </a:t>
            </a:r>
          </a:p>
          <a:p>
            <a:r>
              <a:rPr lang="en-US" dirty="0" smtClean="0"/>
              <a:t>TechEd 2009 is not producing </a:t>
            </a:r>
          </a:p>
          <a:p>
            <a:r>
              <a:rPr lang="en-US" dirty="0" smtClean="0"/>
              <a:t>a DVD. Please announce that </a:t>
            </a:r>
          </a:p>
          <a:p>
            <a:r>
              <a:rPr lang="en-US" dirty="0" smtClean="0"/>
              <a:t>attendees can </a:t>
            </a:r>
            <a:r>
              <a:rPr lang="en-US" b="1" dirty="0" smtClean="0"/>
              <a:t>access session </a:t>
            </a:r>
            <a:endParaRPr lang="en-US" dirty="0" smtClean="0"/>
          </a:p>
          <a:p>
            <a:r>
              <a:rPr lang="en-US" b="1" dirty="0" smtClean="0"/>
              <a:t>recordings at TechEd Online. </a:t>
            </a:r>
            <a:endParaRPr lang="en-US" dirty="0"/>
          </a:p>
        </p:txBody>
      </p:sp>
      <p:pic>
        <p:nvPicPr>
          <p:cNvPr id="55" name="Picture 54" descr="logo.jpg"/>
          <p:cNvPicPr>
            <a:picLocks noChangeAspect="1"/>
          </p:cNvPicPr>
          <p:nvPr/>
        </p:nvPicPr>
        <p:blipFill>
          <a:blip r:embed="rId12"/>
          <a:stretch>
            <a:fillRect/>
          </a:stretch>
        </p:blipFill>
        <p:spPr>
          <a:xfrm>
            <a:off x="2023361" y="5685443"/>
            <a:ext cx="5130934" cy="980433"/>
          </a:xfrm>
          <a:prstGeom prst="rect">
            <a:avLst/>
          </a:prstGeom>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4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par>
                          <p:cTn id="9" fill="hold">
                            <p:stCondLst>
                              <p:cond delay="0"/>
                            </p:stCondLst>
                            <p:childTnLst>
                              <p:par>
                                <p:cTn id="10" presetID="10" presetClass="exit" presetSubtype="0" fill="hold" grpId="1" nodeType="afterEffect">
                                  <p:stCondLst>
                                    <p:cond delay="200"/>
                                  </p:stCondLst>
                                  <p:childTnLst>
                                    <p:animEffect transition="out" filter="fade">
                                      <p:cBhvr>
                                        <p:cTn id="11" dur="2000"/>
                                        <p:tgtEl>
                                          <p:spTgt spid="42"/>
                                        </p:tgtEl>
                                      </p:cBhvr>
                                    </p:animEffect>
                                    <p:set>
                                      <p:cBhvr>
                                        <p:cTn id="12" dur="1" fill="hold">
                                          <p:stCondLst>
                                            <p:cond delay="1999"/>
                                          </p:stCondLst>
                                        </p:cTn>
                                        <p:tgtEl>
                                          <p:spTgt spid="42"/>
                                        </p:tgtEl>
                                        <p:attrNameLst>
                                          <p:attrName>style.visibility</p:attrName>
                                        </p:attrNameLst>
                                      </p:cBhvr>
                                      <p:to>
                                        <p:strVal val="hidden"/>
                                      </p:to>
                                    </p:set>
                                  </p:childTnLst>
                                </p:cTn>
                              </p:par>
                            </p:childTnLst>
                          </p:cTn>
                        </p:par>
                        <p:par>
                          <p:cTn id="13" fill="hold">
                            <p:stCondLst>
                              <p:cond delay="2200"/>
                            </p:stCondLst>
                            <p:childTnLst>
                              <p:par>
                                <p:cTn id="14" presetID="1" presetClass="entr" presetSubtype="0" fill="hold" grpId="0" nodeType="afterEffect">
                                  <p:stCondLst>
                                    <p:cond delay="0"/>
                                  </p:stCondLst>
                                  <p:childTnLst>
                                    <p:set>
                                      <p:cBhvr>
                                        <p:cTn id="15" dur="1" fill="hold">
                                          <p:stCondLst>
                                            <p:cond delay="0"/>
                                          </p:stCondLst>
                                        </p:cTn>
                                        <p:tgtEl>
                                          <p:spTgt spid="41"/>
                                        </p:tgtEl>
                                        <p:attrNameLst>
                                          <p:attrName>style.visibility</p:attrName>
                                        </p:attrNameLst>
                                      </p:cBhvr>
                                      <p:to>
                                        <p:strVal val="visible"/>
                                      </p:to>
                                    </p:set>
                                  </p:childTnLst>
                                </p:cTn>
                              </p:par>
                              <p:par>
                                <p:cTn id="16" presetID="1" presetClass="entr" presetSubtype="0" fill="hold" nodeType="withEffect">
                                  <p:stCondLst>
                                    <p:cond delay="0"/>
                                  </p:stCondLst>
                                  <p:childTnLst>
                                    <p:set>
                                      <p:cBhvr>
                                        <p:cTn id="17" dur="1" fill="hold">
                                          <p:stCondLst>
                                            <p:cond delay="0"/>
                                          </p:stCondLst>
                                        </p:cTn>
                                        <p:tgtEl>
                                          <p:spTgt spid="3"/>
                                        </p:tgtEl>
                                        <p:attrNameLst>
                                          <p:attrName>style.visibility</p:attrName>
                                        </p:attrNameLst>
                                      </p:cBhvr>
                                      <p:to>
                                        <p:strVal val="visible"/>
                                      </p:to>
                                    </p:set>
                                  </p:childTnLst>
                                </p:cTn>
                              </p:par>
                            </p:childTnLst>
                          </p:cTn>
                        </p:par>
                        <p:par>
                          <p:cTn id="18" fill="hold">
                            <p:stCondLst>
                              <p:cond delay="2200"/>
                            </p:stCondLst>
                            <p:childTnLst>
                              <p:par>
                                <p:cTn id="19" presetID="10" presetClass="exit" presetSubtype="0" fill="hold" grpId="1" nodeType="afterEffect">
                                  <p:stCondLst>
                                    <p:cond delay="200"/>
                                  </p:stCondLst>
                                  <p:childTnLst>
                                    <p:animEffect transition="out" filter="fade">
                                      <p:cBhvr>
                                        <p:cTn id="20" dur="2000"/>
                                        <p:tgtEl>
                                          <p:spTgt spid="41"/>
                                        </p:tgtEl>
                                      </p:cBhvr>
                                    </p:animEffect>
                                    <p:set>
                                      <p:cBhvr>
                                        <p:cTn id="21" dur="1" fill="hold">
                                          <p:stCondLst>
                                            <p:cond delay="1999"/>
                                          </p:stCondLst>
                                        </p:cTn>
                                        <p:tgtEl>
                                          <p:spTgt spid="41"/>
                                        </p:tgtEl>
                                        <p:attrNameLst>
                                          <p:attrName>style.visibility</p:attrName>
                                        </p:attrNameLst>
                                      </p:cBhvr>
                                      <p:to>
                                        <p:strVal val="hidden"/>
                                      </p:to>
                                    </p:set>
                                  </p:childTnLst>
                                </p:cTn>
                              </p:par>
                            </p:childTnLst>
                          </p:cTn>
                        </p:par>
                        <p:par>
                          <p:cTn id="22" fill="hold">
                            <p:stCondLst>
                              <p:cond delay="4400"/>
                            </p:stCondLst>
                            <p:childTnLst>
                              <p:par>
                                <p:cTn id="23" presetID="1" presetClass="entr" presetSubtype="0" fill="hold" grpId="0" nodeType="afterEffect">
                                  <p:stCondLst>
                                    <p:cond delay="0"/>
                                  </p:stCondLst>
                                  <p:childTnLst>
                                    <p:set>
                                      <p:cBhvr>
                                        <p:cTn id="24" dur="1" fill="hold">
                                          <p:stCondLst>
                                            <p:cond delay="0"/>
                                          </p:stCondLst>
                                        </p:cTn>
                                        <p:tgtEl>
                                          <p:spTgt spid="51"/>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4"/>
                                        </p:tgtEl>
                                        <p:attrNameLst>
                                          <p:attrName>style.visibility</p:attrName>
                                        </p:attrNameLst>
                                      </p:cBhvr>
                                      <p:to>
                                        <p:strVal val="visible"/>
                                      </p:to>
                                    </p:set>
                                  </p:childTnLst>
                                </p:cTn>
                              </p:par>
                            </p:childTnLst>
                          </p:cTn>
                        </p:par>
                        <p:par>
                          <p:cTn id="27" fill="hold">
                            <p:stCondLst>
                              <p:cond delay="4400"/>
                            </p:stCondLst>
                            <p:childTnLst>
                              <p:par>
                                <p:cTn id="28" presetID="10" presetClass="exit" presetSubtype="0" fill="hold" grpId="1" nodeType="afterEffect">
                                  <p:stCondLst>
                                    <p:cond delay="200"/>
                                  </p:stCondLst>
                                  <p:childTnLst>
                                    <p:animEffect transition="out" filter="fade">
                                      <p:cBhvr>
                                        <p:cTn id="29" dur="2000"/>
                                        <p:tgtEl>
                                          <p:spTgt spid="51"/>
                                        </p:tgtEl>
                                      </p:cBhvr>
                                    </p:animEffect>
                                    <p:set>
                                      <p:cBhvr>
                                        <p:cTn id="30" dur="1" fill="hold">
                                          <p:stCondLst>
                                            <p:cond delay="1999"/>
                                          </p:stCondLst>
                                        </p:cTn>
                                        <p:tgtEl>
                                          <p:spTgt spid="51"/>
                                        </p:tgtEl>
                                        <p:attrNameLst>
                                          <p:attrName>style.visibility</p:attrName>
                                        </p:attrNameLst>
                                      </p:cBhvr>
                                      <p:to>
                                        <p:strVal val="hidden"/>
                                      </p:to>
                                    </p:set>
                                  </p:childTnLst>
                                </p:cTn>
                              </p:par>
                            </p:childTnLst>
                          </p:cTn>
                        </p:par>
                        <p:par>
                          <p:cTn id="31" fill="hold">
                            <p:stCondLst>
                              <p:cond delay="6600"/>
                            </p:stCondLst>
                            <p:childTnLst>
                              <p:par>
                                <p:cTn id="32" presetID="1" presetClass="entr" presetSubtype="0" fill="hold" grpId="0" nodeType="afterEffect">
                                  <p:stCondLst>
                                    <p:cond delay="0"/>
                                  </p:stCondLst>
                                  <p:childTnLst>
                                    <p:set>
                                      <p:cBhvr>
                                        <p:cTn id="33" dur="1" fill="hold">
                                          <p:stCondLst>
                                            <p:cond delay="0"/>
                                          </p:stCondLst>
                                        </p:cTn>
                                        <p:tgtEl>
                                          <p:spTgt spid="52"/>
                                        </p:tgtEl>
                                        <p:attrNameLst>
                                          <p:attrName>style.visibility</p:attrName>
                                        </p:attrNameLst>
                                      </p:cBhvr>
                                      <p:to>
                                        <p:strVal val="visible"/>
                                      </p:to>
                                    </p:set>
                                  </p:childTnLst>
                                </p:cTn>
                              </p:par>
                              <p:par>
                                <p:cTn id="34" presetID="1" presetClass="entr" presetSubtype="0" fill="hold" nodeType="withEffect">
                                  <p:stCondLst>
                                    <p:cond delay="0"/>
                                  </p:stCondLst>
                                  <p:childTnLst>
                                    <p:set>
                                      <p:cBhvr>
                                        <p:cTn id="35" dur="1" fill="hold">
                                          <p:stCondLst>
                                            <p:cond delay="0"/>
                                          </p:stCondLst>
                                        </p:cTn>
                                        <p:tgtEl>
                                          <p:spTgt spid="5"/>
                                        </p:tgtEl>
                                        <p:attrNameLst>
                                          <p:attrName>style.visibility</p:attrName>
                                        </p:attrNameLst>
                                      </p:cBhvr>
                                      <p:to>
                                        <p:strVal val="visible"/>
                                      </p:to>
                                    </p:set>
                                  </p:childTnLst>
                                </p:cTn>
                              </p:par>
                            </p:childTnLst>
                          </p:cTn>
                        </p:par>
                        <p:par>
                          <p:cTn id="36" fill="hold">
                            <p:stCondLst>
                              <p:cond delay="6600"/>
                            </p:stCondLst>
                            <p:childTnLst>
                              <p:par>
                                <p:cTn id="37" presetID="10" presetClass="exit" presetSubtype="0" fill="hold" grpId="1" nodeType="afterEffect">
                                  <p:stCondLst>
                                    <p:cond delay="200"/>
                                  </p:stCondLst>
                                  <p:childTnLst>
                                    <p:animEffect transition="out" filter="fade">
                                      <p:cBhvr>
                                        <p:cTn id="38" dur="2000"/>
                                        <p:tgtEl>
                                          <p:spTgt spid="52"/>
                                        </p:tgtEl>
                                      </p:cBhvr>
                                    </p:animEffect>
                                    <p:set>
                                      <p:cBhvr>
                                        <p:cTn id="39" dur="1" fill="hold">
                                          <p:stCondLst>
                                            <p:cond delay="1999"/>
                                          </p:stCondLst>
                                        </p:cTn>
                                        <p:tgtEl>
                                          <p:spTgt spid="5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2" grpId="1" animBg="1"/>
      <p:bldP spid="41" grpId="0" animBg="1"/>
      <p:bldP spid="41" grpId="1" animBg="1"/>
      <p:bldP spid="51" grpId="0" animBg="1"/>
      <p:bldP spid="51" grpId="1" animBg="1"/>
      <p:bldP spid="52" grpId="0" animBg="1"/>
      <p:bldP spid="52" grpId="1"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eval.png"/>
          <p:cNvPicPr>
            <a:picLocks noChangeAspect="1"/>
          </p:cNvPicPr>
          <p:nvPr/>
        </p:nvPicPr>
        <p:blipFill>
          <a:blip r:embed="rId2"/>
          <a:stretch>
            <a:fillRect/>
          </a:stretch>
        </p:blipFill>
        <p:spPr>
          <a:xfrm>
            <a:off x="1142" y="857"/>
            <a:ext cx="9142858" cy="6857143"/>
          </a:xfrm>
          <a:prstGeom prst="rect">
            <a:avLst/>
          </a:prstGeom>
        </p:spPr>
      </p:pic>
      <p:sp>
        <p:nvSpPr>
          <p:cNvPr id="3" name="Rounded Rectangle 2"/>
          <p:cNvSpPr/>
          <p:nvPr/>
        </p:nvSpPr>
        <p:spPr bwMode="blackGray">
          <a:xfrm>
            <a:off x="41077" y="3971504"/>
            <a:ext cx="5055579" cy="2009776"/>
          </a:xfrm>
          <a:prstGeom prst="roundRect">
            <a:avLst/>
          </a:prstGeom>
          <a:noFill/>
          <a:ln w="9525">
            <a:noFill/>
            <a:miter lim="800000"/>
            <a:headEnd/>
            <a:tailEnd/>
          </a:ln>
          <a:scene3d>
            <a:camera prst="orthographicFront"/>
            <a:lightRig rig="contrasting" dir="t">
              <a:rot lat="0" lon="0" rev="7800000"/>
            </a:lightRig>
          </a:scene3d>
          <a:sp3d prstMaterial="metal">
            <a:bevelB w="0" h="0"/>
          </a:sp3d>
        </p:spPr>
        <p:txBody>
          <a:bodyPr anchor="ctr" anchorCtr="0"/>
          <a:lstStyle/>
          <a:p>
            <a:pPr defTabSz="914099" fontAlgn="base">
              <a:spcBef>
                <a:spcPct val="0"/>
              </a:spcBef>
              <a:spcAft>
                <a:spcPct val="0"/>
              </a:spcAft>
              <a:defRPr/>
            </a:pPr>
            <a:r>
              <a:rPr lang="en-US" sz="3200" dirty="0" smtClean="0">
                <a:solidFill>
                  <a:srgbClr val="FFFFFF"/>
                </a:solidFill>
                <a:effectLst>
                  <a:outerShdw blurRad="38100" dist="38100" dir="2700000" algn="tl">
                    <a:srgbClr val="000000">
                      <a:alpha val="43137"/>
                    </a:srgbClr>
                  </a:outerShdw>
                </a:effectLst>
                <a:latin typeface="Segoe" pitchFamily="34" charset="0"/>
              </a:rPr>
              <a:t>Complete an evaluation on </a:t>
            </a:r>
            <a:r>
              <a:rPr lang="en-US" sz="3200" dirty="0" err="1" smtClean="0">
                <a:solidFill>
                  <a:srgbClr val="FFFFFF"/>
                </a:solidFill>
                <a:effectLst>
                  <a:outerShdw blurRad="38100" dist="38100" dir="2700000" algn="tl">
                    <a:srgbClr val="000000">
                      <a:alpha val="43137"/>
                    </a:srgbClr>
                  </a:outerShdw>
                </a:effectLst>
                <a:latin typeface="Segoe" pitchFamily="34" charset="0"/>
              </a:rPr>
              <a:t>CommNet</a:t>
            </a:r>
            <a:r>
              <a:rPr lang="en-US" sz="3200" dirty="0" smtClean="0">
                <a:solidFill>
                  <a:srgbClr val="FFFFFF"/>
                </a:solidFill>
                <a:effectLst>
                  <a:outerShdw blurRad="38100" dist="38100" dir="2700000" algn="tl">
                    <a:srgbClr val="000000">
                      <a:alpha val="43137"/>
                    </a:srgbClr>
                  </a:outerShdw>
                </a:effectLst>
                <a:latin typeface="Segoe" pitchFamily="34" charset="0"/>
              </a:rPr>
              <a:t> and enter to win an Xbox 360 Elite!</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childTnLst>
                                </p:cTn>
                              </p:par>
                              <p:par>
                                <p:cTn id="8" presetID="64" presetClass="path" presetSubtype="0" decel="50000" fill="hold" grpId="1" nodeType="withEffect">
                                  <p:stCondLst>
                                    <p:cond delay="0"/>
                                  </p:stCondLst>
                                  <p:childTnLst>
                                    <p:animMotion origin="layout" path="M -0.41701 -0.00138 L -2.77778E-6 -4.44444E-6 " pathEditMode="relative" rAng="0" ptsTypes="AA">
                                      <p:cBhvr>
                                        <p:cTn id="9" dur="1000" fill="hold"/>
                                        <p:tgtEl>
                                          <p:spTgt spid="3"/>
                                        </p:tgtEl>
                                        <p:attrNameLst>
                                          <p:attrName>ppt_x</p:attrName>
                                          <p:attrName>ppt_y</p:attrName>
                                        </p:attrNameLst>
                                      </p:cBhvr>
                                      <p:rCtr x="209" y="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Microsoft logo and tagline"/>
          <p:cNvPicPr>
            <a:picLocks noChangeAspect="1" noChangeArrowheads="1"/>
          </p:cNvPicPr>
          <p:nvPr/>
        </p:nvPicPr>
        <p:blipFill>
          <a:blip r:embed="rId3"/>
          <a:stretch>
            <a:fillRect/>
          </a:stretch>
        </p:blipFill>
        <p:spPr bwMode="black">
          <a:xfrm>
            <a:off x="2286000" y="2590800"/>
            <a:ext cx="4572000" cy="986114"/>
          </a:xfrm>
          <a:prstGeom prst="rect">
            <a:avLst/>
          </a:prstGeom>
          <a:noFill/>
          <a:ln>
            <a:noFill/>
          </a:ln>
        </p:spPr>
      </p:pic>
      <p:sp>
        <p:nvSpPr>
          <p:cNvPr id="5" name="Text Box 3"/>
          <p:cNvSpPr txBox="1">
            <a:spLocks noChangeArrowheads="1"/>
          </p:cNvSpPr>
          <p:nvPr/>
        </p:nvSpPr>
        <p:spPr bwMode="blackWhite">
          <a:xfrm>
            <a:off x="967578" y="5580925"/>
            <a:ext cx="7208845" cy="461651"/>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600" dirty="0">
                <a:latin typeface="Calibri" pitchFamily="34" charset="0"/>
                <a:cs typeface="Arial" charset="0"/>
              </a:rPr>
              <a:t>© </a:t>
            </a:r>
            <a:r>
              <a:rPr lang="en-US" sz="600" dirty="0" smtClean="0">
                <a:latin typeface="Calibri" pitchFamily="34" charset="0"/>
                <a:cs typeface="Arial" charset="0"/>
              </a:rPr>
              <a:t>2009 Microsoft </a:t>
            </a:r>
            <a:r>
              <a:rPr lang="en-US" sz="600" dirty="0">
                <a:latin typeface="Calibri" pitchFamily="34" charset="0"/>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600" dirty="0">
                <a:latin typeface="Calibr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600" dirty="0" smtClean="0">
                <a:latin typeface="Calibri" pitchFamily="34" charset="0"/>
                <a:cs typeface="Arial" charset="0"/>
              </a:rPr>
              <a:t>MICROSOFT </a:t>
            </a:r>
            <a:r>
              <a:rPr lang="en-US" sz="600" dirty="0">
                <a:latin typeface="Calibri" pitchFamily="34" charset="0"/>
                <a:cs typeface="Arial" charset="0"/>
              </a:rPr>
              <a:t>MAKES NO WARRANTIES, EXPRESS, IMPLIED OR STATUTORY, AS TO THE INFORMATION IN THIS PRESENTATION.</a:t>
            </a:r>
          </a:p>
        </p:txBody>
      </p:sp>
      <p:sp>
        <p:nvSpPr>
          <p:cNvPr id="6" name="Rectangle 5"/>
          <p:cNvSpPr/>
          <p:nvPr/>
        </p:nvSpPr>
        <p:spPr bwMode="auto">
          <a:xfrm>
            <a:off x="-2298032" y="0"/>
            <a:ext cx="2141623" cy="794084"/>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b="1" dirty="0" smtClean="0"/>
              <a:t>Required Slide</a:t>
            </a:r>
            <a:endParaRPr lang="en-US" sz="2400" b="1" dirty="0" smtClean="0">
              <a:solidFill>
                <a:srgbClr val="FFFFFF"/>
              </a:solidFill>
              <a:effectLst>
                <a:outerShdw blurRad="38100" dist="38100" dir="2700000" algn="tl">
                  <a:srgbClr val="000000">
                    <a:alpha val="43137"/>
                  </a:srgbClr>
                </a:outerShdw>
              </a:effectLst>
            </a:endParaRPr>
          </a:p>
        </p:txBody>
      </p:sp>
    </p:spTree>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9186" name="Rectangle 2"/>
          <p:cNvSpPr>
            <a:spLocks noGrp="1" noChangeArrowheads="1"/>
          </p:cNvSpPr>
          <p:nvPr>
            <p:ph type="title"/>
          </p:nvPr>
        </p:nvSpPr>
        <p:spPr/>
        <p:txBody>
          <a:bodyPr/>
          <a:lstStyle/>
          <a:p>
            <a:r>
              <a:rPr lang="en-US"/>
              <a:t>What Is a PKI?</a:t>
            </a:r>
          </a:p>
        </p:txBody>
      </p:sp>
      <p:graphicFrame>
        <p:nvGraphicFramePr>
          <p:cNvPr id="349233" name="Group 49"/>
          <p:cNvGraphicFramePr>
            <a:graphicFrameLocks noGrp="1"/>
          </p:cNvGraphicFramePr>
          <p:nvPr>
            <p:ph sz="half" idx="2"/>
          </p:nvPr>
        </p:nvGraphicFramePr>
        <p:xfrm>
          <a:off x="1314450" y="2725213"/>
          <a:ext cx="6480175" cy="3241232"/>
        </p:xfrm>
        <a:graphic>
          <a:graphicData uri="http://schemas.openxmlformats.org/drawingml/2006/table">
            <a:tbl>
              <a:tblPr/>
              <a:tblGrid>
                <a:gridCol w="1909763"/>
                <a:gridCol w="4570412"/>
              </a:tblGrid>
              <a:tr h="260350">
                <a:tc>
                  <a:txBody>
                    <a:bodyPr/>
                    <a:lstStyle/>
                    <a:p>
                      <a:pPr marL="0" marR="0" lvl="0" indent="0" algn="ctr" defTabSz="914400" rtl="0" eaLnBrk="0" fontAlgn="base" latinLnBrk="0" hangingPunct="0">
                        <a:lnSpc>
                          <a:spcPct val="90000"/>
                        </a:lnSpc>
                        <a:spcBef>
                          <a:spcPct val="40000"/>
                        </a:spcBef>
                        <a:spcAft>
                          <a:spcPct val="0"/>
                        </a:spcAft>
                        <a:buClr>
                          <a:srgbClr val="8DACD0"/>
                        </a:buClr>
                        <a:buSzPct val="70000"/>
                        <a:buFont typeface="Wingdings" pitchFamily="2" charset="2"/>
                        <a:buNone/>
                        <a:tabLst/>
                      </a:pPr>
                      <a:r>
                        <a:rPr kumimoji="0" lang="en-US" sz="2400" b="1" i="0" u="none" strike="noStrike" cap="none" normalizeH="0" baseline="0" dirty="0" smtClean="0">
                          <a:ln>
                            <a:noFill/>
                          </a:ln>
                          <a:solidFill>
                            <a:schemeClr val="bg1"/>
                          </a:solidFill>
                          <a:effectLst/>
                          <a:latin typeface="Arial Narrow" pitchFamily="34" charset="0"/>
                        </a:rPr>
                        <a:t>Requirement</a:t>
                      </a:r>
                    </a:p>
                  </a:txBody>
                  <a:tcPr anchor="ctr" horzOverflow="overflow">
                    <a:lnL w="19050" cap="flat" cmpd="sng" algn="ctr">
                      <a:solidFill>
                        <a:srgbClr val="808080"/>
                      </a:solidFill>
                      <a:prstDash val="solid"/>
                      <a:round/>
                      <a:headEnd type="none" w="med" len="med"/>
                      <a:tailEnd type="none" w="med" len="med"/>
                    </a:lnL>
                    <a:lnR w="19050" cap="flat" cmpd="sng" algn="ctr">
                      <a:solidFill>
                        <a:srgbClr val="808080"/>
                      </a:solidFill>
                      <a:prstDash val="solid"/>
                      <a:round/>
                      <a:headEnd type="none" w="med" len="med"/>
                      <a:tailEnd type="none" w="med" len="med"/>
                    </a:lnR>
                    <a:lnT w="19050" cap="flat" cmpd="sng" algn="ctr">
                      <a:solidFill>
                        <a:srgbClr val="808080"/>
                      </a:solidFill>
                      <a:prstDash val="solid"/>
                      <a:round/>
                      <a:headEnd type="none" w="med" len="med"/>
                      <a:tailEnd type="none" w="med" len="med"/>
                    </a:lnT>
                    <a:lnB w="19050" cap="flat" cmpd="sng" algn="ctr">
                      <a:solidFill>
                        <a:srgbClr val="808080"/>
                      </a:solidFill>
                      <a:prstDash val="solid"/>
                      <a:round/>
                      <a:headEnd type="none" w="med" len="med"/>
                      <a:tailEnd type="none" w="med" len="med"/>
                    </a:lnB>
                    <a:lnTlToBr>
                      <a:noFill/>
                    </a:lnTlToBr>
                    <a:lnBlToTr>
                      <a:noFill/>
                    </a:lnBlToTr>
                    <a:solidFill>
                      <a:schemeClr val="accent1"/>
                    </a:solidFill>
                  </a:tcPr>
                </a:tc>
                <a:tc>
                  <a:txBody>
                    <a:bodyPr/>
                    <a:lstStyle/>
                    <a:p>
                      <a:pPr marL="228600" marR="0" lvl="0" indent="-228600" algn="ctr" defTabSz="914400" rtl="0" eaLnBrk="0" fontAlgn="base" latinLnBrk="0" hangingPunct="0">
                        <a:lnSpc>
                          <a:spcPct val="90000"/>
                        </a:lnSpc>
                        <a:spcBef>
                          <a:spcPct val="0"/>
                        </a:spcBef>
                        <a:spcAft>
                          <a:spcPct val="0"/>
                        </a:spcAft>
                        <a:buClr>
                          <a:schemeClr val="accent2"/>
                        </a:buClr>
                        <a:buSzTx/>
                        <a:buFont typeface="Wingdings" pitchFamily="2" charset="2"/>
                        <a:buNone/>
                        <a:tabLst/>
                      </a:pPr>
                      <a:r>
                        <a:rPr kumimoji="0" lang="en-US" sz="2400" b="1" i="0" u="none" strike="noStrike" cap="none" normalizeH="0" baseline="0" dirty="0" smtClean="0">
                          <a:ln>
                            <a:noFill/>
                          </a:ln>
                          <a:solidFill>
                            <a:schemeClr val="bg1"/>
                          </a:solidFill>
                          <a:effectLst/>
                          <a:latin typeface="Arial Narrow" pitchFamily="34" charset="0"/>
                        </a:rPr>
                        <a:t>PKI solutions</a:t>
                      </a:r>
                    </a:p>
                  </a:txBody>
                  <a:tcPr anchor="ctr" horzOverflow="overflow">
                    <a:lnL w="19050" cap="flat" cmpd="sng" algn="ctr">
                      <a:solidFill>
                        <a:srgbClr val="808080"/>
                      </a:solidFill>
                      <a:prstDash val="solid"/>
                      <a:round/>
                      <a:headEnd type="none" w="med" len="med"/>
                      <a:tailEnd type="none" w="med" len="med"/>
                    </a:lnL>
                    <a:lnR w="19050" cap="flat" cmpd="sng" algn="ctr">
                      <a:solidFill>
                        <a:srgbClr val="808080"/>
                      </a:solidFill>
                      <a:prstDash val="solid"/>
                      <a:round/>
                      <a:headEnd type="none" w="med" len="med"/>
                      <a:tailEnd type="none" w="med" len="med"/>
                    </a:lnR>
                    <a:lnT w="19050" cap="flat" cmpd="sng" algn="ctr">
                      <a:solidFill>
                        <a:srgbClr val="808080"/>
                      </a:solidFill>
                      <a:prstDash val="solid"/>
                      <a:round/>
                      <a:headEnd type="none" w="med" len="med"/>
                      <a:tailEnd type="none" w="med" len="med"/>
                    </a:lnT>
                    <a:lnB w="19050" cap="flat" cmpd="sng" algn="ctr">
                      <a:solidFill>
                        <a:srgbClr val="808080"/>
                      </a:solidFill>
                      <a:prstDash val="solid"/>
                      <a:round/>
                      <a:headEnd type="none" w="med" len="med"/>
                      <a:tailEnd type="none" w="med" len="med"/>
                    </a:lnB>
                    <a:lnTlToBr>
                      <a:noFill/>
                    </a:lnTlToBr>
                    <a:lnBlToTr>
                      <a:noFill/>
                    </a:lnBlToTr>
                    <a:solidFill>
                      <a:schemeClr val="accent1"/>
                    </a:solidFill>
                  </a:tcPr>
                </a:tc>
              </a:tr>
              <a:tr h="528638">
                <a:tc>
                  <a:txBody>
                    <a:bodyPr/>
                    <a:lstStyle/>
                    <a:p>
                      <a:pPr marL="0" marR="0" lvl="0" indent="0" algn="l" defTabSz="914400" rtl="0" eaLnBrk="0" fontAlgn="base" latinLnBrk="0" hangingPunct="0">
                        <a:lnSpc>
                          <a:spcPct val="90000"/>
                        </a:lnSpc>
                        <a:spcBef>
                          <a:spcPct val="40000"/>
                        </a:spcBef>
                        <a:spcAft>
                          <a:spcPct val="0"/>
                        </a:spcAft>
                        <a:buClr>
                          <a:srgbClr val="8DACD0"/>
                        </a:buClr>
                        <a:buSzPct val="70000"/>
                        <a:buFont typeface="Wingdings" pitchFamily="2" charset="2"/>
                        <a:buNone/>
                        <a:tabLst/>
                      </a:pPr>
                      <a:r>
                        <a:rPr kumimoji="0" lang="en-US" sz="2200" b="1" i="0" u="none" strike="noStrike" cap="none" normalizeH="0" baseline="0" dirty="0" smtClean="0">
                          <a:ln>
                            <a:noFill/>
                          </a:ln>
                          <a:solidFill>
                            <a:schemeClr val="bg1"/>
                          </a:solidFill>
                          <a:effectLst/>
                          <a:latin typeface="Arial Narrow" pitchFamily="34" charset="0"/>
                        </a:rPr>
                        <a:t>Confidentiality</a:t>
                      </a:r>
                    </a:p>
                  </a:txBody>
                  <a:tcPr anchor="ctr" horzOverflow="overflow">
                    <a:lnL w="19050" cap="flat" cmpd="sng" algn="ctr">
                      <a:solidFill>
                        <a:srgbClr val="808080"/>
                      </a:solidFill>
                      <a:prstDash val="solid"/>
                      <a:round/>
                      <a:headEnd type="none" w="med" len="med"/>
                      <a:tailEnd type="none" w="med" len="med"/>
                    </a:lnL>
                    <a:lnR w="19050" cap="flat" cmpd="sng" algn="ctr">
                      <a:solidFill>
                        <a:srgbClr val="808080"/>
                      </a:solidFill>
                      <a:prstDash val="solid"/>
                      <a:round/>
                      <a:headEnd type="none" w="med" len="med"/>
                      <a:tailEnd type="none" w="med" len="med"/>
                    </a:lnR>
                    <a:lnT w="19050" cap="flat" cmpd="sng" algn="ctr">
                      <a:solidFill>
                        <a:srgbClr val="808080"/>
                      </a:solidFill>
                      <a:prstDash val="solid"/>
                      <a:round/>
                      <a:headEnd type="none" w="med" len="med"/>
                      <a:tailEnd type="none" w="med" len="med"/>
                    </a:lnT>
                    <a:lnB w="19050" cap="flat" cmpd="sng" algn="ctr">
                      <a:solidFill>
                        <a:srgbClr val="80808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0" fontAlgn="base" latinLnBrk="0" hangingPunct="0">
                        <a:lnSpc>
                          <a:spcPct val="90000"/>
                        </a:lnSpc>
                        <a:spcBef>
                          <a:spcPct val="0"/>
                        </a:spcBef>
                        <a:spcAft>
                          <a:spcPct val="0"/>
                        </a:spcAft>
                        <a:buClr>
                          <a:schemeClr val="accent2"/>
                        </a:buClr>
                        <a:buSzPct val="70000"/>
                        <a:buFont typeface="Wingdings" pitchFamily="2" charset="2"/>
                        <a:buNone/>
                        <a:tabLst/>
                      </a:pPr>
                      <a:r>
                        <a:rPr kumimoji="0" lang="en-US" sz="2200" b="0" i="0" u="none" strike="noStrike" cap="none" normalizeH="0" baseline="0" dirty="0" smtClean="0">
                          <a:ln>
                            <a:noFill/>
                          </a:ln>
                          <a:solidFill>
                            <a:schemeClr val="bg1"/>
                          </a:solidFill>
                          <a:effectLst/>
                          <a:latin typeface="Arial Narrow" pitchFamily="34" charset="0"/>
                        </a:rPr>
                        <a:t>Data encryption</a:t>
                      </a:r>
                    </a:p>
                  </a:txBody>
                  <a:tcPr anchor="ctr" horzOverflow="overflow">
                    <a:lnL w="19050" cap="flat" cmpd="sng" algn="ctr">
                      <a:solidFill>
                        <a:srgbClr val="808080"/>
                      </a:solidFill>
                      <a:prstDash val="solid"/>
                      <a:round/>
                      <a:headEnd type="none" w="med" len="med"/>
                      <a:tailEnd type="none" w="med" len="med"/>
                    </a:lnL>
                    <a:lnR w="19050" cap="flat" cmpd="sng" algn="ctr">
                      <a:solidFill>
                        <a:srgbClr val="808080"/>
                      </a:solidFill>
                      <a:prstDash val="solid"/>
                      <a:round/>
                      <a:headEnd type="none" w="med" len="med"/>
                      <a:tailEnd type="none" w="med" len="med"/>
                    </a:lnR>
                    <a:lnT w="19050" cap="flat" cmpd="sng" algn="ctr">
                      <a:solidFill>
                        <a:srgbClr val="808080"/>
                      </a:solidFill>
                      <a:prstDash val="solid"/>
                      <a:round/>
                      <a:headEnd type="none" w="med" len="med"/>
                      <a:tailEnd type="none" w="med" len="med"/>
                    </a:lnT>
                    <a:lnB w="19050" cap="flat" cmpd="sng" algn="ctr">
                      <a:solidFill>
                        <a:srgbClr val="808080"/>
                      </a:solidFill>
                      <a:prstDash val="solid"/>
                      <a:round/>
                      <a:headEnd type="none" w="med" len="med"/>
                      <a:tailEnd type="none" w="med" len="med"/>
                    </a:lnB>
                    <a:lnTlToBr>
                      <a:noFill/>
                    </a:lnTlToBr>
                    <a:lnBlToTr>
                      <a:noFill/>
                    </a:lnBlToTr>
                    <a:solidFill>
                      <a:schemeClr val="accent1"/>
                    </a:solidFill>
                  </a:tcPr>
                </a:tc>
              </a:tr>
              <a:tr h="533400">
                <a:tc>
                  <a:txBody>
                    <a:bodyPr/>
                    <a:lstStyle/>
                    <a:p>
                      <a:pPr marL="0" marR="0" lvl="0" indent="0" algn="l" defTabSz="914400" rtl="0" eaLnBrk="0" fontAlgn="base" latinLnBrk="0" hangingPunct="0">
                        <a:lnSpc>
                          <a:spcPct val="90000"/>
                        </a:lnSpc>
                        <a:spcBef>
                          <a:spcPct val="40000"/>
                        </a:spcBef>
                        <a:spcAft>
                          <a:spcPct val="0"/>
                        </a:spcAft>
                        <a:buClr>
                          <a:srgbClr val="8DACD0"/>
                        </a:buClr>
                        <a:buSzPct val="70000"/>
                        <a:buFont typeface="Wingdings" pitchFamily="2" charset="2"/>
                        <a:buNone/>
                        <a:tabLst/>
                      </a:pPr>
                      <a:r>
                        <a:rPr kumimoji="0" lang="en-US" sz="2200" b="1" i="0" u="none" strike="noStrike" cap="none" normalizeH="0" baseline="0" smtClean="0">
                          <a:ln>
                            <a:noFill/>
                          </a:ln>
                          <a:solidFill>
                            <a:schemeClr val="bg1"/>
                          </a:solidFill>
                          <a:effectLst/>
                          <a:latin typeface="Arial Narrow" pitchFamily="34" charset="0"/>
                        </a:rPr>
                        <a:t>Integrity</a:t>
                      </a:r>
                    </a:p>
                  </a:txBody>
                  <a:tcPr anchor="ctr" horzOverflow="overflow">
                    <a:lnL w="19050" cap="flat" cmpd="sng" algn="ctr">
                      <a:solidFill>
                        <a:srgbClr val="808080"/>
                      </a:solidFill>
                      <a:prstDash val="solid"/>
                      <a:round/>
                      <a:headEnd type="none" w="med" len="med"/>
                      <a:tailEnd type="none" w="med" len="med"/>
                    </a:lnL>
                    <a:lnR w="19050" cap="flat" cmpd="sng" algn="ctr">
                      <a:solidFill>
                        <a:srgbClr val="808080"/>
                      </a:solidFill>
                      <a:prstDash val="solid"/>
                      <a:round/>
                      <a:headEnd type="none" w="med" len="med"/>
                      <a:tailEnd type="none" w="med" len="med"/>
                    </a:lnR>
                    <a:lnT w="19050" cap="flat" cmpd="sng" algn="ctr">
                      <a:solidFill>
                        <a:srgbClr val="808080"/>
                      </a:solidFill>
                      <a:prstDash val="solid"/>
                      <a:round/>
                      <a:headEnd type="none" w="med" len="med"/>
                      <a:tailEnd type="none" w="med" len="med"/>
                    </a:lnT>
                    <a:lnB w="19050" cap="flat" cmpd="sng" algn="ctr">
                      <a:solidFill>
                        <a:srgbClr val="80808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0" fontAlgn="base" latinLnBrk="0" hangingPunct="0">
                        <a:lnSpc>
                          <a:spcPct val="90000"/>
                        </a:lnSpc>
                        <a:spcBef>
                          <a:spcPct val="0"/>
                        </a:spcBef>
                        <a:spcAft>
                          <a:spcPct val="0"/>
                        </a:spcAft>
                        <a:buClr>
                          <a:schemeClr val="accent2"/>
                        </a:buClr>
                        <a:buSzPct val="70000"/>
                        <a:buFont typeface="Wingdings" pitchFamily="2" charset="2"/>
                        <a:buNone/>
                        <a:tabLst/>
                      </a:pPr>
                      <a:r>
                        <a:rPr kumimoji="0" lang="en-US" sz="2200" b="0" i="0" u="none" strike="noStrike" cap="none" normalizeH="0" baseline="0" dirty="0" smtClean="0">
                          <a:ln>
                            <a:noFill/>
                          </a:ln>
                          <a:solidFill>
                            <a:schemeClr val="bg1"/>
                          </a:solidFill>
                          <a:effectLst/>
                          <a:latin typeface="Arial Narrow" pitchFamily="34" charset="0"/>
                        </a:rPr>
                        <a:t>Digital signatures</a:t>
                      </a:r>
                    </a:p>
                  </a:txBody>
                  <a:tcPr anchor="ctr" horzOverflow="overflow">
                    <a:lnL w="19050" cap="flat" cmpd="sng" algn="ctr">
                      <a:solidFill>
                        <a:srgbClr val="808080"/>
                      </a:solidFill>
                      <a:prstDash val="solid"/>
                      <a:round/>
                      <a:headEnd type="none" w="med" len="med"/>
                      <a:tailEnd type="none" w="med" len="med"/>
                    </a:lnL>
                    <a:lnR w="19050" cap="flat" cmpd="sng" algn="ctr">
                      <a:solidFill>
                        <a:srgbClr val="808080"/>
                      </a:solidFill>
                      <a:prstDash val="solid"/>
                      <a:round/>
                      <a:headEnd type="none" w="med" len="med"/>
                      <a:tailEnd type="none" w="med" len="med"/>
                    </a:lnR>
                    <a:lnT w="19050" cap="flat" cmpd="sng" algn="ctr">
                      <a:solidFill>
                        <a:srgbClr val="808080"/>
                      </a:solidFill>
                      <a:prstDash val="solid"/>
                      <a:round/>
                      <a:headEnd type="none" w="med" len="med"/>
                      <a:tailEnd type="none" w="med" len="med"/>
                    </a:lnT>
                    <a:lnB w="19050" cap="flat" cmpd="sng" algn="ctr">
                      <a:solidFill>
                        <a:srgbClr val="808080"/>
                      </a:solidFill>
                      <a:prstDash val="solid"/>
                      <a:round/>
                      <a:headEnd type="none" w="med" len="med"/>
                      <a:tailEnd type="none" w="med" len="med"/>
                    </a:lnB>
                    <a:lnTlToBr>
                      <a:noFill/>
                    </a:lnTlToBr>
                    <a:lnBlToTr>
                      <a:noFill/>
                    </a:lnBlToTr>
                    <a:solidFill>
                      <a:schemeClr val="accent1"/>
                    </a:solidFill>
                  </a:tcPr>
                </a:tc>
              </a:tr>
              <a:tr h="530225">
                <a:tc>
                  <a:txBody>
                    <a:bodyPr/>
                    <a:lstStyle/>
                    <a:p>
                      <a:pPr marL="0" marR="0" lvl="0" indent="0" algn="l" defTabSz="914400" rtl="0" eaLnBrk="0" fontAlgn="base" latinLnBrk="0" hangingPunct="0">
                        <a:lnSpc>
                          <a:spcPct val="90000"/>
                        </a:lnSpc>
                        <a:spcBef>
                          <a:spcPct val="40000"/>
                        </a:spcBef>
                        <a:spcAft>
                          <a:spcPct val="0"/>
                        </a:spcAft>
                        <a:buClr>
                          <a:srgbClr val="8DACD0"/>
                        </a:buClr>
                        <a:buSzPct val="70000"/>
                        <a:buFont typeface="Wingdings" pitchFamily="2" charset="2"/>
                        <a:buNone/>
                        <a:tabLst/>
                      </a:pPr>
                      <a:r>
                        <a:rPr kumimoji="0" lang="en-US" sz="2200" b="1" i="0" u="none" strike="noStrike" cap="none" normalizeH="0" baseline="0" dirty="0" smtClean="0">
                          <a:ln>
                            <a:noFill/>
                          </a:ln>
                          <a:solidFill>
                            <a:schemeClr val="bg1"/>
                          </a:solidFill>
                          <a:effectLst/>
                          <a:latin typeface="Arial Narrow" pitchFamily="34" charset="0"/>
                        </a:rPr>
                        <a:t>Authenticity</a:t>
                      </a:r>
                    </a:p>
                  </a:txBody>
                  <a:tcPr anchor="ctr" horzOverflow="overflow">
                    <a:lnL w="19050" cap="flat" cmpd="sng" algn="ctr">
                      <a:solidFill>
                        <a:srgbClr val="808080"/>
                      </a:solidFill>
                      <a:prstDash val="solid"/>
                      <a:round/>
                      <a:headEnd type="none" w="med" len="med"/>
                      <a:tailEnd type="none" w="med" len="med"/>
                    </a:lnL>
                    <a:lnR w="19050" cap="flat" cmpd="sng" algn="ctr">
                      <a:solidFill>
                        <a:srgbClr val="808080"/>
                      </a:solidFill>
                      <a:prstDash val="solid"/>
                      <a:round/>
                      <a:headEnd type="none" w="med" len="med"/>
                      <a:tailEnd type="none" w="med" len="med"/>
                    </a:lnR>
                    <a:lnT w="19050" cap="flat" cmpd="sng" algn="ctr">
                      <a:solidFill>
                        <a:srgbClr val="808080"/>
                      </a:solidFill>
                      <a:prstDash val="solid"/>
                      <a:round/>
                      <a:headEnd type="none" w="med" len="med"/>
                      <a:tailEnd type="none" w="med" len="med"/>
                    </a:lnT>
                    <a:lnB w="19050" cap="flat" cmpd="sng" algn="ctr">
                      <a:solidFill>
                        <a:srgbClr val="80808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0" fontAlgn="base" latinLnBrk="0" hangingPunct="0">
                        <a:lnSpc>
                          <a:spcPct val="90000"/>
                        </a:lnSpc>
                        <a:spcBef>
                          <a:spcPct val="0"/>
                        </a:spcBef>
                        <a:spcAft>
                          <a:spcPct val="0"/>
                        </a:spcAft>
                        <a:buClr>
                          <a:schemeClr val="accent2"/>
                        </a:buClr>
                        <a:buSzPct val="70000"/>
                        <a:buFont typeface="Wingdings" pitchFamily="2" charset="2"/>
                        <a:buNone/>
                        <a:tabLst/>
                      </a:pPr>
                      <a:r>
                        <a:rPr kumimoji="0" lang="en-US" sz="2200" b="0" i="0" u="none" strike="noStrike" cap="none" normalizeH="0" baseline="0" dirty="0" smtClean="0">
                          <a:ln>
                            <a:noFill/>
                          </a:ln>
                          <a:solidFill>
                            <a:schemeClr val="bg1"/>
                          </a:solidFill>
                          <a:effectLst/>
                          <a:latin typeface="Arial Narrow" pitchFamily="34" charset="0"/>
                        </a:rPr>
                        <a:t>Hash algorithms, message digests, digital signatures</a:t>
                      </a:r>
                    </a:p>
                  </a:txBody>
                  <a:tcPr anchor="ctr" horzOverflow="overflow">
                    <a:lnL w="19050" cap="flat" cmpd="sng" algn="ctr">
                      <a:solidFill>
                        <a:srgbClr val="808080"/>
                      </a:solidFill>
                      <a:prstDash val="solid"/>
                      <a:round/>
                      <a:headEnd type="none" w="med" len="med"/>
                      <a:tailEnd type="none" w="med" len="med"/>
                    </a:lnL>
                    <a:lnR w="19050" cap="flat" cmpd="sng" algn="ctr">
                      <a:solidFill>
                        <a:srgbClr val="808080"/>
                      </a:solidFill>
                      <a:prstDash val="solid"/>
                      <a:round/>
                      <a:headEnd type="none" w="med" len="med"/>
                      <a:tailEnd type="none" w="med" len="med"/>
                    </a:lnR>
                    <a:lnT w="19050" cap="flat" cmpd="sng" algn="ctr">
                      <a:solidFill>
                        <a:srgbClr val="808080"/>
                      </a:solidFill>
                      <a:prstDash val="solid"/>
                      <a:round/>
                      <a:headEnd type="none" w="med" len="med"/>
                      <a:tailEnd type="none" w="med" len="med"/>
                    </a:lnT>
                    <a:lnB w="19050" cap="flat" cmpd="sng" algn="ctr">
                      <a:solidFill>
                        <a:srgbClr val="808080"/>
                      </a:solidFill>
                      <a:prstDash val="solid"/>
                      <a:round/>
                      <a:headEnd type="none" w="med" len="med"/>
                      <a:tailEnd type="none" w="med" len="med"/>
                    </a:lnB>
                    <a:lnTlToBr>
                      <a:noFill/>
                    </a:lnTlToBr>
                    <a:lnBlToTr>
                      <a:noFill/>
                    </a:lnBlToTr>
                    <a:solidFill>
                      <a:schemeClr val="accent1"/>
                    </a:solidFill>
                  </a:tcPr>
                </a:tc>
              </a:tr>
              <a:tr h="531813">
                <a:tc>
                  <a:txBody>
                    <a:bodyPr/>
                    <a:lstStyle/>
                    <a:p>
                      <a:pPr marL="0" marR="0" lvl="0" indent="0" algn="l" defTabSz="914400" rtl="0" eaLnBrk="0" fontAlgn="base" latinLnBrk="0" hangingPunct="0">
                        <a:lnSpc>
                          <a:spcPct val="90000"/>
                        </a:lnSpc>
                        <a:spcBef>
                          <a:spcPct val="40000"/>
                        </a:spcBef>
                        <a:spcAft>
                          <a:spcPct val="0"/>
                        </a:spcAft>
                        <a:buClr>
                          <a:srgbClr val="8DACD0"/>
                        </a:buClr>
                        <a:buSzPct val="70000"/>
                        <a:buFont typeface="Wingdings" pitchFamily="2" charset="2"/>
                        <a:buNone/>
                        <a:tabLst/>
                      </a:pPr>
                      <a:r>
                        <a:rPr kumimoji="0" lang="en-US" sz="2200" b="1" i="0" u="none" strike="noStrike" cap="none" normalizeH="0" baseline="0" smtClean="0">
                          <a:ln>
                            <a:noFill/>
                          </a:ln>
                          <a:solidFill>
                            <a:schemeClr val="bg1"/>
                          </a:solidFill>
                          <a:effectLst/>
                          <a:latin typeface="Arial Narrow" pitchFamily="34" charset="0"/>
                        </a:rPr>
                        <a:t>Nonrepudiation</a:t>
                      </a:r>
                    </a:p>
                  </a:txBody>
                  <a:tcPr anchor="ctr" horzOverflow="overflow">
                    <a:lnL w="19050" cap="flat" cmpd="sng" algn="ctr">
                      <a:solidFill>
                        <a:srgbClr val="808080"/>
                      </a:solidFill>
                      <a:prstDash val="solid"/>
                      <a:round/>
                      <a:headEnd type="none" w="med" len="med"/>
                      <a:tailEnd type="none" w="med" len="med"/>
                    </a:lnL>
                    <a:lnR w="19050" cap="flat" cmpd="sng" algn="ctr">
                      <a:solidFill>
                        <a:srgbClr val="808080"/>
                      </a:solidFill>
                      <a:prstDash val="solid"/>
                      <a:round/>
                      <a:headEnd type="none" w="med" len="med"/>
                      <a:tailEnd type="none" w="med" len="med"/>
                    </a:lnR>
                    <a:lnT w="19050" cap="flat" cmpd="sng" algn="ctr">
                      <a:solidFill>
                        <a:srgbClr val="808080"/>
                      </a:solidFill>
                      <a:prstDash val="solid"/>
                      <a:round/>
                      <a:headEnd type="none" w="med" len="med"/>
                      <a:tailEnd type="none" w="med" len="med"/>
                    </a:lnT>
                    <a:lnB w="19050" cap="flat" cmpd="sng" algn="ctr">
                      <a:solidFill>
                        <a:srgbClr val="80808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0" fontAlgn="base" latinLnBrk="0" hangingPunct="0">
                        <a:lnSpc>
                          <a:spcPct val="90000"/>
                        </a:lnSpc>
                        <a:spcBef>
                          <a:spcPct val="40000"/>
                        </a:spcBef>
                        <a:spcAft>
                          <a:spcPct val="0"/>
                        </a:spcAft>
                        <a:buClr>
                          <a:srgbClr val="8DACD0"/>
                        </a:buClr>
                        <a:buSzPct val="70000"/>
                        <a:buFont typeface="Wingdings" pitchFamily="2" charset="2"/>
                        <a:buNone/>
                        <a:tabLst/>
                      </a:pPr>
                      <a:r>
                        <a:rPr kumimoji="0" lang="en-US" sz="2200" b="0" i="0" u="none" strike="noStrike" cap="none" normalizeH="0" baseline="0" dirty="0" smtClean="0">
                          <a:ln>
                            <a:noFill/>
                          </a:ln>
                          <a:solidFill>
                            <a:schemeClr val="bg1"/>
                          </a:solidFill>
                          <a:effectLst/>
                          <a:latin typeface="Arial Narrow" pitchFamily="34" charset="0"/>
                        </a:rPr>
                        <a:t>Digital signatures, audit logs</a:t>
                      </a:r>
                    </a:p>
                  </a:txBody>
                  <a:tcPr anchor="ctr" horzOverflow="overflow">
                    <a:lnL w="19050" cap="flat" cmpd="sng" algn="ctr">
                      <a:solidFill>
                        <a:srgbClr val="808080"/>
                      </a:solidFill>
                      <a:prstDash val="solid"/>
                      <a:round/>
                      <a:headEnd type="none" w="med" len="med"/>
                      <a:tailEnd type="none" w="med" len="med"/>
                    </a:lnL>
                    <a:lnR w="19050" cap="flat" cmpd="sng" algn="ctr">
                      <a:solidFill>
                        <a:srgbClr val="808080"/>
                      </a:solidFill>
                      <a:prstDash val="solid"/>
                      <a:round/>
                      <a:headEnd type="none" w="med" len="med"/>
                      <a:tailEnd type="none" w="med" len="med"/>
                    </a:lnR>
                    <a:lnT w="19050" cap="flat" cmpd="sng" algn="ctr">
                      <a:solidFill>
                        <a:srgbClr val="808080"/>
                      </a:solidFill>
                      <a:prstDash val="solid"/>
                      <a:round/>
                      <a:headEnd type="none" w="med" len="med"/>
                      <a:tailEnd type="none" w="med" len="med"/>
                    </a:lnT>
                    <a:lnB w="19050" cap="flat" cmpd="sng" algn="ctr">
                      <a:solidFill>
                        <a:srgbClr val="808080"/>
                      </a:solidFill>
                      <a:prstDash val="solid"/>
                      <a:round/>
                      <a:headEnd type="none" w="med" len="med"/>
                      <a:tailEnd type="none" w="med" len="med"/>
                    </a:lnB>
                    <a:lnTlToBr>
                      <a:noFill/>
                    </a:lnTlToBr>
                    <a:lnBlToTr>
                      <a:noFill/>
                    </a:lnBlToTr>
                    <a:solidFill>
                      <a:schemeClr val="accent1"/>
                    </a:solidFill>
                  </a:tcPr>
                </a:tc>
              </a:tr>
              <a:tr h="531813">
                <a:tc>
                  <a:txBody>
                    <a:bodyPr/>
                    <a:lstStyle/>
                    <a:p>
                      <a:pPr marL="0" marR="0" lvl="0" indent="0" algn="l" defTabSz="914400" rtl="0" eaLnBrk="0" fontAlgn="base" latinLnBrk="0" hangingPunct="0">
                        <a:lnSpc>
                          <a:spcPct val="90000"/>
                        </a:lnSpc>
                        <a:spcBef>
                          <a:spcPct val="40000"/>
                        </a:spcBef>
                        <a:spcAft>
                          <a:spcPct val="0"/>
                        </a:spcAft>
                        <a:buClr>
                          <a:srgbClr val="8DACD0"/>
                        </a:buClr>
                        <a:buSzPct val="70000"/>
                        <a:buFont typeface="Wingdings" pitchFamily="2" charset="2"/>
                        <a:buNone/>
                        <a:tabLst/>
                      </a:pPr>
                      <a:r>
                        <a:rPr kumimoji="0" lang="en-US" sz="2200" b="1" i="0" u="none" strike="noStrike" cap="none" normalizeH="0" baseline="0" smtClean="0">
                          <a:ln>
                            <a:noFill/>
                          </a:ln>
                          <a:solidFill>
                            <a:schemeClr val="bg1"/>
                          </a:solidFill>
                          <a:effectLst/>
                          <a:latin typeface="Arial Narrow" pitchFamily="34" charset="0"/>
                        </a:rPr>
                        <a:t>Availability</a:t>
                      </a:r>
                    </a:p>
                  </a:txBody>
                  <a:tcPr anchor="ctr" horzOverflow="overflow">
                    <a:lnL w="19050" cap="flat" cmpd="sng" algn="ctr">
                      <a:solidFill>
                        <a:srgbClr val="808080"/>
                      </a:solidFill>
                      <a:prstDash val="solid"/>
                      <a:round/>
                      <a:headEnd type="none" w="med" len="med"/>
                      <a:tailEnd type="none" w="med" len="med"/>
                    </a:lnL>
                    <a:lnR w="19050" cap="flat" cmpd="sng" algn="ctr">
                      <a:solidFill>
                        <a:srgbClr val="808080"/>
                      </a:solidFill>
                      <a:prstDash val="solid"/>
                      <a:round/>
                      <a:headEnd type="none" w="med" len="med"/>
                      <a:tailEnd type="none" w="med" len="med"/>
                    </a:lnR>
                    <a:lnT w="19050" cap="flat" cmpd="sng" algn="ctr">
                      <a:solidFill>
                        <a:srgbClr val="808080"/>
                      </a:solidFill>
                      <a:prstDash val="solid"/>
                      <a:round/>
                      <a:headEnd type="none" w="med" len="med"/>
                      <a:tailEnd type="none" w="med" len="med"/>
                    </a:lnT>
                    <a:lnB w="19050" cap="flat" cmpd="sng" algn="ctr">
                      <a:solidFill>
                        <a:srgbClr val="80808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0" fontAlgn="base" latinLnBrk="0" hangingPunct="0">
                        <a:lnSpc>
                          <a:spcPct val="90000"/>
                        </a:lnSpc>
                        <a:spcBef>
                          <a:spcPct val="40000"/>
                        </a:spcBef>
                        <a:spcAft>
                          <a:spcPct val="0"/>
                        </a:spcAft>
                        <a:buClr>
                          <a:srgbClr val="8DACD0"/>
                        </a:buClr>
                        <a:buSzPct val="70000"/>
                        <a:buFont typeface="Wingdings" pitchFamily="2" charset="2"/>
                        <a:buNone/>
                        <a:tabLst/>
                      </a:pPr>
                      <a:r>
                        <a:rPr kumimoji="0" lang="en-US" sz="2200" b="0" i="0" u="none" strike="noStrike" cap="none" normalizeH="0" baseline="0" dirty="0" smtClean="0">
                          <a:ln>
                            <a:noFill/>
                          </a:ln>
                          <a:solidFill>
                            <a:schemeClr val="bg1"/>
                          </a:solidFill>
                          <a:effectLst/>
                          <a:latin typeface="Arial Narrow" pitchFamily="34" charset="0"/>
                        </a:rPr>
                        <a:t>Redundancy</a:t>
                      </a:r>
                    </a:p>
                  </a:txBody>
                  <a:tcPr anchor="ctr" horzOverflow="overflow">
                    <a:lnL w="19050" cap="flat" cmpd="sng" algn="ctr">
                      <a:solidFill>
                        <a:srgbClr val="808080"/>
                      </a:solidFill>
                      <a:prstDash val="solid"/>
                      <a:round/>
                      <a:headEnd type="none" w="med" len="med"/>
                      <a:tailEnd type="none" w="med" len="med"/>
                    </a:lnL>
                    <a:lnR w="19050" cap="flat" cmpd="sng" algn="ctr">
                      <a:solidFill>
                        <a:srgbClr val="808080"/>
                      </a:solidFill>
                      <a:prstDash val="solid"/>
                      <a:round/>
                      <a:headEnd type="none" w="med" len="med"/>
                      <a:tailEnd type="none" w="med" len="med"/>
                    </a:lnR>
                    <a:lnT w="19050" cap="flat" cmpd="sng" algn="ctr">
                      <a:solidFill>
                        <a:srgbClr val="808080"/>
                      </a:solidFill>
                      <a:prstDash val="solid"/>
                      <a:round/>
                      <a:headEnd type="none" w="med" len="med"/>
                      <a:tailEnd type="none" w="med" len="med"/>
                    </a:lnT>
                    <a:lnB w="19050" cap="flat" cmpd="sng" algn="ctr">
                      <a:solidFill>
                        <a:srgbClr val="808080"/>
                      </a:solidFill>
                      <a:prstDash val="solid"/>
                      <a:round/>
                      <a:headEnd type="none" w="med" len="med"/>
                      <a:tailEnd type="none" w="med" len="med"/>
                    </a:lnB>
                    <a:lnTlToBr>
                      <a:noFill/>
                    </a:lnTlToBr>
                    <a:lnBlToTr>
                      <a:noFill/>
                    </a:lnBlToTr>
                    <a:solidFill>
                      <a:schemeClr val="accent1"/>
                    </a:solidFill>
                  </a:tcPr>
                </a:tc>
              </a:tr>
            </a:tbl>
          </a:graphicData>
        </a:graphic>
      </p:graphicFrame>
      <p:sp>
        <p:nvSpPr>
          <p:cNvPr id="349226" name="AutoShape 42"/>
          <p:cNvSpPr>
            <a:spLocks noChangeArrowheads="1"/>
          </p:cNvSpPr>
          <p:nvPr/>
        </p:nvSpPr>
        <p:spPr bwMode="auto">
          <a:xfrm>
            <a:off x="417513" y="1147238"/>
            <a:ext cx="8134350" cy="1322388"/>
          </a:xfrm>
          <a:prstGeom prst="roundRect">
            <a:avLst>
              <a:gd name="adj" fmla="val 18477"/>
            </a:avLst>
          </a:prstGeom>
          <a:solidFill>
            <a:schemeClr val="accent1"/>
          </a:solidFill>
          <a:ln w="9525" algn="ctr">
            <a:solidFill>
              <a:srgbClr val="333333"/>
            </a:solidFill>
            <a:round/>
            <a:headEnd/>
            <a:tailEnd/>
          </a:ln>
          <a:effectLst>
            <a:outerShdw dist="35921" dir="2700000" algn="ctr" rotWithShape="0">
              <a:schemeClr val="bg2"/>
            </a:outerShdw>
          </a:effectLst>
        </p:spPr>
        <p:txBody>
          <a:bodyPr anchor="ctr"/>
          <a:lstStyle/>
          <a:p>
            <a:pPr algn="l">
              <a:lnSpc>
                <a:spcPct val="85000"/>
              </a:lnSpc>
            </a:pPr>
            <a:r>
              <a:rPr lang="en-US" sz="2400" dirty="0">
                <a:solidFill>
                  <a:schemeClr val="bg1"/>
                </a:solidFill>
              </a:rPr>
              <a:t>The combination of software, encryption technologies, processes, and services that enables an organization to secure its communications and business transactions</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Anatomy of a Certificate</a:t>
            </a:r>
            <a:endParaRPr lang="en-US" dirty="0"/>
          </a:p>
        </p:txBody>
      </p:sp>
      <p:sp>
        <p:nvSpPr>
          <p:cNvPr id="3" name="Content Placeholder 2"/>
          <p:cNvSpPr>
            <a:spLocks noGrp="1"/>
          </p:cNvSpPr>
          <p:nvPr>
            <p:ph idx="1"/>
          </p:nvPr>
        </p:nvSpPr>
        <p:spPr>
          <a:xfrm>
            <a:off x="381000" y="1412874"/>
            <a:ext cx="7264940" cy="4561205"/>
          </a:xfrm>
        </p:spPr>
        <p:txBody>
          <a:bodyPr/>
          <a:lstStyle/>
          <a:p>
            <a:r>
              <a:rPr lang="en-US" dirty="0" smtClean="0"/>
              <a:t>A certificate is like a Passport</a:t>
            </a:r>
          </a:p>
          <a:p>
            <a:r>
              <a:rPr lang="en-US" dirty="0" smtClean="0"/>
              <a:t>Issued for specific uses</a:t>
            </a:r>
          </a:p>
          <a:p>
            <a:pPr lvl="1"/>
            <a:r>
              <a:rPr lang="en-US" dirty="0" smtClean="0"/>
              <a:t>Server Authentication (1.3.6.1.5.5.7.3.1)</a:t>
            </a:r>
          </a:p>
          <a:p>
            <a:pPr lvl="1"/>
            <a:r>
              <a:rPr lang="en-US" dirty="0" smtClean="0"/>
              <a:t>Client Authentication (1.3.6.1.5.5.7.3.2)</a:t>
            </a:r>
          </a:p>
          <a:p>
            <a:r>
              <a:rPr lang="en-US" dirty="0" smtClean="0"/>
              <a:t>To work, the issuer must be a ‘trusted’ authority</a:t>
            </a:r>
          </a:p>
          <a:p>
            <a:r>
              <a:rPr lang="en-US" dirty="0" smtClean="0"/>
              <a:t>If some piece of information does not check out – authentication </a:t>
            </a:r>
            <a:r>
              <a:rPr lang="en-US" u="sng" dirty="0" smtClean="0">
                <a:solidFill>
                  <a:srgbClr val="FF0000"/>
                </a:solidFill>
              </a:rPr>
              <a:t>fails</a:t>
            </a:r>
          </a:p>
        </p:txBody>
      </p:sp>
      <p:pic>
        <p:nvPicPr>
          <p:cNvPr id="5" name="Picture 4" descr="USPassport.jpg"/>
          <p:cNvPicPr>
            <a:picLocks noChangeAspect="1"/>
          </p:cNvPicPr>
          <p:nvPr/>
        </p:nvPicPr>
        <p:blipFill>
          <a:blip r:embed="rId3"/>
          <a:stretch>
            <a:fillRect/>
          </a:stretch>
        </p:blipFill>
        <p:spPr>
          <a:xfrm>
            <a:off x="7185190" y="1344037"/>
            <a:ext cx="1472423" cy="2161355"/>
          </a:xfrm>
          <a:prstGeom prst="rect">
            <a:avLst/>
          </a:prstGeom>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329595"/>
          </a:xfrm>
        </p:spPr>
        <p:txBody>
          <a:bodyPr/>
          <a:lstStyle/>
          <a:p>
            <a:r>
              <a:rPr lang="en-US" dirty="0"/>
              <a:t>How Does Certificate Authentication Work</a:t>
            </a:r>
            <a:r>
              <a:rPr lang="en-US" dirty="0" smtClean="0"/>
              <a:t>?</a:t>
            </a:r>
            <a:endParaRPr lang="en-US" dirty="0"/>
          </a:p>
        </p:txBody>
      </p:sp>
      <p:sp>
        <p:nvSpPr>
          <p:cNvPr id="4" name="TextBox 3"/>
          <p:cNvSpPr txBox="1"/>
          <p:nvPr/>
        </p:nvSpPr>
        <p:spPr>
          <a:xfrm>
            <a:off x="8352263" y="0"/>
            <a:ext cx="791737" cy="369332"/>
          </a:xfrm>
          <a:prstGeom prst="rect">
            <a:avLst/>
          </a:prstGeom>
          <a:noFill/>
        </p:spPr>
        <p:txBody>
          <a:bodyPr wrap="square" rtlCol="0">
            <a:spAutoFit/>
          </a:bodyPr>
          <a:lstStyle/>
          <a:p>
            <a:r>
              <a:rPr lang="en-US" dirty="0" smtClean="0"/>
              <a:t>Rory</a:t>
            </a:r>
            <a:endParaRPr lang="en-US" dirty="0"/>
          </a:p>
        </p:txBody>
      </p:sp>
      <p:sp>
        <p:nvSpPr>
          <p:cNvPr id="6" name="TextBox 5"/>
          <p:cNvSpPr txBox="1"/>
          <p:nvPr/>
        </p:nvSpPr>
        <p:spPr>
          <a:xfrm>
            <a:off x="5503333" y="1282105"/>
            <a:ext cx="3268134" cy="4893647"/>
          </a:xfrm>
          <a:prstGeom prst="rect">
            <a:avLst/>
          </a:prstGeom>
          <a:noFill/>
        </p:spPr>
        <p:txBody>
          <a:bodyPr wrap="square" rtlCol="0">
            <a:spAutoFit/>
          </a:bodyPr>
          <a:lstStyle/>
          <a:p>
            <a:r>
              <a:rPr lang="en-US" sz="2400" b="1" dirty="0" smtClean="0"/>
              <a:t>“Keys” to Success</a:t>
            </a:r>
          </a:p>
          <a:p>
            <a:pPr>
              <a:buFont typeface="Arial" pitchFamily="34" charset="0"/>
              <a:buChar char="•"/>
            </a:pPr>
            <a:r>
              <a:rPr lang="en-US" sz="2400" dirty="0" smtClean="0"/>
              <a:t> All systems must trust the CA that issued the certificates</a:t>
            </a:r>
          </a:p>
          <a:p>
            <a:pPr>
              <a:buFont typeface="Arial" pitchFamily="34" charset="0"/>
              <a:buChar char="•"/>
            </a:pPr>
            <a:r>
              <a:rPr lang="en-US" sz="2400" dirty="0" smtClean="0"/>
              <a:t> Each system requires a cert mapped to their FQDN</a:t>
            </a:r>
          </a:p>
          <a:p>
            <a:pPr>
              <a:buFont typeface="Arial" pitchFamily="34" charset="0"/>
              <a:buChar char="•"/>
            </a:pPr>
            <a:r>
              <a:rPr lang="en-US" sz="2400" dirty="0" smtClean="0"/>
              <a:t>  Public keys are distributed with the certificate</a:t>
            </a:r>
          </a:p>
          <a:p>
            <a:pPr>
              <a:buFont typeface="Arial" pitchFamily="34" charset="0"/>
              <a:buChar char="•"/>
            </a:pPr>
            <a:r>
              <a:rPr lang="en-US" sz="2400" dirty="0" smtClean="0"/>
              <a:t> Private keys are never distributed, they are private</a:t>
            </a:r>
            <a:endParaRPr lang="en-US" sz="2400" dirty="0"/>
          </a:p>
        </p:txBody>
      </p:sp>
      <p:pic>
        <p:nvPicPr>
          <p:cNvPr id="24579" name="Picture 3"/>
          <p:cNvPicPr>
            <a:picLocks noChangeAspect="1" noChangeArrowheads="1"/>
          </p:cNvPicPr>
          <p:nvPr/>
        </p:nvPicPr>
        <p:blipFill>
          <a:blip r:embed="rId3"/>
          <a:srcRect/>
          <a:stretch>
            <a:fillRect/>
          </a:stretch>
        </p:blipFill>
        <p:spPr bwMode="auto">
          <a:xfrm>
            <a:off x="1626169" y="2023972"/>
            <a:ext cx="1095375" cy="1257300"/>
          </a:xfrm>
          <a:prstGeom prst="rect">
            <a:avLst/>
          </a:prstGeom>
          <a:noFill/>
          <a:ln w="9525">
            <a:noFill/>
            <a:miter lim="800000"/>
            <a:headEnd/>
            <a:tailEnd/>
          </a:ln>
        </p:spPr>
      </p:pic>
      <p:pic>
        <p:nvPicPr>
          <p:cNvPr id="24580" name="Picture 4"/>
          <p:cNvPicPr>
            <a:picLocks noChangeAspect="1" noChangeArrowheads="1"/>
          </p:cNvPicPr>
          <p:nvPr/>
        </p:nvPicPr>
        <p:blipFill>
          <a:blip r:embed="rId4"/>
          <a:srcRect/>
          <a:stretch>
            <a:fillRect/>
          </a:stretch>
        </p:blipFill>
        <p:spPr bwMode="auto">
          <a:xfrm>
            <a:off x="2137374" y="1976617"/>
            <a:ext cx="590550" cy="523875"/>
          </a:xfrm>
          <a:prstGeom prst="rect">
            <a:avLst/>
          </a:prstGeom>
          <a:noFill/>
          <a:ln w="9525">
            <a:noFill/>
            <a:miter lim="800000"/>
            <a:headEnd/>
            <a:tailEnd/>
          </a:ln>
        </p:spPr>
      </p:pic>
      <p:pic>
        <p:nvPicPr>
          <p:cNvPr id="24581" name="Picture 5"/>
          <p:cNvPicPr>
            <a:picLocks noChangeAspect="1" noChangeArrowheads="1"/>
          </p:cNvPicPr>
          <p:nvPr/>
        </p:nvPicPr>
        <p:blipFill>
          <a:blip r:embed="rId4"/>
          <a:srcRect/>
          <a:stretch>
            <a:fillRect/>
          </a:stretch>
        </p:blipFill>
        <p:spPr bwMode="auto">
          <a:xfrm>
            <a:off x="2171880" y="2011123"/>
            <a:ext cx="590550" cy="523875"/>
          </a:xfrm>
          <a:prstGeom prst="rect">
            <a:avLst/>
          </a:prstGeom>
          <a:noFill/>
          <a:ln w="9525">
            <a:noFill/>
            <a:miter lim="800000"/>
            <a:headEnd/>
            <a:tailEnd/>
          </a:ln>
        </p:spPr>
      </p:pic>
      <p:pic>
        <p:nvPicPr>
          <p:cNvPr id="24586" name="Picture 10"/>
          <p:cNvPicPr>
            <a:picLocks noChangeAspect="1" noChangeArrowheads="1"/>
          </p:cNvPicPr>
          <p:nvPr/>
        </p:nvPicPr>
        <p:blipFill>
          <a:blip r:embed="rId5"/>
          <a:srcRect/>
          <a:stretch>
            <a:fillRect/>
          </a:stretch>
        </p:blipFill>
        <p:spPr bwMode="auto">
          <a:xfrm>
            <a:off x="615890" y="1851534"/>
            <a:ext cx="1390650" cy="981075"/>
          </a:xfrm>
          <a:prstGeom prst="rect">
            <a:avLst/>
          </a:prstGeom>
          <a:noFill/>
          <a:ln w="9525">
            <a:noFill/>
            <a:miter lim="800000"/>
            <a:headEnd/>
            <a:tailEnd/>
          </a:ln>
        </p:spPr>
      </p:pic>
      <p:pic>
        <p:nvPicPr>
          <p:cNvPr id="24587" name="Picture 11"/>
          <p:cNvPicPr>
            <a:picLocks noChangeAspect="1" noChangeArrowheads="1"/>
          </p:cNvPicPr>
          <p:nvPr/>
        </p:nvPicPr>
        <p:blipFill>
          <a:blip r:embed="rId6"/>
          <a:srcRect/>
          <a:stretch>
            <a:fillRect/>
          </a:stretch>
        </p:blipFill>
        <p:spPr bwMode="auto">
          <a:xfrm>
            <a:off x="2329762" y="2238825"/>
            <a:ext cx="1724025" cy="1000125"/>
          </a:xfrm>
          <a:prstGeom prst="rect">
            <a:avLst/>
          </a:prstGeom>
          <a:noFill/>
          <a:ln w="9525">
            <a:noFill/>
            <a:miter lim="800000"/>
            <a:headEnd/>
            <a:tailEnd/>
          </a:ln>
        </p:spPr>
      </p:pic>
      <p:sp>
        <p:nvSpPr>
          <p:cNvPr id="24" name="TextBox 23"/>
          <p:cNvSpPr txBox="1"/>
          <p:nvPr/>
        </p:nvSpPr>
        <p:spPr>
          <a:xfrm>
            <a:off x="3947700" y="4622166"/>
            <a:ext cx="952101" cy="369332"/>
          </a:xfrm>
          <a:prstGeom prst="rect">
            <a:avLst/>
          </a:prstGeom>
          <a:noFill/>
        </p:spPr>
        <p:txBody>
          <a:bodyPr wrap="square" rtlCol="0">
            <a:spAutoFit/>
          </a:bodyPr>
          <a:lstStyle/>
          <a:p>
            <a:r>
              <a:rPr lang="en-US" dirty="0" smtClean="0"/>
              <a:t>GW</a:t>
            </a:r>
            <a:endParaRPr lang="en-US" dirty="0"/>
          </a:p>
        </p:txBody>
      </p:sp>
      <p:sp>
        <p:nvSpPr>
          <p:cNvPr id="25" name="TextBox 24"/>
          <p:cNvSpPr txBox="1"/>
          <p:nvPr/>
        </p:nvSpPr>
        <p:spPr>
          <a:xfrm>
            <a:off x="218213" y="3756649"/>
            <a:ext cx="952101" cy="369332"/>
          </a:xfrm>
          <a:prstGeom prst="rect">
            <a:avLst/>
          </a:prstGeom>
          <a:noFill/>
        </p:spPr>
        <p:txBody>
          <a:bodyPr wrap="square" rtlCol="0">
            <a:spAutoFit/>
          </a:bodyPr>
          <a:lstStyle/>
          <a:p>
            <a:r>
              <a:rPr lang="en-US" dirty="0" smtClean="0"/>
              <a:t>Agent</a:t>
            </a:r>
            <a:endParaRPr lang="en-US" dirty="0"/>
          </a:p>
        </p:txBody>
      </p:sp>
      <p:pic>
        <p:nvPicPr>
          <p:cNvPr id="24584" name="Picture 8"/>
          <p:cNvPicPr>
            <a:picLocks noChangeAspect="1" noChangeArrowheads="1"/>
          </p:cNvPicPr>
          <p:nvPr/>
        </p:nvPicPr>
        <p:blipFill>
          <a:blip r:embed="rId7"/>
          <a:srcRect/>
          <a:stretch>
            <a:fillRect/>
          </a:stretch>
        </p:blipFill>
        <p:spPr bwMode="auto">
          <a:xfrm>
            <a:off x="846917" y="4130076"/>
            <a:ext cx="790575" cy="1047750"/>
          </a:xfrm>
          <a:prstGeom prst="rect">
            <a:avLst/>
          </a:prstGeom>
          <a:noFill/>
          <a:ln w="9525">
            <a:noFill/>
            <a:miter lim="800000"/>
            <a:headEnd/>
            <a:tailEnd/>
          </a:ln>
        </p:spPr>
      </p:pic>
      <p:pic>
        <p:nvPicPr>
          <p:cNvPr id="24585" name="Picture 9"/>
          <p:cNvPicPr>
            <a:picLocks noChangeAspect="1" noChangeArrowheads="1"/>
          </p:cNvPicPr>
          <p:nvPr/>
        </p:nvPicPr>
        <p:blipFill>
          <a:blip r:embed="rId7"/>
          <a:srcRect/>
          <a:stretch>
            <a:fillRect/>
          </a:stretch>
        </p:blipFill>
        <p:spPr bwMode="auto">
          <a:xfrm>
            <a:off x="3158796" y="3992053"/>
            <a:ext cx="790575" cy="1047750"/>
          </a:xfrm>
          <a:prstGeom prst="rect">
            <a:avLst/>
          </a:prstGeom>
          <a:noFill/>
          <a:ln w="9525">
            <a:noFill/>
            <a:miter lim="800000"/>
            <a:headEnd/>
            <a:tailEnd/>
          </a:ln>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accel="50000" decel="50000" fill="hold" nodeType="clickEffect">
                                  <p:stCondLst>
                                    <p:cond delay="0"/>
                                  </p:stCondLst>
                                  <p:childTnLst>
                                    <p:animMotion origin="layout" path="M 5.55556E-6 1.90751E-6 L -0.10954 0.2689 " pathEditMode="relative" ptsTypes="AA">
                                      <p:cBhvr>
                                        <p:cTn id="6" dur="2000" fill="hold"/>
                                        <p:tgtEl>
                                          <p:spTgt spid="24580"/>
                                        </p:tgtEl>
                                        <p:attrNameLst>
                                          <p:attrName>ppt_x</p:attrName>
                                          <p:attrName>ppt_y</p:attrName>
                                        </p:attrNameLst>
                                      </p:cBhvr>
                                    </p:animMotion>
                                  </p:childTnLst>
                                </p:cTn>
                              </p:par>
                            </p:childTnLst>
                          </p:cTn>
                        </p:par>
                      </p:childTnLst>
                    </p:cTn>
                  </p:par>
                  <p:par>
                    <p:cTn id="7" fill="hold">
                      <p:stCondLst>
                        <p:cond delay="indefinite"/>
                      </p:stCondLst>
                      <p:childTnLst>
                        <p:par>
                          <p:cTn id="8" fill="hold">
                            <p:stCondLst>
                              <p:cond delay="0"/>
                            </p:stCondLst>
                            <p:childTnLst>
                              <p:par>
                                <p:cTn id="9" presetID="0" presetClass="path" presetSubtype="0" accel="50000" decel="50000" fill="hold" nodeType="clickEffect">
                                  <p:stCondLst>
                                    <p:cond delay="0"/>
                                  </p:stCondLst>
                                  <p:childTnLst>
                                    <p:animMotion origin="layout" path="M 5.83333E-6 8.09249E-7 L 0.11702 0.23861 " pathEditMode="relative" ptsTypes="AA">
                                      <p:cBhvr>
                                        <p:cTn id="10" dur="2000" fill="hold"/>
                                        <p:tgtEl>
                                          <p:spTgt spid="24581"/>
                                        </p:tgtEl>
                                        <p:attrNameLst>
                                          <p:attrName>ppt_x</p:attrName>
                                          <p:attrName>ppt_y</p:attrName>
                                        </p:attrNameLst>
                                      </p:cBhvr>
                                    </p:animMotion>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458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0" presetClass="path" presetSubtype="0" accel="50000" decel="50000" fill="hold" nodeType="clickEffect">
                                  <p:stCondLst>
                                    <p:cond delay="0"/>
                                  </p:stCondLst>
                                  <p:childTnLst>
                                    <p:animMotion origin="layout" path="M -0.00382 0.1489 L -0.01892 0.49572 " pathEditMode="relative" rAng="0" ptsTypes="AA">
                                      <p:cBhvr>
                                        <p:cTn id="18" dur="2000" fill="hold"/>
                                        <p:tgtEl>
                                          <p:spTgt spid="24586"/>
                                        </p:tgtEl>
                                        <p:attrNameLst>
                                          <p:attrName>ppt_x</p:attrName>
                                          <p:attrName>ppt_y</p:attrName>
                                        </p:attrNameLst>
                                      </p:cBhvr>
                                      <p:rCtr x="-8" y="173"/>
                                    </p:animMotion>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458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0" presetClass="path" presetSubtype="0" accel="50000" decel="50000" fill="hold" nodeType="clickEffect">
                                  <p:stCondLst>
                                    <p:cond delay="0"/>
                                  </p:stCondLst>
                                  <p:childTnLst>
                                    <p:animMotion origin="layout" path="M 5.55556E-6 5.20231E-6 L 0.03768 0.40463 " pathEditMode="relative" ptsTypes="AA">
                                      <p:cBhvr>
                                        <p:cTn id="26" dur="2000" fill="hold"/>
                                        <p:tgtEl>
                                          <p:spTgt spid="24587"/>
                                        </p:tgtEl>
                                        <p:attrNameLst>
                                          <p:attrName>ppt_x</p:attrName>
                                          <p:attrName>ppt_y</p:attrName>
                                        </p:attrNameLst>
                                      </p:cBhvr>
                                    </p:animMotion>
                                  </p:childTnLst>
                                </p:cTn>
                              </p:par>
                            </p:childTnLst>
                          </p:cTn>
                        </p:par>
                      </p:childTnLst>
                    </p:cTn>
                  </p:par>
                  <p:par>
                    <p:cTn id="27" fill="hold">
                      <p:stCondLst>
                        <p:cond delay="indefinite"/>
                      </p:stCondLst>
                      <p:childTnLst>
                        <p:par>
                          <p:cTn id="28" fill="hold">
                            <p:stCondLst>
                              <p:cond delay="0"/>
                            </p:stCondLst>
                            <p:childTnLst>
                              <p:par>
                                <p:cTn id="29" presetID="0" presetClass="path" presetSubtype="0" accel="50000" decel="50000" fill="hold" nodeType="clickEffect">
                                  <p:stCondLst>
                                    <p:cond delay="0"/>
                                  </p:stCondLst>
                                  <p:childTnLst>
                                    <p:animMotion origin="layout" path="M -0.01892 0.49572 L 0.32448 0.2622 " pathEditMode="relative" rAng="0" ptsTypes="AA">
                                      <p:cBhvr>
                                        <p:cTn id="30" dur="2000" fill="hold"/>
                                        <p:tgtEl>
                                          <p:spTgt spid="24586"/>
                                        </p:tgtEl>
                                        <p:attrNameLst>
                                          <p:attrName>ppt_x</p:attrName>
                                          <p:attrName>ppt_y</p:attrName>
                                        </p:attrNameLst>
                                      </p:cBhvr>
                                      <p:rCtr x="172" y="-117"/>
                                    </p:animMotion>
                                  </p:childTnLst>
                                </p:cTn>
                              </p:par>
                            </p:childTnLst>
                          </p:cTn>
                        </p:par>
                      </p:childTnLst>
                    </p:cTn>
                  </p:par>
                  <p:par>
                    <p:cTn id="31" fill="hold">
                      <p:stCondLst>
                        <p:cond delay="indefinite"/>
                      </p:stCondLst>
                      <p:childTnLst>
                        <p:par>
                          <p:cTn id="32" fill="hold">
                            <p:stCondLst>
                              <p:cond delay="0"/>
                            </p:stCondLst>
                            <p:childTnLst>
                              <p:par>
                                <p:cTn id="33" presetID="0" presetClass="path" presetSubtype="0" accel="50000" decel="50000" fill="hold" nodeType="clickEffect">
                                  <p:stCondLst>
                                    <p:cond delay="0"/>
                                  </p:stCondLst>
                                  <p:childTnLst>
                                    <p:animMotion origin="layout" path="M 0.03767 0.40463 L -0.24913 0.36185 " pathEditMode="relative" ptsTypes="AA">
                                      <p:cBhvr>
                                        <p:cTn id="34" dur="2000" fill="hold"/>
                                        <p:tgtEl>
                                          <p:spTgt spid="24587"/>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Certificate Authority Options</a:t>
            </a:r>
            <a:endParaRPr lang="en-US" dirty="0"/>
          </a:p>
        </p:txBody>
      </p:sp>
      <p:sp>
        <p:nvSpPr>
          <p:cNvPr id="3" name="Content Placeholder 2"/>
          <p:cNvSpPr>
            <a:spLocks noGrp="1"/>
          </p:cNvSpPr>
          <p:nvPr>
            <p:ph idx="1"/>
          </p:nvPr>
        </p:nvSpPr>
        <p:spPr>
          <a:xfrm>
            <a:off x="381000" y="1412874"/>
            <a:ext cx="8555966" cy="4561205"/>
          </a:xfrm>
        </p:spPr>
        <p:txBody>
          <a:bodyPr/>
          <a:lstStyle/>
          <a:p>
            <a:r>
              <a:rPr lang="en-US" b="1" dirty="0" smtClean="0"/>
              <a:t>Standalone</a:t>
            </a:r>
            <a:r>
              <a:rPr lang="en-US" dirty="0" smtClean="0"/>
              <a:t> CA can be a quick fix  </a:t>
            </a:r>
          </a:p>
          <a:p>
            <a:r>
              <a:rPr lang="en-US" dirty="0" smtClean="0"/>
              <a:t> </a:t>
            </a:r>
            <a:r>
              <a:rPr lang="en-US" b="1" dirty="0" smtClean="0"/>
              <a:t>Enterprise</a:t>
            </a:r>
            <a:r>
              <a:rPr lang="en-US" dirty="0" smtClean="0"/>
              <a:t> </a:t>
            </a:r>
            <a:r>
              <a:rPr lang="en-US" b="1" dirty="0" smtClean="0"/>
              <a:t>CA - </a:t>
            </a:r>
            <a:r>
              <a:rPr lang="en-US" dirty="0" smtClean="0"/>
              <a:t>requires more thought, planning and buy-in from across the organization</a:t>
            </a:r>
          </a:p>
          <a:p>
            <a:r>
              <a:rPr lang="en-US" dirty="0" smtClean="0"/>
              <a:t>Server OS version is another important consideration. Our recommendation:</a:t>
            </a:r>
          </a:p>
          <a:p>
            <a:pPr lvl="1"/>
            <a:r>
              <a:rPr lang="en-US" dirty="0" smtClean="0"/>
              <a:t>Use Standard Edition Server for all offline CAs (Root CA, Policy CA). </a:t>
            </a:r>
          </a:p>
          <a:p>
            <a:pPr lvl="1"/>
            <a:r>
              <a:rPr lang="en-US" dirty="0" smtClean="0"/>
              <a:t>Use Enterprise Edition Server of all online CAs</a:t>
            </a:r>
          </a:p>
          <a:p>
            <a:endParaRPr lang="en-US" dirty="0"/>
          </a:p>
        </p:txBody>
      </p:sp>
      <p:sp>
        <p:nvSpPr>
          <p:cNvPr id="4" name="TextBox 3"/>
          <p:cNvSpPr txBox="1"/>
          <p:nvPr/>
        </p:nvSpPr>
        <p:spPr>
          <a:xfrm>
            <a:off x="8352263" y="189571"/>
            <a:ext cx="791737" cy="369332"/>
          </a:xfrm>
          <a:prstGeom prst="rect">
            <a:avLst/>
          </a:prstGeom>
          <a:noFill/>
        </p:spPr>
        <p:txBody>
          <a:bodyPr wrap="square" rtlCol="0">
            <a:spAutoFit/>
          </a:bodyPr>
          <a:lstStyle/>
          <a:p>
            <a:r>
              <a:rPr lang="en-US" dirty="0" smtClean="0"/>
              <a:t>Rory</a:t>
            </a:r>
            <a:endParaRPr lang="en-US"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329595"/>
          </a:xfrm>
        </p:spPr>
        <p:txBody>
          <a:bodyPr/>
          <a:lstStyle/>
          <a:p>
            <a:r>
              <a:rPr lang="en-US" dirty="0" smtClean="0"/>
              <a:t>Stand-alone versus Enterprise CA on Win2k3</a:t>
            </a:r>
            <a:endParaRPr lang="en-US" dirty="0"/>
          </a:p>
        </p:txBody>
      </p:sp>
      <p:sp>
        <p:nvSpPr>
          <p:cNvPr id="3" name="Content Placeholder 2"/>
          <p:cNvSpPr>
            <a:spLocks noGrp="1"/>
          </p:cNvSpPr>
          <p:nvPr>
            <p:ph idx="1"/>
          </p:nvPr>
        </p:nvSpPr>
        <p:spPr>
          <a:xfrm>
            <a:off x="381000" y="1734601"/>
            <a:ext cx="8382000" cy="4561205"/>
          </a:xfrm>
        </p:spPr>
        <p:txBody>
          <a:bodyPr/>
          <a:lstStyle/>
          <a:p>
            <a:pPr>
              <a:buNone/>
            </a:pPr>
            <a:r>
              <a:rPr lang="en-US" b="1" dirty="0" smtClean="0"/>
              <a:t>Standalone Root CA on W2k3 Standard</a:t>
            </a:r>
          </a:p>
          <a:p>
            <a:pPr lvl="0"/>
            <a:r>
              <a:rPr lang="en-US" dirty="0" smtClean="0"/>
              <a:t>‘Other’ certificate template  allows  for certificate creation</a:t>
            </a:r>
          </a:p>
          <a:p>
            <a:pPr lvl="0"/>
            <a:r>
              <a:rPr lang="en-US" dirty="0" smtClean="0"/>
              <a:t>Enterprise Root CA on Enterprise Edition</a:t>
            </a:r>
          </a:p>
          <a:p>
            <a:pPr lvl="0"/>
            <a:r>
              <a:rPr lang="en-US" dirty="0" smtClean="0"/>
              <a:t>Need to duplicate Server Authentication certificate template to create an OpsMgr template</a:t>
            </a:r>
          </a:p>
          <a:p>
            <a:pPr>
              <a:buNone/>
            </a:pPr>
            <a:endParaRPr lang="en-US" dirty="0" smtClean="0"/>
          </a:p>
        </p:txBody>
      </p:sp>
      <p:sp>
        <p:nvSpPr>
          <p:cNvPr id="4" name="TextBox 3"/>
          <p:cNvSpPr txBox="1"/>
          <p:nvPr/>
        </p:nvSpPr>
        <p:spPr>
          <a:xfrm>
            <a:off x="8352263" y="54107"/>
            <a:ext cx="791737" cy="369332"/>
          </a:xfrm>
          <a:prstGeom prst="rect">
            <a:avLst/>
          </a:prstGeom>
          <a:noFill/>
        </p:spPr>
        <p:txBody>
          <a:bodyPr wrap="square" rtlCol="0">
            <a:spAutoFit/>
          </a:bodyPr>
          <a:lstStyle/>
          <a:p>
            <a:r>
              <a:rPr lang="en-US" dirty="0" smtClean="0"/>
              <a:t>Rory</a:t>
            </a:r>
            <a:endParaRPr lang="en-US"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329595"/>
          </a:xfrm>
        </p:spPr>
        <p:txBody>
          <a:bodyPr/>
          <a:lstStyle/>
          <a:p>
            <a:r>
              <a:rPr lang="en-US" dirty="0" smtClean="0"/>
              <a:t>Stand-alone versus Enterprise CA on W2k8</a:t>
            </a:r>
            <a:endParaRPr lang="en-US" dirty="0"/>
          </a:p>
        </p:txBody>
      </p:sp>
      <p:sp>
        <p:nvSpPr>
          <p:cNvPr id="3" name="Content Placeholder 2"/>
          <p:cNvSpPr>
            <a:spLocks noGrp="1"/>
          </p:cNvSpPr>
          <p:nvPr>
            <p:ph idx="1"/>
          </p:nvPr>
        </p:nvSpPr>
        <p:spPr>
          <a:xfrm>
            <a:off x="381000" y="1549212"/>
            <a:ext cx="8382000" cy="4865126"/>
          </a:xfrm>
        </p:spPr>
        <p:txBody>
          <a:bodyPr/>
          <a:lstStyle/>
          <a:p>
            <a:r>
              <a:rPr lang="en-US" dirty="0" smtClean="0"/>
              <a:t>Standalone Root CA on W2k8 Standard</a:t>
            </a:r>
          </a:p>
          <a:p>
            <a:pPr lvl="1"/>
            <a:r>
              <a:rPr lang="en-US" dirty="0" smtClean="0"/>
              <a:t>No option to store the certificate in the Local Computers certificate store</a:t>
            </a:r>
          </a:p>
          <a:p>
            <a:pPr lvl="2"/>
            <a:r>
              <a:rPr lang="en-US" dirty="0" smtClean="0"/>
              <a:t>Must use </a:t>
            </a:r>
            <a:r>
              <a:rPr lang="en-US" dirty="0" err="1" smtClean="0"/>
              <a:t>certreq</a:t>
            </a:r>
            <a:r>
              <a:rPr lang="en-US" dirty="0" smtClean="0"/>
              <a:t> or export from the Local User store and import into the Local Computer store</a:t>
            </a:r>
          </a:p>
          <a:p>
            <a:r>
              <a:rPr lang="en-US" dirty="0" smtClean="0"/>
              <a:t>Enterprise CA on W2k8 Enterprise </a:t>
            </a:r>
          </a:p>
          <a:p>
            <a:pPr lvl="1"/>
            <a:r>
              <a:rPr lang="en-US" b="1" dirty="0" smtClean="0"/>
              <a:t>Cross forest authentication </a:t>
            </a:r>
            <a:r>
              <a:rPr lang="en-US" dirty="0" smtClean="0"/>
              <a:t>allows clients to request a certificate from a CA that is part of a different AD</a:t>
            </a:r>
          </a:p>
          <a:p>
            <a:pPr lvl="2"/>
            <a:r>
              <a:rPr lang="en-US" dirty="0" smtClean="0"/>
              <a:t>This will require populating the NTAuth store in the additional forests</a:t>
            </a:r>
          </a:p>
          <a:p>
            <a:pPr>
              <a:buNone/>
            </a:pPr>
            <a:endParaRPr lang="en-US" dirty="0" smtClean="0"/>
          </a:p>
        </p:txBody>
      </p:sp>
      <p:sp>
        <p:nvSpPr>
          <p:cNvPr id="4" name="TextBox 3"/>
          <p:cNvSpPr txBox="1"/>
          <p:nvPr/>
        </p:nvSpPr>
        <p:spPr>
          <a:xfrm>
            <a:off x="8352263" y="58945"/>
            <a:ext cx="791737" cy="369332"/>
          </a:xfrm>
          <a:prstGeom prst="rect">
            <a:avLst/>
          </a:prstGeom>
          <a:noFill/>
        </p:spPr>
        <p:txBody>
          <a:bodyPr wrap="square" rtlCol="0">
            <a:spAutoFit/>
          </a:bodyPr>
          <a:lstStyle/>
          <a:p>
            <a:r>
              <a:rPr lang="en-US" dirty="0" smtClean="0"/>
              <a:t>Rory</a:t>
            </a:r>
            <a:endParaRPr lang="en-US"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TechEd09_Europ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2.xml><?xml version="1.0" encoding="utf-8"?>
<a:theme xmlns:a="http://schemas.openxmlformats.org/drawingml/2006/main" name="TechEd09_Europe templat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3.xml><?xml version="1.0" encoding="utf-8"?>
<a:theme xmlns:a="http://schemas.openxmlformats.org/drawingml/2006/main" name="TechEd_Europe4x3">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TechEd09_Europe</Template>
  <TotalTime>2280</TotalTime>
  <Words>1391</Words>
  <Application>Microsoft Office PowerPoint</Application>
  <PresentationFormat>On-screen Show (4:3)</PresentationFormat>
  <Paragraphs>298</Paragraphs>
  <Slides>36</Slides>
  <Notes>34</Notes>
  <HiddenSlides>0</HiddenSlides>
  <MMClips>0</MMClips>
  <ScaleCrop>false</ScaleCrop>
  <HeadingPairs>
    <vt:vector size="6" baseType="variant">
      <vt:variant>
        <vt:lpstr>Theme</vt:lpstr>
      </vt:variant>
      <vt:variant>
        <vt:i4>3</vt:i4>
      </vt:variant>
      <vt:variant>
        <vt:lpstr>Embedded OLE Servers</vt:lpstr>
      </vt:variant>
      <vt:variant>
        <vt:i4>1</vt:i4>
      </vt:variant>
      <vt:variant>
        <vt:lpstr>Slide Titles</vt:lpstr>
      </vt:variant>
      <vt:variant>
        <vt:i4>36</vt:i4>
      </vt:variant>
    </vt:vector>
  </HeadingPairs>
  <TitlesOfParts>
    <vt:vector size="40" baseType="lpstr">
      <vt:lpstr>TechEd09_Europe</vt:lpstr>
      <vt:lpstr>TechEd09_Europe template</vt:lpstr>
      <vt:lpstr>TechEd_Europe4x3</vt:lpstr>
      <vt:lpstr>Visio</vt:lpstr>
      <vt:lpstr>Slide 1</vt:lpstr>
      <vt:lpstr>Using Microsoft System Center to Manage beyond the Trusted Domain </vt:lpstr>
      <vt:lpstr>Agenda </vt:lpstr>
      <vt:lpstr>What Is a PKI?</vt:lpstr>
      <vt:lpstr>Anatomy of a Certificate</vt:lpstr>
      <vt:lpstr>How Does Certificate Authentication Work?</vt:lpstr>
      <vt:lpstr>Certificate Authority Options</vt:lpstr>
      <vt:lpstr>Stand-alone versus Enterprise CA on Win2k3</vt:lpstr>
      <vt:lpstr>Stand-alone versus Enterprise CA on W2k8</vt:lpstr>
      <vt:lpstr>The Certificate Stores </vt:lpstr>
      <vt:lpstr>Configuration Validation Certificate Configuration and Validity</vt:lpstr>
      <vt:lpstr>Common Pitfalls</vt:lpstr>
      <vt:lpstr>Using PKI to Extend the Reach of System Center</vt:lpstr>
      <vt:lpstr>Certificate Configuration in OpsMgr</vt:lpstr>
      <vt:lpstr>Certificate Provisioning Options </vt:lpstr>
      <vt:lpstr>Bulk Certificate Provisioning   </vt:lpstr>
      <vt:lpstr>Bulk Provisioning of Certificates   </vt:lpstr>
      <vt:lpstr>Internet-Based Client Management </vt:lpstr>
      <vt:lpstr>ConfigMgr Topology Options  for Internet-based Client Mgmt</vt:lpstr>
      <vt:lpstr>Ops Mgr Mutual Authentication</vt:lpstr>
      <vt:lpstr>OpsMgr Authentication Troubleshooting Checklist</vt:lpstr>
      <vt:lpstr>Certificate Authentication  Events </vt:lpstr>
      <vt:lpstr>Troubleshooting Name Resolution and Connectivity</vt:lpstr>
      <vt:lpstr>Troubleshooting  Namespace Issues</vt:lpstr>
      <vt:lpstr>Troubleshooting  Certificates (cont)</vt:lpstr>
      <vt:lpstr>Cross-Platform Monitoring </vt:lpstr>
      <vt:lpstr>Cross Platform Agent Deployment in OpsMgr</vt:lpstr>
      <vt:lpstr>OpsMgr Cross-Platform Issues </vt:lpstr>
      <vt:lpstr>Monitoring CA Health</vt:lpstr>
      <vt:lpstr>Monitoring Certificate Health</vt:lpstr>
      <vt:lpstr>Birds of a feather  session on Thursday  System Center Questions... Answered!!</vt:lpstr>
      <vt:lpstr>Slide 32</vt:lpstr>
      <vt:lpstr>Resources</vt:lpstr>
      <vt:lpstr>Slide 34</vt:lpstr>
      <vt:lpstr>Slide 35</vt:lpstr>
      <vt:lpstr>Slide 36</vt:lpstr>
    </vt:vector>
  </TitlesOfParts>
  <Manager>&lt;Content Manager Name Here&gt;</Manager>
  <Company>Slidework LLC</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subject>Tech·Ed Europe 2009</dc:subject>
  <dc:creator>Pete</dc:creator>
  <dc:description>Tech·Ed Europe 2009</dc:description>
  <cp:lastModifiedBy>cn_user</cp:lastModifiedBy>
  <cp:revision>55</cp:revision>
  <dcterms:created xsi:type="dcterms:W3CDTF">2009-11-04T02:31:44Z</dcterms:created>
  <dcterms:modified xsi:type="dcterms:W3CDTF">2009-11-09T07:50:39Z</dcterms:modified>
</cp:coreProperties>
</file>