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Lst>
  <p:notesMasterIdLst>
    <p:notesMasterId r:id="rId20"/>
  </p:notesMasterIdLst>
  <p:handoutMasterIdLst>
    <p:handoutMasterId r:id="rId21"/>
  </p:handoutMasterIdLst>
  <p:sldIdLst>
    <p:sldId id="257" r:id="rId3"/>
    <p:sldId id="288" r:id="rId4"/>
    <p:sldId id="289" r:id="rId5"/>
    <p:sldId id="290" r:id="rId6"/>
    <p:sldId id="321" r:id="rId7"/>
    <p:sldId id="297" r:id="rId8"/>
    <p:sldId id="298" r:id="rId9"/>
    <p:sldId id="299" r:id="rId10"/>
    <p:sldId id="301" r:id="rId11"/>
    <p:sldId id="316" r:id="rId12"/>
    <p:sldId id="308" r:id="rId13"/>
    <p:sldId id="312" r:id="rId14"/>
    <p:sldId id="317" r:id="rId15"/>
    <p:sldId id="318" r:id="rId16"/>
    <p:sldId id="320" r:id="rId17"/>
    <p:sldId id="319" r:id="rId18"/>
    <p:sldId id="322" r:id="rId1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CCFFCC"/>
    <a:srgbClr val="CCCCCC"/>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5135" autoAdjust="0"/>
  </p:normalViewPr>
  <p:slideViewPr>
    <p:cSldViewPr snapToGrid="0">
      <p:cViewPr varScale="1">
        <p:scale>
          <a:sx n="92" d="100"/>
          <a:sy n="92" d="100"/>
        </p:scale>
        <p:origin x="-63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mgt221_sagoo.pptx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smtClean="0"/>
              <a:t>Tech·Ed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ftr" sz="quarter" idx="4"/>
          </p:nvPr>
        </p:nvSpPr>
        <p:spPr>
          <a:noFill/>
        </p:spPr>
        <p:txBody>
          <a:bodyPr/>
          <a:lstStyle/>
          <a:p>
            <a:endParaRPr lang="en-US" dirty="0" smtClean="0"/>
          </a:p>
        </p:txBody>
      </p:sp>
      <p:sp>
        <p:nvSpPr>
          <p:cNvPr id="11267" name="Rectangle 7"/>
          <p:cNvSpPr>
            <a:spLocks noGrp="1" noChangeArrowheads="1"/>
          </p:cNvSpPr>
          <p:nvPr>
            <p:ph type="sldNum" sz="quarter" idx="5"/>
          </p:nvPr>
        </p:nvSpPr>
        <p:spPr>
          <a:noFill/>
        </p:spPr>
        <p:txBody>
          <a:bodyPr/>
          <a:lstStyle/>
          <a:p>
            <a:endParaRPr lang="en-US" dirty="0" smtClean="0"/>
          </a:p>
        </p:txBody>
      </p:sp>
      <p:sp>
        <p:nvSpPr>
          <p:cNvPr id="11268" name="Rectangle 2"/>
          <p:cNvSpPr>
            <a:spLocks noGrp="1" noRot="1" noChangeAspect="1" noChangeArrowheads="1" noTextEdit="1"/>
          </p:cNvSpPr>
          <p:nvPr>
            <p:ph type="sldImg"/>
          </p:nvPr>
        </p:nvSpPr>
        <p:spPr>
          <a:xfrm>
            <a:off x="1068388" y="898525"/>
            <a:ext cx="4727575" cy="3544888"/>
          </a:xfrm>
          <a:ln/>
        </p:spPr>
      </p:sp>
      <p:sp>
        <p:nvSpPr>
          <p:cNvPr id="11269"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endParaRPr lang="en-US" dirty="0"/>
          </a:p>
        </p:txBody>
      </p:sp>
      <p:sp>
        <p:nvSpPr>
          <p:cNvPr id="6" name="Rectangle 7"/>
          <p:cNvSpPr>
            <a:spLocks noGrp="1" noChangeArrowheads="1"/>
          </p:cNvSpPr>
          <p:nvPr>
            <p:ph type="sldNum" sz="quarter" idx="5"/>
          </p:nvPr>
        </p:nvSpPr>
        <p:spPr>
          <a:ln/>
        </p:spPr>
        <p:txBody>
          <a:bodyPr/>
          <a:lstStyle/>
          <a:p>
            <a:endParaRPr lang="en-US" dirty="0"/>
          </a:p>
        </p:txBody>
      </p:sp>
      <p:sp>
        <p:nvSpPr>
          <p:cNvPr id="420866" name="Rectangle 2"/>
          <p:cNvSpPr>
            <a:spLocks noGrp="1" noRot="1" noChangeAspect="1" noChangeArrowheads="1" noTextEdit="1"/>
          </p:cNvSpPr>
          <p:nvPr>
            <p:ph type="sldImg"/>
          </p:nvPr>
        </p:nvSpPr>
        <p:spPr>
          <a:ln/>
        </p:spPr>
      </p:sp>
      <p:sp>
        <p:nvSpPr>
          <p:cNvPr id="420867" name="Rectangle 3"/>
          <p:cNvSpPr>
            <a:spLocks noGrp="1" noChangeArrowheads="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50000"/>
              </a:spcBef>
              <a:spcAft>
                <a:spcPct val="0"/>
              </a:spcAft>
              <a:buClrTx/>
              <a:buSzTx/>
              <a:buFontTx/>
              <a:buNone/>
              <a:tabLst/>
              <a:defRPr/>
            </a:pPr>
            <a:endParaRPr lang="en-GB" dirty="0" smtClean="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6"/>
          <p:cNvSpPr txBox="1">
            <a:spLocks noGrp="1" noChangeArrowheads="1"/>
          </p:cNvSpPr>
          <p:nvPr/>
        </p:nvSpPr>
        <p:spPr bwMode="auto">
          <a:xfrm>
            <a:off x="385466" y="8864298"/>
            <a:ext cx="2973586" cy="278190"/>
          </a:xfrm>
          <a:prstGeom prst="rect">
            <a:avLst/>
          </a:prstGeom>
          <a:noFill/>
          <a:ln w="9525">
            <a:noFill/>
            <a:miter lim="800000"/>
            <a:headEnd/>
            <a:tailEnd/>
          </a:ln>
        </p:spPr>
        <p:txBody>
          <a:bodyPr lIns="90568" tIns="45284" rIns="90568" bIns="45284" anchor="b"/>
          <a:lstStyle/>
          <a:p>
            <a:pPr algn="l" defTabSz="904995">
              <a:lnSpc>
                <a:spcPct val="100000"/>
              </a:lnSpc>
              <a:spcBef>
                <a:spcPct val="0"/>
              </a:spcBef>
            </a:pPr>
            <a:endParaRPr lang="en-US" sz="800" dirty="0"/>
          </a:p>
        </p:txBody>
      </p:sp>
      <p:sp>
        <p:nvSpPr>
          <p:cNvPr id="235523" name="Rectangle 7"/>
          <p:cNvSpPr txBox="1">
            <a:spLocks noGrp="1" noChangeArrowheads="1"/>
          </p:cNvSpPr>
          <p:nvPr/>
        </p:nvSpPr>
        <p:spPr bwMode="auto">
          <a:xfrm>
            <a:off x="3847208" y="8865810"/>
            <a:ext cx="2629793" cy="276679"/>
          </a:xfrm>
          <a:prstGeom prst="rect">
            <a:avLst/>
          </a:prstGeom>
          <a:noFill/>
          <a:ln w="9525">
            <a:noFill/>
            <a:miter lim="800000"/>
            <a:headEnd/>
            <a:tailEnd/>
          </a:ln>
        </p:spPr>
        <p:txBody>
          <a:bodyPr lIns="90568" tIns="45284" rIns="90568" bIns="45284" anchor="b"/>
          <a:lstStyle/>
          <a:p>
            <a:pPr algn="r" defTabSz="904995">
              <a:lnSpc>
                <a:spcPct val="100000"/>
              </a:lnSpc>
              <a:spcBef>
                <a:spcPct val="0"/>
              </a:spcBef>
            </a:pPr>
            <a:endParaRPr lang="en-US" sz="800" dirty="0"/>
          </a:p>
        </p:txBody>
      </p:sp>
      <p:sp>
        <p:nvSpPr>
          <p:cNvPr id="235524" name="Rectangle 6"/>
          <p:cNvSpPr txBox="1">
            <a:spLocks noGrp="1" noChangeArrowheads="1"/>
          </p:cNvSpPr>
          <p:nvPr/>
        </p:nvSpPr>
        <p:spPr bwMode="auto">
          <a:xfrm>
            <a:off x="386953" y="8864298"/>
            <a:ext cx="2972098" cy="278190"/>
          </a:xfrm>
          <a:prstGeom prst="rect">
            <a:avLst/>
          </a:prstGeom>
          <a:noFill/>
          <a:ln w="9525">
            <a:noFill/>
            <a:miter lim="800000"/>
            <a:headEnd/>
            <a:tailEnd/>
          </a:ln>
        </p:spPr>
        <p:txBody>
          <a:bodyPr lIns="90861" tIns="45430" rIns="90861" bIns="45430" anchor="b"/>
          <a:lstStyle/>
          <a:p>
            <a:pPr algn="l" defTabSz="908027">
              <a:lnSpc>
                <a:spcPct val="100000"/>
              </a:lnSpc>
              <a:spcBef>
                <a:spcPct val="0"/>
              </a:spcBef>
            </a:pPr>
            <a:endParaRPr lang="en-US" sz="800" dirty="0"/>
          </a:p>
        </p:txBody>
      </p:sp>
      <p:sp>
        <p:nvSpPr>
          <p:cNvPr id="235525" name="Rectangle 7"/>
          <p:cNvSpPr txBox="1">
            <a:spLocks noGrp="1" noChangeArrowheads="1"/>
          </p:cNvSpPr>
          <p:nvPr/>
        </p:nvSpPr>
        <p:spPr bwMode="auto">
          <a:xfrm>
            <a:off x="3847208" y="8865810"/>
            <a:ext cx="2629793" cy="276679"/>
          </a:xfrm>
          <a:prstGeom prst="rect">
            <a:avLst/>
          </a:prstGeom>
          <a:noFill/>
          <a:ln w="9525">
            <a:noFill/>
            <a:miter lim="800000"/>
            <a:headEnd/>
            <a:tailEnd/>
          </a:ln>
        </p:spPr>
        <p:txBody>
          <a:bodyPr lIns="90861" tIns="45430" rIns="90861" bIns="45430" anchor="b"/>
          <a:lstStyle/>
          <a:p>
            <a:pPr algn="r" defTabSz="908027">
              <a:lnSpc>
                <a:spcPct val="100000"/>
              </a:lnSpc>
              <a:spcBef>
                <a:spcPct val="0"/>
              </a:spcBef>
            </a:pPr>
            <a:endParaRPr lang="en-US" sz="800" dirty="0"/>
          </a:p>
        </p:txBody>
      </p:sp>
      <p:sp>
        <p:nvSpPr>
          <p:cNvPr id="235526" name="Rectangle 2"/>
          <p:cNvSpPr>
            <a:spLocks noGrp="1" noRot="1" noChangeAspect="1" noChangeArrowheads="1" noTextEdit="1"/>
          </p:cNvSpPr>
          <p:nvPr>
            <p:ph type="sldImg"/>
          </p:nvPr>
        </p:nvSpPr>
        <p:spPr>
          <a:xfrm>
            <a:off x="1068388" y="898525"/>
            <a:ext cx="4725987" cy="3544888"/>
          </a:xfrm>
          <a:ln/>
        </p:spPr>
      </p:sp>
      <p:sp>
        <p:nvSpPr>
          <p:cNvPr id="235527" name="Rectangle 3"/>
          <p:cNvSpPr>
            <a:spLocks noGrp="1" noChangeArrowheads="1"/>
          </p:cNvSpPr>
          <p:nvPr>
            <p:ph type="body" idx="1"/>
          </p:nvPr>
        </p:nvSpPr>
        <p:spPr>
          <a:noFill/>
          <a:ln/>
        </p:spPr>
        <p:txBody>
          <a:bodyPr lIns="90861" tIns="45430" rIns="90861" bIns="45430"/>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txBox="1">
            <a:spLocks noGrp="1" noChangeArrowheads="1"/>
          </p:cNvSpPr>
          <p:nvPr/>
        </p:nvSpPr>
        <p:spPr bwMode="auto">
          <a:xfrm>
            <a:off x="385466" y="8864298"/>
            <a:ext cx="2973586" cy="278190"/>
          </a:xfrm>
          <a:prstGeom prst="rect">
            <a:avLst/>
          </a:prstGeom>
          <a:noFill/>
          <a:ln w="9525">
            <a:noFill/>
            <a:miter lim="800000"/>
            <a:headEnd/>
            <a:tailEnd/>
          </a:ln>
        </p:spPr>
        <p:txBody>
          <a:bodyPr lIns="90568" tIns="45284" rIns="90568" bIns="45284" anchor="b"/>
          <a:lstStyle/>
          <a:p>
            <a:pPr algn="l" defTabSz="904995">
              <a:lnSpc>
                <a:spcPct val="100000"/>
              </a:lnSpc>
              <a:spcBef>
                <a:spcPct val="0"/>
              </a:spcBef>
            </a:pPr>
            <a:endParaRPr lang="en-US" sz="800" dirty="0"/>
          </a:p>
        </p:txBody>
      </p:sp>
      <p:sp>
        <p:nvSpPr>
          <p:cNvPr id="39939" name="Rectangle 7"/>
          <p:cNvSpPr txBox="1">
            <a:spLocks noGrp="1" noChangeArrowheads="1"/>
          </p:cNvSpPr>
          <p:nvPr/>
        </p:nvSpPr>
        <p:spPr bwMode="auto">
          <a:xfrm>
            <a:off x="3847208" y="8865810"/>
            <a:ext cx="2629793" cy="276679"/>
          </a:xfrm>
          <a:prstGeom prst="rect">
            <a:avLst/>
          </a:prstGeom>
          <a:noFill/>
          <a:ln w="9525">
            <a:noFill/>
            <a:miter lim="800000"/>
            <a:headEnd/>
            <a:tailEnd/>
          </a:ln>
        </p:spPr>
        <p:txBody>
          <a:bodyPr lIns="90568" tIns="45284" rIns="90568" bIns="45284" anchor="b"/>
          <a:lstStyle/>
          <a:p>
            <a:pPr algn="r" defTabSz="904995">
              <a:lnSpc>
                <a:spcPct val="100000"/>
              </a:lnSpc>
              <a:spcBef>
                <a:spcPct val="0"/>
              </a:spcBef>
            </a:pPr>
            <a:endParaRPr lang="en-US" sz="800" dirty="0"/>
          </a:p>
        </p:txBody>
      </p:sp>
      <p:sp>
        <p:nvSpPr>
          <p:cNvPr id="39940" name="Rectangle 2"/>
          <p:cNvSpPr>
            <a:spLocks noGrp="1" noRot="1" noChangeAspect="1" noChangeArrowheads="1" noTextEdit="1"/>
          </p:cNvSpPr>
          <p:nvPr>
            <p:ph type="sldImg"/>
          </p:nvPr>
        </p:nvSpPr>
        <p:spPr>
          <a:xfrm>
            <a:off x="1068388" y="898525"/>
            <a:ext cx="4727575" cy="3544888"/>
          </a:xfrm>
          <a:ln/>
        </p:spPr>
      </p:sp>
      <p:sp>
        <p:nvSpPr>
          <p:cNvPr id="39941" name="Rectangle 3"/>
          <p:cNvSpPr>
            <a:spLocks noGrp="1" noChangeArrowheads="1"/>
          </p:cNvSpPr>
          <p:nvPr>
            <p:ph type="body" idx="1"/>
          </p:nvPr>
        </p:nvSpPr>
        <p:spPr>
          <a:noFill/>
          <a:ln/>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txBox="1">
            <a:spLocks noGrp="1" noChangeArrowheads="1"/>
          </p:cNvSpPr>
          <p:nvPr/>
        </p:nvSpPr>
        <p:spPr bwMode="auto">
          <a:xfrm>
            <a:off x="385466" y="8864298"/>
            <a:ext cx="2973586" cy="278190"/>
          </a:xfrm>
          <a:prstGeom prst="rect">
            <a:avLst/>
          </a:prstGeom>
          <a:noFill/>
          <a:ln w="9525">
            <a:noFill/>
            <a:miter lim="800000"/>
            <a:headEnd/>
            <a:tailEnd/>
          </a:ln>
        </p:spPr>
        <p:txBody>
          <a:bodyPr lIns="90568" tIns="45284" rIns="90568" bIns="45284" anchor="b"/>
          <a:lstStyle/>
          <a:p>
            <a:pPr algn="l" defTabSz="904995">
              <a:lnSpc>
                <a:spcPct val="100000"/>
              </a:lnSpc>
              <a:spcBef>
                <a:spcPct val="0"/>
              </a:spcBef>
            </a:pPr>
            <a:endParaRPr lang="en-US" sz="800" dirty="0"/>
          </a:p>
        </p:txBody>
      </p:sp>
      <p:sp>
        <p:nvSpPr>
          <p:cNvPr id="52227" name="Rectangle 7"/>
          <p:cNvSpPr txBox="1">
            <a:spLocks noGrp="1" noChangeArrowheads="1"/>
          </p:cNvSpPr>
          <p:nvPr/>
        </p:nvSpPr>
        <p:spPr bwMode="auto">
          <a:xfrm>
            <a:off x="3847208" y="8865810"/>
            <a:ext cx="2629793" cy="276679"/>
          </a:xfrm>
          <a:prstGeom prst="rect">
            <a:avLst/>
          </a:prstGeom>
          <a:noFill/>
          <a:ln w="9525">
            <a:noFill/>
            <a:miter lim="800000"/>
            <a:headEnd/>
            <a:tailEnd/>
          </a:ln>
        </p:spPr>
        <p:txBody>
          <a:bodyPr lIns="90568" tIns="45284" rIns="90568" bIns="45284" anchor="b"/>
          <a:lstStyle/>
          <a:p>
            <a:pPr algn="r" defTabSz="904995">
              <a:lnSpc>
                <a:spcPct val="100000"/>
              </a:lnSpc>
              <a:spcBef>
                <a:spcPct val="0"/>
              </a:spcBef>
            </a:pPr>
            <a:endParaRPr lang="en-US" sz="800" dirty="0"/>
          </a:p>
        </p:txBody>
      </p:sp>
      <p:sp>
        <p:nvSpPr>
          <p:cNvPr id="52228" name="Rectangle 6"/>
          <p:cNvSpPr txBox="1">
            <a:spLocks noGrp="1" noChangeArrowheads="1"/>
          </p:cNvSpPr>
          <p:nvPr/>
        </p:nvSpPr>
        <p:spPr bwMode="auto">
          <a:xfrm>
            <a:off x="385466" y="8864298"/>
            <a:ext cx="2973586" cy="278190"/>
          </a:xfrm>
          <a:prstGeom prst="rect">
            <a:avLst/>
          </a:prstGeom>
          <a:noFill/>
          <a:ln w="9525">
            <a:noFill/>
            <a:miter lim="800000"/>
            <a:headEnd/>
            <a:tailEnd/>
          </a:ln>
        </p:spPr>
        <p:txBody>
          <a:bodyPr lIns="91417" tIns="45708" rIns="91417" bIns="45708" anchor="b"/>
          <a:lstStyle/>
          <a:p>
            <a:endParaRPr lang="en-US" sz="800" dirty="0"/>
          </a:p>
        </p:txBody>
      </p:sp>
      <p:sp>
        <p:nvSpPr>
          <p:cNvPr id="52229" name="Rectangle 7"/>
          <p:cNvSpPr txBox="1">
            <a:spLocks noGrp="1" noChangeArrowheads="1"/>
          </p:cNvSpPr>
          <p:nvPr/>
        </p:nvSpPr>
        <p:spPr bwMode="auto">
          <a:xfrm>
            <a:off x="3847208" y="8865810"/>
            <a:ext cx="2629793" cy="276679"/>
          </a:xfrm>
          <a:prstGeom prst="rect">
            <a:avLst/>
          </a:prstGeom>
          <a:noFill/>
          <a:ln w="9525">
            <a:noFill/>
            <a:miter lim="800000"/>
            <a:headEnd/>
            <a:tailEnd/>
          </a:ln>
        </p:spPr>
        <p:txBody>
          <a:bodyPr lIns="91417" tIns="45708" rIns="91417" bIns="45708" anchor="b"/>
          <a:lstStyle/>
          <a:p>
            <a:pPr algn="r"/>
            <a:endParaRPr lang="en-US" sz="800" dirty="0"/>
          </a:p>
        </p:txBody>
      </p:sp>
      <p:sp>
        <p:nvSpPr>
          <p:cNvPr id="52230" name="Rectangle 2"/>
          <p:cNvSpPr>
            <a:spLocks noGrp="1" noRot="1" noChangeAspect="1" noChangeArrowheads="1" noTextEdit="1"/>
          </p:cNvSpPr>
          <p:nvPr>
            <p:ph type="sldImg"/>
          </p:nvPr>
        </p:nvSpPr>
        <p:spPr>
          <a:xfrm>
            <a:off x="1068388" y="898525"/>
            <a:ext cx="4727575" cy="3544888"/>
          </a:xfrm>
          <a:ln/>
        </p:spPr>
      </p:sp>
      <p:sp>
        <p:nvSpPr>
          <p:cNvPr id="52231"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93775" y="146050"/>
            <a:ext cx="8010525" cy="5964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949325" y="6510338"/>
            <a:ext cx="330200" cy="247650"/>
          </a:xfrm>
          <a:prstGeom prst="rect">
            <a:avLst/>
          </a:prstGeom>
        </p:spPr>
        <p:txBody>
          <a:bodyPr/>
          <a:lstStyle>
            <a:lvl1pPr>
              <a:defRPr smtClean="0"/>
            </a:lvl1pPr>
          </a:lstStyle>
          <a:p>
            <a:pPr>
              <a:defRPr/>
            </a:pPr>
            <a:fld id="{864EDE1E-6873-4683-A543-FA491C572B3C}"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8"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notesSlide" Target="../notesSlides/notesSlide11.xml"/><Relationship Id="rId16"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netiq.com/f/form/form.asp?id=3185&amp;origin=prod" TargetMode="External"/><Relationship Id="rId7" Type="http://schemas.openxmlformats.org/officeDocument/2006/relationships/hyperlink" Target="mailto:Sven.Kniest@attachmate.com"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hyperlink" Target="mailto:Bans.Sagoo@attachmate.com" TargetMode="External"/><Relationship Id="rId5" Type="http://schemas.openxmlformats.org/officeDocument/2006/relationships/hyperlink" Target="http://www.netiq.com/" TargetMode="External"/><Relationship Id="rId4" Type="http://schemas.openxmlformats.org/officeDocument/2006/relationships/hyperlink" Target="http://www.netiq.com/products/aegis/default.asp"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03431"/>
            <a:ext cx="7921912" cy="1337595"/>
          </a:xfrm>
        </p:spPr>
        <p:txBody>
          <a:bodyPr/>
          <a:lstStyle/>
          <a:p>
            <a:r>
              <a:rPr sz="54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Automating Active Directory and Beyond</a:t>
            </a: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679623" y="5320269"/>
            <a:ext cx="3812443" cy="461665"/>
          </a:xfrm>
        </p:spPr>
        <p:txBody>
          <a:bodyPr/>
          <a:lstStyle/>
          <a:p>
            <a:r>
              <a:rPr lang="en-GB" dirty="0" smtClean="0"/>
              <a:t>Sven Kniest</a:t>
            </a:r>
            <a:endParaRPr lang="en-US" dirty="0" smtClean="0">
              <a:solidFill>
                <a:schemeClr val="tx1"/>
              </a:solidFill>
            </a:endParaRPr>
          </a:p>
          <a:p>
            <a:r>
              <a:rPr lang="en-GB" dirty="0" smtClean="0"/>
              <a:t>Automation Evangelist</a:t>
            </a:r>
            <a:endParaRPr lang="en-US" dirty="0" smtClean="0">
              <a:solidFill>
                <a:schemeClr val="tx1"/>
              </a:solidFill>
            </a:endParaRPr>
          </a:p>
          <a:p>
            <a:r>
              <a:rPr lang="en-GB" dirty="0" smtClean="0"/>
              <a:t>NetIQ</a:t>
            </a:r>
            <a:endParaRPr lang="en-US" dirty="0" smtClean="0"/>
          </a:p>
          <a:p>
            <a:r>
              <a:rPr lang="en-US" dirty="0" smtClean="0"/>
              <a:t>MGT221</a:t>
            </a:r>
            <a:endParaRPr lang="en-US" dirty="0"/>
          </a:p>
        </p:txBody>
      </p:sp>
      <p:sp>
        <p:nvSpPr>
          <p:cNvPr id="4" name="Rectangle 3"/>
          <p:cNvSpPr/>
          <p:nvPr/>
        </p:nvSpPr>
        <p:spPr>
          <a:xfrm>
            <a:off x="419562" y="5206270"/>
            <a:ext cx="4572000" cy="1569660"/>
          </a:xfrm>
          <a:prstGeom prst="rect">
            <a:avLst/>
          </a:prstGeom>
        </p:spPr>
        <p:txBody>
          <a:bodyPr>
            <a:spAutoFit/>
          </a:bodyPr>
          <a:lstStyle/>
          <a:p>
            <a:r>
              <a:rPr lang="en-US" sz="2400" dirty="0" smtClean="0"/>
              <a:t>Bans Sagoo</a:t>
            </a:r>
          </a:p>
          <a:p>
            <a:r>
              <a:rPr lang="en-US" sz="2400" dirty="0" smtClean="0"/>
              <a:t>Solutions Engineer</a:t>
            </a:r>
          </a:p>
          <a:p>
            <a:r>
              <a:rPr lang="en-GB" sz="2400" dirty="0" smtClean="0"/>
              <a:t>NetIQ</a:t>
            </a:r>
            <a:endParaRPr lang="en-US" sz="2400" dirty="0" smtClean="0"/>
          </a:p>
          <a:p>
            <a:r>
              <a:rPr lang="en-US" sz="2400" dirty="0" smtClean="0"/>
              <a:t>MGT221</a:t>
            </a:r>
            <a:endParaRPr lang="en-US" sz="2400" dirty="0"/>
          </a:p>
        </p:txBody>
      </p:sp>
      <p:pic>
        <p:nvPicPr>
          <p:cNvPr id="1026" name="Picture 2"/>
          <p:cNvPicPr>
            <a:picLocks noChangeAspect="1" noChangeArrowheads="1"/>
          </p:cNvPicPr>
          <p:nvPr/>
        </p:nvPicPr>
        <p:blipFill>
          <a:blip r:embed="rId3"/>
          <a:srcRect/>
          <a:stretch>
            <a:fillRect/>
          </a:stretch>
        </p:blipFill>
        <p:spPr bwMode="auto">
          <a:xfrm>
            <a:off x="7776903" y="6231082"/>
            <a:ext cx="1104900" cy="38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Active Directory Automation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a:xfrm>
            <a:off x="730249" y="5584215"/>
            <a:ext cx="6803209" cy="461665"/>
          </a:xfrm>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10"/>
          <p:cNvGrpSpPr>
            <a:grpSpLocks/>
          </p:cNvGrpSpPr>
          <p:nvPr/>
        </p:nvGrpSpPr>
        <p:grpSpPr bwMode="auto">
          <a:xfrm>
            <a:off x="4723164" y="3511550"/>
            <a:ext cx="4133850" cy="2081213"/>
            <a:chOff x="3089" y="2156"/>
            <a:chExt cx="2604" cy="1311"/>
          </a:xfrm>
        </p:grpSpPr>
        <p:pic>
          <p:nvPicPr>
            <p:cNvPr id="9386" name="Picture 1011" descr="dynamic-systems-line_five"/>
            <p:cNvPicPr>
              <a:picLocks noChangeAspect="1" noChangeArrowheads="1"/>
            </p:cNvPicPr>
            <p:nvPr/>
          </p:nvPicPr>
          <p:blipFill>
            <a:blip r:embed="rId3"/>
            <a:srcRect/>
            <a:stretch>
              <a:fillRect/>
            </a:stretch>
          </p:blipFill>
          <p:spPr bwMode="auto">
            <a:xfrm>
              <a:off x="3089" y="2156"/>
              <a:ext cx="2604" cy="1248"/>
            </a:xfrm>
            <a:prstGeom prst="rect">
              <a:avLst/>
            </a:prstGeom>
            <a:noFill/>
            <a:ln w="9525">
              <a:noFill/>
              <a:miter lim="800000"/>
              <a:headEnd/>
              <a:tailEnd/>
            </a:ln>
          </p:spPr>
        </p:pic>
        <p:pic>
          <p:nvPicPr>
            <p:cNvPr id="9387" name="Picture 1012" descr="green-sphere"/>
            <p:cNvPicPr>
              <a:picLocks noChangeAspect="1" noChangeArrowheads="1"/>
            </p:cNvPicPr>
            <p:nvPr/>
          </p:nvPicPr>
          <p:blipFill>
            <a:blip r:embed="rId4"/>
            <a:srcRect/>
            <a:stretch>
              <a:fillRect/>
            </a:stretch>
          </p:blipFill>
          <p:spPr bwMode="auto">
            <a:xfrm>
              <a:off x="3597" y="3317"/>
              <a:ext cx="150" cy="150"/>
            </a:xfrm>
            <a:prstGeom prst="rect">
              <a:avLst/>
            </a:prstGeom>
            <a:noFill/>
            <a:ln w="9525">
              <a:noFill/>
              <a:miter lim="800000"/>
              <a:headEnd/>
              <a:tailEnd/>
            </a:ln>
          </p:spPr>
        </p:pic>
        <p:pic>
          <p:nvPicPr>
            <p:cNvPr id="9388" name="Picture 1013" descr="green-sphere"/>
            <p:cNvPicPr>
              <a:picLocks noChangeAspect="1" noChangeArrowheads="1"/>
            </p:cNvPicPr>
            <p:nvPr/>
          </p:nvPicPr>
          <p:blipFill>
            <a:blip r:embed="rId4"/>
            <a:srcRect/>
            <a:stretch>
              <a:fillRect/>
            </a:stretch>
          </p:blipFill>
          <p:spPr bwMode="auto">
            <a:xfrm>
              <a:off x="3824" y="3317"/>
              <a:ext cx="150" cy="150"/>
            </a:xfrm>
            <a:prstGeom prst="rect">
              <a:avLst/>
            </a:prstGeom>
            <a:noFill/>
            <a:ln w="9525">
              <a:noFill/>
              <a:miter lim="800000"/>
              <a:headEnd/>
              <a:tailEnd/>
            </a:ln>
          </p:spPr>
        </p:pic>
        <p:pic>
          <p:nvPicPr>
            <p:cNvPr id="9389" name="Picture 1014" descr="green-sphere"/>
            <p:cNvPicPr>
              <a:picLocks noChangeAspect="1" noChangeArrowheads="1"/>
            </p:cNvPicPr>
            <p:nvPr/>
          </p:nvPicPr>
          <p:blipFill>
            <a:blip r:embed="rId4"/>
            <a:srcRect/>
            <a:stretch>
              <a:fillRect/>
            </a:stretch>
          </p:blipFill>
          <p:spPr bwMode="auto">
            <a:xfrm>
              <a:off x="4063" y="3317"/>
              <a:ext cx="150" cy="150"/>
            </a:xfrm>
            <a:prstGeom prst="rect">
              <a:avLst/>
            </a:prstGeom>
            <a:noFill/>
            <a:ln w="9525">
              <a:noFill/>
              <a:miter lim="800000"/>
              <a:headEnd/>
              <a:tailEnd/>
            </a:ln>
          </p:spPr>
        </p:pic>
        <p:pic>
          <p:nvPicPr>
            <p:cNvPr id="9390" name="Picture 1015" descr="green-sphere"/>
            <p:cNvPicPr>
              <a:picLocks noChangeAspect="1" noChangeArrowheads="1"/>
            </p:cNvPicPr>
            <p:nvPr/>
          </p:nvPicPr>
          <p:blipFill>
            <a:blip r:embed="rId4"/>
            <a:srcRect/>
            <a:stretch>
              <a:fillRect/>
            </a:stretch>
          </p:blipFill>
          <p:spPr bwMode="auto">
            <a:xfrm>
              <a:off x="4302" y="3317"/>
              <a:ext cx="150" cy="150"/>
            </a:xfrm>
            <a:prstGeom prst="rect">
              <a:avLst/>
            </a:prstGeom>
            <a:noFill/>
            <a:ln w="9525">
              <a:noFill/>
              <a:miter lim="800000"/>
              <a:headEnd/>
              <a:tailEnd/>
            </a:ln>
          </p:spPr>
        </p:pic>
        <p:pic>
          <p:nvPicPr>
            <p:cNvPr id="9391" name="Picture 1016" descr="green-sphere"/>
            <p:cNvPicPr>
              <a:picLocks noChangeAspect="1" noChangeArrowheads="1"/>
            </p:cNvPicPr>
            <p:nvPr/>
          </p:nvPicPr>
          <p:blipFill>
            <a:blip r:embed="rId4"/>
            <a:srcRect/>
            <a:stretch>
              <a:fillRect/>
            </a:stretch>
          </p:blipFill>
          <p:spPr bwMode="auto">
            <a:xfrm>
              <a:off x="4541" y="3317"/>
              <a:ext cx="150" cy="150"/>
            </a:xfrm>
            <a:prstGeom prst="rect">
              <a:avLst/>
            </a:prstGeom>
            <a:noFill/>
            <a:ln w="9525">
              <a:noFill/>
              <a:miter lim="800000"/>
              <a:headEnd/>
              <a:tailEnd/>
            </a:ln>
          </p:spPr>
        </p:pic>
        <p:pic>
          <p:nvPicPr>
            <p:cNvPr id="9392" name="Picture 1017" descr="green-sphere"/>
            <p:cNvPicPr>
              <a:picLocks noChangeAspect="1" noChangeArrowheads="1"/>
            </p:cNvPicPr>
            <p:nvPr/>
          </p:nvPicPr>
          <p:blipFill>
            <a:blip r:embed="rId4"/>
            <a:srcRect/>
            <a:stretch>
              <a:fillRect/>
            </a:stretch>
          </p:blipFill>
          <p:spPr bwMode="auto">
            <a:xfrm>
              <a:off x="4780" y="3317"/>
              <a:ext cx="150" cy="150"/>
            </a:xfrm>
            <a:prstGeom prst="rect">
              <a:avLst/>
            </a:prstGeom>
            <a:noFill/>
            <a:ln w="9525">
              <a:noFill/>
              <a:miter lim="800000"/>
              <a:headEnd/>
              <a:tailEnd/>
            </a:ln>
          </p:spPr>
        </p:pic>
        <p:pic>
          <p:nvPicPr>
            <p:cNvPr id="9393" name="Picture 1018" descr="green-sphere"/>
            <p:cNvPicPr>
              <a:picLocks noChangeAspect="1" noChangeArrowheads="1"/>
            </p:cNvPicPr>
            <p:nvPr/>
          </p:nvPicPr>
          <p:blipFill>
            <a:blip r:embed="rId4"/>
            <a:srcRect/>
            <a:stretch>
              <a:fillRect/>
            </a:stretch>
          </p:blipFill>
          <p:spPr bwMode="auto">
            <a:xfrm>
              <a:off x="5019" y="3317"/>
              <a:ext cx="150" cy="150"/>
            </a:xfrm>
            <a:prstGeom prst="rect">
              <a:avLst/>
            </a:prstGeom>
            <a:noFill/>
            <a:ln w="9525">
              <a:noFill/>
              <a:miter lim="800000"/>
              <a:headEnd/>
              <a:tailEnd/>
            </a:ln>
          </p:spPr>
        </p:pic>
        <p:pic>
          <p:nvPicPr>
            <p:cNvPr id="9394" name="Picture 1019" descr="green-sphere"/>
            <p:cNvPicPr>
              <a:picLocks noChangeAspect="1" noChangeArrowheads="1"/>
            </p:cNvPicPr>
            <p:nvPr/>
          </p:nvPicPr>
          <p:blipFill>
            <a:blip r:embed="rId4"/>
            <a:srcRect/>
            <a:stretch>
              <a:fillRect/>
            </a:stretch>
          </p:blipFill>
          <p:spPr bwMode="auto">
            <a:xfrm>
              <a:off x="5258" y="3317"/>
              <a:ext cx="150" cy="150"/>
            </a:xfrm>
            <a:prstGeom prst="rect">
              <a:avLst/>
            </a:prstGeom>
            <a:noFill/>
            <a:ln w="9525">
              <a:noFill/>
              <a:miter lim="800000"/>
              <a:headEnd/>
              <a:tailEnd/>
            </a:ln>
          </p:spPr>
        </p:pic>
      </p:grpSp>
      <p:sp>
        <p:nvSpPr>
          <p:cNvPr id="9219" name="Rectangle 2"/>
          <p:cNvSpPr>
            <a:spLocks noChangeArrowheads="1"/>
          </p:cNvSpPr>
          <p:nvPr/>
        </p:nvSpPr>
        <p:spPr bwMode="auto">
          <a:xfrm>
            <a:off x="336552" y="869244"/>
            <a:ext cx="8451850" cy="4986514"/>
          </a:xfrm>
          <a:prstGeom prst="rect">
            <a:avLst/>
          </a:prstGeom>
          <a:gradFill rotWithShape="1">
            <a:gsLst>
              <a:gs pos="0">
                <a:srgbClr val="D3D3D3"/>
              </a:gs>
              <a:gs pos="50000">
                <a:srgbClr val="E3E3E3"/>
              </a:gs>
              <a:gs pos="100000">
                <a:srgbClr val="D3D3D3"/>
              </a:gs>
            </a:gsLst>
            <a:lin ang="5400000" scaled="1"/>
          </a:gradFill>
          <a:ln w="9525" algn="ctr">
            <a:noFill/>
            <a:miter lim="800000"/>
            <a:headEnd/>
            <a:tailEnd/>
          </a:ln>
        </p:spPr>
        <p:txBody>
          <a:bodyPr wrap="none" anchor="ctr"/>
          <a:lstStyle/>
          <a:p>
            <a:endParaRPr lang="en-US" dirty="0">
              <a:solidFill>
                <a:schemeClr val="bg1"/>
              </a:solidFill>
            </a:endParaRPr>
          </a:p>
        </p:txBody>
      </p:sp>
      <p:sp>
        <p:nvSpPr>
          <p:cNvPr id="9221" name="Rectangle 92"/>
          <p:cNvSpPr>
            <a:spLocks noChangeArrowheads="1"/>
          </p:cNvSpPr>
          <p:nvPr/>
        </p:nvSpPr>
        <p:spPr bwMode="auto">
          <a:xfrm>
            <a:off x="339727" y="5857875"/>
            <a:ext cx="8448675" cy="238125"/>
          </a:xfrm>
          <a:prstGeom prst="rect">
            <a:avLst/>
          </a:prstGeom>
          <a:solidFill>
            <a:srgbClr val="7A7300"/>
          </a:solidFill>
          <a:ln w="9525" algn="ctr">
            <a:noFill/>
            <a:miter lim="800000"/>
            <a:headEnd/>
            <a:tailEnd/>
          </a:ln>
        </p:spPr>
        <p:txBody>
          <a:bodyPr wrap="none" anchor="ctr"/>
          <a:lstStyle/>
          <a:p>
            <a:endParaRPr lang="en-GB" dirty="0">
              <a:solidFill>
                <a:schemeClr val="bg1"/>
              </a:solidFill>
            </a:endParaRPr>
          </a:p>
        </p:txBody>
      </p:sp>
      <p:grpSp>
        <p:nvGrpSpPr>
          <p:cNvPr id="3" name="Group 470"/>
          <p:cNvGrpSpPr>
            <a:grpSpLocks/>
          </p:cNvGrpSpPr>
          <p:nvPr/>
        </p:nvGrpSpPr>
        <p:grpSpPr bwMode="auto">
          <a:xfrm>
            <a:off x="2803876" y="1524000"/>
            <a:ext cx="3857625" cy="3857625"/>
            <a:chOff x="1876" y="980"/>
            <a:chExt cx="2430" cy="2430"/>
          </a:xfrm>
        </p:grpSpPr>
        <p:pic>
          <p:nvPicPr>
            <p:cNvPr id="9384" name="Picture 471" descr="dynamic-systems-circle"/>
            <p:cNvPicPr>
              <a:picLocks noChangeAspect="1" noChangeArrowheads="1"/>
            </p:cNvPicPr>
            <p:nvPr/>
          </p:nvPicPr>
          <p:blipFill>
            <a:blip r:embed="rId5"/>
            <a:srcRect/>
            <a:stretch>
              <a:fillRect/>
            </a:stretch>
          </p:blipFill>
          <p:spPr bwMode="auto">
            <a:xfrm>
              <a:off x="1876" y="980"/>
              <a:ext cx="2430" cy="2430"/>
            </a:xfrm>
            <a:prstGeom prst="rect">
              <a:avLst/>
            </a:prstGeom>
            <a:noFill/>
            <a:ln w="9525">
              <a:noFill/>
              <a:miter lim="800000"/>
              <a:headEnd/>
              <a:tailEnd/>
            </a:ln>
          </p:spPr>
        </p:pic>
        <p:pic>
          <p:nvPicPr>
            <p:cNvPr id="9385" name="Picture 472" descr="end-to-end-visability-horiz"/>
            <p:cNvPicPr>
              <a:picLocks noChangeAspect="1" noChangeArrowheads="1"/>
            </p:cNvPicPr>
            <p:nvPr/>
          </p:nvPicPr>
          <p:blipFill>
            <a:blip r:embed="rId6"/>
            <a:srcRect/>
            <a:stretch>
              <a:fillRect/>
            </a:stretch>
          </p:blipFill>
          <p:spPr bwMode="auto">
            <a:xfrm>
              <a:off x="1924" y="2184"/>
              <a:ext cx="2332" cy="16"/>
            </a:xfrm>
            <a:prstGeom prst="rect">
              <a:avLst/>
            </a:prstGeom>
            <a:noFill/>
            <a:ln w="9525">
              <a:noFill/>
              <a:miter lim="800000"/>
              <a:headEnd/>
              <a:tailEnd/>
            </a:ln>
          </p:spPr>
        </p:pic>
      </p:grpSp>
      <p:sp>
        <p:nvSpPr>
          <p:cNvPr id="9225" name="WordArt 473"/>
          <p:cNvSpPr>
            <a:spLocks noChangeArrowheads="1" noChangeShapeType="1" noTextEdit="1"/>
          </p:cNvSpPr>
          <p:nvPr/>
        </p:nvSpPr>
        <p:spPr bwMode="auto">
          <a:xfrm>
            <a:off x="3445226" y="2209800"/>
            <a:ext cx="2566988" cy="2555875"/>
          </a:xfrm>
          <a:prstGeom prst="rect">
            <a:avLst/>
          </a:prstGeom>
        </p:spPr>
        <p:txBody>
          <a:bodyPr spcFirstLastPara="1" wrap="none" fromWordArt="1">
            <a:prstTxWarp prst="textArchUp">
              <a:avLst>
                <a:gd name="adj" fmla="val 12121836"/>
              </a:avLst>
            </a:prstTxWarp>
          </a:bodyPr>
          <a:lstStyle/>
          <a:p>
            <a:r>
              <a:rPr lang="en-US" sz="3600" kern="10" dirty="0">
                <a:ln w="9525">
                  <a:solidFill>
                    <a:srgbClr val="FFFFFF"/>
                  </a:solidFill>
                  <a:round/>
                  <a:headEnd/>
                  <a:tailEnd/>
                </a:ln>
                <a:solidFill>
                  <a:schemeClr val="bg1"/>
                </a:solidFill>
                <a:latin typeface="Arial"/>
              </a:rPr>
              <a:t>Out-of-the-Box Value with Knowledge Scripts™</a:t>
            </a:r>
          </a:p>
        </p:txBody>
      </p:sp>
      <p:sp>
        <p:nvSpPr>
          <p:cNvPr id="9226" name="WordArt 474"/>
          <p:cNvSpPr>
            <a:spLocks noChangeArrowheads="1" noChangeShapeType="1" noTextEdit="1"/>
          </p:cNvSpPr>
          <p:nvPr/>
        </p:nvSpPr>
        <p:spPr bwMode="auto">
          <a:xfrm>
            <a:off x="3184876" y="1951038"/>
            <a:ext cx="3092450" cy="3157537"/>
          </a:xfrm>
          <a:prstGeom prst="rect">
            <a:avLst/>
          </a:prstGeom>
        </p:spPr>
        <p:txBody>
          <a:bodyPr spcFirstLastPara="1" wrap="none" fromWordArt="1">
            <a:prstTxWarp prst="textArchUp">
              <a:avLst>
                <a:gd name="adj" fmla="val 12483532"/>
              </a:avLst>
            </a:prstTxWarp>
          </a:bodyPr>
          <a:lstStyle/>
          <a:p>
            <a:r>
              <a:rPr lang="en-US" sz="3600" kern="10" dirty="0">
                <a:ln w="9525">
                  <a:solidFill>
                    <a:srgbClr val="FFFFFF"/>
                  </a:solidFill>
                  <a:round/>
                  <a:headEnd/>
                  <a:tailEnd/>
                </a:ln>
                <a:solidFill>
                  <a:schemeClr val="bg1"/>
                </a:solidFill>
                <a:latin typeface="Arial"/>
              </a:rPr>
              <a:t>Dynamic Grouping for Keeping Pace with Changes</a:t>
            </a:r>
          </a:p>
        </p:txBody>
      </p:sp>
      <p:sp>
        <p:nvSpPr>
          <p:cNvPr id="9227" name="WordArt 475"/>
          <p:cNvSpPr>
            <a:spLocks noChangeArrowheads="1" noChangeShapeType="1" noTextEdit="1"/>
          </p:cNvSpPr>
          <p:nvPr/>
        </p:nvSpPr>
        <p:spPr bwMode="auto">
          <a:xfrm>
            <a:off x="3449989" y="2209800"/>
            <a:ext cx="2566987" cy="2555875"/>
          </a:xfrm>
          <a:prstGeom prst="rect">
            <a:avLst/>
          </a:prstGeom>
        </p:spPr>
        <p:txBody>
          <a:bodyPr spcFirstLastPara="1" wrap="none" fromWordArt="1">
            <a:prstTxWarp prst="textArchDown">
              <a:avLst>
                <a:gd name="adj" fmla="val 345075"/>
              </a:avLst>
            </a:prstTxWarp>
          </a:bodyPr>
          <a:lstStyle/>
          <a:p>
            <a:r>
              <a:rPr lang="en-US" sz="3600" kern="10" dirty="0">
                <a:ln w="9525">
                  <a:solidFill>
                    <a:srgbClr val="FFFFFF"/>
                  </a:solidFill>
                  <a:round/>
                  <a:headEnd/>
                  <a:tailEnd/>
                </a:ln>
                <a:solidFill>
                  <a:schemeClr val="bg1"/>
                </a:solidFill>
                <a:latin typeface="Arial"/>
              </a:rPr>
              <a:t>Targeted Policy Exceptions to Meet Unique Requirements</a:t>
            </a:r>
          </a:p>
        </p:txBody>
      </p:sp>
      <p:sp>
        <p:nvSpPr>
          <p:cNvPr id="9228" name="WordArt 476"/>
          <p:cNvSpPr>
            <a:spLocks noChangeArrowheads="1" noChangeShapeType="1" noTextEdit="1"/>
          </p:cNvSpPr>
          <p:nvPr/>
        </p:nvSpPr>
        <p:spPr bwMode="auto">
          <a:xfrm>
            <a:off x="3186464" y="1874838"/>
            <a:ext cx="3092450" cy="3157537"/>
          </a:xfrm>
          <a:prstGeom prst="rect">
            <a:avLst/>
          </a:prstGeom>
        </p:spPr>
        <p:txBody>
          <a:bodyPr spcFirstLastPara="1" wrap="none" fromWordArt="1">
            <a:prstTxWarp prst="textArchDown">
              <a:avLst>
                <a:gd name="adj" fmla="val 961056"/>
              </a:avLst>
            </a:prstTxWarp>
          </a:bodyPr>
          <a:lstStyle/>
          <a:p>
            <a:r>
              <a:rPr lang="en-US" sz="3600" kern="10" dirty="0">
                <a:ln w="9525">
                  <a:solidFill>
                    <a:srgbClr val="FFFFFF"/>
                  </a:solidFill>
                  <a:round/>
                  <a:headEnd/>
                  <a:tailEnd/>
                </a:ln>
                <a:solidFill>
                  <a:schemeClr val="bg1"/>
                </a:solidFill>
                <a:latin typeface="Arial"/>
              </a:rPr>
              <a:t>GUI-based Customization and Connector-Based Integration</a:t>
            </a:r>
          </a:p>
        </p:txBody>
      </p:sp>
      <p:sp>
        <p:nvSpPr>
          <p:cNvPr id="9229" name="WordArt 477"/>
          <p:cNvSpPr>
            <a:spLocks noChangeArrowheads="1" noChangeShapeType="1" noTextEdit="1"/>
          </p:cNvSpPr>
          <p:nvPr/>
        </p:nvSpPr>
        <p:spPr bwMode="auto">
          <a:xfrm>
            <a:off x="3727801" y="2468563"/>
            <a:ext cx="1979613" cy="1966912"/>
          </a:xfrm>
          <a:prstGeom prst="rect">
            <a:avLst/>
          </a:prstGeom>
        </p:spPr>
        <p:txBody>
          <a:bodyPr spcFirstLastPara="1" wrap="none" fromWordArt="1">
            <a:prstTxWarp prst="textArchUp">
              <a:avLst>
                <a:gd name="adj" fmla="val 11381652"/>
              </a:avLst>
            </a:prstTxWarp>
          </a:bodyPr>
          <a:lstStyle/>
          <a:p>
            <a:r>
              <a:rPr lang="en-US" sz="3600" kern="10" dirty="0">
                <a:ln w="9525">
                  <a:solidFill>
                    <a:srgbClr val="FFFFFF"/>
                  </a:solidFill>
                  <a:round/>
                  <a:headEnd/>
                  <a:tailEnd/>
                </a:ln>
                <a:solidFill>
                  <a:schemeClr val="bg1"/>
                </a:solidFill>
                <a:latin typeface="Arial"/>
              </a:rPr>
              <a:t>Easy Implementation with Auto-Deployment</a:t>
            </a:r>
          </a:p>
        </p:txBody>
      </p:sp>
      <p:sp>
        <p:nvSpPr>
          <p:cNvPr id="9230" name="WordArt 1009"/>
          <p:cNvSpPr>
            <a:spLocks noChangeArrowheads="1" noChangeShapeType="1" noTextEdit="1"/>
          </p:cNvSpPr>
          <p:nvPr/>
        </p:nvSpPr>
        <p:spPr bwMode="auto">
          <a:xfrm>
            <a:off x="3737326" y="2576513"/>
            <a:ext cx="1979613" cy="1966912"/>
          </a:xfrm>
          <a:prstGeom prst="rect">
            <a:avLst/>
          </a:prstGeom>
        </p:spPr>
        <p:txBody>
          <a:bodyPr spcFirstLastPara="1" wrap="none" fromWordArt="1">
            <a:prstTxWarp prst="textArchDown">
              <a:avLst>
                <a:gd name="adj" fmla="val 1348287"/>
              </a:avLst>
            </a:prstTxWarp>
          </a:bodyPr>
          <a:lstStyle/>
          <a:p>
            <a:r>
              <a:rPr lang="en-US" sz="3600" kern="10" dirty="0">
                <a:ln w="9525">
                  <a:solidFill>
                    <a:srgbClr val="FFFFFF"/>
                  </a:solidFill>
                  <a:round/>
                  <a:headEnd/>
                  <a:tailEnd/>
                </a:ln>
                <a:solidFill>
                  <a:schemeClr val="bg1"/>
                </a:solidFill>
                <a:latin typeface="Arial"/>
              </a:rPr>
              <a:t>Broad, Heterogeneous Coverage</a:t>
            </a:r>
          </a:p>
        </p:txBody>
      </p:sp>
      <p:grpSp>
        <p:nvGrpSpPr>
          <p:cNvPr id="4" name="Group 219"/>
          <p:cNvGrpSpPr>
            <a:grpSpLocks/>
          </p:cNvGrpSpPr>
          <p:nvPr/>
        </p:nvGrpSpPr>
        <p:grpSpPr bwMode="auto">
          <a:xfrm>
            <a:off x="2811814" y="1528763"/>
            <a:ext cx="3857625" cy="3857625"/>
            <a:chOff x="2992438" y="1528763"/>
            <a:chExt cx="3857625" cy="3857625"/>
          </a:xfrm>
        </p:grpSpPr>
        <p:pic>
          <p:nvPicPr>
            <p:cNvPr id="9382" name="Picture 485" descr="dynamic-systems-circle"/>
            <p:cNvPicPr>
              <a:picLocks noChangeAspect="1" noChangeArrowheads="1"/>
            </p:cNvPicPr>
            <p:nvPr/>
          </p:nvPicPr>
          <p:blipFill>
            <a:blip r:embed="rId5"/>
            <a:srcRect/>
            <a:stretch>
              <a:fillRect/>
            </a:stretch>
          </p:blipFill>
          <p:spPr bwMode="auto">
            <a:xfrm>
              <a:off x="2992438" y="1528763"/>
              <a:ext cx="3857625" cy="3857625"/>
            </a:xfrm>
            <a:prstGeom prst="rect">
              <a:avLst/>
            </a:prstGeom>
            <a:noFill/>
            <a:ln w="9525">
              <a:noFill/>
              <a:miter lim="800000"/>
              <a:headEnd/>
              <a:tailEnd/>
            </a:ln>
          </p:spPr>
        </p:pic>
        <p:pic>
          <p:nvPicPr>
            <p:cNvPr id="9383" name="Picture 486" descr="dynamic-systems-pie"/>
            <p:cNvPicPr>
              <a:picLocks noChangeAspect="1" noChangeArrowheads="1"/>
            </p:cNvPicPr>
            <p:nvPr/>
          </p:nvPicPr>
          <p:blipFill>
            <a:blip r:embed="rId7"/>
            <a:srcRect/>
            <a:stretch>
              <a:fillRect/>
            </a:stretch>
          </p:blipFill>
          <p:spPr bwMode="auto">
            <a:xfrm>
              <a:off x="3125788" y="1662113"/>
              <a:ext cx="3590925" cy="3590925"/>
            </a:xfrm>
            <a:prstGeom prst="rect">
              <a:avLst/>
            </a:prstGeom>
            <a:noFill/>
            <a:ln w="9525">
              <a:noFill/>
              <a:miter lim="800000"/>
              <a:headEnd/>
              <a:tailEnd/>
            </a:ln>
          </p:spPr>
        </p:pic>
      </p:grpSp>
      <p:grpSp>
        <p:nvGrpSpPr>
          <p:cNvPr id="5" name="Group 1006"/>
          <p:cNvGrpSpPr>
            <a:grpSpLocks/>
          </p:cNvGrpSpPr>
          <p:nvPr/>
        </p:nvGrpSpPr>
        <p:grpSpPr bwMode="auto">
          <a:xfrm>
            <a:off x="3880201" y="2625725"/>
            <a:ext cx="1709738" cy="1706563"/>
            <a:chOff x="2558" y="1654"/>
            <a:chExt cx="1077" cy="1075"/>
          </a:xfrm>
        </p:grpSpPr>
        <p:sp>
          <p:nvSpPr>
            <p:cNvPr id="9380" name="Oval 1007"/>
            <p:cNvSpPr>
              <a:spLocks noChangeArrowheads="1"/>
            </p:cNvSpPr>
            <p:nvPr/>
          </p:nvSpPr>
          <p:spPr bwMode="auto">
            <a:xfrm>
              <a:off x="2559" y="1654"/>
              <a:ext cx="1075" cy="1075"/>
            </a:xfrm>
            <a:prstGeom prst="ellipse">
              <a:avLst/>
            </a:prstGeom>
            <a:solidFill>
              <a:schemeClr val="accent2"/>
            </a:solidFill>
            <a:ln w="9525" algn="ctr">
              <a:noFill/>
              <a:round/>
              <a:headEnd/>
              <a:tailEnd/>
            </a:ln>
          </p:spPr>
          <p:txBody>
            <a:bodyPr wrap="none" anchor="ctr"/>
            <a:lstStyle/>
            <a:p>
              <a:endParaRPr lang="en-GB" dirty="0">
                <a:solidFill>
                  <a:schemeClr val="bg1"/>
                </a:solidFill>
              </a:endParaRPr>
            </a:p>
          </p:txBody>
        </p:sp>
        <p:pic>
          <p:nvPicPr>
            <p:cNvPr id="9381" name="Picture 1008" descr="end-to-end-visability-horiz"/>
            <p:cNvPicPr>
              <a:picLocks noChangeArrowheads="1"/>
            </p:cNvPicPr>
            <p:nvPr/>
          </p:nvPicPr>
          <p:blipFill>
            <a:blip r:embed="rId6"/>
            <a:srcRect/>
            <a:stretch>
              <a:fillRect/>
            </a:stretch>
          </p:blipFill>
          <p:spPr bwMode="auto">
            <a:xfrm>
              <a:off x="2558" y="2168"/>
              <a:ext cx="1077" cy="17"/>
            </a:xfrm>
            <a:prstGeom prst="rect">
              <a:avLst/>
            </a:prstGeom>
            <a:noFill/>
            <a:ln w="9525">
              <a:noFill/>
              <a:miter lim="800000"/>
              <a:headEnd/>
              <a:tailEnd/>
            </a:ln>
          </p:spPr>
        </p:pic>
      </p:grpSp>
      <p:sp>
        <p:nvSpPr>
          <p:cNvPr id="9233" name="Text Box 483"/>
          <p:cNvSpPr txBox="1">
            <a:spLocks noChangeArrowheads="1"/>
          </p:cNvSpPr>
          <p:nvPr/>
        </p:nvSpPr>
        <p:spPr bwMode="auto">
          <a:xfrm>
            <a:off x="4175302" y="3452284"/>
            <a:ext cx="1516062" cy="400110"/>
          </a:xfrm>
          <a:prstGeom prst="rect">
            <a:avLst/>
          </a:prstGeom>
          <a:noFill/>
          <a:ln w="9525" algn="ctr">
            <a:noFill/>
            <a:miter lim="800000"/>
            <a:headEnd/>
            <a:tailEnd/>
          </a:ln>
        </p:spPr>
        <p:txBody>
          <a:bodyPr>
            <a:spAutoFit/>
          </a:bodyPr>
          <a:lstStyle/>
          <a:p>
            <a:pPr>
              <a:spcBef>
                <a:spcPct val="50000"/>
              </a:spcBef>
            </a:pPr>
            <a:r>
              <a:rPr lang="en-US" sz="2000" dirty="0">
                <a:solidFill>
                  <a:schemeClr val="bg1"/>
                </a:solidFill>
              </a:rPr>
              <a:t>Flexibility</a:t>
            </a:r>
          </a:p>
        </p:txBody>
      </p:sp>
      <p:sp>
        <p:nvSpPr>
          <p:cNvPr id="9234" name="Rectangle 487"/>
          <p:cNvSpPr>
            <a:spLocks noChangeArrowheads="1"/>
          </p:cNvSpPr>
          <p:nvPr/>
        </p:nvSpPr>
        <p:spPr bwMode="auto">
          <a:xfrm>
            <a:off x="4700939" y="4551363"/>
            <a:ext cx="933450" cy="230832"/>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smtClean="0">
                <a:solidFill>
                  <a:schemeClr val="bg1"/>
                </a:solidFill>
                <a:ea typeface="MS PGothic" pitchFamily="34" charset="-128"/>
              </a:rPr>
              <a:t>Others*</a:t>
            </a:r>
            <a:endParaRPr lang="en-US" sz="900" b="1" dirty="0">
              <a:solidFill>
                <a:schemeClr val="bg1"/>
              </a:solidFill>
              <a:ea typeface="MS PGothic" pitchFamily="34" charset="-128"/>
            </a:endParaRPr>
          </a:p>
        </p:txBody>
      </p:sp>
      <p:sp>
        <p:nvSpPr>
          <p:cNvPr id="9235" name="Rectangle 488"/>
          <p:cNvSpPr>
            <a:spLocks noChangeArrowheads="1"/>
          </p:cNvSpPr>
          <p:nvPr/>
        </p:nvSpPr>
        <p:spPr bwMode="auto">
          <a:xfrm>
            <a:off x="3508726" y="2084388"/>
            <a:ext cx="946150" cy="508000"/>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Secure Configuration Manager</a:t>
            </a:r>
          </a:p>
        </p:txBody>
      </p:sp>
      <p:sp>
        <p:nvSpPr>
          <p:cNvPr id="9236" name="Rectangle 489"/>
          <p:cNvSpPr>
            <a:spLocks noChangeArrowheads="1"/>
          </p:cNvSpPr>
          <p:nvPr/>
        </p:nvSpPr>
        <p:spPr bwMode="auto">
          <a:xfrm>
            <a:off x="5066064" y="2211388"/>
            <a:ext cx="873125" cy="369887"/>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Security Manager</a:t>
            </a:r>
          </a:p>
        </p:txBody>
      </p:sp>
      <p:sp>
        <p:nvSpPr>
          <p:cNvPr id="9237" name="Rectangle 490"/>
          <p:cNvSpPr>
            <a:spLocks noChangeArrowheads="1"/>
          </p:cNvSpPr>
          <p:nvPr/>
        </p:nvSpPr>
        <p:spPr bwMode="auto">
          <a:xfrm>
            <a:off x="3846864" y="4551363"/>
            <a:ext cx="1019175" cy="369887"/>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Ops</a:t>
            </a:r>
          </a:p>
          <a:p>
            <a:pPr>
              <a:lnSpc>
                <a:spcPct val="100000"/>
              </a:lnSpc>
              <a:spcBef>
                <a:spcPct val="0"/>
              </a:spcBef>
            </a:pPr>
            <a:r>
              <a:rPr lang="en-US" sz="900" b="1" dirty="0">
                <a:solidFill>
                  <a:schemeClr val="bg1"/>
                </a:solidFill>
                <a:ea typeface="MS PGothic" pitchFamily="34" charset="-128"/>
              </a:rPr>
              <a:t>Manager</a:t>
            </a:r>
          </a:p>
        </p:txBody>
      </p:sp>
      <p:sp>
        <p:nvSpPr>
          <p:cNvPr id="9238" name="Rectangle 491"/>
          <p:cNvSpPr>
            <a:spLocks noChangeArrowheads="1"/>
          </p:cNvSpPr>
          <p:nvPr/>
        </p:nvSpPr>
        <p:spPr bwMode="auto">
          <a:xfrm>
            <a:off x="5247039" y="4089400"/>
            <a:ext cx="1057275" cy="369888"/>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BMC</a:t>
            </a:r>
          </a:p>
          <a:p>
            <a:pPr>
              <a:lnSpc>
                <a:spcPct val="100000"/>
              </a:lnSpc>
              <a:spcBef>
                <a:spcPct val="0"/>
              </a:spcBef>
            </a:pPr>
            <a:r>
              <a:rPr lang="en-US" sz="900" b="1" dirty="0">
                <a:solidFill>
                  <a:schemeClr val="bg1"/>
                </a:solidFill>
                <a:ea typeface="MS PGothic" pitchFamily="34" charset="-128"/>
              </a:rPr>
              <a:t>Remedy</a:t>
            </a:r>
          </a:p>
        </p:txBody>
      </p:sp>
      <p:sp>
        <p:nvSpPr>
          <p:cNvPr id="9239" name="Rectangle 492"/>
          <p:cNvSpPr>
            <a:spLocks noChangeArrowheads="1"/>
          </p:cNvSpPr>
          <p:nvPr/>
        </p:nvSpPr>
        <p:spPr bwMode="auto">
          <a:xfrm>
            <a:off x="3349976" y="4089400"/>
            <a:ext cx="923925" cy="230188"/>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Email</a:t>
            </a:r>
          </a:p>
        </p:txBody>
      </p:sp>
      <p:sp>
        <p:nvSpPr>
          <p:cNvPr id="9240" name="Rectangle 493"/>
          <p:cNvSpPr>
            <a:spLocks noChangeArrowheads="1"/>
          </p:cNvSpPr>
          <p:nvPr/>
        </p:nvSpPr>
        <p:spPr bwMode="auto">
          <a:xfrm>
            <a:off x="4321526" y="1882775"/>
            <a:ext cx="835025" cy="369888"/>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App</a:t>
            </a:r>
          </a:p>
          <a:p>
            <a:pPr>
              <a:lnSpc>
                <a:spcPct val="100000"/>
              </a:lnSpc>
              <a:spcBef>
                <a:spcPct val="0"/>
              </a:spcBef>
            </a:pPr>
            <a:r>
              <a:rPr lang="en-US" sz="900" b="1" dirty="0">
                <a:solidFill>
                  <a:schemeClr val="bg1"/>
                </a:solidFill>
                <a:ea typeface="MS PGothic" pitchFamily="34" charset="-128"/>
              </a:rPr>
              <a:t>Manager</a:t>
            </a:r>
          </a:p>
        </p:txBody>
      </p:sp>
      <p:sp>
        <p:nvSpPr>
          <p:cNvPr id="9241" name="Rectangle 494"/>
          <p:cNvSpPr>
            <a:spLocks noChangeArrowheads="1"/>
          </p:cNvSpPr>
          <p:nvPr/>
        </p:nvSpPr>
        <p:spPr bwMode="auto">
          <a:xfrm>
            <a:off x="5529614" y="3509963"/>
            <a:ext cx="958850" cy="230187"/>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EMC Smarts</a:t>
            </a:r>
          </a:p>
        </p:txBody>
      </p:sp>
      <p:sp>
        <p:nvSpPr>
          <p:cNvPr id="9242" name="Rectangle 495"/>
          <p:cNvSpPr>
            <a:spLocks noChangeArrowheads="1"/>
          </p:cNvSpPr>
          <p:nvPr/>
        </p:nvSpPr>
        <p:spPr bwMode="auto">
          <a:xfrm>
            <a:off x="3102326" y="2779713"/>
            <a:ext cx="946150" cy="369887"/>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Any 3</a:t>
            </a:r>
            <a:r>
              <a:rPr lang="en-US" sz="900" b="1" baseline="30000" dirty="0">
                <a:solidFill>
                  <a:schemeClr val="bg1"/>
                </a:solidFill>
                <a:ea typeface="MS PGothic" pitchFamily="34" charset="-128"/>
              </a:rPr>
              <a:t>rd</a:t>
            </a:r>
            <a:r>
              <a:rPr lang="en-US" sz="900" b="1" dirty="0">
                <a:solidFill>
                  <a:schemeClr val="bg1"/>
                </a:solidFill>
                <a:ea typeface="MS PGothic" pitchFamily="34" charset="-128"/>
              </a:rPr>
              <a:t> Party</a:t>
            </a:r>
          </a:p>
          <a:p>
            <a:pPr>
              <a:lnSpc>
                <a:spcPct val="100000"/>
              </a:lnSpc>
              <a:spcBef>
                <a:spcPct val="0"/>
              </a:spcBef>
            </a:pPr>
            <a:r>
              <a:rPr lang="en-US" sz="900" b="1" dirty="0">
                <a:solidFill>
                  <a:schemeClr val="bg1"/>
                </a:solidFill>
                <a:ea typeface="MS PGothic" pitchFamily="34" charset="-128"/>
              </a:rPr>
              <a:t>Integration</a:t>
            </a:r>
          </a:p>
        </p:txBody>
      </p:sp>
      <p:sp>
        <p:nvSpPr>
          <p:cNvPr id="9243" name="Rectangle 496"/>
          <p:cNvSpPr>
            <a:spLocks noChangeArrowheads="1"/>
          </p:cNvSpPr>
          <p:nvPr/>
        </p:nvSpPr>
        <p:spPr bwMode="auto">
          <a:xfrm>
            <a:off x="5410551" y="2762250"/>
            <a:ext cx="1035050" cy="369888"/>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Secure </a:t>
            </a:r>
          </a:p>
          <a:p>
            <a:pPr>
              <a:lnSpc>
                <a:spcPct val="100000"/>
              </a:lnSpc>
              <a:spcBef>
                <a:spcPct val="0"/>
              </a:spcBef>
            </a:pPr>
            <a:r>
              <a:rPr lang="en-US" sz="900" b="1" dirty="0">
                <a:solidFill>
                  <a:schemeClr val="bg1"/>
                </a:solidFill>
                <a:ea typeface="MS PGothic" pitchFamily="34" charset="-128"/>
              </a:rPr>
              <a:t>Administration</a:t>
            </a:r>
          </a:p>
        </p:txBody>
      </p:sp>
      <p:sp>
        <p:nvSpPr>
          <p:cNvPr id="9244" name="Rectangle 497"/>
          <p:cNvSpPr>
            <a:spLocks noChangeArrowheads="1"/>
          </p:cNvSpPr>
          <p:nvPr/>
        </p:nvSpPr>
        <p:spPr bwMode="auto">
          <a:xfrm>
            <a:off x="2968976" y="3436938"/>
            <a:ext cx="966788" cy="230187"/>
          </a:xfrm>
          <a:prstGeom prst="rect">
            <a:avLst/>
          </a:prstGeom>
          <a:noFill/>
          <a:ln w="9525" algn="ctr">
            <a:noFill/>
            <a:miter lim="800000"/>
            <a:headEnd/>
            <a:tailEnd/>
          </a:ln>
        </p:spPr>
        <p:txBody>
          <a:bodyPr anchor="ctr" anchorCtr="1">
            <a:spAutoFit/>
          </a:bodyPr>
          <a:lstStyle/>
          <a:p>
            <a:pPr>
              <a:lnSpc>
                <a:spcPct val="100000"/>
              </a:lnSpc>
              <a:spcBef>
                <a:spcPct val="0"/>
              </a:spcBef>
            </a:pPr>
            <a:r>
              <a:rPr lang="en-US" sz="900" b="1" dirty="0">
                <a:solidFill>
                  <a:schemeClr val="bg1"/>
                </a:solidFill>
                <a:ea typeface="MS PGothic" pitchFamily="34" charset="-128"/>
              </a:rPr>
              <a:t>Database</a:t>
            </a:r>
          </a:p>
        </p:txBody>
      </p:sp>
      <p:grpSp>
        <p:nvGrpSpPr>
          <p:cNvPr id="6" name="Group 847"/>
          <p:cNvGrpSpPr>
            <a:grpSpLocks/>
          </p:cNvGrpSpPr>
          <p:nvPr/>
        </p:nvGrpSpPr>
        <p:grpSpPr bwMode="auto">
          <a:xfrm>
            <a:off x="498826" y="1030288"/>
            <a:ext cx="8372475" cy="973137"/>
            <a:chOff x="367" y="700"/>
            <a:chExt cx="5274" cy="613"/>
          </a:xfrm>
        </p:grpSpPr>
        <p:pic>
          <p:nvPicPr>
            <p:cNvPr id="9371" name="Picture 848" descr="dynamic-systems-line_top"/>
            <p:cNvPicPr>
              <a:picLocks noChangeAspect="1" noChangeArrowheads="1"/>
            </p:cNvPicPr>
            <p:nvPr/>
          </p:nvPicPr>
          <p:blipFill>
            <a:blip r:embed="rId8"/>
            <a:srcRect/>
            <a:stretch>
              <a:fillRect/>
            </a:stretch>
          </p:blipFill>
          <p:spPr bwMode="auto">
            <a:xfrm>
              <a:off x="367" y="775"/>
              <a:ext cx="5274" cy="538"/>
            </a:xfrm>
            <a:prstGeom prst="rect">
              <a:avLst/>
            </a:prstGeom>
            <a:noFill/>
            <a:ln w="9525">
              <a:noFill/>
              <a:miter lim="800000"/>
              <a:headEnd/>
              <a:tailEnd/>
            </a:ln>
          </p:spPr>
        </p:pic>
        <p:pic>
          <p:nvPicPr>
            <p:cNvPr id="9372" name="Picture 849" descr="green-sphere"/>
            <p:cNvPicPr>
              <a:picLocks noChangeAspect="1" noChangeArrowheads="1"/>
            </p:cNvPicPr>
            <p:nvPr/>
          </p:nvPicPr>
          <p:blipFill>
            <a:blip r:embed="rId4"/>
            <a:srcRect/>
            <a:stretch>
              <a:fillRect/>
            </a:stretch>
          </p:blipFill>
          <p:spPr bwMode="auto">
            <a:xfrm>
              <a:off x="1578" y="700"/>
              <a:ext cx="150" cy="150"/>
            </a:xfrm>
            <a:prstGeom prst="rect">
              <a:avLst/>
            </a:prstGeom>
            <a:noFill/>
            <a:ln w="9525">
              <a:noFill/>
              <a:miter lim="800000"/>
              <a:headEnd/>
              <a:tailEnd/>
            </a:ln>
          </p:spPr>
        </p:pic>
        <p:pic>
          <p:nvPicPr>
            <p:cNvPr id="9373" name="Picture 850" descr="green-sphere"/>
            <p:cNvPicPr>
              <a:picLocks noChangeAspect="1" noChangeArrowheads="1"/>
            </p:cNvPicPr>
            <p:nvPr/>
          </p:nvPicPr>
          <p:blipFill>
            <a:blip r:embed="rId4"/>
            <a:srcRect/>
            <a:stretch>
              <a:fillRect/>
            </a:stretch>
          </p:blipFill>
          <p:spPr bwMode="auto">
            <a:xfrm>
              <a:off x="2003" y="700"/>
              <a:ext cx="150" cy="150"/>
            </a:xfrm>
            <a:prstGeom prst="rect">
              <a:avLst/>
            </a:prstGeom>
            <a:noFill/>
            <a:ln w="9525">
              <a:noFill/>
              <a:miter lim="800000"/>
              <a:headEnd/>
              <a:tailEnd/>
            </a:ln>
          </p:spPr>
        </p:pic>
        <p:pic>
          <p:nvPicPr>
            <p:cNvPr id="9374" name="Picture 851" descr="green-sphere"/>
            <p:cNvPicPr>
              <a:picLocks noChangeAspect="1" noChangeArrowheads="1"/>
            </p:cNvPicPr>
            <p:nvPr/>
          </p:nvPicPr>
          <p:blipFill>
            <a:blip r:embed="rId4"/>
            <a:srcRect/>
            <a:stretch>
              <a:fillRect/>
            </a:stretch>
          </p:blipFill>
          <p:spPr bwMode="auto">
            <a:xfrm>
              <a:off x="2431" y="700"/>
              <a:ext cx="150" cy="150"/>
            </a:xfrm>
            <a:prstGeom prst="rect">
              <a:avLst/>
            </a:prstGeom>
            <a:noFill/>
            <a:ln w="9525">
              <a:noFill/>
              <a:miter lim="800000"/>
              <a:headEnd/>
              <a:tailEnd/>
            </a:ln>
          </p:spPr>
        </p:pic>
        <p:pic>
          <p:nvPicPr>
            <p:cNvPr id="9375" name="Picture 852" descr="green-sphere"/>
            <p:cNvPicPr>
              <a:picLocks noChangeAspect="1" noChangeArrowheads="1"/>
            </p:cNvPicPr>
            <p:nvPr/>
          </p:nvPicPr>
          <p:blipFill>
            <a:blip r:embed="rId4"/>
            <a:srcRect/>
            <a:stretch>
              <a:fillRect/>
            </a:stretch>
          </p:blipFill>
          <p:spPr bwMode="auto">
            <a:xfrm>
              <a:off x="2792" y="700"/>
              <a:ext cx="150" cy="150"/>
            </a:xfrm>
            <a:prstGeom prst="rect">
              <a:avLst/>
            </a:prstGeom>
            <a:noFill/>
            <a:ln w="9525">
              <a:noFill/>
              <a:miter lim="800000"/>
              <a:headEnd/>
              <a:tailEnd/>
            </a:ln>
          </p:spPr>
        </p:pic>
        <p:pic>
          <p:nvPicPr>
            <p:cNvPr id="9376" name="Picture 853" descr="green-sphere"/>
            <p:cNvPicPr>
              <a:picLocks noChangeAspect="1" noChangeArrowheads="1"/>
            </p:cNvPicPr>
            <p:nvPr/>
          </p:nvPicPr>
          <p:blipFill>
            <a:blip r:embed="rId4"/>
            <a:srcRect/>
            <a:stretch>
              <a:fillRect/>
            </a:stretch>
          </p:blipFill>
          <p:spPr bwMode="auto">
            <a:xfrm>
              <a:off x="3189" y="700"/>
              <a:ext cx="150" cy="150"/>
            </a:xfrm>
            <a:prstGeom prst="rect">
              <a:avLst/>
            </a:prstGeom>
            <a:noFill/>
            <a:ln w="9525">
              <a:noFill/>
              <a:miter lim="800000"/>
              <a:headEnd/>
              <a:tailEnd/>
            </a:ln>
          </p:spPr>
        </p:pic>
        <p:pic>
          <p:nvPicPr>
            <p:cNvPr id="9377" name="Picture 854" descr="green-sphere"/>
            <p:cNvPicPr>
              <a:picLocks noChangeAspect="1" noChangeArrowheads="1"/>
            </p:cNvPicPr>
            <p:nvPr/>
          </p:nvPicPr>
          <p:blipFill>
            <a:blip r:embed="rId4"/>
            <a:srcRect/>
            <a:stretch>
              <a:fillRect/>
            </a:stretch>
          </p:blipFill>
          <p:spPr bwMode="auto">
            <a:xfrm>
              <a:off x="3561" y="700"/>
              <a:ext cx="150" cy="150"/>
            </a:xfrm>
            <a:prstGeom prst="rect">
              <a:avLst/>
            </a:prstGeom>
            <a:noFill/>
            <a:ln w="9525">
              <a:noFill/>
              <a:miter lim="800000"/>
              <a:headEnd/>
              <a:tailEnd/>
            </a:ln>
          </p:spPr>
        </p:pic>
        <p:pic>
          <p:nvPicPr>
            <p:cNvPr id="9378" name="Picture 855" descr="green-sphere"/>
            <p:cNvPicPr>
              <a:picLocks noChangeAspect="1" noChangeArrowheads="1"/>
            </p:cNvPicPr>
            <p:nvPr/>
          </p:nvPicPr>
          <p:blipFill>
            <a:blip r:embed="rId4"/>
            <a:srcRect/>
            <a:stretch>
              <a:fillRect/>
            </a:stretch>
          </p:blipFill>
          <p:spPr bwMode="auto">
            <a:xfrm>
              <a:off x="3971" y="700"/>
              <a:ext cx="150" cy="150"/>
            </a:xfrm>
            <a:prstGeom prst="rect">
              <a:avLst/>
            </a:prstGeom>
            <a:noFill/>
            <a:ln w="9525">
              <a:noFill/>
              <a:miter lim="800000"/>
              <a:headEnd/>
              <a:tailEnd/>
            </a:ln>
          </p:spPr>
        </p:pic>
        <p:pic>
          <p:nvPicPr>
            <p:cNvPr id="9379" name="Picture 856" descr="green-sphere"/>
            <p:cNvPicPr>
              <a:picLocks noChangeAspect="1" noChangeArrowheads="1"/>
            </p:cNvPicPr>
            <p:nvPr/>
          </p:nvPicPr>
          <p:blipFill>
            <a:blip r:embed="rId4"/>
            <a:srcRect/>
            <a:stretch>
              <a:fillRect/>
            </a:stretch>
          </p:blipFill>
          <p:spPr bwMode="auto">
            <a:xfrm>
              <a:off x="4400" y="700"/>
              <a:ext cx="150" cy="150"/>
            </a:xfrm>
            <a:prstGeom prst="rect">
              <a:avLst/>
            </a:prstGeom>
            <a:noFill/>
            <a:ln w="9525">
              <a:noFill/>
              <a:miter lim="800000"/>
              <a:headEnd/>
              <a:tailEnd/>
            </a:ln>
          </p:spPr>
        </p:pic>
      </p:grpSp>
      <p:grpSp>
        <p:nvGrpSpPr>
          <p:cNvPr id="7" name="Group 838"/>
          <p:cNvGrpSpPr>
            <a:grpSpLocks/>
          </p:cNvGrpSpPr>
          <p:nvPr/>
        </p:nvGrpSpPr>
        <p:grpSpPr bwMode="auto">
          <a:xfrm>
            <a:off x="506764" y="1728788"/>
            <a:ext cx="4257675" cy="1779587"/>
            <a:chOff x="423" y="1033"/>
            <a:chExt cx="2682" cy="1121"/>
          </a:xfrm>
        </p:grpSpPr>
        <p:pic>
          <p:nvPicPr>
            <p:cNvPr id="9366" name="Picture 839" descr="dynamic-systems-line_ten"/>
            <p:cNvPicPr>
              <a:picLocks noChangeAspect="1" noChangeArrowheads="1"/>
            </p:cNvPicPr>
            <p:nvPr/>
          </p:nvPicPr>
          <p:blipFill>
            <a:blip r:embed="rId9"/>
            <a:srcRect/>
            <a:stretch>
              <a:fillRect/>
            </a:stretch>
          </p:blipFill>
          <p:spPr bwMode="auto">
            <a:xfrm>
              <a:off x="423" y="1104"/>
              <a:ext cx="2682" cy="1050"/>
            </a:xfrm>
            <a:prstGeom prst="rect">
              <a:avLst/>
            </a:prstGeom>
            <a:noFill/>
            <a:ln w="9525">
              <a:noFill/>
              <a:miter lim="800000"/>
              <a:headEnd/>
              <a:tailEnd/>
            </a:ln>
          </p:spPr>
        </p:pic>
        <p:pic>
          <p:nvPicPr>
            <p:cNvPr id="9367" name="Picture 840" descr="green-sphere"/>
            <p:cNvPicPr>
              <a:picLocks noChangeAspect="1" noChangeArrowheads="1"/>
            </p:cNvPicPr>
            <p:nvPr/>
          </p:nvPicPr>
          <p:blipFill>
            <a:blip r:embed="rId4"/>
            <a:srcRect/>
            <a:stretch>
              <a:fillRect/>
            </a:stretch>
          </p:blipFill>
          <p:spPr bwMode="auto">
            <a:xfrm>
              <a:off x="826" y="1033"/>
              <a:ext cx="150" cy="150"/>
            </a:xfrm>
            <a:prstGeom prst="rect">
              <a:avLst/>
            </a:prstGeom>
            <a:noFill/>
            <a:ln w="9525">
              <a:noFill/>
              <a:miter lim="800000"/>
              <a:headEnd/>
              <a:tailEnd/>
            </a:ln>
          </p:spPr>
        </p:pic>
        <p:pic>
          <p:nvPicPr>
            <p:cNvPr id="9368" name="Picture 841" descr="green-sphere"/>
            <p:cNvPicPr>
              <a:picLocks noChangeAspect="1" noChangeArrowheads="1"/>
            </p:cNvPicPr>
            <p:nvPr/>
          </p:nvPicPr>
          <p:blipFill>
            <a:blip r:embed="rId4"/>
            <a:srcRect/>
            <a:stretch>
              <a:fillRect/>
            </a:stretch>
          </p:blipFill>
          <p:spPr bwMode="auto">
            <a:xfrm>
              <a:off x="1221" y="1033"/>
              <a:ext cx="150" cy="150"/>
            </a:xfrm>
            <a:prstGeom prst="rect">
              <a:avLst/>
            </a:prstGeom>
            <a:noFill/>
            <a:ln w="9525">
              <a:noFill/>
              <a:miter lim="800000"/>
              <a:headEnd/>
              <a:tailEnd/>
            </a:ln>
          </p:spPr>
        </p:pic>
        <p:pic>
          <p:nvPicPr>
            <p:cNvPr id="9369" name="Picture 842" descr="green-sphere"/>
            <p:cNvPicPr>
              <a:picLocks noChangeAspect="1" noChangeArrowheads="1"/>
            </p:cNvPicPr>
            <p:nvPr/>
          </p:nvPicPr>
          <p:blipFill>
            <a:blip r:embed="rId4"/>
            <a:srcRect/>
            <a:stretch>
              <a:fillRect/>
            </a:stretch>
          </p:blipFill>
          <p:spPr bwMode="auto">
            <a:xfrm>
              <a:off x="1596" y="1033"/>
              <a:ext cx="150" cy="150"/>
            </a:xfrm>
            <a:prstGeom prst="rect">
              <a:avLst/>
            </a:prstGeom>
            <a:noFill/>
            <a:ln w="9525">
              <a:noFill/>
              <a:miter lim="800000"/>
              <a:headEnd/>
              <a:tailEnd/>
            </a:ln>
          </p:spPr>
        </p:pic>
        <p:pic>
          <p:nvPicPr>
            <p:cNvPr id="9370" name="Picture 843" descr="green-sphere"/>
            <p:cNvPicPr>
              <a:picLocks noChangeAspect="1" noChangeArrowheads="1"/>
            </p:cNvPicPr>
            <p:nvPr/>
          </p:nvPicPr>
          <p:blipFill>
            <a:blip r:embed="rId4"/>
            <a:srcRect/>
            <a:stretch>
              <a:fillRect/>
            </a:stretch>
          </p:blipFill>
          <p:spPr bwMode="auto">
            <a:xfrm>
              <a:off x="1946" y="1033"/>
              <a:ext cx="150" cy="150"/>
            </a:xfrm>
            <a:prstGeom prst="rect">
              <a:avLst/>
            </a:prstGeom>
            <a:noFill/>
            <a:ln w="9525">
              <a:noFill/>
              <a:miter lim="800000"/>
              <a:headEnd/>
              <a:tailEnd/>
            </a:ln>
          </p:spPr>
        </p:pic>
      </p:grpSp>
      <p:grpSp>
        <p:nvGrpSpPr>
          <p:cNvPr id="8" name="Group 1021"/>
          <p:cNvGrpSpPr>
            <a:grpSpLocks/>
          </p:cNvGrpSpPr>
          <p:nvPr/>
        </p:nvGrpSpPr>
        <p:grpSpPr bwMode="auto">
          <a:xfrm>
            <a:off x="432151" y="2574925"/>
            <a:ext cx="4257675" cy="949325"/>
            <a:chOff x="406" y="1622"/>
            <a:chExt cx="2682" cy="598"/>
          </a:xfrm>
        </p:grpSpPr>
        <p:pic>
          <p:nvPicPr>
            <p:cNvPr id="9360" name="Picture 858" descr="dynamic-systems-line_nine"/>
            <p:cNvPicPr>
              <a:picLocks noChangeAspect="1" noChangeArrowheads="1"/>
            </p:cNvPicPr>
            <p:nvPr/>
          </p:nvPicPr>
          <p:blipFill>
            <a:blip r:embed="rId10"/>
            <a:srcRect/>
            <a:stretch>
              <a:fillRect/>
            </a:stretch>
          </p:blipFill>
          <p:spPr bwMode="auto">
            <a:xfrm>
              <a:off x="406" y="1698"/>
              <a:ext cx="2682" cy="522"/>
            </a:xfrm>
            <a:prstGeom prst="rect">
              <a:avLst/>
            </a:prstGeom>
            <a:noFill/>
            <a:ln w="9525">
              <a:noFill/>
              <a:miter lim="800000"/>
              <a:headEnd/>
              <a:tailEnd/>
            </a:ln>
          </p:spPr>
        </p:pic>
        <p:pic>
          <p:nvPicPr>
            <p:cNvPr id="9361" name="Picture 859" descr="green-sphere"/>
            <p:cNvPicPr>
              <a:picLocks noChangeAspect="1" noChangeArrowheads="1"/>
            </p:cNvPicPr>
            <p:nvPr/>
          </p:nvPicPr>
          <p:blipFill>
            <a:blip r:embed="rId4"/>
            <a:srcRect/>
            <a:stretch>
              <a:fillRect/>
            </a:stretch>
          </p:blipFill>
          <p:spPr bwMode="auto">
            <a:xfrm>
              <a:off x="736" y="1622"/>
              <a:ext cx="150" cy="150"/>
            </a:xfrm>
            <a:prstGeom prst="rect">
              <a:avLst/>
            </a:prstGeom>
            <a:noFill/>
            <a:ln w="9525">
              <a:noFill/>
              <a:miter lim="800000"/>
              <a:headEnd/>
              <a:tailEnd/>
            </a:ln>
          </p:spPr>
        </p:pic>
        <p:pic>
          <p:nvPicPr>
            <p:cNvPr id="9362" name="Picture 860" descr="green-sphere"/>
            <p:cNvPicPr>
              <a:picLocks noChangeAspect="1" noChangeArrowheads="1"/>
            </p:cNvPicPr>
            <p:nvPr/>
          </p:nvPicPr>
          <p:blipFill>
            <a:blip r:embed="rId4"/>
            <a:srcRect/>
            <a:stretch>
              <a:fillRect/>
            </a:stretch>
          </p:blipFill>
          <p:spPr bwMode="auto">
            <a:xfrm>
              <a:off x="975" y="1622"/>
              <a:ext cx="150" cy="150"/>
            </a:xfrm>
            <a:prstGeom prst="rect">
              <a:avLst/>
            </a:prstGeom>
            <a:noFill/>
            <a:ln w="9525">
              <a:noFill/>
              <a:miter lim="800000"/>
              <a:headEnd/>
              <a:tailEnd/>
            </a:ln>
          </p:spPr>
        </p:pic>
        <p:pic>
          <p:nvPicPr>
            <p:cNvPr id="9363" name="Picture 861" descr="green-sphere"/>
            <p:cNvPicPr>
              <a:picLocks noChangeAspect="1" noChangeArrowheads="1"/>
            </p:cNvPicPr>
            <p:nvPr/>
          </p:nvPicPr>
          <p:blipFill>
            <a:blip r:embed="rId4"/>
            <a:srcRect/>
            <a:stretch>
              <a:fillRect/>
            </a:stretch>
          </p:blipFill>
          <p:spPr bwMode="auto">
            <a:xfrm>
              <a:off x="1215" y="1622"/>
              <a:ext cx="150" cy="150"/>
            </a:xfrm>
            <a:prstGeom prst="rect">
              <a:avLst/>
            </a:prstGeom>
            <a:noFill/>
            <a:ln w="9525">
              <a:noFill/>
              <a:miter lim="800000"/>
              <a:headEnd/>
              <a:tailEnd/>
            </a:ln>
          </p:spPr>
        </p:pic>
        <p:pic>
          <p:nvPicPr>
            <p:cNvPr id="9364" name="Picture 862" descr="green-sphere"/>
            <p:cNvPicPr>
              <a:picLocks noChangeAspect="1" noChangeArrowheads="1"/>
            </p:cNvPicPr>
            <p:nvPr/>
          </p:nvPicPr>
          <p:blipFill>
            <a:blip r:embed="rId4"/>
            <a:srcRect/>
            <a:stretch>
              <a:fillRect/>
            </a:stretch>
          </p:blipFill>
          <p:spPr bwMode="auto">
            <a:xfrm>
              <a:off x="1453" y="1622"/>
              <a:ext cx="150" cy="150"/>
            </a:xfrm>
            <a:prstGeom prst="rect">
              <a:avLst/>
            </a:prstGeom>
            <a:noFill/>
            <a:ln w="9525">
              <a:noFill/>
              <a:miter lim="800000"/>
              <a:headEnd/>
              <a:tailEnd/>
            </a:ln>
          </p:spPr>
        </p:pic>
        <p:pic>
          <p:nvPicPr>
            <p:cNvPr id="9365" name="Picture 863" descr="green-sphere"/>
            <p:cNvPicPr>
              <a:picLocks noChangeAspect="1" noChangeArrowheads="1"/>
            </p:cNvPicPr>
            <p:nvPr/>
          </p:nvPicPr>
          <p:blipFill>
            <a:blip r:embed="rId4"/>
            <a:srcRect/>
            <a:stretch>
              <a:fillRect/>
            </a:stretch>
          </p:blipFill>
          <p:spPr bwMode="auto">
            <a:xfrm>
              <a:off x="1693" y="1622"/>
              <a:ext cx="150" cy="150"/>
            </a:xfrm>
            <a:prstGeom prst="rect">
              <a:avLst/>
            </a:prstGeom>
            <a:noFill/>
            <a:ln w="9525">
              <a:noFill/>
              <a:miter lim="800000"/>
              <a:headEnd/>
              <a:tailEnd/>
            </a:ln>
          </p:spPr>
        </p:pic>
      </p:grpSp>
      <p:grpSp>
        <p:nvGrpSpPr>
          <p:cNvPr id="9" name="Group 885"/>
          <p:cNvGrpSpPr>
            <a:grpSpLocks/>
          </p:cNvGrpSpPr>
          <p:nvPr/>
        </p:nvGrpSpPr>
        <p:grpSpPr bwMode="auto">
          <a:xfrm>
            <a:off x="4753326" y="1706563"/>
            <a:ext cx="4133850" cy="1790700"/>
            <a:chOff x="3097" y="1033"/>
            <a:chExt cx="2604" cy="1128"/>
          </a:xfrm>
        </p:grpSpPr>
        <p:pic>
          <p:nvPicPr>
            <p:cNvPr id="9352" name="Picture 886" descr="dynamic-systems-line_one"/>
            <p:cNvPicPr>
              <a:picLocks noChangeAspect="1" noChangeArrowheads="1"/>
            </p:cNvPicPr>
            <p:nvPr/>
          </p:nvPicPr>
          <p:blipFill>
            <a:blip r:embed="rId11"/>
            <a:srcRect/>
            <a:stretch>
              <a:fillRect/>
            </a:stretch>
          </p:blipFill>
          <p:spPr bwMode="auto">
            <a:xfrm>
              <a:off x="3097" y="1105"/>
              <a:ext cx="2604" cy="1056"/>
            </a:xfrm>
            <a:prstGeom prst="rect">
              <a:avLst/>
            </a:prstGeom>
            <a:noFill/>
            <a:ln w="9525">
              <a:noFill/>
              <a:miter lim="800000"/>
              <a:headEnd/>
              <a:tailEnd/>
            </a:ln>
          </p:spPr>
        </p:pic>
        <p:pic>
          <p:nvPicPr>
            <p:cNvPr id="9353" name="Picture 887" descr="green-sphere"/>
            <p:cNvPicPr>
              <a:picLocks noChangeAspect="1" noChangeArrowheads="1"/>
            </p:cNvPicPr>
            <p:nvPr/>
          </p:nvPicPr>
          <p:blipFill>
            <a:blip r:embed="rId4"/>
            <a:srcRect/>
            <a:stretch>
              <a:fillRect/>
            </a:stretch>
          </p:blipFill>
          <p:spPr bwMode="auto">
            <a:xfrm>
              <a:off x="3836" y="1033"/>
              <a:ext cx="150" cy="150"/>
            </a:xfrm>
            <a:prstGeom prst="rect">
              <a:avLst/>
            </a:prstGeom>
            <a:noFill/>
            <a:ln w="9525">
              <a:noFill/>
              <a:miter lim="800000"/>
              <a:headEnd/>
              <a:tailEnd/>
            </a:ln>
          </p:spPr>
        </p:pic>
        <p:pic>
          <p:nvPicPr>
            <p:cNvPr id="9354" name="Picture 888" descr="green-sphere"/>
            <p:cNvPicPr>
              <a:picLocks noChangeAspect="1" noChangeArrowheads="1"/>
            </p:cNvPicPr>
            <p:nvPr/>
          </p:nvPicPr>
          <p:blipFill>
            <a:blip r:embed="rId4"/>
            <a:srcRect/>
            <a:stretch>
              <a:fillRect/>
            </a:stretch>
          </p:blipFill>
          <p:spPr bwMode="auto">
            <a:xfrm>
              <a:off x="4076" y="1033"/>
              <a:ext cx="150" cy="150"/>
            </a:xfrm>
            <a:prstGeom prst="rect">
              <a:avLst/>
            </a:prstGeom>
            <a:noFill/>
            <a:ln w="9525">
              <a:noFill/>
              <a:miter lim="800000"/>
              <a:headEnd/>
              <a:tailEnd/>
            </a:ln>
          </p:spPr>
        </p:pic>
        <p:pic>
          <p:nvPicPr>
            <p:cNvPr id="9355" name="Picture 889" descr="green-sphere"/>
            <p:cNvPicPr>
              <a:picLocks noChangeAspect="1" noChangeArrowheads="1"/>
            </p:cNvPicPr>
            <p:nvPr/>
          </p:nvPicPr>
          <p:blipFill>
            <a:blip r:embed="rId4"/>
            <a:srcRect/>
            <a:stretch>
              <a:fillRect/>
            </a:stretch>
          </p:blipFill>
          <p:spPr bwMode="auto">
            <a:xfrm>
              <a:off x="4315" y="1033"/>
              <a:ext cx="150" cy="150"/>
            </a:xfrm>
            <a:prstGeom prst="rect">
              <a:avLst/>
            </a:prstGeom>
            <a:noFill/>
            <a:ln w="9525">
              <a:noFill/>
              <a:miter lim="800000"/>
              <a:headEnd/>
              <a:tailEnd/>
            </a:ln>
          </p:spPr>
        </p:pic>
        <p:pic>
          <p:nvPicPr>
            <p:cNvPr id="9356" name="Picture 890" descr="green-sphere"/>
            <p:cNvPicPr>
              <a:picLocks noChangeAspect="1" noChangeArrowheads="1"/>
            </p:cNvPicPr>
            <p:nvPr/>
          </p:nvPicPr>
          <p:blipFill>
            <a:blip r:embed="rId4"/>
            <a:srcRect/>
            <a:stretch>
              <a:fillRect/>
            </a:stretch>
          </p:blipFill>
          <p:spPr bwMode="auto">
            <a:xfrm>
              <a:off x="4555" y="1033"/>
              <a:ext cx="150" cy="150"/>
            </a:xfrm>
            <a:prstGeom prst="rect">
              <a:avLst/>
            </a:prstGeom>
            <a:noFill/>
            <a:ln w="9525">
              <a:noFill/>
              <a:miter lim="800000"/>
              <a:headEnd/>
              <a:tailEnd/>
            </a:ln>
          </p:spPr>
        </p:pic>
        <p:pic>
          <p:nvPicPr>
            <p:cNvPr id="9357" name="Picture 891" descr="green-sphere"/>
            <p:cNvPicPr>
              <a:picLocks noChangeAspect="1" noChangeArrowheads="1"/>
            </p:cNvPicPr>
            <p:nvPr/>
          </p:nvPicPr>
          <p:blipFill>
            <a:blip r:embed="rId4"/>
            <a:srcRect/>
            <a:stretch>
              <a:fillRect/>
            </a:stretch>
          </p:blipFill>
          <p:spPr bwMode="auto">
            <a:xfrm>
              <a:off x="4793" y="1033"/>
              <a:ext cx="150" cy="150"/>
            </a:xfrm>
            <a:prstGeom prst="rect">
              <a:avLst/>
            </a:prstGeom>
            <a:noFill/>
            <a:ln w="9525">
              <a:noFill/>
              <a:miter lim="800000"/>
              <a:headEnd/>
              <a:tailEnd/>
            </a:ln>
          </p:spPr>
        </p:pic>
        <p:pic>
          <p:nvPicPr>
            <p:cNvPr id="9358" name="Picture 892" descr="green-sphere"/>
            <p:cNvPicPr>
              <a:picLocks noChangeAspect="1" noChangeArrowheads="1"/>
            </p:cNvPicPr>
            <p:nvPr/>
          </p:nvPicPr>
          <p:blipFill>
            <a:blip r:embed="rId4"/>
            <a:srcRect/>
            <a:stretch>
              <a:fillRect/>
            </a:stretch>
          </p:blipFill>
          <p:spPr bwMode="auto">
            <a:xfrm>
              <a:off x="5033" y="1033"/>
              <a:ext cx="150" cy="150"/>
            </a:xfrm>
            <a:prstGeom prst="rect">
              <a:avLst/>
            </a:prstGeom>
            <a:noFill/>
            <a:ln w="9525">
              <a:noFill/>
              <a:miter lim="800000"/>
              <a:headEnd/>
              <a:tailEnd/>
            </a:ln>
          </p:spPr>
        </p:pic>
        <p:pic>
          <p:nvPicPr>
            <p:cNvPr id="9359" name="Picture 893" descr="green-sphere"/>
            <p:cNvPicPr>
              <a:picLocks noChangeAspect="1" noChangeArrowheads="1"/>
            </p:cNvPicPr>
            <p:nvPr/>
          </p:nvPicPr>
          <p:blipFill>
            <a:blip r:embed="rId4"/>
            <a:srcRect/>
            <a:stretch>
              <a:fillRect/>
            </a:stretch>
          </p:blipFill>
          <p:spPr bwMode="auto">
            <a:xfrm>
              <a:off x="5273" y="1033"/>
              <a:ext cx="150" cy="150"/>
            </a:xfrm>
            <a:prstGeom prst="rect">
              <a:avLst/>
            </a:prstGeom>
            <a:noFill/>
            <a:ln w="9525">
              <a:noFill/>
              <a:miter lim="800000"/>
              <a:headEnd/>
              <a:tailEnd/>
            </a:ln>
          </p:spPr>
        </p:pic>
      </p:grpSp>
      <p:grpSp>
        <p:nvGrpSpPr>
          <p:cNvPr id="10" name="Group 900"/>
          <p:cNvGrpSpPr>
            <a:grpSpLocks/>
          </p:cNvGrpSpPr>
          <p:nvPr/>
        </p:nvGrpSpPr>
        <p:grpSpPr bwMode="auto">
          <a:xfrm>
            <a:off x="405037" y="3526848"/>
            <a:ext cx="4257675" cy="2065338"/>
            <a:chOff x="426" y="2166"/>
            <a:chExt cx="2682" cy="1301"/>
          </a:xfrm>
        </p:grpSpPr>
        <p:pic>
          <p:nvPicPr>
            <p:cNvPr id="9347" name="Picture 901" descr="dynamic-systems-line_six"/>
            <p:cNvPicPr>
              <a:picLocks noChangeAspect="1" noChangeArrowheads="1"/>
            </p:cNvPicPr>
            <p:nvPr/>
          </p:nvPicPr>
          <p:blipFill>
            <a:blip r:embed="rId12"/>
            <a:srcRect/>
            <a:stretch>
              <a:fillRect/>
            </a:stretch>
          </p:blipFill>
          <p:spPr bwMode="auto">
            <a:xfrm>
              <a:off x="426" y="2166"/>
              <a:ext cx="2682" cy="1242"/>
            </a:xfrm>
            <a:prstGeom prst="rect">
              <a:avLst/>
            </a:prstGeom>
            <a:noFill/>
            <a:ln w="9525">
              <a:noFill/>
              <a:miter lim="800000"/>
              <a:headEnd/>
              <a:tailEnd/>
            </a:ln>
          </p:spPr>
        </p:pic>
        <p:pic>
          <p:nvPicPr>
            <p:cNvPr id="9348" name="Picture 902" descr="green-sphere"/>
            <p:cNvPicPr>
              <a:picLocks noChangeAspect="1" noChangeArrowheads="1"/>
            </p:cNvPicPr>
            <p:nvPr/>
          </p:nvPicPr>
          <p:blipFill>
            <a:blip r:embed="rId4"/>
            <a:srcRect/>
            <a:stretch>
              <a:fillRect/>
            </a:stretch>
          </p:blipFill>
          <p:spPr bwMode="auto">
            <a:xfrm>
              <a:off x="777" y="3317"/>
              <a:ext cx="150" cy="150"/>
            </a:xfrm>
            <a:prstGeom prst="rect">
              <a:avLst/>
            </a:prstGeom>
            <a:noFill/>
            <a:ln w="9525">
              <a:noFill/>
              <a:miter lim="800000"/>
              <a:headEnd/>
              <a:tailEnd/>
            </a:ln>
          </p:spPr>
        </p:pic>
        <p:pic>
          <p:nvPicPr>
            <p:cNvPr id="9349" name="Picture 903" descr="green-sphere"/>
            <p:cNvPicPr>
              <a:picLocks noChangeAspect="1" noChangeArrowheads="1"/>
            </p:cNvPicPr>
            <p:nvPr/>
          </p:nvPicPr>
          <p:blipFill>
            <a:blip r:embed="rId4"/>
            <a:srcRect/>
            <a:stretch>
              <a:fillRect/>
            </a:stretch>
          </p:blipFill>
          <p:spPr bwMode="auto">
            <a:xfrm>
              <a:off x="1152" y="3317"/>
              <a:ext cx="150" cy="150"/>
            </a:xfrm>
            <a:prstGeom prst="rect">
              <a:avLst/>
            </a:prstGeom>
            <a:noFill/>
            <a:ln w="9525">
              <a:noFill/>
              <a:miter lim="800000"/>
              <a:headEnd/>
              <a:tailEnd/>
            </a:ln>
          </p:spPr>
        </p:pic>
        <p:pic>
          <p:nvPicPr>
            <p:cNvPr id="9350" name="Picture 904" descr="green-sphere"/>
            <p:cNvPicPr>
              <a:picLocks noChangeAspect="1" noChangeArrowheads="1"/>
            </p:cNvPicPr>
            <p:nvPr/>
          </p:nvPicPr>
          <p:blipFill>
            <a:blip r:embed="rId4"/>
            <a:srcRect/>
            <a:stretch>
              <a:fillRect/>
            </a:stretch>
          </p:blipFill>
          <p:spPr bwMode="auto">
            <a:xfrm>
              <a:off x="1475" y="3317"/>
              <a:ext cx="150" cy="150"/>
            </a:xfrm>
            <a:prstGeom prst="rect">
              <a:avLst/>
            </a:prstGeom>
            <a:noFill/>
            <a:ln w="9525">
              <a:noFill/>
              <a:miter lim="800000"/>
              <a:headEnd/>
              <a:tailEnd/>
            </a:ln>
          </p:spPr>
        </p:pic>
        <p:pic>
          <p:nvPicPr>
            <p:cNvPr id="9351" name="Picture 905" descr="green-sphere"/>
            <p:cNvPicPr>
              <a:picLocks noChangeAspect="1" noChangeArrowheads="1"/>
            </p:cNvPicPr>
            <p:nvPr/>
          </p:nvPicPr>
          <p:blipFill>
            <a:blip r:embed="rId4"/>
            <a:srcRect/>
            <a:stretch>
              <a:fillRect/>
            </a:stretch>
          </p:blipFill>
          <p:spPr bwMode="auto">
            <a:xfrm>
              <a:off x="2232" y="3317"/>
              <a:ext cx="150" cy="150"/>
            </a:xfrm>
            <a:prstGeom prst="rect">
              <a:avLst/>
            </a:prstGeom>
            <a:noFill/>
            <a:ln w="9525">
              <a:noFill/>
              <a:miter lim="800000"/>
              <a:headEnd/>
              <a:tailEnd/>
            </a:ln>
          </p:spPr>
        </p:pic>
      </p:grpSp>
      <p:grpSp>
        <p:nvGrpSpPr>
          <p:cNvPr id="11" name="Group 910"/>
          <p:cNvGrpSpPr>
            <a:grpSpLocks/>
          </p:cNvGrpSpPr>
          <p:nvPr/>
        </p:nvGrpSpPr>
        <p:grpSpPr bwMode="auto">
          <a:xfrm>
            <a:off x="4648551" y="3511550"/>
            <a:ext cx="4187825" cy="428625"/>
            <a:chOff x="3071" y="2156"/>
            <a:chExt cx="2628" cy="270"/>
          </a:xfrm>
        </p:grpSpPr>
        <p:pic>
          <p:nvPicPr>
            <p:cNvPr id="9341" name="Picture 911" descr="dynamic-systems-line_three"/>
            <p:cNvPicPr>
              <a:picLocks noChangeAspect="1" noChangeArrowheads="1"/>
            </p:cNvPicPr>
            <p:nvPr/>
          </p:nvPicPr>
          <p:blipFill>
            <a:blip r:embed="rId13"/>
            <a:srcRect/>
            <a:stretch>
              <a:fillRect/>
            </a:stretch>
          </p:blipFill>
          <p:spPr bwMode="auto">
            <a:xfrm>
              <a:off x="3071" y="2156"/>
              <a:ext cx="2628" cy="204"/>
            </a:xfrm>
            <a:prstGeom prst="rect">
              <a:avLst/>
            </a:prstGeom>
            <a:noFill/>
            <a:ln w="9525">
              <a:noFill/>
              <a:miter lim="800000"/>
              <a:headEnd/>
              <a:tailEnd/>
            </a:ln>
          </p:spPr>
        </p:pic>
        <p:pic>
          <p:nvPicPr>
            <p:cNvPr id="9342" name="Picture 912" descr="green-sphere"/>
            <p:cNvPicPr>
              <a:picLocks noChangeAspect="1" noChangeArrowheads="1"/>
            </p:cNvPicPr>
            <p:nvPr/>
          </p:nvPicPr>
          <p:blipFill>
            <a:blip r:embed="rId4"/>
            <a:srcRect/>
            <a:stretch>
              <a:fillRect/>
            </a:stretch>
          </p:blipFill>
          <p:spPr bwMode="auto">
            <a:xfrm>
              <a:off x="4410" y="2276"/>
              <a:ext cx="150" cy="150"/>
            </a:xfrm>
            <a:prstGeom prst="rect">
              <a:avLst/>
            </a:prstGeom>
            <a:noFill/>
            <a:ln w="9525">
              <a:noFill/>
              <a:miter lim="800000"/>
              <a:headEnd/>
              <a:tailEnd/>
            </a:ln>
          </p:spPr>
        </p:pic>
        <p:pic>
          <p:nvPicPr>
            <p:cNvPr id="9343" name="Picture 913" descr="green-sphere"/>
            <p:cNvPicPr>
              <a:picLocks noChangeAspect="1" noChangeArrowheads="1"/>
            </p:cNvPicPr>
            <p:nvPr/>
          </p:nvPicPr>
          <p:blipFill>
            <a:blip r:embed="rId4"/>
            <a:srcRect/>
            <a:stretch>
              <a:fillRect/>
            </a:stretch>
          </p:blipFill>
          <p:spPr bwMode="auto">
            <a:xfrm>
              <a:off x="4650" y="2276"/>
              <a:ext cx="150" cy="150"/>
            </a:xfrm>
            <a:prstGeom prst="rect">
              <a:avLst/>
            </a:prstGeom>
            <a:noFill/>
            <a:ln w="9525">
              <a:noFill/>
              <a:miter lim="800000"/>
              <a:headEnd/>
              <a:tailEnd/>
            </a:ln>
          </p:spPr>
        </p:pic>
        <p:pic>
          <p:nvPicPr>
            <p:cNvPr id="9344" name="Picture 914" descr="green-sphere"/>
            <p:cNvPicPr>
              <a:picLocks noChangeAspect="1" noChangeArrowheads="1"/>
            </p:cNvPicPr>
            <p:nvPr/>
          </p:nvPicPr>
          <p:blipFill>
            <a:blip r:embed="rId4"/>
            <a:srcRect/>
            <a:stretch>
              <a:fillRect/>
            </a:stretch>
          </p:blipFill>
          <p:spPr bwMode="auto">
            <a:xfrm>
              <a:off x="4888" y="2276"/>
              <a:ext cx="150" cy="150"/>
            </a:xfrm>
            <a:prstGeom prst="rect">
              <a:avLst/>
            </a:prstGeom>
            <a:noFill/>
            <a:ln w="9525">
              <a:noFill/>
              <a:miter lim="800000"/>
              <a:headEnd/>
              <a:tailEnd/>
            </a:ln>
          </p:spPr>
        </p:pic>
        <p:pic>
          <p:nvPicPr>
            <p:cNvPr id="9345" name="Picture 915" descr="green-sphere"/>
            <p:cNvPicPr>
              <a:picLocks noChangeAspect="1" noChangeArrowheads="1"/>
            </p:cNvPicPr>
            <p:nvPr/>
          </p:nvPicPr>
          <p:blipFill>
            <a:blip r:embed="rId4"/>
            <a:srcRect/>
            <a:stretch>
              <a:fillRect/>
            </a:stretch>
          </p:blipFill>
          <p:spPr bwMode="auto">
            <a:xfrm>
              <a:off x="5128" y="2276"/>
              <a:ext cx="150" cy="150"/>
            </a:xfrm>
            <a:prstGeom prst="rect">
              <a:avLst/>
            </a:prstGeom>
            <a:noFill/>
            <a:ln w="9525">
              <a:noFill/>
              <a:miter lim="800000"/>
              <a:headEnd/>
              <a:tailEnd/>
            </a:ln>
          </p:spPr>
        </p:pic>
        <p:pic>
          <p:nvPicPr>
            <p:cNvPr id="9346" name="Picture 916" descr="green-sphere"/>
            <p:cNvPicPr>
              <a:picLocks noChangeAspect="1" noChangeArrowheads="1"/>
            </p:cNvPicPr>
            <p:nvPr/>
          </p:nvPicPr>
          <p:blipFill>
            <a:blip r:embed="rId4"/>
            <a:srcRect/>
            <a:stretch>
              <a:fillRect/>
            </a:stretch>
          </p:blipFill>
          <p:spPr bwMode="auto">
            <a:xfrm>
              <a:off x="5368" y="2276"/>
              <a:ext cx="150" cy="150"/>
            </a:xfrm>
            <a:prstGeom prst="rect">
              <a:avLst/>
            </a:prstGeom>
            <a:noFill/>
            <a:ln w="9525">
              <a:noFill/>
              <a:miter lim="800000"/>
              <a:headEnd/>
              <a:tailEnd/>
            </a:ln>
          </p:spPr>
        </p:pic>
      </p:grpSp>
      <p:grpSp>
        <p:nvGrpSpPr>
          <p:cNvPr id="12" name="Group 917"/>
          <p:cNvGrpSpPr>
            <a:grpSpLocks/>
          </p:cNvGrpSpPr>
          <p:nvPr/>
        </p:nvGrpSpPr>
        <p:grpSpPr bwMode="auto">
          <a:xfrm>
            <a:off x="429180" y="3524416"/>
            <a:ext cx="4257675" cy="1389062"/>
            <a:chOff x="429" y="2157"/>
            <a:chExt cx="2682" cy="875"/>
          </a:xfrm>
        </p:grpSpPr>
        <p:pic>
          <p:nvPicPr>
            <p:cNvPr id="9336" name="Picture 918" descr="dynamic-systems-line_seven"/>
            <p:cNvPicPr>
              <a:picLocks noChangeAspect="1" noChangeArrowheads="1"/>
            </p:cNvPicPr>
            <p:nvPr/>
          </p:nvPicPr>
          <p:blipFill>
            <a:blip r:embed="rId14"/>
            <a:srcRect/>
            <a:stretch>
              <a:fillRect/>
            </a:stretch>
          </p:blipFill>
          <p:spPr bwMode="auto">
            <a:xfrm>
              <a:off x="429" y="2157"/>
              <a:ext cx="2682" cy="810"/>
            </a:xfrm>
            <a:prstGeom prst="rect">
              <a:avLst/>
            </a:prstGeom>
            <a:noFill/>
            <a:ln w="9525">
              <a:noFill/>
              <a:miter lim="800000"/>
              <a:headEnd/>
              <a:tailEnd/>
            </a:ln>
          </p:spPr>
        </p:pic>
        <p:pic>
          <p:nvPicPr>
            <p:cNvPr id="9337" name="Picture 922" descr="green-sphere"/>
            <p:cNvPicPr>
              <a:picLocks noChangeAspect="1" noChangeArrowheads="1"/>
            </p:cNvPicPr>
            <p:nvPr/>
          </p:nvPicPr>
          <p:blipFill>
            <a:blip r:embed="rId4"/>
            <a:srcRect/>
            <a:stretch>
              <a:fillRect/>
            </a:stretch>
          </p:blipFill>
          <p:spPr bwMode="auto">
            <a:xfrm>
              <a:off x="757" y="2882"/>
              <a:ext cx="150" cy="150"/>
            </a:xfrm>
            <a:prstGeom prst="rect">
              <a:avLst/>
            </a:prstGeom>
            <a:noFill/>
            <a:ln w="9525">
              <a:noFill/>
              <a:miter lim="800000"/>
              <a:headEnd/>
              <a:tailEnd/>
            </a:ln>
          </p:spPr>
        </p:pic>
        <p:pic>
          <p:nvPicPr>
            <p:cNvPr id="9338" name="Picture 923" descr="green-sphere"/>
            <p:cNvPicPr>
              <a:picLocks noChangeAspect="1" noChangeArrowheads="1"/>
            </p:cNvPicPr>
            <p:nvPr/>
          </p:nvPicPr>
          <p:blipFill>
            <a:blip r:embed="rId4"/>
            <a:srcRect/>
            <a:stretch>
              <a:fillRect/>
            </a:stretch>
          </p:blipFill>
          <p:spPr bwMode="auto">
            <a:xfrm>
              <a:off x="1098" y="2882"/>
              <a:ext cx="150" cy="150"/>
            </a:xfrm>
            <a:prstGeom prst="rect">
              <a:avLst/>
            </a:prstGeom>
            <a:noFill/>
            <a:ln w="9525">
              <a:noFill/>
              <a:miter lim="800000"/>
              <a:headEnd/>
              <a:tailEnd/>
            </a:ln>
          </p:spPr>
        </p:pic>
        <p:pic>
          <p:nvPicPr>
            <p:cNvPr id="9339" name="Picture 924" descr="green-sphere"/>
            <p:cNvPicPr>
              <a:picLocks noChangeAspect="1" noChangeArrowheads="1"/>
            </p:cNvPicPr>
            <p:nvPr/>
          </p:nvPicPr>
          <p:blipFill>
            <a:blip r:embed="rId4"/>
            <a:srcRect/>
            <a:stretch>
              <a:fillRect/>
            </a:stretch>
          </p:blipFill>
          <p:spPr bwMode="auto">
            <a:xfrm>
              <a:off x="1419" y="2882"/>
              <a:ext cx="150" cy="150"/>
            </a:xfrm>
            <a:prstGeom prst="rect">
              <a:avLst/>
            </a:prstGeom>
            <a:noFill/>
            <a:ln w="9525">
              <a:noFill/>
              <a:miter lim="800000"/>
              <a:headEnd/>
              <a:tailEnd/>
            </a:ln>
          </p:spPr>
        </p:pic>
        <p:pic>
          <p:nvPicPr>
            <p:cNvPr id="9340" name="Picture 925" descr="green-sphere"/>
            <p:cNvPicPr>
              <a:picLocks noChangeAspect="1" noChangeArrowheads="1"/>
            </p:cNvPicPr>
            <p:nvPr/>
          </p:nvPicPr>
          <p:blipFill>
            <a:blip r:embed="rId4"/>
            <a:srcRect/>
            <a:stretch>
              <a:fillRect/>
            </a:stretch>
          </p:blipFill>
          <p:spPr bwMode="auto">
            <a:xfrm>
              <a:off x="1792" y="2882"/>
              <a:ext cx="150" cy="150"/>
            </a:xfrm>
            <a:prstGeom prst="rect">
              <a:avLst/>
            </a:prstGeom>
            <a:noFill/>
            <a:ln w="9525">
              <a:noFill/>
              <a:miter lim="800000"/>
              <a:headEnd/>
              <a:tailEnd/>
            </a:ln>
          </p:spPr>
        </p:pic>
      </p:grpSp>
      <p:grpSp>
        <p:nvGrpSpPr>
          <p:cNvPr id="13" name="Group 926"/>
          <p:cNvGrpSpPr>
            <a:grpSpLocks/>
          </p:cNvGrpSpPr>
          <p:nvPr/>
        </p:nvGrpSpPr>
        <p:grpSpPr bwMode="auto">
          <a:xfrm>
            <a:off x="443883" y="3513925"/>
            <a:ext cx="4267200" cy="423862"/>
            <a:chOff x="416" y="2159"/>
            <a:chExt cx="2688" cy="267"/>
          </a:xfrm>
        </p:grpSpPr>
        <p:pic>
          <p:nvPicPr>
            <p:cNvPr id="9329" name="Picture 927" descr="dynamic-systems-line_eight"/>
            <p:cNvPicPr>
              <a:picLocks noChangeAspect="1" noChangeArrowheads="1"/>
            </p:cNvPicPr>
            <p:nvPr/>
          </p:nvPicPr>
          <p:blipFill>
            <a:blip r:embed="rId15"/>
            <a:srcRect/>
            <a:stretch>
              <a:fillRect/>
            </a:stretch>
          </p:blipFill>
          <p:spPr bwMode="auto">
            <a:xfrm>
              <a:off x="416" y="2159"/>
              <a:ext cx="2688" cy="204"/>
            </a:xfrm>
            <a:prstGeom prst="rect">
              <a:avLst/>
            </a:prstGeom>
            <a:noFill/>
            <a:ln w="9525">
              <a:noFill/>
              <a:miter lim="800000"/>
              <a:headEnd/>
              <a:tailEnd/>
            </a:ln>
          </p:spPr>
        </p:pic>
        <p:pic>
          <p:nvPicPr>
            <p:cNvPr id="9330" name="Picture 928" descr="green-sphere"/>
            <p:cNvPicPr>
              <a:picLocks noChangeAspect="1" noChangeArrowheads="1"/>
            </p:cNvPicPr>
            <p:nvPr/>
          </p:nvPicPr>
          <p:blipFill>
            <a:blip r:embed="rId4"/>
            <a:srcRect/>
            <a:stretch>
              <a:fillRect/>
            </a:stretch>
          </p:blipFill>
          <p:spPr bwMode="auto">
            <a:xfrm>
              <a:off x="488" y="2276"/>
              <a:ext cx="150" cy="150"/>
            </a:xfrm>
            <a:prstGeom prst="rect">
              <a:avLst/>
            </a:prstGeom>
            <a:noFill/>
            <a:ln w="9525">
              <a:noFill/>
              <a:miter lim="800000"/>
              <a:headEnd/>
              <a:tailEnd/>
            </a:ln>
          </p:spPr>
        </p:pic>
        <p:pic>
          <p:nvPicPr>
            <p:cNvPr id="9331" name="Picture 929" descr="green-sphere"/>
            <p:cNvPicPr>
              <a:picLocks noChangeAspect="1" noChangeArrowheads="1"/>
            </p:cNvPicPr>
            <p:nvPr/>
          </p:nvPicPr>
          <p:blipFill>
            <a:blip r:embed="rId4"/>
            <a:srcRect/>
            <a:stretch>
              <a:fillRect/>
            </a:stretch>
          </p:blipFill>
          <p:spPr bwMode="auto">
            <a:xfrm>
              <a:off x="727" y="2276"/>
              <a:ext cx="150" cy="150"/>
            </a:xfrm>
            <a:prstGeom prst="rect">
              <a:avLst/>
            </a:prstGeom>
            <a:noFill/>
            <a:ln w="9525">
              <a:noFill/>
              <a:miter lim="800000"/>
              <a:headEnd/>
              <a:tailEnd/>
            </a:ln>
          </p:spPr>
        </p:pic>
        <p:pic>
          <p:nvPicPr>
            <p:cNvPr id="9332" name="Picture 930" descr="green-sphere"/>
            <p:cNvPicPr>
              <a:picLocks noChangeAspect="1" noChangeArrowheads="1"/>
            </p:cNvPicPr>
            <p:nvPr/>
          </p:nvPicPr>
          <p:blipFill>
            <a:blip r:embed="rId4"/>
            <a:srcRect/>
            <a:stretch>
              <a:fillRect/>
            </a:stretch>
          </p:blipFill>
          <p:spPr bwMode="auto">
            <a:xfrm>
              <a:off x="967" y="2276"/>
              <a:ext cx="150" cy="150"/>
            </a:xfrm>
            <a:prstGeom prst="rect">
              <a:avLst/>
            </a:prstGeom>
            <a:noFill/>
            <a:ln w="9525">
              <a:noFill/>
              <a:miter lim="800000"/>
              <a:headEnd/>
              <a:tailEnd/>
            </a:ln>
          </p:spPr>
        </p:pic>
        <p:pic>
          <p:nvPicPr>
            <p:cNvPr id="9333" name="Picture 931" descr="green-sphere"/>
            <p:cNvPicPr>
              <a:picLocks noChangeAspect="1" noChangeArrowheads="1"/>
            </p:cNvPicPr>
            <p:nvPr/>
          </p:nvPicPr>
          <p:blipFill>
            <a:blip r:embed="rId4"/>
            <a:srcRect/>
            <a:stretch>
              <a:fillRect/>
            </a:stretch>
          </p:blipFill>
          <p:spPr bwMode="auto">
            <a:xfrm>
              <a:off x="1205" y="2276"/>
              <a:ext cx="150" cy="150"/>
            </a:xfrm>
            <a:prstGeom prst="rect">
              <a:avLst/>
            </a:prstGeom>
            <a:noFill/>
            <a:ln w="9525">
              <a:noFill/>
              <a:miter lim="800000"/>
              <a:headEnd/>
              <a:tailEnd/>
            </a:ln>
          </p:spPr>
        </p:pic>
        <p:pic>
          <p:nvPicPr>
            <p:cNvPr id="9334" name="Picture 932" descr="green-sphere"/>
            <p:cNvPicPr>
              <a:picLocks noChangeAspect="1" noChangeArrowheads="1"/>
            </p:cNvPicPr>
            <p:nvPr/>
          </p:nvPicPr>
          <p:blipFill>
            <a:blip r:embed="rId4"/>
            <a:srcRect/>
            <a:stretch>
              <a:fillRect/>
            </a:stretch>
          </p:blipFill>
          <p:spPr bwMode="auto">
            <a:xfrm>
              <a:off x="1445" y="2276"/>
              <a:ext cx="150" cy="150"/>
            </a:xfrm>
            <a:prstGeom prst="rect">
              <a:avLst/>
            </a:prstGeom>
            <a:noFill/>
            <a:ln w="9525">
              <a:noFill/>
              <a:miter lim="800000"/>
              <a:headEnd/>
              <a:tailEnd/>
            </a:ln>
          </p:spPr>
        </p:pic>
        <p:pic>
          <p:nvPicPr>
            <p:cNvPr id="9335" name="Picture 933" descr="green-sphere"/>
            <p:cNvPicPr>
              <a:picLocks noChangeAspect="1" noChangeArrowheads="1"/>
            </p:cNvPicPr>
            <p:nvPr/>
          </p:nvPicPr>
          <p:blipFill>
            <a:blip r:embed="rId4"/>
            <a:srcRect/>
            <a:stretch>
              <a:fillRect/>
            </a:stretch>
          </p:blipFill>
          <p:spPr bwMode="auto">
            <a:xfrm>
              <a:off x="1685" y="2276"/>
              <a:ext cx="150" cy="150"/>
            </a:xfrm>
            <a:prstGeom prst="rect">
              <a:avLst/>
            </a:prstGeom>
            <a:noFill/>
            <a:ln w="9525">
              <a:noFill/>
              <a:miter lim="800000"/>
              <a:headEnd/>
              <a:tailEnd/>
            </a:ln>
          </p:spPr>
        </p:pic>
      </p:grpSp>
      <p:sp>
        <p:nvSpPr>
          <p:cNvPr id="9255" name="Text Box 934"/>
          <p:cNvSpPr txBox="1">
            <a:spLocks noChangeArrowheads="1"/>
          </p:cNvSpPr>
          <p:nvPr/>
        </p:nvSpPr>
        <p:spPr bwMode="auto">
          <a:xfrm>
            <a:off x="494064" y="3879850"/>
            <a:ext cx="415498"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Find</a:t>
            </a:r>
          </a:p>
          <a:p>
            <a:pPr>
              <a:spcBef>
                <a:spcPct val="0"/>
              </a:spcBef>
            </a:pPr>
            <a:r>
              <a:rPr lang="en-US" sz="800" b="1" dirty="0">
                <a:solidFill>
                  <a:schemeClr val="bg1"/>
                </a:solidFill>
              </a:rPr>
              <a:t>Rows</a:t>
            </a:r>
          </a:p>
        </p:txBody>
      </p:sp>
      <p:sp>
        <p:nvSpPr>
          <p:cNvPr id="9256" name="Text Box 935"/>
          <p:cNvSpPr txBox="1">
            <a:spLocks noChangeArrowheads="1"/>
          </p:cNvSpPr>
          <p:nvPr/>
        </p:nvSpPr>
        <p:spPr bwMode="auto">
          <a:xfrm>
            <a:off x="835376" y="3435350"/>
            <a:ext cx="49885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Update</a:t>
            </a:r>
          </a:p>
          <a:p>
            <a:pPr>
              <a:spcBef>
                <a:spcPct val="0"/>
              </a:spcBef>
            </a:pPr>
            <a:r>
              <a:rPr lang="en-US" sz="800" b="1" dirty="0">
                <a:solidFill>
                  <a:schemeClr val="bg1"/>
                </a:solidFill>
              </a:rPr>
              <a:t>Rows</a:t>
            </a:r>
          </a:p>
        </p:txBody>
      </p:sp>
      <p:sp>
        <p:nvSpPr>
          <p:cNvPr id="9257" name="Text Box 936"/>
          <p:cNvSpPr txBox="1">
            <a:spLocks noChangeArrowheads="1"/>
          </p:cNvSpPr>
          <p:nvPr/>
        </p:nvSpPr>
        <p:spPr bwMode="auto">
          <a:xfrm>
            <a:off x="1254476" y="3879850"/>
            <a:ext cx="453970"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Insert </a:t>
            </a:r>
          </a:p>
          <a:p>
            <a:pPr>
              <a:spcBef>
                <a:spcPct val="0"/>
              </a:spcBef>
            </a:pPr>
            <a:r>
              <a:rPr lang="en-US" sz="800" b="1" dirty="0">
                <a:solidFill>
                  <a:schemeClr val="bg1"/>
                </a:solidFill>
              </a:rPr>
              <a:t>Rows</a:t>
            </a:r>
          </a:p>
        </p:txBody>
      </p:sp>
      <p:sp>
        <p:nvSpPr>
          <p:cNvPr id="9258" name="Text Box 937"/>
          <p:cNvSpPr txBox="1">
            <a:spLocks noChangeArrowheads="1"/>
          </p:cNvSpPr>
          <p:nvPr/>
        </p:nvSpPr>
        <p:spPr bwMode="auto">
          <a:xfrm>
            <a:off x="1556101" y="3444875"/>
            <a:ext cx="542136"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Retrieve</a:t>
            </a:r>
          </a:p>
          <a:p>
            <a:pPr>
              <a:spcBef>
                <a:spcPct val="0"/>
              </a:spcBef>
            </a:pPr>
            <a:r>
              <a:rPr lang="en-US" sz="800" b="1" dirty="0">
                <a:solidFill>
                  <a:schemeClr val="bg1"/>
                </a:solidFill>
              </a:rPr>
              <a:t>Values</a:t>
            </a:r>
          </a:p>
        </p:txBody>
      </p:sp>
      <p:sp>
        <p:nvSpPr>
          <p:cNvPr id="9259" name="Text Box 938"/>
          <p:cNvSpPr txBox="1">
            <a:spLocks noChangeArrowheads="1"/>
          </p:cNvSpPr>
          <p:nvPr/>
        </p:nvSpPr>
        <p:spPr bwMode="auto">
          <a:xfrm>
            <a:off x="1965676" y="3921125"/>
            <a:ext cx="516488"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Execute</a:t>
            </a:r>
          </a:p>
          <a:p>
            <a:pPr>
              <a:spcBef>
                <a:spcPct val="0"/>
              </a:spcBef>
            </a:pPr>
            <a:r>
              <a:rPr lang="en-US" sz="800" b="1" dirty="0">
                <a:solidFill>
                  <a:schemeClr val="bg1"/>
                </a:solidFill>
              </a:rPr>
              <a:t>SQL</a:t>
            </a:r>
          </a:p>
        </p:txBody>
      </p:sp>
      <p:sp>
        <p:nvSpPr>
          <p:cNvPr id="9260" name="Text Box 939"/>
          <p:cNvSpPr txBox="1">
            <a:spLocks noChangeArrowheads="1"/>
          </p:cNvSpPr>
          <p:nvPr/>
        </p:nvSpPr>
        <p:spPr bwMode="auto">
          <a:xfrm>
            <a:off x="2214914" y="3435350"/>
            <a:ext cx="676788"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Execute</a:t>
            </a:r>
          </a:p>
          <a:p>
            <a:pPr>
              <a:spcBef>
                <a:spcPct val="0"/>
              </a:spcBef>
            </a:pPr>
            <a:r>
              <a:rPr lang="en-US" sz="800" b="1" dirty="0">
                <a:solidFill>
                  <a:schemeClr val="bg1"/>
                </a:solidFill>
              </a:rPr>
              <a:t>Stored Proc</a:t>
            </a:r>
          </a:p>
        </p:txBody>
      </p:sp>
      <p:sp>
        <p:nvSpPr>
          <p:cNvPr id="9261" name="Text Box 940"/>
          <p:cNvSpPr txBox="1">
            <a:spLocks noChangeArrowheads="1"/>
          </p:cNvSpPr>
          <p:nvPr/>
        </p:nvSpPr>
        <p:spPr bwMode="auto">
          <a:xfrm>
            <a:off x="748064" y="2787650"/>
            <a:ext cx="569387"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VB Script</a:t>
            </a:r>
          </a:p>
        </p:txBody>
      </p:sp>
      <p:sp>
        <p:nvSpPr>
          <p:cNvPr id="9262" name="Text Box 941"/>
          <p:cNvSpPr txBox="1">
            <a:spLocks noChangeArrowheads="1"/>
          </p:cNvSpPr>
          <p:nvPr/>
        </p:nvSpPr>
        <p:spPr bwMode="auto">
          <a:xfrm>
            <a:off x="1116364" y="2308225"/>
            <a:ext cx="620683"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Command</a:t>
            </a:r>
          </a:p>
          <a:p>
            <a:pPr>
              <a:spcBef>
                <a:spcPct val="0"/>
              </a:spcBef>
            </a:pPr>
            <a:r>
              <a:rPr lang="en-US" sz="800" b="1" dirty="0">
                <a:solidFill>
                  <a:schemeClr val="bg1"/>
                </a:solidFill>
              </a:rPr>
              <a:t>Line</a:t>
            </a:r>
          </a:p>
        </p:txBody>
      </p:sp>
      <p:sp>
        <p:nvSpPr>
          <p:cNvPr id="9263" name="Text Box 942"/>
          <p:cNvSpPr txBox="1">
            <a:spLocks noChangeArrowheads="1"/>
          </p:cNvSpPr>
          <p:nvPr/>
        </p:nvSpPr>
        <p:spPr bwMode="auto">
          <a:xfrm>
            <a:off x="1530701" y="2798763"/>
            <a:ext cx="583814"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Any GUI*</a:t>
            </a:r>
          </a:p>
        </p:txBody>
      </p:sp>
      <p:sp>
        <p:nvSpPr>
          <p:cNvPr id="9264" name="Text Box 943"/>
          <p:cNvSpPr txBox="1">
            <a:spLocks noChangeArrowheads="1"/>
          </p:cNvSpPr>
          <p:nvPr/>
        </p:nvSpPr>
        <p:spPr bwMode="auto">
          <a:xfrm>
            <a:off x="1949801" y="2384425"/>
            <a:ext cx="500458"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Web UI</a:t>
            </a:r>
          </a:p>
        </p:txBody>
      </p:sp>
      <p:sp>
        <p:nvSpPr>
          <p:cNvPr id="9265" name="Text Box 944"/>
          <p:cNvSpPr txBox="1">
            <a:spLocks noChangeArrowheads="1"/>
          </p:cNvSpPr>
          <p:nvPr/>
        </p:nvSpPr>
        <p:spPr bwMode="auto">
          <a:xfrm>
            <a:off x="2267301" y="2787650"/>
            <a:ext cx="595035" cy="461665"/>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XML Web</a:t>
            </a:r>
          </a:p>
          <a:p>
            <a:pPr>
              <a:spcBef>
                <a:spcPct val="0"/>
              </a:spcBef>
            </a:pPr>
            <a:r>
              <a:rPr lang="en-US" sz="800" b="1" dirty="0">
                <a:solidFill>
                  <a:schemeClr val="bg1"/>
                </a:solidFill>
              </a:rPr>
              <a:t>Service </a:t>
            </a:r>
          </a:p>
          <a:p>
            <a:pPr>
              <a:spcBef>
                <a:spcPct val="0"/>
              </a:spcBef>
            </a:pPr>
            <a:r>
              <a:rPr lang="en-US" sz="800" b="1" dirty="0">
                <a:solidFill>
                  <a:schemeClr val="bg1"/>
                </a:solidFill>
              </a:rPr>
              <a:t>(SOAP)</a:t>
            </a:r>
          </a:p>
        </p:txBody>
      </p:sp>
      <p:sp>
        <p:nvSpPr>
          <p:cNvPr id="9266" name="Text Box 946"/>
          <p:cNvSpPr txBox="1">
            <a:spLocks noChangeArrowheads="1"/>
          </p:cNvSpPr>
          <p:nvPr/>
        </p:nvSpPr>
        <p:spPr bwMode="auto">
          <a:xfrm>
            <a:off x="1579914" y="1901825"/>
            <a:ext cx="53572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Check</a:t>
            </a:r>
          </a:p>
          <a:p>
            <a:pPr>
              <a:spcBef>
                <a:spcPct val="0"/>
              </a:spcBef>
            </a:pPr>
            <a:r>
              <a:rPr lang="en-US" sz="800" b="1" dirty="0">
                <a:solidFill>
                  <a:schemeClr val="bg1"/>
                </a:solidFill>
              </a:rPr>
              <a:t>Analysis</a:t>
            </a:r>
          </a:p>
        </p:txBody>
      </p:sp>
      <p:sp>
        <p:nvSpPr>
          <p:cNvPr id="9267" name="Text Box 947"/>
          <p:cNvSpPr txBox="1">
            <a:spLocks noChangeArrowheads="1"/>
          </p:cNvSpPr>
          <p:nvPr/>
        </p:nvSpPr>
        <p:spPr bwMode="auto">
          <a:xfrm>
            <a:off x="2116489" y="1449388"/>
            <a:ext cx="64793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Run Policy </a:t>
            </a:r>
          </a:p>
          <a:p>
            <a:pPr>
              <a:spcBef>
                <a:spcPct val="0"/>
              </a:spcBef>
            </a:pPr>
            <a:r>
              <a:rPr lang="en-US" sz="800" b="1" dirty="0">
                <a:solidFill>
                  <a:schemeClr val="bg1"/>
                </a:solidFill>
              </a:rPr>
              <a:t>Templates</a:t>
            </a:r>
          </a:p>
        </p:txBody>
      </p:sp>
      <p:sp>
        <p:nvSpPr>
          <p:cNvPr id="9268" name="Text Box 948"/>
          <p:cNvSpPr txBox="1">
            <a:spLocks noChangeArrowheads="1"/>
          </p:cNvSpPr>
          <p:nvPr/>
        </p:nvSpPr>
        <p:spPr bwMode="auto">
          <a:xfrm>
            <a:off x="2662589" y="1901825"/>
            <a:ext cx="69602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Report</a:t>
            </a:r>
          </a:p>
          <a:p>
            <a:pPr>
              <a:spcBef>
                <a:spcPct val="0"/>
              </a:spcBef>
            </a:pPr>
            <a:r>
              <a:rPr lang="en-US" sz="800" b="1" dirty="0">
                <a:solidFill>
                  <a:schemeClr val="bg1"/>
                </a:solidFill>
              </a:rPr>
              <a:t>Automation</a:t>
            </a:r>
          </a:p>
        </p:txBody>
      </p:sp>
      <p:sp>
        <p:nvSpPr>
          <p:cNvPr id="9269" name="Text Box 952"/>
          <p:cNvSpPr txBox="1">
            <a:spLocks noChangeArrowheads="1"/>
          </p:cNvSpPr>
          <p:nvPr/>
        </p:nvSpPr>
        <p:spPr bwMode="auto">
          <a:xfrm>
            <a:off x="935389" y="1450975"/>
            <a:ext cx="59984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Exception</a:t>
            </a:r>
          </a:p>
          <a:p>
            <a:pPr>
              <a:spcBef>
                <a:spcPct val="0"/>
              </a:spcBef>
            </a:pPr>
            <a:r>
              <a:rPr lang="en-US" sz="800" b="1" dirty="0">
                <a:solidFill>
                  <a:schemeClr val="bg1"/>
                </a:solidFill>
              </a:rPr>
              <a:t>Handling</a:t>
            </a:r>
          </a:p>
        </p:txBody>
      </p:sp>
      <p:sp>
        <p:nvSpPr>
          <p:cNvPr id="9270" name="Text Box 953"/>
          <p:cNvSpPr txBox="1">
            <a:spLocks noChangeArrowheads="1"/>
          </p:cNvSpPr>
          <p:nvPr/>
        </p:nvSpPr>
        <p:spPr bwMode="auto">
          <a:xfrm>
            <a:off x="2695926" y="1230313"/>
            <a:ext cx="920445"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Job Management</a:t>
            </a:r>
          </a:p>
        </p:txBody>
      </p:sp>
      <p:sp>
        <p:nvSpPr>
          <p:cNvPr id="9271" name="Text Box 954"/>
          <p:cNvSpPr txBox="1">
            <a:spLocks noChangeArrowheads="1"/>
          </p:cNvSpPr>
          <p:nvPr/>
        </p:nvSpPr>
        <p:spPr bwMode="auto">
          <a:xfrm>
            <a:off x="4081814" y="1203325"/>
            <a:ext cx="671979"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Graph Data</a:t>
            </a:r>
          </a:p>
        </p:txBody>
      </p:sp>
      <p:sp>
        <p:nvSpPr>
          <p:cNvPr id="9272" name="Text Box 955"/>
          <p:cNvSpPr txBox="1">
            <a:spLocks noChangeArrowheads="1"/>
          </p:cNvSpPr>
          <p:nvPr/>
        </p:nvSpPr>
        <p:spPr bwMode="auto">
          <a:xfrm>
            <a:off x="3503964" y="892175"/>
            <a:ext cx="747320"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Maintenance</a:t>
            </a:r>
          </a:p>
        </p:txBody>
      </p:sp>
      <p:sp>
        <p:nvSpPr>
          <p:cNvPr id="9273" name="Text Box 956"/>
          <p:cNvSpPr txBox="1">
            <a:spLocks noChangeArrowheads="1"/>
          </p:cNvSpPr>
          <p:nvPr/>
        </p:nvSpPr>
        <p:spPr bwMode="auto">
          <a:xfrm>
            <a:off x="5237514" y="1196975"/>
            <a:ext cx="920750" cy="338554"/>
          </a:xfrm>
          <a:prstGeom prst="rect">
            <a:avLst/>
          </a:prstGeom>
          <a:noFill/>
          <a:ln w="9525" algn="ctr">
            <a:noFill/>
            <a:miter lim="800000"/>
            <a:headEnd/>
            <a:tailEnd/>
          </a:ln>
        </p:spPr>
        <p:txBody>
          <a:bodyPr>
            <a:spAutoFit/>
          </a:bodyPr>
          <a:lstStyle/>
          <a:p>
            <a:pPr>
              <a:spcBef>
                <a:spcPct val="0"/>
              </a:spcBef>
            </a:pPr>
            <a:r>
              <a:rPr lang="en-US" sz="800" b="1" dirty="0">
                <a:solidFill>
                  <a:schemeClr val="bg1"/>
                </a:solidFill>
              </a:rPr>
              <a:t>Custom Properties</a:t>
            </a:r>
          </a:p>
        </p:txBody>
      </p:sp>
      <p:sp>
        <p:nvSpPr>
          <p:cNvPr id="9274" name="Text Box 957"/>
          <p:cNvSpPr txBox="1">
            <a:spLocks noChangeArrowheads="1"/>
          </p:cNvSpPr>
          <p:nvPr/>
        </p:nvSpPr>
        <p:spPr bwMode="auto">
          <a:xfrm>
            <a:off x="4700939" y="882650"/>
            <a:ext cx="729687"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Deployment </a:t>
            </a:r>
          </a:p>
        </p:txBody>
      </p:sp>
      <p:sp>
        <p:nvSpPr>
          <p:cNvPr id="9275" name="Text Box 958"/>
          <p:cNvSpPr txBox="1">
            <a:spLocks noChangeArrowheads="1"/>
          </p:cNvSpPr>
          <p:nvPr/>
        </p:nvSpPr>
        <p:spPr bwMode="auto">
          <a:xfrm>
            <a:off x="5980464" y="889000"/>
            <a:ext cx="665567"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Correlation</a:t>
            </a:r>
          </a:p>
        </p:txBody>
      </p:sp>
      <p:sp>
        <p:nvSpPr>
          <p:cNvPr id="9276" name="Text Box 959"/>
          <p:cNvSpPr txBox="1">
            <a:spLocks noChangeArrowheads="1"/>
          </p:cNvSpPr>
          <p:nvPr/>
        </p:nvSpPr>
        <p:spPr bwMode="auto">
          <a:xfrm>
            <a:off x="1959326" y="889000"/>
            <a:ext cx="1039067"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Event  Management</a:t>
            </a:r>
          </a:p>
        </p:txBody>
      </p:sp>
      <p:sp>
        <p:nvSpPr>
          <p:cNvPr id="9277" name="Text Box 960"/>
          <p:cNvSpPr txBox="1">
            <a:spLocks noChangeArrowheads="1"/>
          </p:cNvSpPr>
          <p:nvPr/>
        </p:nvSpPr>
        <p:spPr bwMode="auto">
          <a:xfrm>
            <a:off x="6666264" y="1209675"/>
            <a:ext cx="617477" cy="21544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Escalation</a:t>
            </a:r>
          </a:p>
        </p:txBody>
      </p:sp>
      <p:sp>
        <p:nvSpPr>
          <p:cNvPr id="9278" name="Text Box 961"/>
          <p:cNvSpPr txBox="1">
            <a:spLocks noChangeArrowheads="1"/>
          </p:cNvSpPr>
          <p:nvPr/>
        </p:nvSpPr>
        <p:spPr bwMode="auto">
          <a:xfrm>
            <a:off x="6058251" y="1901825"/>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Event</a:t>
            </a:r>
          </a:p>
          <a:p>
            <a:pPr>
              <a:spcBef>
                <a:spcPct val="0"/>
              </a:spcBef>
            </a:pPr>
            <a:r>
              <a:rPr lang="en-US" sz="800" b="1" dirty="0">
                <a:solidFill>
                  <a:schemeClr val="bg1"/>
                </a:solidFill>
              </a:rPr>
              <a:t>Management</a:t>
            </a:r>
          </a:p>
        </p:txBody>
      </p:sp>
      <p:sp>
        <p:nvSpPr>
          <p:cNvPr id="9279" name="Text Box 962"/>
          <p:cNvSpPr txBox="1">
            <a:spLocks noChangeArrowheads="1"/>
          </p:cNvSpPr>
          <p:nvPr/>
        </p:nvSpPr>
        <p:spPr bwMode="auto">
          <a:xfrm>
            <a:off x="6469414" y="1436688"/>
            <a:ext cx="67999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Tribal</a:t>
            </a:r>
          </a:p>
          <a:p>
            <a:pPr>
              <a:spcBef>
                <a:spcPct val="0"/>
              </a:spcBef>
            </a:pPr>
            <a:r>
              <a:rPr lang="en-US" sz="800" b="1" dirty="0">
                <a:solidFill>
                  <a:schemeClr val="bg1"/>
                </a:solidFill>
              </a:rPr>
              <a:t>Knowledge </a:t>
            </a:r>
          </a:p>
        </p:txBody>
      </p:sp>
      <p:sp>
        <p:nvSpPr>
          <p:cNvPr id="9280" name="Text Box 963"/>
          <p:cNvSpPr txBox="1">
            <a:spLocks noChangeArrowheads="1"/>
          </p:cNvSpPr>
          <p:nvPr/>
        </p:nvSpPr>
        <p:spPr bwMode="auto">
          <a:xfrm>
            <a:off x="7237764" y="1398588"/>
            <a:ext cx="617477"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Forensic</a:t>
            </a:r>
          </a:p>
          <a:p>
            <a:pPr>
              <a:spcBef>
                <a:spcPct val="0"/>
              </a:spcBef>
            </a:pPr>
            <a:r>
              <a:rPr lang="en-US" sz="800" b="1" dirty="0">
                <a:solidFill>
                  <a:schemeClr val="bg1"/>
                </a:solidFill>
              </a:rPr>
              <a:t>Extraction</a:t>
            </a:r>
          </a:p>
        </p:txBody>
      </p:sp>
      <p:sp>
        <p:nvSpPr>
          <p:cNvPr id="9281" name="Text Box 964"/>
          <p:cNvSpPr txBox="1">
            <a:spLocks noChangeArrowheads="1"/>
          </p:cNvSpPr>
          <p:nvPr/>
        </p:nvSpPr>
        <p:spPr bwMode="auto">
          <a:xfrm>
            <a:off x="6826601" y="1878013"/>
            <a:ext cx="636713" cy="461665"/>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Enable </a:t>
            </a:r>
          </a:p>
          <a:p>
            <a:pPr>
              <a:spcBef>
                <a:spcPct val="0"/>
              </a:spcBef>
            </a:pPr>
            <a:r>
              <a:rPr lang="en-US" sz="800" b="1" dirty="0">
                <a:solidFill>
                  <a:schemeClr val="bg1"/>
                </a:solidFill>
              </a:rPr>
              <a:t>Processing</a:t>
            </a:r>
          </a:p>
          <a:p>
            <a:pPr>
              <a:spcBef>
                <a:spcPct val="0"/>
              </a:spcBef>
            </a:pPr>
            <a:r>
              <a:rPr lang="en-US" sz="800" b="1" dirty="0">
                <a:solidFill>
                  <a:schemeClr val="bg1"/>
                </a:solidFill>
              </a:rPr>
              <a:t>Rules</a:t>
            </a:r>
          </a:p>
        </p:txBody>
      </p:sp>
      <p:sp>
        <p:nvSpPr>
          <p:cNvPr id="9282" name="Text Box 965"/>
          <p:cNvSpPr txBox="1">
            <a:spLocks noChangeArrowheads="1"/>
          </p:cNvSpPr>
          <p:nvPr/>
        </p:nvSpPr>
        <p:spPr bwMode="auto">
          <a:xfrm>
            <a:off x="7547326" y="1901825"/>
            <a:ext cx="659155" cy="461665"/>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Disable</a:t>
            </a:r>
          </a:p>
          <a:p>
            <a:pPr>
              <a:spcBef>
                <a:spcPct val="0"/>
              </a:spcBef>
            </a:pPr>
            <a:r>
              <a:rPr lang="en-US" sz="800" b="1" dirty="0">
                <a:solidFill>
                  <a:schemeClr val="bg1"/>
                </a:solidFill>
              </a:rPr>
              <a:t>Processing </a:t>
            </a:r>
          </a:p>
          <a:p>
            <a:pPr>
              <a:spcBef>
                <a:spcPct val="0"/>
              </a:spcBef>
            </a:pPr>
            <a:r>
              <a:rPr lang="en-US" sz="800" b="1" dirty="0">
                <a:solidFill>
                  <a:schemeClr val="bg1"/>
                </a:solidFill>
              </a:rPr>
              <a:t>Rules</a:t>
            </a:r>
          </a:p>
        </p:txBody>
      </p:sp>
      <p:sp>
        <p:nvSpPr>
          <p:cNvPr id="9283" name="Text Box 966"/>
          <p:cNvSpPr txBox="1">
            <a:spLocks noChangeArrowheads="1"/>
          </p:cNvSpPr>
          <p:nvPr/>
        </p:nvSpPr>
        <p:spPr bwMode="auto">
          <a:xfrm>
            <a:off x="7891814" y="1333500"/>
            <a:ext cx="766557" cy="461665"/>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Force </a:t>
            </a:r>
          </a:p>
          <a:p>
            <a:pPr>
              <a:spcBef>
                <a:spcPct val="0"/>
              </a:spcBef>
            </a:pPr>
            <a:r>
              <a:rPr lang="en-US" sz="800" b="1" dirty="0">
                <a:solidFill>
                  <a:schemeClr val="bg1"/>
                </a:solidFill>
              </a:rPr>
              <a:t>Configuration</a:t>
            </a:r>
          </a:p>
          <a:p>
            <a:pPr>
              <a:spcBef>
                <a:spcPct val="0"/>
              </a:spcBef>
            </a:pPr>
            <a:r>
              <a:rPr lang="en-US" sz="800" b="1" dirty="0">
                <a:solidFill>
                  <a:schemeClr val="bg1"/>
                </a:solidFill>
              </a:rPr>
              <a:t>Change</a:t>
            </a:r>
          </a:p>
        </p:txBody>
      </p:sp>
      <p:sp>
        <p:nvSpPr>
          <p:cNvPr id="9284" name="Text Box 967"/>
          <p:cNvSpPr txBox="1">
            <a:spLocks noChangeArrowheads="1"/>
          </p:cNvSpPr>
          <p:nvPr/>
        </p:nvSpPr>
        <p:spPr bwMode="auto">
          <a:xfrm>
            <a:off x="5659789" y="1436688"/>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Alert </a:t>
            </a:r>
          </a:p>
          <a:p>
            <a:pPr>
              <a:spcBef>
                <a:spcPct val="0"/>
              </a:spcBef>
            </a:pPr>
            <a:r>
              <a:rPr lang="en-US" sz="800" b="1" dirty="0">
                <a:solidFill>
                  <a:schemeClr val="bg1"/>
                </a:solidFill>
              </a:rPr>
              <a:t>Management</a:t>
            </a:r>
          </a:p>
        </p:txBody>
      </p:sp>
      <p:sp>
        <p:nvSpPr>
          <p:cNvPr id="9285" name="Text Box 968"/>
          <p:cNvSpPr txBox="1">
            <a:spLocks noChangeArrowheads="1"/>
          </p:cNvSpPr>
          <p:nvPr/>
        </p:nvSpPr>
        <p:spPr bwMode="auto">
          <a:xfrm>
            <a:off x="7017101" y="2778125"/>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OU </a:t>
            </a:r>
          </a:p>
          <a:p>
            <a:pPr>
              <a:spcBef>
                <a:spcPct val="0"/>
              </a:spcBef>
            </a:pPr>
            <a:r>
              <a:rPr lang="en-US" sz="800" b="1" dirty="0">
                <a:solidFill>
                  <a:schemeClr val="bg1"/>
                </a:solidFill>
              </a:rPr>
              <a:t>Management</a:t>
            </a:r>
          </a:p>
        </p:txBody>
      </p:sp>
      <p:sp>
        <p:nvSpPr>
          <p:cNvPr id="9286" name="Text Box 969"/>
          <p:cNvSpPr txBox="1">
            <a:spLocks noChangeArrowheads="1"/>
          </p:cNvSpPr>
          <p:nvPr/>
        </p:nvSpPr>
        <p:spPr bwMode="auto">
          <a:xfrm>
            <a:off x="7490176" y="2338388"/>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Contact</a:t>
            </a:r>
          </a:p>
          <a:p>
            <a:pPr>
              <a:spcBef>
                <a:spcPct val="0"/>
              </a:spcBef>
            </a:pPr>
            <a:r>
              <a:rPr lang="en-US" sz="800" b="1" dirty="0">
                <a:solidFill>
                  <a:schemeClr val="bg1"/>
                </a:solidFill>
              </a:rPr>
              <a:t>Management</a:t>
            </a:r>
          </a:p>
        </p:txBody>
      </p:sp>
      <p:sp>
        <p:nvSpPr>
          <p:cNvPr id="9287" name="Text Box 970"/>
          <p:cNvSpPr txBox="1">
            <a:spLocks noChangeArrowheads="1"/>
          </p:cNvSpPr>
          <p:nvPr/>
        </p:nvSpPr>
        <p:spPr bwMode="auto">
          <a:xfrm>
            <a:off x="7983889" y="2757488"/>
            <a:ext cx="718466"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Permissions </a:t>
            </a:r>
          </a:p>
          <a:p>
            <a:pPr>
              <a:spcBef>
                <a:spcPct val="0"/>
              </a:spcBef>
            </a:pPr>
            <a:r>
              <a:rPr lang="en-US" sz="800" b="1" dirty="0">
                <a:solidFill>
                  <a:schemeClr val="bg1"/>
                </a:solidFill>
              </a:rPr>
              <a:t>Resolution</a:t>
            </a:r>
          </a:p>
        </p:txBody>
      </p:sp>
      <p:sp>
        <p:nvSpPr>
          <p:cNvPr id="9288" name="Text Box 971"/>
          <p:cNvSpPr txBox="1">
            <a:spLocks noChangeArrowheads="1"/>
          </p:cNvSpPr>
          <p:nvPr/>
        </p:nvSpPr>
        <p:spPr bwMode="auto">
          <a:xfrm>
            <a:off x="6466239" y="2349500"/>
            <a:ext cx="708848"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User </a:t>
            </a:r>
          </a:p>
          <a:p>
            <a:pPr>
              <a:spcBef>
                <a:spcPct val="0"/>
              </a:spcBef>
            </a:pPr>
            <a:r>
              <a:rPr lang="en-US" sz="800" b="1" dirty="0">
                <a:solidFill>
                  <a:schemeClr val="bg1"/>
                </a:solidFill>
              </a:rPr>
              <a:t>Provisioning</a:t>
            </a:r>
          </a:p>
        </p:txBody>
      </p:sp>
      <p:sp>
        <p:nvSpPr>
          <p:cNvPr id="9289" name="Text Box 972"/>
          <p:cNvSpPr txBox="1">
            <a:spLocks noChangeArrowheads="1"/>
          </p:cNvSpPr>
          <p:nvPr/>
        </p:nvSpPr>
        <p:spPr bwMode="auto">
          <a:xfrm>
            <a:off x="6747226" y="4884738"/>
            <a:ext cx="458780"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Assign</a:t>
            </a:r>
          </a:p>
          <a:p>
            <a:pPr>
              <a:spcBef>
                <a:spcPct val="0"/>
              </a:spcBef>
            </a:pPr>
            <a:r>
              <a:rPr lang="en-US" sz="800" b="1" dirty="0">
                <a:solidFill>
                  <a:schemeClr val="bg1"/>
                </a:solidFill>
              </a:rPr>
              <a:t>Ticket</a:t>
            </a:r>
          </a:p>
        </p:txBody>
      </p:sp>
      <p:sp>
        <p:nvSpPr>
          <p:cNvPr id="9290" name="Text Box 973"/>
          <p:cNvSpPr txBox="1">
            <a:spLocks noChangeArrowheads="1"/>
          </p:cNvSpPr>
          <p:nvPr/>
        </p:nvSpPr>
        <p:spPr bwMode="auto">
          <a:xfrm>
            <a:off x="7163151" y="4357688"/>
            <a:ext cx="49885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Update</a:t>
            </a:r>
          </a:p>
          <a:p>
            <a:pPr>
              <a:spcBef>
                <a:spcPct val="0"/>
              </a:spcBef>
            </a:pPr>
            <a:r>
              <a:rPr lang="en-US" sz="800" b="1" dirty="0">
                <a:solidFill>
                  <a:schemeClr val="bg1"/>
                </a:solidFill>
              </a:rPr>
              <a:t>Ticket</a:t>
            </a:r>
          </a:p>
        </p:txBody>
      </p:sp>
      <p:sp>
        <p:nvSpPr>
          <p:cNvPr id="9291" name="Text Box 974"/>
          <p:cNvSpPr txBox="1">
            <a:spLocks noChangeArrowheads="1"/>
          </p:cNvSpPr>
          <p:nvPr/>
        </p:nvSpPr>
        <p:spPr bwMode="auto">
          <a:xfrm>
            <a:off x="7564789" y="4864100"/>
            <a:ext cx="441146"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Close</a:t>
            </a:r>
          </a:p>
          <a:p>
            <a:pPr>
              <a:spcBef>
                <a:spcPct val="0"/>
              </a:spcBef>
            </a:pPr>
            <a:r>
              <a:rPr lang="en-US" sz="800" b="1" dirty="0">
                <a:solidFill>
                  <a:schemeClr val="bg1"/>
                </a:solidFill>
              </a:rPr>
              <a:t>Ticket</a:t>
            </a:r>
          </a:p>
        </p:txBody>
      </p:sp>
      <p:sp>
        <p:nvSpPr>
          <p:cNvPr id="9292" name="Text Box 975"/>
          <p:cNvSpPr txBox="1">
            <a:spLocks noChangeArrowheads="1"/>
          </p:cNvSpPr>
          <p:nvPr/>
        </p:nvSpPr>
        <p:spPr bwMode="auto">
          <a:xfrm>
            <a:off x="7920389" y="4398963"/>
            <a:ext cx="534121"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Escalate</a:t>
            </a:r>
          </a:p>
          <a:p>
            <a:pPr>
              <a:spcBef>
                <a:spcPct val="0"/>
              </a:spcBef>
            </a:pPr>
            <a:r>
              <a:rPr lang="en-US" sz="800" b="1" dirty="0">
                <a:solidFill>
                  <a:schemeClr val="bg1"/>
                </a:solidFill>
              </a:rPr>
              <a:t>Ticket</a:t>
            </a:r>
          </a:p>
        </p:txBody>
      </p:sp>
      <p:sp>
        <p:nvSpPr>
          <p:cNvPr id="9293" name="Text Box 978"/>
          <p:cNvSpPr txBox="1">
            <a:spLocks noChangeArrowheads="1"/>
          </p:cNvSpPr>
          <p:nvPr/>
        </p:nvSpPr>
        <p:spPr bwMode="auto">
          <a:xfrm>
            <a:off x="6299551" y="4389438"/>
            <a:ext cx="465192"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Create</a:t>
            </a:r>
          </a:p>
          <a:p>
            <a:pPr>
              <a:spcBef>
                <a:spcPct val="0"/>
              </a:spcBef>
            </a:pPr>
            <a:r>
              <a:rPr lang="en-US" sz="800" b="1" dirty="0">
                <a:solidFill>
                  <a:schemeClr val="bg1"/>
                </a:solidFill>
              </a:rPr>
              <a:t>Ticket</a:t>
            </a:r>
          </a:p>
        </p:txBody>
      </p:sp>
      <p:sp>
        <p:nvSpPr>
          <p:cNvPr id="9294" name="Text Box 979"/>
          <p:cNvSpPr txBox="1">
            <a:spLocks noChangeArrowheads="1"/>
          </p:cNvSpPr>
          <p:nvPr/>
        </p:nvSpPr>
        <p:spPr bwMode="auto">
          <a:xfrm>
            <a:off x="6874226" y="3881438"/>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Object</a:t>
            </a:r>
          </a:p>
          <a:p>
            <a:pPr>
              <a:spcBef>
                <a:spcPct val="0"/>
              </a:spcBef>
            </a:pPr>
            <a:r>
              <a:rPr lang="en-US" sz="800" b="1" dirty="0">
                <a:solidFill>
                  <a:schemeClr val="bg1"/>
                </a:solidFill>
              </a:rPr>
              <a:t>Management</a:t>
            </a:r>
          </a:p>
        </p:txBody>
      </p:sp>
      <p:sp>
        <p:nvSpPr>
          <p:cNvPr id="9295" name="Text Box 980"/>
          <p:cNvSpPr txBox="1">
            <a:spLocks noChangeArrowheads="1"/>
          </p:cNvSpPr>
          <p:nvPr/>
        </p:nvSpPr>
        <p:spPr bwMode="auto">
          <a:xfrm>
            <a:off x="7296501" y="3436938"/>
            <a:ext cx="65915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Object</a:t>
            </a:r>
          </a:p>
          <a:p>
            <a:pPr>
              <a:spcBef>
                <a:spcPct val="0"/>
              </a:spcBef>
            </a:pPr>
            <a:r>
              <a:rPr lang="en-US" sz="800" b="1" dirty="0">
                <a:solidFill>
                  <a:schemeClr val="bg1"/>
                </a:solidFill>
              </a:rPr>
              <a:t>Operations</a:t>
            </a:r>
          </a:p>
        </p:txBody>
      </p:sp>
      <p:sp>
        <p:nvSpPr>
          <p:cNvPr id="9296" name="Text Box 981"/>
          <p:cNvSpPr txBox="1">
            <a:spLocks noChangeArrowheads="1"/>
          </p:cNvSpPr>
          <p:nvPr/>
        </p:nvSpPr>
        <p:spPr bwMode="auto">
          <a:xfrm>
            <a:off x="7718776" y="3881438"/>
            <a:ext cx="59984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Task</a:t>
            </a:r>
          </a:p>
          <a:p>
            <a:pPr>
              <a:spcBef>
                <a:spcPct val="0"/>
              </a:spcBef>
            </a:pPr>
            <a:r>
              <a:rPr lang="en-US" sz="800" b="1" dirty="0">
                <a:solidFill>
                  <a:schemeClr val="bg1"/>
                </a:solidFill>
              </a:rPr>
              <a:t>Execution</a:t>
            </a:r>
          </a:p>
        </p:txBody>
      </p:sp>
      <p:sp>
        <p:nvSpPr>
          <p:cNvPr id="9297" name="Text Box 982"/>
          <p:cNvSpPr txBox="1">
            <a:spLocks noChangeArrowheads="1"/>
          </p:cNvSpPr>
          <p:nvPr/>
        </p:nvSpPr>
        <p:spPr bwMode="auto">
          <a:xfrm>
            <a:off x="8123589" y="3425825"/>
            <a:ext cx="53572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Impact</a:t>
            </a:r>
          </a:p>
          <a:p>
            <a:pPr>
              <a:spcBef>
                <a:spcPct val="0"/>
              </a:spcBef>
            </a:pPr>
            <a:r>
              <a:rPr lang="en-US" sz="800" b="1" dirty="0">
                <a:solidFill>
                  <a:schemeClr val="bg1"/>
                </a:solidFill>
              </a:rPr>
              <a:t>Analysis</a:t>
            </a:r>
          </a:p>
        </p:txBody>
      </p:sp>
      <p:sp>
        <p:nvSpPr>
          <p:cNvPr id="9298" name="Text Box 983"/>
          <p:cNvSpPr txBox="1">
            <a:spLocks noChangeArrowheads="1"/>
          </p:cNvSpPr>
          <p:nvPr/>
        </p:nvSpPr>
        <p:spPr bwMode="auto">
          <a:xfrm>
            <a:off x="6496401" y="3416300"/>
            <a:ext cx="75533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Notification</a:t>
            </a:r>
          </a:p>
          <a:p>
            <a:pPr>
              <a:spcBef>
                <a:spcPct val="0"/>
              </a:spcBef>
            </a:pPr>
            <a:r>
              <a:rPr lang="en-US" sz="800" b="1" dirty="0">
                <a:solidFill>
                  <a:schemeClr val="bg1"/>
                </a:solidFill>
              </a:rPr>
              <a:t>Management</a:t>
            </a:r>
          </a:p>
        </p:txBody>
      </p:sp>
      <p:sp>
        <p:nvSpPr>
          <p:cNvPr id="9299" name="Text Box 992"/>
          <p:cNvSpPr txBox="1">
            <a:spLocks noChangeArrowheads="1"/>
          </p:cNvSpPr>
          <p:nvPr/>
        </p:nvSpPr>
        <p:spPr bwMode="auto">
          <a:xfrm>
            <a:off x="1440214" y="5110163"/>
            <a:ext cx="678391"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Manipulate</a:t>
            </a:r>
          </a:p>
          <a:p>
            <a:pPr>
              <a:spcBef>
                <a:spcPct val="0"/>
              </a:spcBef>
            </a:pPr>
            <a:r>
              <a:rPr lang="en-US" sz="800" b="1" dirty="0">
                <a:solidFill>
                  <a:schemeClr val="bg1"/>
                </a:solidFill>
              </a:rPr>
              <a:t>Alerts</a:t>
            </a:r>
          </a:p>
        </p:txBody>
      </p:sp>
      <p:sp>
        <p:nvSpPr>
          <p:cNvPr id="9300" name="Text Box 993"/>
          <p:cNvSpPr txBox="1">
            <a:spLocks noChangeArrowheads="1"/>
          </p:cNvSpPr>
          <p:nvPr/>
        </p:nvSpPr>
        <p:spPr bwMode="auto">
          <a:xfrm>
            <a:off x="2524476" y="5111750"/>
            <a:ext cx="59984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Task </a:t>
            </a:r>
          </a:p>
          <a:p>
            <a:pPr>
              <a:spcBef>
                <a:spcPct val="0"/>
              </a:spcBef>
            </a:pPr>
            <a:r>
              <a:rPr lang="en-US" sz="800" b="1" dirty="0">
                <a:solidFill>
                  <a:schemeClr val="bg1"/>
                </a:solidFill>
              </a:rPr>
              <a:t>Execution</a:t>
            </a:r>
          </a:p>
        </p:txBody>
      </p:sp>
      <p:sp>
        <p:nvSpPr>
          <p:cNvPr id="9301" name="Text Box 994"/>
          <p:cNvSpPr txBox="1">
            <a:spLocks noChangeArrowheads="1"/>
          </p:cNvSpPr>
          <p:nvPr/>
        </p:nvSpPr>
        <p:spPr bwMode="auto">
          <a:xfrm>
            <a:off x="1925989" y="5553075"/>
            <a:ext cx="747320"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Manage</a:t>
            </a:r>
          </a:p>
          <a:p>
            <a:pPr>
              <a:spcBef>
                <a:spcPct val="0"/>
              </a:spcBef>
            </a:pPr>
            <a:r>
              <a:rPr lang="en-US" sz="800" b="1" dirty="0">
                <a:solidFill>
                  <a:schemeClr val="bg1"/>
                </a:solidFill>
              </a:rPr>
              <a:t>Maintenance</a:t>
            </a:r>
          </a:p>
        </p:txBody>
      </p:sp>
      <p:sp>
        <p:nvSpPr>
          <p:cNvPr id="9302" name="Text Box 998"/>
          <p:cNvSpPr txBox="1">
            <a:spLocks noChangeArrowheads="1"/>
          </p:cNvSpPr>
          <p:nvPr/>
        </p:nvSpPr>
        <p:spPr bwMode="auto">
          <a:xfrm>
            <a:off x="768701" y="5561013"/>
            <a:ext cx="575799"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Respond </a:t>
            </a:r>
          </a:p>
          <a:p>
            <a:pPr>
              <a:spcBef>
                <a:spcPct val="0"/>
              </a:spcBef>
            </a:pPr>
            <a:r>
              <a:rPr lang="en-US" sz="800" b="1" dirty="0">
                <a:solidFill>
                  <a:schemeClr val="bg1"/>
                </a:solidFill>
              </a:rPr>
              <a:t>To Alerts</a:t>
            </a:r>
          </a:p>
        </p:txBody>
      </p:sp>
      <p:sp>
        <p:nvSpPr>
          <p:cNvPr id="9303" name="Text Box 999"/>
          <p:cNvSpPr txBox="1">
            <a:spLocks noChangeArrowheads="1"/>
          </p:cNvSpPr>
          <p:nvPr/>
        </p:nvSpPr>
        <p:spPr bwMode="auto">
          <a:xfrm>
            <a:off x="873476" y="4833938"/>
            <a:ext cx="450764"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Spoof </a:t>
            </a:r>
          </a:p>
          <a:p>
            <a:pPr>
              <a:spcBef>
                <a:spcPct val="0"/>
              </a:spcBef>
            </a:pPr>
            <a:r>
              <a:rPr lang="en-US" sz="800" b="1" dirty="0">
                <a:solidFill>
                  <a:schemeClr val="bg1"/>
                </a:solidFill>
              </a:rPr>
              <a:t>Email</a:t>
            </a:r>
          </a:p>
        </p:txBody>
      </p:sp>
      <p:sp>
        <p:nvSpPr>
          <p:cNvPr id="9304" name="Text Box 1000"/>
          <p:cNvSpPr txBox="1">
            <a:spLocks noChangeArrowheads="1"/>
          </p:cNvSpPr>
          <p:nvPr/>
        </p:nvSpPr>
        <p:spPr bwMode="auto">
          <a:xfrm>
            <a:off x="1337026" y="4400550"/>
            <a:ext cx="691215"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Save</a:t>
            </a:r>
          </a:p>
          <a:p>
            <a:pPr>
              <a:spcBef>
                <a:spcPct val="0"/>
              </a:spcBef>
            </a:pPr>
            <a:r>
              <a:rPr lang="en-US" sz="800" b="1" dirty="0">
                <a:solidFill>
                  <a:schemeClr val="bg1"/>
                </a:solidFill>
              </a:rPr>
              <a:t>Attachment</a:t>
            </a:r>
          </a:p>
        </p:txBody>
      </p:sp>
      <p:sp>
        <p:nvSpPr>
          <p:cNvPr id="9305" name="Text Box 1001"/>
          <p:cNvSpPr txBox="1">
            <a:spLocks noChangeArrowheads="1"/>
          </p:cNvSpPr>
          <p:nvPr/>
        </p:nvSpPr>
        <p:spPr bwMode="auto">
          <a:xfrm>
            <a:off x="1918051" y="4854575"/>
            <a:ext cx="458780"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Await </a:t>
            </a:r>
          </a:p>
          <a:p>
            <a:pPr>
              <a:spcBef>
                <a:spcPct val="0"/>
              </a:spcBef>
            </a:pPr>
            <a:r>
              <a:rPr lang="en-US" sz="800" b="1" dirty="0">
                <a:solidFill>
                  <a:schemeClr val="bg1"/>
                </a:solidFill>
              </a:rPr>
              <a:t>Email</a:t>
            </a:r>
          </a:p>
        </p:txBody>
      </p:sp>
      <p:sp>
        <p:nvSpPr>
          <p:cNvPr id="9306" name="Text Box 1004"/>
          <p:cNvSpPr txBox="1">
            <a:spLocks noChangeArrowheads="1"/>
          </p:cNvSpPr>
          <p:nvPr/>
        </p:nvSpPr>
        <p:spPr bwMode="auto">
          <a:xfrm>
            <a:off x="2467326" y="4400550"/>
            <a:ext cx="575799"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Respond </a:t>
            </a:r>
          </a:p>
          <a:p>
            <a:pPr>
              <a:spcBef>
                <a:spcPct val="0"/>
              </a:spcBef>
            </a:pPr>
            <a:r>
              <a:rPr lang="en-US" sz="800" b="1" dirty="0">
                <a:solidFill>
                  <a:schemeClr val="bg1"/>
                </a:solidFill>
              </a:rPr>
              <a:t>To Email</a:t>
            </a:r>
          </a:p>
        </p:txBody>
      </p:sp>
      <p:sp>
        <p:nvSpPr>
          <p:cNvPr id="9307" name="Text Box 482"/>
          <p:cNvSpPr txBox="1">
            <a:spLocks noChangeArrowheads="1"/>
          </p:cNvSpPr>
          <p:nvPr/>
        </p:nvSpPr>
        <p:spPr bwMode="auto">
          <a:xfrm>
            <a:off x="4173891" y="3032125"/>
            <a:ext cx="1516062" cy="400110"/>
          </a:xfrm>
          <a:prstGeom prst="rect">
            <a:avLst/>
          </a:prstGeom>
          <a:noFill/>
          <a:ln w="9525" algn="ctr">
            <a:noFill/>
            <a:miter lim="800000"/>
            <a:headEnd/>
            <a:tailEnd/>
          </a:ln>
        </p:spPr>
        <p:txBody>
          <a:bodyPr>
            <a:spAutoFit/>
          </a:bodyPr>
          <a:lstStyle/>
          <a:p>
            <a:pPr>
              <a:spcBef>
                <a:spcPct val="50000"/>
              </a:spcBef>
            </a:pPr>
            <a:r>
              <a:rPr lang="en-US" sz="2000" dirty="0">
                <a:solidFill>
                  <a:schemeClr val="bg1"/>
                </a:solidFill>
              </a:rPr>
              <a:t>Simplicity</a:t>
            </a:r>
          </a:p>
        </p:txBody>
      </p:sp>
      <p:pic>
        <p:nvPicPr>
          <p:cNvPr id="9308" name="Picture 895" descr="dynamic-systems-line_two"/>
          <p:cNvPicPr>
            <a:picLocks noChangeAspect="1" noChangeArrowheads="1"/>
          </p:cNvPicPr>
          <p:nvPr/>
        </p:nvPicPr>
        <p:blipFill>
          <a:blip r:embed="rId16"/>
          <a:srcRect/>
          <a:stretch>
            <a:fillRect/>
          </a:stretch>
        </p:blipFill>
        <p:spPr bwMode="auto">
          <a:xfrm>
            <a:off x="4840639" y="2709863"/>
            <a:ext cx="4133850" cy="828675"/>
          </a:xfrm>
          <a:prstGeom prst="rect">
            <a:avLst/>
          </a:prstGeom>
          <a:noFill/>
          <a:ln w="9525">
            <a:noFill/>
            <a:miter lim="800000"/>
            <a:headEnd/>
            <a:tailEnd/>
          </a:ln>
        </p:spPr>
      </p:pic>
      <p:pic>
        <p:nvPicPr>
          <p:cNvPr id="9309" name="Picture 896" descr="green-sphere"/>
          <p:cNvPicPr>
            <a:picLocks noChangeAspect="1" noChangeArrowheads="1"/>
          </p:cNvPicPr>
          <p:nvPr/>
        </p:nvPicPr>
        <p:blipFill>
          <a:blip r:embed="rId4"/>
          <a:srcRect/>
          <a:stretch>
            <a:fillRect/>
          </a:stretch>
        </p:blipFill>
        <p:spPr bwMode="auto">
          <a:xfrm>
            <a:off x="6751989" y="2600325"/>
            <a:ext cx="238125" cy="238125"/>
          </a:xfrm>
          <a:prstGeom prst="rect">
            <a:avLst/>
          </a:prstGeom>
          <a:noFill/>
          <a:ln w="9525">
            <a:noFill/>
            <a:miter lim="800000"/>
            <a:headEnd/>
            <a:tailEnd/>
          </a:ln>
        </p:spPr>
      </p:pic>
      <p:pic>
        <p:nvPicPr>
          <p:cNvPr id="9310" name="Picture 897" descr="green-sphere"/>
          <p:cNvPicPr>
            <a:picLocks noChangeAspect="1" noChangeArrowheads="1"/>
          </p:cNvPicPr>
          <p:nvPr/>
        </p:nvPicPr>
        <p:blipFill>
          <a:blip r:embed="rId4"/>
          <a:srcRect/>
          <a:stretch>
            <a:fillRect/>
          </a:stretch>
        </p:blipFill>
        <p:spPr bwMode="auto">
          <a:xfrm>
            <a:off x="7313964" y="2600325"/>
            <a:ext cx="238125" cy="238125"/>
          </a:xfrm>
          <a:prstGeom prst="rect">
            <a:avLst/>
          </a:prstGeom>
          <a:noFill/>
          <a:ln w="9525">
            <a:noFill/>
            <a:miter lim="800000"/>
            <a:headEnd/>
            <a:tailEnd/>
          </a:ln>
        </p:spPr>
      </p:pic>
      <p:pic>
        <p:nvPicPr>
          <p:cNvPr id="9311" name="Picture 898" descr="green-sphere"/>
          <p:cNvPicPr>
            <a:picLocks noChangeAspect="1" noChangeArrowheads="1"/>
          </p:cNvPicPr>
          <p:nvPr/>
        </p:nvPicPr>
        <p:blipFill>
          <a:blip r:embed="rId4"/>
          <a:srcRect/>
          <a:stretch>
            <a:fillRect/>
          </a:stretch>
        </p:blipFill>
        <p:spPr bwMode="auto">
          <a:xfrm>
            <a:off x="7779101" y="2600325"/>
            <a:ext cx="238125" cy="238125"/>
          </a:xfrm>
          <a:prstGeom prst="rect">
            <a:avLst/>
          </a:prstGeom>
          <a:noFill/>
          <a:ln w="9525">
            <a:noFill/>
            <a:miter lim="800000"/>
            <a:headEnd/>
            <a:tailEnd/>
          </a:ln>
        </p:spPr>
      </p:pic>
      <p:pic>
        <p:nvPicPr>
          <p:cNvPr id="9312" name="Picture 899" descr="green-sphere"/>
          <p:cNvPicPr>
            <a:picLocks noChangeAspect="1" noChangeArrowheads="1"/>
          </p:cNvPicPr>
          <p:nvPr/>
        </p:nvPicPr>
        <p:blipFill>
          <a:blip r:embed="rId4"/>
          <a:srcRect/>
          <a:stretch>
            <a:fillRect/>
          </a:stretch>
        </p:blipFill>
        <p:spPr bwMode="auto">
          <a:xfrm>
            <a:off x="8202964" y="2600325"/>
            <a:ext cx="238125" cy="238125"/>
          </a:xfrm>
          <a:prstGeom prst="rect">
            <a:avLst/>
          </a:prstGeom>
          <a:noFill/>
          <a:ln w="9525">
            <a:noFill/>
            <a:miter lim="800000"/>
            <a:headEnd/>
            <a:tailEnd/>
          </a:ln>
        </p:spPr>
      </p:pic>
      <p:pic>
        <p:nvPicPr>
          <p:cNvPr id="9313" name="Picture 901" descr="dynamic-systems-line_six"/>
          <p:cNvPicPr>
            <a:picLocks noChangeAspect="1" noChangeArrowheads="1"/>
          </p:cNvPicPr>
          <p:nvPr/>
        </p:nvPicPr>
        <p:blipFill>
          <a:blip r:embed="rId17"/>
          <a:srcRect/>
          <a:stretch>
            <a:fillRect/>
          </a:stretch>
        </p:blipFill>
        <p:spPr bwMode="auto">
          <a:xfrm>
            <a:off x="4767262" y="3881899"/>
            <a:ext cx="4376738" cy="1631950"/>
          </a:xfrm>
          <a:prstGeom prst="rect">
            <a:avLst/>
          </a:prstGeom>
          <a:noFill/>
          <a:ln w="9525">
            <a:noFill/>
            <a:miter lim="800000"/>
            <a:headEnd/>
            <a:tailEnd/>
          </a:ln>
        </p:spPr>
      </p:pic>
      <p:grpSp>
        <p:nvGrpSpPr>
          <p:cNvPr id="14" name="Group 866"/>
          <p:cNvGrpSpPr>
            <a:grpSpLocks/>
          </p:cNvGrpSpPr>
          <p:nvPr/>
        </p:nvGrpSpPr>
        <p:grpSpPr bwMode="auto">
          <a:xfrm>
            <a:off x="4833556" y="3543300"/>
            <a:ext cx="4102100" cy="1377950"/>
            <a:chOff x="3097" y="3018"/>
            <a:chExt cx="2592" cy="875"/>
          </a:xfrm>
        </p:grpSpPr>
        <p:pic>
          <p:nvPicPr>
            <p:cNvPr id="9323" name="Picture 867" descr="dynamic-systems-line_four"/>
            <p:cNvPicPr>
              <a:picLocks noChangeAspect="1" noChangeArrowheads="1"/>
            </p:cNvPicPr>
            <p:nvPr/>
          </p:nvPicPr>
          <p:blipFill>
            <a:blip r:embed="rId18"/>
            <a:srcRect/>
            <a:stretch>
              <a:fillRect/>
            </a:stretch>
          </p:blipFill>
          <p:spPr bwMode="auto">
            <a:xfrm>
              <a:off x="3097" y="3018"/>
              <a:ext cx="2592" cy="804"/>
            </a:xfrm>
            <a:prstGeom prst="rect">
              <a:avLst/>
            </a:prstGeom>
            <a:noFill/>
            <a:ln w="9525">
              <a:noFill/>
              <a:miter lim="800000"/>
              <a:headEnd/>
              <a:tailEnd/>
            </a:ln>
          </p:spPr>
        </p:pic>
        <p:pic>
          <p:nvPicPr>
            <p:cNvPr id="9324" name="Picture 868" descr="green-sphere"/>
            <p:cNvPicPr>
              <a:picLocks noChangeAspect="1" noChangeArrowheads="1"/>
            </p:cNvPicPr>
            <p:nvPr/>
          </p:nvPicPr>
          <p:blipFill>
            <a:blip r:embed="rId4"/>
            <a:srcRect/>
            <a:stretch>
              <a:fillRect/>
            </a:stretch>
          </p:blipFill>
          <p:spPr bwMode="auto">
            <a:xfrm>
              <a:off x="4087" y="3737"/>
              <a:ext cx="150" cy="150"/>
            </a:xfrm>
            <a:prstGeom prst="rect">
              <a:avLst/>
            </a:prstGeom>
            <a:noFill/>
            <a:ln w="9525">
              <a:noFill/>
              <a:miter lim="800000"/>
              <a:headEnd/>
              <a:tailEnd/>
            </a:ln>
          </p:spPr>
        </p:pic>
        <p:pic>
          <p:nvPicPr>
            <p:cNvPr id="9325" name="Picture 869" descr="green-sphere"/>
            <p:cNvPicPr>
              <a:picLocks noChangeAspect="1" noChangeArrowheads="1"/>
            </p:cNvPicPr>
            <p:nvPr/>
          </p:nvPicPr>
          <p:blipFill>
            <a:blip r:embed="rId4"/>
            <a:srcRect/>
            <a:stretch>
              <a:fillRect/>
            </a:stretch>
          </p:blipFill>
          <p:spPr bwMode="auto">
            <a:xfrm>
              <a:off x="4375" y="3743"/>
              <a:ext cx="150" cy="150"/>
            </a:xfrm>
            <a:prstGeom prst="rect">
              <a:avLst/>
            </a:prstGeom>
            <a:noFill/>
            <a:ln w="9525">
              <a:noFill/>
              <a:miter lim="800000"/>
              <a:headEnd/>
              <a:tailEnd/>
            </a:ln>
          </p:spPr>
        </p:pic>
        <p:pic>
          <p:nvPicPr>
            <p:cNvPr id="9326" name="Picture 870" descr="green-sphere"/>
            <p:cNvPicPr>
              <a:picLocks noChangeAspect="1" noChangeArrowheads="1"/>
            </p:cNvPicPr>
            <p:nvPr/>
          </p:nvPicPr>
          <p:blipFill>
            <a:blip r:embed="rId4"/>
            <a:srcRect/>
            <a:stretch>
              <a:fillRect/>
            </a:stretch>
          </p:blipFill>
          <p:spPr bwMode="auto">
            <a:xfrm>
              <a:off x="4645" y="3737"/>
              <a:ext cx="150" cy="150"/>
            </a:xfrm>
            <a:prstGeom prst="rect">
              <a:avLst/>
            </a:prstGeom>
            <a:noFill/>
            <a:ln w="9525">
              <a:noFill/>
              <a:miter lim="800000"/>
              <a:headEnd/>
              <a:tailEnd/>
            </a:ln>
          </p:spPr>
        </p:pic>
        <p:pic>
          <p:nvPicPr>
            <p:cNvPr id="9327" name="Picture 871" descr="green-sphere"/>
            <p:cNvPicPr>
              <a:picLocks noChangeAspect="1" noChangeArrowheads="1"/>
            </p:cNvPicPr>
            <p:nvPr/>
          </p:nvPicPr>
          <p:blipFill>
            <a:blip r:embed="rId4"/>
            <a:srcRect/>
            <a:stretch>
              <a:fillRect/>
            </a:stretch>
          </p:blipFill>
          <p:spPr bwMode="auto">
            <a:xfrm>
              <a:off x="4876" y="3737"/>
              <a:ext cx="150" cy="150"/>
            </a:xfrm>
            <a:prstGeom prst="rect">
              <a:avLst/>
            </a:prstGeom>
            <a:noFill/>
            <a:ln w="9525">
              <a:noFill/>
              <a:miter lim="800000"/>
              <a:headEnd/>
              <a:tailEnd/>
            </a:ln>
          </p:spPr>
        </p:pic>
        <p:pic>
          <p:nvPicPr>
            <p:cNvPr id="9328" name="Picture 872" descr="green-sphere"/>
            <p:cNvPicPr>
              <a:picLocks noChangeAspect="1" noChangeArrowheads="1"/>
            </p:cNvPicPr>
            <p:nvPr/>
          </p:nvPicPr>
          <p:blipFill>
            <a:blip r:embed="rId4"/>
            <a:srcRect/>
            <a:stretch>
              <a:fillRect/>
            </a:stretch>
          </p:blipFill>
          <p:spPr bwMode="auto">
            <a:xfrm>
              <a:off x="5145" y="3737"/>
              <a:ext cx="150" cy="150"/>
            </a:xfrm>
            <a:prstGeom prst="rect">
              <a:avLst/>
            </a:prstGeom>
            <a:noFill/>
            <a:ln w="9525">
              <a:noFill/>
              <a:miter lim="800000"/>
              <a:headEnd/>
              <a:tailEnd/>
            </a:ln>
          </p:spPr>
        </p:pic>
      </p:grpSp>
      <p:pic>
        <p:nvPicPr>
          <p:cNvPr id="9315" name="Picture 905" descr="green-sphere"/>
          <p:cNvPicPr>
            <a:picLocks noChangeAspect="1" noChangeArrowheads="1"/>
          </p:cNvPicPr>
          <p:nvPr/>
        </p:nvPicPr>
        <p:blipFill>
          <a:blip r:embed="rId19"/>
          <a:srcRect/>
          <a:stretch>
            <a:fillRect/>
          </a:stretch>
        </p:blipFill>
        <p:spPr bwMode="auto">
          <a:xfrm>
            <a:off x="7968014" y="5381625"/>
            <a:ext cx="244475" cy="238125"/>
          </a:xfrm>
          <a:prstGeom prst="rect">
            <a:avLst/>
          </a:prstGeom>
          <a:noFill/>
          <a:ln w="9525">
            <a:noFill/>
            <a:miter lim="800000"/>
            <a:headEnd/>
            <a:tailEnd/>
          </a:ln>
        </p:spPr>
      </p:pic>
      <p:pic>
        <p:nvPicPr>
          <p:cNvPr id="9316" name="Picture 906" descr="green-sphere"/>
          <p:cNvPicPr>
            <a:picLocks noChangeAspect="1" noChangeArrowheads="1"/>
          </p:cNvPicPr>
          <p:nvPr/>
        </p:nvPicPr>
        <p:blipFill>
          <a:blip r:embed="rId19"/>
          <a:srcRect/>
          <a:stretch>
            <a:fillRect/>
          </a:stretch>
        </p:blipFill>
        <p:spPr bwMode="auto">
          <a:xfrm>
            <a:off x="7391751" y="5381625"/>
            <a:ext cx="246063" cy="238125"/>
          </a:xfrm>
          <a:prstGeom prst="rect">
            <a:avLst/>
          </a:prstGeom>
          <a:noFill/>
          <a:ln w="9525">
            <a:noFill/>
            <a:miter lim="800000"/>
            <a:headEnd/>
            <a:tailEnd/>
          </a:ln>
        </p:spPr>
      </p:pic>
      <p:pic>
        <p:nvPicPr>
          <p:cNvPr id="9317" name="Picture 907" descr="green-sphere"/>
          <p:cNvPicPr>
            <a:picLocks noChangeAspect="1" noChangeArrowheads="1"/>
          </p:cNvPicPr>
          <p:nvPr/>
        </p:nvPicPr>
        <p:blipFill>
          <a:blip r:embed="rId19"/>
          <a:srcRect/>
          <a:stretch>
            <a:fillRect/>
          </a:stretch>
        </p:blipFill>
        <p:spPr bwMode="auto">
          <a:xfrm>
            <a:off x="6859939" y="5381625"/>
            <a:ext cx="244475" cy="238125"/>
          </a:xfrm>
          <a:prstGeom prst="rect">
            <a:avLst/>
          </a:prstGeom>
          <a:noFill/>
          <a:ln w="9525">
            <a:noFill/>
            <a:miter lim="800000"/>
            <a:headEnd/>
            <a:tailEnd/>
          </a:ln>
        </p:spPr>
      </p:pic>
      <p:pic>
        <p:nvPicPr>
          <p:cNvPr id="9318" name="Picture 908" descr="green-sphere"/>
          <p:cNvPicPr>
            <a:picLocks noChangeAspect="1" noChangeArrowheads="1"/>
          </p:cNvPicPr>
          <p:nvPr/>
        </p:nvPicPr>
        <p:blipFill>
          <a:blip r:embed="rId19"/>
          <a:srcRect/>
          <a:stretch>
            <a:fillRect/>
          </a:stretch>
        </p:blipFill>
        <p:spPr bwMode="auto">
          <a:xfrm>
            <a:off x="6304314" y="5381625"/>
            <a:ext cx="244475" cy="238125"/>
          </a:xfrm>
          <a:prstGeom prst="rect">
            <a:avLst/>
          </a:prstGeom>
          <a:noFill/>
          <a:ln w="9525">
            <a:noFill/>
            <a:miter lim="800000"/>
            <a:headEnd/>
            <a:tailEnd/>
          </a:ln>
        </p:spPr>
      </p:pic>
      <p:pic>
        <p:nvPicPr>
          <p:cNvPr id="9319" name="Picture 909" descr="green-sphere"/>
          <p:cNvPicPr>
            <a:picLocks noChangeAspect="1" noChangeArrowheads="1"/>
          </p:cNvPicPr>
          <p:nvPr/>
        </p:nvPicPr>
        <p:blipFill>
          <a:blip r:embed="rId19"/>
          <a:srcRect/>
          <a:stretch>
            <a:fillRect/>
          </a:stretch>
        </p:blipFill>
        <p:spPr bwMode="auto">
          <a:xfrm>
            <a:off x="5759801" y="5381625"/>
            <a:ext cx="246063" cy="238125"/>
          </a:xfrm>
          <a:prstGeom prst="rect">
            <a:avLst/>
          </a:prstGeom>
          <a:noFill/>
          <a:ln w="9525">
            <a:noFill/>
            <a:miter lim="800000"/>
            <a:headEnd/>
            <a:tailEnd/>
          </a:ln>
        </p:spPr>
      </p:pic>
      <p:pic>
        <p:nvPicPr>
          <p:cNvPr id="9320" name="Picture 904" descr="green-sphere"/>
          <p:cNvPicPr>
            <a:picLocks noChangeAspect="1" noChangeArrowheads="1"/>
          </p:cNvPicPr>
          <p:nvPr/>
        </p:nvPicPr>
        <p:blipFill>
          <a:blip r:embed="rId4"/>
          <a:srcRect/>
          <a:stretch>
            <a:fillRect/>
          </a:stretch>
        </p:blipFill>
        <p:spPr bwMode="auto">
          <a:xfrm>
            <a:off x="2726089" y="5365750"/>
            <a:ext cx="238125" cy="238125"/>
          </a:xfrm>
          <a:prstGeom prst="rect">
            <a:avLst/>
          </a:prstGeom>
          <a:noFill/>
          <a:ln w="9525">
            <a:noFill/>
            <a:miter lim="800000"/>
            <a:headEnd/>
            <a:tailEnd/>
          </a:ln>
        </p:spPr>
      </p:pic>
      <p:sp>
        <p:nvSpPr>
          <p:cNvPr id="9321" name="Text Box 993"/>
          <p:cNvSpPr txBox="1">
            <a:spLocks noChangeArrowheads="1"/>
          </p:cNvSpPr>
          <p:nvPr/>
        </p:nvSpPr>
        <p:spPr bwMode="auto">
          <a:xfrm>
            <a:off x="3097564" y="5541963"/>
            <a:ext cx="734496" cy="338554"/>
          </a:xfrm>
          <a:prstGeom prst="rect">
            <a:avLst/>
          </a:prstGeom>
          <a:noFill/>
          <a:ln w="9525" algn="ctr">
            <a:noFill/>
            <a:miter lim="800000"/>
            <a:headEnd/>
            <a:tailEnd/>
          </a:ln>
        </p:spPr>
        <p:txBody>
          <a:bodyPr wrap="none">
            <a:spAutoFit/>
          </a:bodyPr>
          <a:lstStyle/>
          <a:p>
            <a:pPr>
              <a:spcBef>
                <a:spcPct val="0"/>
              </a:spcBef>
            </a:pPr>
            <a:r>
              <a:rPr lang="en-US" sz="800" b="1" dirty="0">
                <a:solidFill>
                  <a:schemeClr val="bg1"/>
                </a:solidFill>
              </a:rPr>
              <a:t>Performance</a:t>
            </a:r>
          </a:p>
          <a:p>
            <a:pPr>
              <a:spcBef>
                <a:spcPct val="0"/>
              </a:spcBef>
            </a:pPr>
            <a:r>
              <a:rPr lang="en-US" sz="800" b="1" dirty="0">
                <a:solidFill>
                  <a:schemeClr val="bg1"/>
                </a:solidFill>
              </a:rPr>
              <a:t>Counters</a:t>
            </a:r>
          </a:p>
        </p:txBody>
      </p:sp>
      <p:sp>
        <p:nvSpPr>
          <p:cNvPr id="9322" name="Text Box 972"/>
          <p:cNvSpPr txBox="1">
            <a:spLocks noChangeArrowheads="1"/>
          </p:cNvSpPr>
          <p:nvPr/>
        </p:nvSpPr>
        <p:spPr bwMode="auto">
          <a:xfrm>
            <a:off x="5523264" y="5581650"/>
            <a:ext cx="1250950" cy="215444"/>
          </a:xfrm>
          <a:prstGeom prst="rect">
            <a:avLst/>
          </a:prstGeom>
          <a:noFill/>
          <a:ln w="9525" algn="ctr">
            <a:noFill/>
            <a:miter lim="800000"/>
            <a:headEnd/>
            <a:tailEnd/>
          </a:ln>
        </p:spPr>
        <p:txBody>
          <a:bodyPr>
            <a:spAutoFit/>
          </a:bodyPr>
          <a:lstStyle/>
          <a:p>
            <a:pPr>
              <a:spcBef>
                <a:spcPct val="0"/>
              </a:spcBef>
            </a:pPr>
            <a:r>
              <a:rPr lang="en-US" sz="800" b="1" dirty="0">
                <a:solidFill>
                  <a:schemeClr val="bg1"/>
                </a:solidFill>
              </a:rPr>
              <a:t>*Pending Release</a:t>
            </a:r>
          </a:p>
        </p:txBody>
      </p:sp>
      <p:sp>
        <p:nvSpPr>
          <p:cNvPr id="179" name="Rectangle 2"/>
          <p:cNvSpPr txBox="1">
            <a:spLocks noChangeArrowheads="1"/>
          </p:cNvSpPr>
          <p:nvPr/>
        </p:nvSpPr>
        <p:spPr>
          <a:xfrm>
            <a:off x="251498" y="352778"/>
            <a:ext cx="7910365" cy="444500"/>
          </a:xfrm>
          <a:prstGeom prst="rect">
            <a:avLst/>
          </a:prstGeom>
        </p:spPr>
        <p:txBody>
          <a:bodyPr/>
          <a:lstStyle/>
          <a:p>
            <a:pPr marL="231775" marR="0" lvl="0" indent="-231775" algn="l" defTabSz="914400" rtl="0" eaLnBrk="0" fontAlgn="base" latinLnBrk="0" hangingPunct="0">
              <a:lnSpc>
                <a:spcPct val="90000"/>
              </a:lnSpc>
              <a:spcBef>
                <a:spcPct val="50000"/>
              </a:spcBef>
              <a:spcAft>
                <a:spcPct val="0"/>
              </a:spcAft>
              <a:buClr>
                <a:srgbClr val="3F5679"/>
              </a:buClr>
              <a:buSzPct val="90000"/>
              <a:tabLst/>
              <a:defRPr/>
            </a:pPr>
            <a:r>
              <a:rPr kumimoji="0" lang="en-GB" sz="2800" b="1" i="0" u="none" strike="noStrike" kern="0" cap="none" spc="0" normalizeH="0" baseline="0" noProof="0" dirty="0" smtClean="0">
                <a:ln>
                  <a:noFill/>
                </a:ln>
                <a:solidFill>
                  <a:srgbClr val="99CC99"/>
                </a:solidFill>
                <a:effectLst/>
                <a:uLnTx/>
                <a:uFillTx/>
                <a:latin typeface="+mj-lt"/>
                <a:ea typeface="+mn-ea"/>
                <a:cs typeface="+mn-cs"/>
              </a:rPr>
              <a:t>NetIQ</a:t>
            </a:r>
            <a:r>
              <a:rPr kumimoji="0" lang="en-GB" sz="2800" b="1" i="0" u="none" strike="noStrike" kern="0" cap="none" spc="0" normalizeH="0" noProof="0" dirty="0" smtClean="0">
                <a:ln>
                  <a:noFill/>
                </a:ln>
                <a:solidFill>
                  <a:srgbClr val="99CC99"/>
                </a:solidFill>
                <a:effectLst/>
                <a:uLnTx/>
                <a:uFillTx/>
                <a:latin typeface="+mj-lt"/>
                <a:ea typeface="+mn-ea"/>
                <a:cs typeface="+mn-cs"/>
              </a:rPr>
              <a:t> Aegis: Enterprise Architecture Synchronicity</a:t>
            </a:r>
            <a:endParaRPr kumimoji="0" lang="en-US" sz="2800" b="1" i="0" u="none" strike="noStrike" kern="0" cap="none" spc="0" normalizeH="0" baseline="0" noProof="0" dirty="0" smtClean="0">
              <a:ln>
                <a:noFill/>
              </a:ln>
              <a:solidFill>
                <a:srgbClr val="99CC99"/>
              </a:solidFill>
              <a:effectLst/>
              <a:uLnTx/>
              <a:uFillTx/>
              <a:latin typeface="+mj-lt"/>
              <a:ea typeface="+mn-ea"/>
              <a:cs typeface="+mn-cs"/>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4956" name="Group 172"/>
          <p:cNvGraphicFramePr>
            <a:graphicFrameLocks noGrp="1"/>
          </p:cNvGraphicFramePr>
          <p:nvPr>
            <p:ph/>
          </p:nvPr>
        </p:nvGraphicFramePr>
        <p:xfrm>
          <a:off x="173215" y="1113367"/>
          <a:ext cx="8809038" cy="5539740"/>
        </p:xfrm>
        <a:graphic>
          <a:graphicData uri="http://schemas.openxmlformats.org/drawingml/2006/table">
            <a:tbl>
              <a:tblPr/>
              <a:tblGrid>
                <a:gridCol w="1069974"/>
                <a:gridCol w="6388100"/>
                <a:gridCol w="1350964"/>
              </a:tblGrid>
              <a:tr h="342900">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600" b="1" i="0" u="none" strike="noStrike" cap="none" normalizeH="0" baseline="0" dirty="0" smtClean="0">
                          <a:ln>
                            <a:noFill/>
                          </a:ln>
                          <a:solidFill>
                            <a:schemeClr val="bg1"/>
                          </a:solidFill>
                          <a:effectLst/>
                          <a:latin typeface="Arial" charset="0"/>
                        </a:rPr>
                        <a:t>Category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600" b="1" i="0" u="none" strike="noStrike" cap="none" normalizeH="0" baseline="0" dirty="0" smtClean="0">
                          <a:ln>
                            <a:noFill/>
                          </a:ln>
                          <a:solidFill>
                            <a:schemeClr val="bg1"/>
                          </a:solidFill>
                          <a:effectLst/>
                          <a:latin typeface="Arial" charset="0"/>
                        </a:rPr>
                        <a:t>Process Examples </a:t>
                      </a:r>
                      <a:endParaRPr kumimoji="0" lang="en-US" sz="1600" b="1" i="0" u="none" strike="noStrike" cap="none" normalizeH="0" baseline="0" dirty="0" smtClean="0">
                        <a:ln>
                          <a:noFill/>
                        </a:ln>
                        <a:solidFill>
                          <a:srgbClr val="FF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600" b="1" i="0" u="none" strike="noStrike" cap="none" normalizeH="0" baseline="0" dirty="0" smtClean="0">
                          <a:ln>
                            <a:noFill/>
                          </a:ln>
                          <a:solidFill>
                            <a:schemeClr val="bg1"/>
                          </a:solidFill>
                          <a:effectLst/>
                          <a:latin typeface="Arial" charset="0"/>
                        </a:rPr>
                        <a:t>Supporting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352425">
                <a:tc rowSpan="2">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1" i="0" u="none" strike="noStrike" cap="none" normalizeH="0" baseline="0" dirty="0" smtClean="0">
                          <a:ln>
                            <a:noFill/>
                          </a:ln>
                          <a:solidFill>
                            <a:schemeClr val="bg1"/>
                          </a:solidFill>
                          <a:effectLst/>
                          <a:latin typeface="Arial" charset="0"/>
                        </a:rPr>
                        <a:t>Integrate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b="1" dirty="0" smtClean="0">
                          <a:solidFill>
                            <a:schemeClr val="bg1"/>
                          </a:solidFill>
                        </a:rPr>
                        <a:t>Raise the priority</a:t>
                      </a:r>
                      <a:r>
                        <a:rPr lang="en-US" sz="1200" b="1" baseline="0" dirty="0" smtClean="0">
                          <a:solidFill>
                            <a:schemeClr val="bg1"/>
                          </a:solidFill>
                        </a:rPr>
                        <a:t> of events </a:t>
                      </a:r>
                      <a:r>
                        <a:rPr lang="en-US" sz="1200" baseline="0" dirty="0" smtClean="0">
                          <a:solidFill>
                            <a:schemeClr val="bg1"/>
                          </a:solidFill>
                        </a:rPr>
                        <a:t>based on end-user impact as identified by synthetic transactions in Operations Manager or other tools such as HP SiteScope.</a:t>
                      </a: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kumimoji="0" lang="en-US" sz="1200" b="0" i="1" u="none" strike="noStrike" cap="none" normalizeH="0" baseline="0" dirty="0" smtClean="0">
                          <a:ln>
                            <a:noFill/>
                          </a:ln>
                          <a:solidFill>
                            <a:schemeClr val="bg1"/>
                          </a:solidFill>
                          <a:effectLst/>
                          <a:latin typeface="Arial" charset="0"/>
                        </a:rPr>
                        <a:t>Benefit:  Reduce unplanned downtime by steering focus to high-impact events.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defRPr/>
                      </a:pPr>
                      <a:r>
                        <a:rPr kumimoji="0" lang="en-US" sz="1400" b="0" i="0" u="none" strike="noStrike" cap="none" normalizeH="0" baseline="0" dirty="0" smtClean="0">
                          <a:ln>
                            <a:noFill/>
                          </a:ln>
                          <a:solidFill>
                            <a:schemeClr val="bg1"/>
                          </a:solidFill>
                          <a:effectLst/>
                          <a:latin typeface="Arial" charset="0"/>
                        </a:rPr>
                        <a:t>IT Operations Managers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352425">
                <a:tc vMerge="1">
                  <a:txBody>
                    <a:bodyPr/>
                    <a:lstStyle/>
                    <a:p>
                      <a:pPr marL="0" marR="0" lvl="0" indent="0" algn="l"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endParaRPr kumimoji="0" lang="en-US" sz="1400" b="1" i="0" u="none" strike="noStrike" cap="none" normalizeH="0" baseline="0" dirty="0" smtClean="0">
                        <a:ln>
                          <a:noFill/>
                        </a:ln>
                        <a:solidFill>
                          <a:srgbClr val="FFFFFF"/>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b="1" dirty="0" smtClean="0">
                          <a:solidFill>
                            <a:schemeClr val="bg1"/>
                          </a:solidFill>
                        </a:rPr>
                        <a:t>Synchronize Operations Manager </a:t>
                      </a:r>
                      <a:r>
                        <a:rPr lang="en-US" sz="1200" b="0" dirty="0" smtClean="0">
                          <a:solidFill>
                            <a:schemeClr val="bg1"/>
                          </a:solidFill>
                        </a:rPr>
                        <a:t>alert status,</a:t>
                      </a:r>
                      <a:r>
                        <a:rPr lang="en-US" sz="1200" b="0" baseline="0" dirty="0" smtClean="0">
                          <a:solidFill>
                            <a:schemeClr val="bg1"/>
                          </a:solidFill>
                        </a:rPr>
                        <a:t> </a:t>
                      </a:r>
                      <a:r>
                        <a:rPr lang="en-US" sz="1200" b="0" dirty="0" smtClean="0">
                          <a:solidFill>
                            <a:schemeClr val="bg1"/>
                          </a:solidFill>
                        </a:rPr>
                        <a:t>configurations or maintenance mode </a:t>
                      </a:r>
                      <a:r>
                        <a:rPr lang="en-US" sz="1200" dirty="0" smtClean="0">
                          <a:solidFill>
                            <a:schemeClr val="bg1"/>
                          </a:solidFill>
                        </a:rPr>
                        <a:t>with other tools such as a manager of managers, service desk (tickets/RFCs),</a:t>
                      </a:r>
                      <a:r>
                        <a:rPr lang="en-US" sz="1200" baseline="0" dirty="0" smtClean="0">
                          <a:solidFill>
                            <a:schemeClr val="bg1"/>
                          </a:solidFill>
                        </a:rPr>
                        <a:t> CMDB, etc. </a:t>
                      </a: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i="1" baseline="0" dirty="0" smtClean="0">
                          <a:solidFill>
                            <a:schemeClr val="bg1"/>
                          </a:solidFill>
                        </a:rPr>
                        <a:t>Benefit: Improve operational efficiency through workflow coordination and reduce development costs by integrating via a single message bus.</a:t>
                      </a:r>
                      <a:endParaRPr kumimoji="0" lang="en-US" sz="1200" b="0" i="1"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defRPr/>
                      </a:pPr>
                      <a:r>
                        <a:rPr kumimoji="0" lang="en-US" sz="1400" b="0" i="0" u="none" strike="noStrike" cap="none" normalizeH="0" baseline="0" dirty="0" smtClean="0">
                          <a:ln>
                            <a:noFill/>
                          </a:ln>
                          <a:solidFill>
                            <a:schemeClr val="bg1"/>
                          </a:solidFill>
                          <a:effectLst/>
                          <a:latin typeface="Arial" charset="0"/>
                        </a:rPr>
                        <a:t>IT Operations Directors &amp; Integration Developers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371475">
                <a:tc rowSpan="3">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1" i="0" u="none" strike="noStrike" cap="none" normalizeH="0" baseline="0" dirty="0" smtClean="0">
                          <a:ln>
                            <a:noFill/>
                          </a:ln>
                          <a:solidFill>
                            <a:schemeClr val="bg1"/>
                          </a:solidFill>
                          <a:effectLst/>
                          <a:latin typeface="Arial" charset="0"/>
                        </a:rPr>
                        <a:t>Automate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b="1" dirty="0" smtClean="0">
                          <a:solidFill>
                            <a:schemeClr val="bg1"/>
                          </a:solidFill>
                        </a:rPr>
                        <a:t>Take multiple remedial actions</a:t>
                      </a:r>
                      <a:r>
                        <a:rPr lang="en-US" sz="1200" dirty="0" smtClean="0">
                          <a:solidFill>
                            <a:schemeClr val="bg1"/>
                          </a:solidFill>
                        </a:rPr>
                        <a:t>, such as file</a:t>
                      </a:r>
                      <a:r>
                        <a:rPr lang="en-US" sz="1200" baseline="0" dirty="0" smtClean="0">
                          <a:solidFill>
                            <a:schemeClr val="bg1"/>
                          </a:solidFill>
                        </a:rPr>
                        <a:t> manipulation </a:t>
                      </a:r>
                      <a:r>
                        <a:rPr lang="en-US" sz="1200" dirty="0" smtClean="0">
                          <a:solidFill>
                            <a:schemeClr val="bg1"/>
                          </a:solidFill>
                        </a:rPr>
                        <a:t>or restarting services, when a </a:t>
                      </a:r>
                      <a:r>
                        <a:rPr lang="en-US" sz="1200" i="1" dirty="0" smtClean="0">
                          <a:solidFill>
                            <a:schemeClr val="bg1"/>
                          </a:solidFill>
                        </a:rPr>
                        <a:t>series</a:t>
                      </a:r>
                      <a:r>
                        <a:rPr lang="en-US" sz="1200" dirty="0" smtClean="0">
                          <a:solidFill>
                            <a:schemeClr val="bg1"/>
                          </a:solidFill>
                        </a:rPr>
                        <a:t> of events or conditions meet</a:t>
                      </a:r>
                      <a:r>
                        <a:rPr lang="en-US" sz="1200" baseline="0" dirty="0" smtClean="0">
                          <a:solidFill>
                            <a:schemeClr val="bg1"/>
                          </a:solidFill>
                        </a:rPr>
                        <a:t> </a:t>
                      </a:r>
                      <a:r>
                        <a:rPr lang="en-US" sz="1200" i="1" baseline="0" dirty="0" smtClean="0">
                          <a:solidFill>
                            <a:schemeClr val="bg1"/>
                          </a:solidFill>
                        </a:rPr>
                        <a:t>multiple</a:t>
                      </a:r>
                      <a:r>
                        <a:rPr lang="en-US" sz="1200" baseline="0" dirty="0" smtClean="0">
                          <a:solidFill>
                            <a:schemeClr val="bg1"/>
                          </a:solidFill>
                        </a:rPr>
                        <a:t> criteria.</a:t>
                      </a:r>
                      <a:endParaRPr lang="en-US" sz="1200" dirty="0" smtClean="0">
                        <a:solidFill>
                          <a:schemeClr val="bg1"/>
                        </a:solidFill>
                      </a:endParaRP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i="1" dirty="0" smtClean="0">
                          <a:solidFill>
                            <a:schemeClr val="bg1"/>
                          </a:solidFill>
                        </a:rPr>
                        <a:t>Benefit: Automate more complex reaction decisions</a:t>
                      </a:r>
                      <a:r>
                        <a:rPr lang="en-US" sz="1200" i="1" baseline="0" dirty="0" smtClean="0">
                          <a:solidFill>
                            <a:schemeClr val="bg1"/>
                          </a:solidFill>
                        </a:rPr>
                        <a:t> than are possible natively.</a:t>
                      </a:r>
                      <a:endParaRPr kumimoji="0" lang="en-US" sz="1200" b="0" i="1"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Server and Application Administrators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371475">
                <a:tc vMerge="1">
                  <a:txBody>
                    <a:bodyPr/>
                    <a:lstStyle/>
                    <a:p>
                      <a:pPr marL="0" marR="0" lvl="0" indent="0" algn="l"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endParaRPr kumimoji="0" lang="en-US" sz="1800" b="1" i="0" u="none" strike="noStrike" cap="none" normalizeH="0" baseline="0" dirty="0" smtClean="0">
                        <a:ln>
                          <a:noFill/>
                        </a:ln>
                        <a:solidFill>
                          <a:srgbClr val="FFFFFF"/>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defRPr/>
                      </a:pPr>
                      <a:r>
                        <a:rPr lang="en-US" sz="1200" b="1" dirty="0" smtClean="0">
                          <a:solidFill>
                            <a:schemeClr val="bg1"/>
                          </a:solidFill>
                        </a:rPr>
                        <a:t>Manage</a:t>
                      </a:r>
                      <a:r>
                        <a:rPr lang="en-US" sz="1200" b="1" baseline="0" dirty="0" smtClean="0">
                          <a:solidFill>
                            <a:schemeClr val="bg1"/>
                          </a:solidFill>
                        </a:rPr>
                        <a:t> </a:t>
                      </a:r>
                      <a:r>
                        <a:rPr lang="en-US" sz="1200" b="1" dirty="0" smtClean="0">
                          <a:solidFill>
                            <a:schemeClr val="bg1"/>
                          </a:solidFill>
                        </a:rPr>
                        <a:t>scheduled tasks or processes </a:t>
                      </a:r>
                      <a:r>
                        <a:rPr lang="en-US" sz="1200" dirty="0" smtClean="0">
                          <a:solidFill>
                            <a:schemeClr val="bg1"/>
                          </a:solidFill>
                        </a:rPr>
                        <a:t>with complex exceptions,</a:t>
                      </a:r>
                      <a:r>
                        <a:rPr lang="en-US" sz="1200" baseline="0" dirty="0" smtClean="0">
                          <a:solidFill>
                            <a:schemeClr val="bg1"/>
                          </a:solidFill>
                        </a:rPr>
                        <a:t> such as holidays or end of quarter, to perform</a:t>
                      </a:r>
                      <a:r>
                        <a:rPr lang="en-US" sz="1200" dirty="0" smtClean="0">
                          <a:solidFill>
                            <a:schemeClr val="bg1"/>
                          </a:solidFill>
                        </a:rPr>
                        <a:t> file deletion, routine</a:t>
                      </a:r>
                      <a:r>
                        <a:rPr lang="en-US" sz="1200" baseline="0" dirty="0" smtClean="0">
                          <a:solidFill>
                            <a:schemeClr val="bg1"/>
                          </a:solidFill>
                        </a:rPr>
                        <a:t> </a:t>
                      </a:r>
                      <a:r>
                        <a:rPr lang="en-US" sz="1200" dirty="0" smtClean="0">
                          <a:solidFill>
                            <a:schemeClr val="bg1"/>
                          </a:solidFill>
                        </a:rPr>
                        <a:t>server reboots, update data,</a:t>
                      </a:r>
                      <a:r>
                        <a:rPr lang="en-US" sz="1200" baseline="0" dirty="0" smtClean="0">
                          <a:solidFill>
                            <a:schemeClr val="bg1"/>
                          </a:solidFill>
                        </a:rPr>
                        <a:t> </a:t>
                      </a:r>
                      <a:r>
                        <a:rPr lang="en-US" sz="1200" dirty="0" smtClean="0">
                          <a:solidFill>
                            <a:schemeClr val="bg1"/>
                          </a:solidFill>
                        </a:rPr>
                        <a:t>etc.</a:t>
                      </a: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defRPr/>
                      </a:pPr>
                      <a:r>
                        <a:rPr lang="en-US" sz="1200" i="1" dirty="0" smtClean="0">
                          <a:solidFill>
                            <a:schemeClr val="bg1"/>
                          </a:solidFill>
                        </a:rPr>
                        <a:t>Benefit:</a:t>
                      </a:r>
                      <a:r>
                        <a:rPr lang="en-US" sz="1200" i="1" baseline="0" dirty="0" smtClean="0">
                          <a:solidFill>
                            <a:schemeClr val="bg1"/>
                          </a:solidFill>
                        </a:rPr>
                        <a:t> Replace the need for additional, costly job scheduling tools.</a:t>
                      </a:r>
                      <a:endParaRPr kumimoji="0" lang="en-US" sz="1200" b="0" i="1"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defRPr/>
                      </a:pPr>
                      <a:r>
                        <a:rPr kumimoji="0" lang="en-US" sz="1400" b="0" i="0" u="none" strike="noStrike" cap="none" normalizeH="0" baseline="0" dirty="0" smtClean="0">
                          <a:ln>
                            <a:noFill/>
                          </a:ln>
                          <a:solidFill>
                            <a:schemeClr val="bg1"/>
                          </a:solidFill>
                          <a:effectLst/>
                          <a:latin typeface="Arial" charset="0"/>
                        </a:rPr>
                        <a:t>Server and Application Administrators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469392">
                <a:tc vMerge="1">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endParaRPr kumimoji="0" lang="en-US" sz="1400" b="1" i="0" u="none" strike="noStrike" cap="none" normalizeH="0" baseline="0" dirty="0" smtClean="0">
                        <a:ln>
                          <a:noFill/>
                        </a:ln>
                        <a:solidFill>
                          <a:srgbClr val="FFFFFF"/>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defRPr/>
                      </a:pPr>
                      <a:r>
                        <a:rPr kumimoji="0" lang="en-US" sz="1200" b="1" i="0" u="none" strike="noStrike" cap="none" normalizeH="0" baseline="0" dirty="0" smtClean="0">
                          <a:ln>
                            <a:noFill/>
                          </a:ln>
                          <a:solidFill>
                            <a:schemeClr val="bg1"/>
                          </a:solidFill>
                          <a:effectLst/>
                          <a:latin typeface="Arial" charset="0"/>
                        </a:rPr>
                        <a:t>Automate the administration of Operations Manager</a:t>
                      </a:r>
                      <a:r>
                        <a:rPr kumimoji="0" lang="en-US" sz="1200" b="0" i="0" u="none" strike="noStrike" cap="none" normalizeH="0" baseline="0" dirty="0" smtClean="0">
                          <a:ln>
                            <a:noFill/>
                          </a:ln>
                          <a:solidFill>
                            <a:schemeClr val="bg1"/>
                          </a:solidFill>
                          <a:effectLst/>
                          <a:latin typeface="Arial" charset="0"/>
                        </a:rPr>
                        <a:t>, such as agent integrity checks (e.g. confirming that applicable machines are posting data streams) or </a:t>
                      </a:r>
                      <a:r>
                        <a:rPr kumimoji="0" lang="en-US" sz="1200" b="0" i="0" u="none" strike="noStrike" cap="none" normalizeH="0" baseline="0" dirty="0" smtClean="0">
                          <a:ln>
                            <a:noFill/>
                          </a:ln>
                          <a:solidFill>
                            <a:schemeClr val="bg1"/>
                          </a:solidFill>
                          <a:effectLst/>
                          <a:latin typeface="+mn-lt"/>
                        </a:rPr>
                        <a:t>assigning</a:t>
                      </a:r>
                      <a:r>
                        <a:rPr lang="en-US" sz="1200" dirty="0" smtClean="0">
                          <a:solidFill>
                            <a:schemeClr val="bg1"/>
                          </a:solidFill>
                        </a:rPr>
                        <a:t> the best management server to allocate an agent based on location and load.</a:t>
                      </a:r>
                      <a:endParaRPr lang="en-US" sz="1200" baseline="0" dirty="0" smtClean="0">
                        <a:solidFill>
                          <a:schemeClr val="bg1"/>
                        </a:solidFill>
                      </a:endParaRP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defRPr/>
                      </a:pPr>
                      <a:r>
                        <a:rPr lang="en-US" sz="1200" i="1" baseline="0" dirty="0" smtClean="0">
                          <a:solidFill>
                            <a:schemeClr val="bg1"/>
                          </a:solidFill>
                        </a:rPr>
                        <a:t>Benefit: Reduce the total cost of ownership for Operations Manager.</a:t>
                      </a:r>
                      <a:endParaRPr kumimoji="0" lang="en-US" sz="1200" b="0" i="1"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defRPr/>
                      </a:pPr>
                      <a:r>
                        <a:rPr kumimoji="0" lang="en-US" sz="1400" b="0" i="0" u="none" strike="noStrike" cap="none" normalizeH="0" baseline="0" dirty="0" smtClean="0">
                          <a:ln>
                            <a:noFill/>
                          </a:ln>
                          <a:solidFill>
                            <a:schemeClr val="bg1"/>
                          </a:solidFill>
                          <a:effectLst/>
                          <a:latin typeface="Arial" charset="0"/>
                        </a:rPr>
                        <a:t>Operations Manager Administrators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469392">
                <a:tc rowSpan="2">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1" i="0" u="none" strike="noStrike" cap="none" normalizeH="0" baseline="0" dirty="0" smtClean="0">
                          <a:ln>
                            <a:noFill/>
                          </a:ln>
                          <a:solidFill>
                            <a:schemeClr val="bg1"/>
                          </a:solidFill>
                          <a:effectLst/>
                          <a:latin typeface="Arial" charset="0"/>
                        </a:rPr>
                        <a:t>Extend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b="1" dirty="0" smtClean="0">
                          <a:solidFill>
                            <a:schemeClr val="bg1"/>
                          </a:solidFill>
                        </a:rPr>
                        <a:t>Drive alert  resolution</a:t>
                      </a:r>
                      <a:r>
                        <a:rPr lang="en-US" sz="1200" b="1" baseline="0" dirty="0" smtClean="0">
                          <a:solidFill>
                            <a:schemeClr val="bg1"/>
                          </a:solidFill>
                        </a:rPr>
                        <a:t> </a:t>
                      </a:r>
                      <a:r>
                        <a:rPr lang="en-US" sz="1200" b="0" baseline="0" dirty="0" smtClean="0">
                          <a:solidFill>
                            <a:schemeClr val="bg1"/>
                          </a:solidFill>
                        </a:rPr>
                        <a:t>through progressive escalations, state changes and authorizations</a:t>
                      </a:r>
                      <a:r>
                        <a:rPr lang="en-US" sz="1200" dirty="0" smtClean="0">
                          <a:solidFill>
                            <a:schemeClr val="bg1"/>
                          </a:solidFill>
                        </a:rPr>
                        <a:t>.</a:t>
                      </a:r>
                    </a:p>
                    <a:p>
                      <a:pPr marL="0" marR="0" lvl="0" indent="0" algn="l" defTabSz="914400" rtl="0" eaLnBrk="0" fontAlgn="base" latinLnBrk="0" hangingPunct="0">
                        <a:lnSpc>
                          <a:spcPct val="100000"/>
                        </a:lnSpc>
                        <a:spcBef>
                          <a:spcPts val="600"/>
                        </a:spcBef>
                        <a:spcAft>
                          <a:spcPct val="0"/>
                        </a:spcAft>
                        <a:buClr>
                          <a:srgbClr val="3F5679"/>
                        </a:buClr>
                        <a:buSzPct val="90000"/>
                        <a:buFont typeface="Wingdings" pitchFamily="2" charset="2"/>
                        <a:buNone/>
                        <a:tabLst/>
                      </a:pPr>
                      <a:r>
                        <a:rPr lang="en-US" sz="1200" i="1" dirty="0" smtClean="0">
                          <a:solidFill>
                            <a:schemeClr val="bg1"/>
                          </a:solidFill>
                        </a:rPr>
                        <a:t>Benefit: Reduce unplanned downtime</a:t>
                      </a:r>
                      <a:r>
                        <a:rPr lang="en-US" sz="1200" i="1" baseline="0" dirty="0" smtClean="0">
                          <a:solidFill>
                            <a:schemeClr val="bg1"/>
                          </a:solidFill>
                        </a:rPr>
                        <a:t> due to missed alerts.</a:t>
                      </a:r>
                      <a:endParaRPr kumimoji="0" lang="en-US" sz="1200" b="1" i="1"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IT Operations Managers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r h="469392">
                <a:tc vMerge="1">
                  <a:txBody>
                    <a:bodyPr/>
                    <a:lstStyle/>
                    <a:p>
                      <a:endParaRPr lang="en-US"/>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lvl="0" indent="0" fontAlgn="ctr">
                        <a:spcBef>
                          <a:spcPts val="600"/>
                        </a:spcBef>
                        <a:buFont typeface="+mj-lt"/>
                        <a:buNone/>
                      </a:pPr>
                      <a:r>
                        <a:rPr lang="en-US" sz="1200" b="1" dirty="0" smtClean="0">
                          <a:solidFill>
                            <a:schemeClr val="bg1"/>
                          </a:solidFill>
                        </a:rPr>
                        <a:t>Enrich alerts </a:t>
                      </a:r>
                      <a:r>
                        <a:rPr lang="en-US" sz="1200" baseline="0" dirty="0" smtClean="0">
                          <a:solidFill>
                            <a:schemeClr val="bg1"/>
                          </a:solidFill>
                        </a:rPr>
                        <a:t>with information such as </a:t>
                      </a:r>
                      <a:r>
                        <a:rPr lang="en-US" sz="1200" dirty="0" smtClean="0">
                          <a:solidFill>
                            <a:schemeClr val="bg1"/>
                          </a:solidFill>
                        </a:rPr>
                        <a:t>current machine configuration, owner, related issues,</a:t>
                      </a:r>
                      <a:r>
                        <a:rPr lang="en-US" sz="1200" baseline="0" dirty="0" smtClean="0">
                          <a:solidFill>
                            <a:schemeClr val="bg1"/>
                          </a:solidFill>
                        </a:rPr>
                        <a:t> etc. </a:t>
                      </a:r>
                      <a:r>
                        <a:rPr lang="en-US" sz="1200" dirty="0" smtClean="0">
                          <a:solidFill>
                            <a:schemeClr val="bg1"/>
                          </a:solidFill>
                        </a:rPr>
                        <a:t>by enabling access to disparate knowledge repositories.</a:t>
                      </a:r>
                      <a:endParaRPr lang="en-US" sz="1200" baseline="0" dirty="0" smtClean="0">
                        <a:solidFill>
                          <a:schemeClr val="bg1"/>
                        </a:solidFill>
                      </a:endParaRPr>
                    </a:p>
                    <a:p>
                      <a:pPr marL="0" lvl="0" indent="0" fontAlgn="ctr">
                        <a:spcBef>
                          <a:spcPts val="600"/>
                        </a:spcBef>
                        <a:buFont typeface="+mj-lt"/>
                        <a:buNone/>
                      </a:pPr>
                      <a:r>
                        <a:rPr lang="en-US" sz="1200" i="1" baseline="0" dirty="0" smtClean="0">
                          <a:solidFill>
                            <a:schemeClr val="bg1"/>
                          </a:solidFill>
                        </a:rPr>
                        <a:t>Benefit: Accelerate resolution and r</a:t>
                      </a:r>
                      <a:r>
                        <a:rPr lang="en-US" sz="1200" i="1" dirty="0" smtClean="0">
                          <a:solidFill>
                            <a:schemeClr val="bg1"/>
                          </a:solidFill>
                        </a:rPr>
                        <a:t>educe administrator troubleshooting workload/time.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c>
                  <a:txBody>
                    <a:bodyPr/>
                    <a:lstStyle/>
                    <a:p>
                      <a:pPr marL="0" marR="0" lvl="0" indent="0" algn="ctr" defTabSz="914400" rtl="0" eaLnBrk="0" fontAlgn="base" latinLnBrk="0" hangingPunct="0">
                        <a:lnSpc>
                          <a:spcPct val="90000"/>
                        </a:lnSpc>
                        <a:spcBef>
                          <a:spcPct val="50000"/>
                        </a:spcBef>
                        <a:spcAft>
                          <a:spcPct val="0"/>
                        </a:spcAft>
                        <a:buClr>
                          <a:srgbClr val="3F5679"/>
                        </a:buClr>
                        <a:buSzPct val="90000"/>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Operations Manager Administrators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5D5D5">
                            <a:alpha val="50000"/>
                          </a:srgbClr>
                        </a:gs>
                        <a:gs pos="100000">
                          <a:srgbClr val="D5D5D5">
                            <a:gamma/>
                            <a:tint val="0"/>
                            <a:invGamma/>
                          </a:srgbClr>
                        </a:gs>
                      </a:gsLst>
                      <a:lin ang="2700000" scaled="1"/>
                    </a:gradFill>
                  </a:tcPr>
                </a:tc>
              </a:tr>
            </a:tbl>
          </a:graphicData>
        </a:graphic>
      </p:graphicFrame>
      <p:sp>
        <p:nvSpPr>
          <p:cNvPr id="6" name="Rectangle 2"/>
          <p:cNvSpPr>
            <a:spLocks noChangeArrowheads="1"/>
          </p:cNvSpPr>
          <p:nvPr/>
        </p:nvSpPr>
        <p:spPr bwMode="auto">
          <a:xfrm>
            <a:off x="481042" y="592138"/>
            <a:ext cx="8305800" cy="492125"/>
          </a:xfrm>
          <a:prstGeom prst="rect">
            <a:avLst/>
          </a:prstGeom>
          <a:noFill/>
          <a:ln w="9525">
            <a:noFill/>
            <a:miter lim="800000"/>
            <a:headEnd/>
            <a:tailEnd/>
          </a:ln>
        </p:spPr>
        <p:txBody>
          <a:bodyPr anchor="b"/>
          <a:lstStyle/>
          <a:p>
            <a:r>
              <a:rPr lang="en-US" b="1" i="1" dirty="0" smtClean="0">
                <a:solidFill>
                  <a:srgbClr val="FF9933"/>
                </a:solidFill>
              </a:rPr>
              <a:t>Integrate, Automate and Extend Systems Center Operations Manager</a:t>
            </a:r>
            <a:endParaRPr lang="en-US" b="1" i="1" dirty="0">
              <a:solidFill>
                <a:srgbClr val="FF9933"/>
              </a:solidFill>
            </a:endParaRPr>
          </a:p>
        </p:txBody>
      </p:sp>
      <p:sp>
        <p:nvSpPr>
          <p:cNvPr id="7" name="Rectangle 2"/>
          <p:cNvSpPr txBox="1">
            <a:spLocks noChangeArrowheads="1"/>
          </p:cNvSpPr>
          <p:nvPr/>
        </p:nvSpPr>
        <p:spPr>
          <a:xfrm>
            <a:off x="488568" y="330200"/>
            <a:ext cx="7340600" cy="444500"/>
          </a:xfrm>
          <a:prstGeom prst="rect">
            <a:avLst/>
          </a:prstGeom>
        </p:spPr>
        <p:txBody>
          <a:bodyPr/>
          <a:lstStyle/>
          <a:p>
            <a:pPr marL="231775" marR="0" lvl="0" indent="-231775" algn="l" defTabSz="914400" rtl="0" eaLnBrk="0" fontAlgn="base" latinLnBrk="0" hangingPunct="0">
              <a:lnSpc>
                <a:spcPct val="90000"/>
              </a:lnSpc>
              <a:spcBef>
                <a:spcPct val="50000"/>
              </a:spcBef>
              <a:spcAft>
                <a:spcPct val="0"/>
              </a:spcAft>
              <a:buClr>
                <a:srgbClr val="3F5679"/>
              </a:buClr>
              <a:buSzPct val="90000"/>
              <a:tabLst/>
              <a:defRPr/>
            </a:pPr>
            <a:r>
              <a:rPr kumimoji="0" lang="en-US" sz="2800" b="1" i="0" u="none" strike="noStrike" kern="0" cap="none" spc="0" normalizeH="0" baseline="0" noProof="0" dirty="0" smtClean="0">
                <a:ln>
                  <a:noFill/>
                </a:ln>
                <a:solidFill>
                  <a:srgbClr val="99CC99"/>
                </a:solidFill>
                <a:effectLst/>
                <a:uLnTx/>
                <a:uFillTx/>
                <a:latin typeface="+mj-lt"/>
                <a:ea typeface="+mn-ea"/>
                <a:cs typeface="+mn-cs"/>
              </a:rPr>
              <a:t>Automated Process Examples with Aegis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799" y="4992403"/>
            <a:ext cx="8461093" cy="752822"/>
          </a:xfrm>
        </p:spPr>
        <p:txBody>
          <a:bodyPr/>
          <a:lstStyle/>
          <a:p>
            <a:r>
              <a:rPr lang="en-US" dirty="0" smtClean="0"/>
              <a:t>System Center Operations Manager 2007</a:t>
            </a:r>
            <a:endParaRPr lang="en-US" dirty="0"/>
          </a:p>
        </p:txBody>
      </p:sp>
      <p:sp>
        <p:nvSpPr>
          <p:cNvPr id="3" name="Subtitle 2"/>
          <p:cNvSpPr>
            <a:spLocks noGrp="1"/>
          </p:cNvSpPr>
          <p:nvPr>
            <p:ph type="subTitle" idx="1"/>
          </p:nvPr>
        </p:nvSpPr>
        <p:spPr/>
        <p:txBody>
          <a:bodyPr/>
          <a:lstStyle/>
          <a:p>
            <a:r>
              <a:rPr lang="en-GB" dirty="0" smtClean="0"/>
              <a:t>Alert Enrichment Example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Actions</a:t>
            </a:r>
            <a:br>
              <a:rPr lang="en-US" dirty="0" smtClean="0"/>
            </a:br>
            <a:endParaRPr lang="en-US" dirty="0">
              <a:solidFill>
                <a:schemeClr val="tx2"/>
              </a:solidFill>
            </a:endParaRPr>
          </a:p>
        </p:txBody>
      </p:sp>
      <p:sp>
        <p:nvSpPr>
          <p:cNvPr id="3" name="Text Placeholder 2"/>
          <p:cNvSpPr>
            <a:spLocks noGrp="1"/>
          </p:cNvSpPr>
          <p:nvPr>
            <p:ph idx="1"/>
          </p:nvPr>
        </p:nvSpPr>
        <p:spPr>
          <a:xfrm>
            <a:off x="381000" y="818866"/>
            <a:ext cx="8382000" cy="5155213"/>
          </a:xfrm>
        </p:spPr>
        <p:txBody>
          <a:bodyPr/>
          <a:lstStyle/>
          <a:p>
            <a:pPr>
              <a:buNone/>
            </a:pPr>
            <a:endParaRPr lang="en-GB" sz="2800" dirty="0" smtClean="0"/>
          </a:p>
          <a:p>
            <a:r>
              <a:rPr lang="en-GB" sz="2800" dirty="0" smtClean="0"/>
              <a:t>Download Aegis and create your own processes.</a:t>
            </a:r>
          </a:p>
          <a:p>
            <a:r>
              <a:rPr lang="en-GB" sz="2800" dirty="0" smtClean="0"/>
              <a:t>If your wondering how to get started....come and talk to us now!</a:t>
            </a:r>
          </a:p>
          <a:p>
            <a:r>
              <a:rPr lang="en-GB" sz="2800" dirty="0" smtClean="0"/>
              <a:t>Catch us at the Exhibitor stand in Hall 4 (S2)</a:t>
            </a:r>
          </a:p>
          <a:p>
            <a:r>
              <a:rPr lang="en-GB" sz="2800" dirty="0" smtClean="0"/>
              <a:t>Please fill in your evaluation.</a:t>
            </a:r>
          </a:p>
          <a:p>
            <a:r>
              <a:rPr lang="en-GB" sz="2800" dirty="0" smtClean="0"/>
              <a:t>Competition Details: Win an iPOD Nano.</a:t>
            </a:r>
          </a:p>
          <a:p>
            <a:r>
              <a:rPr lang="en-GB" sz="2800" dirty="0" smtClean="0"/>
              <a:t>The other sessions by NetIQ:</a:t>
            </a:r>
          </a:p>
          <a:p>
            <a:pPr lvl="1"/>
            <a:r>
              <a:rPr lang="en-GB" sz="2400" dirty="0" smtClean="0"/>
              <a:t>GPO Management (Goetz Walecki)</a:t>
            </a:r>
          </a:p>
          <a:p>
            <a:pPr lvl="1"/>
            <a:r>
              <a:rPr lang="en-GB" sz="2400" dirty="0" smtClean="0"/>
              <a:t>SCOM Impact Management (Frank Hoerner)</a:t>
            </a:r>
          </a:p>
          <a:p>
            <a:pPr>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Resources</a:t>
            </a:r>
            <a:br>
              <a:rPr lang="en-US" dirty="0" smtClean="0"/>
            </a:br>
            <a:endParaRPr lang="en-US" dirty="0">
              <a:solidFill>
                <a:schemeClr val="tx2"/>
              </a:solidFill>
            </a:endParaRPr>
          </a:p>
        </p:txBody>
      </p:sp>
      <p:sp>
        <p:nvSpPr>
          <p:cNvPr id="3" name="Text Placeholder 2"/>
          <p:cNvSpPr>
            <a:spLocks noGrp="1"/>
          </p:cNvSpPr>
          <p:nvPr>
            <p:ph idx="1"/>
          </p:nvPr>
        </p:nvSpPr>
        <p:spPr>
          <a:xfrm>
            <a:off x="381000" y="627798"/>
            <a:ext cx="8382000" cy="5346282"/>
          </a:xfrm>
        </p:spPr>
        <p:txBody>
          <a:bodyPr/>
          <a:lstStyle/>
          <a:p>
            <a:pPr>
              <a:buNone/>
            </a:pPr>
            <a:endParaRPr lang="en-US" dirty="0" smtClean="0"/>
          </a:p>
          <a:p>
            <a:r>
              <a:rPr lang="en-US" sz="2800" dirty="0" smtClean="0"/>
              <a:t>Download Aegis: </a:t>
            </a:r>
            <a:r>
              <a:rPr lang="en-US" sz="2800" dirty="0" smtClean="0">
                <a:hlinkClick r:id="rId3"/>
              </a:rPr>
              <a:t>http://www.netiq.com/f/form/form.asp?id=3185&amp;origin=prod</a:t>
            </a:r>
            <a:endParaRPr lang="en-US" sz="2800" dirty="0" smtClean="0"/>
          </a:p>
          <a:p>
            <a:r>
              <a:rPr lang="en-GB" sz="2800" dirty="0" smtClean="0"/>
              <a:t>Read about Aegis: </a:t>
            </a:r>
            <a:r>
              <a:rPr lang="en-GB" sz="2800" dirty="0" smtClean="0">
                <a:hlinkClick r:id="rId4"/>
              </a:rPr>
              <a:t>http://www.netiq.com/products/aegis/default.asp</a:t>
            </a:r>
            <a:endParaRPr lang="en-GB" sz="2800" dirty="0" smtClean="0"/>
          </a:p>
          <a:p>
            <a:r>
              <a:rPr lang="en-GB" sz="2800" dirty="0" smtClean="0"/>
              <a:t>NetIQ website: </a:t>
            </a:r>
            <a:r>
              <a:rPr lang="en-GB" sz="2800" dirty="0" smtClean="0">
                <a:hlinkClick r:id="rId5"/>
              </a:rPr>
              <a:t>http://www.netiq.com/</a:t>
            </a:r>
            <a:endParaRPr lang="en-GB" sz="2800" dirty="0" smtClean="0"/>
          </a:p>
          <a:p>
            <a:endParaRPr lang="en-GB" sz="2800" dirty="0" smtClean="0"/>
          </a:p>
          <a:p>
            <a:r>
              <a:rPr lang="en-GB" sz="2800" dirty="0" smtClean="0">
                <a:hlinkClick r:id="rId6"/>
              </a:rPr>
              <a:t>Bans.Sagoo@attachmate.com</a:t>
            </a:r>
            <a:endParaRPr lang="en-GB" sz="2800" dirty="0" smtClean="0"/>
          </a:p>
          <a:p>
            <a:r>
              <a:rPr lang="en-GB" sz="2800" dirty="0" smtClean="0">
                <a:hlinkClick r:id="rId7"/>
              </a:rPr>
              <a:t>Sven.Kniest@attachmate.com</a:t>
            </a:r>
            <a:endParaRPr lang="en-GB" sz="2800" dirty="0" smtClean="0"/>
          </a:p>
          <a:p>
            <a:endParaRPr lang="en-GB" sz="2800" dirty="0" smtClean="0"/>
          </a:p>
        </p:txBody>
      </p:sp>
      <p:pic>
        <p:nvPicPr>
          <p:cNvPr id="2050" name="Picture 2"/>
          <p:cNvPicPr>
            <a:picLocks noChangeAspect="1" noChangeArrowheads="1"/>
          </p:cNvPicPr>
          <p:nvPr/>
        </p:nvPicPr>
        <p:blipFill>
          <a:blip r:embed="rId8"/>
          <a:srcRect/>
          <a:stretch>
            <a:fillRect/>
          </a:stretch>
        </p:blipFill>
        <p:spPr bwMode="auto">
          <a:xfrm>
            <a:off x="7643899" y="5649190"/>
            <a:ext cx="1104900" cy="38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dirty="0" smtClean="0"/>
              <a:t>Agenda </a:t>
            </a:r>
            <a:endParaRPr lang="en-US" dirty="0"/>
          </a:p>
        </p:txBody>
      </p:sp>
      <p:sp>
        <p:nvSpPr>
          <p:cNvPr id="377859" name="Rectangle 3"/>
          <p:cNvSpPr>
            <a:spLocks noGrp="1" noChangeArrowheads="1"/>
          </p:cNvSpPr>
          <p:nvPr>
            <p:ph idx="1"/>
          </p:nvPr>
        </p:nvSpPr>
        <p:spPr/>
        <p:txBody>
          <a:bodyPr/>
          <a:lstStyle/>
          <a:p>
            <a:r>
              <a:rPr lang="en-US" dirty="0" smtClean="0"/>
              <a:t>AD Challenges</a:t>
            </a:r>
          </a:p>
          <a:p>
            <a:r>
              <a:rPr lang="en-GB" dirty="0" smtClean="0"/>
              <a:t>Why Automate AD?</a:t>
            </a:r>
          </a:p>
          <a:p>
            <a:r>
              <a:rPr lang="en-GB" dirty="0" smtClean="0"/>
              <a:t>Where does NetIQ fit in?</a:t>
            </a:r>
          </a:p>
          <a:p>
            <a:r>
              <a:rPr lang="en-GB" dirty="0" smtClean="0"/>
              <a:t>AD Automation Examples</a:t>
            </a:r>
          </a:p>
          <a:p>
            <a:r>
              <a:rPr lang="en-GB" dirty="0" smtClean="0"/>
              <a:t>Going beyond AD Automation....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408" y="152400"/>
            <a:ext cx="7935912" cy="685800"/>
          </a:xfrm>
        </p:spPr>
        <p:txBody>
          <a:bodyPr>
            <a:normAutofit fontScale="90000"/>
          </a:bodyPr>
          <a:lstStyle/>
          <a:p>
            <a:pPr>
              <a:defRPr/>
            </a:pPr>
            <a:r>
              <a:rPr lang="en-US" dirty="0" smtClean="0"/>
              <a:t>Active Directory</a:t>
            </a:r>
            <a:br>
              <a:rPr lang="en-US" dirty="0" smtClean="0"/>
            </a:br>
            <a:r>
              <a:rPr lang="en-US" sz="2000" i="1" dirty="0" smtClean="0">
                <a:solidFill>
                  <a:schemeClr val="tx1"/>
                </a:solidFill>
              </a:rPr>
              <a:t>Ownership and Challenges</a:t>
            </a:r>
            <a:endParaRPr lang="en-US" dirty="0" smtClean="0"/>
          </a:p>
        </p:txBody>
      </p:sp>
      <p:sp>
        <p:nvSpPr>
          <p:cNvPr id="18435" name="Content Placeholder 2"/>
          <p:cNvSpPr>
            <a:spLocks noGrp="1"/>
          </p:cNvSpPr>
          <p:nvPr>
            <p:ph idx="1"/>
          </p:nvPr>
        </p:nvSpPr>
        <p:spPr bwMode="auto">
          <a:xfrm>
            <a:off x="1435608" y="5669280"/>
            <a:ext cx="6819558" cy="722427"/>
          </a:xfrm>
          <a:noFill/>
          <a:ln>
            <a:miter lim="800000"/>
            <a:headEnd/>
            <a:tailEnd/>
          </a:ln>
        </p:spPr>
        <p:txBody>
          <a:bodyPr vert="horz" wrap="square" numCol="1" anchor="t" anchorCtr="0" compatLnSpc="1">
            <a:prstTxWarp prst="textNoShape">
              <a:avLst/>
            </a:prstTxWarp>
          </a:bodyPr>
          <a:lstStyle/>
          <a:p>
            <a:pPr>
              <a:buNone/>
            </a:pPr>
            <a:r>
              <a:rPr lang="en-US" sz="2000" b="1" dirty="0" smtClean="0">
                <a:cs typeface="Arial" charset="0"/>
              </a:rPr>
              <a:t>“Active Directory has become indispensable!”</a:t>
            </a:r>
            <a:endParaRPr sz="2000" b="1" dirty="0">
              <a:cs typeface="Arial" charset="0"/>
            </a:endParaRPr>
          </a:p>
        </p:txBody>
      </p:sp>
      <p:sp>
        <p:nvSpPr>
          <p:cNvPr id="18436" name="Content Placeholder 2"/>
          <p:cNvSpPr txBox="1">
            <a:spLocks/>
          </p:cNvSpPr>
          <p:nvPr/>
        </p:nvSpPr>
        <p:spPr bwMode="auto">
          <a:xfrm>
            <a:off x="921004" y="2924556"/>
            <a:ext cx="3657600" cy="4572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“I need to reduce admin privileges."</a:t>
            </a:r>
            <a:endParaRPr lang="en-US" sz="2000" b="1" dirty="0">
              <a:solidFill>
                <a:srgbClr val="99CC99"/>
              </a:solidFill>
              <a:latin typeface="Arial Narrow" pitchFamily="34" charset="0"/>
              <a:cs typeface="Arial" charset="0"/>
            </a:endParaRPr>
          </a:p>
        </p:txBody>
      </p:sp>
      <p:sp>
        <p:nvSpPr>
          <p:cNvPr id="18437" name="Content Placeholder 2"/>
          <p:cNvSpPr txBox="1">
            <a:spLocks/>
          </p:cNvSpPr>
          <p:nvPr/>
        </p:nvSpPr>
        <p:spPr bwMode="auto">
          <a:xfrm>
            <a:off x="1743964" y="3503676"/>
            <a:ext cx="5867400" cy="6096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a:solidFill>
                  <a:srgbClr val="99CC99"/>
                </a:solidFill>
                <a:latin typeface="Arial Narrow" pitchFamily="34" charset="0"/>
                <a:cs typeface="Arial" charset="0"/>
              </a:rPr>
              <a:t>“I need </a:t>
            </a:r>
            <a:r>
              <a:rPr lang="en-US" sz="2000" b="1" dirty="0" smtClean="0">
                <a:solidFill>
                  <a:srgbClr val="99CC99"/>
                </a:solidFill>
                <a:latin typeface="Arial Narrow" pitchFamily="34" charset="0"/>
                <a:cs typeface="Arial" charset="0"/>
              </a:rPr>
              <a:t>to increase security and improve compliance."</a:t>
            </a:r>
            <a:endParaRPr lang="en-US" sz="2000" b="1" dirty="0">
              <a:solidFill>
                <a:srgbClr val="99CC99"/>
              </a:solidFill>
              <a:latin typeface="Arial Narrow" pitchFamily="34" charset="0"/>
              <a:cs typeface="Arial" charset="0"/>
            </a:endParaRPr>
          </a:p>
        </p:txBody>
      </p:sp>
      <p:sp>
        <p:nvSpPr>
          <p:cNvPr id="18438" name="Content Placeholder 2"/>
          <p:cNvSpPr txBox="1">
            <a:spLocks/>
          </p:cNvSpPr>
          <p:nvPr/>
        </p:nvSpPr>
        <p:spPr bwMode="auto">
          <a:xfrm>
            <a:off x="2565494" y="4162936"/>
            <a:ext cx="6019800" cy="5334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“Efficiency- efficient transitions!”</a:t>
            </a:r>
            <a:endParaRPr lang="en-US" sz="2000" b="1" dirty="0">
              <a:solidFill>
                <a:srgbClr val="99CC99"/>
              </a:solidFill>
              <a:latin typeface="Arial Narrow" pitchFamily="34" charset="0"/>
              <a:cs typeface="Arial" charset="0"/>
            </a:endParaRPr>
          </a:p>
        </p:txBody>
      </p:sp>
      <p:sp>
        <p:nvSpPr>
          <p:cNvPr id="18439" name="Content Placeholder 2"/>
          <p:cNvSpPr txBox="1">
            <a:spLocks/>
          </p:cNvSpPr>
          <p:nvPr/>
        </p:nvSpPr>
        <p:spPr bwMode="auto">
          <a:xfrm>
            <a:off x="1045464" y="1088136"/>
            <a:ext cx="5994400" cy="4572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“Ownership is hybrid; Security and Operations.” </a:t>
            </a:r>
            <a:endParaRPr lang="en-US" sz="2000" b="1" dirty="0">
              <a:solidFill>
                <a:srgbClr val="99CC99"/>
              </a:solidFill>
              <a:latin typeface="Arial Narrow" pitchFamily="34" charset="0"/>
              <a:cs typeface="Arial" charset="0"/>
            </a:endParaRPr>
          </a:p>
        </p:txBody>
      </p:sp>
      <p:sp>
        <p:nvSpPr>
          <p:cNvPr id="18440" name="Content Placeholder 2"/>
          <p:cNvSpPr txBox="1">
            <a:spLocks/>
          </p:cNvSpPr>
          <p:nvPr/>
        </p:nvSpPr>
        <p:spPr bwMode="auto">
          <a:xfrm>
            <a:off x="3733800" y="5053584"/>
            <a:ext cx="5410200" cy="6096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“We are growing by merger and acquisition."</a:t>
            </a:r>
            <a:endParaRPr lang="en-US" sz="2000" b="1" dirty="0">
              <a:solidFill>
                <a:srgbClr val="99CC99"/>
              </a:solidFill>
              <a:latin typeface="Arial Narrow" pitchFamily="34" charset="0"/>
              <a:cs typeface="Arial" charset="0"/>
            </a:endParaRPr>
          </a:p>
        </p:txBody>
      </p:sp>
      <p:sp>
        <p:nvSpPr>
          <p:cNvPr id="18441" name="Content Placeholder 2"/>
          <p:cNvSpPr txBox="1">
            <a:spLocks/>
          </p:cNvSpPr>
          <p:nvPr/>
        </p:nvSpPr>
        <p:spPr bwMode="auto">
          <a:xfrm>
            <a:off x="2285130" y="1560639"/>
            <a:ext cx="6731000" cy="6096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“There is a shift from operations to security, from CIO to CISO."</a:t>
            </a:r>
            <a:endParaRPr lang="en-US" sz="2000" b="1" dirty="0">
              <a:solidFill>
                <a:srgbClr val="99CC99"/>
              </a:solidFill>
              <a:latin typeface="Arial Narrow" pitchFamily="34" charset="0"/>
              <a:cs typeface="Arial" charset="0"/>
            </a:endParaRPr>
          </a:p>
        </p:txBody>
      </p:sp>
      <p:sp>
        <p:nvSpPr>
          <p:cNvPr id="10" name="Content Placeholder 2"/>
          <p:cNvSpPr txBox="1">
            <a:spLocks/>
          </p:cNvSpPr>
          <p:nvPr/>
        </p:nvSpPr>
        <p:spPr bwMode="auto">
          <a:xfrm>
            <a:off x="3022797" y="2058405"/>
            <a:ext cx="5994400" cy="457200"/>
          </a:xfrm>
          <a:prstGeom prst="rect">
            <a:avLst/>
          </a:prstGeom>
          <a:noFill/>
          <a:ln w="9525">
            <a:noFill/>
            <a:miter lim="800000"/>
            <a:headEnd/>
            <a:tailEnd/>
          </a:ln>
        </p:spPr>
        <p:txBody>
          <a:bodyPr lIns="0" tIns="0" rIns="0" bIns="0"/>
          <a:lstStyle/>
          <a:p>
            <a:pPr eaLnBrk="0" hangingPunct="0">
              <a:spcBef>
                <a:spcPct val="20000"/>
              </a:spcBef>
            </a:pPr>
            <a:r>
              <a:rPr lang="en-US" sz="2000" b="1" dirty="0" smtClean="0">
                <a:solidFill>
                  <a:srgbClr val="99CC99"/>
                </a:solidFill>
                <a:latin typeface="Arial Narrow" pitchFamily="34" charset="0"/>
                <a:cs typeface="Arial" charset="0"/>
              </a:rPr>
              <a:t>“Security should be involved.” </a:t>
            </a:r>
            <a:endParaRPr lang="en-US" sz="2000" b="1" dirty="0">
              <a:solidFill>
                <a:srgbClr val="99CC99"/>
              </a:solidFill>
              <a:latin typeface="Arial Narrow" pitchFamily="34" charset="0"/>
              <a:cs typeface="Arial" charset="0"/>
            </a:endParaRPr>
          </a:p>
        </p:txBody>
      </p:sp>
      <p:sp>
        <p:nvSpPr>
          <p:cNvPr id="11" name="Content Placeholder 2"/>
          <p:cNvSpPr txBox="1">
            <a:spLocks/>
          </p:cNvSpPr>
          <p:nvPr/>
        </p:nvSpPr>
        <p:spPr bwMode="auto">
          <a:xfrm>
            <a:off x="430691" y="2325199"/>
            <a:ext cx="5994400" cy="457200"/>
          </a:xfrm>
          <a:prstGeom prst="rect">
            <a:avLst/>
          </a:prstGeom>
          <a:noFill/>
          <a:ln w="9525">
            <a:noFill/>
            <a:miter lim="800000"/>
            <a:headEnd/>
            <a:tailEnd/>
          </a:ln>
        </p:spPr>
        <p:txBody>
          <a:bodyPr lIns="0" tIns="0" rIns="0" bIns="0"/>
          <a:lstStyle/>
          <a:p>
            <a:pPr eaLnBrk="0" hangingPunct="0">
              <a:spcBef>
                <a:spcPct val="20000"/>
              </a:spcBef>
            </a:pPr>
            <a:r>
              <a:rPr lang="en-US" sz="2000" b="1" dirty="0" smtClean="0">
                <a:solidFill>
                  <a:srgbClr val="99CC99"/>
                </a:solidFill>
                <a:latin typeface="Arial Narrow" pitchFamily="34" charset="0"/>
                <a:cs typeface="Arial" charset="0"/>
              </a:rPr>
              <a:t>“Security IS involved.” </a:t>
            </a:r>
            <a:endParaRPr lang="en-US" sz="2000" b="1" dirty="0">
              <a:solidFill>
                <a:srgbClr val="99CC99"/>
              </a:solidFill>
              <a:latin typeface="Arial Narrow" pitchFamily="34" charset="0"/>
              <a:cs typeface="Arial" charset="0"/>
            </a:endParaRPr>
          </a:p>
        </p:txBody>
      </p:sp>
      <p:sp>
        <p:nvSpPr>
          <p:cNvPr id="12" name="Content Placeholder 2"/>
          <p:cNvSpPr txBox="1">
            <a:spLocks/>
          </p:cNvSpPr>
          <p:nvPr/>
        </p:nvSpPr>
        <p:spPr bwMode="auto">
          <a:xfrm>
            <a:off x="4745736" y="2952880"/>
            <a:ext cx="4014216" cy="5334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“Reduce admin workload!”</a:t>
            </a:r>
            <a:endParaRPr lang="en-US" sz="2000" b="1" dirty="0">
              <a:solidFill>
                <a:srgbClr val="99CC99"/>
              </a:solidFill>
              <a:latin typeface="Arial Narrow" pitchFamily="34" charset="0"/>
              <a:cs typeface="Arial" charset="0"/>
            </a:endParaRPr>
          </a:p>
        </p:txBody>
      </p:sp>
      <p:sp>
        <p:nvSpPr>
          <p:cNvPr id="13" name="Content Placeholder 2"/>
          <p:cNvSpPr txBox="1">
            <a:spLocks/>
          </p:cNvSpPr>
          <p:nvPr/>
        </p:nvSpPr>
        <p:spPr bwMode="auto">
          <a:xfrm>
            <a:off x="731520" y="4575048"/>
            <a:ext cx="5410200" cy="609600"/>
          </a:xfrm>
          <a:prstGeom prst="rect">
            <a:avLst/>
          </a:prstGeom>
          <a:noFill/>
          <a:ln w="9525">
            <a:noFill/>
            <a:miter lim="800000"/>
            <a:headEnd/>
            <a:tailEnd/>
          </a:ln>
        </p:spPr>
        <p:txBody>
          <a:bodyPr lIns="0" tIns="0" rIns="0" bIns="0"/>
          <a:lstStyle/>
          <a:p>
            <a:pPr eaLnBrk="0" hangingPunct="0">
              <a:spcBef>
                <a:spcPct val="20000"/>
              </a:spcBef>
              <a:buFont typeface="Arial" charset="0"/>
              <a:buNone/>
            </a:pPr>
            <a:r>
              <a:rPr lang="en-US" sz="2000" b="1" dirty="0" smtClean="0">
                <a:solidFill>
                  <a:srgbClr val="99CC99"/>
                </a:solidFill>
                <a:latin typeface="Arial Narrow" pitchFamily="34" charset="0"/>
                <a:cs typeface="Arial" charset="0"/>
              </a:rPr>
              <a:t>“We need to do more with the same resources."</a:t>
            </a:r>
            <a:endParaRPr lang="en-US" sz="2000" b="1" dirty="0">
              <a:solidFill>
                <a:srgbClr val="99CC99"/>
              </a:solidFill>
              <a:latin typeface="Arial Narrow"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2841199" y="1647569"/>
            <a:ext cx="4155424" cy="3866530"/>
            <a:chOff x="2994" y="1609"/>
            <a:chExt cx="2766" cy="2711"/>
          </a:xfrm>
        </p:grpSpPr>
        <p:pic>
          <p:nvPicPr>
            <p:cNvPr id="18441" name="Picture 12" descr="Crossroad"/>
            <p:cNvPicPr>
              <a:picLocks noChangeAspect="1" noChangeArrowheads="1"/>
            </p:cNvPicPr>
            <p:nvPr/>
          </p:nvPicPr>
          <p:blipFill>
            <a:blip r:embed="rId3" cstate="print"/>
            <a:srcRect l="28404"/>
            <a:stretch>
              <a:fillRect/>
            </a:stretch>
          </p:blipFill>
          <p:spPr bwMode="auto">
            <a:xfrm>
              <a:off x="2994" y="1609"/>
              <a:ext cx="2766" cy="2711"/>
            </a:xfrm>
            <a:prstGeom prst="rect">
              <a:avLst/>
            </a:prstGeom>
            <a:ln>
              <a:noFill/>
            </a:ln>
            <a:effectLst>
              <a:softEdge rad="112500"/>
            </a:effectLst>
          </p:spPr>
        </p:pic>
        <p:sp>
          <p:nvSpPr>
            <p:cNvPr id="234500" name="Text Box 13"/>
            <p:cNvSpPr txBox="1">
              <a:spLocks noChangeArrowheads="1"/>
            </p:cNvSpPr>
            <p:nvPr/>
          </p:nvSpPr>
          <p:spPr bwMode="auto">
            <a:xfrm rot="21073277">
              <a:off x="4115" y="2487"/>
              <a:ext cx="510" cy="220"/>
            </a:xfrm>
            <a:prstGeom prst="rect">
              <a:avLst/>
            </a:prstGeom>
            <a:solidFill>
              <a:srgbClr val="FFFFFF"/>
            </a:solidFill>
            <a:ln w="9525" algn="ctr">
              <a:noFill/>
              <a:miter lim="800000"/>
              <a:headEnd/>
              <a:tailEnd/>
            </a:ln>
          </p:spPr>
          <p:txBody>
            <a:bodyPr wrap="none"/>
            <a:lstStyle/>
            <a:p>
              <a:r>
                <a:rPr lang="en-US" sz="1600" dirty="0" smtClean="0">
                  <a:solidFill>
                    <a:srgbClr val="292929"/>
                  </a:solidFill>
                </a:rPr>
                <a:t>Native</a:t>
              </a:r>
              <a:endParaRPr lang="en-US" sz="1600" dirty="0">
                <a:solidFill>
                  <a:srgbClr val="292929"/>
                </a:solidFill>
              </a:endParaRPr>
            </a:p>
          </p:txBody>
        </p:sp>
        <p:sp>
          <p:nvSpPr>
            <p:cNvPr id="234501" name="Text Box 14"/>
            <p:cNvSpPr txBox="1">
              <a:spLocks noChangeArrowheads="1"/>
            </p:cNvSpPr>
            <p:nvPr/>
          </p:nvSpPr>
          <p:spPr bwMode="auto">
            <a:xfrm rot="204387">
              <a:off x="3774" y="2023"/>
              <a:ext cx="756" cy="227"/>
            </a:xfrm>
            <a:prstGeom prst="rect">
              <a:avLst/>
            </a:prstGeom>
            <a:solidFill>
              <a:srgbClr val="FFFFFF"/>
            </a:solidFill>
            <a:ln w="9525" algn="ctr">
              <a:noFill/>
              <a:miter lim="800000"/>
              <a:headEnd/>
              <a:tailEnd/>
            </a:ln>
          </p:spPr>
          <p:txBody>
            <a:bodyPr>
              <a:spAutoFit/>
            </a:bodyPr>
            <a:lstStyle/>
            <a:p>
              <a:r>
                <a:rPr lang="en-US" sz="1600" dirty="0" smtClean="0">
                  <a:solidFill>
                    <a:srgbClr val="292929"/>
                  </a:solidFill>
                </a:rPr>
                <a:t>Criticality </a:t>
              </a:r>
              <a:endParaRPr lang="en-US" sz="1600" dirty="0">
                <a:solidFill>
                  <a:srgbClr val="292929"/>
                </a:solidFill>
              </a:endParaRPr>
            </a:p>
          </p:txBody>
        </p:sp>
        <p:sp>
          <p:nvSpPr>
            <p:cNvPr id="234502" name="Text Box 15"/>
            <p:cNvSpPr txBox="1">
              <a:spLocks noChangeArrowheads="1"/>
            </p:cNvSpPr>
            <p:nvPr/>
          </p:nvSpPr>
          <p:spPr bwMode="auto">
            <a:xfrm rot="21477345">
              <a:off x="4862" y="2393"/>
              <a:ext cx="813" cy="229"/>
            </a:xfrm>
            <a:prstGeom prst="rect">
              <a:avLst/>
            </a:prstGeom>
            <a:solidFill>
              <a:srgbClr val="FFFFFF"/>
            </a:solidFill>
            <a:ln w="9525" algn="ctr">
              <a:noFill/>
              <a:miter lim="800000"/>
              <a:headEnd/>
              <a:tailEnd/>
            </a:ln>
          </p:spPr>
          <p:txBody>
            <a:bodyPr wrap="none">
              <a:spAutoFit/>
            </a:bodyPr>
            <a:lstStyle/>
            <a:p>
              <a:r>
                <a:rPr lang="en-US" sz="1600" dirty="0" smtClean="0">
                  <a:solidFill>
                    <a:srgbClr val="292929"/>
                  </a:solidFill>
                </a:rPr>
                <a:t>Automation</a:t>
              </a:r>
              <a:endParaRPr lang="en-US" sz="1600" dirty="0">
                <a:solidFill>
                  <a:srgbClr val="292929"/>
                </a:solidFill>
              </a:endParaRPr>
            </a:p>
          </p:txBody>
        </p:sp>
        <p:sp>
          <p:nvSpPr>
            <p:cNvPr id="234503" name="Text Box 16"/>
            <p:cNvSpPr txBox="1">
              <a:spLocks noChangeArrowheads="1"/>
            </p:cNvSpPr>
            <p:nvPr/>
          </p:nvSpPr>
          <p:spPr bwMode="auto">
            <a:xfrm rot="214663">
              <a:off x="3740" y="3309"/>
              <a:ext cx="831" cy="288"/>
            </a:xfrm>
            <a:prstGeom prst="rect">
              <a:avLst/>
            </a:prstGeom>
            <a:solidFill>
              <a:srgbClr val="FFFFFF"/>
            </a:solidFill>
            <a:ln w="9525" algn="ctr">
              <a:noFill/>
              <a:miter lim="800000"/>
              <a:headEnd/>
              <a:tailEnd/>
            </a:ln>
          </p:spPr>
          <p:txBody>
            <a:bodyPr wrap="none"/>
            <a:lstStyle/>
            <a:p>
              <a:r>
                <a:rPr lang="en-US" sz="1600" dirty="0" smtClean="0">
                  <a:solidFill>
                    <a:srgbClr val="333333"/>
                  </a:solidFill>
                </a:rPr>
                <a:t>Security</a:t>
              </a:r>
              <a:endParaRPr lang="en-US" sz="1600" dirty="0">
                <a:solidFill>
                  <a:srgbClr val="333333"/>
                </a:solidFill>
              </a:endParaRPr>
            </a:p>
          </p:txBody>
        </p:sp>
      </p:grpSp>
      <p:grpSp>
        <p:nvGrpSpPr>
          <p:cNvPr id="3" name="Group 8"/>
          <p:cNvGrpSpPr>
            <a:grpSpLocks/>
          </p:cNvGrpSpPr>
          <p:nvPr/>
        </p:nvGrpSpPr>
        <p:grpSpPr bwMode="auto">
          <a:xfrm>
            <a:off x="5231479" y="4135067"/>
            <a:ext cx="3760788" cy="1235675"/>
            <a:chOff x="3432" y="2717"/>
            <a:chExt cx="2369" cy="837"/>
          </a:xfrm>
          <a:solidFill>
            <a:schemeClr val="accent2">
              <a:lumMod val="60000"/>
              <a:lumOff val="40000"/>
            </a:schemeClr>
          </a:solidFill>
        </p:grpSpPr>
        <p:sp>
          <p:nvSpPr>
            <p:cNvPr id="234505" name="Freeform 9"/>
            <p:cNvSpPr>
              <a:spLocks/>
            </p:cNvSpPr>
            <p:nvPr/>
          </p:nvSpPr>
          <p:spPr bwMode="auto">
            <a:xfrm rot="11996025">
              <a:off x="3432" y="2717"/>
              <a:ext cx="1006" cy="383"/>
            </a:xfrm>
            <a:custGeom>
              <a:avLst/>
              <a:gdLst/>
              <a:ahLst/>
              <a:cxnLst>
                <a:cxn ang="0">
                  <a:pos x="0" y="178"/>
                </a:cxn>
                <a:cxn ang="0">
                  <a:pos x="535" y="0"/>
                </a:cxn>
                <a:cxn ang="0">
                  <a:pos x="82" y="0"/>
                </a:cxn>
                <a:cxn ang="0">
                  <a:pos x="0" y="178"/>
                </a:cxn>
              </a:cxnLst>
              <a:rect l="0" t="0" r="r" b="b"/>
              <a:pathLst>
                <a:path w="535" h="178">
                  <a:moveTo>
                    <a:pt x="0" y="178"/>
                  </a:moveTo>
                  <a:lnTo>
                    <a:pt x="535" y="0"/>
                  </a:lnTo>
                  <a:lnTo>
                    <a:pt x="82" y="0"/>
                  </a:lnTo>
                  <a:lnTo>
                    <a:pt x="0" y="178"/>
                  </a:lnTo>
                  <a:close/>
                </a:path>
              </a:pathLst>
            </a:custGeom>
            <a:solidFill>
              <a:schemeClr val="tx1"/>
            </a:solidFill>
            <a:ln w="9525" cap="flat" cmpd="sng">
              <a:noFill/>
              <a:prstDash val="solid"/>
              <a:round/>
              <a:headEnd/>
              <a:tailEnd/>
            </a:ln>
            <a:effectLst/>
          </p:spPr>
          <p:txBody>
            <a:bodyPr wrap="none" anchor="ctr"/>
            <a:lstStyle/>
            <a:p>
              <a:endParaRPr lang="en-US" dirty="0"/>
            </a:p>
          </p:txBody>
        </p:sp>
        <p:sp>
          <p:nvSpPr>
            <p:cNvPr id="234506" name="AutoShape 10"/>
            <p:cNvSpPr>
              <a:spLocks noChangeArrowheads="1"/>
            </p:cNvSpPr>
            <p:nvPr/>
          </p:nvSpPr>
          <p:spPr bwMode="auto">
            <a:xfrm>
              <a:off x="4010" y="2831"/>
              <a:ext cx="1791" cy="723"/>
            </a:xfrm>
            <a:prstGeom prst="roundRect">
              <a:avLst>
                <a:gd name="adj" fmla="val 16667"/>
              </a:avLst>
            </a:prstGeom>
            <a:grpFill/>
            <a:ln w="38100" algn="ctr">
              <a:solidFill>
                <a:schemeClr val="tx1"/>
              </a:solidFill>
              <a:round/>
              <a:headEnd/>
              <a:tailEnd/>
            </a:ln>
            <a:effectLst/>
          </p:spPr>
          <p:txBody>
            <a:bodyPr wrap="none" anchor="ctr"/>
            <a:lstStyle/>
            <a:p>
              <a:endParaRPr lang="en-US" dirty="0"/>
            </a:p>
          </p:txBody>
        </p:sp>
        <p:sp>
          <p:nvSpPr>
            <p:cNvPr id="234507" name="Text Box 11"/>
            <p:cNvSpPr txBox="1">
              <a:spLocks noChangeArrowheads="1"/>
            </p:cNvSpPr>
            <p:nvPr/>
          </p:nvSpPr>
          <p:spPr bwMode="auto">
            <a:xfrm>
              <a:off x="4062" y="2907"/>
              <a:ext cx="1692" cy="623"/>
            </a:xfrm>
            <a:prstGeom prst="rect">
              <a:avLst/>
            </a:prstGeom>
            <a:grpFill/>
            <a:ln w="9525">
              <a:noFill/>
              <a:miter lim="800000"/>
              <a:headEnd/>
              <a:tailEnd/>
            </a:ln>
          </p:spPr>
          <p:txBody>
            <a:bodyPr anchor="ctr"/>
            <a:lstStyle/>
            <a:p>
              <a:r>
                <a:rPr lang="en-US" sz="1400" dirty="0" smtClean="0">
                  <a:solidFill>
                    <a:srgbClr val="000000"/>
                  </a:solidFill>
                </a:rPr>
                <a:t>Today’s AD needs control over user permissions and change, as well as rich reporting and auditing capabilities </a:t>
              </a:r>
            </a:p>
          </p:txBody>
        </p:sp>
      </p:grpSp>
      <p:grpSp>
        <p:nvGrpSpPr>
          <p:cNvPr id="4" name="Group 12"/>
          <p:cNvGrpSpPr>
            <a:grpSpLocks/>
          </p:cNvGrpSpPr>
          <p:nvPr/>
        </p:nvGrpSpPr>
        <p:grpSpPr bwMode="auto">
          <a:xfrm>
            <a:off x="1145250" y="1749587"/>
            <a:ext cx="2509370" cy="1084152"/>
            <a:chOff x="631" y="1067"/>
            <a:chExt cx="1866" cy="912"/>
          </a:xfrm>
        </p:grpSpPr>
        <p:sp>
          <p:nvSpPr>
            <p:cNvPr id="234509" name="Freeform 13"/>
            <p:cNvSpPr>
              <a:spLocks/>
            </p:cNvSpPr>
            <p:nvPr/>
          </p:nvSpPr>
          <p:spPr bwMode="auto">
            <a:xfrm>
              <a:off x="2083" y="1573"/>
              <a:ext cx="414" cy="402"/>
            </a:xfrm>
            <a:custGeom>
              <a:avLst/>
              <a:gdLst/>
              <a:ahLst/>
              <a:cxnLst>
                <a:cxn ang="0">
                  <a:pos x="0" y="178"/>
                </a:cxn>
                <a:cxn ang="0">
                  <a:pos x="535" y="0"/>
                </a:cxn>
                <a:cxn ang="0">
                  <a:pos x="82" y="0"/>
                </a:cxn>
                <a:cxn ang="0">
                  <a:pos x="0" y="178"/>
                </a:cxn>
              </a:cxnLst>
              <a:rect l="0" t="0" r="r" b="b"/>
              <a:pathLst>
                <a:path w="535" h="178">
                  <a:moveTo>
                    <a:pt x="0" y="178"/>
                  </a:moveTo>
                  <a:lnTo>
                    <a:pt x="535" y="0"/>
                  </a:lnTo>
                  <a:lnTo>
                    <a:pt x="82" y="0"/>
                  </a:lnTo>
                  <a:lnTo>
                    <a:pt x="0" y="178"/>
                  </a:lnTo>
                  <a:close/>
                </a:path>
              </a:pathLst>
            </a:custGeom>
            <a:solidFill>
              <a:schemeClr val="tx1"/>
            </a:solidFill>
            <a:ln w="9525" cap="flat" cmpd="sng">
              <a:noFill/>
              <a:prstDash val="solid"/>
              <a:round/>
              <a:headEnd/>
              <a:tailEnd/>
            </a:ln>
            <a:effectLst/>
          </p:spPr>
          <p:txBody>
            <a:bodyPr wrap="none" anchor="ctr"/>
            <a:lstStyle/>
            <a:p>
              <a:endParaRPr lang="en-US" dirty="0"/>
            </a:p>
          </p:txBody>
        </p:sp>
        <p:sp>
          <p:nvSpPr>
            <p:cNvPr id="234510" name="AutoShape 14"/>
            <p:cNvSpPr>
              <a:spLocks noChangeArrowheads="1"/>
            </p:cNvSpPr>
            <p:nvPr/>
          </p:nvSpPr>
          <p:spPr bwMode="auto">
            <a:xfrm>
              <a:off x="631" y="1067"/>
              <a:ext cx="1654" cy="912"/>
            </a:xfrm>
            <a:prstGeom prst="roundRect">
              <a:avLst>
                <a:gd name="adj" fmla="val 16667"/>
              </a:avLst>
            </a:prstGeom>
            <a:gradFill rotWithShape="1">
              <a:gsLst>
                <a:gs pos="0">
                  <a:schemeClr val="tx1">
                    <a:gamma/>
                    <a:shade val="46275"/>
                    <a:invGamma/>
                  </a:schemeClr>
                </a:gs>
                <a:gs pos="100000">
                  <a:schemeClr val="tx1"/>
                </a:gs>
              </a:gsLst>
              <a:lin ang="5400000" scaled="1"/>
            </a:gradFill>
            <a:ln w="38100" algn="ctr">
              <a:solidFill>
                <a:schemeClr val="tx1"/>
              </a:solidFill>
              <a:round/>
              <a:headEnd/>
              <a:tailEnd/>
            </a:ln>
            <a:effectLst/>
          </p:spPr>
          <p:txBody>
            <a:bodyPr wrap="none" anchor="ctr"/>
            <a:lstStyle/>
            <a:p>
              <a:endParaRPr lang="en-US" dirty="0"/>
            </a:p>
          </p:txBody>
        </p:sp>
        <p:sp>
          <p:nvSpPr>
            <p:cNvPr id="234511" name="Text Box 15"/>
            <p:cNvSpPr txBox="1">
              <a:spLocks noChangeArrowheads="1"/>
            </p:cNvSpPr>
            <p:nvPr/>
          </p:nvSpPr>
          <p:spPr bwMode="auto">
            <a:xfrm>
              <a:off x="747" y="1186"/>
              <a:ext cx="1504" cy="785"/>
            </a:xfrm>
            <a:prstGeom prst="rect">
              <a:avLst/>
            </a:prstGeom>
            <a:noFill/>
            <a:ln w="9525">
              <a:noFill/>
              <a:miter lim="800000"/>
              <a:headEnd/>
              <a:tailEnd/>
            </a:ln>
          </p:spPr>
          <p:txBody>
            <a:bodyPr anchor="ctr"/>
            <a:lstStyle/>
            <a:p>
              <a:r>
                <a:rPr lang="en-US" sz="1400" dirty="0" smtClean="0">
                  <a:solidFill>
                    <a:schemeClr val="bg1"/>
                  </a:solidFill>
                </a:rPr>
                <a:t>Role of AD is evolving; increased demands by the business</a:t>
              </a:r>
            </a:p>
          </p:txBody>
        </p:sp>
      </p:grpSp>
      <p:grpSp>
        <p:nvGrpSpPr>
          <p:cNvPr id="5" name="Group 16"/>
          <p:cNvGrpSpPr>
            <a:grpSpLocks/>
          </p:cNvGrpSpPr>
          <p:nvPr/>
        </p:nvGrpSpPr>
        <p:grpSpPr bwMode="auto">
          <a:xfrm>
            <a:off x="1150938" y="3239522"/>
            <a:ext cx="3409950" cy="1074655"/>
            <a:chOff x="725" y="2318"/>
            <a:chExt cx="2148" cy="1156"/>
          </a:xfrm>
        </p:grpSpPr>
        <p:sp>
          <p:nvSpPr>
            <p:cNvPr id="234513" name="Freeform 17"/>
            <p:cNvSpPr>
              <a:spLocks/>
            </p:cNvSpPr>
            <p:nvPr/>
          </p:nvSpPr>
          <p:spPr bwMode="auto">
            <a:xfrm>
              <a:off x="2146" y="2318"/>
              <a:ext cx="727" cy="404"/>
            </a:xfrm>
            <a:custGeom>
              <a:avLst/>
              <a:gdLst/>
              <a:ahLst/>
              <a:cxnLst>
                <a:cxn ang="0">
                  <a:pos x="0" y="109"/>
                </a:cxn>
                <a:cxn ang="0">
                  <a:pos x="727" y="0"/>
                </a:cxn>
                <a:cxn ang="0">
                  <a:pos x="76" y="404"/>
                </a:cxn>
                <a:cxn ang="0">
                  <a:pos x="0" y="109"/>
                </a:cxn>
              </a:cxnLst>
              <a:rect l="0" t="0" r="r" b="b"/>
              <a:pathLst>
                <a:path w="727" h="404">
                  <a:moveTo>
                    <a:pt x="0" y="109"/>
                  </a:moveTo>
                  <a:lnTo>
                    <a:pt x="727" y="0"/>
                  </a:lnTo>
                  <a:lnTo>
                    <a:pt x="76" y="404"/>
                  </a:lnTo>
                  <a:lnTo>
                    <a:pt x="0" y="109"/>
                  </a:lnTo>
                  <a:close/>
                </a:path>
              </a:pathLst>
            </a:custGeom>
            <a:solidFill>
              <a:schemeClr val="tx1"/>
            </a:solidFill>
            <a:ln w="9525" cap="flat" cmpd="sng">
              <a:noFill/>
              <a:prstDash val="solid"/>
              <a:round/>
              <a:headEnd/>
              <a:tailEnd/>
            </a:ln>
            <a:effectLst/>
          </p:spPr>
          <p:txBody>
            <a:bodyPr wrap="none" anchor="ctr"/>
            <a:lstStyle/>
            <a:p>
              <a:endParaRPr lang="en-US" dirty="0"/>
            </a:p>
          </p:txBody>
        </p:sp>
        <p:sp>
          <p:nvSpPr>
            <p:cNvPr id="234514" name="AutoShape 18"/>
            <p:cNvSpPr>
              <a:spLocks noChangeArrowheads="1"/>
            </p:cNvSpPr>
            <p:nvPr/>
          </p:nvSpPr>
          <p:spPr bwMode="auto">
            <a:xfrm>
              <a:off x="725" y="2424"/>
              <a:ext cx="1531" cy="1049"/>
            </a:xfrm>
            <a:prstGeom prst="roundRect">
              <a:avLst>
                <a:gd name="adj" fmla="val 16667"/>
              </a:avLst>
            </a:prstGeom>
            <a:gradFill rotWithShape="1">
              <a:gsLst>
                <a:gs pos="0">
                  <a:schemeClr val="tx1">
                    <a:gamma/>
                    <a:shade val="46275"/>
                    <a:invGamma/>
                  </a:schemeClr>
                </a:gs>
                <a:gs pos="100000">
                  <a:schemeClr val="tx1"/>
                </a:gs>
              </a:gsLst>
              <a:lin ang="5400000" scaled="1"/>
            </a:gradFill>
            <a:ln w="38100" algn="ctr">
              <a:solidFill>
                <a:schemeClr val="tx1"/>
              </a:solidFill>
              <a:round/>
              <a:headEnd/>
              <a:tailEnd/>
            </a:ln>
            <a:effectLst/>
          </p:spPr>
          <p:txBody>
            <a:bodyPr wrap="none" anchor="ctr"/>
            <a:lstStyle/>
            <a:p>
              <a:endParaRPr lang="en-US" dirty="0"/>
            </a:p>
          </p:txBody>
        </p:sp>
        <p:sp>
          <p:nvSpPr>
            <p:cNvPr id="234515" name="Text Box 19"/>
            <p:cNvSpPr txBox="1">
              <a:spLocks noChangeArrowheads="1"/>
            </p:cNvSpPr>
            <p:nvPr/>
          </p:nvSpPr>
          <p:spPr bwMode="auto">
            <a:xfrm>
              <a:off x="756" y="2417"/>
              <a:ext cx="1489" cy="1057"/>
            </a:xfrm>
            <a:prstGeom prst="rect">
              <a:avLst/>
            </a:prstGeom>
            <a:noFill/>
            <a:ln w="9525">
              <a:noFill/>
              <a:miter lim="800000"/>
              <a:headEnd/>
              <a:tailEnd/>
            </a:ln>
          </p:spPr>
          <p:txBody>
            <a:bodyPr anchor="ctr"/>
            <a:lstStyle/>
            <a:p>
              <a:r>
                <a:rPr lang="en-US" sz="1400" dirty="0" smtClean="0">
                  <a:solidFill>
                    <a:schemeClr val="bg1"/>
                  </a:solidFill>
                </a:rPr>
                <a:t>Native tools lack secure administration features</a:t>
              </a:r>
            </a:p>
          </p:txBody>
        </p:sp>
      </p:grpSp>
      <p:sp>
        <p:nvSpPr>
          <p:cNvPr id="234517" name="Rectangle 5"/>
          <p:cNvSpPr>
            <a:spLocks noChangeArrowheads="1"/>
          </p:cNvSpPr>
          <p:nvPr/>
        </p:nvSpPr>
        <p:spPr bwMode="auto">
          <a:xfrm>
            <a:off x="1001713" y="946738"/>
            <a:ext cx="8010525" cy="368300"/>
          </a:xfrm>
          <a:prstGeom prst="rect">
            <a:avLst/>
          </a:prstGeom>
          <a:noFill/>
          <a:ln w="9525">
            <a:noFill/>
            <a:miter lim="800000"/>
            <a:headEnd/>
            <a:tailEnd/>
          </a:ln>
        </p:spPr>
        <p:txBody>
          <a:bodyPr anchor="b"/>
          <a:lstStyle/>
          <a:p>
            <a:pPr algn="l">
              <a:lnSpc>
                <a:spcPct val="100000"/>
              </a:lnSpc>
              <a:spcBef>
                <a:spcPct val="0"/>
              </a:spcBef>
              <a:buFontTx/>
              <a:buNone/>
            </a:pPr>
            <a:endParaRPr lang="en-US" i="1" dirty="0"/>
          </a:p>
        </p:txBody>
      </p:sp>
      <p:sp>
        <p:nvSpPr>
          <p:cNvPr id="26" name="Title 1"/>
          <p:cNvSpPr txBox="1">
            <a:spLocks/>
          </p:cNvSpPr>
          <p:nvPr/>
        </p:nvSpPr>
        <p:spPr bwMode="auto">
          <a:xfrm>
            <a:off x="941832" y="236358"/>
            <a:ext cx="8010525" cy="9239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97500" lnSpcReduction="10000"/>
          </a:bodyPr>
          <a:lstStyle/>
          <a:p>
            <a:pPr marL="0" marR="0" lvl="0" indent="0" algn="l" defTabSz="914400" rtl="0" eaLnBrk="1" fontAlgn="base" latinLnBrk="0" hangingPunct="1">
              <a:lnSpc>
                <a:spcPct val="95000"/>
              </a:lnSpc>
              <a:spcBef>
                <a:spcPct val="0"/>
              </a:spcBef>
              <a:spcAft>
                <a:spcPct val="0"/>
              </a:spcAft>
              <a:buClrTx/>
              <a:buSzTx/>
              <a:buFontTx/>
              <a:buNone/>
              <a:tabLst/>
              <a:defRPr/>
            </a:pPr>
            <a:r>
              <a:rPr kumimoji="0" lang="en-US" sz="3100" b="1" i="0" u="none" strike="noStrike" kern="0" cap="none" spc="0" normalizeH="0" baseline="0" noProof="0" dirty="0" smtClean="0">
                <a:ln>
                  <a:noFill/>
                </a:ln>
                <a:solidFill>
                  <a:schemeClr val="tx2"/>
                </a:solidFill>
                <a:effectLst/>
                <a:uLnTx/>
                <a:uFillTx/>
                <a:latin typeface="+mj-lt"/>
                <a:ea typeface="+mj-ea"/>
                <a:cs typeface="+mj-cs"/>
              </a:rPr>
              <a:t/>
            </a:r>
            <a:br>
              <a:rPr kumimoji="0" lang="en-US" sz="3100" b="1" i="0" u="none" strike="noStrike" kern="0" cap="none" spc="0" normalizeH="0" baseline="0" noProof="0" dirty="0" smtClean="0">
                <a:ln>
                  <a:noFill/>
                </a:ln>
                <a:solidFill>
                  <a:schemeClr val="tx2"/>
                </a:solidFill>
                <a:effectLst/>
                <a:uLnTx/>
                <a:uFillTx/>
                <a:latin typeface="+mj-lt"/>
                <a:ea typeface="+mj-ea"/>
                <a:cs typeface="+mj-cs"/>
              </a:rPr>
            </a:br>
            <a:endParaRPr kumimoji="0" lang="en-US" sz="2900" b="1" i="0" u="none" strike="noStrike" kern="0" cap="none" spc="0" normalizeH="0" baseline="0" noProof="0" dirty="0">
              <a:ln>
                <a:noFill/>
              </a:ln>
              <a:solidFill>
                <a:schemeClr val="tx2"/>
              </a:solidFill>
              <a:effectLst/>
              <a:uLnTx/>
              <a:uFillTx/>
              <a:latin typeface="+mj-lt"/>
              <a:ea typeface="+mj-ea"/>
              <a:cs typeface="+mj-cs"/>
            </a:endParaRPr>
          </a:p>
        </p:txBody>
      </p:sp>
      <p:sp>
        <p:nvSpPr>
          <p:cNvPr id="33" name="Freeform 17"/>
          <p:cNvSpPr>
            <a:spLocks/>
          </p:cNvSpPr>
          <p:nvPr/>
        </p:nvSpPr>
        <p:spPr bwMode="auto">
          <a:xfrm rot="10089161">
            <a:off x="6730002" y="1930450"/>
            <a:ext cx="674494" cy="580018"/>
          </a:xfrm>
          <a:custGeom>
            <a:avLst/>
            <a:gdLst/>
            <a:ahLst/>
            <a:cxnLst>
              <a:cxn ang="0">
                <a:pos x="0" y="109"/>
              </a:cxn>
              <a:cxn ang="0">
                <a:pos x="727" y="0"/>
              </a:cxn>
              <a:cxn ang="0">
                <a:pos x="76" y="404"/>
              </a:cxn>
              <a:cxn ang="0">
                <a:pos x="0" y="109"/>
              </a:cxn>
            </a:cxnLst>
            <a:rect l="0" t="0" r="r" b="b"/>
            <a:pathLst>
              <a:path w="727" h="404">
                <a:moveTo>
                  <a:pt x="0" y="109"/>
                </a:moveTo>
                <a:lnTo>
                  <a:pt x="727" y="0"/>
                </a:lnTo>
                <a:lnTo>
                  <a:pt x="76" y="404"/>
                </a:lnTo>
                <a:lnTo>
                  <a:pt x="0" y="109"/>
                </a:lnTo>
                <a:close/>
              </a:path>
            </a:pathLst>
          </a:custGeom>
          <a:solidFill>
            <a:schemeClr val="tx1"/>
          </a:solidFill>
          <a:ln w="9525" cap="flat" cmpd="sng">
            <a:noFill/>
            <a:prstDash val="solid"/>
            <a:round/>
            <a:headEnd/>
            <a:tailEnd/>
          </a:ln>
          <a:effectLst/>
        </p:spPr>
        <p:txBody>
          <a:bodyPr wrap="none" anchor="ctr"/>
          <a:lstStyle/>
          <a:p>
            <a:endParaRPr lang="en-US" dirty="0"/>
          </a:p>
        </p:txBody>
      </p:sp>
      <p:grpSp>
        <p:nvGrpSpPr>
          <p:cNvPr id="6" name="Group 8"/>
          <p:cNvGrpSpPr>
            <a:grpSpLocks/>
          </p:cNvGrpSpPr>
          <p:nvPr/>
        </p:nvGrpSpPr>
        <p:grpSpPr bwMode="auto">
          <a:xfrm>
            <a:off x="7122701" y="1357043"/>
            <a:ext cx="1898509" cy="1590460"/>
            <a:chOff x="4072" y="2375"/>
            <a:chExt cx="1551" cy="912"/>
          </a:xfrm>
          <a:solidFill>
            <a:schemeClr val="accent2">
              <a:lumMod val="60000"/>
              <a:lumOff val="40000"/>
            </a:schemeClr>
          </a:solidFill>
        </p:grpSpPr>
        <p:sp>
          <p:nvSpPr>
            <p:cNvPr id="31" name="AutoShape 10"/>
            <p:cNvSpPr>
              <a:spLocks noChangeArrowheads="1"/>
            </p:cNvSpPr>
            <p:nvPr/>
          </p:nvSpPr>
          <p:spPr bwMode="auto">
            <a:xfrm>
              <a:off x="4072" y="2375"/>
              <a:ext cx="1551" cy="912"/>
            </a:xfrm>
            <a:prstGeom prst="roundRect">
              <a:avLst>
                <a:gd name="adj" fmla="val 16667"/>
              </a:avLst>
            </a:prstGeom>
            <a:grpFill/>
            <a:ln w="38100" algn="ctr">
              <a:solidFill>
                <a:schemeClr val="tx1"/>
              </a:solidFill>
              <a:round/>
              <a:headEnd/>
              <a:tailEnd/>
            </a:ln>
            <a:effectLst/>
          </p:spPr>
          <p:txBody>
            <a:bodyPr wrap="none" anchor="ctr"/>
            <a:lstStyle/>
            <a:p>
              <a:endParaRPr lang="en-US" dirty="0"/>
            </a:p>
          </p:txBody>
        </p:sp>
        <p:sp>
          <p:nvSpPr>
            <p:cNvPr id="32" name="Text Box 11"/>
            <p:cNvSpPr txBox="1">
              <a:spLocks noChangeArrowheads="1"/>
            </p:cNvSpPr>
            <p:nvPr/>
          </p:nvSpPr>
          <p:spPr bwMode="auto">
            <a:xfrm>
              <a:off x="4160" y="2449"/>
              <a:ext cx="1402" cy="761"/>
            </a:xfrm>
            <a:prstGeom prst="rect">
              <a:avLst/>
            </a:prstGeom>
            <a:grpFill/>
            <a:ln w="9525">
              <a:noFill/>
              <a:miter lim="800000"/>
              <a:headEnd/>
              <a:tailEnd/>
            </a:ln>
          </p:spPr>
          <p:txBody>
            <a:bodyPr anchor="ctr"/>
            <a:lstStyle/>
            <a:p>
              <a:r>
                <a:rPr lang="en-US" sz="1400" dirty="0" smtClean="0">
                  <a:solidFill>
                    <a:srgbClr val="000000"/>
                  </a:solidFill>
                </a:rPr>
                <a:t>Organizations should look to automation to decrease workload and simplify compliance</a:t>
              </a:r>
            </a:p>
          </p:txBody>
        </p:sp>
      </p:grpSp>
      <p:sp>
        <p:nvSpPr>
          <p:cNvPr id="27" name="Rectangle 2"/>
          <p:cNvSpPr>
            <a:spLocks noGrp="1" noChangeArrowheads="1"/>
          </p:cNvSpPr>
          <p:nvPr>
            <p:ph type="title"/>
          </p:nvPr>
        </p:nvSpPr>
        <p:spPr>
          <a:xfrm>
            <a:off x="228600" y="260668"/>
            <a:ext cx="8382000" cy="553998"/>
          </a:xfrm>
        </p:spPr>
        <p:txBody>
          <a:bodyPr/>
          <a:lstStyle/>
          <a:p>
            <a:r>
              <a:rPr lang="en-US" sz="4000" dirty="0" smtClean="0"/>
              <a:t>Active Directory Management and Security</a:t>
            </a: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automate AD?</a:t>
            </a:r>
            <a:endParaRPr lang="en-US" dirty="0"/>
          </a:p>
        </p:txBody>
      </p:sp>
      <p:sp>
        <p:nvSpPr>
          <p:cNvPr id="3" name="Content Placeholder 2"/>
          <p:cNvSpPr>
            <a:spLocks noGrp="1"/>
          </p:cNvSpPr>
          <p:nvPr>
            <p:ph idx="1"/>
          </p:nvPr>
        </p:nvSpPr>
        <p:spPr/>
        <p:txBody>
          <a:bodyPr/>
          <a:lstStyle/>
          <a:p>
            <a:r>
              <a:rPr lang="en-GB" dirty="0" smtClean="0"/>
              <a:t>Reduce manual work </a:t>
            </a:r>
          </a:p>
          <a:p>
            <a:r>
              <a:rPr lang="en-GB" dirty="0" smtClean="0"/>
              <a:t>Implement approval steps for critical changes</a:t>
            </a:r>
          </a:p>
          <a:p>
            <a:r>
              <a:rPr lang="en-GB" dirty="0" smtClean="0"/>
              <a:t>Faster response time to incidents and requests</a:t>
            </a:r>
          </a:p>
          <a:p>
            <a:r>
              <a:rPr lang="en-GB" dirty="0" smtClean="0"/>
              <a:t>Everybody has to follow the process</a:t>
            </a:r>
          </a:p>
          <a:p>
            <a:endParaRPr lang="en-GB" dirty="0" smtClean="0"/>
          </a:p>
          <a:p>
            <a:pPr>
              <a:buNone/>
            </a:pPr>
            <a:endParaRPr lang="en-GB"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99" descr="ESAM_11_08"/>
          <p:cNvPicPr>
            <a:picLocks noChangeAspect="1" noChangeArrowheads="1"/>
          </p:cNvPicPr>
          <p:nvPr/>
        </p:nvPicPr>
        <p:blipFill>
          <a:blip r:embed="rId3" cstate="print"/>
          <a:srcRect/>
          <a:stretch>
            <a:fillRect/>
          </a:stretch>
        </p:blipFill>
        <p:spPr bwMode="auto">
          <a:xfrm>
            <a:off x="257148" y="868823"/>
            <a:ext cx="8713628" cy="5270059"/>
          </a:xfrm>
          <a:prstGeom prst="rect">
            <a:avLst/>
          </a:prstGeom>
          <a:noFill/>
          <a:ln w="9525">
            <a:noFill/>
            <a:miter lim="800000"/>
            <a:headEnd/>
            <a:tailEnd/>
          </a:ln>
        </p:spPr>
      </p:pic>
      <p:sp>
        <p:nvSpPr>
          <p:cNvPr id="14339" name="Rectangle 2"/>
          <p:cNvSpPr>
            <a:spLocks noGrp="1" noChangeArrowheads="1"/>
          </p:cNvSpPr>
          <p:nvPr>
            <p:ph type="title"/>
          </p:nvPr>
        </p:nvSpPr>
        <p:spPr>
          <a:xfrm>
            <a:off x="381000" y="230188"/>
            <a:ext cx="8382000" cy="581698"/>
          </a:xfrm>
        </p:spPr>
        <p:txBody>
          <a:bodyPr/>
          <a:lstStyle/>
          <a:p>
            <a:r>
              <a:rPr lang="en-US" sz="2200" dirty="0" smtClean="0"/>
              <a:t>NetIQ: Active Directory Management and Security </a:t>
            </a:r>
            <a:br>
              <a:rPr lang="en-US" sz="2200" dirty="0" smtClean="0"/>
            </a:br>
            <a:r>
              <a:rPr lang="en-US" sz="2000" dirty="0" smtClean="0">
                <a:solidFill>
                  <a:srgbClr val="FF9933"/>
                </a:solidFill>
              </a:rPr>
              <a:t>Solution Overview</a:t>
            </a:r>
          </a:p>
        </p:txBody>
      </p:sp>
      <p:sp>
        <p:nvSpPr>
          <p:cNvPr id="14340" name="Text Box 98"/>
          <p:cNvSpPr txBox="1">
            <a:spLocks noChangeArrowheads="1"/>
          </p:cNvSpPr>
          <p:nvPr/>
        </p:nvSpPr>
        <p:spPr bwMode="auto">
          <a:xfrm>
            <a:off x="309398" y="6365543"/>
            <a:ext cx="6202363" cy="366712"/>
          </a:xfrm>
          <a:prstGeom prst="rect">
            <a:avLst/>
          </a:prstGeom>
          <a:noFill/>
          <a:ln w="9525">
            <a:noFill/>
            <a:miter lim="800000"/>
            <a:headEnd/>
            <a:tailEnd/>
          </a:ln>
        </p:spPr>
        <p:txBody>
          <a:bodyPr>
            <a:spAutoFit/>
          </a:bodyPr>
          <a:lstStyle/>
          <a:p>
            <a:pPr algn="l">
              <a:lnSpc>
                <a:spcPct val="100000"/>
              </a:lnSpc>
              <a:spcBef>
                <a:spcPct val="50000"/>
              </a:spcBef>
              <a:buFontTx/>
              <a:buNone/>
            </a:pPr>
            <a:r>
              <a:rPr lang="en-US" b="1" dirty="0">
                <a:solidFill>
                  <a:srgbClr val="3F5679"/>
                </a:solidFill>
              </a:rPr>
              <a:t>Microsoft</a:t>
            </a:r>
            <a:r>
              <a:rPr lang="en-US" dirty="0">
                <a:solidFill>
                  <a:srgbClr val="3F5679"/>
                </a:solidFill>
              </a:rPr>
              <a:t>: Windows • Exchange • Active Directory</a:t>
            </a:r>
          </a:p>
        </p:txBody>
      </p:sp>
      <p:sp>
        <p:nvSpPr>
          <p:cNvPr id="27" name="TextBox 26"/>
          <p:cNvSpPr txBox="1"/>
          <p:nvPr/>
        </p:nvSpPr>
        <p:spPr>
          <a:xfrm>
            <a:off x="301893" y="964381"/>
            <a:ext cx="2688135" cy="597408"/>
          </a:xfrm>
          <a:prstGeom prst="rect">
            <a:avLst/>
          </a:prstGeom>
          <a:noFill/>
        </p:spPr>
        <p:txBody>
          <a:bodyPr anchor="ctr"/>
          <a:lstStyle/>
          <a:p>
            <a:pPr>
              <a:defRPr/>
            </a:pPr>
            <a:r>
              <a:rPr lang="en-US" sz="1400" b="1" dirty="0">
                <a:solidFill>
                  <a:srgbClr val="FFFFFF"/>
                </a:solidFill>
                <a:effectLst>
                  <a:outerShdw blurRad="38100" dist="38100" dir="2700000" algn="tl">
                    <a:srgbClr val="000000">
                      <a:alpha val="43137"/>
                    </a:srgbClr>
                  </a:outerShdw>
                </a:effectLst>
              </a:rPr>
              <a:t>Migrate and Optimize</a:t>
            </a:r>
            <a:endParaRPr lang="en-US" sz="1200" b="1" strike="sngStrike" dirty="0">
              <a:solidFill>
                <a:srgbClr val="FF0000"/>
              </a:solidFill>
              <a:effectLst>
                <a:outerShdw blurRad="38100" dist="38100" dir="2700000" algn="tl">
                  <a:srgbClr val="000000">
                    <a:alpha val="43137"/>
                  </a:srgbClr>
                </a:outerShdw>
              </a:effectLst>
            </a:endParaRPr>
          </a:p>
        </p:txBody>
      </p:sp>
      <p:sp>
        <p:nvSpPr>
          <p:cNvPr id="28" name="TextBox 27"/>
          <p:cNvSpPr txBox="1"/>
          <p:nvPr/>
        </p:nvSpPr>
        <p:spPr>
          <a:xfrm>
            <a:off x="3080018" y="964381"/>
            <a:ext cx="2689878" cy="597408"/>
          </a:xfrm>
          <a:prstGeom prst="rect">
            <a:avLst/>
          </a:prstGeom>
          <a:noFill/>
        </p:spPr>
        <p:txBody>
          <a:bodyPr anchor="ctr"/>
          <a:lstStyle/>
          <a:p>
            <a:pPr>
              <a:defRPr/>
            </a:pPr>
            <a:r>
              <a:rPr lang="en-US" sz="1400" b="1" dirty="0">
                <a:solidFill>
                  <a:srgbClr val="FFFFFF"/>
                </a:solidFill>
                <a:effectLst>
                  <a:outerShdw blurRad="38100" dist="38100" dir="2700000" algn="tl">
                    <a:srgbClr val="000000">
                      <a:alpha val="43137"/>
                    </a:srgbClr>
                  </a:outerShdw>
                </a:effectLst>
              </a:rPr>
              <a:t>Manage and Secure</a:t>
            </a:r>
            <a:endParaRPr lang="en-US" sz="1400" b="1" strike="sngStrike" dirty="0">
              <a:solidFill>
                <a:srgbClr val="FF0000"/>
              </a:solidFill>
              <a:effectLst>
                <a:outerShdw blurRad="38100" dist="38100" dir="2700000" algn="tl">
                  <a:srgbClr val="000000">
                    <a:alpha val="43137"/>
                  </a:srgbClr>
                </a:outerShdw>
              </a:effectLst>
            </a:endParaRPr>
          </a:p>
        </p:txBody>
      </p:sp>
      <p:sp>
        <p:nvSpPr>
          <p:cNvPr id="29" name="TextBox 28"/>
          <p:cNvSpPr txBox="1"/>
          <p:nvPr/>
        </p:nvSpPr>
        <p:spPr>
          <a:xfrm>
            <a:off x="5883543" y="964381"/>
            <a:ext cx="2689878" cy="597408"/>
          </a:xfrm>
          <a:prstGeom prst="rect">
            <a:avLst/>
          </a:prstGeom>
          <a:noFill/>
        </p:spPr>
        <p:txBody>
          <a:bodyPr anchor="ctr"/>
          <a:lstStyle/>
          <a:p>
            <a:pPr>
              <a:defRPr/>
            </a:pPr>
            <a:r>
              <a:rPr lang="en-US" sz="1400" b="1" dirty="0">
                <a:solidFill>
                  <a:srgbClr val="FFFFFF"/>
                </a:solidFill>
                <a:effectLst>
                  <a:outerShdw blurRad="38100" dist="38100" dir="2700000" algn="tl">
                    <a:srgbClr val="000000">
                      <a:alpha val="43137"/>
                    </a:srgbClr>
                  </a:outerShdw>
                </a:effectLst>
              </a:rPr>
              <a:t>Automate and Integrate</a:t>
            </a:r>
            <a:endParaRPr lang="en-US" sz="1400" b="1" strike="sngStrike" dirty="0">
              <a:solidFill>
                <a:srgbClr val="FF0000"/>
              </a:solidFill>
              <a:effectLst>
                <a:outerShdw blurRad="38100" dist="38100" dir="2700000" algn="tl">
                  <a:srgbClr val="000000">
                    <a:alpha val="43137"/>
                  </a:srgbClr>
                </a:outerShdw>
              </a:effectLst>
            </a:endParaRPr>
          </a:p>
        </p:txBody>
      </p:sp>
      <p:sp>
        <p:nvSpPr>
          <p:cNvPr id="14344" name="TextBox 29"/>
          <p:cNvSpPr txBox="1">
            <a:spLocks noChangeArrowheads="1"/>
          </p:cNvSpPr>
          <p:nvPr/>
        </p:nvSpPr>
        <p:spPr bwMode="auto">
          <a:xfrm rot="-400578">
            <a:off x="455237" y="1776873"/>
            <a:ext cx="4483100" cy="503237"/>
          </a:xfrm>
          <a:prstGeom prst="rect">
            <a:avLst/>
          </a:prstGeom>
          <a:noFill/>
          <a:ln w="9525">
            <a:noFill/>
            <a:miter lim="800000"/>
            <a:headEnd/>
            <a:tailEnd/>
          </a:ln>
        </p:spPr>
        <p:txBody>
          <a:bodyPr anchor="ctr"/>
          <a:lstStyle/>
          <a:p>
            <a:pPr marL="914400" algn="l"/>
            <a:r>
              <a:rPr lang="en-US" sz="1200" b="1" dirty="0">
                <a:solidFill>
                  <a:srgbClr val="FFFFFF"/>
                </a:solidFill>
              </a:rPr>
              <a:t>Reduce Complexity and Administrative Cost</a:t>
            </a:r>
          </a:p>
        </p:txBody>
      </p:sp>
      <p:sp>
        <p:nvSpPr>
          <p:cNvPr id="14345" name="TextBox 28"/>
          <p:cNvSpPr txBox="1">
            <a:spLocks noChangeArrowheads="1"/>
          </p:cNvSpPr>
          <p:nvPr/>
        </p:nvSpPr>
        <p:spPr bwMode="auto">
          <a:xfrm>
            <a:off x="244099" y="2459498"/>
            <a:ext cx="2690813" cy="428625"/>
          </a:xfrm>
          <a:prstGeom prst="rect">
            <a:avLst/>
          </a:prstGeom>
          <a:noFill/>
          <a:ln w="9525">
            <a:noFill/>
            <a:miter lim="800000"/>
            <a:headEnd/>
            <a:tailEnd/>
          </a:ln>
        </p:spPr>
        <p:txBody>
          <a:bodyPr wrap="square" lIns="45720" rIns="45720" anchor="b">
            <a:spAutoFit/>
          </a:bodyPr>
          <a:lstStyle/>
          <a:p>
            <a:pPr algn="r">
              <a:spcBef>
                <a:spcPts val="300"/>
              </a:spcBef>
              <a:spcAft>
                <a:spcPts val="300"/>
              </a:spcAft>
            </a:pPr>
            <a:r>
              <a:rPr lang="en-US" sz="900" dirty="0">
                <a:solidFill>
                  <a:srgbClr val="000000"/>
                </a:solidFill>
              </a:rPr>
              <a:t>Categorize and Prioritize Tasks</a:t>
            </a:r>
          </a:p>
          <a:p>
            <a:pPr algn="r">
              <a:spcBef>
                <a:spcPts val="300"/>
              </a:spcBef>
              <a:spcAft>
                <a:spcPts val="300"/>
              </a:spcAft>
            </a:pPr>
            <a:r>
              <a:rPr lang="en-US" sz="900" dirty="0">
                <a:solidFill>
                  <a:srgbClr val="000000"/>
                </a:solidFill>
              </a:rPr>
              <a:t>Model and Assess AD and Exchange Migration </a:t>
            </a:r>
          </a:p>
        </p:txBody>
      </p:sp>
      <p:sp>
        <p:nvSpPr>
          <p:cNvPr id="14346" name="TextBox 29"/>
          <p:cNvSpPr txBox="1">
            <a:spLocks noChangeArrowheads="1"/>
          </p:cNvSpPr>
          <p:nvPr/>
        </p:nvSpPr>
        <p:spPr bwMode="auto">
          <a:xfrm>
            <a:off x="3023812" y="2168985"/>
            <a:ext cx="2684462" cy="685800"/>
          </a:xfrm>
          <a:prstGeom prst="rect">
            <a:avLst/>
          </a:prstGeom>
          <a:noFill/>
          <a:ln w="9525">
            <a:noFill/>
            <a:miter lim="800000"/>
            <a:headEnd/>
            <a:tailEnd/>
          </a:ln>
        </p:spPr>
        <p:txBody>
          <a:bodyPr wrap="square" lIns="45720" rIns="45720" anchor="b">
            <a:spAutoFit/>
          </a:bodyPr>
          <a:lstStyle/>
          <a:p>
            <a:pPr algn="r">
              <a:spcBef>
                <a:spcPts val="400"/>
              </a:spcBef>
              <a:spcAft>
                <a:spcPts val="400"/>
              </a:spcAft>
            </a:pPr>
            <a:r>
              <a:rPr lang="en-US" sz="900" dirty="0">
                <a:solidFill>
                  <a:srgbClr val="000000"/>
                </a:solidFill>
              </a:rPr>
              <a:t>Securely Delegate Privileges</a:t>
            </a:r>
          </a:p>
          <a:p>
            <a:pPr algn="r">
              <a:spcBef>
                <a:spcPts val="400"/>
              </a:spcBef>
              <a:spcAft>
                <a:spcPts val="400"/>
              </a:spcAft>
            </a:pPr>
            <a:r>
              <a:rPr lang="en-US" sz="900" dirty="0">
                <a:solidFill>
                  <a:srgbClr val="000000"/>
                </a:solidFill>
              </a:rPr>
              <a:t>Decrease Number of Privileged Accounts</a:t>
            </a:r>
          </a:p>
          <a:p>
            <a:pPr algn="r">
              <a:spcBef>
                <a:spcPts val="400"/>
              </a:spcBef>
              <a:spcAft>
                <a:spcPts val="400"/>
              </a:spcAft>
            </a:pPr>
            <a:r>
              <a:rPr lang="en-US" sz="900" dirty="0">
                <a:solidFill>
                  <a:srgbClr val="000000"/>
                </a:solidFill>
              </a:rPr>
              <a:t>Enable Task-Based Provisioning</a:t>
            </a:r>
          </a:p>
        </p:txBody>
      </p:sp>
      <p:sp>
        <p:nvSpPr>
          <p:cNvPr id="14347" name="TextBox 30"/>
          <p:cNvSpPr txBox="1">
            <a:spLocks noChangeArrowheads="1"/>
          </p:cNvSpPr>
          <p:nvPr/>
        </p:nvSpPr>
        <p:spPr bwMode="auto">
          <a:xfrm>
            <a:off x="5747962" y="1976898"/>
            <a:ext cx="2773362" cy="917575"/>
          </a:xfrm>
          <a:prstGeom prst="rect">
            <a:avLst/>
          </a:prstGeom>
          <a:noFill/>
          <a:ln w="9525">
            <a:noFill/>
            <a:miter lim="800000"/>
            <a:headEnd/>
            <a:tailEnd/>
          </a:ln>
        </p:spPr>
        <p:txBody>
          <a:bodyPr wrap="square" lIns="45720" rIns="45720" anchor="b">
            <a:spAutoFit/>
          </a:bodyPr>
          <a:lstStyle/>
          <a:p>
            <a:pPr algn="r">
              <a:spcBef>
                <a:spcPts val="400"/>
              </a:spcBef>
              <a:spcAft>
                <a:spcPts val="400"/>
              </a:spcAft>
            </a:pPr>
            <a:r>
              <a:rPr lang="en-US" sz="900" dirty="0">
                <a:solidFill>
                  <a:srgbClr val="000000"/>
                </a:solidFill>
              </a:rPr>
              <a:t>Integrate Human Resource &amp; Ticketing Systems</a:t>
            </a:r>
          </a:p>
          <a:p>
            <a:pPr algn="r">
              <a:spcBef>
                <a:spcPts val="400"/>
              </a:spcBef>
              <a:spcAft>
                <a:spcPts val="400"/>
              </a:spcAft>
            </a:pPr>
            <a:r>
              <a:rPr lang="en-US" sz="900" dirty="0">
                <a:solidFill>
                  <a:srgbClr val="000000"/>
                </a:solidFill>
              </a:rPr>
              <a:t>Graphically Build Automated Business Processes</a:t>
            </a:r>
          </a:p>
          <a:p>
            <a:pPr algn="r">
              <a:spcBef>
                <a:spcPts val="400"/>
              </a:spcBef>
              <a:spcAft>
                <a:spcPts val="400"/>
              </a:spcAft>
            </a:pPr>
            <a:r>
              <a:rPr lang="en-US" sz="900" dirty="0">
                <a:solidFill>
                  <a:srgbClr val="000000"/>
                </a:solidFill>
              </a:rPr>
              <a:t>Temporarily Assign Elevated Privileges</a:t>
            </a:r>
          </a:p>
          <a:p>
            <a:pPr algn="r">
              <a:spcBef>
                <a:spcPts val="400"/>
              </a:spcBef>
              <a:spcAft>
                <a:spcPts val="400"/>
              </a:spcAft>
            </a:pPr>
            <a:r>
              <a:rPr lang="en-US" sz="900" dirty="0">
                <a:solidFill>
                  <a:srgbClr val="000000"/>
                </a:solidFill>
              </a:rPr>
              <a:t>Extend Active Directory to Unix, Linux, and Mac</a:t>
            </a:r>
          </a:p>
        </p:txBody>
      </p:sp>
      <p:sp>
        <p:nvSpPr>
          <p:cNvPr id="14348" name="TextBox 17"/>
          <p:cNvSpPr txBox="1">
            <a:spLocks noChangeArrowheads="1"/>
          </p:cNvSpPr>
          <p:nvPr/>
        </p:nvSpPr>
        <p:spPr bwMode="auto">
          <a:xfrm>
            <a:off x="961487" y="3200860"/>
            <a:ext cx="2770187" cy="1149350"/>
          </a:xfrm>
          <a:prstGeom prst="rect">
            <a:avLst/>
          </a:prstGeom>
          <a:noFill/>
          <a:ln w="9525">
            <a:noFill/>
            <a:miter lim="800000"/>
            <a:headEnd/>
            <a:tailEnd/>
          </a:ln>
        </p:spPr>
        <p:txBody>
          <a:bodyPr anchor="ctr"/>
          <a:lstStyle/>
          <a:p>
            <a:pPr>
              <a:spcBef>
                <a:spcPct val="0"/>
              </a:spcBef>
            </a:pPr>
            <a:r>
              <a:rPr lang="en-US" sz="1200" b="1" dirty="0">
                <a:solidFill>
                  <a:srgbClr val="000000"/>
                </a:solidFill>
              </a:rPr>
              <a:t>No Impact Migration &amp; </a:t>
            </a:r>
            <a:endParaRPr lang="en-US" sz="1200" b="1" dirty="0" smtClean="0">
              <a:solidFill>
                <a:srgbClr val="000000"/>
              </a:solidFill>
            </a:endParaRPr>
          </a:p>
          <a:p>
            <a:pPr>
              <a:spcBef>
                <a:spcPct val="0"/>
              </a:spcBef>
            </a:pPr>
            <a:r>
              <a:rPr lang="en-US" sz="1200" b="1" dirty="0" smtClean="0">
                <a:solidFill>
                  <a:srgbClr val="000000"/>
                </a:solidFill>
              </a:rPr>
              <a:t>Restructuring</a:t>
            </a:r>
            <a:endParaRPr lang="en-US" sz="1200" b="1" dirty="0">
              <a:solidFill>
                <a:srgbClr val="000000"/>
              </a:solidFill>
            </a:endParaRPr>
          </a:p>
        </p:txBody>
      </p:sp>
      <p:sp>
        <p:nvSpPr>
          <p:cNvPr id="14349" name="TextBox 18"/>
          <p:cNvSpPr txBox="1">
            <a:spLocks noChangeArrowheads="1"/>
          </p:cNvSpPr>
          <p:nvPr/>
        </p:nvSpPr>
        <p:spPr bwMode="auto">
          <a:xfrm>
            <a:off x="3514337" y="3200860"/>
            <a:ext cx="2389187" cy="1149350"/>
          </a:xfrm>
          <a:prstGeom prst="rect">
            <a:avLst/>
          </a:prstGeom>
          <a:noFill/>
          <a:ln w="9525">
            <a:noFill/>
            <a:miter lim="800000"/>
            <a:headEnd/>
            <a:tailEnd/>
          </a:ln>
        </p:spPr>
        <p:txBody>
          <a:bodyPr anchor="ctr"/>
          <a:lstStyle/>
          <a:p>
            <a:pPr>
              <a:spcBef>
                <a:spcPct val="0"/>
              </a:spcBef>
            </a:pPr>
            <a:r>
              <a:rPr lang="en-US" sz="1200" b="1" dirty="0">
                <a:solidFill>
                  <a:srgbClr val="000000"/>
                </a:solidFill>
              </a:rPr>
              <a:t>Delegated Administration &amp; Offline Management</a:t>
            </a:r>
          </a:p>
        </p:txBody>
      </p:sp>
      <p:sp>
        <p:nvSpPr>
          <p:cNvPr id="14350" name="TextBox 33"/>
          <p:cNvSpPr txBox="1">
            <a:spLocks noChangeArrowheads="1"/>
          </p:cNvSpPr>
          <p:nvPr/>
        </p:nvSpPr>
        <p:spPr bwMode="auto">
          <a:xfrm>
            <a:off x="6237699" y="3200860"/>
            <a:ext cx="2233613" cy="1149350"/>
          </a:xfrm>
          <a:prstGeom prst="rect">
            <a:avLst/>
          </a:prstGeom>
          <a:noFill/>
          <a:ln w="9525">
            <a:noFill/>
            <a:miter lim="800000"/>
            <a:headEnd/>
            <a:tailEnd/>
          </a:ln>
        </p:spPr>
        <p:txBody>
          <a:bodyPr anchor="ctr"/>
          <a:lstStyle/>
          <a:p>
            <a:r>
              <a:rPr lang="en-US" sz="1200" b="1" dirty="0">
                <a:solidFill>
                  <a:srgbClr val="000000"/>
                </a:solidFill>
              </a:rPr>
              <a:t>Automated Administration &amp; User Self Service</a:t>
            </a:r>
          </a:p>
        </p:txBody>
      </p:sp>
      <p:sp>
        <p:nvSpPr>
          <p:cNvPr id="14351" name="TextBox 30"/>
          <p:cNvSpPr txBox="1">
            <a:spLocks noChangeArrowheads="1"/>
          </p:cNvSpPr>
          <p:nvPr/>
        </p:nvSpPr>
        <p:spPr bwMode="auto">
          <a:xfrm rot="-404123">
            <a:off x="4390649" y="5310648"/>
            <a:ext cx="2947988" cy="501650"/>
          </a:xfrm>
          <a:prstGeom prst="rect">
            <a:avLst/>
          </a:prstGeom>
          <a:noFill/>
          <a:ln w="9525">
            <a:noFill/>
            <a:miter lim="800000"/>
            <a:headEnd/>
            <a:tailEnd/>
          </a:ln>
        </p:spPr>
        <p:txBody>
          <a:bodyPr anchor="ctr"/>
          <a:lstStyle/>
          <a:p>
            <a:r>
              <a:rPr lang="en-US" sz="1200" b="1" dirty="0">
                <a:solidFill>
                  <a:srgbClr val="FFFFFF"/>
                </a:solidFill>
              </a:rPr>
              <a:t>Increase Control and Compliance</a:t>
            </a:r>
          </a:p>
        </p:txBody>
      </p:sp>
      <p:sp>
        <p:nvSpPr>
          <p:cNvPr id="14352" name="TextBox 24"/>
          <p:cNvSpPr txBox="1">
            <a:spLocks noChangeArrowheads="1"/>
          </p:cNvSpPr>
          <p:nvPr/>
        </p:nvSpPr>
        <p:spPr bwMode="auto">
          <a:xfrm>
            <a:off x="3112712" y="4639135"/>
            <a:ext cx="2711450" cy="635000"/>
          </a:xfrm>
          <a:prstGeom prst="rect">
            <a:avLst/>
          </a:prstGeom>
          <a:noFill/>
          <a:ln w="9525">
            <a:noFill/>
            <a:miter lim="800000"/>
            <a:headEnd/>
            <a:tailEnd/>
          </a:ln>
        </p:spPr>
        <p:txBody>
          <a:bodyPr wrap="square" lIns="45720" rIns="45720">
            <a:spAutoFit/>
          </a:bodyPr>
          <a:lstStyle/>
          <a:p>
            <a:pPr algn="l">
              <a:spcBef>
                <a:spcPts val="300"/>
              </a:spcBef>
              <a:spcAft>
                <a:spcPts val="300"/>
              </a:spcAft>
            </a:pPr>
            <a:r>
              <a:rPr lang="en-US" sz="900" dirty="0">
                <a:solidFill>
                  <a:srgbClr val="000000"/>
                </a:solidFill>
              </a:rPr>
              <a:t>Authoritative Auditing and Compliance Reporting</a:t>
            </a:r>
          </a:p>
          <a:p>
            <a:pPr algn="l">
              <a:spcBef>
                <a:spcPts val="300"/>
              </a:spcBef>
              <a:spcAft>
                <a:spcPts val="300"/>
              </a:spcAft>
            </a:pPr>
            <a:r>
              <a:rPr lang="en-US" sz="900" dirty="0">
                <a:solidFill>
                  <a:srgbClr val="000000"/>
                </a:solidFill>
              </a:rPr>
              <a:t>Model and Predict Impact of Group Policy Change</a:t>
            </a:r>
          </a:p>
          <a:p>
            <a:pPr algn="l">
              <a:spcBef>
                <a:spcPts val="300"/>
              </a:spcBef>
              <a:spcAft>
                <a:spcPts val="300"/>
              </a:spcAft>
            </a:pPr>
            <a:r>
              <a:rPr lang="en-US" sz="900" dirty="0">
                <a:solidFill>
                  <a:srgbClr val="000000"/>
                </a:solidFill>
              </a:rPr>
              <a:t>Reduce Time to Detect Unauthorized Changes</a:t>
            </a:r>
          </a:p>
        </p:txBody>
      </p:sp>
      <p:sp>
        <p:nvSpPr>
          <p:cNvPr id="14353" name="TextBox 24"/>
          <p:cNvSpPr txBox="1">
            <a:spLocks noChangeArrowheads="1"/>
          </p:cNvSpPr>
          <p:nvPr/>
        </p:nvSpPr>
        <p:spPr bwMode="auto">
          <a:xfrm>
            <a:off x="331412" y="4653423"/>
            <a:ext cx="2713037" cy="841375"/>
          </a:xfrm>
          <a:prstGeom prst="rect">
            <a:avLst/>
          </a:prstGeom>
          <a:noFill/>
          <a:ln w="9525">
            <a:noFill/>
            <a:miter lim="800000"/>
            <a:headEnd/>
            <a:tailEnd/>
          </a:ln>
        </p:spPr>
        <p:txBody>
          <a:bodyPr wrap="square" lIns="45720" rIns="45720">
            <a:spAutoFit/>
          </a:bodyPr>
          <a:lstStyle/>
          <a:p>
            <a:pPr algn="l">
              <a:spcBef>
                <a:spcPts val="300"/>
              </a:spcBef>
              <a:spcAft>
                <a:spcPts val="300"/>
              </a:spcAft>
            </a:pPr>
            <a:r>
              <a:rPr lang="en-US" sz="900" dirty="0">
                <a:solidFill>
                  <a:srgbClr val="000000"/>
                </a:solidFill>
              </a:rPr>
              <a:t>Schedule Migration around Business Needs</a:t>
            </a:r>
          </a:p>
          <a:p>
            <a:pPr algn="l">
              <a:spcBef>
                <a:spcPts val="300"/>
              </a:spcBef>
              <a:spcAft>
                <a:spcPts val="300"/>
              </a:spcAft>
            </a:pPr>
            <a:r>
              <a:rPr lang="en-US" sz="900" dirty="0">
                <a:solidFill>
                  <a:srgbClr val="000000"/>
                </a:solidFill>
              </a:rPr>
              <a:t>Track and Evaluate Project Progress</a:t>
            </a:r>
          </a:p>
          <a:p>
            <a:pPr algn="l">
              <a:spcBef>
                <a:spcPts val="300"/>
              </a:spcBef>
              <a:spcAft>
                <a:spcPts val="300"/>
              </a:spcAft>
            </a:pPr>
            <a:r>
              <a:rPr lang="en-US" sz="900" dirty="0">
                <a:solidFill>
                  <a:srgbClr val="000000"/>
                </a:solidFill>
              </a:rPr>
              <a:t>Maintain User Connectivity</a:t>
            </a:r>
          </a:p>
          <a:p>
            <a:pPr algn="l">
              <a:spcBef>
                <a:spcPts val="300"/>
              </a:spcBef>
              <a:spcAft>
                <a:spcPts val="300"/>
              </a:spcAft>
            </a:pPr>
            <a:r>
              <a:rPr lang="en-US" sz="900" dirty="0">
                <a:solidFill>
                  <a:srgbClr val="000000"/>
                </a:solidFill>
              </a:rPr>
              <a:t>Enforce Policies throughout the Project</a:t>
            </a:r>
          </a:p>
        </p:txBody>
      </p:sp>
      <p:sp>
        <p:nvSpPr>
          <p:cNvPr id="14354" name="TextBox 24"/>
          <p:cNvSpPr txBox="1">
            <a:spLocks noChangeArrowheads="1"/>
          </p:cNvSpPr>
          <p:nvPr/>
        </p:nvSpPr>
        <p:spPr bwMode="auto">
          <a:xfrm>
            <a:off x="5903537" y="4643898"/>
            <a:ext cx="2713037" cy="428625"/>
          </a:xfrm>
          <a:prstGeom prst="rect">
            <a:avLst/>
          </a:prstGeom>
          <a:noFill/>
          <a:ln w="9525">
            <a:noFill/>
            <a:miter lim="800000"/>
            <a:headEnd/>
            <a:tailEnd/>
          </a:ln>
        </p:spPr>
        <p:txBody>
          <a:bodyPr wrap="square" lIns="45720" rIns="45720">
            <a:spAutoFit/>
          </a:bodyPr>
          <a:lstStyle/>
          <a:p>
            <a:pPr algn="l">
              <a:spcBef>
                <a:spcPts val="300"/>
              </a:spcBef>
              <a:spcAft>
                <a:spcPts val="300"/>
              </a:spcAft>
            </a:pPr>
            <a:r>
              <a:rPr lang="en-US" sz="900" dirty="0">
                <a:solidFill>
                  <a:srgbClr val="000000"/>
                </a:solidFill>
              </a:rPr>
              <a:t>Detect and Remediate Unauthorized Changes</a:t>
            </a:r>
          </a:p>
          <a:p>
            <a:pPr algn="l">
              <a:spcBef>
                <a:spcPts val="300"/>
              </a:spcBef>
              <a:spcAft>
                <a:spcPts val="300"/>
              </a:spcAft>
            </a:pPr>
            <a:r>
              <a:rPr lang="en-US" sz="900" dirty="0">
                <a:solidFill>
                  <a:srgbClr val="000000"/>
                </a:solidFill>
              </a:rPr>
              <a:t>Enable Cross Functional Approval 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820410" y="1419690"/>
            <a:ext cx="5127627" cy="4762500"/>
            <a:chOff x="560" y="887"/>
            <a:chExt cx="3230" cy="3000"/>
          </a:xfrm>
        </p:grpSpPr>
        <p:pic>
          <p:nvPicPr>
            <p:cNvPr id="12302" name="Picture 14" descr="arrowcircle"/>
            <p:cNvPicPr>
              <a:picLocks noChangeAspect="1" noChangeArrowheads="1"/>
            </p:cNvPicPr>
            <p:nvPr/>
          </p:nvPicPr>
          <p:blipFill>
            <a:blip r:embed="rId3"/>
            <a:srcRect/>
            <a:stretch>
              <a:fillRect/>
            </a:stretch>
          </p:blipFill>
          <p:spPr bwMode="auto">
            <a:xfrm>
              <a:off x="784" y="887"/>
              <a:ext cx="3006" cy="3000"/>
            </a:xfrm>
            <a:prstGeom prst="rect">
              <a:avLst/>
            </a:prstGeom>
            <a:noFill/>
            <a:ln w="9525">
              <a:noFill/>
              <a:miter lim="800000"/>
              <a:headEnd/>
              <a:tailEnd/>
            </a:ln>
          </p:spPr>
        </p:pic>
        <p:sp>
          <p:nvSpPr>
            <p:cNvPr id="12303" name="Text Box 15"/>
            <p:cNvSpPr txBox="1">
              <a:spLocks noChangeArrowheads="1"/>
            </p:cNvSpPr>
            <p:nvPr/>
          </p:nvSpPr>
          <p:spPr bwMode="auto">
            <a:xfrm>
              <a:off x="2743" y="3313"/>
              <a:ext cx="1002" cy="277"/>
            </a:xfrm>
            <a:prstGeom prst="rect">
              <a:avLst/>
            </a:prstGeom>
            <a:noFill/>
            <a:ln w="9525" algn="ctr">
              <a:noFill/>
              <a:miter lim="800000"/>
              <a:headEnd/>
              <a:tailEnd/>
            </a:ln>
          </p:spPr>
          <p:txBody>
            <a:bodyPr wrap="none">
              <a:spAutoFit/>
            </a:bodyPr>
            <a:lstStyle/>
            <a:p>
              <a:r>
                <a:rPr lang="en-US" sz="2400" dirty="0"/>
                <a:t>Automate</a:t>
              </a:r>
            </a:p>
          </p:txBody>
        </p:sp>
        <p:sp>
          <p:nvSpPr>
            <p:cNvPr id="12304" name="Text Box 16"/>
            <p:cNvSpPr txBox="1">
              <a:spLocks noChangeArrowheads="1"/>
            </p:cNvSpPr>
            <p:nvPr/>
          </p:nvSpPr>
          <p:spPr bwMode="auto">
            <a:xfrm>
              <a:off x="2908" y="1323"/>
              <a:ext cx="670" cy="277"/>
            </a:xfrm>
            <a:prstGeom prst="rect">
              <a:avLst/>
            </a:prstGeom>
            <a:noFill/>
            <a:ln w="9525" algn="ctr">
              <a:noFill/>
              <a:miter lim="800000"/>
              <a:headEnd/>
              <a:tailEnd/>
            </a:ln>
          </p:spPr>
          <p:txBody>
            <a:bodyPr wrap="none">
              <a:spAutoFit/>
            </a:bodyPr>
            <a:lstStyle/>
            <a:p>
              <a:r>
                <a:rPr lang="en-US" sz="2400" dirty="0"/>
                <a:t>Model</a:t>
              </a:r>
            </a:p>
          </p:txBody>
        </p:sp>
        <p:sp>
          <p:nvSpPr>
            <p:cNvPr id="12305" name="Text Box 17"/>
            <p:cNvSpPr txBox="1">
              <a:spLocks noChangeArrowheads="1"/>
            </p:cNvSpPr>
            <p:nvPr/>
          </p:nvSpPr>
          <p:spPr bwMode="auto">
            <a:xfrm>
              <a:off x="560" y="3212"/>
              <a:ext cx="896" cy="277"/>
            </a:xfrm>
            <a:prstGeom prst="rect">
              <a:avLst/>
            </a:prstGeom>
            <a:noFill/>
            <a:ln w="9525" algn="ctr">
              <a:noFill/>
              <a:miter lim="800000"/>
              <a:headEnd/>
              <a:tailEnd/>
            </a:ln>
          </p:spPr>
          <p:txBody>
            <a:bodyPr wrap="none">
              <a:spAutoFit/>
            </a:bodyPr>
            <a:lstStyle/>
            <a:p>
              <a:r>
                <a:rPr lang="en-US" sz="2400" dirty="0"/>
                <a:t>Measure</a:t>
              </a:r>
            </a:p>
          </p:txBody>
        </p:sp>
        <p:sp>
          <p:nvSpPr>
            <p:cNvPr id="12306" name="Text Box 18"/>
            <p:cNvSpPr txBox="1">
              <a:spLocks noChangeArrowheads="1"/>
            </p:cNvSpPr>
            <p:nvPr/>
          </p:nvSpPr>
          <p:spPr bwMode="auto">
            <a:xfrm>
              <a:off x="769" y="1248"/>
              <a:ext cx="863" cy="277"/>
            </a:xfrm>
            <a:prstGeom prst="rect">
              <a:avLst/>
            </a:prstGeom>
            <a:noFill/>
            <a:ln w="9525" algn="ctr">
              <a:noFill/>
              <a:miter lim="800000"/>
              <a:headEnd/>
              <a:tailEnd/>
            </a:ln>
          </p:spPr>
          <p:txBody>
            <a:bodyPr wrap="none">
              <a:spAutoFit/>
            </a:bodyPr>
            <a:lstStyle/>
            <a:p>
              <a:r>
                <a:rPr lang="en-US" sz="2400" dirty="0"/>
                <a:t>Improve</a:t>
              </a:r>
            </a:p>
          </p:txBody>
        </p:sp>
      </p:grpSp>
      <p:pic>
        <p:nvPicPr>
          <p:cNvPr id="12290" name="Picture 2" descr="application-646"/>
          <p:cNvPicPr>
            <a:picLocks noChangeAspect="1" noChangeArrowheads="1"/>
          </p:cNvPicPr>
          <p:nvPr/>
        </p:nvPicPr>
        <p:blipFill>
          <a:blip r:embed="rId4"/>
          <a:srcRect/>
          <a:stretch>
            <a:fillRect/>
          </a:stretch>
        </p:blipFill>
        <p:spPr bwMode="auto">
          <a:xfrm>
            <a:off x="1749425" y="2014538"/>
            <a:ext cx="3482975" cy="3563937"/>
          </a:xfrm>
          <a:prstGeom prst="rect">
            <a:avLst/>
          </a:prstGeom>
          <a:noFill/>
          <a:ln w="9525">
            <a:noFill/>
            <a:miter lim="800000"/>
            <a:headEnd/>
            <a:tailEnd/>
          </a:ln>
        </p:spPr>
      </p:pic>
      <p:sp>
        <p:nvSpPr>
          <p:cNvPr id="12291" name="AutoShape 2" descr="image002"/>
          <p:cNvSpPr>
            <a:spLocks noChangeAspect="1" noChangeArrowheads="1"/>
          </p:cNvSpPr>
          <p:nvPr/>
        </p:nvSpPr>
        <p:spPr bwMode="auto">
          <a:xfrm>
            <a:off x="3524250" y="2768600"/>
            <a:ext cx="2228850" cy="1847850"/>
          </a:xfrm>
          <a:prstGeom prst="rect">
            <a:avLst/>
          </a:prstGeom>
          <a:noFill/>
          <a:ln w="9525">
            <a:noFill/>
            <a:miter lim="800000"/>
            <a:headEnd/>
            <a:tailEnd/>
          </a:ln>
        </p:spPr>
        <p:txBody>
          <a:bodyPr/>
          <a:lstStyle/>
          <a:p>
            <a:endParaRPr lang="en-US" dirty="0"/>
          </a:p>
        </p:txBody>
      </p:sp>
      <p:sp>
        <p:nvSpPr>
          <p:cNvPr id="12292" name="Rectangle 2"/>
          <p:cNvSpPr>
            <a:spLocks noGrp="1" noChangeArrowheads="1"/>
          </p:cNvSpPr>
          <p:nvPr>
            <p:ph type="title"/>
          </p:nvPr>
        </p:nvSpPr>
        <p:spPr>
          <a:xfrm>
            <a:off x="484938" y="284963"/>
            <a:ext cx="8010525" cy="923925"/>
          </a:xfrm>
        </p:spPr>
        <p:txBody>
          <a:bodyPr/>
          <a:lstStyle/>
          <a:p>
            <a:pPr eaLnBrk="1" hangingPunct="1"/>
            <a:r>
              <a:rPr lang="en-US" dirty="0" smtClean="0"/>
              <a:t>Introducing NetIQ</a:t>
            </a:r>
            <a:r>
              <a:rPr lang="en-US" baseline="30000" dirty="0" smtClean="0"/>
              <a:t>®</a:t>
            </a:r>
            <a:r>
              <a:rPr lang="en-US" dirty="0" smtClean="0"/>
              <a:t> Aegis™</a:t>
            </a:r>
            <a:br>
              <a:rPr lang="en-US" dirty="0" smtClean="0"/>
            </a:br>
            <a:r>
              <a:rPr lang="en-US" sz="2000" i="1" dirty="0" smtClean="0">
                <a:solidFill>
                  <a:schemeClr val="tx1"/>
                </a:solidFill>
              </a:rPr>
              <a:t>The Control &amp; Automation Platform for IT Processes</a:t>
            </a:r>
          </a:p>
        </p:txBody>
      </p:sp>
      <p:sp>
        <p:nvSpPr>
          <p:cNvPr id="12293" name="Rectangle 3"/>
          <p:cNvSpPr>
            <a:spLocks noChangeArrowheads="1"/>
          </p:cNvSpPr>
          <p:nvPr/>
        </p:nvSpPr>
        <p:spPr bwMode="auto">
          <a:xfrm>
            <a:off x="6280150" y="1749425"/>
            <a:ext cx="2790825" cy="4359275"/>
          </a:xfrm>
          <a:prstGeom prst="rect">
            <a:avLst/>
          </a:prstGeom>
          <a:noFill/>
          <a:ln w="9525">
            <a:noFill/>
            <a:miter lim="800000"/>
            <a:headEnd/>
            <a:tailEnd/>
          </a:ln>
        </p:spPr>
        <p:txBody>
          <a:bodyPr/>
          <a:lstStyle/>
          <a:p>
            <a:pPr algn="l">
              <a:lnSpc>
                <a:spcPct val="100000"/>
              </a:lnSpc>
            </a:pPr>
            <a:r>
              <a:rPr lang="en-US" sz="2400" i="1" dirty="0">
                <a:latin typeface="Calibri" pitchFamily="34" charset="0"/>
              </a:rPr>
              <a:t>NetIQ Aegis is a software platform that models, automates, measures and improves run books and ITIL-based processes, bringing control and automation to IT Operations</a:t>
            </a:r>
          </a:p>
        </p:txBody>
      </p:sp>
      <p:sp>
        <p:nvSpPr>
          <p:cNvPr id="12294" name="AutoShape 24" descr="image002"/>
          <p:cNvSpPr>
            <a:spLocks noChangeAspect="1" noChangeArrowheads="1"/>
          </p:cNvSpPr>
          <p:nvPr/>
        </p:nvSpPr>
        <p:spPr bwMode="auto">
          <a:xfrm>
            <a:off x="3524250" y="2768600"/>
            <a:ext cx="2228850" cy="1847850"/>
          </a:xfrm>
          <a:prstGeom prst="rect">
            <a:avLst/>
          </a:prstGeom>
          <a:noFill/>
          <a:ln w="9525">
            <a:noFill/>
            <a:miter lim="800000"/>
            <a:headEnd/>
            <a:tailEnd/>
          </a:ln>
        </p:spPr>
        <p:txBody>
          <a:bodyPr/>
          <a:lstStyle/>
          <a:p>
            <a:endParaRPr lang="en-US" dirty="0"/>
          </a:p>
        </p:txBody>
      </p:sp>
      <p:sp>
        <p:nvSpPr>
          <p:cNvPr id="12296" name="WordArt 26"/>
          <p:cNvSpPr>
            <a:spLocks noChangeArrowheads="1" noChangeShapeType="1" noTextEdit="1"/>
          </p:cNvSpPr>
          <p:nvPr/>
        </p:nvSpPr>
        <p:spPr bwMode="auto">
          <a:xfrm>
            <a:off x="3106738" y="3690938"/>
            <a:ext cx="801687" cy="277812"/>
          </a:xfrm>
          <a:prstGeom prst="rect">
            <a:avLst/>
          </a:prstGeom>
        </p:spPr>
        <p:txBody>
          <a:bodyPr wrap="none" fromWordArt="1">
            <a:prstTxWarp prst="textPlain">
              <a:avLst>
                <a:gd name="adj" fmla="val 50000"/>
              </a:avLst>
            </a:prstTxWarp>
          </a:bodyPr>
          <a:lstStyle/>
          <a:p>
            <a:r>
              <a:rPr lang="en-US" sz="1400" kern="10" dirty="0">
                <a:ln w="9525">
                  <a:noFill/>
                  <a:round/>
                  <a:headEnd/>
                  <a:tailEnd/>
                </a:ln>
                <a:solidFill>
                  <a:srgbClr val="FFFFFF"/>
                </a:solidFill>
                <a:latin typeface="Arial"/>
                <a:cs typeface="Arial"/>
              </a:rPr>
              <a:t>Aegis</a:t>
            </a:r>
          </a:p>
        </p:txBody>
      </p:sp>
      <p:sp>
        <p:nvSpPr>
          <p:cNvPr id="12297" name="Line 9"/>
          <p:cNvSpPr>
            <a:spLocks noChangeShapeType="1"/>
          </p:cNvSpPr>
          <p:nvPr/>
        </p:nvSpPr>
        <p:spPr bwMode="auto">
          <a:xfrm>
            <a:off x="3532188" y="4446588"/>
            <a:ext cx="1587" cy="990600"/>
          </a:xfrm>
          <a:prstGeom prst="line">
            <a:avLst/>
          </a:prstGeom>
          <a:noFill/>
          <a:ln w="28575">
            <a:solidFill>
              <a:schemeClr val="bg2"/>
            </a:solidFill>
            <a:round/>
            <a:headEnd/>
            <a:tailEnd/>
          </a:ln>
        </p:spPr>
        <p:txBody>
          <a:bodyPr wrap="none" anchor="ctr"/>
          <a:lstStyle/>
          <a:p>
            <a:endParaRPr lang="en-US" dirty="0"/>
          </a:p>
        </p:txBody>
      </p:sp>
      <p:sp>
        <p:nvSpPr>
          <p:cNvPr id="12298" name="Line 10"/>
          <p:cNvSpPr>
            <a:spLocks noChangeShapeType="1"/>
          </p:cNvSpPr>
          <p:nvPr/>
        </p:nvSpPr>
        <p:spPr bwMode="auto">
          <a:xfrm>
            <a:off x="3529013" y="2236788"/>
            <a:ext cx="1587" cy="931862"/>
          </a:xfrm>
          <a:prstGeom prst="line">
            <a:avLst/>
          </a:prstGeom>
          <a:noFill/>
          <a:ln w="28575">
            <a:solidFill>
              <a:schemeClr val="bg2"/>
            </a:solidFill>
            <a:round/>
            <a:headEnd/>
            <a:tailEnd/>
          </a:ln>
        </p:spPr>
        <p:txBody>
          <a:bodyPr wrap="none" anchor="ctr"/>
          <a:lstStyle/>
          <a:p>
            <a:endParaRPr lang="en-US" dirty="0"/>
          </a:p>
        </p:txBody>
      </p:sp>
      <p:sp>
        <p:nvSpPr>
          <p:cNvPr id="12299" name="Text Box 11"/>
          <p:cNvSpPr txBox="1">
            <a:spLocks noChangeArrowheads="1"/>
          </p:cNvSpPr>
          <p:nvPr/>
        </p:nvSpPr>
        <p:spPr bwMode="auto">
          <a:xfrm>
            <a:off x="2303989" y="3508375"/>
            <a:ext cx="774700" cy="539750"/>
          </a:xfrm>
          <a:prstGeom prst="rect">
            <a:avLst/>
          </a:prstGeom>
          <a:noFill/>
          <a:ln w="9525" algn="ctr">
            <a:noFill/>
            <a:miter lim="800000"/>
            <a:headEnd/>
            <a:tailEnd/>
          </a:ln>
        </p:spPr>
        <p:txBody>
          <a:bodyPr wrap="none">
            <a:spAutoFit/>
          </a:bodyPr>
          <a:lstStyle/>
          <a:p>
            <a:pPr>
              <a:lnSpc>
                <a:spcPct val="75000"/>
              </a:lnSpc>
              <a:spcBef>
                <a:spcPct val="10000"/>
              </a:spcBef>
            </a:pPr>
            <a:r>
              <a:rPr lang="en-US" sz="1200" dirty="0">
                <a:solidFill>
                  <a:srgbClr val="4C6A96"/>
                </a:solidFill>
              </a:rPr>
              <a:t>ITIL</a:t>
            </a:r>
          </a:p>
          <a:p>
            <a:pPr>
              <a:lnSpc>
                <a:spcPct val="75000"/>
              </a:lnSpc>
              <a:spcBef>
                <a:spcPct val="10000"/>
              </a:spcBef>
            </a:pPr>
            <a:r>
              <a:rPr lang="en-US" sz="1200" dirty="0">
                <a:solidFill>
                  <a:srgbClr val="4C6A96"/>
                </a:solidFill>
              </a:rPr>
              <a:t>Process</a:t>
            </a:r>
          </a:p>
          <a:p>
            <a:pPr>
              <a:lnSpc>
                <a:spcPct val="75000"/>
              </a:lnSpc>
              <a:spcBef>
                <a:spcPct val="10000"/>
              </a:spcBef>
            </a:pPr>
            <a:r>
              <a:rPr lang="en-US" sz="1200" dirty="0">
                <a:solidFill>
                  <a:srgbClr val="4C6A96"/>
                </a:solidFill>
              </a:rPr>
              <a:t>(macro)</a:t>
            </a:r>
          </a:p>
        </p:txBody>
      </p:sp>
      <p:sp>
        <p:nvSpPr>
          <p:cNvPr id="12300" name="Text Box 12"/>
          <p:cNvSpPr txBox="1">
            <a:spLocks noChangeArrowheads="1"/>
          </p:cNvSpPr>
          <p:nvPr/>
        </p:nvSpPr>
        <p:spPr bwMode="auto">
          <a:xfrm>
            <a:off x="4141787" y="3508375"/>
            <a:ext cx="792162" cy="520700"/>
          </a:xfrm>
          <a:prstGeom prst="rect">
            <a:avLst/>
          </a:prstGeom>
          <a:noFill/>
          <a:ln w="9525" algn="ctr">
            <a:noFill/>
            <a:miter lim="800000"/>
            <a:headEnd/>
            <a:tailEnd/>
          </a:ln>
        </p:spPr>
        <p:txBody>
          <a:bodyPr>
            <a:spAutoFit/>
          </a:bodyPr>
          <a:lstStyle/>
          <a:p>
            <a:pPr>
              <a:lnSpc>
                <a:spcPct val="75000"/>
              </a:lnSpc>
              <a:spcBef>
                <a:spcPct val="10000"/>
              </a:spcBef>
            </a:pPr>
            <a:r>
              <a:rPr lang="en-US" sz="1200" dirty="0">
                <a:solidFill>
                  <a:srgbClr val="4C6A96"/>
                </a:solidFill>
              </a:rPr>
              <a:t>Run Books</a:t>
            </a:r>
          </a:p>
          <a:p>
            <a:pPr>
              <a:lnSpc>
                <a:spcPct val="75000"/>
              </a:lnSpc>
              <a:spcBef>
                <a:spcPct val="10000"/>
              </a:spcBef>
            </a:pPr>
            <a:r>
              <a:rPr lang="en-US" sz="1200" dirty="0">
                <a:solidFill>
                  <a:srgbClr val="4C6A96"/>
                </a:solidFill>
              </a:rPr>
              <a:t>(micro)</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idx="4294967295"/>
          </p:nvPr>
        </p:nvSpPr>
        <p:spPr>
          <a:xfrm>
            <a:off x="733425" y="0"/>
            <a:ext cx="8010525" cy="660400"/>
          </a:xfrm>
        </p:spPr>
        <p:txBody>
          <a:bodyPr/>
          <a:lstStyle/>
          <a:p>
            <a:pPr eaLnBrk="1" hangingPunct="1"/>
            <a:r>
              <a:rPr lang="en-US" dirty="0" smtClean="0"/>
              <a:t>NetIQ Aegis Architecture</a:t>
            </a:r>
          </a:p>
        </p:txBody>
      </p:sp>
      <p:sp>
        <p:nvSpPr>
          <p:cNvPr id="27653" name="Rectangle 3"/>
          <p:cNvSpPr>
            <a:spLocks noChangeArrowheads="1"/>
          </p:cNvSpPr>
          <p:nvPr/>
        </p:nvSpPr>
        <p:spPr bwMode="hidden">
          <a:xfrm>
            <a:off x="5859463" y="3806825"/>
            <a:ext cx="2800350" cy="590550"/>
          </a:xfrm>
          <a:prstGeom prst="rect">
            <a:avLst/>
          </a:prstGeom>
          <a:gradFill rotWithShape="1">
            <a:gsLst>
              <a:gs pos="0">
                <a:srgbClr val="968F00"/>
              </a:gs>
              <a:gs pos="100000">
                <a:schemeClr val="accent2"/>
              </a:gs>
            </a:gsLst>
            <a:lin ang="5400000" scaled="1"/>
          </a:gradFill>
          <a:ln w="38100" algn="ctr">
            <a:solidFill>
              <a:schemeClr val="accent2"/>
            </a:solidFill>
            <a:miter lim="800000"/>
            <a:headEnd/>
            <a:tailEnd/>
          </a:ln>
        </p:spPr>
        <p:txBody>
          <a:bodyPr anchor="ctr"/>
          <a:lstStyle/>
          <a:p>
            <a:r>
              <a:rPr lang="en-US" sz="1600" dirty="0">
                <a:solidFill>
                  <a:schemeClr val="bg1"/>
                </a:solidFill>
              </a:rPr>
              <a:t>Workflow Automation Engine</a:t>
            </a:r>
          </a:p>
        </p:txBody>
      </p:sp>
      <p:sp>
        <p:nvSpPr>
          <p:cNvPr id="27654" name="Rectangle 5"/>
          <p:cNvSpPr>
            <a:spLocks noChangeArrowheads="1"/>
          </p:cNvSpPr>
          <p:nvPr/>
        </p:nvSpPr>
        <p:spPr bwMode="hidden">
          <a:xfrm>
            <a:off x="2914650" y="5753100"/>
            <a:ext cx="1960563" cy="361950"/>
          </a:xfrm>
          <a:prstGeom prst="rect">
            <a:avLst/>
          </a:prstGeom>
          <a:gradFill rotWithShape="1">
            <a:gsLst>
              <a:gs pos="0">
                <a:srgbClr val="FF7813"/>
              </a:gs>
              <a:gs pos="100000">
                <a:schemeClr val="hlink"/>
              </a:gs>
            </a:gsLst>
            <a:lin ang="5400000" scaled="1"/>
          </a:gradFill>
          <a:ln w="38100" algn="ctr">
            <a:solidFill>
              <a:schemeClr val="hlink"/>
            </a:solidFill>
            <a:miter lim="800000"/>
            <a:headEnd/>
            <a:tailEnd/>
          </a:ln>
        </p:spPr>
        <p:txBody>
          <a:bodyPr anchor="ctr"/>
          <a:lstStyle/>
          <a:p>
            <a:r>
              <a:rPr lang="en-US" sz="1600" dirty="0">
                <a:solidFill>
                  <a:schemeClr val="bg1"/>
                </a:solidFill>
              </a:rPr>
              <a:t>NetIQ Products</a:t>
            </a:r>
          </a:p>
        </p:txBody>
      </p:sp>
      <p:sp>
        <p:nvSpPr>
          <p:cNvPr id="27655" name="Rectangle 16"/>
          <p:cNvSpPr>
            <a:spLocks noChangeArrowheads="1"/>
          </p:cNvSpPr>
          <p:nvPr/>
        </p:nvSpPr>
        <p:spPr bwMode="hidden">
          <a:xfrm>
            <a:off x="2914650" y="4560888"/>
            <a:ext cx="5767388" cy="547687"/>
          </a:xfrm>
          <a:prstGeom prst="rect">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r>
              <a:rPr lang="en-US" sz="1600" dirty="0">
                <a:solidFill>
                  <a:schemeClr val="bg1"/>
                </a:solidFill>
              </a:rPr>
              <a:t>Enterprise Service Bus &amp; Resource Model</a:t>
            </a:r>
          </a:p>
        </p:txBody>
      </p:sp>
      <p:sp>
        <p:nvSpPr>
          <p:cNvPr id="27656" name="Rectangle 31"/>
          <p:cNvSpPr>
            <a:spLocks noChangeArrowheads="1"/>
          </p:cNvSpPr>
          <p:nvPr/>
        </p:nvSpPr>
        <p:spPr bwMode="hidden">
          <a:xfrm>
            <a:off x="5040313" y="5753100"/>
            <a:ext cx="3638550" cy="361950"/>
          </a:xfrm>
          <a:prstGeom prst="rect">
            <a:avLst/>
          </a:prstGeom>
          <a:gradFill rotWithShape="1">
            <a:gsLst>
              <a:gs pos="0">
                <a:srgbClr val="FF7813"/>
              </a:gs>
              <a:gs pos="100000">
                <a:schemeClr val="hlink"/>
              </a:gs>
            </a:gsLst>
            <a:lin ang="5400000" scaled="1"/>
          </a:gradFill>
          <a:ln w="38100" algn="ctr">
            <a:solidFill>
              <a:schemeClr val="hlink"/>
            </a:solidFill>
            <a:miter lim="800000"/>
            <a:headEnd/>
            <a:tailEnd/>
          </a:ln>
        </p:spPr>
        <p:txBody>
          <a:bodyPr anchor="ctr"/>
          <a:lstStyle/>
          <a:p>
            <a:r>
              <a:rPr lang="en-US" sz="1600" dirty="0">
                <a:solidFill>
                  <a:schemeClr val="bg1"/>
                </a:solidFill>
              </a:rPr>
              <a:t>3</a:t>
            </a:r>
            <a:r>
              <a:rPr lang="en-US" sz="1600" baseline="30000" dirty="0">
                <a:solidFill>
                  <a:schemeClr val="bg1"/>
                </a:solidFill>
              </a:rPr>
              <a:t>rd</a:t>
            </a:r>
            <a:r>
              <a:rPr lang="en-US" sz="1600" dirty="0">
                <a:solidFill>
                  <a:schemeClr val="bg1"/>
                </a:solidFill>
              </a:rPr>
              <a:t> Party Best-of-breed products</a:t>
            </a:r>
          </a:p>
        </p:txBody>
      </p:sp>
      <p:sp>
        <p:nvSpPr>
          <p:cNvPr id="27657" name="Rectangle 22"/>
          <p:cNvSpPr>
            <a:spLocks noChangeArrowheads="1"/>
          </p:cNvSpPr>
          <p:nvPr/>
        </p:nvSpPr>
        <p:spPr bwMode="hidden">
          <a:xfrm>
            <a:off x="2922588" y="2435225"/>
            <a:ext cx="2774950" cy="6096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anchor="ctr"/>
          <a:lstStyle/>
          <a:p>
            <a:pPr>
              <a:tabLst>
                <a:tab pos="1484313" algn="r"/>
              </a:tabLst>
            </a:pPr>
            <a:r>
              <a:rPr lang="en-US" sz="1200" dirty="0">
                <a:solidFill>
                  <a:srgbClr val="000000"/>
                </a:solidFill>
              </a:rPr>
              <a:t>Run Books</a:t>
            </a:r>
          </a:p>
          <a:p>
            <a:pPr>
              <a:tabLst>
                <a:tab pos="1484313" algn="r"/>
              </a:tabLst>
            </a:pPr>
            <a:r>
              <a:rPr lang="en-US" sz="1000" dirty="0">
                <a:solidFill>
                  <a:srgbClr val="000000"/>
                </a:solidFill>
              </a:rPr>
              <a:t>(Event Correlation, Fault Recovery, Routine Server Restarts, etc. )</a:t>
            </a:r>
          </a:p>
        </p:txBody>
      </p:sp>
      <p:sp>
        <p:nvSpPr>
          <p:cNvPr id="27658" name="Rectangle 22"/>
          <p:cNvSpPr>
            <a:spLocks noChangeArrowheads="1"/>
          </p:cNvSpPr>
          <p:nvPr/>
        </p:nvSpPr>
        <p:spPr bwMode="hidden">
          <a:xfrm>
            <a:off x="5859463" y="2435225"/>
            <a:ext cx="2800350" cy="6096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anchor="ctr"/>
          <a:lstStyle/>
          <a:p>
            <a:pPr>
              <a:tabLst>
                <a:tab pos="1484313" algn="r"/>
              </a:tabLst>
            </a:pPr>
            <a:r>
              <a:rPr lang="en-US" sz="1200" dirty="0">
                <a:solidFill>
                  <a:srgbClr val="000000"/>
                </a:solidFill>
              </a:rPr>
              <a:t>Processes</a:t>
            </a:r>
          </a:p>
          <a:p>
            <a:pPr>
              <a:tabLst>
                <a:tab pos="1484313" algn="r"/>
              </a:tabLst>
            </a:pPr>
            <a:r>
              <a:rPr lang="en-US" sz="1000" b="0" dirty="0">
                <a:solidFill>
                  <a:srgbClr val="000000"/>
                </a:solidFill>
              </a:rPr>
              <a:t> </a:t>
            </a:r>
            <a:r>
              <a:rPr lang="en-US" sz="1000" dirty="0">
                <a:solidFill>
                  <a:srgbClr val="000000"/>
                </a:solidFill>
              </a:rPr>
              <a:t>(ITIL Incident Management, Change Management, DR testing, etc.)</a:t>
            </a:r>
          </a:p>
        </p:txBody>
      </p:sp>
      <p:sp>
        <p:nvSpPr>
          <p:cNvPr id="27659" name="Rectangle 3"/>
          <p:cNvSpPr>
            <a:spLocks noChangeArrowheads="1"/>
          </p:cNvSpPr>
          <p:nvPr/>
        </p:nvSpPr>
        <p:spPr bwMode="hidden">
          <a:xfrm>
            <a:off x="2914650" y="3800475"/>
            <a:ext cx="2782888" cy="590550"/>
          </a:xfrm>
          <a:prstGeom prst="rect">
            <a:avLst/>
          </a:prstGeom>
          <a:gradFill rotWithShape="1">
            <a:gsLst>
              <a:gs pos="0">
                <a:srgbClr val="968F00"/>
              </a:gs>
              <a:gs pos="100000">
                <a:schemeClr val="accent2"/>
              </a:gs>
            </a:gsLst>
            <a:lin ang="5400000" scaled="1"/>
          </a:gradFill>
          <a:ln w="38100" algn="ctr">
            <a:solidFill>
              <a:schemeClr val="accent2"/>
            </a:solidFill>
            <a:miter lim="800000"/>
            <a:headEnd/>
            <a:tailEnd/>
          </a:ln>
        </p:spPr>
        <p:txBody>
          <a:bodyPr lIns="0" rIns="0" anchor="ctr"/>
          <a:lstStyle/>
          <a:p>
            <a:r>
              <a:rPr lang="en-US" sz="1600" dirty="0">
                <a:solidFill>
                  <a:schemeClr val="bg1"/>
                </a:solidFill>
              </a:rPr>
              <a:t>Correlation Engine</a:t>
            </a:r>
          </a:p>
        </p:txBody>
      </p:sp>
      <p:sp>
        <p:nvSpPr>
          <p:cNvPr id="27660" name="Rectangle 22"/>
          <p:cNvSpPr>
            <a:spLocks noChangeArrowheads="1"/>
          </p:cNvSpPr>
          <p:nvPr/>
        </p:nvSpPr>
        <p:spPr bwMode="hidden">
          <a:xfrm rot="5400000">
            <a:off x="2970213"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AM</a:t>
            </a:r>
          </a:p>
        </p:txBody>
      </p:sp>
      <p:sp>
        <p:nvSpPr>
          <p:cNvPr id="27661" name="Rectangle 22"/>
          <p:cNvSpPr>
            <a:spLocks noChangeArrowheads="1"/>
          </p:cNvSpPr>
          <p:nvPr/>
        </p:nvSpPr>
        <p:spPr bwMode="hidden">
          <a:xfrm rot="5400000">
            <a:off x="3690938"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SM</a:t>
            </a:r>
          </a:p>
        </p:txBody>
      </p:sp>
      <p:sp>
        <p:nvSpPr>
          <p:cNvPr id="27662" name="Rectangle 22"/>
          <p:cNvSpPr>
            <a:spLocks noChangeArrowheads="1"/>
          </p:cNvSpPr>
          <p:nvPr/>
        </p:nvSpPr>
        <p:spPr bwMode="hidden">
          <a:xfrm rot="5400000">
            <a:off x="4411663"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SCM</a:t>
            </a:r>
          </a:p>
        </p:txBody>
      </p:sp>
      <p:sp>
        <p:nvSpPr>
          <p:cNvPr id="27663" name="Rectangle 22"/>
          <p:cNvSpPr>
            <a:spLocks noChangeArrowheads="1"/>
          </p:cNvSpPr>
          <p:nvPr/>
        </p:nvSpPr>
        <p:spPr bwMode="hidden">
          <a:xfrm rot="5400000">
            <a:off x="5132388"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NCA</a:t>
            </a:r>
          </a:p>
        </p:txBody>
      </p:sp>
      <p:sp>
        <p:nvSpPr>
          <p:cNvPr id="27664" name="Rectangle 22"/>
          <p:cNvSpPr>
            <a:spLocks noChangeArrowheads="1"/>
          </p:cNvSpPr>
          <p:nvPr/>
        </p:nvSpPr>
        <p:spPr bwMode="hidden">
          <a:xfrm rot="5400000">
            <a:off x="5851525"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MOM/ SCOM</a:t>
            </a:r>
          </a:p>
        </p:txBody>
      </p:sp>
      <p:sp>
        <p:nvSpPr>
          <p:cNvPr id="27665" name="Rectangle 22"/>
          <p:cNvSpPr>
            <a:spLocks noChangeArrowheads="1"/>
          </p:cNvSpPr>
          <p:nvPr/>
        </p:nvSpPr>
        <p:spPr bwMode="hidden">
          <a:xfrm rot="5400000">
            <a:off x="6572250"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HPOV</a:t>
            </a:r>
          </a:p>
        </p:txBody>
      </p:sp>
      <p:sp>
        <p:nvSpPr>
          <p:cNvPr id="27666" name="Rectangle 22"/>
          <p:cNvSpPr>
            <a:spLocks noChangeArrowheads="1"/>
          </p:cNvSpPr>
          <p:nvPr/>
        </p:nvSpPr>
        <p:spPr bwMode="hidden">
          <a:xfrm rot="5400000">
            <a:off x="7292975"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800" dirty="0">
                <a:solidFill>
                  <a:srgbClr val="000000"/>
                </a:solidFill>
              </a:rPr>
              <a:t>Remedy</a:t>
            </a:r>
          </a:p>
        </p:txBody>
      </p:sp>
      <p:sp>
        <p:nvSpPr>
          <p:cNvPr id="27667" name="Rectangle 22"/>
          <p:cNvSpPr>
            <a:spLocks noChangeArrowheads="1"/>
          </p:cNvSpPr>
          <p:nvPr/>
        </p:nvSpPr>
        <p:spPr bwMode="hidden">
          <a:xfrm rot="5400000">
            <a:off x="8013700" y="3244850"/>
            <a:ext cx="476250" cy="381000"/>
          </a:xfrm>
          <a:prstGeom prst="rect">
            <a:avLst/>
          </a:prstGeom>
          <a:gradFill rotWithShape="1">
            <a:gsLst>
              <a:gs pos="0">
                <a:srgbClr val="FECF72"/>
              </a:gs>
              <a:gs pos="100000">
                <a:schemeClr val="folHlink"/>
              </a:gs>
            </a:gsLst>
            <a:lin ang="5400000" scaled="1"/>
          </a:gradFill>
          <a:ln w="38100" algn="ctr">
            <a:solidFill>
              <a:schemeClr val="folHlink"/>
            </a:solidFill>
            <a:miter lim="800000"/>
            <a:headEnd/>
            <a:tailEnd/>
          </a:ln>
        </p:spPr>
        <p:txBody>
          <a:bodyPr lIns="0" tIns="0" rIns="0" bIns="0" anchor="ctr"/>
          <a:lstStyle/>
          <a:p>
            <a:pPr>
              <a:tabLst>
                <a:tab pos="1484313" algn="r"/>
              </a:tabLst>
            </a:pPr>
            <a:r>
              <a:rPr lang="en-US" sz="1000" dirty="0">
                <a:solidFill>
                  <a:srgbClr val="000000"/>
                </a:solidFill>
              </a:rPr>
              <a:t>Smarts</a:t>
            </a:r>
          </a:p>
        </p:txBody>
      </p:sp>
      <p:sp>
        <p:nvSpPr>
          <p:cNvPr id="27668" name="AutoShape 8"/>
          <p:cNvSpPr>
            <a:spLocks noChangeArrowheads="1"/>
          </p:cNvSpPr>
          <p:nvPr/>
        </p:nvSpPr>
        <p:spPr bwMode="hidden">
          <a:xfrm>
            <a:off x="3097213"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69" name="AutoShape 9"/>
          <p:cNvSpPr>
            <a:spLocks noChangeArrowheads="1"/>
          </p:cNvSpPr>
          <p:nvPr/>
        </p:nvSpPr>
        <p:spPr bwMode="hidden">
          <a:xfrm>
            <a:off x="3817938"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0" name="AutoShape 10"/>
          <p:cNvSpPr>
            <a:spLocks noChangeArrowheads="1"/>
          </p:cNvSpPr>
          <p:nvPr/>
        </p:nvSpPr>
        <p:spPr bwMode="hidden">
          <a:xfrm>
            <a:off x="4540250"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1" name="AutoShape 8"/>
          <p:cNvSpPr>
            <a:spLocks noChangeArrowheads="1"/>
          </p:cNvSpPr>
          <p:nvPr/>
        </p:nvSpPr>
        <p:spPr bwMode="hidden">
          <a:xfrm>
            <a:off x="5260975"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2" name="AutoShape 9"/>
          <p:cNvSpPr>
            <a:spLocks noChangeArrowheads="1"/>
          </p:cNvSpPr>
          <p:nvPr/>
        </p:nvSpPr>
        <p:spPr bwMode="hidden">
          <a:xfrm>
            <a:off x="5981700"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3" name="AutoShape 10"/>
          <p:cNvSpPr>
            <a:spLocks noChangeArrowheads="1"/>
          </p:cNvSpPr>
          <p:nvPr/>
        </p:nvSpPr>
        <p:spPr bwMode="hidden">
          <a:xfrm>
            <a:off x="6702425"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4" name="AutoShape 8"/>
          <p:cNvSpPr>
            <a:spLocks noChangeArrowheads="1"/>
          </p:cNvSpPr>
          <p:nvPr/>
        </p:nvSpPr>
        <p:spPr bwMode="hidden">
          <a:xfrm>
            <a:off x="7424738"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5" name="AutoShape 9"/>
          <p:cNvSpPr>
            <a:spLocks noChangeArrowheads="1"/>
          </p:cNvSpPr>
          <p:nvPr/>
        </p:nvSpPr>
        <p:spPr bwMode="hidden">
          <a:xfrm>
            <a:off x="8145463" y="5260975"/>
            <a:ext cx="209550" cy="398463"/>
          </a:xfrm>
          <a:prstGeom prst="upDownArrow">
            <a:avLst>
              <a:gd name="adj1" fmla="val 50000"/>
              <a:gd name="adj2" fmla="val 53427"/>
            </a:avLst>
          </a:prstGeom>
          <a:gradFill rotWithShape="1">
            <a:gsLst>
              <a:gs pos="0">
                <a:srgbClr val="506F9C"/>
              </a:gs>
              <a:gs pos="100000">
                <a:schemeClr val="tx1"/>
              </a:gs>
            </a:gsLst>
            <a:lin ang="5400000" scaled="1"/>
          </a:gradFill>
          <a:ln w="38100" algn="ctr">
            <a:solidFill>
              <a:schemeClr val="tx1"/>
            </a:solidFill>
            <a:miter lim="800000"/>
            <a:headEnd/>
            <a:tailEnd/>
          </a:ln>
        </p:spPr>
        <p:txBody>
          <a:bodyPr anchor="ctr"/>
          <a:lstStyle/>
          <a:p>
            <a:endParaRPr lang="en-US" dirty="0"/>
          </a:p>
        </p:txBody>
      </p:sp>
      <p:sp>
        <p:nvSpPr>
          <p:cNvPr id="27676" name="Text Box 20"/>
          <p:cNvSpPr txBox="1">
            <a:spLocks noChangeArrowheads="1"/>
          </p:cNvSpPr>
          <p:nvPr/>
        </p:nvSpPr>
        <p:spPr bwMode="hidden">
          <a:xfrm>
            <a:off x="803275" y="5205413"/>
            <a:ext cx="2160588" cy="609600"/>
          </a:xfrm>
          <a:prstGeom prst="rect">
            <a:avLst/>
          </a:prstGeom>
          <a:noFill/>
          <a:ln w="28575" algn="ctr">
            <a:noFill/>
            <a:miter lim="800000"/>
            <a:headEnd/>
            <a:tailEnd/>
          </a:ln>
        </p:spPr>
        <p:txBody>
          <a:bodyPr lIns="0" tIns="0" rIns="45720" bIns="0" anchor="ctr"/>
          <a:lstStyle/>
          <a:p>
            <a:pPr algn="l">
              <a:spcBef>
                <a:spcPct val="0"/>
              </a:spcBef>
            </a:pPr>
            <a:r>
              <a:rPr lang="en-US" sz="1400" dirty="0"/>
              <a:t>Adapters</a:t>
            </a:r>
          </a:p>
          <a:p>
            <a:pPr algn="l">
              <a:spcBef>
                <a:spcPct val="0"/>
              </a:spcBef>
            </a:pPr>
            <a:r>
              <a:rPr lang="en-US" sz="1200" i="1" dirty="0"/>
              <a:t>Bi-directional data collection and control</a:t>
            </a:r>
          </a:p>
        </p:txBody>
      </p:sp>
      <p:sp>
        <p:nvSpPr>
          <p:cNvPr id="27677" name="Text Box 20"/>
          <p:cNvSpPr txBox="1">
            <a:spLocks noChangeArrowheads="1"/>
          </p:cNvSpPr>
          <p:nvPr/>
        </p:nvSpPr>
        <p:spPr bwMode="hidden">
          <a:xfrm>
            <a:off x="814388" y="3148013"/>
            <a:ext cx="2032000" cy="609600"/>
          </a:xfrm>
          <a:prstGeom prst="rect">
            <a:avLst/>
          </a:prstGeom>
          <a:noFill/>
          <a:ln w="28575" algn="ctr">
            <a:noFill/>
            <a:miter lim="800000"/>
            <a:headEnd/>
            <a:tailEnd/>
          </a:ln>
        </p:spPr>
        <p:txBody>
          <a:bodyPr lIns="0" tIns="0" rIns="45720" bIns="0" anchor="ctr"/>
          <a:lstStyle/>
          <a:p>
            <a:pPr algn="l">
              <a:spcBef>
                <a:spcPct val="10000"/>
              </a:spcBef>
            </a:pPr>
            <a:r>
              <a:rPr lang="en-US" sz="1400" dirty="0"/>
              <a:t>Activity Libraries</a:t>
            </a:r>
          </a:p>
          <a:p>
            <a:pPr algn="l">
              <a:spcBef>
                <a:spcPct val="10000"/>
              </a:spcBef>
            </a:pPr>
            <a:r>
              <a:rPr lang="en-US" sz="1200" i="1" dirty="0"/>
              <a:t>Workflow building blocks that control other tools</a:t>
            </a:r>
          </a:p>
        </p:txBody>
      </p:sp>
      <p:sp>
        <p:nvSpPr>
          <p:cNvPr id="27678" name="Text Box 20"/>
          <p:cNvSpPr txBox="1">
            <a:spLocks noChangeArrowheads="1"/>
          </p:cNvSpPr>
          <p:nvPr/>
        </p:nvSpPr>
        <p:spPr bwMode="hidden">
          <a:xfrm>
            <a:off x="814388" y="2514600"/>
            <a:ext cx="2100262" cy="366713"/>
          </a:xfrm>
          <a:prstGeom prst="rect">
            <a:avLst/>
          </a:prstGeom>
          <a:noFill/>
          <a:ln w="28575" algn="ctr">
            <a:noFill/>
            <a:miter lim="800000"/>
            <a:headEnd/>
            <a:tailEnd/>
          </a:ln>
        </p:spPr>
        <p:txBody>
          <a:bodyPr lIns="0" tIns="0" rIns="45720" bIns="0" anchor="ctr"/>
          <a:lstStyle/>
          <a:p>
            <a:pPr algn="l">
              <a:spcBef>
                <a:spcPct val="10000"/>
              </a:spcBef>
            </a:pPr>
            <a:r>
              <a:rPr lang="en-US" sz="1400" dirty="0"/>
              <a:t>Process Templates</a:t>
            </a:r>
          </a:p>
          <a:p>
            <a:pPr algn="l"/>
            <a:r>
              <a:rPr lang="en-US" sz="1200" i="1" dirty="0"/>
              <a:t>Provides built-in knowledge</a:t>
            </a:r>
          </a:p>
        </p:txBody>
      </p:sp>
      <p:sp>
        <p:nvSpPr>
          <p:cNvPr id="27679" name="Text Box 20"/>
          <p:cNvSpPr txBox="1">
            <a:spLocks noChangeArrowheads="1"/>
          </p:cNvSpPr>
          <p:nvPr/>
        </p:nvSpPr>
        <p:spPr bwMode="hidden">
          <a:xfrm>
            <a:off x="809625" y="1231900"/>
            <a:ext cx="2036763" cy="684213"/>
          </a:xfrm>
          <a:prstGeom prst="rect">
            <a:avLst/>
          </a:prstGeom>
          <a:noFill/>
          <a:ln w="28575" algn="ctr">
            <a:noFill/>
            <a:miter lim="800000"/>
            <a:headEnd/>
            <a:tailEnd/>
          </a:ln>
        </p:spPr>
        <p:txBody>
          <a:bodyPr lIns="0" tIns="0" rIns="45720" bIns="0" anchor="ctr"/>
          <a:lstStyle/>
          <a:p>
            <a:pPr algn="l">
              <a:spcBef>
                <a:spcPct val="10000"/>
              </a:spcBef>
            </a:pPr>
            <a:r>
              <a:rPr lang="en-US" sz="1400" dirty="0"/>
              <a:t>Presentation Layer</a:t>
            </a:r>
          </a:p>
          <a:p>
            <a:pPr algn="l">
              <a:spcBef>
                <a:spcPct val="10000"/>
              </a:spcBef>
            </a:pPr>
            <a:r>
              <a:rPr lang="en-US" sz="1200" i="1" dirty="0"/>
              <a:t>Consoles tailored to specific users</a:t>
            </a:r>
          </a:p>
        </p:txBody>
      </p:sp>
      <p:sp>
        <p:nvSpPr>
          <p:cNvPr id="27680" name="Text Box 20"/>
          <p:cNvSpPr txBox="1">
            <a:spLocks noChangeArrowheads="1"/>
          </p:cNvSpPr>
          <p:nvPr/>
        </p:nvSpPr>
        <p:spPr bwMode="hidden">
          <a:xfrm>
            <a:off x="809625" y="3911600"/>
            <a:ext cx="2036763" cy="468313"/>
          </a:xfrm>
          <a:prstGeom prst="rect">
            <a:avLst/>
          </a:prstGeom>
          <a:noFill/>
          <a:ln w="28575" algn="ctr">
            <a:noFill/>
            <a:miter lim="800000"/>
            <a:headEnd/>
            <a:tailEnd/>
          </a:ln>
        </p:spPr>
        <p:txBody>
          <a:bodyPr lIns="0" tIns="0" rIns="45720" bIns="0" anchor="ctr"/>
          <a:lstStyle/>
          <a:p>
            <a:pPr algn="l">
              <a:spcBef>
                <a:spcPct val="0"/>
              </a:spcBef>
            </a:pPr>
            <a:r>
              <a:rPr lang="en-US" sz="1400" dirty="0"/>
              <a:t>Independent Engines</a:t>
            </a:r>
          </a:p>
          <a:p>
            <a:pPr algn="l">
              <a:spcBef>
                <a:spcPct val="0"/>
              </a:spcBef>
            </a:pPr>
            <a:r>
              <a:rPr lang="en-US" sz="1200" i="1" dirty="0"/>
              <a:t>Allow data processing scalability</a:t>
            </a:r>
          </a:p>
        </p:txBody>
      </p:sp>
      <p:sp>
        <p:nvSpPr>
          <p:cNvPr id="27681" name="Text Box 20"/>
          <p:cNvSpPr txBox="1">
            <a:spLocks noChangeArrowheads="1"/>
          </p:cNvSpPr>
          <p:nvPr/>
        </p:nvSpPr>
        <p:spPr bwMode="hidden">
          <a:xfrm>
            <a:off x="800100" y="4567238"/>
            <a:ext cx="2036763" cy="584200"/>
          </a:xfrm>
          <a:prstGeom prst="rect">
            <a:avLst/>
          </a:prstGeom>
          <a:noFill/>
          <a:ln w="28575" algn="ctr">
            <a:noFill/>
            <a:miter lim="800000"/>
            <a:headEnd/>
            <a:tailEnd/>
          </a:ln>
        </p:spPr>
        <p:txBody>
          <a:bodyPr lIns="0" tIns="0" rIns="45720" bIns="0" anchor="ctr"/>
          <a:lstStyle/>
          <a:p>
            <a:pPr algn="l"/>
            <a:r>
              <a:rPr lang="en-US" sz="1400" dirty="0"/>
              <a:t>Resource Mgmt DB </a:t>
            </a:r>
            <a:r>
              <a:rPr lang="en-US" sz="1200" i="1" dirty="0"/>
              <a:t>Normalizes data from diverse tools</a:t>
            </a:r>
          </a:p>
        </p:txBody>
      </p:sp>
      <p:sp>
        <p:nvSpPr>
          <p:cNvPr id="27682" name="Rectangle 18"/>
          <p:cNvSpPr>
            <a:spLocks noChangeArrowheads="1"/>
          </p:cNvSpPr>
          <p:nvPr/>
        </p:nvSpPr>
        <p:spPr bwMode="hidden">
          <a:xfrm>
            <a:off x="4862513" y="835025"/>
            <a:ext cx="1839912" cy="1490663"/>
          </a:xfrm>
          <a:prstGeom prst="rect">
            <a:avLst/>
          </a:prstGeom>
          <a:gradFill rotWithShape="1">
            <a:gsLst>
              <a:gs pos="0">
                <a:srgbClr val="968F00"/>
              </a:gs>
              <a:gs pos="100000">
                <a:schemeClr val="accent2"/>
              </a:gs>
            </a:gsLst>
            <a:lin ang="5400000" scaled="1"/>
          </a:gradFill>
          <a:ln w="38100" algn="ctr">
            <a:solidFill>
              <a:schemeClr val="accent2"/>
            </a:solidFill>
            <a:miter lim="800000"/>
            <a:headEnd/>
            <a:tailEnd/>
          </a:ln>
        </p:spPr>
        <p:txBody>
          <a:bodyPr lIns="0" rIns="0"/>
          <a:lstStyle/>
          <a:p>
            <a:r>
              <a:rPr lang="en-US" sz="1600" dirty="0">
                <a:solidFill>
                  <a:srgbClr val="FFFFFF"/>
                </a:solidFill>
              </a:rPr>
              <a:t>Ops Console</a:t>
            </a:r>
          </a:p>
        </p:txBody>
      </p:sp>
      <p:sp>
        <p:nvSpPr>
          <p:cNvPr id="27683" name="Rectangle 17"/>
          <p:cNvSpPr>
            <a:spLocks noChangeArrowheads="1"/>
          </p:cNvSpPr>
          <p:nvPr/>
        </p:nvSpPr>
        <p:spPr bwMode="hidden">
          <a:xfrm>
            <a:off x="2922588" y="835025"/>
            <a:ext cx="1827212" cy="1477963"/>
          </a:xfrm>
          <a:prstGeom prst="rect">
            <a:avLst/>
          </a:prstGeom>
          <a:gradFill rotWithShape="1">
            <a:gsLst>
              <a:gs pos="0">
                <a:srgbClr val="968F00"/>
              </a:gs>
              <a:gs pos="100000">
                <a:schemeClr val="accent2"/>
              </a:gs>
            </a:gsLst>
            <a:lin ang="5400000" scaled="1"/>
          </a:gradFill>
          <a:ln w="38100" algn="ctr">
            <a:solidFill>
              <a:schemeClr val="accent2"/>
            </a:solidFill>
            <a:miter lim="800000"/>
            <a:headEnd/>
            <a:tailEnd/>
          </a:ln>
        </p:spPr>
        <p:txBody>
          <a:bodyPr lIns="0" rIns="0"/>
          <a:lstStyle/>
          <a:p>
            <a:r>
              <a:rPr lang="en-US" sz="1600" dirty="0">
                <a:solidFill>
                  <a:srgbClr val="FFFFFF"/>
                </a:solidFill>
              </a:rPr>
              <a:t>Config Console</a:t>
            </a:r>
          </a:p>
        </p:txBody>
      </p:sp>
      <p:sp>
        <p:nvSpPr>
          <p:cNvPr id="27684" name="Rectangle 18"/>
          <p:cNvSpPr>
            <a:spLocks noChangeArrowheads="1"/>
          </p:cNvSpPr>
          <p:nvPr/>
        </p:nvSpPr>
        <p:spPr bwMode="hidden">
          <a:xfrm>
            <a:off x="6843713" y="833438"/>
            <a:ext cx="1835150" cy="1490662"/>
          </a:xfrm>
          <a:prstGeom prst="rect">
            <a:avLst/>
          </a:prstGeom>
          <a:gradFill rotWithShape="1">
            <a:gsLst>
              <a:gs pos="0">
                <a:srgbClr val="968F00"/>
              </a:gs>
              <a:gs pos="100000">
                <a:schemeClr val="accent2"/>
              </a:gs>
            </a:gsLst>
            <a:lin ang="5400000" scaled="1"/>
          </a:gradFill>
          <a:ln w="38100" algn="ctr">
            <a:solidFill>
              <a:schemeClr val="accent2"/>
            </a:solidFill>
            <a:miter lim="800000"/>
            <a:headEnd/>
            <a:tailEnd/>
          </a:ln>
        </p:spPr>
        <p:txBody>
          <a:bodyPr lIns="0" rIns="0"/>
          <a:lstStyle/>
          <a:p>
            <a:r>
              <a:rPr lang="en-US" sz="1600" dirty="0">
                <a:solidFill>
                  <a:srgbClr val="FFFFFF"/>
                </a:solidFill>
              </a:rPr>
              <a:t>Reports</a:t>
            </a:r>
          </a:p>
        </p:txBody>
      </p:sp>
      <p:sp>
        <p:nvSpPr>
          <p:cNvPr id="27685" name="Text Box 37"/>
          <p:cNvSpPr txBox="1">
            <a:spLocks noChangeArrowheads="1"/>
          </p:cNvSpPr>
          <p:nvPr/>
        </p:nvSpPr>
        <p:spPr bwMode="auto">
          <a:xfrm>
            <a:off x="8570913" y="3186113"/>
            <a:ext cx="360362" cy="352425"/>
          </a:xfrm>
          <a:prstGeom prst="rect">
            <a:avLst/>
          </a:prstGeom>
          <a:noFill/>
          <a:ln w="9525" algn="ctr">
            <a:noFill/>
            <a:miter lim="800000"/>
            <a:headEnd/>
            <a:tailEnd/>
          </a:ln>
        </p:spPr>
        <p:txBody>
          <a:bodyPr>
            <a:spAutoFit/>
          </a:bodyPr>
          <a:lstStyle/>
          <a:p>
            <a:pPr>
              <a:spcBef>
                <a:spcPct val="50000"/>
              </a:spcBef>
            </a:pPr>
            <a:r>
              <a:rPr lang="en-US" dirty="0">
                <a:solidFill>
                  <a:schemeClr val="folHlink"/>
                </a:solidFill>
              </a:rPr>
              <a:t>…</a:t>
            </a:r>
          </a:p>
        </p:txBody>
      </p:sp>
      <p:sp>
        <p:nvSpPr>
          <p:cNvPr id="27686" name="Text Box 38"/>
          <p:cNvSpPr txBox="1">
            <a:spLocks noChangeArrowheads="1"/>
          </p:cNvSpPr>
          <p:nvPr/>
        </p:nvSpPr>
        <p:spPr bwMode="auto">
          <a:xfrm>
            <a:off x="8537575" y="5307013"/>
            <a:ext cx="360363" cy="352425"/>
          </a:xfrm>
          <a:prstGeom prst="rect">
            <a:avLst/>
          </a:prstGeom>
          <a:noFill/>
          <a:ln w="9525" algn="ctr">
            <a:noFill/>
            <a:miter lim="800000"/>
            <a:headEnd/>
            <a:tailEnd/>
          </a:ln>
        </p:spPr>
        <p:txBody>
          <a:bodyPr>
            <a:spAutoFit/>
          </a:bodyPr>
          <a:lstStyle/>
          <a:p>
            <a:pPr>
              <a:spcBef>
                <a:spcPct val="50000"/>
              </a:spcBef>
            </a:pPr>
            <a:r>
              <a:rPr lang="en-US" dirty="0"/>
              <a:t>…</a:t>
            </a:r>
          </a:p>
        </p:txBody>
      </p:sp>
      <p:pic>
        <p:nvPicPr>
          <p:cNvPr id="23575" name="Picture 23"/>
          <p:cNvPicPr>
            <a:picLocks noChangeAspect="1" noChangeArrowheads="1"/>
          </p:cNvPicPr>
          <p:nvPr/>
        </p:nvPicPr>
        <p:blipFill>
          <a:blip r:embed="rId3"/>
          <a:srcRect/>
          <a:stretch>
            <a:fillRect/>
          </a:stretch>
        </p:blipFill>
        <p:spPr bwMode="auto">
          <a:xfrm>
            <a:off x="3019425" y="1198563"/>
            <a:ext cx="1652588" cy="1125537"/>
          </a:xfrm>
          <a:prstGeom prst="rect">
            <a:avLst/>
          </a:prstGeom>
          <a:ln>
            <a:noFill/>
          </a:ln>
          <a:effectLst>
            <a:outerShdw blurRad="190500" algn="tl" rotWithShape="0">
              <a:srgbClr val="000000">
                <a:alpha val="70000"/>
              </a:srgbClr>
            </a:outerShdw>
          </a:effectLst>
        </p:spPr>
      </p:pic>
      <p:pic>
        <p:nvPicPr>
          <p:cNvPr id="30" name="Picture 16"/>
          <p:cNvPicPr>
            <a:picLocks noChangeAspect="1" noChangeArrowheads="1"/>
          </p:cNvPicPr>
          <p:nvPr/>
        </p:nvPicPr>
        <p:blipFill>
          <a:blip r:embed="rId4"/>
          <a:srcRect/>
          <a:stretch>
            <a:fillRect/>
          </a:stretch>
        </p:blipFill>
        <p:spPr bwMode="auto">
          <a:xfrm>
            <a:off x="4924425" y="1177925"/>
            <a:ext cx="1706563" cy="1157288"/>
          </a:xfrm>
          <a:prstGeom prst="rect">
            <a:avLst/>
          </a:prstGeom>
          <a:ln>
            <a:noFill/>
          </a:ln>
          <a:effectLst>
            <a:outerShdw blurRad="190500" algn="tl" rotWithShape="0">
              <a:srgbClr val="000000">
                <a:alpha val="70000"/>
              </a:srgbClr>
            </a:outerShdw>
          </a:effectLst>
        </p:spPr>
      </p:pic>
      <p:pic>
        <p:nvPicPr>
          <p:cNvPr id="1026" name="Picture 2"/>
          <p:cNvPicPr>
            <a:picLocks noChangeAspect="1" noChangeArrowheads="1"/>
          </p:cNvPicPr>
          <p:nvPr/>
        </p:nvPicPr>
        <p:blipFill>
          <a:blip r:embed="rId5"/>
          <a:srcRect t="3307"/>
          <a:stretch>
            <a:fillRect/>
          </a:stretch>
        </p:blipFill>
        <p:spPr bwMode="auto">
          <a:xfrm>
            <a:off x="6900863" y="1182688"/>
            <a:ext cx="1725612" cy="1152525"/>
          </a:xfrm>
          <a:prstGeom prst="rect">
            <a:avLst/>
          </a:prstGeom>
          <a:ln>
            <a:noFill/>
          </a:ln>
          <a:effectLst>
            <a:outerShdw blurRad="190500" algn="tl" rotWithShape="0">
              <a:srgbClr val="000000">
                <a:alpha val="70000"/>
              </a:srgbClr>
            </a:outerShdw>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a:xfrm>
            <a:off x="381000" y="230188"/>
            <a:ext cx="8382000" cy="609398"/>
          </a:xfrm>
        </p:spPr>
        <p:txBody>
          <a:bodyPr/>
          <a:lstStyle/>
          <a:p>
            <a:r>
              <a:rPr lang="en-US" sz="4400" dirty="0" smtClean="0"/>
              <a:t>AD Management Workflows Examples</a:t>
            </a:r>
          </a:p>
        </p:txBody>
      </p:sp>
      <p:sp>
        <p:nvSpPr>
          <p:cNvPr id="14339" name="Content Placeholder 3"/>
          <p:cNvSpPr>
            <a:spLocks noGrp="1"/>
          </p:cNvSpPr>
          <p:nvPr>
            <p:ph idx="1"/>
          </p:nvPr>
        </p:nvSpPr>
        <p:spPr>
          <a:xfrm>
            <a:off x="381000" y="1412874"/>
            <a:ext cx="8382000" cy="4756432"/>
          </a:xfrm>
        </p:spPr>
        <p:txBody>
          <a:bodyPr/>
          <a:lstStyle/>
          <a:p>
            <a:r>
              <a:rPr lang="en-US" sz="2800" dirty="0" smtClean="0"/>
              <a:t>AD Provisioning (feed from a datasource)</a:t>
            </a:r>
          </a:p>
          <a:p>
            <a:pPr lvl="1"/>
            <a:r>
              <a:rPr lang="en-US" sz="1600" dirty="0" smtClean="0"/>
              <a:t>User provisioning from HR feed</a:t>
            </a:r>
          </a:p>
          <a:p>
            <a:r>
              <a:rPr lang="en-US" sz="2800" dirty="0" smtClean="0"/>
              <a:t>Self Empowerment / Just in time delegation</a:t>
            </a:r>
          </a:p>
          <a:p>
            <a:pPr lvl="1"/>
            <a:r>
              <a:rPr lang="en-US" sz="1600" dirty="0" smtClean="0"/>
              <a:t>Temporary local Administrator on machine request</a:t>
            </a:r>
          </a:p>
          <a:p>
            <a:pPr lvl="1"/>
            <a:r>
              <a:rPr lang="en-US" sz="1600" dirty="0" smtClean="0"/>
              <a:t>Group membership request form</a:t>
            </a:r>
          </a:p>
          <a:p>
            <a:r>
              <a:rPr lang="en-US" sz="2800" dirty="0" smtClean="0"/>
              <a:t>AD Security Event Management</a:t>
            </a:r>
          </a:p>
          <a:p>
            <a:pPr lvl="1"/>
            <a:r>
              <a:rPr lang="en-US" sz="1600" dirty="0" smtClean="0"/>
              <a:t>Auto rollback unauthorized GPO change</a:t>
            </a:r>
          </a:p>
          <a:p>
            <a:pPr lvl="1"/>
            <a:r>
              <a:rPr lang="en-US" sz="1600" dirty="0" smtClean="0"/>
              <a:t>High profile group membership rollback</a:t>
            </a:r>
          </a:p>
          <a:p>
            <a:r>
              <a:rPr lang="en-US" sz="2800" dirty="0" smtClean="0"/>
              <a:t>AD Maintenance</a:t>
            </a:r>
          </a:p>
          <a:p>
            <a:pPr lvl="1"/>
            <a:r>
              <a:rPr lang="en-US" sz="1600" dirty="0" smtClean="0"/>
              <a:t>Automatically Disable accounts who have not logged in for X days</a:t>
            </a:r>
          </a:p>
          <a:p>
            <a:pPr lvl="1"/>
            <a:r>
              <a:rPr lang="en-US" sz="1600" dirty="0" smtClean="0"/>
              <a:t>Email users whose password is about to expire</a:t>
            </a:r>
          </a:p>
          <a:p>
            <a:r>
              <a:rPr lang="en-US" sz="2800" dirty="0" smtClean="0"/>
              <a:t>Compliance Reporting / Signoff</a:t>
            </a:r>
          </a:p>
          <a:p>
            <a:pPr lvl="1"/>
            <a:r>
              <a:rPr lang="en-US" sz="1600" dirty="0" smtClean="0"/>
              <a:t>Emails the group owner every 60 days of the group membership and have them sign off on it</a:t>
            </a:r>
          </a:p>
          <a:p>
            <a:endParaRPr lang="en-US" sz="1800"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2880</TotalTime>
  <Words>1227</Words>
  <Application>Microsoft Office PowerPoint</Application>
  <PresentationFormat>On-screen Show (4:3)</PresentationFormat>
  <Paragraphs>310</Paragraphs>
  <Slides>17</Slides>
  <Notes>16</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TechEd09_Europe</vt:lpstr>
      <vt:lpstr>TechEd09_Europe template</vt:lpstr>
      <vt:lpstr>Automating Active Directory and Beyond……</vt:lpstr>
      <vt:lpstr>Agenda </vt:lpstr>
      <vt:lpstr>Active Directory Ownership and Challenges</vt:lpstr>
      <vt:lpstr>Active Directory Management and Security</vt:lpstr>
      <vt:lpstr>Why automate AD?</vt:lpstr>
      <vt:lpstr>NetIQ: Active Directory Management and Security  Solution Overview</vt:lpstr>
      <vt:lpstr>Introducing NetIQ® Aegis™ The Control &amp; Automation Platform for IT Processes</vt:lpstr>
      <vt:lpstr>NetIQ Aegis Architecture</vt:lpstr>
      <vt:lpstr>AD Management Workflows Examples</vt:lpstr>
      <vt:lpstr>Active Directory Automation</vt:lpstr>
      <vt:lpstr>Slide 11</vt:lpstr>
      <vt:lpstr>Slide 12</vt:lpstr>
      <vt:lpstr>System Center Operations Manager 2007</vt:lpstr>
      <vt:lpstr>Slide 14</vt:lpstr>
      <vt:lpstr>Actions </vt:lpstr>
      <vt:lpstr>Resources </vt:lpstr>
      <vt:lpstr>Slide 17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SagooB</dc:creator>
  <dc:description>Tech·Ed Europe 2009</dc:description>
  <cp:lastModifiedBy>cn_user</cp:lastModifiedBy>
  <cp:revision>26</cp:revision>
  <dcterms:created xsi:type="dcterms:W3CDTF">2009-11-02T17:38:24Z</dcterms:created>
  <dcterms:modified xsi:type="dcterms:W3CDTF">2009-11-08T20:15:49Z</dcterms:modified>
</cp:coreProperties>
</file>