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diagrams/quickStyle2.xml" ContentType="application/vnd.openxmlformats-officedocument.drawingml.diagramStyl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diagrams/layout1.xml" ContentType="application/vnd.openxmlformats-officedocument.drawingml.diagramLayout+xml"/>
  <Override PartName="/ppt/charts/chart3.xml" ContentType="application/vnd.openxmlformats-officedocument.drawingml.char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rawings/drawing1.xml" ContentType="application/vnd.openxmlformats-officedocument.drawingml.chartshape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24" r:id="rId5"/>
    <p:sldMasterId id="2147483740" r:id="rId6"/>
  </p:sldMasterIdLst>
  <p:notesMasterIdLst>
    <p:notesMasterId r:id="rId60"/>
  </p:notesMasterIdLst>
  <p:handoutMasterIdLst>
    <p:handoutMasterId r:id="rId61"/>
  </p:handoutMasterIdLst>
  <p:sldIdLst>
    <p:sldId id="256" r:id="rId7"/>
    <p:sldId id="345" r:id="rId8"/>
    <p:sldId id="281" r:id="rId9"/>
    <p:sldId id="308" r:id="rId10"/>
    <p:sldId id="283" r:id="rId11"/>
    <p:sldId id="284" r:id="rId12"/>
    <p:sldId id="309" r:id="rId13"/>
    <p:sldId id="325" r:id="rId14"/>
    <p:sldId id="326" r:id="rId15"/>
    <p:sldId id="327" r:id="rId16"/>
    <p:sldId id="328" r:id="rId17"/>
    <p:sldId id="329" r:id="rId18"/>
    <p:sldId id="330" r:id="rId19"/>
    <p:sldId id="331" r:id="rId20"/>
    <p:sldId id="332" r:id="rId21"/>
    <p:sldId id="333" r:id="rId22"/>
    <p:sldId id="334" r:id="rId23"/>
    <p:sldId id="356" r:id="rId24"/>
    <p:sldId id="335" r:id="rId25"/>
    <p:sldId id="324" r:id="rId26"/>
    <p:sldId id="336" r:id="rId27"/>
    <p:sldId id="355" r:id="rId28"/>
    <p:sldId id="357" r:id="rId29"/>
    <p:sldId id="358" r:id="rId30"/>
    <p:sldId id="359" r:id="rId31"/>
    <p:sldId id="361" r:id="rId32"/>
    <p:sldId id="362" r:id="rId33"/>
    <p:sldId id="346" r:id="rId34"/>
    <p:sldId id="316" r:id="rId35"/>
    <p:sldId id="338" r:id="rId36"/>
    <p:sldId id="339" r:id="rId37"/>
    <p:sldId id="340" r:id="rId38"/>
    <p:sldId id="341" r:id="rId39"/>
    <p:sldId id="343" r:id="rId40"/>
    <p:sldId id="317" r:id="rId41"/>
    <p:sldId id="318" r:id="rId42"/>
    <p:sldId id="298" r:id="rId43"/>
    <p:sldId id="342" r:id="rId44"/>
    <p:sldId id="299" r:id="rId45"/>
    <p:sldId id="300" r:id="rId46"/>
    <p:sldId id="360" r:id="rId47"/>
    <p:sldId id="319" r:id="rId48"/>
    <p:sldId id="320" r:id="rId49"/>
    <p:sldId id="349" r:id="rId50"/>
    <p:sldId id="350" r:id="rId51"/>
    <p:sldId id="363" r:id="rId52"/>
    <p:sldId id="364" r:id="rId53"/>
    <p:sldId id="305" r:id="rId54"/>
    <p:sldId id="354" r:id="rId55"/>
    <p:sldId id="307" r:id="rId56"/>
    <p:sldId id="351" r:id="rId57"/>
    <p:sldId id="365" r:id="rId58"/>
    <p:sldId id="280" r:id="rId5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kenono" initials="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9" autoAdjust="0"/>
    <p:restoredTop sz="96105" autoAdjust="0"/>
  </p:normalViewPr>
  <p:slideViewPr>
    <p:cSldViewPr snapToGrid="0">
      <p:cViewPr varScale="1">
        <p:scale>
          <a:sx n="104" d="100"/>
          <a:sy n="104" d="100"/>
        </p:scale>
        <p:origin x="-258" y="-96"/>
      </p:cViewPr>
      <p:guideLst>
        <p:guide orient="horz" pos="3852"/>
        <p:guide orient="horz" pos="625"/>
        <p:guide orient="horz" pos="1484"/>
        <p:guide orient="horz" pos="1200"/>
        <p:guide orient="horz" pos="2736"/>
        <p:guide orient="horz" pos="3897"/>
        <p:guide pos="2880"/>
        <p:guide pos="240"/>
        <p:guide pos="414"/>
        <p:guide pos="5491"/>
        <p:guide pos="1232"/>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66" d="100"/>
          <a:sy n="66" d="100"/>
        </p:scale>
        <p:origin x="-1968"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SQLCAT\Best%20Practices\Virtualization\TestResults\NewChips\Shanghai_R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SQLCAT\Best%20Practices\Virtualization\TestResults\Multiple%20Instance\Multi-instance%20Compar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32"/>
  <c:chart>
    <c:title>
      <c:tx>
        <c:rich>
          <a:bodyPr/>
          <a:lstStyle/>
          <a:p>
            <a:pPr>
              <a:defRPr sz="2000">
                <a:solidFill>
                  <a:schemeClr val="tx1"/>
                </a:solidFill>
              </a:defRPr>
            </a:pPr>
            <a:r>
              <a:rPr lang="en-US" sz="2000" dirty="0">
                <a:solidFill>
                  <a:schemeClr val="tx1"/>
                </a:solidFill>
              </a:rPr>
              <a:t>Biggest Trends Driving Spend Decisions </a:t>
            </a:r>
            <a:endParaRPr lang="en-US" sz="2000" dirty="0" smtClean="0">
              <a:solidFill>
                <a:schemeClr val="tx1"/>
              </a:solidFill>
            </a:endParaRPr>
          </a:p>
          <a:p>
            <a:pPr>
              <a:defRPr sz="2000">
                <a:solidFill>
                  <a:schemeClr val="tx1"/>
                </a:solidFill>
              </a:defRPr>
            </a:pPr>
            <a:r>
              <a:rPr lang="en-US" sz="2000" dirty="0" smtClean="0">
                <a:solidFill>
                  <a:schemeClr val="tx1"/>
                </a:solidFill>
              </a:rPr>
              <a:t>in </a:t>
            </a:r>
            <a:r>
              <a:rPr lang="en-US" sz="2000" dirty="0">
                <a:solidFill>
                  <a:schemeClr val="tx1"/>
                </a:solidFill>
              </a:rPr>
              <a:t>2009 into 2010</a:t>
            </a:r>
          </a:p>
        </c:rich>
      </c:tx>
      <c:layout>
        <c:manualLayout>
          <c:xMode val="edge"/>
          <c:yMode val="edge"/>
          <c:x val="0.2113749570411462"/>
          <c:y val="1.4084507042253561E-2"/>
        </c:manualLayout>
      </c:layout>
    </c:title>
    <c:plotArea>
      <c:layout/>
      <c:barChart>
        <c:barDir val="col"/>
        <c:grouping val="clustered"/>
        <c:ser>
          <c:idx val="0"/>
          <c:order val="0"/>
          <c:tx>
            <c:strRef>
              <c:f>Sheet1!$B$1</c:f>
              <c:strCache>
                <c:ptCount val="1"/>
                <c:pt idx="0">
                  <c:v>Biggest Trends Driving Spend Decisions in 2009 into 2010</c:v>
                </c:pt>
              </c:strCache>
            </c:strRef>
          </c:tx>
          <c:spPr>
            <a:gradFill flip="none" rotWithShape="1">
              <a:gsLst>
                <a:gs pos="0">
                  <a:srgbClr val="99CC99">
                    <a:lumMod val="75000"/>
                    <a:shade val="30000"/>
                    <a:satMod val="115000"/>
                  </a:srgbClr>
                </a:gs>
                <a:gs pos="50000">
                  <a:srgbClr val="99CC99">
                    <a:lumMod val="75000"/>
                    <a:shade val="67500"/>
                    <a:satMod val="115000"/>
                  </a:srgbClr>
                </a:gs>
                <a:gs pos="100000">
                  <a:srgbClr val="99CC99">
                    <a:lumMod val="75000"/>
                    <a:shade val="100000"/>
                    <a:satMod val="115000"/>
                  </a:srgbClr>
                </a:gs>
              </a:gsLst>
              <a:path path="circle">
                <a:fillToRect l="100000" t="100000"/>
              </a:path>
              <a:tileRect r="-100000" b="-100000"/>
            </a:gradFill>
          </c:spPr>
          <c:cat>
            <c:strRef>
              <c:f>Sheet1!$A$2:$A$10</c:f>
              <c:strCache>
                <c:ptCount val="9"/>
                <c:pt idx="0">
                  <c:v>Server Virtualization</c:v>
                </c:pt>
                <c:pt idx="1">
                  <c:v>Cloud Computing</c:v>
                </c:pt>
                <c:pt idx="2">
                  <c:v>Storage Virtualization</c:v>
                </c:pt>
                <c:pt idx="3">
                  <c:v>Desktop Virtualization</c:v>
                </c:pt>
                <c:pt idx="4">
                  <c:v>Labor Optimization</c:v>
                </c:pt>
                <c:pt idx="5">
                  <c:v>Wireless Connectivity/Messaging</c:v>
                </c:pt>
                <c:pt idx="6">
                  <c:v>Green Computing</c:v>
                </c:pt>
                <c:pt idx="7">
                  <c:v>Windows 7 Upgrades</c:v>
                </c:pt>
                <c:pt idx="8">
                  <c:v>Security</c:v>
                </c:pt>
              </c:strCache>
            </c:strRef>
          </c:cat>
          <c:val>
            <c:numRef>
              <c:f>Sheet1!$B$2:$B$10</c:f>
              <c:numCache>
                <c:formatCode>General</c:formatCode>
                <c:ptCount val="9"/>
                <c:pt idx="0">
                  <c:v>38</c:v>
                </c:pt>
                <c:pt idx="1">
                  <c:v>37</c:v>
                </c:pt>
                <c:pt idx="2">
                  <c:v>32</c:v>
                </c:pt>
                <c:pt idx="3">
                  <c:v>21</c:v>
                </c:pt>
                <c:pt idx="4">
                  <c:v>21</c:v>
                </c:pt>
                <c:pt idx="5">
                  <c:v>12</c:v>
                </c:pt>
                <c:pt idx="6">
                  <c:v>11</c:v>
                </c:pt>
                <c:pt idx="7">
                  <c:v>4</c:v>
                </c:pt>
                <c:pt idx="8">
                  <c:v>4</c:v>
                </c:pt>
              </c:numCache>
            </c:numRef>
          </c:val>
        </c:ser>
        <c:axId val="374368896"/>
        <c:axId val="344412544"/>
      </c:barChart>
      <c:catAx>
        <c:axId val="374368896"/>
        <c:scaling>
          <c:orientation val="minMax"/>
        </c:scaling>
        <c:axPos val="b"/>
        <c:tickLblPos val="nextTo"/>
        <c:txPr>
          <a:bodyPr/>
          <a:lstStyle/>
          <a:p>
            <a:pPr>
              <a:defRPr sz="1600" b="1">
                <a:solidFill>
                  <a:srgbClr val="CCFFCC"/>
                </a:solidFill>
              </a:defRPr>
            </a:pPr>
            <a:endParaRPr lang="en-US"/>
          </a:p>
        </c:txPr>
        <c:crossAx val="344412544"/>
        <c:crosses val="autoZero"/>
        <c:auto val="1"/>
        <c:lblAlgn val="ctr"/>
        <c:lblOffset val="100"/>
      </c:catAx>
      <c:valAx>
        <c:axId val="344412544"/>
        <c:scaling>
          <c:orientation val="minMax"/>
        </c:scaling>
        <c:axPos val="l"/>
        <c:majorGridlines/>
        <c:numFmt formatCode="General" sourceLinked="1"/>
        <c:tickLblPos val="nextTo"/>
        <c:txPr>
          <a:bodyPr/>
          <a:lstStyle/>
          <a:p>
            <a:pPr>
              <a:defRPr sz="1600" b="1"/>
            </a:pPr>
            <a:endParaRPr lang="en-US"/>
          </a:p>
        </c:txPr>
        <c:crossAx val="374368896"/>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5.1205095575173755E-2"/>
          <c:y val="0.12994604841061541"/>
          <c:w val="0.86513319596731286"/>
          <c:h val="0.68338461164576703"/>
        </c:manualLayout>
      </c:layout>
      <c:barChart>
        <c:barDir val="col"/>
        <c:grouping val="clustered"/>
        <c:ser>
          <c:idx val="0"/>
          <c:order val="0"/>
          <c:tx>
            <c:strRef>
              <c:f>Sheet1!$T$26</c:f>
              <c:strCache>
                <c:ptCount val="1"/>
                <c:pt idx="0">
                  <c:v>Batch req/sec</c:v>
                </c:pt>
              </c:strCache>
            </c:strRef>
          </c:tx>
          <c:spPr>
            <a:gradFill>
              <a:gsLst>
                <a:gs pos="0">
                  <a:srgbClr val="263FFA"/>
                </a:gs>
                <a:gs pos="50000">
                  <a:srgbClr val="99CC99">
                    <a:tint val="44500"/>
                    <a:satMod val="160000"/>
                  </a:srgbClr>
                </a:gs>
                <a:gs pos="100000">
                  <a:srgbClr val="99CC99">
                    <a:tint val="23500"/>
                    <a:satMod val="160000"/>
                  </a:srgbClr>
                </a:gs>
              </a:gsLst>
              <a:lin ang="5400000" scaled="0"/>
            </a:gradFill>
          </c:spPr>
          <c:cat>
            <c:strRef>
              <c:f>Sheet1!$U$25:$AB$25</c:f>
              <c:strCache>
                <c:ptCount val="8"/>
                <c:pt idx="0">
                  <c:v>1VM</c:v>
                </c:pt>
                <c:pt idx="1">
                  <c:v>2VM</c:v>
                </c:pt>
                <c:pt idx="2">
                  <c:v>3VM</c:v>
                </c:pt>
                <c:pt idx="3">
                  <c:v>4VM</c:v>
                </c:pt>
                <c:pt idx="4">
                  <c:v>5VM</c:v>
                </c:pt>
                <c:pt idx="5">
                  <c:v>6VM</c:v>
                </c:pt>
                <c:pt idx="6">
                  <c:v>7VM</c:v>
                </c:pt>
                <c:pt idx="7">
                  <c:v>8VM</c:v>
                </c:pt>
              </c:strCache>
            </c:strRef>
          </c:cat>
          <c:val>
            <c:numRef>
              <c:f>Sheet1!$U$26:$AB$26</c:f>
              <c:numCache>
                <c:formatCode>0.00</c:formatCode>
                <c:ptCount val="8"/>
                <c:pt idx="0" formatCode="General">
                  <c:v>436.86</c:v>
                </c:pt>
                <c:pt idx="1">
                  <c:v>890.37699999999938</c:v>
                </c:pt>
                <c:pt idx="2">
                  <c:v>1266.607</c:v>
                </c:pt>
                <c:pt idx="3">
                  <c:v>1707.2360000000001</c:v>
                </c:pt>
                <c:pt idx="4">
                  <c:v>1992.5729999999999</c:v>
                </c:pt>
                <c:pt idx="5">
                  <c:v>2308.2759999999998</c:v>
                </c:pt>
                <c:pt idx="6">
                  <c:v>2765.24</c:v>
                </c:pt>
                <c:pt idx="7">
                  <c:v>3149.6</c:v>
                </c:pt>
              </c:numCache>
            </c:numRef>
          </c:val>
        </c:ser>
        <c:axId val="145884288"/>
        <c:axId val="145180544"/>
      </c:barChart>
      <c:lineChart>
        <c:grouping val="standard"/>
        <c:ser>
          <c:idx val="1"/>
          <c:order val="1"/>
          <c:tx>
            <c:strRef>
              <c:f>Sheet1!$T$27</c:f>
              <c:strCache>
                <c:ptCount val="1"/>
                <c:pt idx="0">
                  <c:v>%CPU</c:v>
                </c:pt>
              </c:strCache>
            </c:strRef>
          </c:tx>
          <c:spPr>
            <a:ln w="50800">
              <a:solidFill>
                <a:srgbClr val="FFC000"/>
              </a:solidFill>
            </a:ln>
          </c:spPr>
          <c:marker>
            <c:symbol val="square"/>
            <c:size val="8"/>
            <c:spPr>
              <a:solidFill>
                <a:srgbClr val="FFC000"/>
              </a:solidFill>
              <a:ln>
                <a:solidFill>
                  <a:srgbClr val="FFC000"/>
                </a:solidFill>
              </a:ln>
              <a:scene3d>
                <a:camera prst="orthographicFront"/>
                <a:lightRig rig="threePt" dir="t"/>
              </a:scene3d>
              <a:sp3d>
                <a:bevelT/>
              </a:sp3d>
            </c:spPr>
          </c:marker>
          <c:cat>
            <c:strRef>
              <c:f>Sheet1!$U$25:$AB$25</c:f>
              <c:strCache>
                <c:ptCount val="8"/>
                <c:pt idx="0">
                  <c:v>1VM</c:v>
                </c:pt>
                <c:pt idx="1">
                  <c:v>2VM</c:v>
                </c:pt>
                <c:pt idx="2">
                  <c:v>3VM</c:v>
                </c:pt>
                <c:pt idx="3">
                  <c:v>4VM</c:v>
                </c:pt>
                <c:pt idx="4">
                  <c:v>5VM</c:v>
                </c:pt>
                <c:pt idx="5">
                  <c:v>6VM</c:v>
                </c:pt>
                <c:pt idx="6">
                  <c:v>7VM</c:v>
                </c:pt>
                <c:pt idx="7">
                  <c:v>8VM</c:v>
                </c:pt>
              </c:strCache>
            </c:strRef>
          </c:cat>
          <c:val>
            <c:numRef>
              <c:f>Sheet1!$U$27:$AB$27</c:f>
              <c:numCache>
                <c:formatCode>General</c:formatCode>
                <c:ptCount val="8"/>
                <c:pt idx="0">
                  <c:v>9.24</c:v>
                </c:pt>
                <c:pt idx="1">
                  <c:v>18.670000000000005</c:v>
                </c:pt>
                <c:pt idx="2">
                  <c:v>28.62</c:v>
                </c:pt>
                <c:pt idx="3">
                  <c:v>36.64</c:v>
                </c:pt>
                <c:pt idx="4">
                  <c:v>42.85</c:v>
                </c:pt>
                <c:pt idx="5">
                  <c:v>51.6</c:v>
                </c:pt>
                <c:pt idx="6">
                  <c:v>63.46</c:v>
                </c:pt>
                <c:pt idx="7">
                  <c:v>73.38</c:v>
                </c:pt>
              </c:numCache>
            </c:numRef>
          </c:val>
        </c:ser>
        <c:ser>
          <c:idx val="2"/>
          <c:order val="2"/>
          <c:tx>
            <c:strRef>
              <c:f>Sheet1!$T$28</c:f>
              <c:strCache>
                <c:ptCount val="1"/>
                <c:pt idx="0">
                  <c:v>Relative Throughput</c:v>
                </c:pt>
              </c:strCache>
            </c:strRef>
          </c:tx>
          <c:spPr>
            <a:ln w="50800">
              <a:solidFill>
                <a:srgbClr val="FF0000"/>
              </a:solidFill>
            </a:ln>
          </c:spPr>
          <c:marker>
            <c:symbol val="diamond"/>
            <c:size val="9"/>
            <c:spPr>
              <a:solidFill>
                <a:srgbClr val="FF0000"/>
              </a:solidFill>
              <a:ln>
                <a:solidFill>
                  <a:srgbClr val="FF0000"/>
                </a:solidFill>
              </a:ln>
              <a:scene3d>
                <a:camera prst="orthographicFront"/>
                <a:lightRig rig="threePt" dir="t"/>
              </a:scene3d>
              <a:sp3d>
                <a:bevelT/>
              </a:sp3d>
            </c:spPr>
          </c:marker>
          <c:cat>
            <c:strRef>
              <c:f>Sheet1!$U$25:$AB$25</c:f>
              <c:strCache>
                <c:ptCount val="8"/>
                <c:pt idx="0">
                  <c:v>1VM</c:v>
                </c:pt>
                <c:pt idx="1">
                  <c:v>2VM</c:v>
                </c:pt>
                <c:pt idx="2">
                  <c:v>3VM</c:v>
                </c:pt>
                <c:pt idx="3">
                  <c:v>4VM</c:v>
                </c:pt>
                <c:pt idx="4">
                  <c:v>5VM</c:v>
                </c:pt>
                <c:pt idx="5">
                  <c:v>6VM</c:v>
                </c:pt>
                <c:pt idx="6">
                  <c:v>7VM</c:v>
                </c:pt>
                <c:pt idx="7">
                  <c:v>8VM</c:v>
                </c:pt>
              </c:strCache>
            </c:strRef>
          </c:cat>
          <c:val>
            <c:numRef>
              <c:f>Sheet1!$U$28:$AB$28</c:f>
              <c:numCache>
                <c:formatCode>General</c:formatCode>
                <c:ptCount val="8"/>
                <c:pt idx="0">
                  <c:v>47.3</c:v>
                </c:pt>
                <c:pt idx="1">
                  <c:v>47.7</c:v>
                </c:pt>
                <c:pt idx="2">
                  <c:v>47.730000000000011</c:v>
                </c:pt>
                <c:pt idx="3">
                  <c:v>46.59</c:v>
                </c:pt>
                <c:pt idx="4">
                  <c:v>46.5</c:v>
                </c:pt>
                <c:pt idx="5">
                  <c:v>44.730000000000011</c:v>
                </c:pt>
                <c:pt idx="6">
                  <c:v>43.57</c:v>
                </c:pt>
                <c:pt idx="7">
                  <c:v>42.92</c:v>
                </c:pt>
              </c:numCache>
            </c:numRef>
          </c:val>
        </c:ser>
        <c:marker val="1"/>
        <c:axId val="145106816"/>
        <c:axId val="145179008"/>
      </c:lineChart>
      <c:catAx>
        <c:axId val="145106816"/>
        <c:scaling>
          <c:orientation val="minMax"/>
        </c:scaling>
        <c:axPos val="b"/>
        <c:tickLblPos val="nextTo"/>
        <c:spPr>
          <a:ln>
            <a:solidFill>
              <a:schemeClr val="accent1">
                <a:lumMod val="50000"/>
              </a:schemeClr>
            </a:solidFill>
          </a:ln>
        </c:spPr>
        <c:txPr>
          <a:bodyPr/>
          <a:lstStyle/>
          <a:p>
            <a:pPr>
              <a:defRPr>
                <a:solidFill>
                  <a:schemeClr val="tx1"/>
                </a:solidFill>
              </a:defRPr>
            </a:pPr>
            <a:endParaRPr lang="en-US"/>
          </a:p>
        </c:txPr>
        <c:crossAx val="145179008"/>
        <c:crosses val="autoZero"/>
        <c:auto val="1"/>
        <c:lblAlgn val="ctr"/>
        <c:lblOffset val="100"/>
      </c:catAx>
      <c:valAx>
        <c:axId val="145179008"/>
        <c:scaling>
          <c:orientation val="minMax"/>
        </c:scaling>
        <c:axPos val="l"/>
        <c:majorGridlines>
          <c:spPr>
            <a:ln>
              <a:solidFill>
                <a:schemeClr val="accent1">
                  <a:lumMod val="50000"/>
                </a:schemeClr>
              </a:solidFill>
              <a:prstDash val="sysDot"/>
            </a:ln>
          </c:spPr>
        </c:majorGridlines>
        <c:numFmt formatCode="General" sourceLinked="1"/>
        <c:tickLblPos val="nextTo"/>
        <c:spPr>
          <a:ln>
            <a:solidFill>
              <a:schemeClr val="accent1">
                <a:lumMod val="50000"/>
              </a:schemeClr>
            </a:solidFill>
          </a:ln>
        </c:spPr>
        <c:txPr>
          <a:bodyPr/>
          <a:lstStyle/>
          <a:p>
            <a:pPr>
              <a:defRPr>
                <a:solidFill>
                  <a:schemeClr val="tx1"/>
                </a:solidFill>
              </a:defRPr>
            </a:pPr>
            <a:endParaRPr lang="en-US"/>
          </a:p>
        </c:txPr>
        <c:crossAx val="145106816"/>
        <c:crosses val="autoZero"/>
        <c:crossBetween val="between"/>
      </c:valAx>
      <c:valAx>
        <c:axId val="145180544"/>
        <c:scaling>
          <c:orientation val="minMax"/>
        </c:scaling>
        <c:axPos val="r"/>
        <c:numFmt formatCode="General" sourceLinked="1"/>
        <c:tickLblPos val="nextTo"/>
        <c:spPr>
          <a:ln>
            <a:solidFill>
              <a:schemeClr val="accent1">
                <a:lumMod val="50000"/>
              </a:schemeClr>
            </a:solidFill>
          </a:ln>
        </c:spPr>
        <c:txPr>
          <a:bodyPr/>
          <a:lstStyle/>
          <a:p>
            <a:pPr>
              <a:defRPr>
                <a:solidFill>
                  <a:schemeClr val="tx1"/>
                </a:solidFill>
              </a:defRPr>
            </a:pPr>
            <a:endParaRPr lang="en-US"/>
          </a:p>
        </c:txPr>
        <c:crossAx val="145884288"/>
        <c:crosses val="max"/>
        <c:crossBetween val="between"/>
      </c:valAx>
      <c:catAx>
        <c:axId val="145884288"/>
        <c:scaling>
          <c:orientation val="minMax"/>
        </c:scaling>
        <c:delete val="1"/>
        <c:axPos val="b"/>
        <c:tickLblPos val="none"/>
        <c:crossAx val="145180544"/>
        <c:crosses val="autoZero"/>
        <c:auto val="1"/>
        <c:lblAlgn val="ctr"/>
        <c:lblOffset val="100"/>
      </c:catAx>
      <c:spPr>
        <a:solidFill>
          <a:schemeClr val="accent6">
            <a:lumMod val="40000"/>
            <a:lumOff val="60000"/>
          </a:schemeClr>
        </a:solidFill>
      </c:spPr>
    </c:plotArea>
    <c:legend>
      <c:legendPos val="r"/>
      <c:layout>
        <c:manualLayout>
          <c:xMode val="edge"/>
          <c:yMode val="edge"/>
          <c:x val="0"/>
          <c:y val="0.91124890638670164"/>
          <c:w val="0.95533445267872963"/>
          <c:h val="7.5650092349567419E-2"/>
        </c:manualLayout>
      </c:layout>
      <c:txPr>
        <a:bodyPr/>
        <a:lstStyle/>
        <a:p>
          <a:pPr>
            <a:defRPr>
              <a:solidFill>
                <a:schemeClr val="tx1"/>
              </a:solidFill>
            </a:defRPr>
          </a:pPr>
          <a:endParaRPr lang="en-US"/>
        </a:p>
      </c:txPr>
    </c:legend>
    <c:plotVisOnly val="1"/>
    <c:dispBlanksAs val="gap"/>
  </c:chart>
  <c:spPr>
    <a:ln>
      <a:noFill/>
    </a:ln>
  </c:spPr>
  <c:txPr>
    <a:bodyPr/>
    <a:lstStyle/>
    <a:p>
      <a:pPr>
        <a:defRPr>
          <a:solidFill>
            <a:schemeClr val="bg1"/>
          </a:solidFill>
        </a:defRPr>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5.8344581927259102E-2"/>
          <c:y val="0.12108234908136482"/>
          <c:w val="0.7620965296004667"/>
          <c:h val="0.75250123031496063"/>
        </c:manualLayout>
      </c:layout>
      <c:lineChart>
        <c:grouping val="standard"/>
        <c:ser>
          <c:idx val="0"/>
          <c:order val="0"/>
          <c:tx>
            <c:strRef>
              <c:f>NUMPROC16!$AZ$50</c:f>
              <c:strCache>
                <c:ptCount val="1"/>
                <c:pt idx="0">
                  <c:v>% Processor</c:v>
                </c:pt>
              </c:strCache>
            </c:strRef>
          </c:tx>
          <c:spPr>
            <a:ln w="50800">
              <a:solidFill>
                <a:srgbClr val="FFC000">
                  <a:alpha val="0"/>
                </a:srgbClr>
              </a:solidFill>
            </a:ln>
          </c:spPr>
          <c:marker>
            <c:symbol val="diamond"/>
            <c:size val="10"/>
            <c:spPr>
              <a:solidFill>
                <a:srgbClr val="FFC000">
                  <a:alpha val="0"/>
                </a:srgbClr>
              </a:solidFill>
              <a:ln>
                <a:solidFill>
                  <a:srgbClr val="FFC000">
                    <a:alpha val="0"/>
                  </a:srgbClr>
                </a:solidFill>
              </a:ln>
              <a:scene3d>
                <a:camera prst="orthographicFront"/>
                <a:lightRig rig="threePt" dir="t"/>
              </a:scene3d>
              <a:sp3d>
                <a:bevelT/>
              </a:sp3d>
            </c:spPr>
          </c:marker>
          <c:cat>
            <c:strRef>
              <c:f>NUMPROC16!$BA$49:$BD$49</c:f>
              <c:strCache>
                <c:ptCount val="4"/>
                <c:pt idx="0">
                  <c:v>1 VM</c:v>
                </c:pt>
                <c:pt idx="1">
                  <c:v>2 VM</c:v>
                </c:pt>
                <c:pt idx="2">
                  <c:v>3 VM</c:v>
                </c:pt>
                <c:pt idx="3">
                  <c:v>4 VM</c:v>
                </c:pt>
              </c:strCache>
            </c:strRef>
          </c:cat>
          <c:val>
            <c:numRef>
              <c:f>NUMPROC16!$BA$50:$BD$50</c:f>
              <c:numCache>
                <c:formatCode>General</c:formatCode>
                <c:ptCount val="4"/>
                <c:pt idx="0">
                  <c:v>11.61</c:v>
                </c:pt>
                <c:pt idx="1">
                  <c:v>22.62</c:v>
                </c:pt>
                <c:pt idx="2">
                  <c:v>37.349999999999994</c:v>
                </c:pt>
                <c:pt idx="3">
                  <c:v>53.78</c:v>
                </c:pt>
              </c:numCache>
            </c:numRef>
          </c:val>
        </c:ser>
        <c:ser>
          <c:idx val="1"/>
          <c:order val="1"/>
          <c:tx>
            <c:strRef>
              <c:f>NUMPROC16!$AZ$51</c:f>
              <c:strCache>
                <c:ptCount val="1"/>
                <c:pt idx="0">
                  <c:v>Relative Throughput</c:v>
                </c:pt>
              </c:strCache>
            </c:strRef>
          </c:tx>
          <c:spPr>
            <a:ln w="50800">
              <a:solidFill>
                <a:srgbClr val="FF0000">
                  <a:alpha val="48000"/>
                </a:srgbClr>
              </a:solidFill>
              <a:prstDash val="sysDot"/>
            </a:ln>
          </c:spPr>
          <c:marker>
            <c:symbol val="diamond"/>
            <c:size val="9"/>
            <c:spPr>
              <a:solidFill>
                <a:srgbClr val="FF0000">
                  <a:alpha val="56000"/>
                </a:srgbClr>
              </a:solidFill>
              <a:ln>
                <a:solidFill>
                  <a:srgbClr val="FF0000"/>
                </a:solidFill>
              </a:ln>
              <a:scene3d>
                <a:camera prst="orthographicFront"/>
                <a:lightRig rig="threePt" dir="t"/>
              </a:scene3d>
              <a:sp3d>
                <a:bevelT/>
              </a:sp3d>
            </c:spPr>
          </c:marker>
          <c:cat>
            <c:strRef>
              <c:f>NUMPROC16!$BA$49:$BD$49</c:f>
              <c:strCache>
                <c:ptCount val="4"/>
                <c:pt idx="0">
                  <c:v>1 VM</c:v>
                </c:pt>
                <c:pt idx="1">
                  <c:v>2 VM</c:v>
                </c:pt>
                <c:pt idx="2">
                  <c:v>3 VM</c:v>
                </c:pt>
                <c:pt idx="3">
                  <c:v>4 VM</c:v>
                </c:pt>
              </c:strCache>
            </c:strRef>
          </c:cat>
          <c:val>
            <c:numRef>
              <c:f>NUMPROC16!$BA$51:$BD$51</c:f>
              <c:numCache>
                <c:formatCode>General</c:formatCode>
                <c:ptCount val="4"/>
                <c:pt idx="0">
                  <c:v>51.97</c:v>
                </c:pt>
                <c:pt idx="1">
                  <c:v>51.91</c:v>
                </c:pt>
                <c:pt idx="2">
                  <c:v>49.11</c:v>
                </c:pt>
                <c:pt idx="3">
                  <c:v>44.08</c:v>
                </c:pt>
              </c:numCache>
            </c:numRef>
          </c:val>
        </c:ser>
        <c:marker val="1"/>
        <c:axId val="146483072"/>
        <c:axId val="146536704"/>
      </c:lineChart>
      <c:catAx>
        <c:axId val="146483072"/>
        <c:scaling>
          <c:orientation val="minMax"/>
        </c:scaling>
        <c:delete val="1"/>
        <c:axPos val="b"/>
        <c:tickLblPos val="none"/>
        <c:crossAx val="146536704"/>
        <c:crosses val="autoZero"/>
        <c:auto val="1"/>
        <c:lblAlgn val="ctr"/>
        <c:lblOffset val="100"/>
      </c:catAx>
      <c:valAx>
        <c:axId val="146536704"/>
        <c:scaling>
          <c:orientation val="minMax"/>
        </c:scaling>
        <c:delete val="1"/>
        <c:axPos val="l"/>
        <c:numFmt formatCode="General" sourceLinked="1"/>
        <c:tickLblPos val="none"/>
        <c:crossAx val="146483072"/>
        <c:crosses val="autoZero"/>
        <c:crossBetween val="between"/>
      </c:valAx>
    </c:plotArea>
    <c:plotVisOnly val="1"/>
    <c:dispBlanksAs val="gap"/>
  </c:chart>
  <c:spPr>
    <a:ln>
      <a:noFill/>
    </a:ln>
  </c:spPr>
  <c:externalData r:id="rId1"/>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2131C7-F0B2-41E0-A05A-82AED80BBF4E}" type="doc">
      <dgm:prSet loTypeId="urn:microsoft.com/office/officeart/2005/8/layout/vList2" loCatId="list" qsTypeId="urn:microsoft.com/office/officeart/2005/8/quickstyle/simple5" qsCatId="simple" csTypeId="urn:microsoft.com/office/officeart/2005/8/colors/accent2_3" csCatId="accent2" phldr="1"/>
      <dgm:spPr/>
      <dgm:t>
        <a:bodyPr/>
        <a:lstStyle/>
        <a:p>
          <a:endParaRPr lang="en-US"/>
        </a:p>
      </dgm:t>
    </dgm:pt>
    <dgm:pt modelId="{117D502D-D8A9-4747-A791-B446C56B9A2F}">
      <dgm:prSet/>
      <dgm:spPr/>
      <dgm:t>
        <a:bodyPr/>
        <a:lstStyle/>
        <a:p>
          <a:pPr rtl="0"/>
          <a:r>
            <a:rPr lang="en-US" dirty="0" smtClean="0"/>
            <a:t>Move a virtual machine without loss of service</a:t>
          </a:r>
          <a:endParaRPr lang="en-US" dirty="0"/>
        </a:p>
      </dgm:t>
    </dgm:pt>
    <dgm:pt modelId="{BA81B7F5-1443-4380-86A3-054936897447}" type="parTrans" cxnId="{5EA0CB5F-382C-40CF-B7B5-F5D116D70B5A}">
      <dgm:prSet/>
      <dgm:spPr/>
      <dgm:t>
        <a:bodyPr/>
        <a:lstStyle/>
        <a:p>
          <a:endParaRPr lang="en-US"/>
        </a:p>
      </dgm:t>
    </dgm:pt>
    <dgm:pt modelId="{CCC8EABF-009E-4E13-958E-385D15034728}" type="sibTrans" cxnId="{5EA0CB5F-382C-40CF-B7B5-F5D116D70B5A}">
      <dgm:prSet/>
      <dgm:spPr/>
      <dgm:t>
        <a:bodyPr/>
        <a:lstStyle/>
        <a:p>
          <a:endParaRPr lang="en-US"/>
        </a:p>
      </dgm:t>
    </dgm:pt>
    <dgm:pt modelId="{20EAC675-6432-45C4-AF65-5A91854CABF0}">
      <dgm:prSet/>
      <dgm:spPr/>
      <dgm:t>
        <a:bodyPr/>
        <a:lstStyle/>
        <a:p>
          <a:pPr rtl="0"/>
          <a:r>
            <a:rPr lang="en-US" dirty="0" smtClean="0"/>
            <a:t>Guest OS is unaware of the migration</a:t>
          </a:r>
          <a:endParaRPr lang="en-US" dirty="0"/>
        </a:p>
      </dgm:t>
    </dgm:pt>
    <dgm:pt modelId="{F05F5DC6-6E13-4B44-AB93-5D252D76133D}" type="parTrans" cxnId="{E5EBC9B1-98CD-498F-AE7E-C8214275FC11}">
      <dgm:prSet/>
      <dgm:spPr/>
      <dgm:t>
        <a:bodyPr/>
        <a:lstStyle/>
        <a:p>
          <a:endParaRPr lang="en-US"/>
        </a:p>
      </dgm:t>
    </dgm:pt>
    <dgm:pt modelId="{1B00B4F9-CE1B-46C2-8E57-E644BE898FDC}" type="sibTrans" cxnId="{E5EBC9B1-98CD-498F-AE7E-C8214275FC11}">
      <dgm:prSet/>
      <dgm:spPr/>
      <dgm:t>
        <a:bodyPr/>
        <a:lstStyle/>
        <a:p>
          <a:endParaRPr lang="en-US"/>
        </a:p>
      </dgm:t>
    </dgm:pt>
    <dgm:pt modelId="{4602A373-6663-4D80-81DB-768E6EAC6DBA}">
      <dgm:prSet/>
      <dgm:spPr/>
      <dgm:t>
        <a:bodyPr/>
        <a:lstStyle/>
        <a:p>
          <a:pPr rtl="0"/>
          <a:r>
            <a:rPr lang="en-US" dirty="0" smtClean="0"/>
            <a:t>Maintain TCP connections of the guest OS</a:t>
          </a:r>
          <a:endParaRPr lang="en-US" dirty="0"/>
        </a:p>
      </dgm:t>
    </dgm:pt>
    <dgm:pt modelId="{707B9AD4-14A1-495C-B006-E778F4FB00E9}" type="parTrans" cxnId="{4A17D00A-98F7-4C41-B614-198C1F986CF1}">
      <dgm:prSet/>
      <dgm:spPr/>
      <dgm:t>
        <a:bodyPr/>
        <a:lstStyle/>
        <a:p>
          <a:endParaRPr lang="en-US"/>
        </a:p>
      </dgm:t>
    </dgm:pt>
    <dgm:pt modelId="{8DC844B5-2D2C-4795-8FD2-76CD9DBEBA89}" type="sibTrans" cxnId="{4A17D00A-98F7-4C41-B614-198C1F986CF1}">
      <dgm:prSet/>
      <dgm:spPr/>
      <dgm:t>
        <a:bodyPr/>
        <a:lstStyle/>
        <a:p>
          <a:endParaRPr lang="en-US"/>
        </a:p>
      </dgm:t>
    </dgm:pt>
    <dgm:pt modelId="{508B6ED1-FC64-4E91-A746-C65C236A4EAA}">
      <dgm:prSet/>
      <dgm:spPr/>
      <dgm:t>
        <a:bodyPr/>
        <a:lstStyle/>
        <a:p>
          <a:pPr rtl="0"/>
          <a:r>
            <a:rPr lang="en-US" dirty="0" smtClean="0"/>
            <a:t>VM is treated as a black box</a:t>
          </a:r>
          <a:endParaRPr lang="en-US" dirty="0"/>
        </a:p>
      </dgm:t>
    </dgm:pt>
    <dgm:pt modelId="{BBB4EA43-AF25-4D08-93E4-3B2C0436FBFC}" type="parTrans" cxnId="{31E86E40-F325-411F-A725-963BC00E844D}">
      <dgm:prSet/>
      <dgm:spPr/>
      <dgm:t>
        <a:bodyPr/>
        <a:lstStyle/>
        <a:p>
          <a:endParaRPr lang="en-US"/>
        </a:p>
      </dgm:t>
    </dgm:pt>
    <dgm:pt modelId="{F93A17AD-62D3-4BA3-BC8D-CA8D88F8F5D1}" type="sibTrans" cxnId="{31E86E40-F325-411F-A725-963BC00E844D}">
      <dgm:prSet/>
      <dgm:spPr/>
      <dgm:t>
        <a:bodyPr/>
        <a:lstStyle/>
        <a:p>
          <a:endParaRPr lang="en-US"/>
        </a:p>
      </dgm:t>
    </dgm:pt>
    <dgm:pt modelId="{1ECB3E14-4599-4335-9C2F-CB8FB2EB5D22}">
      <dgm:prSet/>
      <dgm:spPr/>
      <dgm:t>
        <a:bodyPr/>
        <a:lstStyle/>
        <a:p>
          <a:pPr rtl="0"/>
          <a:r>
            <a:rPr lang="en-US" dirty="0" smtClean="0"/>
            <a:t>Building block for Dynamic Data Center through business </a:t>
          </a:r>
          <a:br>
            <a:rPr lang="en-US" dirty="0" smtClean="0"/>
          </a:br>
          <a:r>
            <a:rPr lang="en-US" dirty="0" smtClean="0"/>
            <a:t>agility, cost reduction and increase in productivity</a:t>
          </a:r>
          <a:endParaRPr lang="en-US" dirty="0"/>
        </a:p>
      </dgm:t>
    </dgm:pt>
    <dgm:pt modelId="{61308320-0597-4995-8003-E4D713A7B464}" type="parTrans" cxnId="{34E5DCD2-1BBD-40F3-BEFE-2E23C753F65B}">
      <dgm:prSet/>
      <dgm:spPr/>
      <dgm:t>
        <a:bodyPr/>
        <a:lstStyle/>
        <a:p>
          <a:endParaRPr lang="en-US"/>
        </a:p>
      </dgm:t>
    </dgm:pt>
    <dgm:pt modelId="{7C61A825-CC35-4219-9DFB-281281C488B4}" type="sibTrans" cxnId="{34E5DCD2-1BBD-40F3-BEFE-2E23C753F65B}">
      <dgm:prSet/>
      <dgm:spPr/>
      <dgm:t>
        <a:bodyPr/>
        <a:lstStyle/>
        <a:p>
          <a:endParaRPr lang="en-US"/>
        </a:p>
      </dgm:t>
    </dgm:pt>
    <dgm:pt modelId="{13FE34BD-43CF-4054-83F6-D843542CCDC4}">
      <dgm:prSet/>
      <dgm:spPr/>
      <dgm:t>
        <a:bodyPr/>
        <a:lstStyle/>
        <a:p>
          <a:pPr rtl="0"/>
          <a:r>
            <a:rPr lang="en-US" dirty="0" smtClean="0"/>
            <a:t>Enables new dynamic scenarios</a:t>
          </a:r>
          <a:endParaRPr lang="en-US" dirty="0"/>
        </a:p>
      </dgm:t>
    </dgm:pt>
    <dgm:pt modelId="{C8F40F92-5443-4738-94D2-C1D4647F1481}" type="parTrans" cxnId="{3A6CD3BE-1898-43EF-8B95-2D1CFF72B947}">
      <dgm:prSet/>
      <dgm:spPr/>
      <dgm:t>
        <a:bodyPr/>
        <a:lstStyle/>
        <a:p>
          <a:endParaRPr lang="en-US"/>
        </a:p>
      </dgm:t>
    </dgm:pt>
    <dgm:pt modelId="{3383FF27-4CBC-4541-AC00-6035EC8C0CBC}" type="sibTrans" cxnId="{3A6CD3BE-1898-43EF-8B95-2D1CFF72B947}">
      <dgm:prSet/>
      <dgm:spPr/>
      <dgm:t>
        <a:bodyPr/>
        <a:lstStyle/>
        <a:p>
          <a:endParaRPr lang="en-US"/>
        </a:p>
      </dgm:t>
    </dgm:pt>
    <dgm:pt modelId="{65ECCBF1-4B25-4CEE-B270-0A9E4C5F8FFF}">
      <dgm:prSet/>
      <dgm:spPr/>
      <dgm:t>
        <a:bodyPr/>
        <a:lstStyle/>
        <a:p>
          <a:pPr rtl="0"/>
          <a:r>
            <a:rPr lang="en-US" dirty="0" smtClean="0"/>
            <a:t>Load balancing VMs via policy</a:t>
          </a:r>
          <a:endParaRPr lang="en-US" dirty="0"/>
        </a:p>
      </dgm:t>
    </dgm:pt>
    <dgm:pt modelId="{3ED1282A-A24C-4C38-8888-17F1D024DE70}" type="parTrans" cxnId="{EA36BD87-F9F3-4866-A074-E7B415655E7E}">
      <dgm:prSet/>
      <dgm:spPr/>
      <dgm:t>
        <a:bodyPr/>
        <a:lstStyle/>
        <a:p>
          <a:endParaRPr lang="en-US"/>
        </a:p>
      </dgm:t>
    </dgm:pt>
    <dgm:pt modelId="{D8940220-10D9-463B-A9E4-10C03E464119}" type="sibTrans" cxnId="{EA36BD87-F9F3-4866-A074-E7B415655E7E}">
      <dgm:prSet/>
      <dgm:spPr/>
      <dgm:t>
        <a:bodyPr/>
        <a:lstStyle/>
        <a:p>
          <a:endParaRPr lang="en-US"/>
        </a:p>
      </dgm:t>
    </dgm:pt>
    <dgm:pt modelId="{65CB4C8E-57E4-4CDB-BAA3-8E1493F3B1A9}">
      <dgm:prSet/>
      <dgm:spPr/>
      <dgm:t>
        <a:bodyPr/>
        <a:lstStyle/>
        <a:p>
          <a:pPr rtl="0"/>
          <a:r>
            <a:rPr lang="en-US" dirty="0" smtClean="0"/>
            <a:t>Physical/Platform Maintenance separated from Service Availability</a:t>
          </a:r>
          <a:endParaRPr lang="en-US" dirty="0"/>
        </a:p>
      </dgm:t>
    </dgm:pt>
    <dgm:pt modelId="{B9258CBA-1C05-41BE-B801-B08F450C5A83}" type="parTrans" cxnId="{6B7F9B5D-FD11-456E-A1FE-F912C05FBBA7}">
      <dgm:prSet/>
      <dgm:spPr/>
      <dgm:t>
        <a:bodyPr/>
        <a:lstStyle/>
        <a:p>
          <a:endParaRPr lang="en-US"/>
        </a:p>
      </dgm:t>
    </dgm:pt>
    <dgm:pt modelId="{FD4631B3-8F8A-4ACA-AF74-74594CB654A9}" type="sibTrans" cxnId="{6B7F9B5D-FD11-456E-A1FE-F912C05FBBA7}">
      <dgm:prSet/>
      <dgm:spPr/>
      <dgm:t>
        <a:bodyPr/>
        <a:lstStyle/>
        <a:p>
          <a:endParaRPr lang="en-US"/>
        </a:p>
      </dgm:t>
    </dgm:pt>
    <dgm:pt modelId="{9DBEEBFC-1A9E-43E0-BFE1-D23335C4AE58}" type="pres">
      <dgm:prSet presAssocID="{C12131C7-F0B2-41E0-A05A-82AED80BBF4E}" presName="linear" presStyleCnt="0">
        <dgm:presLayoutVars>
          <dgm:animLvl val="lvl"/>
          <dgm:resizeHandles val="exact"/>
        </dgm:presLayoutVars>
      </dgm:prSet>
      <dgm:spPr/>
      <dgm:t>
        <a:bodyPr/>
        <a:lstStyle/>
        <a:p>
          <a:endParaRPr lang="en-US"/>
        </a:p>
      </dgm:t>
    </dgm:pt>
    <dgm:pt modelId="{AAF17BD8-EC29-4B82-A23C-27582EB37DF4}" type="pres">
      <dgm:prSet presAssocID="{117D502D-D8A9-4747-A791-B446C56B9A2F}" presName="parentText" presStyleLbl="node1" presStyleIdx="0" presStyleCnt="2">
        <dgm:presLayoutVars>
          <dgm:chMax val="0"/>
          <dgm:bulletEnabled val="1"/>
        </dgm:presLayoutVars>
      </dgm:prSet>
      <dgm:spPr/>
      <dgm:t>
        <a:bodyPr/>
        <a:lstStyle/>
        <a:p>
          <a:endParaRPr lang="en-US"/>
        </a:p>
      </dgm:t>
    </dgm:pt>
    <dgm:pt modelId="{703C7852-67BE-4AE2-A303-070C83BFF59E}" type="pres">
      <dgm:prSet presAssocID="{117D502D-D8A9-4747-A791-B446C56B9A2F}" presName="childText" presStyleLbl="revTx" presStyleIdx="0" presStyleCnt="2">
        <dgm:presLayoutVars>
          <dgm:bulletEnabled val="1"/>
        </dgm:presLayoutVars>
      </dgm:prSet>
      <dgm:spPr/>
      <dgm:t>
        <a:bodyPr/>
        <a:lstStyle/>
        <a:p>
          <a:endParaRPr lang="en-US"/>
        </a:p>
      </dgm:t>
    </dgm:pt>
    <dgm:pt modelId="{9FB02DBE-DE76-407B-8F2D-58771A84DEB9}" type="pres">
      <dgm:prSet presAssocID="{13FE34BD-43CF-4054-83F6-D843542CCDC4}" presName="parentText" presStyleLbl="node1" presStyleIdx="1" presStyleCnt="2">
        <dgm:presLayoutVars>
          <dgm:chMax val="0"/>
          <dgm:bulletEnabled val="1"/>
        </dgm:presLayoutVars>
      </dgm:prSet>
      <dgm:spPr/>
      <dgm:t>
        <a:bodyPr/>
        <a:lstStyle/>
        <a:p>
          <a:endParaRPr lang="en-US"/>
        </a:p>
      </dgm:t>
    </dgm:pt>
    <dgm:pt modelId="{C31DF374-03F0-4A1D-B220-9C13D3C335EA}" type="pres">
      <dgm:prSet presAssocID="{13FE34BD-43CF-4054-83F6-D843542CCDC4}" presName="childText" presStyleLbl="revTx" presStyleIdx="1" presStyleCnt="2">
        <dgm:presLayoutVars>
          <dgm:bulletEnabled val="1"/>
        </dgm:presLayoutVars>
      </dgm:prSet>
      <dgm:spPr/>
      <dgm:t>
        <a:bodyPr/>
        <a:lstStyle/>
        <a:p>
          <a:endParaRPr lang="en-US"/>
        </a:p>
      </dgm:t>
    </dgm:pt>
  </dgm:ptLst>
  <dgm:cxnLst>
    <dgm:cxn modelId="{588D5FE9-23F2-43B8-9874-C631B350CA36}" type="presOf" srcId="{508B6ED1-FC64-4E91-A746-C65C236A4EAA}" destId="{703C7852-67BE-4AE2-A303-070C83BFF59E}" srcOrd="0" destOrd="2" presId="urn:microsoft.com/office/officeart/2005/8/layout/vList2"/>
    <dgm:cxn modelId="{39528DB1-792C-4784-91F1-11EDC21B081F}" type="presOf" srcId="{117D502D-D8A9-4747-A791-B446C56B9A2F}" destId="{AAF17BD8-EC29-4B82-A23C-27582EB37DF4}" srcOrd="0" destOrd="0" presId="urn:microsoft.com/office/officeart/2005/8/layout/vList2"/>
    <dgm:cxn modelId="{D676238D-C805-4F6C-8BC6-98E63B3A659E}" type="presOf" srcId="{1ECB3E14-4599-4335-9C2F-CB8FB2EB5D22}" destId="{703C7852-67BE-4AE2-A303-070C83BFF59E}" srcOrd="0" destOrd="3" presId="urn:microsoft.com/office/officeart/2005/8/layout/vList2"/>
    <dgm:cxn modelId="{3A6CD3BE-1898-43EF-8B95-2D1CFF72B947}" srcId="{C12131C7-F0B2-41E0-A05A-82AED80BBF4E}" destId="{13FE34BD-43CF-4054-83F6-D843542CCDC4}" srcOrd="1" destOrd="0" parTransId="{C8F40F92-5443-4738-94D2-C1D4647F1481}" sibTransId="{3383FF27-4CBC-4541-AC00-6035EC8C0CBC}"/>
    <dgm:cxn modelId="{77800D6D-12B4-4AAD-A4A7-5ED4C290C838}" type="presOf" srcId="{65ECCBF1-4B25-4CEE-B270-0A9E4C5F8FFF}" destId="{C31DF374-03F0-4A1D-B220-9C13D3C335EA}" srcOrd="0" destOrd="0" presId="urn:microsoft.com/office/officeart/2005/8/layout/vList2"/>
    <dgm:cxn modelId="{EA36BD87-F9F3-4866-A074-E7B415655E7E}" srcId="{13FE34BD-43CF-4054-83F6-D843542CCDC4}" destId="{65ECCBF1-4B25-4CEE-B270-0A9E4C5F8FFF}" srcOrd="0" destOrd="0" parTransId="{3ED1282A-A24C-4C38-8888-17F1D024DE70}" sibTransId="{D8940220-10D9-463B-A9E4-10C03E464119}"/>
    <dgm:cxn modelId="{966C3C90-1C53-45A0-90E8-34B4D8262B87}" type="presOf" srcId="{65CB4C8E-57E4-4CDB-BAA3-8E1493F3B1A9}" destId="{C31DF374-03F0-4A1D-B220-9C13D3C335EA}" srcOrd="0" destOrd="1" presId="urn:microsoft.com/office/officeart/2005/8/layout/vList2"/>
    <dgm:cxn modelId="{4A17D00A-98F7-4C41-B614-198C1F986CF1}" srcId="{117D502D-D8A9-4747-A791-B446C56B9A2F}" destId="{4602A373-6663-4D80-81DB-768E6EAC6DBA}" srcOrd="1" destOrd="0" parTransId="{707B9AD4-14A1-495C-B006-E778F4FB00E9}" sibTransId="{8DC844B5-2D2C-4795-8FD2-76CD9DBEBA89}"/>
    <dgm:cxn modelId="{F6042437-53A8-4A0C-8451-FBB59A025E8B}" type="presOf" srcId="{20EAC675-6432-45C4-AF65-5A91854CABF0}" destId="{703C7852-67BE-4AE2-A303-070C83BFF59E}" srcOrd="0" destOrd="0" presId="urn:microsoft.com/office/officeart/2005/8/layout/vList2"/>
    <dgm:cxn modelId="{31E86E40-F325-411F-A725-963BC00E844D}" srcId="{117D502D-D8A9-4747-A791-B446C56B9A2F}" destId="{508B6ED1-FC64-4E91-A746-C65C236A4EAA}" srcOrd="2" destOrd="0" parTransId="{BBB4EA43-AF25-4D08-93E4-3B2C0436FBFC}" sibTransId="{F93A17AD-62D3-4BA3-BC8D-CA8D88F8F5D1}"/>
    <dgm:cxn modelId="{34E5DCD2-1BBD-40F3-BEFE-2E23C753F65B}" srcId="{117D502D-D8A9-4747-A791-B446C56B9A2F}" destId="{1ECB3E14-4599-4335-9C2F-CB8FB2EB5D22}" srcOrd="3" destOrd="0" parTransId="{61308320-0597-4995-8003-E4D713A7B464}" sibTransId="{7C61A825-CC35-4219-9DFB-281281C488B4}"/>
    <dgm:cxn modelId="{5EA0CB5F-382C-40CF-B7B5-F5D116D70B5A}" srcId="{C12131C7-F0B2-41E0-A05A-82AED80BBF4E}" destId="{117D502D-D8A9-4747-A791-B446C56B9A2F}" srcOrd="0" destOrd="0" parTransId="{BA81B7F5-1443-4380-86A3-054936897447}" sibTransId="{CCC8EABF-009E-4E13-958E-385D15034728}"/>
    <dgm:cxn modelId="{6B7F9B5D-FD11-456E-A1FE-F912C05FBBA7}" srcId="{13FE34BD-43CF-4054-83F6-D843542CCDC4}" destId="{65CB4C8E-57E4-4CDB-BAA3-8E1493F3B1A9}" srcOrd="1" destOrd="0" parTransId="{B9258CBA-1C05-41BE-B801-B08F450C5A83}" sibTransId="{FD4631B3-8F8A-4ACA-AF74-74594CB654A9}"/>
    <dgm:cxn modelId="{A9D8D2D6-5A2D-41C7-81E5-3DA85EF73CDD}" type="presOf" srcId="{C12131C7-F0B2-41E0-A05A-82AED80BBF4E}" destId="{9DBEEBFC-1A9E-43E0-BFE1-D23335C4AE58}" srcOrd="0" destOrd="0" presId="urn:microsoft.com/office/officeart/2005/8/layout/vList2"/>
    <dgm:cxn modelId="{E5EBC9B1-98CD-498F-AE7E-C8214275FC11}" srcId="{117D502D-D8A9-4747-A791-B446C56B9A2F}" destId="{20EAC675-6432-45C4-AF65-5A91854CABF0}" srcOrd="0" destOrd="0" parTransId="{F05F5DC6-6E13-4B44-AB93-5D252D76133D}" sibTransId="{1B00B4F9-CE1B-46C2-8E57-E644BE898FDC}"/>
    <dgm:cxn modelId="{EAC0FB20-E86E-45AF-A62E-F7E1780B32D8}" type="presOf" srcId="{4602A373-6663-4D80-81DB-768E6EAC6DBA}" destId="{703C7852-67BE-4AE2-A303-070C83BFF59E}" srcOrd="0" destOrd="1" presId="urn:microsoft.com/office/officeart/2005/8/layout/vList2"/>
    <dgm:cxn modelId="{133C6B8F-4353-43AB-9B85-3C189B94E0D9}" type="presOf" srcId="{13FE34BD-43CF-4054-83F6-D843542CCDC4}" destId="{9FB02DBE-DE76-407B-8F2D-58771A84DEB9}" srcOrd="0" destOrd="0" presId="urn:microsoft.com/office/officeart/2005/8/layout/vList2"/>
    <dgm:cxn modelId="{861D8F9F-948B-4368-BE00-26F3CA81509C}" type="presParOf" srcId="{9DBEEBFC-1A9E-43E0-BFE1-D23335C4AE58}" destId="{AAF17BD8-EC29-4B82-A23C-27582EB37DF4}" srcOrd="0" destOrd="0" presId="urn:microsoft.com/office/officeart/2005/8/layout/vList2"/>
    <dgm:cxn modelId="{3A0D1D29-21B3-4968-A3C3-3C44EF853115}" type="presParOf" srcId="{9DBEEBFC-1A9E-43E0-BFE1-D23335C4AE58}" destId="{703C7852-67BE-4AE2-A303-070C83BFF59E}" srcOrd="1" destOrd="0" presId="urn:microsoft.com/office/officeart/2005/8/layout/vList2"/>
    <dgm:cxn modelId="{7E844F08-4ACE-4257-B2C7-570F7EDA11D9}" type="presParOf" srcId="{9DBEEBFC-1A9E-43E0-BFE1-D23335C4AE58}" destId="{9FB02DBE-DE76-407B-8F2D-58771A84DEB9}" srcOrd="2" destOrd="0" presId="urn:microsoft.com/office/officeart/2005/8/layout/vList2"/>
    <dgm:cxn modelId="{0C3DFF62-3DFC-4529-B055-A08B593B8B88}" type="presParOf" srcId="{9DBEEBFC-1A9E-43E0-BFE1-D23335C4AE58}" destId="{C31DF374-03F0-4A1D-B220-9C13D3C335EA}" srcOrd="3" destOrd="0" presId="urn:microsoft.com/office/officeart/2005/8/layout/v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21C780-BBF4-4750-A561-9313D9BDF95F}" type="doc">
      <dgm:prSet loTypeId="urn:microsoft.com/office/officeart/2005/8/layout/list1" loCatId="list" qsTypeId="urn:microsoft.com/office/officeart/2005/8/quickstyle/simple5" qsCatId="simple" csTypeId="urn:microsoft.com/office/officeart/2005/8/colors/accent2_4" csCatId="accent2" phldr="1"/>
      <dgm:spPr/>
      <dgm:t>
        <a:bodyPr/>
        <a:lstStyle/>
        <a:p>
          <a:endParaRPr lang="en-US"/>
        </a:p>
      </dgm:t>
    </dgm:pt>
    <dgm:pt modelId="{26505FCB-4F8B-4A8C-93BA-4017B65536B7}">
      <dgm:prSet custT="1"/>
      <dgm:spPr/>
      <dgm:t>
        <a:bodyPr/>
        <a:lstStyle/>
        <a:p>
          <a:pPr rtl="0"/>
          <a:r>
            <a:rPr lang="en-US" sz="1800" baseline="0" dirty="0" smtClean="0"/>
            <a:t>Virtual Dedicated “Cloud Server”</a:t>
          </a:r>
          <a:endParaRPr lang="en-US" sz="1800" dirty="0"/>
        </a:p>
      </dgm:t>
    </dgm:pt>
    <dgm:pt modelId="{01F9E9E3-F427-42A2-A79F-8D01C5FEDC43}" type="parTrans" cxnId="{3FAB112D-5806-47AD-AB8A-5BCDA494FC0B}">
      <dgm:prSet/>
      <dgm:spPr/>
      <dgm:t>
        <a:bodyPr/>
        <a:lstStyle/>
        <a:p>
          <a:endParaRPr lang="en-US"/>
        </a:p>
      </dgm:t>
    </dgm:pt>
    <dgm:pt modelId="{AAF19B4D-5AFB-4B98-A718-CA28DB95A5C2}" type="sibTrans" cxnId="{3FAB112D-5806-47AD-AB8A-5BCDA494FC0B}">
      <dgm:prSet/>
      <dgm:spPr/>
      <dgm:t>
        <a:bodyPr/>
        <a:lstStyle/>
        <a:p>
          <a:endParaRPr lang="en-US"/>
        </a:p>
      </dgm:t>
    </dgm:pt>
    <dgm:pt modelId="{0415E239-EAA4-430A-B8B7-8F12F82C61EA}">
      <dgm:prSet custT="1"/>
      <dgm:spPr/>
      <dgm:t>
        <a:bodyPr/>
        <a:lstStyle/>
        <a:p>
          <a:pPr rtl="0"/>
          <a:r>
            <a:rPr lang="en-US" sz="1800" dirty="0" smtClean="0"/>
            <a:t>Built with Dynamic Datacenter Toolkit</a:t>
          </a:r>
          <a:endParaRPr lang="en-US" sz="1800" baseline="0" dirty="0"/>
        </a:p>
      </dgm:t>
    </dgm:pt>
    <dgm:pt modelId="{CB3708E3-89C6-42F2-A616-069CF18C840B}" type="parTrans" cxnId="{CDFD08B0-49AF-44EC-B29B-0BFA1A324A01}">
      <dgm:prSet/>
      <dgm:spPr/>
      <dgm:t>
        <a:bodyPr/>
        <a:lstStyle/>
        <a:p>
          <a:endParaRPr lang="en-US"/>
        </a:p>
      </dgm:t>
    </dgm:pt>
    <dgm:pt modelId="{8B587FA1-4116-4C7D-9A61-83B292AEE612}" type="sibTrans" cxnId="{CDFD08B0-49AF-44EC-B29B-0BFA1A324A01}">
      <dgm:prSet/>
      <dgm:spPr/>
      <dgm:t>
        <a:bodyPr/>
        <a:lstStyle/>
        <a:p>
          <a:endParaRPr lang="en-US"/>
        </a:p>
      </dgm:t>
    </dgm:pt>
    <dgm:pt modelId="{C15E22EF-1BA7-4E44-A577-818DADF09661}">
      <dgm:prSet custT="1"/>
      <dgm:spPr/>
      <dgm:t>
        <a:bodyPr/>
        <a:lstStyle/>
        <a:p>
          <a:pPr rtl="0"/>
          <a:r>
            <a:rPr lang="en-US" sz="1800" baseline="0" dirty="0" smtClean="0"/>
            <a:t>Powered  by Hyper-V R2</a:t>
          </a:r>
          <a:endParaRPr lang="en-US" sz="1800" dirty="0"/>
        </a:p>
      </dgm:t>
    </dgm:pt>
    <dgm:pt modelId="{AF5128C2-56E8-4AC0-99AC-D7787AF6C041}" type="parTrans" cxnId="{9AA6CA14-ACA5-45D9-AD60-1ABC78AAF799}">
      <dgm:prSet/>
      <dgm:spPr/>
      <dgm:t>
        <a:bodyPr/>
        <a:lstStyle/>
        <a:p>
          <a:endParaRPr lang="en-US"/>
        </a:p>
      </dgm:t>
    </dgm:pt>
    <dgm:pt modelId="{AF0ECD3C-DE40-4903-A2F3-C5A6DFC50480}" type="sibTrans" cxnId="{9AA6CA14-ACA5-45D9-AD60-1ABC78AAF799}">
      <dgm:prSet/>
      <dgm:spPr/>
      <dgm:t>
        <a:bodyPr/>
        <a:lstStyle/>
        <a:p>
          <a:endParaRPr lang="en-US"/>
        </a:p>
      </dgm:t>
    </dgm:pt>
    <dgm:pt modelId="{0194C400-991A-4566-B39B-EC75D5BAFFB9}">
      <dgm:prSet custT="1"/>
      <dgm:spPr/>
      <dgm:t>
        <a:bodyPr/>
        <a:lstStyle/>
        <a:p>
          <a:pPr rtl="0"/>
          <a:r>
            <a:rPr lang="en-US" sz="1800" dirty="0" smtClean="0"/>
            <a:t>Always On with Live Migration</a:t>
          </a:r>
          <a:endParaRPr lang="en-US" sz="1800" dirty="0"/>
        </a:p>
      </dgm:t>
    </dgm:pt>
    <dgm:pt modelId="{1B0160FE-63C3-4C0B-90EC-A81A7DA153F4}" type="parTrans" cxnId="{007CF0E4-3B9E-4ABA-82AE-8E3C73CAB392}">
      <dgm:prSet/>
      <dgm:spPr/>
      <dgm:t>
        <a:bodyPr/>
        <a:lstStyle/>
        <a:p>
          <a:endParaRPr lang="en-US"/>
        </a:p>
      </dgm:t>
    </dgm:pt>
    <dgm:pt modelId="{55E3B8EB-F2DD-4BA1-B9B2-24EC0DA4DEA4}" type="sibTrans" cxnId="{007CF0E4-3B9E-4ABA-82AE-8E3C73CAB392}">
      <dgm:prSet/>
      <dgm:spPr/>
      <dgm:t>
        <a:bodyPr/>
        <a:lstStyle/>
        <a:p>
          <a:endParaRPr lang="en-US"/>
        </a:p>
      </dgm:t>
    </dgm:pt>
    <dgm:pt modelId="{AA176616-79E2-4B0C-9985-B6DCE88753AD}">
      <dgm:prSet custT="1"/>
      <dgm:spPr/>
      <dgm:t>
        <a:bodyPr/>
        <a:lstStyle/>
        <a:p>
          <a:pPr rtl="0"/>
          <a:r>
            <a:rPr lang="en-US" sz="1800" dirty="0" smtClean="0"/>
            <a:t>Fully Integrated with System Center Suite:</a:t>
          </a:r>
          <a:endParaRPr lang="en-US" sz="1800" dirty="0"/>
        </a:p>
      </dgm:t>
    </dgm:pt>
    <dgm:pt modelId="{CA297432-3A64-42F6-B52A-1E465F5C4712}" type="parTrans" cxnId="{23E9005A-2115-4681-8D50-737CB6C7FA0F}">
      <dgm:prSet/>
      <dgm:spPr/>
      <dgm:t>
        <a:bodyPr/>
        <a:lstStyle/>
        <a:p>
          <a:endParaRPr lang="en-US"/>
        </a:p>
      </dgm:t>
    </dgm:pt>
    <dgm:pt modelId="{9E2FE208-E328-4277-90C8-E09A4E185B1B}" type="sibTrans" cxnId="{23E9005A-2115-4681-8D50-737CB6C7FA0F}">
      <dgm:prSet/>
      <dgm:spPr/>
      <dgm:t>
        <a:bodyPr/>
        <a:lstStyle/>
        <a:p>
          <a:endParaRPr lang="en-US"/>
        </a:p>
      </dgm:t>
    </dgm:pt>
    <dgm:pt modelId="{BE561026-11F9-43A8-803F-55DD6A7246B2}">
      <dgm:prSet/>
      <dgm:spPr/>
      <dgm:t>
        <a:bodyPr/>
        <a:lstStyle/>
        <a:p>
          <a:pPr rtl="0"/>
          <a:r>
            <a:rPr lang="en-US" dirty="0" smtClean="0"/>
            <a:t>Instantly scalable via Virtual Machine Manager 2008 R2</a:t>
          </a:r>
          <a:endParaRPr lang="en-US" dirty="0"/>
        </a:p>
      </dgm:t>
    </dgm:pt>
    <dgm:pt modelId="{9172BCB0-2270-4968-BD25-5A44820293FE}" type="parTrans" cxnId="{08550AF0-7843-4180-84CF-7255DFAEB894}">
      <dgm:prSet/>
      <dgm:spPr/>
      <dgm:t>
        <a:bodyPr/>
        <a:lstStyle/>
        <a:p>
          <a:endParaRPr lang="en-US"/>
        </a:p>
      </dgm:t>
    </dgm:pt>
    <dgm:pt modelId="{7D73101F-6CDC-4AF6-AC95-DE28D2541003}" type="sibTrans" cxnId="{08550AF0-7843-4180-84CF-7255DFAEB894}">
      <dgm:prSet/>
      <dgm:spPr/>
      <dgm:t>
        <a:bodyPr/>
        <a:lstStyle/>
        <a:p>
          <a:endParaRPr lang="en-US"/>
        </a:p>
      </dgm:t>
    </dgm:pt>
    <dgm:pt modelId="{9B9A60AE-FA9E-474A-BE5E-25C1319ABF0F}">
      <dgm:prSet/>
      <dgm:spPr/>
      <dgm:t>
        <a:bodyPr/>
        <a:lstStyle/>
        <a:p>
          <a:pPr rtl="0"/>
          <a:r>
            <a:rPr lang="en-US" dirty="0" smtClean="0"/>
            <a:t>Deeply Monitored via Operations Manager</a:t>
          </a:r>
          <a:endParaRPr lang="en-US" dirty="0"/>
        </a:p>
      </dgm:t>
    </dgm:pt>
    <dgm:pt modelId="{D298F87B-9DD2-40D9-9C28-6960119AE01F}" type="parTrans" cxnId="{645DEF13-360A-4A14-80A8-14E417E57F63}">
      <dgm:prSet/>
      <dgm:spPr/>
      <dgm:t>
        <a:bodyPr/>
        <a:lstStyle/>
        <a:p>
          <a:endParaRPr lang="en-US"/>
        </a:p>
      </dgm:t>
    </dgm:pt>
    <dgm:pt modelId="{7F5ED988-7B11-4ABB-A610-90F2BD9F9B71}" type="sibTrans" cxnId="{645DEF13-360A-4A14-80A8-14E417E57F63}">
      <dgm:prSet/>
      <dgm:spPr/>
      <dgm:t>
        <a:bodyPr/>
        <a:lstStyle/>
        <a:p>
          <a:endParaRPr lang="en-US"/>
        </a:p>
      </dgm:t>
    </dgm:pt>
    <dgm:pt modelId="{EB7DD0FF-F790-45DA-A3CF-9E7B945E07BC}">
      <dgm:prSet/>
      <dgm:spPr/>
      <dgm:t>
        <a:bodyPr/>
        <a:lstStyle/>
        <a:p>
          <a:pPr rtl="0"/>
          <a:r>
            <a:rPr lang="en-US" dirty="0" smtClean="0"/>
            <a:t>Patched via Configuration Manager</a:t>
          </a:r>
          <a:endParaRPr lang="en-US" dirty="0"/>
        </a:p>
      </dgm:t>
    </dgm:pt>
    <dgm:pt modelId="{5FC7FCA0-326F-4259-AA17-F95CAF01E290}" type="parTrans" cxnId="{B857FF1E-6DE0-43F4-9FD9-72A70E75F295}">
      <dgm:prSet/>
      <dgm:spPr/>
      <dgm:t>
        <a:bodyPr/>
        <a:lstStyle/>
        <a:p>
          <a:endParaRPr lang="en-US"/>
        </a:p>
      </dgm:t>
    </dgm:pt>
    <dgm:pt modelId="{17DA4347-959D-4633-960D-6F74CF5425D6}" type="sibTrans" cxnId="{B857FF1E-6DE0-43F4-9FD9-72A70E75F295}">
      <dgm:prSet/>
      <dgm:spPr/>
      <dgm:t>
        <a:bodyPr/>
        <a:lstStyle/>
        <a:p>
          <a:endParaRPr lang="en-US"/>
        </a:p>
      </dgm:t>
    </dgm:pt>
    <dgm:pt modelId="{80B5FFC2-2298-4243-9E5F-3C8B31BFF4C1}">
      <dgm:prSet/>
      <dgm:spPr/>
      <dgm:t>
        <a:bodyPr/>
        <a:lstStyle/>
        <a:p>
          <a:pPr rtl="0"/>
          <a:r>
            <a:rPr lang="en-US" dirty="0" smtClean="0"/>
            <a:t>Protected via Data Protection Manager</a:t>
          </a:r>
          <a:endParaRPr lang="en-US" dirty="0"/>
        </a:p>
      </dgm:t>
    </dgm:pt>
    <dgm:pt modelId="{22E178C6-6D98-4B88-9CB8-7DD7B7BF1CB9}" type="parTrans" cxnId="{29ED0B9B-2A67-4C2B-8838-D1F9D3CEA2C8}">
      <dgm:prSet/>
      <dgm:spPr/>
      <dgm:t>
        <a:bodyPr/>
        <a:lstStyle/>
        <a:p>
          <a:endParaRPr lang="en-US"/>
        </a:p>
      </dgm:t>
    </dgm:pt>
    <dgm:pt modelId="{47B274A1-69F5-445E-B29E-154CA6C0D7CA}" type="sibTrans" cxnId="{29ED0B9B-2A67-4C2B-8838-D1F9D3CEA2C8}">
      <dgm:prSet/>
      <dgm:spPr/>
      <dgm:t>
        <a:bodyPr/>
        <a:lstStyle/>
        <a:p>
          <a:endParaRPr lang="en-US"/>
        </a:p>
      </dgm:t>
    </dgm:pt>
    <dgm:pt modelId="{4F4A75F9-46C1-4E64-8CFC-C1E5CB52D75F}" type="pres">
      <dgm:prSet presAssocID="{6C21C780-BBF4-4750-A561-9313D9BDF95F}" presName="linear" presStyleCnt="0">
        <dgm:presLayoutVars>
          <dgm:dir/>
          <dgm:animLvl val="lvl"/>
          <dgm:resizeHandles val="exact"/>
        </dgm:presLayoutVars>
      </dgm:prSet>
      <dgm:spPr/>
      <dgm:t>
        <a:bodyPr/>
        <a:lstStyle/>
        <a:p>
          <a:endParaRPr lang="en-US"/>
        </a:p>
      </dgm:t>
    </dgm:pt>
    <dgm:pt modelId="{463220EF-C2CE-49EB-9483-F1D4B1413934}" type="pres">
      <dgm:prSet presAssocID="{26505FCB-4F8B-4A8C-93BA-4017B65536B7}" presName="parentLin" presStyleCnt="0"/>
      <dgm:spPr/>
    </dgm:pt>
    <dgm:pt modelId="{174022D1-C804-4D38-B594-13008FED8311}" type="pres">
      <dgm:prSet presAssocID="{26505FCB-4F8B-4A8C-93BA-4017B65536B7}" presName="parentLeftMargin" presStyleLbl="node1" presStyleIdx="0" presStyleCnt="5"/>
      <dgm:spPr/>
      <dgm:t>
        <a:bodyPr/>
        <a:lstStyle/>
        <a:p>
          <a:endParaRPr lang="en-US"/>
        </a:p>
      </dgm:t>
    </dgm:pt>
    <dgm:pt modelId="{0F93698A-2393-45C3-8C8B-B6D73D351B43}" type="pres">
      <dgm:prSet presAssocID="{26505FCB-4F8B-4A8C-93BA-4017B65536B7}" presName="parentText" presStyleLbl="node1" presStyleIdx="0" presStyleCnt="5" custScaleX="142857">
        <dgm:presLayoutVars>
          <dgm:chMax val="0"/>
          <dgm:bulletEnabled val="1"/>
        </dgm:presLayoutVars>
      </dgm:prSet>
      <dgm:spPr/>
      <dgm:t>
        <a:bodyPr/>
        <a:lstStyle/>
        <a:p>
          <a:endParaRPr lang="en-US"/>
        </a:p>
      </dgm:t>
    </dgm:pt>
    <dgm:pt modelId="{730797A4-2D15-41CC-92A2-04FE9B9AFF7C}" type="pres">
      <dgm:prSet presAssocID="{26505FCB-4F8B-4A8C-93BA-4017B65536B7}" presName="negativeSpace" presStyleCnt="0"/>
      <dgm:spPr/>
    </dgm:pt>
    <dgm:pt modelId="{9BA216AB-C580-4B3D-BB29-6E6C1452F576}" type="pres">
      <dgm:prSet presAssocID="{26505FCB-4F8B-4A8C-93BA-4017B65536B7}" presName="childText" presStyleLbl="conFgAcc1" presStyleIdx="0" presStyleCnt="5">
        <dgm:presLayoutVars>
          <dgm:bulletEnabled val="1"/>
        </dgm:presLayoutVars>
      </dgm:prSet>
      <dgm:spPr/>
    </dgm:pt>
    <dgm:pt modelId="{14F4165A-E774-4382-A40D-9D9293677694}" type="pres">
      <dgm:prSet presAssocID="{AAF19B4D-5AFB-4B98-A718-CA28DB95A5C2}" presName="spaceBetweenRectangles" presStyleCnt="0"/>
      <dgm:spPr/>
    </dgm:pt>
    <dgm:pt modelId="{3FCD9562-6790-41C9-9657-F065989A890C}" type="pres">
      <dgm:prSet presAssocID="{0415E239-EAA4-430A-B8B7-8F12F82C61EA}" presName="parentLin" presStyleCnt="0"/>
      <dgm:spPr/>
    </dgm:pt>
    <dgm:pt modelId="{8604586E-78B0-406E-B838-6B01CEC475C4}" type="pres">
      <dgm:prSet presAssocID="{0415E239-EAA4-430A-B8B7-8F12F82C61EA}" presName="parentLeftMargin" presStyleLbl="node1" presStyleIdx="0" presStyleCnt="5"/>
      <dgm:spPr/>
      <dgm:t>
        <a:bodyPr/>
        <a:lstStyle/>
        <a:p>
          <a:endParaRPr lang="en-US"/>
        </a:p>
      </dgm:t>
    </dgm:pt>
    <dgm:pt modelId="{4DD5BA14-87D6-418B-A7CE-E732840C2B6F}" type="pres">
      <dgm:prSet presAssocID="{0415E239-EAA4-430A-B8B7-8F12F82C61EA}" presName="parentText" presStyleLbl="node1" presStyleIdx="1" presStyleCnt="5" custScaleX="141378">
        <dgm:presLayoutVars>
          <dgm:chMax val="0"/>
          <dgm:bulletEnabled val="1"/>
        </dgm:presLayoutVars>
      </dgm:prSet>
      <dgm:spPr/>
      <dgm:t>
        <a:bodyPr/>
        <a:lstStyle/>
        <a:p>
          <a:endParaRPr lang="en-US"/>
        </a:p>
      </dgm:t>
    </dgm:pt>
    <dgm:pt modelId="{A82339A8-3C30-452F-8B52-E89992ABAE48}" type="pres">
      <dgm:prSet presAssocID="{0415E239-EAA4-430A-B8B7-8F12F82C61EA}" presName="negativeSpace" presStyleCnt="0"/>
      <dgm:spPr/>
    </dgm:pt>
    <dgm:pt modelId="{6B4EF6A5-4C61-45CE-9F20-AACA5BCC34E9}" type="pres">
      <dgm:prSet presAssocID="{0415E239-EAA4-430A-B8B7-8F12F82C61EA}" presName="childText" presStyleLbl="conFgAcc1" presStyleIdx="1" presStyleCnt="5">
        <dgm:presLayoutVars>
          <dgm:bulletEnabled val="1"/>
        </dgm:presLayoutVars>
      </dgm:prSet>
      <dgm:spPr/>
    </dgm:pt>
    <dgm:pt modelId="{E8B63CED-EC3E-4E1A-89C7-14EBBBE398C8}" type="pres">
      <dgm:prSet presAssocID="{8B587FA1-4116-4C7D-9A61-83B292AEE612}" presName="spaceBetweenRectangles" presStyleCnt="0"/>
      <dgm:spPr/>
    </dgm:pt>
    <dgm:pt modelId="{8B56BA11-BD04-44FC-A719-62881FD004BF}" type="pres">
      <dgm:prSet presAssocID="{C15E22EF-1BA7-4E44-A577-818DADF09661}" presName="parentLin" presStyleCnt="0"/>
      <dgm:spPr/>
    </dgm:pt>
    <dgm:pt modelId="{3438242C-3625-40CD-B40F-68997274D1F0}" type="pres">
      <dgm:prSet presAssocID="{C15E22EF-1BA7-4E44-A577-818DADF09661}" presName="parentLeftMargin" presStyleLbl="node1" presStyleIdx="1" presStyleCnt="5"/>
      <dgm:spPr/>
      <dgm:t>
        <a:bodyPr/>
        <a:lstStyle/>
        <a:p>
          <a:endParaRPr lang="en-US"/>
        </a:p>
      </dgm:t>
    </dgm:pt>
    <dgm:pt modelId="{E50277AD-55D3-4245-B373-5BFE484D56D8}" type="pres">
      <dgm:prSet presAssocID="{C15E22EF-1BA7-4E44-A577-818DADF09661}" presName="parentText" presStyleLbl="node1" presStyleIdx="2" presStyleCnt="5" custScaleX="142857">
        <dgm:presLayoutVars>
          <dgm:chMax val="0"/>
          <dgm:bulletEnabled val="1"/>
        </dgm:presLayoutVars>
      </dgm:prSet>
      <dgm:spPr/>
      <dgm:t>
        <a:bodyPr/>
        <a:lstStyle/>
        <a:p>
          <a:endParaRPr lang="en-US"/>
        </a:p>
      </dgm:t>
    </dgm:pt>
    <dgm:pt modelId="{EE4D20E8-65E6-4D98-877A-8A1288630483}" type="pres">
      <dgm:prSet presAssocID="{C15E22EF-1BA7-4E44-A577-818DADF09661}" presName="negativeSpace" presStyleCnt="0"/>
      <dgm:spPr/>
    </dgm:pt>
    <dgm:pt modelId="{AF2BDC42-0232-41DA-A6BA-48FFD9D30F7F}" type="pres">
      <dgm:prSet presAssocID="{C15E22EF-1BA7-4E44-A577-818DADF09661}" presName="childText" presStyleLbl="conFgAcc1" presStyleIdx="2" presStyleCnt="5">
        <dgm:presLayoutVars>
          <dgm:bulletEnabled val="1"/>
        </dgm:presLayoutVars>
      </dgm:prSet>
      <dgm:spPr/>
    </dgm:pt>
    <dgm:pt modelId="{4D9FD299-AB03-48FF-A1E6-9EAB7620E8D6}" type="pres">
      <dgm:prSet presAssocID="{AF0ECD3C-DE40-4903-A2F3-C5A6DFC50480}" presName="spaceBetweenRectangles" presStyleCnt="0"/>
      <dgm:spPr/>
    </dgm:pt>
    <dgm:pt modelId="{4FD4E199-11E8-497A-94A7-29292D2E4A13}" type="pres">
      <dgm:prSet presAssocID="{0194C400-991A-4566-B39B-EC75D5BAFFB9}" presName="parentLin" presStyleCnt="0"/>
      <dgm:spPr/>
    </dgm:pt>
    <dgm:pt modelId="{A7D8DF21-3D45-4AE6-A9FD-B9CD8437F40A}" type="pres">
      <dgm:prSet presAssocID="{0194C400-991A-4566-B39B-EC75D5BAFFB9}" presName="parentLeftMargin" presStyleLbl="node1" presStyleIdx="2" presStyleCnt="5"/>
      <dgm:spPr/>
      <dgm:t>
        <a:bodyPr/>
        <a:lstStyle/>
        <a:p>
          <a:endParaRPr lang="en-US"/>
        </a:p>
      </dgm:t>
    </dgm:pt>
    <dgm:pt modelId="{979F1352-9D2B-4F4E-8DB3-DBEF03F37CAD}" type="pres">
      <dgm:prSet presAssocID="{0194C400-991A-4566-B39B-EC75D5BAFFB9}" presName="parentText" presStyleLbl="node1" presStyleIdx="3" presStyleCnt="5" custScaleX="141558">
        <dgm:presLayoutVars>
          <dgm:chMax val="0"/>
          <dgm:bulletEnabled val="1"/>
        </dgm:presLayoutVars>
      </dgm:prSet>
      <dgm:spPr/>
      <dgm:t>
        <a:bodyPr/>
        <a:lstStyle/>
        <a:p>
          <a:endParaRPr lang="en-US"/>
        </a:p>
      </dgm:t>
    </dgm:pt>
    <dgm:pt modelId="{B95B3F75-3D29-47DE-A12B-84F7E5CCA5CC}" type="pres">
      <dgm:prSet presAssocID="{0194C400-991A-4566-B39B-EC75D5BAFFB9}" presName="negativeSpace" presStyleCnt="0"/>
      <dgm:spPr/>
    </dgm:pt>
    <dgm:pt modelId="{067F7CAB-D0DD-4796-A057-F1C30C4A9C19}" type="pres">
      <dgm:prSet presAssocID="{0194C400-991A-4566-B39B-EC75D5BAFFB9}" presName="childText" presStyleLbl="conFgAcc1" presStyleIdx="3" presStyleCnt="5">
        <dgm:presLayoutVars>
          <dgm:bulletEnabled val="1"/>
        </dgm:presLayoutVars>
      </dgm:prSet>
      <dgm:spPr/>
    </dgm:pt>
    <dgm:pt modelId="{5886AFCB-4452-493B-91DF-FE5214CB2DF5}" type="pres">
      <dgm:prSet presAssocID="{55E3B8EB-F2DD-4BA1-B9B2-24EC0DA4DEA4}" presName="spaceBetweenRectangles" presStyleCnt="0"/>
      <dgm:spPr/>
    </dgm:pt>
    <dgm:pt modelId="{2CD0E1D3-46E6-45C2-90A2-7E7AD7B5111B}" type="pres">
      <dgm:prSet presAssocID="{AA176616-79E2-4B0C-9985-B6DCE88753AD}" presName="parentLin" presStyleCnt="0"/>
      <dgm:spPr/>
    </dgm:pt>
    <dgm:pt modelId="{182FDA20-B035-4AA7-8BBB-9A65464E01F0}" type="pres">
      <dgm:prSet presAssocID="{AA176616-79E2-4B0C-9985-B6DCE88753AD}" presName="parentLeftMargin" presStyleLbl="node1" presStyleIdx="3" presStyleCnt="5"/>
      <dgm:spPr/>
      <dgm:t>
        <a:bodyPr/>
        <a:lstStyle/>
        <a:p>
          <a:endParaRPr lang="en-US"/>
        </a:p>
      </dgm:t>
    </dgm:pt>
    <dgm:pt modelId="{C607D755-EEEE-42C8-B631-BC85C724F868}" type="pres">
      <dgm:prSet presAssocID="{AA176616-79E2-4B0C-9985-B6DCE88753AD}" presName="parentText" presStyleLbl="node1" presStyleIdx="4" presStyleCnt="5" custScaleX="141558">
        <dgm:presLayoutVars>
          <dgm:chMax val="0"/>
          <dgm:bulletEnabled val="1"/>
        </dgm:presLayoutVars>
      </dgm:prSet>
      <dgm:spPr/>
      <dgm:t>
        <a:bodyPr/>
        <a:lstStyle/>
        <a:p>
          <a:endParaRPr lang="en-US"/>
        </a:p>
      </dgm:t>
    </dgm:pt>
    <dgm:pt modelId="{5A1199C5-183F-4E38-A31B-50938AD6ACCE}" type="pres">
      <dgm:prSet presAssocID="{AA176616-79E2-4B0C-9985-B6DCE88753AD}" presName="negativeSpace" presStyleCnt="0"/>
      <dgm:spPr/>
    </dgm:pt>
    <dgm:pt modelId="{15846EB4-3517-4627-A410-40D0C6502182}" type="pres">
      <dgm:prSet presAssocID="{AA176616-79E2-4B0C-9985-B6DCE88753AD}" presName="childText" presStyleLbl="conFgAcc1" presStyleIdx="4" presStyleCnt="5">
        <dgm:presLayoutVars>
          <dgm:bulletEnabled val="1"/>
        </dgm:presLayoutVars>
      </dgm:prSet>
      <dgm:spPr/>
      <dgm:t>
        <a:bodyPr/>
        <a:lstStyle/>
        <a:p>
          <a:endParaRPr lang="en-US"/>
        </a:p>
      </dgm:t>
    </dgm:pt>
  </dgm:ptLst>
  <dgm:cxnLst>
    <dgm:cxn modelId="{5C790CBB-4551-4222-9EED-7BBE4CBF6EEF}" type="presOf" srcId="{0415E239-EAA4-430A-B8B7-8F12F82C61EA}" destId="{8604586E-78B0-406E-B838-6B01CEC475C4}" srcOrd="0" destOrd="0" presId="urn:microsoft.com/office/officeart/2005/8/layout/list1"/>
    <dgm:cxn modelId="{18C5EED8-DB01-4595-AF1F-D4B9354E5F2F}" type="presOf" srcId="{6C21C780-BBF4-4750-A561-9313D9BDF95F}" destId="{4F4A75F9-46C1-4E64-8CFC-C1E5CB52D75F}" srcOrd="0" destOrd="0" presId="urn:microsoft.com/office/officeart/2005/8/layout/list1"/>
    <dgm:cxn modelId="{645DEF13-360A-4A14-80A8-14E417E57F63}" srcId="{AA176616-79E2-4B0C-9985-B6DCE88753AD}" destId="{9B9A60AE-FA9E-474A-BE5E-25C1319ABF0F}" srcOrd="1" destOrd="0" parTransId="{D298F87B-9DD2-40D9-9C28-6960119AE01F}" sibTransId="{7F5ED988-7B11-4ABB-A610-90F2BD9F9B71}"/>
    <dgm:cxn modelId="{A44CEEAF-FA21-4DF0-BC7E-C00F8BE811A4}" type="presOf" srcId="{AA176616-79E2-4B0C-9985-B6DCE88753AD}" destId="{C607D755-EEEE-42C8-B631-BC85C724F868}" srcOrd="1" destOrd="0" presId="urn:microsoft.com/office/officeart/2005/8/layout/list1"/>
    <dgm:cxn modelId="{3FAB112D-5806-47AD-AB8A-5BCDA494FC0B}" srcId="{6C21C780-BBF4-4750-A561-9313D9BDF95F}" destId="{26505FCB-4F8B-4A8C-93BA-4017B65536B7}" srcOrd="0" destOrd="0" parTransId="{01F9E9E3-F427-42A2-A79F-8D01C5FEDC43}" sibTransId="{AAF19B4D-5AFB-4B98-A718-CA28DB95A5C2}"/>
    <dgm:cxn modelId="{6699295C-FCC3-4DC4-BE85-CB9737315E66}" type="presOf" srcId="{0194C400-991A-4566-B39B-EC75D5BAFFB9}" destId="{A7D8DF21-3D45-4AE6-A9FD-B9CD8437F40A}" srcOrd="0" destOrd="0" presId="urn:microsoft.com/office/officeart/2005/8/layout/list1"/>
    <dgm:cxn modelId="{7623E466-2C52-4D31-A7F0-74A0FBD8D23B}" type="presOf" srcId="{0194C400-991A-4566-B39B-EC75D5BAFFB9}" destId="{979F1352-9D2B-4F4E-8DB3-DBEF03F37CAD}" srcOrd="1" destOrd="0" presId="urn:microsoft.com/office/officeart/2005/8/layout/list1"/>
    <dgm:cxn modelId="{357B195C-5AF7-4EA1-90CE-C2BC060354CF}" type="presOf" srcId="{EB7DD0FF-F790-45DA-A3CF-9E7B945E07BC}" destId="{15846EB4-3517-4627-A410-40D0C6502182}" srcOrd="0" destOrd="2" presId="urn:microsoft.com/office/officeart/2005/8/layout/list1"/>
    <dgm:cxn modelId="{5A1ACEE7-C144-4760-A985-600C4DD07BE2}" type="presOf" srcId="{BE561026-11F9-43A8-803F-55DD6A7246B2}" destId="{15846EB4-3517-4627-A410-40D0C6502182}" srcOrd="0" destOrd="0" presId="urn:microsoft.com/office/officeart/2005/8/layout/list1"/>
    <dgm:cxn modelId="{807BBF32-A5D0-44C9-A4BF-3B5F3723E154}" type="presOf" srcId="{26505FCB-4F8B-4A8C-93BA-4017B65536B7}" destId="{174022D1-C804-4D38-B594-13008FED8311}" srcOrd="0" destOrd="0" presId="urn:microsoft.com/office/officeart/2005/8/layout/list1"/>
    <dgm:cxn modelId="{AAC7BD17-26B6-4CBC-9584-C02A8B4FC9FC}" type="presOf" srcId="{9B9A60AE-FA9E-474A-BE5E-25C1319ABF0F}" destId="{15846EB4-3517-4627-A410-40D0C6502182}" srcOrd="0" destOrd="1" presId="urn:microsoft.com/office/officeart/2005/8/layout/list1"/>
    <dgm:cxn modelId="{29ED0B9B-2A67-4C2B-8838-D1F9D3CEA2C8}" srcId="{AA176616-79E2-4B0C-9985-B6DCE88753AD}" destId="{80B5FFC2-2298-4243-9E5F-3C8B31BFF4C1}" srcOrd="3" destOrd="0" parTransId="{22E178C6-6D98-4B88-9CB8-7DD7B7BF1CB9}" sibTransId="{47B274A1-69F5-445E-B29E-154CA6C0D7CA}"/>
    <dgm:cxn modelId="{08550AF0-7843-4180-84CF-7255DFAEB894}" srcId="{AA176616-79E2-4B0C-9985-B6DCE88753AD}" destId="{BE561026-11F9-43A8-803F-55DD6A7246B2}" srcOrd="0" destOrd="0" parTransId="{9172BCB0-2270-4968-BD25-5A44820293FE}" sibTransId="{7D73101F-6CDC-4AF6-AC95-DE28D2541003}"/>
    <dgm:cxn modelId="{46E6F8D2-A304-49C9-89F0-9B6063963116}" type="presOf" srcId="{0415E239-EAA4-430A-B8B7-8F12F82C61EA}" destId="{4DD5BA14-87D6-418B-A7CE-E732840C2B6F}" srcOrd="1" destOrd="0" presId="urn:microsoft.com/office/officeart/2005/8/layout/list1"/>
    <dgm:cxn modelId="{3BEFC6B5-B4DC-4728-ADE6-451AEF26519F}" type="presOf" srcId="{AA176616-79E2-4B0C-9985-B6DCE88753AD}" destId="{182FDA20-B035-4AA7-8BBB-9A65464E01F0}" srcOrd="0" destOrd="0" presId="urn:microsoft.com/office/officeart/2005/8/layout/list1"/>
    <dgm:cxn modelId="{CDFD08B0-49AF-44EC-B29B-0BFA1A324A01}" srcId="{6C21C780-BBF4-4750-A561-9313D9BDF95F}" destId="{0415E239-EAA4-430A-B8B7-8F12F82C61EA}" srcOrd="1" destOrd="0" parTransId="{CB3708E3-89C6-42F2-A616-069CF18C840B}" sibTransId="{8B587FA1-4116-4C7D-9A61-83B292AEE612}"/>
    <dgm:cxn modelId="{9AA6CA14-ACA5-45D9-AD60-1ABC78AAF799}" srcId="{6C21C780-BBF4-4750-A561-9313D9BDF95F}" destId="{C15E22EF-1BA7-4E44-A577-818DADF09661}" srcOrd="2" destOrd="0" parTransId="{AF5128C2-56E8-4AC0-99AC-D7787AF6C041}" sibTransId="{AF0ECD3C-DE40-4903-A2F3-C5A6DFC50480}"/>
    <dgm:cxn modelId="{BC9A53AC-6A66-41A6-85DB-8B2F958BF676}" type="presOf" srcId="{C15E22EF-1BA7-4E44-A577-818DADF09661}" destId="{3438242C-3625-40CD-B40F-68997274D1F0}" srcOrd="0" destOrd="0" presId="urn:microsoft.com/office/officeart/2005/8/layout/list1"/>
    <dgm:cxn modelId="{BBF7D539-62DB-430C-B9EE-09D821A69AAF}" type="presOf" srcId="{26505FCB-4F8B-4A8C-93BA-4017B65536B7}" destId="{0F93698A-2393-45C3-8C8B-B6D73D351B43}" srcOrd="1" destOrd="0" presId="urn:microsoft.com/office/officeart/2005/8/layout/list1"/>
    <dgm:cxn modelId="{007CF0E4-3B9E-4ABA-82AE-8E3C73CAB392}" srcId="{6C21C780-BBF4-4750-A561-9313D9BDF95F}" destId="{0194C400-991A-4566-B39B-EC75D5BAFFB9}" srcOrd="3" destOrd="0" parTransId="{1B0160FE-63C3-4C0B-90EC-A81A7DA153F4}" sibTransId="{55E3B8EB-F2DD-4BA1-B9B2-24EC0DA4DEA4}"/>
    <dgm:cxn modelId="{E3BF7DAF-0BA8-47CC-9EC9-7683A3D3F74E}" type="presOf" srcId="{C15E22EF-1BA7-4E44-A577-818DADF09661}" destId="{E50277AD-55D3-4245-B373-5BFE484D56D8}" srcOrd="1" destOrd="0" presId="urn:microsoft.com/office/officeart/2005/8/layout/list1"/>
    <dgm:cxn modelId="{B857FF1E-6DE0-43F4-9FD9-72A70E75F295}" srcId="{AA176616-79E2-4B0C-9985-B6DCE88753AD}" destId="{EB7DD0FF-F790-45DA-A3CF-9E7B945E07BC}" srcOrd="2" destOrd="0" parTransId="{5FC7FCA0-326F-4259-AA17-F95CAF01E290}" sibTransId="{17DA4347-959D-4633-960D-6F74CF5425D6}"/>
    <dgm:cxn modelId="{23E9005A-2115-4681-8D50-737CB6C7FA0F}" srcId="{6C21C780-BBF4-4750-A561-9313D9BDF95F}" destId="{AA176616-79E2-4B0C-9985-B6DCE88753AD}" srcOrd="4" destOrd="0" parTransId="{CA297432-3A64-42F6-B52A-1E465F5C4712}" sibTransId="{9E2FE208-E328-4277-90C8-E09A4E185B1B}"/>
    <dgm:cxn modelId="{50064307-95E3-4EB8-B7EE-7A44786550FD}" type="presOf" srcId="{80B5FFC2-2298-4243-9E5F-3C8B31BFF4C1}" destId="{15846EB4-3517-4627-A410-40D0C6502182}" srcOrd="0" destOrd="3" presId="urn:microsoft.com/office/officeart/2005/8/layout/list1"/>
    <dgm:cxn modelId="{F5EFA0B0-E7C7-421F-AFC1-47198949A838}" type="presParOf" srcId="{4F4A75F9-46C1-4E64-8CFC-C1E5CB52D75F}" destId="{463220EF-C2CE-49EB-9483-F1D4B1413934}" srcOrd="0" destOrd="0" presId="urn:microsoft.com/office/officeart/2005/8/layout/list1"/>
    <dgm:cxn modelId="{F9D2B3C6-8A79-4CD8-B341-E1F0F92FADB5}" type="presParOf" srcId="{463220EF-C2CE-49EB-9483-F1D4B1413934}" destId="{174022D1-C804-4D38-B594-13008FED8311}" srcOrd="0" destOrd="0" presId="urn:microsoft.com/office/officeart/2005/8/layout/list1"/>
    <dgm:cxn modelId="{13DF2F95-38C0-455C-BEA4-3B1DDCBFADF9}" type="presParOf" srcId="{463220EF-C2CE-49EB-9483-F1D4B1413934}" destId="{0F93698A-2393-45C3-8C8B-B6D73D351B43}" srcOrd="1" destOrd="0" presId="urn:microsoft.com/office/officeart/2005/8/layout/list1"/>
    <dgm:cxn modelId="{51CE9F8D-1535-4232-8E78-4CB0E69DC6FC}" type="presParOf" srcId="{4F4A75F9-46C1-4E64-8CFC-C1E5CB52D75F}" destId="{730797A4-2D15-41CC-92A2-04FE9B9AFF7C}" srcOrd="1" destOrd="0" presId="urn:microsoft.com/office/officeart/2005/8/layout/list1"/>
    <dgm:cxn modelId="{D59152BE-29E1-43B6-96B9-D82DC230CC9F}" type="presParOf" srcId="{4F4A75F9-46C1-4E64-8CFC-C1E5CB52D75F}" destId="{9BA216AB-C580-4B3D-BB29-6E6C1452F576}" srcOrd="2" destOrd="0" presId="urn:microsoft.com/office/officeart/2005/8/layout/list1"/>
    <dgm:cxn modelId="{922E56C0-E56D-471B-BC72-6BED983103E9}" type="presParOf" srcId="{4F4A75F9-46C1-4E64-8CFC-C1E5CB52D75F}" destId="{14F4165A-E774-4382-A40D-9D9293677694}" srcOrd="3" destOrd="0" presId="urn:microsoft.com/office/officeart/2005/8/layout/list1"/>
    <dgm:cxn modelId="{D626CF6D-F715-4D0D-A954-9986799C2153}" type="presParOf" srcId="{4F4A75F9-46C1-4E64-8CFC-C1E5CB52D75F}" destId="{3FCD9562-6790-41C9-9657-F065989A890C}" srcOrd="4" destOrd="0" presId="urn:microsoft.com/office/officeart/2005/8/layout/list1"/>
    <dgm:cxn modelId="{74C722B1-2CA0-46AF-9BF0-06731D76BFBA}" type="presParOf" srcId="{3FCD9562-6790-41C9-9657-F065989A890C}" destId="{8604586E-78B0-406E-B838-6B01CEC475C4}" srcOrd="0" destOrd="0" presId="urn:microsoft.com/office/officeart/2005/8/layout/list1"/>
    <dgm:cxn modelId="{7B89CE80-DCF6-4380-847B-C10F2001569A}" type="presParOf" srcId="{3FCD9562-6790-41C9-9657-F065989A890C}" destId="{4DD5BA14-87D6-418B-A7CE-E732840C2B6F}" srcOrd="1" destOrd="0" presId="urn:microsoft.com/office/officeart/2005/8/layout/list1"/>
    <dgm:cxn modelId="{9292EF9A-DFD0-49C1-9BD0-6A436EB8847B}" type="presParOf" srcId="{4F4A75F9-46C1-4E64-8CFC-C1E5CB52D75F}" destId="{A82339A8-3C30-452F-8B52-E89992ABAE48}" srcOrd="5" destOrd="0" presId="urn:microsoft.com/office/officeart/2005/8/layout/list1"/>
    <dgm:cxn modelId="{518074C3-0ECD-4D2F-8DAB-9C01DA90F644}" type="presParOf" srcId="{4F4A75F9-46C1-4E64-8CFC-C1E5CB52D75F}" destId="{6B4EF6A5-4C61-45CE-9F20-AACA5BCC34E9}" srcOrd="6" destOrd="0" presId="urn:microsoft.com/office/officeart/2005/8/layout/list1"/>
    <dgm:cxn modelId="{31E770FA-4D85-41C0-AA93-6A9D96ECD4F9}" type="presParOf" srcId="{4F4A75F9-46C1-4E64-8CFC-C1E5CB52D75F}" destId="{E8B63CED-EC3E-4E1A-89C7-14EBBBE398C8}" srcOrd="7" destOrd="0" presId="urn:microsoft.com/office/officeart/2005/8/layout/list1"/>
    <dgm:cxn modelId="{D34DCFD8-9722-4072-BB5D-F3BAC81B3C7D}" type="presParOf" srcId="{4F4A75F9-46C1-4E64-8CFC-C1E5CB52D75F}" destId="{8B56BA11-BD04-44FC-A719-62881FD004BF}" srcOrd="8" destOrd="0" presId="urn:microsoft.com/office/officeart/2005/8/layout/list1"/>
    <dgm:cxn modelId="{9C0543A2-AF4E-4B58-8DDD-D92641311604}" type="presParOf" srcId="{8B56BA11-BD04-44FC-A719-62881FD004BF}" destId="{3438242C-3625-40CD-B40F-68997274D1F0}" srcOrd="0" destOrd="0" presId="urn:microsoft.com/office/officeart/2005/8/layout/list1"/>
    <dgm:cxn modelId="{F496A7CE-5046-43B2-A156-AC3E3A35E471}" type="presParOf" srcId="{8B56BA11-BD04-44FC-A719-62881FD004BF}" destId="{E50277AD-55D3-4245-B373-5BFE484D56D8}" srcOrd="1" destOrd="0" presId="urn:microsoft.com/office/officeart/2005/8/layout/list1"/>
    <dgm:cxn modelId="{0D4ED35D-2EDC-4B68-A84F-287013B3B5BE}" type="presParOf" srcId="{4F4A75F9-46C1-4E64-8CFC-C1E5CB52D75F}" destId="{EE4D20E8-65E6-4D98-877A-8A1288630483}" srcOrd="9" destOrd="0" presId="urn:microsoft.com/office/officeart/2005/8/layout/list1"/>
    <dgm:cxn modelId="{AFC426BF-1DBF-46BD-841E-3EEAA2A2DA3A}" type="presParOf" srcId="{4F4A75F9-46C1-4E64-8CFC-C1E5CB52D75F}" destId="{AF2BDC42-0232-41DA-A6BA-48FFD9D30F7F}" srcOrd="10" destOrd="0" presId="urn:microsoft.com/office/officeart/2005/8/layout/list1"/>
    <dgm:cxn modelId="{FB7C0244-D5F2-4999-81E2-6D9C8E21DC96}" type="presParOf" srcId="{4F4A75F9-46C1-4E64-8CFC-C1E5CB52D75F}" destId="{4D9FD299-AB03-48FF-A1E6-9EAB7620E8D6}" srcOrd="11" destOrd="0" presId="urn:microsoft.com/office/officeart/2005/8/layout/list1"/>
    <dgm:cxn modelId="{E0D17738-3BB4-49EE-BA8F-7943855128B7}" type="presParOf" srcId="{4F4A75F9-46C1-4E64-8CFC-C1E5CB52D75F}" destId="{4FD4E199-11E8-497A-94A7-29292D2E4A13}" srcOrd="12" destOrd="0" presId="urn:microsoft.com/office/officeart/2005/8/layout/list1"/>
    <dgm:cxn modelId="{A7B05534-959A-4FE7-A5A1-BA0091863A19}" type="presParOf" srcId="{4FD4E199-11E8-497A-94A7-29292D2E4A13}" destId="{A7D8DF21-3D45-4AE6-A9FD-B9CD8437F40A}" srcOrd="0" destOrd="0" presId="urn:microsoft.com/office/officeart/2005/8/layout/list1"/>
    <dgm:cxn modelId="{C39EAC72-38D3-467B-99BD-837831F18990}" type="presParOf" srcId="{4FD4E199-11E8-497A-94A7-29292D2E4A13}" destId="{979F1352-9D2B-4F4E-8DB3-DBEF03F37CAD}" srcOrd="1" destOrd="0" presId="urn:microsoft.com/office/officeart/2005/8/layout/list1"/>
    <dgm:cxn modelId="{B268453D-268C-4EB6-A8F1-C0100BA5666E}" type="presParOf" srcId="{4F4A75F9-46C1-4E64-8CFC-C1E5CB52D75F}" destId="{B95B3F75-3D29-47DE-A12B-84F7E5CCA5CC}" srcOrd="13" destOrd="0" presId="urn:microsoft.com/office/officeart/2005/8/layout/list1"/>
    <dgm:cxn modelId="{F1487839-AC9E-4888-B224-68B21CDB97F4}" type="presParOf" srcId="{4F4A75F9-46C1-4E64-8CFC-C1E5CB52D75F}" destId="{067F7CAB-D0DD-4796-A057-F1C30C4A9C19}" srcOrd="14" destOrd="0" presId="urn:microsoft.com/office/officeart/2005/8/layout/list1"/>
    <dgm:cxn modelId="{E48EC22F-7F1B-4619-BE9C-3B72DC48E33F}" type="presParOf" srcId="{4F4A75F9-46C1-4E64-8CFC-C1E5CB52D75F}" destId="{5886AFCB-4452-493B-91DF-FE5214CB2DF5}" srcOrd="15" destOrd="0" presId="urn:microsoft.com/office/officeart/2005/8/layout/list1"/>
    <dgm:cxn modelId="{6EBF76BE-071F-4175-8A87-A39C430FA127}" type="presParOf" srcId="{4F4A75F9-46C1-4E64-8CFC-C1E5CB52D75F}" destId="{2CD0E1D3-46E6-45C2-90A2-7E7AD7B5111B}" srcOrd="16" destOrd="0" presId="urn:microsoft.com/office/officeart/2005/8/layout/list1"/>
    <dgm:cxn modelId="{C3F769DB-9EEB-4B73-8ACD-14917FEF0A18}" type="presParOf" srcId="{2CD0E1D3-46E6-45C2-90A2-7E7AD7B5111B}" destId="{182FDA20-B035-4AA7-8BBB-9A65464E01F0}" srcOrd="0" destOrd="0" presId="urn:microsoft.com/office/officeart/2005/8/layout/list1"/>
    <dgm:cxn modelId="{B866B641-1909-461E-A08A-A11600D5AA30}" type="presParOf" srcId="{2CD0E1D3-46E6-45C2-90A2-7E7AD7B5111B}" destId="{C607D755-EEEE-42C8-B631-BC85C724F868}" srcOrd="1" destOrd="0" presId="urn:microsoft.com/office/officeart/2005/8/layout/list1"/>
    <dgm:cxn modelId="{F34A3B37-9F36-4402-8538-AFA3515EC60C}" type="presParOf" srcId="{4F4A75F9-46C1-4E64-8CFC-C1E5CB52D75F}" destId="{5A1199C5-183F-4E38-A31B-50938AD6ACCE}" srcOrd="17" destOrd="0" presId="urn:microsoft.com/office/officeart/2005/8/layout/list1"/>
    <dgm:cxn modelId="{3150F920-9A7F-4462-BCC7-C389A73865FC}" type="presParOf" srcId="{4F4A75F9-46C1-4E64-8CFC-C1E5CB52D75F}" destId="{15846EB4-3517-4627-A410-40D0C6502182}" srcOrd="18"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cdr:y>
    </cdr:from>
    <cdr:to>
      <cdr:x>0.32217</cdr:x>
      <cdr:y>0.09259</cdr:y>
    </cdr:to>
    <cdr:sp macro="" textlink="">
      <cdr:nvSpPr>
        <cdr:cNvPr id="2" name="TextBox 1"/>
        <cdr:cNvSpPr txBox="1"/>
      </cdr:nvSpPr>
      <cdr:spPr>
        <a:xfrm xmlns:a="http://schemas.openxmlformats.org/drawingml/2006/main">
          <a:off x="0" y="0"/>
          <a:ext cx="2626780" cy="3810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600" b="1" dirty="0" smtClean="0">
              <a:solidFill>
                <a:srgbClr val="FFFFFF"/>
              </a:solidFill>
            </a:rPr>
            <a:t>Virtual Instances Scalability</a:t>
          </a:r>
          <a:endParaRPr lang="en-US" sz="1600" b="1" dirty="0">
            <a:solidFill>
              <a:srgbClr val="FFFFFF"/>
            </a:solidFill>
          </a:endParaRPr>
        </a:p>
      </cdr:txBody>
    </cdr:sp>
  </cdr:relSizeAnchor>
  <cdr:relSizeAnchor xmlns:cdr="http://schemas.openxmlformats.org/drawingml/2006/chartDrawing">
    <cdr:from>
      <cdr:x>0</cdr:x>
      <cdr:y>0</cdr:y>
    </cdr:from>
    <cdr:to>
      <cdr:x>0.32217</cdr:x>
      <cdr:y>0.09259</cdr:y>
    </cdr:to>
    <cdr:sp macro="" textlink="">
      <cdr:nvSpPr>
        <cdr:cNvPr id="3" name="TextBox 1"/>
        <cdr:cNvSpPr txBox="1"/>
      </cdr:nvSpPr>
      <cdr:spPr>
        <a:xfrm xmlns:a="http://schemas.openxmlformats.org/drawingml/2006/main">
          <a:off x="-76200" y="-381000"/>
          <a:ext cx="2700429" cy="38098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600" b="1" dirty="0" smtClean="0">
              <a:solidFill>
                <a:schemeClr val="tx1"/>
              </a:solidFill>
            </a:rPr>
            <a:t>Virtual Instances Scalability</a:t>
          </a:r>
          <a:endParaRPr lang="en-US" sz="1600" b="1"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Tech·Ed Europe 2009</a:t>
            </a:r>
            <a:endParaRPr lang="en-US"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smtClean="0">
                <a:solidFill>
                  <a:srgbClr val="000000"/>
                </a:solidFill>
                <a:latin typeface="Trebuchet MS" pitchFamily="34" charset="0"/>
              </a:rPr>
              <a:t>mgt220_owens.pptx</a:t>
            </a:r>
            <a:endParaRPr lang="en-US" sz="5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Trebuchet MS" pitchFamily="34" charset="0"/>
              </a:rPr>
              <a:pPr/>
              <a:t>‹#›</a:t>
            </a:fld>
            <a:endParaRPr lang="en-US"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0" tIns="45711" rIns="91420" bIns="45711" anchor="b"/>
          <a:lstStyle/>
          <a:p>
            <a:pPr algn="r" defTabSz="914363" rtl="0"/>
            <a:endParaRPr lang="en-US" sz="1200" kern="1200" dirty="0">
              <a:solidFill>
                <a:prstClr val="black"/>
              </a:solidFill>
              <a:latin typeface="Calibri" pitchFamily="34" charset="0"/>
              <a:ea typeface="+mn-ea"/>
              <a:cs typeface="+mn-cs"/>
            </a:endParaRPr>
          </a:p>
        </p:txBody>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0" tIns="45711" rIns="91420" bIns="45711" anchor="b"/>
          <a:lstStyle/>
          <a:p>
            <a:pPr algn="r" defTabSz="914363" rtl="0"/>
            <a:endParaRPr lang="en-US" sz="1200" kern="1200" dirty="0">
              <a:solidFill>
                <a:prstClr val="black"/>
              </a:solidFill>
              <a:latin typeface="Calibri" pitchFamily="34" charset="0"/>
              <a:ea typeface="+mn-ea"/>
              <a:cs typeface="+mn-cs"/>
            </a:endParaRPr>
          </a:p>
        </p:txBody>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0" tIns="45711" rIns="91420" bIns="45711" anchor="b"/>
          <a:lstStyle/>
          <a:p>
            <a:pPr algn="r" defTabSz="914363" rtl="0"/>
            <a:endParaRPr lang="en-US" sz="1200" kern="1200" dirty="0">
              <a:solidFill>
                <a:prstClr val="black"/>
              </a:solidFill>
              <a:latin typeface="Calibri" pitchFamily="34" charset="0"/>
              <a:ea typeface="+mn-ea"/>
              <a:cs typeface="+mn-cs"/>
            </a:endParaRPr>
          </a:p>
        </p:txBody>
      </p:sp>
      <p:sp>
        <p:nvSpPr>
          <p:cNvPr id="3" name="Notes Placeholder 2"/>
          <p:cNvSpPr>
            <a:spLocks noGrp="1"/>
          </p:cNvSpPr>
          <p:nvPr>
            <p:ph type="body" idx="1"/>
          </p:nvPr>
        </p:nvSpPr>
        <p:spPr/>
        <p:txBody>
          <a:bodyPr>
            <a:normAutofit/>
          </a:bodyPr>
          <a:lstStyle/>
          <a:p>
            <a:pPr lvl="0" rtl="0">
              <a:buFont typeface="Arial" pitchFamily="34" charset="0"/>
              <a:buChar char="•"/>
            </a:pPr>
            <a:endParaRPr lang="en-US" sz="1200" kern="1200" dirty="0" smtClean="0">
              <a:solidFill>
                <a:schemeClr val="tx1"/>
              </a:solidFill>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0" tIns="45711" rIns="91420" bIns="45711" anchor="b"/>
          <a:lstStyle/>
          <a:p>
            <a:pPr algn="r" defTabSz="914363" rtl="0"/>
            <a:endParaRPr lang="en-US" sz="1200" kern="1200" dirty="0">
              <a:solidFill>
                <a:prstClr val="black"/>
              </a:solidFill>
              <a:latin typeface="Calibri" pitchFamily="34" charset="0"/>
              <a:ea typeface="+mn-ea"/>
              <a:cs typeface="+mn-cs"/>
            </a:endParaRPr>
          </a:p>
        </p:txBody>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xfrm>
            <a:off x="1125538" y="685800"/>
            <a:ext cx="2733675" cy="2051050"/>
          </a:xfrm>
          <a:ln/>
        </p:spPr>
      </p:sp>
      <p:sp>
        <p:nvSpPr>
          <p:cNvPr id="3" name="Notes Placeholder 2"/>
          <p:cNvSpPr>
            <a:spLocks noGrp="1"/>
          </p:cNvSpPr>
          <p:nvPr>
            <p:ph type="body" idx="1"/>
          </p:nvPr>
        </p:nvSpPr>
        <p:spPr>
          <a:xfrm>
            <a:off x="457204" y="2773180"/>
            <a:ext cx="6096000" cy="4710659"/>
          </a:xfrm>
        </p:spPr>
        <p:txBody>
          <a:bodyPr>
            <a:noAutofit/>
          </a:bodyPr>
          <a:lstStyle/>
          <a:p>
            <a:endParaRPr lang="en-US" dirty="0" smtClean="0"/>
          </a:p>
        </p:txBody>
      </p:sp>
      <p:sp>
        <p:nvSpPr>
          <p:cNvPr id="27652" name="Slide Number Placeholder 3"/>
          <p:cNvSpPr>
            <a:spLocks noGrp="1"/>
          </p:cNvSpPr>
          <p:nvPr>
            <p:ph type="sldNum" sz="quarter" idx="5"/>
          </p:nvPr>
        </p:nvSpPr>
        <p:spPr/>
        <p:txBody>
          <a:bodyPr/>
          <a:lstStyle/>
          <a:p>
            <a:pPr algn="r" rtl="0">
              <a:defRPr/>
            </a:pPr>
            <a:endParaRPr lang="en-US" dirty="0">
              <a:solidFill>
                <a:prstClr val="black"/>
              </a:solidFill>
              <a:latin typeface="Calibri"/>
            </a:endParaRPr>
          </a:p>
        </p:txBody>
      </p:sp>
      <p:sp>
        <p:nvSpPr>
          <p:cNvPr id="5" name="Header Placeholder 4"/>
          <p:cNvSpPr>
            <a:spLocks noGrp="1"/>
          </p:cNvSpPr>
          <p:nvPr>
            <p:ph type="hdr" sz="quarter"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en-US" dirty="0">
              <a:solidFill>
                <a:prstClr val="black"/>
              </a:solidFill>
              <a:latin typeface="Arial" charset="0"/>
            </a:endParaRPr>
          </a:p>
        </p:txBody>
      </p:sp>
      <p:sp>
        <p:nvSpPr>
          <p:cNvPr id="34818" name="Rectangle 2"/>
          <p:cNvSpPr>
            <a:spLocks noGrp="1" noRot="1" noChangeAspect="1" noChangeArrowheads="1" noTextEdit="1"/>
          </p:cNvSpPr>
          <p:nvPr>
            <p:ph type="sldImg"/>
          </p:nvPr>
        </p:nvSpPr>
        <p:spPr bwMode="auto">
          <a:xfrm>
            <a:off x="777875" y="300038"/>
            <a:ext cx="1873250" cy="1404937"/>
          </a:xfrm>
          <a:noFill/>
          <a:ln>
            <a:solidFill>
              <a:srgbClr val="000000"/>
            </a:solidFill>
            <a:miter lim="800000"/>
            <a:headEnd/>
            <a:tailEnd/>
          </a:ln>
        </p:spPr>
      </p:sp>
      <p:sp>
        <p:nvSpPr>
          <p:cNvPr id="32772" name="Rectangle 3"/>
          <p:cNvSpPr>
            <a:spLocks noGrp="1" noChangeArrowheads="1"/>
          </p:cNvSpPr>
          <p:nvPr>
            <p:ph type="body" idx="1"/>
          </p:nvPr>
        </p:nvSpPr>
        <p:spPr>
          <a:xfrm>
            <a:off x="457200" y="1798820"/>
            <a:ext cx="6019800" cy="6284626"/>
          </a:xfrm>
        </p:spPr>
        <p:txBody>
          <a:bodyPr>
            <a:noAutofit/>
          </a:bodyPr>
          <a:lstStyle/>
          <a:p>
            <a:pPr marL="758191" lvl="2" indent="-344806" defTabSz="1095376">
              <a:lnSpc>
                <a:spcPct val="90000"/>
              </a:lnSpc>
              <a:spcBef>
                <a:spcPts val="1440"/>
              </a:spcBef>
              <a:buBlip>
                <a:blip r:embed="rId3"/>
              </a:buBlip>
            </a:pPr>
            <a:endParaRPr lang="en-US" dirty="0"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ln/>
        </p:spPr>
      </p:sp>
      <p:sp>
        <p:nvSpPr>
          <p:cNvPr id="30722" name="Rectangle 3"/>
          <p:cNvSpPr>
            <a:spLocks noGrp="1" noChangeArrowheads="1"/>
          </p:cNvSpPr>
          <p:nvPr>
            <p:ph type="body" idx="1"/>
          </p:nvPr>
        </p:nvSpPr>
        <p:spPr>
          <a:xfrm>
            <a:off x="414339" y="3798889"/>
            <a:ext cx="6021387" cy="2591479"/>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eaLnBrk="1" hangingPunct="1">
              <a:defRPr/>
            </a:pPr>
            <a:endParaRPr lang="en-US" dirty="0"/>
          </a:p>
        </p:txBody>
      </p:sp>
      <p:sp>
        <p:nvSpPr>
          <p:cNvPr id="40963" name="Header Placeholder 3"/>
          <p:cNvSpPr>
            <a:spLocks noGrp="1"/>
          </p:cNvSpPr>
          <p:nvPr>
            <p:ph type="hdr" sz="quarter"/>
          </p:nvPr>
        </p:nvSpPr>
        <p:spPr>
          <a:noFill/>
        </p:spPr>
        <p:txBody>
          <a:bodyPr/>
          <a:lstStyle/>
          <a:p>
            <a:endParaRPr lang="en-US" smtClean="0">
              <a:latin typeface="Segoe Semibold"/>
              <a:cs typeface="Arial" charset="0"/>
            </a:endParaRPr>
          </a:p>
        </p:txBody>
      </p:sp>
      <p:sp>
        <p:nvSpPr>
          <p:cNvPr id="40964" name="Date Placeholder 4"/>
          <p:cNvSpPr>
            <a:spLocks noGrp="1"/>
          </p:cNvSpPr>
          <p:nvPr>
            <p:ph type="dt" sz="quarter" idx="1"/>
          </p:nvPr>
        </p:nvSpPr>
        <p:spPr>
          <a:noFill/>
        </p:spPr>
        <p:txBody>
          <a:bodyPr/>
          <a:lstStyle/>
          <a:p>
            <a:endParaRPr lang="en-US" smtClean="0">
              <a:latin typeface="Segoe Semibold"/>
              <a:cs typeface="Arial" charset="0"/>
            </a:endParaRPr>
          </a:p>
        </p:txBody>
      </p:sp>
      <p:sp>
        <p:nvSpPr>
          <p:cNvPr id="40965" name="Footer Placeholder 5"/>
          <p:cNvSpPr>
            <a:spLocks noGrp="1"/>
          </p:cNvSpPr>
          <p:nvPr>
            <p:ph type="ftr" sz="quarter" idx="4"/>
          </p:nvPr>
        </p:nvSpPr>
        <p:spPr>
          <a:noFill/>
        </p:spPr>
        <p:txBody>
          <a:bodyPr/>
          <a:lstStyle/>
          <a:p>
            <a:endParaRPr>
              <a:cs typeface="Arial" charset="0"/>
            </a:endParaRPr>
          </a:p>
        </p:txBody>
      </p:sp>
      <p:sp>
        <p:nvSpPr>
          <p:cNvPr id="40966" name="Slide Number Placeholder 6"/>
          <p:cNvSpPr>
            <a:spLocks noGrp="1"/>
          </p:cNvSpPr>
          <p:nvPr>
            <p:ph type="sldNum" sz="quarter" idx="5"/>
          </p:nvPr>
        </p:nvSpPr>
        <p:spPr>
          <a:noFill/>
        </p:spPr>
        <p:txBody>
          <a:bodyPr/>
          <a:lstStyle/>
          <a:p>
            <a:endParaRPr lang="en-US" smtClean="0">
              <a:latin typeface="Segoe Semibold"/>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endParaRPr lang="en-US" dirty="0" smtClean="0">
              <a:latin typeface="Arial" pitchFamily="34" charset="0"/>
            </a:endParaRPr>
          </a:p>
        </p:txBody>
      </p:sp>
      <p:sp>
        <p:nvSpPr>
          <p:cNvPr id="77827" name="Rectangle 2"/>
          <p:cNvSpPr>
            <a:spLocks noGrp="1" noRot="1" noChangeAspect="1" noChangeArrowheads="1" noTextEdit="1"/>
          </p:cNvSpPr>
          <p:nvPr>
            <p:ph type="sldImg"/>
          </p:nvPr>
        </p:nvSpPr>
        <p:spPr>
          <a:xfrm>
            <a:off x="1143000" y="687388"/>
            <a:ext cx="4572000" cy="3429000"/>
          </a:xfrm>
          <a:ln/>
        </p:spPr>
      </p:sp>
      <p:sp>
        <p:nvSpPr>
          <p:cNvPr id="77828" name="Rectangle 3"/>
          <p:cNvSpPr>
            <a:spLocks noGrp="1" noChangeArrowheads="1"/>
          </p:cNvSpPr>
          <p:nvPr>
            <p:ph type="body" idx="1"/>
          </p:nvPr>
        </p:nvSpPr>
        <p:spPr>
          <a:xfrm>
            <a:off x="685800" y="4343403"/>
            <a:ext cx="5486400" cy="4113213"/>
          </a:xfrm>
          <a:noFill/>
          <a:ln/>
        </p:spPr>
        <p:txBody>
          <a:bodyPr>
            <a:normAutofit/>
          </a:bodyPr>
          <a:lstStyle/>
          <a:p>
            <a:pPr eaLnBrk="1" hangingPunct="1"/>
            <a:endParaRPr lang="en-US" sz="1000" dirty="0" smtClean="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403189"/>
          </a:xfrm>
        </p:spPr>
        <p:txBody>
          <a:bodyPr>
            <a:noAutofit/>
          </a:bodyPr>
          <a:lstStyle/>
          <a:p>
            <a:endParaRPr lang="en-US" sz="800" b="1"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sz="quarter" idx="1"/>
          </p:nvPr>
        </p:nvSpPr>
        <p:spPr/>
        <p:txBody>
          <a:bodyPr/>
          <a:lstStyle/>
          <a:p>
            <a:pPr algn="r" defTabSz="914363" rtl="0">
              <a:defRPr/>
            </a:pPr>
            <a:endParaRPr lang="en-US" sz="1200" kern="1200">
              <a:solidFill>
                <a:prstClr val="black"/>
              </a:solidFill>
              <a:latin typeface="Calibri"/>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2">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3"/>
          <p:cNvSpPr txBox="1">
            <a:spLocks noGrp="1" noChangeArrowheads="1"/>
          </p:cNvSpPr>
          <p:nvPr/>
        </p:nvSpPr>
        <p:spPr bwMode="auto">
          <a:xfrm>
            <a:off x="3884854" y="1"/>
            <a:ext cx="2971593" cy="457200"/>
          </a:xfrm>
          <a:prstGeom prst="rect">
            <a:avLst/>
          </a:prstGeom>
          <a:noFill/>
          <a:ln w="9525" cap="flat" cmpd="sng" algn="ctr">
            <a:noFill/>
            <a:prstDash val="solid"/>
            <a:miter lim="800000"/>
            <a:headEnd type="none" w="med" len="med"/>
            <a:tailEnd type="none" w="med" len="med"/>
          </a:ln>
        </p:spPr>
        <p:txBody>
          <a:bodyPr lIns="91412" tIns="45707" rIns="91412" bIns="45707"/>
          <a:lstStyle/>
          <a:p>
            <a:pPr algn="r" defTabSz="914804"/>
            <a:endParaRPr lang="en-US" sz="1200" dirty="0">
              <a:latin typeface="Times New Roman" pitchFamily="18" charset="0"/>
            </a:endParaRPr>
          </a:p>
        </p:txBody>
      </p:sp>
      <p:sp>
        <p:nvSpPr>
          <p:cNvPr id="5" name="Shape 4"/>
          <p:cNvSpPr txBox="1">
            <a:spLocks noGrp="1" noChangeArrowheads="1"/>
          </p:cNvSpPr>
          <p:nvPr/>
        </p:nvSpPr>
        <p:spPr bwMode="auto">
          <a:xfrm>
            <a:off x="5583796" y="8685235"/>
            <a:ext cx="1272651" cy="457200"/>
          </a:xfrm>
          <a:prstGeom prst="rect">
            <a:avLst/>
          </a:prstGeom>
          <a:noFill/>
          <a:ln w="9525" cap="flat" cmpd="sng" algn="ctr">
            <a:noFill/>
            <a:prstDash val="solid"/>
            <a:miter lim="800000"/>
            <a:headEnd type="none" w="med" len="med"/>
            <a:tailEnd type="none" w="med" len="med"/>
          </a:ln>
        </p:spPr>
        <p:txBody>
          <a:bodyPr lIns="91412" tIns="45707" rIns="91412" bIns="45707" anchor="b"/>
          <a:lstStyle/>
          <a:p>
            <a:pPr algn="r" defTabSz="914804"/>
            <a:endParaRPr lang="en-US" sz="1200" dirty="0">
              <a:latin typeface="Times New Roman" pitchFamily="18" charset="0"/>
            </a:endParaRPr>
          </a:p>
        </p:txBody>
      </p:sp>
      <p:sp>
        <p:nvSpPr>
          <p:cNvPr id="6" name="Shape 5"/>
          <p:cNvSpPr txBox="1">
            <a:spLocks noGrp="1" noChangeArrowheads="1"/>
          </p:cNvSpPr>
          <p:nvPr/>
        </p:nvSpPr>
        <p:spPr bwMode="auto">
          <a:xfrm>
            <a:off x="1" y="8791707"/>
            <a:ext cx="5667808" cy="350729"/>
          </a:xfrm>
          <a:prstGeom prst="rect">
            <a:avLst/>
          </a:prstGeom>
          <a:noFill/>
          <a:ln w="9525" cap="flat" cmpd="sng" algn="ctr">
            <a:noFill/>
            <a:prstDash val="solid"/>
            <a:miter lim="800000"/>
            <a:headEnd type="none" w="med" len="med"/>
            <a:tailEnd type="none" w="med" len="med"/>
          </a:ln>
        </p:spPr>
        <p:txBody>
          <a:bodyPr lIns="91412" tIns="45707" rIns="91412" bIns="45707" anchor="b"/>
          <a:lstStyle/>
          <a:p>
            <a:pPr defTabSz="914804"/>
            <a:endParaRPr lang="en-US" sz="800" dirty="0">
              <a:cs typeface="Arial" charset="0"/>
            </a:endParaRPr>
          </a:p>
        </p:txBody>
      </p:sp>
      <p:sp>
        <p:nvSpPr>
          <p:cNvPr id="152581" name="Rectangle 763905"/>
          <p:cNvSpPr>
            <a:spLocks noGrp="1" noRot="1" noChangeAspect="1" noChangeArrowheads="1" noTextEdit="1"/>
          </p:cNvSpPr>
          <p:nvPr>
            <p:ph type="sldImg"/>
          </p:nvPr>
        </p:nvSpPr>
        <p:spPr>
          <a:noFill/>
          <a:ln cap="flat">
            <a:headEnd type="none" w="med" len="med"/>
            <a:tailEnd type="none" w="med" len="med"/>
          </a:ln>
        </p:spPr>
      </p:sp>
      <p:sp>
        <p:nvSpPr>
          <p:cNvPr id="152582" name="Rectangle 763906"/>
          <p:cNvSpPr>
            <a:spLocks noGrp="1" noChangeArrowheads="1"/>
          </p:cNvSpPr>
          <p:nvPr>
            <p:ph type="body" idx="1"/>
          </p:nvPr>
        </p:nvSpPr>
        <p:spPr>
          <a:noFill/>
          <a:ln/>
        </p:spPr>
        <p:txBody>
          <a:bodyPr/>
          <a:lstStyle/>
          <a:p>
            <a:pPr eaLnBrk="1" hangingPunct="1"/>
            <a:endParaRPr lang="en-AU" dirty="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0" dirty="0" smtClean="0">
              <a:latin typeface="Segoe" pitchFamily="34" charset="0"/>
            </a:endParaRPr>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0" dirty="0" smtClean="0">
              <a:latin typeface="Segoe" pitchFamily="34" charset="0"/>
            </a:endParaRPr>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457200"/>
            <a:ext cx="3736975" cy="2801938"/>
          </a:xfrm>
        </p:spPr>
      </p:sp>
      <p:sp>
        <p:nvSpPr>
          <p:cNvPr id="3" name="Notes Placeholder 2"/>
          <p:cNvSpPr>
            <a:spLocks noGrp="1"/>
          </p:cNvSpPr>
          <p:nvPr>
            <p:ph type="body" idx="1"/>
          </p:nvPr>
        </p:nvSpPr>
        <p:spPr/>
        <p:txBody>
          <a:bodyPr>
            <a:normAutofit/>
          </a:bodyPr>
          <a:lstStyle/>
          <a:p>
            <a:pPr defTabSz="914262">
              <a:defRPr/>
            </a:pPr>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extLst>
      <p:ext uri="{BB962C8B-B14F-4D97-AF65-F5344CB8AC3E}">
        <p14:creationId xmlns:p14="http://schemas.microsoft.com/office/powerpoint/2007/7/12/main" xmlns="" val="31062748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69602" indent="-269602">
              <a:spcBef>
                <a:spcPts val="590"/>
              </a:spcBef>
              <a:buClr>
                <a:schemeClr val="accent1"/>
              </a:buClr>
              <a:buSzPct val="105000"/>
              <a:buFont typeface="Arial" pitchFamily="34" charset="0"/>
              <a:buNone/>
            </a:pPr>
            <a:endParaRPr lang="en-US" sz="1200" dirty="0" smtClean="0">
              <a:solidFill>
                <a:schemeClr val="bg1"/>
              </a:solidFill>
              <a:latin typeface="Calibri" pitchFamily="34" charset="0"/>
            </a:endParaRPr>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xfrm>
            <a:off x="1241425" y="558800"/>
            <a:ext cx="4183063" cy="3136900"/>
          </a:xfrm>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61443" name="Header Placeholder 3"/>
          <p:cNvSpPr txBox="1">
            <a:spLocks noGrp="1"/>
          </p:cNvSpPr>
          <p:nvPr/>
        </p:nvSpPr>
        <p:spPr bwMode="auto">
          <a:xfrm>
            <a:off x="0" y="0"/>
            <a:ext cx="2971800" cy="457200"/>
          </a:xfrm>
          <a:prstGeom prst="rect">
            <a:avLst/>
          </a:prstGeom>
          <a:noFill/>
          <a:ln w="9525">
            <a:noFill/>
            <a:miter lim="800000"/>
            <a:headEnd/>
            <a:tailEnd/>
          </a:ln>
        </p:spPr>
        <p:txBody>
          <a:bodyPr/>
          <a:lstStyle/>
          <a:p>
            <a:endParaRPr lang="en-US" sz="1400" b="1" dirty="0">
              <a:latin typeface="Segoe Semibold"/>
            </a:endParaRPr>
          </a:p>
        </p:txBody>
      </p:sp>
      <p:sp>
        <p:nvSpPr>
          <p:cNvPr id="61444" name="Date Placeholder 4"/>
          <p:cNvSpPr txBox="1">
            <a:spLocks noGrp="1"/>
          </p:cNvSpPr>
          <p:nvPr/>
        </p:nvSpPr>
        <p:spPr bwMode="auto">
          <a:xfrm>
            <a:off x="3884613" y="0"/>
            <a:ext cx="2971800" cy="457200"/>
          </a:xfrm>
          <a:prstGeom prst="rect">
            <a:avLst/>
          </a:prstGeom>
          <a:noFill/>
          <a:ln w="9525">
            <a:noFill/>
            <a:miter lim="800000"/>
            <a:headEnd/>
            <a:tailEnd/>
          </a:ln>
        </p:spPr>
        <p:txBody>
          <a:bodyPr/>
          <a:lstStyle/>
          <a:p>
            <a:pPr algn="r"/>
            <a:endParaRPr lang="en-US" sz="1200" dirty="0">
              <a:latin typeface="Segoe Semibold"/>
            </a:endParaRPr>
          </a:p>
        </p:txBody>
      </p:sp>
      <p:sp>
        <p:nvSpPr>
          <p:cNvPr id="61445" name="Footer Placeholder 5"/>
          <p:cNvSpPr txBox="1">
            <a:spLocks noGrp="1"/>
          </p:cNvSpPr>
          <p:nvPr/>
        </p:nvSpPr>
        <p:spPr bwMode="auto">
          <a:xfrm>
            <a:off x="0" y="8791575"/>
            <a:ext cx="5959475" cy="350838"/>
          </a:xfrm>
          <a:prstGeom prst="rect">
            <a:avLst/>
          </a:prstGeom>
          <a:noFill/>
          <a:ln w="9525">
            <a:noFill/>
            <a:miter lim="800000"/>
            <a:headEnd/>
            <a:tailEnd/>
          </a:ln>
        </p:spPr>
        <p:txBody>
          <a:bodyPr anchor="b"/>
          <a:lstStyle/>
          <a:p>
            <a:pPr eaLnBrk="0" hangingPunct="0"/>
            <a:endParaRPr lang="en-US" sz="500" dirty="0">
              <a:latin typeface="Trebuchet MS" pitchFamily="34" charset="0"/>
            </a:endParaRPr>
          </a:p>
        </p:txBody>
      </p:sp>
      <p:sp>
        <p:nvSpPr>
          <p:cNvPr id="61446" name="Slide Number Placeholder 6"/>
          <p:cNvSpPr txBox="1">
            <a:spLocks noGrp="1"/>
          </p:cNvSpPr>
          <p:nvPr/>
        </p:nvSpPr>
        <p:spPr bwMode="auto">
          <a:xfrm>
            <a:off x="5583238" y="8685213"/>
            <a:ext cx="1273175" cy="457200"/>
          </a:xfrm>
          <a:prstGeom prst="rect">
            <a:avLst/>
          </a:prstGeom>
          <a:noFill/>
          <a:ln w="9525">
            <a:noFill/>
            <a:miter lim="800000"/>
            <a:headEnd/>
            <a:tailEnd/>
          </a:ln>
        </p:spPr>
        <p:txBody>
          <a:bodyPr anchor="b"/>
          <a:lstStyle/>
          <a:p>
            <a:pPr algn="r"/>
            <a:endParaRPr lang="en-US" sz="1200" dirty="0">
              <a:latin typeface="Segoe Semibo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xfrm>
            <a:off x="1146175" y="688975"/>
            <a:ext cx="4567238" cy="3425825"/>
          </a:xfrm>
          <a:noFill/>
          <a:ln>
            <a:solidFill>
              <a:srgbClr val="000000"/>
            </a:solidFill>
            <a:miter lim="800000"/>
            <a:headEnd/>
            <a:tailEnd/>
          </a:ln>
        </p:spPr>
      </p:sp>
      <p:sp>
        <p:nvSpPr>
          <p:cNvPr id="43010" name="Notes Placeholder 2"/>
          <p:cNvSpPr>
            <a:spLocks noGrp="1"/>
          </p:cNvSpPr>
          <p:nvPr>
            <p:ph type="body" idx="1"/>
          </p:nvPr>
        </p:nvSpPr>
        <p:spPr bwMode="auto">
          <a:xfrm>
            <a:off x="685800" y="4343400"/>
            <a:ext cx="5486400" cy="4113213"/>
          </a:xfrm>
          <a:noFill/>
        </p:spPr>
        <p:txBody>
          <a:bodyPr wrap="square" lIns="92127" tIns="45283" rIns="92127" bIns="45283" numCol="1" anchor="t" anchorCtr="0" compatLnSpc="1">
            <a:prstTxWarp prst="textNoShape">
              <a:avLst/>
            </a:prstTxWarp>
          </a:bodyPr>
          <a:lstStyle/>
          <a:p>
            <a:pPr defTabSz="914400" eaLnBrk="1" hangingPunct="1"/>
            <a:endParaRPr lang="en-US" dirty="0" smtClean="0">
              <a:latin typeface="Segoe UI"/>
            </a:endParaRPr>
          </a:p>
        </p:txBody>
      </p:sp>
      <p:sp>
        <p:nvSpPr>
          <p:cNvPr id="43011" name="Date Placeholder 3"/>
          <p:cNvSpPr txBox="1">
            <a:spLocks noGrp="1"/>
          </p:cNvSpPr>
          <p:nvPr/>
        </p:nvSpPr>
        <p:spPr bwMode="auto">
          <a:xfrm>
            <a:off x="3884613" y="0"/>
            <a:ext cx="2971800" cy="455613"/>
          </a:xfrm>
          <a:prstGeom prst="rect">
            <a:avLst/>
          </a:prstGeom>
          <a:noFill/>
          <a:ln w="9525">
            <a:noFill/>
            <a:miter lim="800000"/>
            <a:headEnd/>
            <a:tailEnd/>
          </a:ln>
        </p:spPr>
        <p:txBody>
          <a:bodyPr lIns="92127" tIns="45283" rIns="92127" bIns="45283"/>
          <a:lstStyle/>
          <a:p>
            <a:pPr algn="r" defTabSz="914400"/>
            <a:endParaRPr lang="en-US" sz="1200" dirty="0">
              <a:ea typeface="MS PGothic" pitchFamily="34" charset="-128"/>
            </a:endParaRPr>
          </a:p>
        </p:txBody>
      </p:sp>
      <p:sp>
        <p:nvSpPr>
          <p:cNvPr id="43012" name="Slide Number Placeholder 4"/>
          <p:cNvSpPr txBox="1">
            <a:spLocks noGrp="1"/>
          </p:cNvSpPr>
          <p:nvPr/>
        </p:nvSpPr>
        <p:spPr bwMode="auto">
          <a:xfrm>
            <a:off x="3884613" y="8686800"/>
            <a:ext cx="2971800" cy="455613"/>
          </a:xfrm>
          <a:prstGeom prst="rect">
            <a:avLst/>
          </a:prstGeom>
          <a:noFill/>
          <a:ln w="9525">
            <a:noFill/>
            <a:miter lim="800000"/>
            <a:headEnd/>
            <a:tailEnd/>
          </a:ln>
        </p:spPr>
        <p:txBody>
          <a:bodyPr lIns="92127" tIns="45283" rIns="92127" bIns="45283" anchor="b"/>
          <a:lstStyle/>
          <a:p>
            <a:pPr algn="r" defTabSz="914400"/>
            <a:endParaRPr lang="en-US" sz="1200" dirty="0">
              <a:ea typeface="MS PGothic"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a:extLst>
            <a:ext uri="{53640926-AAD7-44d8-BBD7-CCE9431645EC}">
              <a14:shadowObscured xmlns:a14="http://schemas.microsoft.com/office/drawing/2007/7/7/main" xmlns="" val="1"/>
            </a:ext>
          </a:extLst>
        </p:spPr>
      </p:sp>
      <p:sp>
        <p:nvSpPr>
          <p:cNvPr id="110595" name="Notes Placeholder 2"/>
          <p:cNvSpPr>
            <a:spLocks noGrp="1"/>
          </p:cNvSpPr>
          <p:nvPr>
            <p:ph type="body" idx="1"/>
          </p:nvPr>
        </p:nvSpPr>
        <p:spPr>
          <a:ln/>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lgn="ctr">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a:lstStyle/>
          <a:p>
            <a:pPr defTabSz="912813" eaLnBrk="1" hangingPunct="1">
              <a:lnSpc>
                <a:spcPct val="90000"/>
              </a:lnSpc>
              <a:spcBef>
                <a:spcPct val="0"/>
              </a:spcBef>
              <a:spcAft>
                <a:spcPts val="338"/>
              </a:spcAft>
            </a:pPr>
            <a:endParaRPr lang="en-US" smtClean="0">
              <a:latin typeface="Segoe Semibold"/>
            </a:endParaRPr>
          </a:p>
        </p:txBody>
      </p:sp>
      <p:sp>
        <p:nvSpPr>
          <p:cNvPr id="110596" name="Header Placeholder 3"/>
          <p:cNvSpPr>
            <a:spLocks noGrp="1"/>
          </p:cNvSpPr>
          <p:nvPr>
            <p:ph type="hdr" sz="quarter"/>
          </p:nvPr>
        </p:nvSpPr>
        <p:spPr>
          <a:ln/>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sz="1200" smtClean="0"/>
          </a:p>
        </p:txBody>
      </p:sp>
      <p:sp>
        <p:nvSpPr>
          <p:cNvPr id="110597" name="Date Placeholder 4"/>
          <p:cNvSpPr>
            <a:spLocks noGrp="1"/>
          </p:cNvSpPr>
          <p:nvPr>
            <p:ph type="dt" sz="quarter" idx="1"/>
          </p:nvPr>
        </p:nvSpPr>
        <p:spPr>
          <a:ln/>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sz="1200" smtClean="0"/>
          </a:p>
        </p:txBody>
      </p:sp>
      <p:sp>
        <p:nvSpPr>
          <p:cNvPr id="110598" name="Footer Placeholder 5"/>
          <p:cNvSpPr>
            <a:spLocks noGrp="1"/>
          </p:cNvSpPr>
          <p:nvPr>
            <p:ph type="ftr" sz="quarter" idx="4"/>
          </p:nvPr>
        </p:nvSpPr>
        <p:spPr>
          <a:ln/>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sz="1200" smtClean="0"/>
          </a:p>
        </p:txBody>
      </p:sp>
      <p:sp>
        <p:nvSpPr>
          <p:cNvPr id="110599" name="Slide Number Placeholder 6"/>
          <p:cNvSpPr>
            <a:spLocks noGrp="1"/>
          </p:cNvSpPr>
          <p:nvPr>
            <p:ph type="sldNum" sz="quarter" idx="5"/>
          </p:nvPr>
        </p:nvSpPr>
        <p:spPr>
          <a:ln/>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lgn="ctr">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sz="12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3">
              <a:defRPr/>
            </a:pPr>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defTabSz="914327" rtl="0"/>
            <a:endParaRPr lang="en-US" sz="1200" kern="1200" dirty="0">
              <a:solidFill>
                <a:prstClr val="black"/>
              </a:solidFill>
              <a:latin typeface="Calibri"/>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3464" y="289367"/>
            <a:ext cx="8229600" cy="1034608"/>
          </a:xfrm>
        </p:spPr>
        <p:txBody>
          <a:bodyPr anchor="t" anchorCtr="0"/>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378325" y="6356350"/>
            <a:ext cx="387350" cy="365125"/>
          </a:xfrm>
          <a:prstGeom prst="rect">
            <a:avLst/>
          </a:prstGeom>
        </p:spPr>
        <p:txBody>
          <a:bodyPr/>
          <a:lstStyle/>
          <a:p>
            <a:pPr>
              <a:defRPr/>
            </a:pPr>
            <a:fld id="{6875B22E-4EDC-B840-A696-F535A7F2E043}"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5778" cy="747897"/>
          </a:xfrm>
        </p:spPr>
        <p:txBody>
          <a:bodyPr/>
          <a:lstStyle>
            <a:lvl1pPr algn="l" rtl="0" fontAlgn="base">
              <a:lnSpc>
                <a:spcPct val="90000"/>
              </a:lnSpc>
              <a:spcBef>
                <a:spcPct val="0"/>
              </a:spcBef>
              <a:spcAft>
                <a:spcPct val="0"/>
              </a:spcAft>
              <a:defRPr lang="en-US" sz="5400" spc="-125"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2588" y="1414463"/>
            <a:ext cx="8380412" cy="2000548"/>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invGray">
      <p:bgPr>
        <a:solidFill>
          <a:schemeClr val="bg1"/>
        </a:solidFill>
        <a:effectLst/>
      </p:bgPr>
    </p:bg>
    <p:spTree>
      <p:nvGrpSpPr>
        <p:cNvPr id="1" name=""/>
        <p:cNvGrpSpPr/>
        <p:nvPr/>
      </p:nvGrpSpPr>
      <p:grpSpPr>
        <a:xfrm>
          <a:off x="0" y="0"/>
          <a:ext cx="0" cy="0"/>
          <a:chOff x="0" y="0"/>
          <a:chExt cx="0" cy="0"/>
        </a:xfrm>
      </p:grpSpPr>
      <p:pic>
        <p:nvPicPr>
          <p:cNvPr id="4" name="Picture 7" descr="bkgnd"/>
          <p:cNvPicPr>
            <a:picLocks noChangeAspect="1" noChangeArrowheads="1"/>
          </p:cNvPicPr>
          <p:nvPr/>
        </p:nvPicPr>
        <p:blipFill>
          <a:blip r:embed="rId2" cstate="print"/>
          <a:srcRect b="2922"/>
          <a:stretch>
            <a:fillRect/>
          </a:stretch>
        </p:blipFill>
        <p:spPr bwMode="invGray">
          <a:xfrm>
            <a:off x="0" y="0"/>
            <a:ext cx="9144000" cy="6858000"/>
          </a:xfrm>
          <a:prstGeom prst="rect">
            <a:avLst/>
          </a:prstGeom>
          <a:noFill/>
          <a:ln w="9525">
            <a:noFill/>
            <a:miter lim="800000"/>
            <a:headEnd/>
            <a:tailEnd/>
          </a:ln>
        </p:spPr>
      </p:pic>
      <p:pic>
        <p:nvPicPr>
          <p:cNvPr id="5" name="Picture 15" descr="ebc_title_footer"/>
          <p:cNvPicPr>
            <a:picLocks noChangeAspect="1" noChangeArrowheads="1"/>
          </p:cNvPicPr>
          <p:nvPr/>
        </p:nvPicPr>
        <p:blipFill>
          <a:blip r:embed="rId3" cstate="print"/>
          <a:srcRect/>
          <a:stretch>
            <a:fillRect/>
          </a:stretch>
        </p:blipFill>
        <p:spPr bwMode="auto">
          <a:xfrm>
            <a:off x="0" y="6221413"/>
            <a:ext cx="9144000" cy="636587"/>
          </a:xfrm>
          <a:prstGeom prst="rect">
            <a:avLst/>
          </a:prstGeom>
          <a:noFill/>
          <a:ln w="9525">
            <a:noFill/>
            <a:miter lim="800000"/>
            <a:headEnd/>
            <a:tailEnd/>
          </a:ln>
        </p:spPr>
      </p:pic>
      <p:pic>
        <p:nvPicPr>
          <p:cNvPr id="6" name="Picture 8" descr="title_graphic"/>
          <p:cNvPicPr>
            <a:picLocks noChangeAspect="1" noChangeArrowheads="1"/>
          </p:cNvPicPr>
          <p:nvPr/>
        </p:nvPicPr>
        <p:blipFill>
          <a:blip r:embed="rId4" cstate="print"/>
          <a:srcRect/>
          <a:stretch>
            <a:fillRect/>
          </a:stretch>
        </p:blipFill>
        <p:spPr bwMode="auto">
          <a:xfrm>
            <a:off x="0" y="1600200"/>
            <a:ext cx="9144000" cy="2889250"/>
          </a:xfrm>
          <a:prstGeom prst="rect">
            <a:avLst/>
          </a:prstGeom>
          <a:noFill/>
          <a:ln w="9525">
            <a:noFill/>
            <a:miter lim="800000"/>
            <a:headEnd/>
            <a:tailEnd/>
          </a:ln>
        </p:spPr>
      </p:pic>
      <p:sp>
        <p:nvSpPr>
          <p:cNvPr id="7" name="Text Box 14"/>
          <p:cNvSpPr txBox="1">
            <a:spLocks noChangeArrowheads="1"/>
          </p:cNvSpPr>
          <p:nvPr/>
        </p:nvSpPr>
        <p:spPr bwMode="auto">
          <a:xfrm>
            <a:off x="0" y="6473825"/>
            <a:ext cx="9144000" cy="203200"/>
          </a:xfrm>
          <a:prstGeom prst="rect">
            <a:avLst/>
          </a:prstGeom>
          <a:noFill/>
          <a:ln w="9525">
            <a:noFill/>
            <a:miter lim="800000"/>
            <a:headEnd/>
            <a:tailEnd/>
          </a:ln>
        </p:spPr>
        <p:txBody>
          <a:bodyPr>
            <a:spAutoFit/>
          </a:bodyPr>
          <a:lstStyle/>
          <a:p>
            <a:pPr algn="ctr" defTabSz="914400">
              <a:defRPr/>
            </a:pPr>
            <a:r>
              <a:rPr lang="en-US" sz="700" dirty="0">
                <a:solidFill>
                  <a:srgbClr val="003366"/>
                </a:solidFill>
              </a:rPr>
              <a:t>MICROSOFT CONFIDENTIAL</a:t>
            </a:r>
            <a:endParaRPr lang="en-US" sz="800" dirty="0">
              <a:solidFill>
                <a:srgbClr val="003366"/>
              </a:solidFill>
            </a:endParaRPr>
          </a:p>
        </p:txBody>
      </p:sp>
      <p:sp>
        <p:nvSpPr>
          <p:cNvPr id="3074" name="Rectangle 2"/>
          <p:cNvSpPr>
            <a:spLocks noGrp="1" noChangeArrowheads="1"/>
          </p:cNvSpPr>
          <p:nvPr>
            <p:ph type="ctrTitle"/>
          </p:nvPr>
        </p:nvSpPr>
        <p:spPr>
          <a:xfrm>
            <a:off x="2514600" y="2057400"/>
            <a:ext cx="6248400" cy="1346200"/>
          </a:xfrm>
        </p:spPr>
        <p:txBody>
          <a:bodyPr/>
          <a:lstStyle>
            <a:lvl1pPr>
              <a:lnSpc>
                <a:spcPts val="5300"/>
              </a:lnSpc>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514600" y="3505200"/>
            <a:ext cx="6248400" cy="381000"/>
          </a:xfrm>
        </p:spPr>
        <p:txBody>
          <a:bodyPr/>
          <a:lstStyle>
            <a:lvl1pPr marL="0" indent="0">
              <a:buFontTx/>
              <a:buNone/>
              <a:defRPr sz="2400"/>
            </a:lvl1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7638"/>
            <a:ext cx="4114800" cy="1519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7638"/>
            <a:ext cx="4114800" cy="1519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228600"/>
            <a:ext cx="2095500" cy="27082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228600"/>
            <a:ext cx="6134100" cy="2708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2000548"/>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3464" y="289367"/>
            <a:ext cx="8229600" cy="1034608"/>
          </a:xfrm>
        </p:spPr>
        <p:txBody>
          <a:bodyPr anchor="t" anchorCtr="0"/>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378325" y="6356350"/>
            <a:ext cx="387350" cy="365125"/>
          </a:xfrm>
          <a:prstGeom prst="rect">
            <a:avLst/>
          </a:prstGeom>
        </p:spPr>
        <p:txBody>
          <a:bodyPr/>
          <a:lstStyle/>
          <a:p>
            <a:pPr defTabSz="914400">
              <a:defRPr/>
            </a:pPr>
            <a:fld id="{6875B22E-4EDC-B840-A696-F535A7F2E043}" type="slidenum">
              <a:rPr lang="en-US" smtClean="0">
                <a:solidFill>
                  <a:srgbClr val="FFFFFF"/>
                </a:solidFill>
              </a:rPr>
              <a:pPr defTabSz="914400">
                <a:defRPr/>
              </a:pPr>
              <a:t>‹#›</a:t>
            </a:fld>
            <a:endParaRPr lang="en-US">
              <a:solidFill>
                <a:srgbClr val="FFFFFF"/>
              </a:solidFill>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10.jpeg"/><Relationship Id="rId2" Type="http://schemas.openxmlformats.org/officeDocument/2006/relationships/slideLayout" Target="../slideLayouts/slideLayout15.xml"/><Relationship Id="rId16" Type="http://schemas.openxmlformats.org/officeDocument/2006/relationships/image" Target="../media/image9.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8.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3" r:id="rId11"/>
    <p:sldLayoutId id="2147483738" r:id="rId12"/>
    <p:sldLayoutId id="2147483739"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kgnd"/>
          <p:cNvPicPr>
            <a:picLocks noChangeAspect="1" noChangeArrowheads="1"/>
          </p:cNvPicPr>
          <p:nvPr/>
        </p:nvPicPr>
        <p:blipFill>
          <a:blip r:embed="rId15" cstate="print"/>
          <a:srcRect b="2922"/>
          <a:stretch>
            <a:fillRect/>
          </a:stretch>
        </p:blipFill>
        <p:spPr bwMode="invGray">
          <a:xfrm>
            <a:off x="0" y="0"/>
            <a:ext cx="9144000" cy="6858000"/>
          </a:xfrm>
          <a:prstGeom prst="rect">
            <a:avLst/>
          </a:prstGeom>
          <a:noFill/>
          <a:ln w="9525">
            <a:noFill/>
            <a:miter lim="800000"/>
            <a:headEnd/>
            <a:tailEnd/>
          </a:ln>
        </p:spPr>
      </p:pic>
      <p:pic>
        <p:nvPicPr>
          <p:cNvPr id="1027" name="Picture 15" descr="ebc_footer"/>
          <p:cNvPicPr>
            <a:picLocks noChangeAspect="1" noChangeArrowheads="1"/>
          </p:cNvPicPr>
          <p:nvPr/>
        </p:nvPicPr>
        <p:blipFill>
          <a:blip r:embed="rId16" cstate="print"/>
          <a:srcRect/>
          <a:stretch>
            <a:fillRect/>
          </a:stretch>
        </p:blipFill>
        <p:spPr bwMode="auto">
          <a:xfrm>
            <a:off x="0" y="6546850"/>
            <a:ext cx="9144000" cy="311150"/>
          </a:xfrm>
          <a:prstGeom prst="rect">
            <a:avLst/>
          </a:prstGeom>
          <a:noFill/>
          <a:ln w="9525">
            <a:noFill/>
            <a:miter lim="800000"/>
            <a:headEnd/>
            <a:tailEnd/>
          </a:ln>
        </p:spPr>
      </p:pic>
      <p:sp>
        <p:nvSpPr>
          <p:cNvPr id="1028" name="Rectangle 2"/>
          <p:cNvSpPr>
            <a:spLocks noGrp="1" noChangeArrowheads="1"/>
          </p:cNvSpPr>
          <p:nvPr>
            <p:ph type="title"/>
          </p:nvPr>
        </p:nvSpPr>
        <p:spPr bwMode="auto">
          <a:xfrm>
            <a:off x="381000" y="228600"/>
            <a:ext cx="8382000" cy="65881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9" name="Rectangle 3"/>
          <p:cNvSpPr>
            <a:spLocks noGrp="1" noChangeArrowheads="1"/>
          </p:cNvSpPr>
          <p:nvPr>
            <p:ph type="body" idx="1"/>
          </p:nvPr>
        </p:nvSpPr>
        <p:spPr bwMode="auto">
          <a:xfrm>
            <a:off x="381000" y="1417638"/>
            <a:ext cx="8382000" cy="151923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1030" name="Picture 8" descr="footer"/>
          <p:cNvPicPr>
            <a:picLocks noChangeAspect="1" noChangeArrowheads="1"/>
          </p:cNvPicPr>
          <p:nvPr/>
        </p:nvPicPr>
        <p:blipFill>
          <a:blip r:embed="rId17" cstate="print"/>
          <a:srcRect t="73096"/>
          <a:stretch>
            <a:fillRect/>
          </a:stretch>
        </p:blipFill>
        <p:spPr bwMode="auto">
          <a:xfrm>
            <a:off x="0" y="0"/>
            <a:ext cx="9144000" cy="84138"/>
          </a:xfrm>
          <a:prstGeom prst="rect">
            <a:avLst/>
          </a:prstGeom>
          <a:noFill/>
          <a:ln w="9525">
            <a:noFill/>
            <a:miter lim="800000"/>
            <a:headEnd/>
            <a:tailEnd/>
          </a:ln>
        </p:spPr>
      </p:pic>
      <p:sp>
        <p:nvSpPr>
          <p:cNvPr id="1038" name="Text Box 14"/>
          <p:cNvSpPr txBox="1">
            <a:spLocks noChangeArrowheads="1"/>
          </p:cNvSpPr>
          <p:nvPr/>
        </p:nvSpPr>
        <p:spPr bwMode="auto">
          <a:xfrm>
            <a:off x="0" y="6588125"/>
            <a:ext cx="9144000" cy="187325"/>
          </a:xfrm>
          <a:prstGeom prst="rect">
            <a:avLst/>
          </a:prstGeom>
          <a:noFill/>
          <a:ln w="9525">
            <a:noFill/>
            <a:miter lim="800000"/>
            <a:headEnd/>
            <a:tailEnd/>
          </a:ln>
        </p:spPr>
        <p:txBody>
          <a:bodyPr>
            <a:spAutoFit/>
          </a:bodyPr>
          <a:lstStyle/>
          <a:p>
            <a:pPr algn="ctr" defTabSz="914400">
              <a:lnSpc>
                <a:spcPct val="90000"/>
              </a:lnSpc>
              <a:spcBef>
                <a:spcPct val="30000"/>
              </a:spcBef>
              <a:defRPr/>
            </a:pPr>
            <a:r>
              <a:rPr lang="en-US" sz="700" dirty="0">
                <a:solidFill>
                  <a:srgbClr val="003366"/>
                </a:solidFill>
              </a:rPr>
              <a:t>MICROSOFT CONFIDENTIAL</a:t>
            </a:r>
            <a:endParaRPr lang="en-US" sz="800" dirty="0">
              <a:solidFill>
                <a:srgbClr val="003366"/>
              </a:solidFill>
            </a:endParaRPr>
          </a:p>
        </p:txBody>
      </p:sp>
    </p:spTree>
  </p:cSld>
  <p:clrMap bg1="dk2" tx1="lt1" bg2="dk1"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Lst>
  <p:txStyles>
    <p:titleStyle>
      <a:lvl1pPr algn="l" rtl="0" eaLnBrk="1" fontAlgn="base" hangingPunct="1">
        <a:lnSpc>
          <a:spcPct val="90000"/>
        </a:lnSpc>
        <a:spcBef>
          <a:spcPct val="30000"/>
        </a:spcBef>
        <a:spcAft>
          <a:spcPct val="0"/>
        </a:spcAft>
        <a:defRPr sz="4800">
          <a:solidFill>
            <a:schemeClr val="tx2"/>
          </a:solidFill>
          <a:latin typeface="+mj-lt"/>
          <a:ea typeface="+mj-ea"/>
          <a:cs typeface="+mj-cs"/>
        </a:defRPr>
      </a:lvl1pPr>
      <a:lvl2pPr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2pPr>
      <a:lvl3pPr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3pPr>
      <a:lvl4pPr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4pPr>
      <a:lvl5pPr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5pPr>
      <a:lvl6pPr marL="457200"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6pPr>
      <a:lvl7pPr marL="914400"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7pPr>
      <a:lvl8pPr marL="1371600"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8pPr>
      <a:lvl9pPr marL="1828800" algn="l" rtl="0" eaLnBrk="1" fontAlgn="base" hangingPunct="1">
        <a:lnSpc>
          <a:spcPct val="90000"/>
        </a:lnSpc>
        <a:spcBef>
          <a:spcPct val="30000"/>
        </a:spcBef>
        <a:spcAft>
          <a:spcPct val="0"/>
        </a:spcAft>
        <a:defRPr sz="4800">
          <a:solidFill>
            <a:schemeClr val="tx2"/>
          </a:solidFill>
          <a:latin typeface="Segoe" pitchFamily="34" charset="0"/>
          <a:ea typeface="ＭＳ Ｐゴシック" pitchFamily="34" charset="-128"/>
        </a:defRPr>
      </a:lvl9pPr>
    </p:titleStyle>
    <p:bodyStyle>
      <a:lvl1pPr marL="401638" indent="-401638" algn="l" rtl="0" eaLnBrk="1" fontAlgn="base" hangingPunct="1">
        <a:lnSpc>
          <a:spcPct val="90000"/>
        </a:lnSpc>
        <a:spcBef>
          <a:spcPct val="30000"/>
        </a:spcBef>
        <a:spcAft>
          <a:spcPct val="0"/>
        </a:spcAft>
        <a:buChar char="•"/>
        <a:defRPr sz="2800">
          <a:solidFill>
            <a:schemeClr val="tx1"/>
          </a:solidFill>
          <a:latin typeface="+mn-lt"/>
          <a:ea typeface="+mn-ea"/>
          <a:cs typeface="+mn-cs"/>
        </a:defRPr>
      </a:lvl1pPr>
      <a:lvl2pPr marL="798513" indent="-395288" algn="l" rtl="0" eaLnBrk="1" fontAlgn="base" hangingPunct="1">
        <a:lnSpc>
          <a:spcPct val="90000"/>
        </a:lnSpc>
        <a:spcBef>
          <a:spcPct val="30000"/>
        </a:spcBef>
        <a:spcAft>
          <a:spcPct val="0"/>
        </a:spcAft>
        <a:buClr>
          <a:schemeClr val="tx2"/>
        </a:buClr>
        <a:buChar char="•"/>
        <a:defRPr sz="2400">
          <a:solidFill>
            <a:schemeClr val="tx1"/>
          </a:solidFill>
          <a:latin typeface="+mn-lt"/>
          <a:ea typeface="+mn-ea"/>
        </a:defRPr>
      </a:lvl2pPr>
      <a:lvl3pPr marL="1200150" indent="-400050" algn="l" rtl="0" eaLnBrk="1" fontAlgn="base" hangingPunct="1">
        <a:lnSpc>
          <a:spcPct val="90000"/>
        </a:lnSpc>
        <a:spcBef>
          <a:spcPct val="30000"/>
        </a:spcBef>
        <a:spcAft>
          <a:spcPct val="0"/>
        </a:spcAft>
        <a:buClr>
          <a:schemeClr val="accent1"/>
        </a:buClr>
        <a:buChar char="•"/>
        <a:defRPr sz="2000">
          <a:solidFill>
            <a:schemeClr val="tx1"/>
          </a:solidFill>
          <a:latin typeface="+mn-lt"/>
          <a:ea typeface="+mn-ea"/>
        </a:defRPr>
      </a:lvl3pPr>
      <a:lvl4pPr marL="1603375" indent="-401638" algn="l" rtl="0" eaLnBrk="1" fontAlgn="base" hangingPunct="1">
        <a:lnSpc>
          <a:spcPct val="90000"/>
        </a:lnSpc>
        <a:spcBef>
          <a:spcPct val="30000"/>
        </a:spcBef>
        <a:spcAft>
          <a:spcPct val="0"/>
        </a:spcAft>
        <a:buClr>
          <a:schemeClr val="accent1"/>
        </a:buClr>
        <a:buChar char="•"/>
        <a:defRPr>
          <a:solidFill>
            <a:schemeClr val="tx1"/>
          </a:solidFill>
          <a:latin typeface="+mn-lt"/>
          <a:ea typeface="+mn-ea"/>
        </a:defRPr>
      </a:lvl4pPr>
      <a:lvl5pPr marL="2344738" indent="-228600" algn="l" rtl="0" eaLnBrk="1" fontAlgn="base" hangingPunct="1">
        <a:lnSpc>
          <a:spcPct val="90000"/>
        </a:lnSpc>
        <a:spcBef>
          <a:spcPct val="30000"/>
        </a:spcBef>
        <a:spcAft>
          <a:spcPct val="50000"/>
        </a:spcAft>
        <a:buChar char="•"/>
        <a:defRPr>
          <a:solidFill>
            <a:schemeClr val="tx1"/>
          </a:solidFill>
          <a:latin typeface="+mn-lt"/>
          <a:ea typeface="+mn-ea"/>
        </a:defRPr>
      </a:lvl5pPr>
      <a:lvl6pPr marL="2801938" indent="-228600" algn="l" rtl="0" eaLnBrk="1" fontAlgn="base" hangingPunct="1">
        <a:lnSpc>
          <a:spcPct val="90000"/>
        </a:lnSpc>
        <a:spcBef>
          <a:spcPct val="30000"/>
        </a:spcBef>
        <a:spcAft>
          <a:spcPct val="50000"/>
        </a:spcAft>
        <a:buChar char="•"/>
        <a:defRPr>
          <a:solidFill>
            <a:schemeClr val="tx1"/>
          </a:solidFill>
          <a:latin typeface="+mn-lt"/>
          <a:ea typeface="+mn-ea"/>
        </a:defRPr>
      </a:lvl6pPr>
      <a:lvl7pPr marL="3259138" indent="-228600" algn="l" rtl="0" eaLnBrk="1" fontAlgn="base" hangingPunct="1">
        <a:lnSpc>
          <a:spcPct val="90000"/>
        </a:lnSpc>
        <a:spcBef>
          <a:spcPct val="30000"/>
        </a:spcBef>
        <a:spcAft>
          <a:spcPct val="50000"/>
        </a:spcAft>
        <a:buChar char="•"/>
        <a:defRPr>
          <a:solidFill>
            <a:schemeClr val="tx1"/>
          </a:solidFill>
          <a:latin typeface="+mn-lt"/>
          <a:ea typeface="+mn-ea"/>
        </a:defRPr>
      </a:lvl7pPr>
      <a:lvl8pPr marL="3716338" indent="-228600" algn="l" rtl="0" eaLnBrk="1" fontAlgn="base" hangingPunct="1">
        <a:lnSpc>
          <a:spcPct val="90000"/>
        </a:lnSpc>
        <a:spcBef>
          <a:spcPct val="30000"/>
        </a:spcBef>
        <a:spcAft>
          <a:spcPct val="50000"/>
        </a:spcAft>
        <a:buChar char="•"/>
        <a:defRPr>
          <a:solidFill>
            <a:schemeClr val="tx1"/>
          </a:solidFill>
          <a:latin typeface="+mn-lt"/>
          <a:ea typeface="+mn-ea"/>
        </a:defRPr>
      </a:lvl8pPr>
      <a:lvl9pPr marL="4173538" indent="-228600" algn="l" rtl="0" eaLnBrk="1" fontAlgn="base" hangingPunct="1">
        <a:lnSpc>
          <a:spcPct val="90000"/>
        </a:lnSpc>
        <a:spcBef>
          <a:spcPct val="30000"/>
        </a:spcBef>
        <a:spcAft>
          <a:spcPct val="50000"/>
        </a:spcAft>
        <a:buChar char="•"/>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6.png"/><Relationship Id="rId10" Type="http://schemas.openxmlformats.org/officeDocument/2006/relationships/image" Target="../media/image39.jpeg"/><Relationship Id="rId4" Type="http://schemas.openxmlformats.org/officeDocument/2006/relationships/image" Target="../media/image27.pn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4.png"/><Relationship Id="rId7"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5.png"/><Relationship Id="rId7" Type="http://schemas.openxmlformats.org/officeDocument/2006/relationships/image" Target="../media/image28.png"/><Relationship Id="rId12"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50.png"/><Relationship Id="rId5" Type="http://schemas.openxmlformats.org/officeDocument/2006/relationships/image" Target="../media/image47.pn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48.png"/></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6.png"/><Relationship Id="rId7" Type="http://schemas.openxmlformats.org/officeDocument/2006/relationships/image" Target="../media/image55.png"/><Relationship Id="rId12"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8.png"/><Relationship Id="rId5" Type="http://schemas.openxmlformats.org/officeDocument/2006/relationships/image" Target="../media/image53.png"/><Relationship Id="rId10" Type="http://schemas.openxmlformats.org/officeDocument/2006/relationships/image" Target="../media/image2.png"/><Relationship Id="rId4" Type="http://schemas.openxmlformats.org/officeDocument/2006/relationships/image" Target="../media/image52.png"/><Relationship Id="rId9"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38.png"/><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38.png"/><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7.png"/><Relationship Id="rId5" Type="http://schemas.openxmlformats.org/officeDocument/2006/relationships/image" Target="../media/image62.png"/><Relationship Id="rId15" Type="http://schemas.openxmlformats.org/officeDocument/2006/relationships/image" Target="../media/image38.png"/><Relationship Id="rId10" Type="http://schemas.openxmlformats.org/officeDocument/2006/relationships/image" Target="../media/image66.png"/><Relationship Id="rId4" Type="http://schemas.openxmlformats.org/officeDocument/2006/relationships/image" Target="../media/image61.png"/><Relationship Id="rId9" Type="http://schemas.openxmlformats.org/officeDocument/2006/relationships/image" Target="../media/image65.png"/><Relationship Id="rId1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6.png"/><Relationship Id="rId7"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10" Type="http://schemas.openxmlformats.org/officeDocument/2006/relationships/image" Target="../media/image51.png"/><Relationship Id="rId4" Type="http://schemas.openxmlformats.org/officeDocument/2006/relationships/image" Target="../media/image68.png"/><Relationship Id="rId9"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77.gif"/><Relationship Id="rId13" Type="http://schemas.openxmlformats.org/officeDocument/2006/relationships/image" Target="../media/image81.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5.gif"/><Relationship Id="rId11" Type="http://schemas.openxmlformats.org/officeDocument/2006/relationships/image" Target="../media/image80.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2.png"/></Relationships>
</file>

<file path=ppt/slides/_rels/slide21.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82.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gif"/><Relationship Id="rId9" Type="http://schemas.openxmlformats.org/officeDocument/2006/relationships/image" Target="../media/image89.png"/></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83.png"/><Relationship Id="rId7" Type="http://schemas.openxmlformats.org/officeDocument/2006/relationships/diagramQuickStyle" Target="../diagrams/quickStyle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82.png"/><Relationship Id="rId4" Type="http://schemas.openxmlformats.org/officeDocument/2006/relationships/image" Target="../media/image84.gif"/><Relationship Id="rId9" Type="http://schemas.microsoft.com/office/2007/relationships/diagramDrawing" Target="../diagrams/drawing1.xml"/></Relationships>
</file>

<file path=ppt/slides/_rels/slide2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93.png"/><Relationship Id="rId4" Type="http://schemas.openxmlformats.org/officeDocument/2006/relationships/image" Target="../media/image92.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9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79.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100.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5.gif"/><Relationship Id="rId11" Type="http://schemas.openxmlformats.org/officeDocument/2006/relationships/image" Target="../media/image99.png"/><Relationship Id="rId5" Type="http://schemas.openxmlformats.org/officeDocument/2006/relationships/image" Target="../media/image74.png"/><Relationship Id="rId10" Type="http://schemas.openxmlformats.org/officeDocument/2006/relationships/image" Target="../media/image78.png"/><Relationship Id="rId4" Type="http://schemas.openxmlformats.org/officeDocument/2006/relationships/image" Target="../media/image73.png"/><Relationship Id="rId9" Type="http://schemas.openxmlformats.org/officeDocument/2006/relationships/image" Target="../media/image77.gif"/><Relationship Id="rId1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82.png"/></Relationships>
</file>

<file path=ppt/slides/_rels/slide29.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5.png"/><Relationship Id="rId7" Type="http://schemas.openxmlformats.org/officeDocument/2006/relationships/image" Target="../media/image118.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117.png"/><Relationship Id="rId5" Type="http://schemas.openxmlformats.org/officeDocument/2006/relationships/image" Target="../media/image6.png"/><Relationship Id="rId10" Type="http://schemas.openxmlformats.org/officeDocument/2006/relationships/image" Target="../media/image112.png"/><Relationship Id="rId4" Type="http://schemas.openxmlformats.org/officeDocument/2006/relationships/image" Target="../media/image116.png"/><Relationship Id="rId9" Type="http://schemas.openxmlformats.org/officeDocument/2006/relationships/image" Target="../media/image120.png"/></Relationships>
</file>

<file path=ppt/slides/_rels/slide31.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2.png"/><Relationship Id="rId7" Type="http://schemas.openxmlformats.org/officeDocument/2006/relationships/image" Target="../media/image123.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122.png"/><Relationship Id="rId5" Type="http://schemas.openxmlformats.org/officeDocument/2006/relationships/image" Target="../media/image59.png"/><Relationship Id="rId10" Type="http://schemas.openxmlformats.org/officeDocument/2006/relationships/image" Target="../media/image126.emf"/><Relationship Id="rId4" Type="http://schemas.openxmlformats.org/officeDocument/2006/relationships/image" Target="../media/image121.png"/><Relationship Id="rId9" Type="http://schemas.openxmlformats.org/officeDocument/2006/relationships/image" Target="../media/image125.png"/></Relationships>
</file>

<file path=ppt/slides/_rels/slide3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118.png"/><Relationship Id="rId5" Type="http://schemas.openxmlformats.org/officeDocument/2006/relationships/image" Target="../media/image117.png"/><Relationship Id="rId10" Type="http://schemas.openxmlformats.org/officeDocument/2006/relationships/image" Target="../media/image6.png"/><Relationship Id="rId4" Type="http://schemas.openxmlformats.org/officeDocument/2006/relationships/image" Target="../media/image116.png"/><Relationship Id="rId9" Type="http://schemas.openxmlformats.org/officeDocument/2006/relationships/image" Target="../media/image112.png"/></Relationships>
</file>

<file path=ppt/slides/_rels/slide33.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134.png"/><Relationship Id="rId18" Type="http://schemas.openxmlformats.org/officeDocument/2006/relationships/image" Target="../media/image139.png"/><Relationship Id="rId3" Type="http://schemas.openxmlformats.org/officeDocument/2006/relationships/image" Target="../media/image112.png"/><Relationship Id="rId7" Type="http://schemas.openxmlformats.org/officeDocument/2006/relationships/image" Target="../media/image128.png"/><Relationship Id="rId12" Type="http://schemas.openxmlformats.org/officeDocument/2006/relationships/image" Target="../media/image133.png"/><Relationship Id="rId17" Type="http://schemas.openxmlformats.org/officeDocument/2006/relationships/image" Target="../media/image138.png"/><Relationship Id="rId2" Type="http://schemas.openxmlformats.org/officeDocument/2006/relationships/notesSlide" Target="../notesSlides/notesSlide33.xml"/><Relationship Id="rId16" Type="http://schemas.openxmlformats.org/officeDocument/2006/relationships/image" Target="../media/image137.png"/><Relationship Id="rId20" Type="http://schemas.openxmlformats.org/officeDocument/2006/relationships/image" Target="../media/image141.png"/><Relationship Id="rId1" Type="http://schemas.openxmlformats.org/officeDocument/2006/relationships/slideLayout" Target="../slideLayouts/slideLayout11.xml"/><Relationship Id="rId6" Type="http://schemas.openxmlformats.org/officeDocument/2006/relationships/image" Target="../media/image127.png"/><Relationship Id="rId11" Type="http://schemas.openxmlformats.org/officeDocument/2006/relationships/image" Target="../media/image132.png"/><Relationship Id="rId5" Type="http://schemas.openxmlformats.org/officeDocument/2006/relationships/image" Target="../media/image59.png"/><Relationship Id="rId15" Type="http://schemas.openxmlformats.org/officeDocument/2006/relationships/image" Target="../media/image136.png"/><Relationship Id="rId10" Type="http://schemas.openxmlformats.org/officeDocument/2006/relationships/image" Target="../media/image131.png"/><Relationship Id="rId19" Type="http://schemas.openxmlformats.org/officeDocument/2006/relationships/image" Target="../media/image140.png"/><Relationship Id="rId4" Type="http://schemas.openxmlformats.org/officeDocument/2006/relationships/image" Target="../media/image121.png"/><Relationship Id="rId9" Type="http://schemas.openxmlformats.org/officeDocument/2006/relationships/image" Target="../media/image130.png"/><Relationship Id="rId14" Type="http://schemas.openxmlformats.org/officeDocument/2006/relationships/image" Target="../media/image135.png"/></Relationships>
</file>

<file path=ppt/slides/_rels/slide34.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png"/><Relationship Id="rId18" Type="http://schemas.openxmlformats.org/officeDocument/2006/relationships/image" Target="../media/image157.png"/><Relationship Id="rId3" Type="http://schemas.openxmlformats.org/officeDocument/2006/relationships/image" Target="../media/image142.png"/><Relationship Id="rId21" Type="http://schemas.openxmlformats.org/officeDocument/2006/relationships/image" Target="../media/image160.png"/><Relationship Id="rId7" Type="http://schemas.openxmlformats.org/officeDocument/2006/relationships/image" Target="../media/image146.png"/><Relationship Id="rId12" Type="http://schemas.openxmlformats.org/officeDocument/2006/relationships/image" Target="../media/image151.png"/><Relationship Id="rId17" Type="http://schemas.openxmlformats.org/officeDocument/2006/relationships/image" Target="../media/image156.png"/><Relationship Id="rId2" Type="http://schemas.openxmlformats.org/officeDocument/2006/relationships/notesSlide" Target="../notesSlides/notesSlide34.xml"/><Relationship Id="rId16" Type="http://schemas.openxmlformats.org/officeDocument/2006/relationships/image" Target="../media/image155.png"/><Relationship Id="rId20" Type="http://schemas.openxmlformats.org/officeDocument/2006/relationships/image" Target="../media/image159.png"/><Relationship Id="rId1" Type="http://schemas.openxmlformats.org/officeDocument/2006/relationships/slideLayout" Target="../slideLayouts/slideLayout7.xml"/><Relationship Id="rId6" Type="http://schemas.openxmlformats.org/officeDocument/2006/relationships/image" Target="../media/image145.pn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154.png"/><Relationship Id="rId10" Type="http://schemas.openxmlformats.org/officeDocument/2006/relationships/image" Target="../media/image149.png"/><Relationship Id="rId19" Type="http://schemas.openxmlformats.org/officeDocument/2006/relationships/image" Target="../media/image158.png"/><Relationship Id="rId4" Type="http://schemas.openxmlformats.org/officeDocument/2006/relationships/image" Target="../media/image143.png"/><Relationship Id="rId9" Type="http://schemas.openxmlformats.org/officeDocument/2006/relationships/image" Target="../media/image148.png"/><Relationship Id="rId14" Type="http://schemas.openxmlformats.org/officeDocument/2006/relationships/image" Target="../media/image153.png"/><Relationship Id="rId22" Type="http://schemas.openxmlformats.org/officeDocument/2006/relationships/image" Target="../media/image112.png"/></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170.png"/><Relationship Id="rId18" Type="http://schemas.openxmlformats.org/officeDocument/2006/relationships/image" Target="../media/image175.png"/><Relationship Id="rId26" Type="http://schemas.openxmlformats.org/officeDocument/2006/relationships/image" Target="../media/image183.png"/><Relationship Id="rId3" Type="http://schemas.openxmlformats.org/officeDocument/2006/relationships/image" Target="../media/image161.png"/><Relationship Id="rId21" Type="http://schemas.openxmlformats.org/officeDocument/2006/relationships/image" Target="../media/image178.png"/><Relationship Id="rId7" Type="http://schemas.openxmlformats.org/officeDocument/2006/relationships/image" Target="../media/image165.png"/><Relationship Id="rId12" Type="http://schemas.openxmlformats.org/officeDocument/2006/relationships/image" Target="../media/image169.png"/><Relationship Id="rId17" Type="http://schemas.openxmlformats.org/officeDocument/2006/relationships/image" Target="../media/image174.png"/><Relationship Id="rId25" Type="http://schemas.openxmlformats.org/officeDocument/2006/relationships/image" Target="../media/image182.png"/><Relationship Id="rId2" Type="http://schemas.openxmlformats.org/officeDocument/2006/relationships/notesSlide" Target="../notesSlides/notesSlide35.xml"/><Relationship Id="rId16" Type="http://schemas.openxmlformats.org/officeDocument/2006/relationships/image" Target="../media/image173.png"/><Relationship Id="rId20" Type="http://schemas.openxmlformats.org/officeDocument/2006/relationships/image" Target="../media/image177.png"/><Relationship Id="rId29" Type="http://schemas.openxmlformats.org/officeDocument/2006/relationships/image" Target="../media/image186.png"/><Relationship Id="rId1" Type="http://schemas.openxmlformats.org/officeDocument/2006/relationships/slideLayout" Target="../slideLayouts/slideLayout7.xml"/><Relationship Id="rId6" Type="http://schemas.openxmlformats.org/officeDocument/2006/relationships/image" Target="../media/image164.png"/><Relationship Id="rId11" Type="http://schemas.openxmlformats.org/officeDocument/2006/relationships/image" Target="../media/image168.png"/><Relationship Id="rId24" Type="http://schemas.openxmlformats.org/officeDocument/2006/relationships/image" Target="../media/image181.png"/><Relationship Id="rId5" Type="http://schemas.openxmlformats.org/officeDocument/2006/relationships/image" Target="../media/image163.png"/><Relationship Id="rId15" Type="http://schemas.openxmlformats.org/officeDocument/2006/relationships/image" Target="../media/image172.png"/><Relationship Id="rId23" Type="http://schemas.openxmlformats.org/officeDocument/2006/relationships/image" Target="../media/image180.png"/><Relationship Id="rId28" Type="http://schemas.openxmlformats.org/officeDocument/2006/relationships/image" Target="../media/image185.png"/><Relationship Id="rId10" Type="http://schemas.openxmlformats.org/officeDocument/2006/relationships/image" Target="../media/image167.png"/><Relationship Id="rId19" Type="http://schemas.openxmlformats.org/officeDocument/2006/relationships/image" Target="../media/image176.png"/><Relationship Id="rId4" Type="http://schemas.openxmlformats.org/officeDocument/2006/relationships/image" Target="../media/image162.png"/><Relationship Id="rId9" Type="http://schemas.openxmlformats.org/officeDocument/2006/relationships/image" Target="../media/image166.png"/><Relationship Id="rId14" Type="http://schemas.openxmlformats.org/officeDocument/2006/relationships/image" Target="../media/image171.png"/><Relationship Id="rId22" Type="http://schemas.openxmlformats.org/officeDocument/2006/relationships/image" Target="../media/image179.png"/><Relationship Id="rId27" Type="http://schemas.openxmlformats.org/officeDocument/2006/relationships/image" Target="../media/image184.png"/><Relationship Id="rId30" Type="http://schemas.openxmlformats.org/officeDocument/2006/relationships/image" Target="../media/image187.png"/></Relationships>
</file>

<file path=ppt/slides/_rels/slide36.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7.png"/><Relationship Id="rId18" Type="http://schemas.openxmlformats.org/officeDocument/2006/relationships/image" Target="../media/image201.png"/><Relationship Id="rId3" Type="http://schemas.openxmlformats.org/officeDocument/2006/relationships/image" Target="../media/image26.png"/><Relationship Id="rId21" Type="http://schemas.openxmlformats.org/officeDocument/2006/relationships/image" Target="../media/image187.png"/><Relationship Id="rId7" Type="http://schemas.openxmlformats.org/officeDocument/2006/relationships/image" Target="../media/image191.png"/><Relationship Id="rId12" Type="http://schemas.openxmlformats.org/officeDocument/2006/relationships/image" Target="../media/image196.png"/><Relationship Id="rId17" Type="http://schemas.openxmlformats.org/officeDocument/2006/relationships/image" Target="../media/image200.png"/><Relationship Id="rId2" Type="http://schemas.openxmlformats.org/officeDocument/2006/relationships/notesSlide" Target="../notesSlides/notesSlide36.xml"/><Relationship Id="rId16" Type="http://schemas.openxmlformats.org/officeDocument/2006/relationships/image" Target="../media/image199.png"/><Relationship Id="rId20" Type="http://schemas.openxmlformats.org/officeDocument/2006/relationships/image" Target="../media/image203.png"/><Relationship Id="rId1" Type="http://schemas.openxmlformats.org/officeDocument/2006/relationships/slideLayout" Target="../slideLayouts/slideLayout7.xml"/><Relationship Id="rId6" Type="http://schemas.openxmlformats.org/officeDocument/2006/relationships/image" Target="../media/image190.png"/><Relationship Id="rId11" Type="http://schemas.openxmlformats.org/officeDocument/2006/relationships/image" Target="../media/image195.png"/><Relationship Id="rId5" Type="http://schemas.openxmlformats.org/officeDocument/2006/relationships/image" Target="../media/image189.png"/><Relationship Id="rId15" Type="http://schemas.openxmlformats.org/officeDocument/2006/relationships/image" Target="../media/image198.png"/><Relationship Id="rId10" Type="http://schemas.openxmlformats.org/officeDocument/2006/relationships/image" Target="../media/image194.png"/><Relationship Id="rId19" Type="http://schemas.openxmlformats.org/officeDocument/2006/relationships/image" Target="../media/image202.png"/><Relationship Id="rId4" Type="http://schemas.openxmlformats.org/officeDocument/2006/relationships/image" Target="../media/image188.png"/><Relationship Id="rId9" Type="http://schemas.openxmlformats.org/officeDocument/2006/relationships/image" Target="../media/image193.png"/><Relationship Id="rId14" Type="http://schemas.openxmlformats.org/officeDocument/2006/relationships/image" Target="../media/image29.png"/></Relationships>
</file>

<file path=ppt/slides/_rels/slide37.xml.rels><?xml version="1.0" encoding="UTF-8" standalone="yes"?>
<Relationships xmlns="http://schemas.openxmlformats.org/package/2006/relationships"><Relationship Id="rId8" Type="http://schemas.openxmlformats.org/officeDocument/2006/relationships/image" Target="../media/image207.png"/><Relationship Id="rId13" Type="http://schemas.openxmlformats.org/officeDocument/2006/relationships/image" Target="../media/image202.png"/><Relationship Id="rId18" Type="http://schemas.openxmlformats.org/officeDocument/2006/relationships/image" Target="../media/image208.png"/><Relationship Id="rId3" Type="http://schemas.openxmlformats.org/officeDocument/2006/relationships/image" Target="../media/image162.png"/><Relationship Id="rId21" Type="http://schemas.openxmlformats.org/officeDocument/2006/relationships/image" Target="../media/image187.png"/><Relationship Id="rId7" Type="http://schemas.openxmlformats.org/officeDocument/2006/relationships/image" Target="../media/image206.png"/><Relationship Id="rId12" Type="http://schemas.openxmlformats.org/officeDocument/2006/relationships/image" Target="../media/image163.png"/><Relationship Id="rId17" Type="http://schemas.openxmlformats.org/officeDocument/2006/relationships/image" Target="../media/image29.png"/><Relationship Id="rId2" Type="http://schemas.openxmlformats.org/officeDocument/2006/relationships/notesSlide" Target="../notesSlides/notesSlide37.xml"/><Relationship Id="rId16" Type="http://schemas.openxmlformats.org/officeDocument/2006/relationships/image" Target="../media/image197.png"/><Relationship Id="rId20" Type="http://schemas.openxmlformats.org/officeDocument/2006/relationships/image" Target="../media/image210.png"/><Relationship Id="rId1" Type="http://schemas.openxmlformats.org/officeDocument/2006/relationships/slideLayout" Target="../slideLayouts/slideLayout7.xml"/><Relationship Id="rId6" Type="http://schemas.openxmlformats.org/officeDocument/2006/relationships/image" Target="../media/image205.png"/><Relationship Id="rId11" Type="http://schemas.openxmlformats.org/officeDocument/2006/relationships/image" Target="../media/image200.png"/><Relationship Id="rId5" Type="http://schemas.openxmlformats.org/officeDocument/2006/relationships/image" Target="../media/image201.png"/><Relationship Id="rId15" Type="http://schemas.openxmlformats.org/officeDocument/2006/relationships/image" Target="../media/image196.png"/><Relationship Id="rId10" Type="http://schemas.openxmlformats.org/officeDocument/2006/relationships/image" Target="../media/image199.png"/><Relationship Id="rId19" Type="http://schemas.openxmlformats.org/officeDocument/2006/relationships/image" Target="../media/image209.png"/><Relationship Id="rId4" Type="http://schemas.openxmlformats.org/officeDocument/2006/relationships/image" Target="../media/image204.png"/><Relationship Id="rId9" Type="http://schemas.openxmlformats.org/officeDocument/2006/relationships/image" Target="../media/image198.png"/><Relationship Id="rId14" Type="http://schemas.openxmlformats.org/officeDocument/2006/relationships/image" Target="../media/image203.png"/></Relationships>
</file>

<file path=ppt/slides/_rels/slide38.xml.rels><?xml version="1.0" encoding="UTF-8" standalone="yes"?>
<Relationships xmlns="http://schemas.openxmlformats.org/package/2006/relationships"><Relationship Id="rId8" Type="http://schemas.openxmlformats.org/officeDocument/2006/relationships/image" Target="../media/image216.png"/><Relationship Id="rId13" Type="http://schemas.openxmlformats.org/officeDocument/2006/relationships/image" Target="../media/image221.png"/><Relationship Id="rId3" Type="http://schemas.openxmlformats.org/officeDocument/2006/relationships/image" Target="../media/image211.png"/><Relationship Id="rId7" Type="http://schemas.openxmlformats.org/officeDocument/2006/relationships/image" Target="../media/image215.png"/><Relationship Id="rId12" Type="http://schemas.openxmlformats.org/officeDocument/2006/relationships/image" Target="../media/image220.png"/><Relationship Id="rId2" Type="http://schemas.openxmlformats.org/officeDocument/2006/relationships/notesSlide" Target="../notesSlides/notesSlide38.xml"/><Relationship Id="rId16" Type="http://schemas.openxmlformats.org/officeDocument/2006/relationships/image" Target="../media/image187.png"/><Relationship Id="rId1" Type="http://schemas.openxmlformats.org/officeDocument/2006/relationships/slideLayout" Target="../slideLayouts/slideLayout7.xml"/><Relationship Id="rId6" Type="http://schemas.openxmlformats.org/officeDocument/2006/relationships/image" Target="../media/image214.png"/><Relationship Id="rId11" Type="http://schemas.openxmlformats.org/officeDocument/2006/relationships/image" Target="../media/image219.png"/><Relationship Id="rId5" Type="http://schemas.openxmlformats.org/officeDocument/2006/relationships/image" Target="../media/image213.png"/><Relationship Id="rId15" Type="http://schemas.openxmlformats.org/officeDocument/2006/relationships/image" Target="../media/image223.png"/><Relationship Id="rId10" Type="http://schemas.openxmlformats.org/officeDocument/2006/relationships/image" Target="../media/image218.png"/><Relationship Id="rId4" Type="http://schemas.openxmlformats.org/officeDocument/2006/relationships/image" Target="../media/image212.png"/><Relationship Id="rId9" Type="http://schemas.openxmlformats.org/officeDocument/2006/relationships/image" Target="../media/image217.png"/><Relationship Id="rId14" Type="http://schemas.openxmlformats.org/officeDocument/2006/relationships/image" Target="../media/image222.png"/></Relationships>
</file>

<file path=ppt/slides/_rels/slide39.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hyperlink" Target="http://www.microsoft.com/vmwarecompare" TargetMode="Externa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25.gif"/><Relationship Id="rId7"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228.jpeg"/><Relationship Id="rId5" Type="http://schemas.openxmlformats.org/officeDocument/2006/relationships/image" Target="../media/image227.png"/><Relationship Id="rId4" Type="http://schemas.openxmlformats.org/officeDocument/2006/relationships/image" Target="../media/image226.gif"/></Relationships>
</file>

<file path=ppt/slides/_rels/slide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42.xml.rels><?xml version="1.0" encoding="UTF-8" standalone="yes"?>
<Relationships xmlns="http://schemas.openxmlformats.org/package/2006/relationships"><Relationship Id="rId8" Type="http://schemas.openxmlformats.org/officeDocument/2006/relationships/image" Target="../media/image233.png"/><Relationship Id="rId13" Type="http://schemas.openxmlformats.org/officeDocument/2006/relationships/image" Target="../media/image238.png"/><Relationship Id="rId18" Type="http://schemas.openxmlformats.org/officeDocument/2006/relationships/image" Target="../media/image241.jpeg"/><Relationship Id="rId26" Type="http://schemas.openxmlformats.org/officeDocument/2006/relationships/image" Target="../media/image245.jpeg"/><Relationship Id="rId3" Type="http://schemas.openxmlformats.org/officeDocument/2006/relationships/image" Target="../media/image18.png"/><Relationship Id="rId21" Type="http://schemas.openxmlformats.org/officeDocument/2006/relationships/hyperlink" Target="http://www.hostway.com/dedicated-servers/index.html" TargetMode="External"/><Relationship Id="rId7" Type="http://schemas.openxmlformats.org/officeDocument/2006/relationships/image" Target="../media/image232.png"/><Relationship Id="rId12" Type="http://schemas.openxmlformats.org/officeDocument/2006/relationships/image" Target="../media/image237.png"/><Relationship Id="rId17" Type="http://schemas.openxmlformats.org/officeDocument/2006/relationships/hyperlink" Target="http://www.cloudmore.com/" TargetMode="External"/><Relationship Id="rId25" Type="http://schemas.openxmlformats.org/officeDocument/2006/relationships/hyperlink" Target="http://www.peak10.com/" TargetMode="External"/><Relationship Id="rId33" Type="http://schemas.openxmlformats.org/officeDocument/2006/relationships/image" Target="../media/image252.jpeg"/><Relationship Id="rId2" Type="http://schemas.openxmlformats.org/officeDocument/2006/relationships/notesSlide" Target="../notesSlides/notesSlide42.xml"/><Relationship Id="rId16" Type="http://schemas.openxmlformats.org/officeDocument/2006/relationships/image" Target="../media/image240.jpeg"/><Relationship Id="rId20" Type="http://schemas.openxmlformats.org/officeDocument/2006/relationships/image" Target="../media/image242.jpeg"/><Relationship Id="rId29" Type="http://schemas.openxmlformats.org/officeDocument/2006/relationships/image" Target="../media/image248.png"/><Relationship Id="rId1" Type="http://schemas.openxmlformats.org/officeDocument/2006/relationships/slideLayout" Target="../slideLayouts/slideLayout3.xml"/><Relationship Id="rId6" Type="http://schemas.openxmlformats.org/officeDocument/2006/relationships/image" Target="../media/image231.png"/><Relationship Id="rId11" Type="http://schemas.openxmlformats.org/officeDocument/2006/relationships/image" Target="../media/image236.png"/><Relationship Id="rId24" Type="http://schemas.openxmlformats.org/officeDocument/2006/relationships/image" Target="../media/image244.jpeg"/><Relationship Id="rId32" Type="http://schemas.openxmlformats.org/officeDocument/2006/relationships/image" Target="../media/image251.png"/><Relationship Id="rId5" Type="http://schemas.openxmlformats.org/officeDocument/2006/relationships/image" Target="../media/image230.png"/><Relationship Id="rId15" Type="http://schemas.openxmlformats.org/officeDocument/2006/relationships/hyperlink" Target="http://www.appliedi.net/" TargetMode="External"/><Relationship Id="rId23" Type="http://schemas.openxmlformats.org/officeDocument/2006/relationships/hyperlink" Target="http://www.maximumasp.com/default.aspx" TargetMode="External"/><Relationship Id="rId28" Type="http://schemas.openxmlformats.org/officeDocument/2006/relationships/image" Target="../media/image247.png"/><Relationship Id="rId10" Type="http://schemas.openxmlformats.org/officeDocument/2006/relationships/image" Target="../media/image235.png"/><Relationship Id="rId19" Type="http://schemas.openxmlformats.org/officeDocument/2006/relationships/hyperlink" Target="http://www.hostbasket.com/nl/index.html" TargetMode="External"/><Relationship Id="rId31" Type="http://schemas.openxmlformats.org/officeDocument/2006/relationships/image" Target="../media/image250.png"/><Relationship Id="rId4" Type="http://schemas.openxmlformats.org/officeDocument/2006/relationships/image" Target="../media/image229.png"/><Relationship Id="rId9" Type="http://schemas.openxmlformats.org/officeDocument/2006/relationships/image" Target="../media/image234.png"/><Relationship Id="rId14" Type="http://schemas.openxmlformats.org/officeDocument/2006/relationships/image" Target="../media/image239.png"/><Relationship Id="rId22" Type="http://schemas.openxmlformats.org/officeDocument/2006/relationships/image" Target="../media/image243.jpeg"/><Relationship Id="rId27" Type="http://schemas.openxmlformats.org/officeDocument/2006/relationships/image" Target="../media/image246.png"/><Relationship Id="rId30" Type="http://schemas.openxmlformats.org/officeDocument/2006/relationships/image" Target="../media/image249.png"/></Relationships>
</file>

<file path=ppt/slides/_rels/slide4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261.png"/><Relationship Id="rId3" Type="http://schemas.openxmlformats.org/officeDocument/2006/relationships/image" Target="../media/image253.png"/><Relationship Id="rId7" Type="http://schemas.openxmlformats.org/officeDocument/2006/relationships/image" Target="../media/image256.png"/><Relationship Id="rId12" Type="http://schemas.openxmlformats.org/officeDocument/2006/relationships/image" Target="../media/image260.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55.png"/><Relationship Id="rId11" Type="http://schemas.openxmlformats.org/officeDocument/2006/relationships/image" Target="../media/image259.png"/><Relationship Id="rId5" Type="http://schemas.openxmlformats.org/officeDocument/2006/relationships/image" Target="../media/image254.png"/><Relationship Id="rId15" Type="http://schemas.openxmlformats.org/officeDocument/2006/relationships/image" Target="../media/image38.png"/><Relationship Id="rId10" Type="http://schemas.openxmlformats.org/officeDocument/2006/relationships/image" Target="../media/image258.png"/><Relationship Id="rId4" Type="http://schemas.openxmlformats.org/officeDocument/2006/relationships/image" Target="../media/image46.png"/><Relationship Id="rId9" Type="http://schemas.openxmlformats.org/officeDocument/2006/relationships/image" Target="../media/image257.png"/><Relationship Id="rId14" Type="http://schemas.openxmlformats.org/officeDocument/2006/relationships/image" Target="../media/image81.png"/></Relationships>
</file>

<file path=ppt/slides/_rels/slide44.xml.rels><?xml version="1.0" encoding="UTF-8" standalone="yes"?>
<Relationships xmlns="http://schemas.openxmlformats.org/package/2006/relationships"><Relationship Id="rId8" Type="http://schemas.openxmlformats.org/officeDocument/2006/relationships/image" Target="../media/image267.png"/><Relationship Id="rId3" Type="http://schemas.openxmlformats.org/officeDocument/2006/relationships/image" Target="../media/image262.png"/><Relationship Id="rId7" Type="http://schemas.openxmlformats.org/officeDocument/2006/relationships/image" Target="../media/image266.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265.png"/><Relationship Id="rId5" Type="http://schemas.openxmlformats.org/officeDocument/2006/relationships/image" Target="../media/image264.png"/><Relationship Id="rId10" Type="http://schemas.openxmlformats.org/officeDocument/2006/relationships/image" Target="../media/image82.png"/><Relationship Id="rId4" Type="http://schemas.openxmlformats.org/officeDocument/2006/relationships/image" Target="../media/image263.png"/><Relationship Id="rId9" Type="http://schemas.openxmlformats.org/officeDocument/2006/relationships/image" Target="../media/image247.png"/></Relationships>
</file>

<file path=ppt/slides/_rels/slide45.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image" Target="../media/image187.png"/><Relationship Id="rId5" Type="http://schemas.openxmlformats.org/officeDocument/2006/relationships/diagramQuickStyle" Target="../diagrams/quickStyle2.xml"/><Relationship Id="rId10" Type="http://schemas.openxmlformats.org/officeDocument/2006/relationships/image" Target="../media/image270.png"/><Relationship Id="rId4" Type="http://schemas.openxmlformats.org/officeDocument/2006/relationships/diagramLayout" Target="../diagrams/layout2.xml"/><Relationship Id="rId9" Type="http://schemas.openxmlformats.org/officeDocument/2006/relationships/image" Target="../media/image269.png"/></Relationships>
</file>

<file path=ppt/slides/_rels/slide46.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271.png"/><Relationship Id="rId7" Type="http://schemas.openxmlformats.org/officeDocument/2006/relationships/image" Target="../media/image275.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274.png"/><Relationship Id="rId11" Type="http://schemas.openxmlformats.org/officeDocument/2006/relationships/image" Target="../media/image82.png"/><Relationship Id="rId5" Type="http://schemas.openxmlformats.org/officeDocument/2006/relationships/image" Target="../media/image273.png"/><Relationship Id="rId10" Type="http://schemas.openxmlformats.org/officeDocument/2006/relationships/image" Target="../media/image277.png"/><Relationship Id="rId4" Type="http://schemas.openxmlformats.org/officeDocument/2006/relationships/image" Target="../media/image272.png"/><Relationship Id="rId9" Type="http://schemas.openxmlformats.org/officeDocument/2006/relationships/image" Target="../media/image276.png"/></Relationships>
</file>

<file path=ppt/slides/_rels/slide47.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hyperlink" Target="http://www.microsoft.com/MAP" TargetMode="External"/><Relationship Id="rId7" Type="http://schemas.openxmlformats.org/officeDocument/2006/relationships/image" Target="../media/image281.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 Id="rId9" Type="http://schemas.openxmlformats.org/officeDocument/2006/relationships/image" Target="../media/image82.png"/></Relationships>
</file>

<file path=ppt/slides/_rels/slide48.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rapezoid 30"/>
          <p:cNvSpPr/>
          <p:nvPr/>
        </p:nvSpPr>
        <p:spPr bwMode="auto">
          <a:xfrm>
            <a:off x="508000" y="1905000"/>
            <a:ext cx="8229600" cy="595755"/>
          </a:xfrm>
          <a:prstGeom prst="trapezoid">
            <a:avLst>
              <a:gd name="adj" fmla="val 461292"/>
            </a:avLst>
          </a:prstGeom>
          <a:gradFill flip="none" rotWithShape="1">
            <a:gsLst>
              <a:gs pos="0">
                <a:schemeClr val="tx1">
                  <a:lumMod val="75000"/>
                  <a:shade val="30000"/>
                  <a:satMod val="115000"/>
                  <a:alpha val="31000"/>
                </a:schemeClr>
              </a:gs>
              <a:gs pos="50000">
                <a:schemeClr val="tx1">
                  <a:lumMod val="75000"/>
                  <a:shade val="67500"/>
                  <a:satMod val="115000"/>
                </a:schemeClr>
              </a:gs>
              <a:gs pos="100000">
                <a:schemeClr val="tx1">
                  <a:lumMod val="75000"/>
                  <a:shade val="100000"/>
                  <a:satMod val="11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lumMod val="95000"/>
                </a:srgbClr>
              </a:solidFill>
              <a:latin typeface="Arial" pitchFamily="34" charset="0"/>
            </a:endParaRPr>
          </a:p>
        </p:txBody>
      </p:sp>
      <p:sp>
        <p:nvSpPr>
          <p:cNvPr id="23" name="Title 1"/>
          <p:cNvSpPr>
            <a:spLocks noGrp="1"/>
          </p:cNvSpPr>
          <p:nvPr>
            <p:ph type="title"/>
          </p:nvPr>
        </p:nvSpPr>
        <p:spPr>
          <a:xfrm>
            <a:off x="149968" y="172151"/>
            <a:ext cx="8774576" cy="443198"/>
          </a:xfrm>
        </p:spPr>
        <p:txBody>
          <a:bodyPr/>
          <a:lstStyle/>
          <a:p>
            <a:r>
              <a:rPr lang="en-US" sz="3200" dirty="0" smtClean="0"/>
              <a:t>Microsoft Virtualization: Key Components</a:t>
            </a:r>
            <a:endParaRPr lang="en-US" sz="3200" dirty="0"/>
          </a:p>
        </p:txBody>
      </p:sp>
      <p:grpSp>
        <p:nvGrpSpPr>
          <p:cNvPr id="2" name="Group 15"/>
          <p:cNvGrpSpPr/>
          <p:nvPr/>
        </p:nvGrpSpPr>
        <p:grpSpPr>
          <a:xfrm>
            <a:off x="584200" y="2310269"/>
            <a:ext cx="8077200" cy="1441798"/>
            <a:chOff x="3654892" y="-327588"/>
            <a:chExt cx="1684027" cy="4774064"/>
          </a:xfrm>
          <a:scene3d>
            <a:camera prst="orthographicFront">
              <a:rot lat="0" lon="0" rev="0"/>
            </a:camera>
            <a:lightRig rig="balanced" dir="t">
              <a:rot lat="0" lon="0" rev="8700000"/>
            </a:lightRig>
          </a:scene3d>
        </p:grpSpPr>
        <p:sp>
          <p:nvSpPr>
            <p:cNvPr id="17" name="Rounded Rectangle 16"/>
            <p:cNvSpPr/>
            <p:nvPr/>
          </p:nvSpPr>
          <p:spPr>
            <a:xfrm>
              <a:off x="3654892" y="-327588"/>
              <a:ext cx="1684027" cy="4004158"/>
            </a:xfrm>
            <a:prstGeom prst="roundRect">
              <a:avLst>
                <a:gd name="adj" fmla="val 10000"/>
              </a:avLst>
            </a:prstGeom>
            <a:solidFill>
              <a:srgbClr val="BC4C00"/>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8" name="Rounded Rectangle 4"/>
            <p:cNvSpPr/>
            <p:nvPr/>
          </p:nvSpPr>
          <p:spPr>
            <a:xfrm>
              <a:off x="3701452" y="1309376"/>
              <a:ext cx="1585381" cy="31371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200" dirty="0">
                <a:solidFill>
                  <a:srgbClr val="FFFFFF"/>
                </a:solidFill>
                <a:latin typeface="Calibri"/>
              </a:endParaRPr>
            </a:p>
          </p:txBody>
        </p:sp>
      </p:grpSp>
      <p:sp>
        <p:nvSpPr>
          <p:cNvPr id="22" name="TextBox 21"/>
          <p:cNvSpPr txBox="1"/>
          <p:nvPr/>
        </p:nvSpPr>
        <p:spPr>
          <a:xfrm>
            <a:off x="3614364" y="2334406"/>
            <a:ext cx="2137272" cy="461665"/>
          </a:xfrm>
          <a:prstGeom prst="rect">
            <a:avLst/>
          </a:prstGeom>
          <a:noFill/>
        </p:spPr>
        <p:txBody>
          <a:bodyPr wrap="square" rtlCol="0">
            <a:spAutoFit/>
          </a:bodyPr>
          <a:lstStyle/>
          <a:p>
            <a:pPr algn="ctr"/>
            <a:r>
              <a:rPr lang="en-US" sz="2400" b="1" dirty="0">
                <a:solidFill>
                  <a:srgbClr val="FFFFFF"/>
                </a:solidFill>
                <a:effectLst>
                  <a:outerShdw blurRad="50800" dist="38100" dir="8100000" algn="tr" rotWithShape="0">
                    <a:prstClr val="black">
                      <a:alpha val="40000"/>
                    </a:prstClr>
                  </a:outerShdw>
                </a:effectLst>
                <a:latin typeface="Calibri" pitchFamily="34" charset="0"/>
              </a:rPr>
              <a:t>Management</a:t>
            </a:r>
          </a:p>
        </p:txBody>
      </p:sp>
      <p:sp>
        <p:nvSpPr>
          <p:cNvPr id="24" name="TextBox 23"/>
          <p:cNvSpPr txBox="1"/>
          <p:nvPr/>
        </p:nvSpPr>
        <p:spPr>
          <a:xfrm>
            <a:off x="533400" y="2719231"/>
            <a:ext cx="8153400" cy="400110"/>
          </a:xfrm>
          <a:prstGeom prst="rect">
            <a:avLst/>
          </a:prstGeom>
          <a:noFill/>
        </p:spPr>
        <p:txBody>
          <a:bodyPr wrap="square" rtlCol="0">
            <a:spAutoFit/>
          </a:bodyPr>
          <a:lstStyle/>
          <a:p>
            <a:pPr algn="ctr"/>
            <a:r>
              <a:rPr lang="en-US" sz="2000" b="1" dirty="0">
                <a:solidFill>
                  <a:srgbClr val="4C1F00"/>
                </a:solidFill>
                <a:latin typeface="Calibri" pitchFamily="34" charset="0"/>
              </a:rPr>
              <a:t>Unify Physical </a:t>
            </a:r>
            <a:r>
              <a:rPr lang="en-US" sz="2000" b="1" dirty="0" smtClean="0">
                <a:solidFill>
                  <a:srgbClr val="4C1F00"/>
                </a:solidFill>
                <a:latin typeface="Calibri" pitchFamily="34" charset="0"/>
              </a:rPr>
              <a:t>Virtual and </a:t>
            </a:r>
            <a:r>
              <a:rPr lang="en-US" sz="2000" b="1" dirty="0">
                <a:solidFill>
                  <a:srgbClr val="4C1F00"/>
                </a:solidFill>
                <a:latin typeface="Calibri" pitchFamily="34" charset="0"/>
              </a:rPr>
              <a:t>Applications</a:t>
            </a:r>
          </a:p>
        </p:txBody>
      </p:sp>
      <p:sp>
        <p:nvSpPr>
          <p:cNvPr id="33" name="TextBox 32"/>
          <p:cNvSpPr txBox="1"/>
          <p:nvPr/>
        </p:nvSpPr>
        <p:spPr>
          <a:xfrm>
            <a:off x="2133601" y="653379"/>
            <a:ext cx="4952999" cy="830997"/>
          </a:xfrm>
          <a:prstGeom prst="rect">
            <a:avLst/>
          </a:prstGeom>
          <a:noFill/>
          <a:effectLst>
            <a:innerShdw blurRad="63500" dist="50800" dir="2700000">
              <a:prstClr val="black">
                <a:alpha val="50000"/>
              </a:prstClr>
            </a:innerShdw>
          </a:effectLst>
        </p:spPr>
        <p:txBody>
          <a:bodyPr wrap="square" rtlCol="0">
            <a:spAutoFit/>
          </a:bodyPr>
          <a:lstStyle/>
          <a:p>
            <a:pPr algn="ctr"/>
            <a:r>
              <a:rPr lang="en-US" sz="4800" b="1" dirty="0">
                <a:solidFill>
                  <a:srgbClr val="FFFFFF"/>
                </a:solidFill>
              </a:rPr>
              <a:t>DYNAMIC IT</a:t>
            </a:r>
          </a:p>
        </p:txBody>
      </p:sp>
      <p:grpSp>
        <p:nvGrpSpPr>
          <p:cNvPr id="3" name="Group 23"/>
          <p:cNvGrpSpPr/>
          <p:nvPr/>
        </p:nvGrpSpPr>
        <p:grpSpPr>
          <a:xfrm>
            <a:off x="622109" y="3124200"/>
            <a:ext cx="2552891" cy="2929305"/>
            <a:chOff x="1826643" y="1020178"/>
            <a:chExt cx="1684027" cy="3292714"/>
          </a:xfrm>
          <a:scene3d>
            <a:camera prst="orthographicFront">
              <a:rot lat="0" lon="0" rev="0"/>
            </a:camera>
            <a:lightRig rig="balanced" dir="t">
              <a:rot lat="0" lon="0" rev="8700000"/>
            </a:lightRig>
          </a:scene3d>
        </p:grpSpPr>
        <p:sp>
          <p:nvSpPr>
            <p:cNvPr id="25" name="Rounded Rectangle 24"/>
            <p:cNvSpPr/>
            <p:nvPr/>
          </p:nvSpPr>
          <p:spPr>
            <a:xfrm>
              <a:off x="1826643" y="1123114"/>
              <a:ext cx="1684027" cy="3189778"/>
            </a:xfrm>
            <a:prstGeom prst="roundRect">
              <a:avLst>
                <a:gd name="adj" fmla="val 10000"/>
              </a:avLst>
            </a:prstGeom>
            <a:solidFill>
              <a:srgbClr val="972929"/>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6" name="Rounded Rectangle 6"/>
            <p:cNvSpPr/>
            <p:nvPr/>
          </p:nvSpPr>
          <p:spPr>
            <a:xfrm>
              <a:off x="1861746" y="1020178"/>
              <a:ext cx="1585381" cy="2889187"/>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spcBef>
                  <a:spcPct val="0"/>
                </a:spcBef>
                <a:spcAft>
                  <a:spcPts val="4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Datacenter</a:t>
              </a:r>
              <a:endParaRPr lang="en-US" sz="20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400"/>
                </a:spcAft>
              </a:pPr>
              <a:r>
                <a:rPr lang="en-US" sz="2000" b="1" dirty="0">
                  <a:solidFill>
                    <a:srgbClr val="203854"/>
                  </a:solidFill>
                  <a:latin typeface="Calibri"/>
                </a:rPr>
                <a:t>Dynamic    Foundation</a:t>
              </a:r>
            </a:p>
          </p:txBody>
        </p:sp>
      </p:grpSp>
      <p:grpSp>
        <p:nvGrpSpPr>
          <p:cNvPr id="4" name="Group 7"/>
          <p:cNvGrpSpPr/>
          <p:nvPr/>
        </p:nvGrpSpPr>
        <p:grpSpPr>
          <a:xfrm>
            <a:off x="6095809" y="3297578"/>
            <a:ext cx="2552891" cy="2771443"/>
            <a:chOff x="1798751" y="1065725"/>
            <a:chExt cx="1684027" cy="3190227"/>
          </a:xfrm>
          <a:scene3d>
            <a:camera prst="orthographicFront">
              <a:rot lat="0" lon="0" rev="0"/>
            </a:camera>
            <a:lightRig rig="balanced" dir="t">
              <a:rot lat="0" lon="0" rev="8700000"/>
            </a:lightRig>
          </a:scene3d>
        </p:grpSpPr>
        <p:sp>
          <p:nvSpPr>
            <p:cNvPr id="9" name="Rounded Rectangle 8"/>
            <p:cNvSpPr/>
            <p:nvPr/>
          </p:nvSpPr>
          <p:spPr>
            <a:xfrm>
              <a:off x="1798751" y="1065725"/>
              <a:ext cx="1684027" cy="3190227"/>
            </a:xfrm>
            <a:prstGeom prst="roundRect">
              <a:avLst>
                <a:gd name="adj" fmla="val 10000"/>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0" name="Rounded Rectangle 6"/>
            <p:cNvSpPr/>
            <p:nvPr/>
          </p:nvSpPr>
          <p:spPr>
            <a:xfrm>
              <a:off x="1855591" y="1101203"/>
              <a:ext cx="1585381" cy="2640094"/>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spcBef>
                  <a:spcPct val="0"/>
                </a:spcBef>
                <a:spcAft>
                  <a:spcPts val="4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Client</a:t>
              </a:r>
              <a:endParaRPr lang="en-US" sz="8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400"/>
                </a:spcAft>
              </a:pPr>
              <a:r>
                <a:rPr lang="en-US" sz="2000" b="1" dirty="0" smtClean="0">
                  <a:solidFill>
                    <a:srgbClr val="323E1A"/>
                  </a:solidFill>
                  <a:latin typeface="Calibri"/>
                </a:rPr>
                <a:t>Optimized      Desktops</a:t>
              </a:r>
              <a:endParaRPr lang="en-US" sz="2000" b="1" dirty="0">
                <a:solidFill>
                  <a:srgbClr val="323E1A"/>
                </a:solidFill>
                <a:latin typeface="Calibri"/>
              </a:endParaRPr>
            </a:p>
          </p:txBody>
        </p:sp>
      </p:grpSp>
      <p:sp>
        <p:nvSpPr>
          <p:cNvPr id="43" name="Can 42"/>
          <p:cNvSpPr/>
          <p:nvPr/>
        </p:nvSpPr>
        <p:spPr bwMode="auto">
          <a:xfrm>
            <a:off x="7289800" y="3100089"/>
            <a:ext cx="178106" cy="488808"/>
          </a:xfrm>
          <a:prstGeom prst="can">
            <a:avLst/>
          </a:prstGeom>
          <a:solidFill>
            <a:srgbClr val="BC4C00"/>
          </a:solidFill>
          <a:ln w="25400" cap="flat" cmpd="sng" algn="ctr">
            <a:solidFill>
              <a:srgbClr val="77933C"/>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pic>
        <p:nvPicPr>
          <p:cNvPr id="27" name="Picture 26" descr="DTP-OptPack-SA_bL_r.png"/>
          <p:cNvPicPr>
            <a:picLocks noChangeAspect="1"/>
          </p:cNvPicPr>
          <p:nvPr/>
        </p:nvPicPr>
        <p:blipFill>
          <a:blip r:embed="rId3" cstate="print"/>
          <a:stretch>
            <a:fillRect/>
          </a:stretch>
        </p:blipFill>
        <p:spPr>
          <a:xfrm>
            <a:off x="6601325" y="5095775"/>
            <a:ext cx="1819563" cy="304800"/>
          </a:xfrm>
          <a:prstGeom prst="rect">
            <a:avLst/>
          </a:prstGeom>
        </p:spPr>
      </p:pic>
      <p:pic>
        <p:nvPicPr>
          <p:cNvPr id="36" name="Picture 2"/>
          <p:cNvPicPr>
            <a:picLocks noChangeAspect="1" noChangeArrowheads="1"/>
          </p:cNvPicPr>
          <p:nvPr/>
        </p:nvPicPr>
        <p:blipFill>
          <a:blip r:embed="rId4" cstate="print">
            <a:duotone>
              <a:prstClr val="black"/>
              <a:srgbClr val="4F81BD">
                <a:tint val="45000"/>
                <a:satMod val="400000"/>
              </a:srgbClr>
            </a:duotone>
          </a:blip>
          <a:srcRect/>
          <a:stretch>
            <a:fillRect/>
          </a:stretch>
        </p:blipFill>
        <p:spPr bwMode="auto">
          <a:xfrm rot="10800000">
            <a:off x="5181600" y="3276600"/>
            <a:ext cx="1335088" cy="2819400"/>
          </a:xfrm>
          <a:prstGeom prst="rect">
            <a:avLst/>
          </a:prstGeom>
          <a:noFill/>
          <a:ln w="9525">
            <a:noFill/>
            <a:miter lim="800000"/>
            <a:headEnd/>
            <a:tailEnd/>
          </a:ln>
          <a:effectLst/>
        </p:spPr>
      </p:pic>
      <p:pic>
        <p:nvPicPr>
          <p:cNvPr id="38" name="Picture 2"/>
          <p:cNvPicPr>
            <a:picLocks noChangeAspect="1" noChangeArrowheads="1"/>
          </p:cNvPicPr>
          <p:nvPr/>
        </p:nvPicPr>
        <p:blipFill>
          <a:blip r:embed="rId4" cstate="print">
            <a:duotone>
              <a:prstClr val="black"/>
              <a:srgbClr val="4F81BD">
                <a:tint val="45000"/>
                <a:satMod val="400000"/>
              </a:srgbClr>
            </a:duotone>
          </a:blip>
          <a:srcRect/>
          <a:stretch>
            <a:fillRect/>
          </a:stretch>
        </p:blipFill>
        <p:spPr bwMode="auto">
          <a:xfrm>
            <a:off x="2855912" y="3256550"/>
            <a:ext cx="1335088" cy="2819400"/>
          </a:xfrm>
          <a:prstGeom prst="rect">
            <a:avLst/>
          </a:prstGeom>
          <a:noFill/>
          <a:ln w="9525">
            <a:noFill/>
            <a:miter lim="800000"/>
            <a:headEnd/>
            <a:tailEnd/>
          </a:ln>
          <a:effectLst/>
        </p:spPr>
      </p:pic>
      <p:grpSp>
        <p:nvGrpSpPr>
          <p:cNvPr id="5" name="Group 26"/>
          <p:cNvGrpSpPr/>
          <p:nvPr/>
        </p:nvGrpSpPr>
        <p:grpSpPr>
          <a:xfrm>
            <a:off x="3361773" y="3200400"/>
            <a:ext cx="2594527" cy="2882901"/>
            <a:chOff x="43024" y="1026086"/>
            <a:chExt cx="1684028" cy="3273192"/>
          </a:xfrm>
          <a:scene3d>
            <a:camera prst="orthographicFront">
              <a:rot lat="0" lon="0" rev="0"/>
            </a:camera>
            <a:lightRig rig="balanced" dir="t">
              <a:rot lat="0" lon="0" rev="8700000"/>
            </a:lightRig>
          </a:scene3d>
        </p:grpSpPr>
        <p:sp>
          <p:nvSpPr>
            <p:cNvPr id="28" name="Rounded Rectangle 27"/>
            <p:cNvSpPr/>
            <p:nvPr/>
          </p:nvSpPr>
          <p:spPr>
            <a:xfrm>
              <a:off x="43024" y="1123599"/>
              <a:ext cx="1684028" cy="3175679"/>
            </a:xfrm>
            <a:prstGeom prst="roundRect">
              <a:avLst>
                <a:gd name="adj" fmla="val 10000"/>
              </a:avLst>
            </a:prstGeom>
            <a:solidFill>
              <a:srgbClr val="4F81BD">
                <a:hueOff val="0"/>
                <a:satOff val="0"/>
                <a:lumOff val="0"/>
                <a:alphaOff val="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9" name="Rounded Rectangle 6"/>
            <p:cNvSpPr/>
            <p:nvPr/>
          </p:nvSpPr>
          <p:spPr>
            <a:xfrm>
              <a:off x="97347" y="1026086"/>
              <a:ext cx="1585382" cy="2809509"/>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spcBef>
                  <a:spcPct val="0"/>
                </a:spcBef>
                <a:spcAft>
                  <a:spcPts val="4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Cloud</a:t>
              </a:r>
              <a:endParaRPr lang="en-US" sz="20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400"/>
                </a:spcAft>
              </a:pPr>
              <a:r>
                <a:rPr lang="en-US" sz="2000" b="1" dirty="0" smtClean="0">
                  <a:solidFill>
                    <a:srgbClr val="102B32"/>
                  </a:solidFill>
                  <a:latin typeface="Calibri"/>
                </a:rPr>
                <a:t>On-Demand Infrastructure</a:t>
              </a:r>
              <a:endParaRPr lang="en-US" sz="2000" b="1" dirty="0">
                <a:solidFill>
                  <a:srgbClr val="102B32"/>
                </a:solidFill>
                <a:latin typeface="Calibri"/>
              </a:endParaRPr>
            </a:p>
          </p:txBody>
        </p:sp>
      </p:grpSp>
      <p:sp>
        <p:nvSpPr>
          <p:cNvPr id="50" name="Can 49"/>
          <p:cNvSpPr/>
          <p:nvPr/>
        </p:nvSpPr>
        <p:spPr bwMode="auto">
          <a:xfrm>
            <a:off x="4572000" y="3124200"/>
            <a:ext cx="178106" cy="488808"/>
          </a:xfrm>
          <a:prstGeom prst="can">
            <a:avLst/>
          </a:prstGeom>
          <a:solidFill>
            <a:srgbClr val="BC4C00"/>
          </a:solidFill>
          <a:ln w="25400" cap="flat" cmpd="sng" algn="ctr">
            <a:solidFill>
              <a:srgbClr val="4F81BD"/>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sp>
        <p:nvSpPr>
          <p:cNvPr id="51" name="Can 50"/>
          <p:cNvSpPr/>
          <p:nvPr/>
        </p:nvSpPr>
        <p:spPr bwMode="auto">
          <a:xfrm>
            <a:off x="1812926" y="3114368"/>
            <a:ext cx="178106" cy="488808"/>
          </a:xfrm>
          <a:prstGeom prst="can">
            <a:avLst/>
          </a:prstGeom>
          <a:solidFill>
            <a:srgbClr val="BC4C00"/>
          </a:solidFill>
          <a:ln w="25400" cap="flat" cmpd="sng" algn="ctr">
            <a:solidFill>
              <a:srgbClr val="972929"/>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grpSp>
        <p:nvGrpSpPr>
          <p:cNvPr id="6" name="Group 52"/>
          <p:cNvGrpSpPr/>
          <p:nvPr/>
        </p:nvGrpSpPr>
        <p:grpSpPr>
          <a:xfrm>
            <a:off x="3525251" y="5693071"/>
            <a:ext cx="2438399" cy="276999"/>
            <a:chOff x="3523862" y="5867400"/>
            <a:chExt cx="2609463" cy="276999"/>
          </a:xfrm>
        </p:grpSpPr>
        <p:pic>
          <p:nvPicPr>
            <p:cNvPr id="48" name="Picture 2" descr="D:\SilverFox\DVD_ART36\Logos\MICROSOFT (brand)\Microsoft corporate logo white.png"/>
            <p:cNvPicPr>
              <a:picLocks noChangeAspect="1" noChangeArrowheads="1"/>
            </p:cNvPicPr>
            <p:nvPr/>
          </p:nvPicPr>
          <p:blipFill>
            <a:blip r:embed="rId5" cstate="print"/>
            <a:srcRect/>
            <a:stretch>
              <a:fillRect/>
            </a:stretch>
          </p:blipFill>
          <p:spPr bwMode="auto">
            <a:xfrm>
              <a:off x="3523862" y="5888566"/>
              <a:ext cx="704939" cy="112572"/>
            </a:xfrm>
            <a:prstGeom prst="rect">
              <a:avLst/>
            </a:prstGeom>
            <a:ln>
              <a:headEnd type="none" w="med" len="med"/>
              <a:tailEnd type="none" w="med" len="med"/>
            </a:ln>
          </p:spPr>
        </p:pic>
        <p:sp>
          <p:nvSpPr>
            <p:cNvPr id="49" name="TextBox 48"/>
            <p:cNvSpPr txBox="1"/>
            <p:nvPr/>
          </p:nvSpPr>
          <p:spPr>
            <a:xfrm>
              <a:off x="4228324" y="5867400"/>
              <a:ext cx="1905001" cy="276999"/>
            </a:xfrm>
            <a:prstGeom prst="rect">
              <a:avLst/>
            </a:prstGeom>
            <a:noFill/>
          </p:spPr>
          <p:txBody>
            <a:bodyPr wrap="square" lIns="0" tIns="0" rIns="0" bIns="0" rtlCol="0">
              <a:spAutoFit/>
            </a:bodyPr>
            <a:lstStyle/>
            <a:p>
              <a:r>
                <a:rPr lang="en-US" sz="10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8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grpSp>
      <p:pic>
        <p:nvPicPr>
          <p:cNvPr id="39" name="Picture 2" descr="https://mediabank.partners.extranet.microsoft.com/transfer/radD5954/1/SysCnt_h_rgb_r.png"/>
          <p:cNvPicPr>
            <a:picLocks noChangeAspect="1" noChangeArrowheads="1"/>
          </p:cNvPicPr>
          <p:nvPr/>
        </p:nvPicPr>
        <p:blipFill>
          <a:blip r:embed="rId6" cstate="print"/>
          <a:srcRect/>
          <a:stretch>
            <a:fillRect/>
          </a:stretch>
        </p:blipFill>
        <p:spPr bwMode="auto">
          <a:xfrm>
            <a:off x="3962812" y="5334000"/>
            <a:ext cx="1294988" cy="274320"/>
          </a:xfrm>
          <a:prstGeom prst="rect">
            <a:avLst/>
          </a:prstGeom>
          <a:noFill/>
        </p:spPr>
      </p:pic>
      <p:pic>
        <p:nvPicPr>
          <p:cNvPr id="42" name="Picture 2" descr="https://mediabank.partners.extranet.microsoft.com/transfer/radD5954/1/SysCnt_h_rgb_r.png"/>
          <p:cNvPicPr>
            <a:picLocks noChangeAspect="1" noChangeArrowheads="1"/>
          </p:cNvPicPr>
          <p:nvPr/>
        </p:nvPicPr>
        <p:blipFill>
          <a:blip r:embed="rId7" cstate="print"/>
          <a:srcRect/>
          <a:stretch>
            <a:fillRect/>
          </a:stretch>
        </p:blipFill>
        <p:spPr bwMode="auto">
          <a:xfrm>
            <a:off x="6705600" y="2694993"/>
            <a:ext cx="1545281" cy="327340"/>
          </a:xfrm>
          <a:prstGeom prst="rect">
            <a:avLst/>
          </a:prstGeom>
          <a:noFill/>
        </p:spPr>
      </p:pic>
      <p:pic>
        <p:nvPicPr>
          <p:cNvPr id="356355" name="Picture 3" descr="C:\Users\dgreg\AppData\Local\Microsoft\Windows\Temporary Internet Files\Content.Outlook\53MIT48K\WS08-R2_h_rgb_r (4).png"/>
          <p:cNvPicPr>
            <a:picLocks noChangeAspect="1" noChangeArrowheads="1"/>
          </p:cNvPicPr>
          <p:nvPr/>
        </p:nvPicPr>
        <p:blipFill>
          <a:blip r:embed="rId8" cstate="print"/>
          <a:srcRect/>
          <a:stretch>
            <a:fillRect/>
          </a:stretch>
        </p:blipFill>
        <p:spPr bwMode="auto">
          <a:xfrm>
            <a:off x="838200" y="5286675"/>
            <a:ext cx="1960880" cy="274320"/>
          </a:xfrm>
          <a:prstGeom prst="rect">
            <a:avLst/>
          </a:prstGeom>
          <a:noFill/>
        </p:spPr>
      </p:pic>
      <p:pic>
        <p:nvPicPr>
          <p:cNvPr id="44" name="Picture 3" descr="C:\Users\dgreg\AppData\Local\Microsoft\Windows\Temporary Internet Files\Content.Outlook\53MIT48K\WS08-R2_h_rgb_r (4).png"/>
          <p:cNvPicPr>
            <a:picLocks noChangeAspect="1" noChangeArrowheads="1"/>
          </p:cNvPicPr>
          <p:nvPr/>
        </p:nvPicPr>
        <p:blipFill>
          <a:blip r:embed="rId8" cstate="print"/>
          <a:srcRect/>
          <a:stretch>
            <a:fillRect/>
          </a:stretch>
        </p:blipFill>
        <p:spPr bwMode="auto">
          <a:xfrm>
            <a:off x="3657600" y="4994575"/>
            <a:ext cx="1960880" cy="274320"/>
          </a:xfrm>
          <a:prstGeom prst="rect">
            <a:avLst/>
          </a:prstGeom>
          <a:noFill/>
        </p:spPr>
      </p:pic>
      <p:pic>
        <p:nvPicPr>
          <p:cNvPr id="356358" name="Picture 6" descr="C:\Users\dgreg\AppData\Local\Microsoft\Windows\Temporary Internet Files\Content.Outlook\53MIT48K\win7-white.png"/>
          <p:cNvPicPr>
            <a:picLocks noChangeAspect="1" noChangeArrowheads="1"/>
          </p:cNvPicPr>
          <p:nvPr/>
        </p:nvPicPr>
        <p:blipFill>
          <a:blip r:embed="rId9" cstate="print"/>
          <a:srcRect/>
          <a:stretch>
            <a:fillRect/>
          </a:stretch>
        </p:blipFill>
        <p:spPr bwMode="auto">
          <a:xfrm>
            <a:off x="6553200" y="5562600"/>
            <a:ext cx="1157081" cy="182880"/>
          </a:xfrm>
          <a:prstGeom prst="rect">
            <a:avLst/>
          </a:prstGeom>
          <a:noFill/>
        </p:spPr>
      </p:pic>
      <p:grpSp>
        <p:nvGrpSpPr>
          <p:cNvPr id="45" name="Group 44"/>
          <p:cNvGrpSpPr/>
          <p:nvPr/>
        </p:nvGrpSpPr>
        <p:grpSpPr>
          <a:xfrm>
            <a:off x="1905000" y="1346371"/>
            <a:ext cx="5486400" cy="561677"/>
            <a:chOff x="2133600" y="1648123"/>
            <a:chExt cx="4985658" cy="561677"/>
          </a:xfrm>
        </p:grpSpPr>
        <p:sp>
          <p:nvSpPr>
            <p:cNvPr id="46" name="Rounded Rectangle 45"/>
            <p:cNvSpPr/>
            <p:nvPr/>
          </p:nvSpPr>
          <p:spPr bwMode="auto">
            <a:xfrm>
              <a:off x="2133600"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Lower</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TCO</a:t>
              </a:r>
            </a:p>
          </p:txBody>
        </p:sp>
        <p:sp>
          <p:nvSpPr>
            <p:cNvPr id="47" name="Rounded Rectangle 46"/>
            <p:cNvSpPr/>
            <p:nvPr/>
          </p:nvSpPr>
          <p:spPr bwMode="auto">
            <a:xfrm>
              <a:off x="3809221"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Increase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Availability</a:t>
              </a:r>
            </a:p>
          </p:txBody>
        </p:sp>
        <p:sp>
          <p:nvSpPr>
            <p:cNvPr id="52" name="Rounded Rectangle 51"/>
            <p:cNvSpPr/>
            <p:nvPr/>
          </p:nvSpPr>
          <p:spPr bwMode="auto">
            <a:xfrm>
              <a:off x="5493658" y="1648123"/>
              <a:ext cx="1625600"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Improve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Business </a:t>
              </a: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Agility</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dissolve">
                                      <p:cBhvr>
                                        <p:cTn id="7" dur="500"/>
                                        <p:tgtEl>
                                          <p:spTgt spid="42"/>
                                        </p:tgtEl>
                                      </p:cBhvr>
                                    </p:animEffect>
                                  </p:childTnLst>
                                </p:cTn>
                              </p:par>
                              <p:par>
                                <p:cTn id="8" presetID="9" presetClass="entr" presetSubtype="0" fill="hold" nodeType="withEffect">
                                  <p:stCondLst>
                                    <p:cond delay="0"/>
                                  </p:stCondLst>
                                  <p:childTnLst>
                                    <p:set>
                                      <p:cBhvr>
                                        <p:cTn id="9" dur="1" fill="hold">
                                          <p:stCondLst>
                                            <p:cond delay="0"/>
                                          </p:stCondLst>
                                        </p:cTn>
                                        <p:tgtEl>
                                          <p:spTgt spid="356355"/>
                                        </p:tgtEl>
                                        <p:attrNameLst>
                                          <p:attrName>style.visibility</p:attrName>
                                        </p:attrNameLst>
                                      </p:cBhvr>
                                      <p:to>
                                        <p:strVal val="visible"/>
                                      </p:to>
                                    </p:set>
                                    <p:animEffect transition="in" filter="dissolve">
                                      <p:cBhvr>
                                        <p:cTn id="10" dur="500"/>
                                        <p:tgtEl>
                                          <p:spTgt spid="356355"/>
                                        </p:tgtEl>
                                      </p:cBhvr>
                                    </p:animEffect>
                                  </p:childTnLst>
                                </p:cTn>
                              </p:par>
                              <p:par>
                                <p:cTn id="11" presetID="9"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dissolve">
                                      <p:cBhvr>
                                        <p:cTn id="13" dur="500"/>
                                        <p:tgtEl>
                                          <p:spTgt spid="44"/>
                                        </p:tgtEl>
                                      </p:cBhvr>
                                    </p:animEffect>
                                  </p:childTnLst>
                                </p:cTn>
                              </p:par>
                              <p:par>
                                <p:cTn id="14" presetID="9"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dissolve">
                                      <p:cBhvr>
                                        <p:cTn id="16" dur="500"/>
                                        <p:tgtEl>
                                          <p:spTgt spid="39"/>
                                        </p:tgtEl>
                                      </p:cBhvr>
                                    </p:animEffect>
                                  </p:childTnLst>
                                </p:cTn>
                              </p:par>
                              <p:par>
                                <p:cTn id="17" presetID="9"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par>
                                <p:cTn id="23" presetID="9" presetClass="entr" presetSubtype="0" fill="hold" nodeType="withEffect">
                                  <p:stCondLst>
                                    <p:cond delay="0"/>
                                  </p:stCondLst>
                                  <p:childTnLst>
                                    <p:set>
                                      <p:cBhvr>
                                        <p:cTn id="24" dur="1" fill="hold">
                                          <p:stCondLst>
                                            <p:cond delay="0"/>
                                          </p:stCondLst>
                                        </p:cTn>
                                        <p:tgtEl>
                                          <p:spTgt spid="356358"/>
                                        </p:tgtEl>
                                        <p:attrNameLst>
                                          <p:attrName>style.visibility</p:attrName>
                                        </p:attrNameLst>
                                      </p:cBhvr>
                                      <p:to>
                                        <p:strVal val="visible"/>
                                      </p:to>
                                    </p:set>
                                    <p:animEffect transition="in" filter="dissolve">
                                      <p:cBhvr>
                                        <p:cTn id="25" dur="500"/>
                                        <p:tgtEl>
                                          <p:spTgt spid="356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 name="Rectangle 28"/>
          <p:cNvSpPr/>
          <p:nvPr/>
        </p:nvSpPr>
        <p:spPr bwMode="auto">
          <a:xfrm rot="5400000">
            <a:off x="888399" y="3151496"/>
            <a:ext cx="2087230" cy="3864028"/>
          </a:xfrm>
          <a:prstGeom prst="rect">
            <a:avLst/>
          </a:prstGeom>
          <a:gradFill>
            <a:gsLst>
              <a:gs pos="0">
                <a:srgbClr val="77933C"/>
              </a:gs>
              <a:gs pos="55000">
                <a:srgbClr val="408054">
                  <a:alpha val="34000"/>
                </a:srgbClr>
              </a:gs>
              <a:gs pos="100000">
                <a:srgbClr val="408054">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0" name="Rectangle 29"/>
          <p:cNvSpPr/>
          <p:nvPr/>
        </p:nvSpPr>
        <p:spPr bwMode="auto">
          <a:xfrm rot="16200000" flipV="1">
            <a:off x="797686" y="683641"/>
            <a:ext cx="2484118" cy="4079492"/>
          </a:xfrm>
          <a:prstGeom prst="rect">
            <a:avLst/>
          </a:prstGeom>
          <a:gradFill>
            <a:gsLst>
              <a:gs pos="0">
                <a:srgbClr val="77933C"/>
              </a:gs>
              <a:gs pos="55000">
                <a:srgbClr val="39639D">
                  <a:alpha val="34000"/>
                </a:srgbClr>
              </a:gs>
              <a:gs pos="100000">
                <a:srgbClr val="39639D">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ectangle 31"/>
          <p:cNvSpPr/>
          <p:nvPr/>
        </p:nvSpPr>
        <p:spPr bwMode="auto">
          <a:xfrm rot="5400000" flipH="1" flipV="1">
            <a:off x="4674401" y="1647737"/>
            <a:ext cx="4617720" cy="4321478"/>
          </a:xfrm>
          <a:prstGeom prst="rect">
            <a:avLst/>
          </a:prstGeom>
          <a:gradFill>
            <a:gsLst>
              <a:gs pos="0">
                <a:srgbClr val="002060">
                  <a:alpha val="0"/>
                </a:srgbClr>
              </a:gs>
              <a:gs pos="100000">
                <a:srgbClr val="002060"/>
              </a:gs>
            </a:gsLst>
            <a:lin ang="5400000" scaled="0"/>
          </a:gra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6" name="Picture 2" descr="C:\Program Files\Microsoft Resource DVD Artwork\DVD_ART\Artwork_Imagery\Shapes and Graphics\Glow\white oval shaped glow.png"/>
          <p:cNvPicPr>
            <a:picLocks noChangeAspect="1" noChangeArrowheads="1"/>
          </p:cNvPicPr>
          <p:nvPr/>
        </p:nvPicPr>
        <p:blipFill>
          <a:blip r:embed="rId3" cstate="print"/>
          <a:srcRect b="49588"/>
          <a:stretch>
            <a:fillRect/>
          </a:stretch>
        </p:blipFill>
        <p:spPr bwMode="auto">
          <a:xfrm>
            <a:off x="2106613" y="3484398"/>
            <a:ext cx="4724400" cy="2632938"/>
          </a:xfrm>
          <a:prstGeom prst="rect">
            <a:avLst/>
          </a:prstGeom>
          <a:noFill/>
        </p:spPr>
      </p:pic>
      <p:pic>
        <p:nvPicPr>
          <p:cNvPr id="37" name="Picture 184" descr="tug silouhette"/>
          <p:cNvPicPr>
            <a:picLocks noChangeAspect="1" noChangeArrowheads="1"/>
          </p:cNvPicPr>
          <p:nvPr/>
        </p:nvPicPr>
        <p:blipFill>
          <a:blip r:embed="rId4" cstate="print">
            <a:biLevel thresh="50000"/>
            <a:lum bright="54000" contrast="24000"/>
          </a:blip>
          <a:srcRect/>
          <a:stretch>
            <a:fillRect/>
          </a:stretch>
        </p:blipFill>
        <p:spPr bwMode="auto">
          <a:xfrm>
            <a:off x="3124200" y="5151837"/>
            <a:ext cx="2457450" cy="912192"/>
          </a:xfrm>
          <a:prstGeom prst="rect">
            <a:avLst/>
          </a:prstGeom>
          <a:noFill/>
          <a:ln w="9525">
            <a:noFill/>
            <a:miter lim="800000"/>
            <a:headEnd/>
            <a:tailEnd/>
          </a:ln>
        </p:spPr>
      </p:pic>
      <p:sp>
        <p:nvSpPr>
          <p:cNvPr id="4132" name="Rectangle 36"/>
          <p:cNvSpPr>
            <a:spLocks noGrp="1" noChangeArrowheads="1"/>
          </p:cNvSpPr>
          <p:nvPr>
            <p:ph type="title"/>
          </p:nvPr>
        </p:nvSpPr>
        <p:spPr>
          <a:xfrm>
            <a:off x="134112" y="91440"/>
            <a:ext cx="8370887" cy="443198"/>
          </a:xfrm>
        </p:spPr>
        <p:txBody>
          <a:bodyPr/>
          <a:lstStyle/>
          <a:p>
            <a:r>
              <a:rPr lang="en-US" sz="3200" dirty="0" smtClean="0">
                <a:latin typeface="+mn-lt"/>
              </a:rPr>
              <a:t>Client</a:t>
            </a:r>
            <a:r>
              <a:rPr sz="3200" dirty="0" smtClean="0">
                <a:latin typeface="+mn-lt"/>
              </a:rPr>
              <a:t> Virtualization</a:t>
            </a:r>
            <a:endParaRPr lang="en-US" sz="3200" dirty="0" smtClean="0">
              <a:latin typeface="+mn-lt"/>
            </a:endParaRPr>
          </a:p>
        </p:txBody>
      </p:sp>
      <p:grpSp>
        <p:nvGrpSpPr>
          <p:cNvPr id="2" name="Group 21"/>
          <p:cNvGrpSpPr>
            <a:grpSpLocks noChangeAspect="1"/>
          </p:cNvGrpSpPr>
          <p:nvPr/>
        </p:nvGrpSpPr>
        <p:grpSpPr>
          <a:xfrm>
            <a:off x="2059889" y="1744324"/>
            <a:ext cx="1253551" cy="1853838"/>
            <a:chOff x="6010798" y="2848253"/>
            <a:chExt cx="1987544" cy="2939319"/>
          </a:xfrm>
        </p:grpSpPr>
        <p:grpSp>
          <p:nvGrpSpPr>
            <p:cNvPr id="3" name="Group 51"/>
            <p:cNvGrpSpPr/>
            <p:nvPr/>
          </p:nvGrpSpPr>
          <p:grpSpPr>
            <a:xfrm>
              <a:off x="6010798" y="2848253"/>
              <a:ext cx="1987544" cy="2939319"/>
              <a:chOff x="7212957" y="3417903"/>
              <a:chExt cx="2385053" cy="3527183"/>
            </a:xfrm>
          </p:grpSpPr>
          <p:sp>
            <p:nvSpPr>
              <p:cNvPr id="59" name="Rounded Rectangle 58"/>
              <p:cNvSpPr/>
              <p:nvPr/>
            </p:nvSpPr>
            <p:spPr bwMode="auto">
              <a:xfrm>
                <a:off x="7212957" y="3417903"/>
                <a:ext cx="2385053" cy="3527183"/>
              </a:xfrm>
              <a:prstGeom prst="roundRect">
                <a:avLst>
                  <a:gd name="adj" fmla="val 7373"/>
                </a:avLst>
              </a:prstGeom>
              <a:solidFill>
                <a:schemeClr val="accent3"/>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236793" indent="-236793" algn="l" defTabSz="912777" rtl="0" eaLnBrk="0" hangingPunct="0">
                  <a:lnSpc>
                    <a:spcPct val="90000"/>
                  </a:lnSpc>
                  <a:spcBef>
                    <a:spcPct val="30000"/>
                  </a:spcBef>
                  <a:buClr>
                    <a:srgbClr val="7F7F7F"/>
                  </a:buClr>
                  <a:buSzPct val="95000"/>
                  <a:buFontTx/>
                  <a:buBlip>
                    <a:blip r:embed="rId5"/>
                  </a:buBlip>
                  <a:defRPr/>
                </a:pPr>
                <a:endParaRPr lang="en-US" sz="1300" kern="1200" dirty="0">
                  <a:solidFill>
                    <a:srgbClr val="FFFFFF"/>
                  </a:solidFill>
                  <a:latin typeface="Calibri"/>
                  <a:ea typeface="+mn-ea"/>
                  <a:cs typeface="+mn-cs"/>
                </a:endParaRPr>
              </a:p>
            </p:txBody>
          </p:sp>
          <p:sp>
            <p:nvSpPr>
              <p:cNvPr id="60" name="Rectangle 59"/>
              <p:cNvSpPr/>
              <p:nvPr/>
            </p:nvSpPr>
            <p:spPr>
              <a:xfrm>
                <a:off x="7690255" y="3587167"/>
                <a:ext cx="1430460" cy="511779"/>
              </a:xfrm>
              <a:prstGeom prst="rect">
                <a:avLst/>
              </a:prstGeom>
            </p:spPr>
            <p:txBody>
              <a:bodyPr wrap="square">
                <a:spAutoFit/>
              </a:bodyPr>
              <a:lstStyle/>
              <a:p>
                <a:pPr algn="ctr" defTabSz="914363" rtl="0">
                  <a:lnSpc>
                    <a:spcPct val="80000"/>
                  </a:lnSpc>
                  <a:spcBef>
                    <a:spcPct val="20000"/>
                  </a:spcBef>
                  <a:buSzPct val="120000"/>
                </a:pPr>
                <a:r>
                  <a:rPr lang="en-US" sz="1400"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rPr>
                  <a:t>Task</a:t>
                </a:r>
                <a:endParaRPr lang="en-US"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endParaRPr>
              </a:p>
            </p:txBody>
          </p:sp>
        </p:grpSp>
        <p:pic>
          <p:nvPicPr>
            <p:cNvPr id="58" name="Picture 4"/>
            <p:cNvPicPr>
              <a:picLocks noChangeAspect="1" noChangeArrowheads="1"/>
            </p:cNvPicPr>
            <p:nvPr/>
          </p:nvPicPr>
          <p:blipFill>
            <a:blip r:embed="rId6" cstate="email"/>
            <a:srcRect/>
            <a:stretch>
              <a:fillRect/>
            </a:stretch>
          </p:blipFill>
          <p:spPr bwMode="auto">
            <a:xfrm>
              <a:off x="6137006" y="3437467"/>
              <a:ext cx="1710047" cy="2208810"/>
            </a:xfrm>
            <a:prstGeom prst="roundRect">
              <a:avLst>
                <a:gd name="adj" fmla="val 5797"/>
              </a:avLst>
            </a:prstGeom>
            <a:noFill/>
            <a:ln w="9525" algn="ctr">
              <a:solidFill>
                <a:schemeClr val="accent3">
                  <a:alpha val="50000"/>
                </a:schemeClr>
              </a:solidFill>
              <a:round/>
              <a:headEnd/>
              <a:tailEnd/>
            </a:ln>
            <a:effectLst>
              <a:outerShdw blurRad="152400" algn="ctr" rotWithShape="0">
                <a:schemeClr val="accent3">
                  <a:alpha val="70000"/>
                </a:schemeClr>
              </a:outerShdw>
            </a:effectLst>
          </p:spPr>
        </p:pic>
      </p:grpSp>
      <p:grpSp>
        <p:nvGrpSpPr>
          <p:cNvPr id="4" name="Group 49"/>
          <p:cNvGrpSpPr>
            <a:grpSpLocks noChangeAspect="1"/>
          </p:cNvGrpSpPr>
          <p:nvPr/>
        </p:nvGrpSpPr>
        <p:grpSpPr>
          <a:xfrm>
            <a:off x="5638800" y="4200144"/>
            <a:ext cx="1253551" cy="1853838"/>
            <a:chOff x="1382553" y="3417903"/>
            <a:chExt cx="2385053" cy="3527183"/>
          </a:xfrm>
        </p:grpSpPr>
        <p:sp>
          <p:nvSpPr>
            <p:cNvPr id="63" name="Rounded Rectangle 62"/>
            <p:cNvSpPr/>
            <p:nvPr/>
          </p:nvSpPr>
          <p:spPr bwMode="auto">
            <a:xfrm>
              <a:off x="1382553" y="3417903"/>
              <a:ext cx="2385053" cy="3527183"/>
            </a:xfrm>
            <a:prstGeom prst="roundRect">
              <a:avLst>
                <a:gd name="adj" fmla="val 7373"/>
              </a:avLst>
            </a:prstGeom>
            <a:solidFill>
              <a:schemeClr val="accent3"/>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236793" indent="-236793" algn="l" defTabSz="912777" rtl="0" eaLnBrk="0" hangingPunct="0">
                <a:lnSpc>
                  <a:spcPct val="90000"/>
                </a:lnSpc>
                <a:spcBef>
                  <a:spcPct val="30000"/>
                </a:spcBef>
                <a:buClr>
                  <a:srgbClr val="7F7F7F"/>
                </a:buClr>
                <a:buSzPct val="95000"/>
                <a:buFontTx/>
                <a:buBlip>
                  <a:blip r:embed="rId5"/>
                </a:buBlip>
                <a:defRPr/>
              </a:pPr>
              <a:endParaRPr lang="en-US" sz="1300" kern="1200" dirty="0">
                <a:solidFill>
                  <a:srgbClr val="FFFFFF"/>
                </a:solidFill>
                <a:latin typeface="Calibri"/>
                <a:ea typeface="+mn-ea"/>
                <a:cs typeface="+mn-cs"/>
              </a:endParaRPr>
            </a:p>
          </p:txBody>
        </p:sp>
        <p:pic>
          <p:nvPicPr>
            <p:cNvPr id="65" name="Picture 64" descr="MOBILEgeek copy.png"/>
            <p:cNvPicPr>
              <a:picLocks noChangeAspect="1"/>
            </p:cNvPicPr>
            <p:nvPr/>
          </p:nvPicPr>
          <p:blipFill>
            <a:blip r:embed="rId7" cstate="print"/>
            <a:stretch>
              <a:fillRect/>
            </a:stretch>
          </p:blipFill>
          <p:spPr>
            <a:xfrm>
              <a:off x="1565433" y="4151764"/>
              <a:ext cx="2011680" cy="2611029"/>
            </a:xfrm>
            <a:prstGeom prst="roundRect">
              <a:avLst>
                <a:gd name="adj" fmla="val 5797"/>
              </a:avLst>
            </a:prstGeom>
            <a:noFill/>
            <a:ln w="9525" algn="ctr">
              <a:solidFill>
                <a:schemeClr val="accent4">
                  <a:alpha val="50000"/>
                </a:schemeClr>
              </a:solidFill>
              <a:round/>
              <a:headEnd/>
              <a:tailEnd/>
            </a:ln>
            <a:effectLst>
              <a:outerShdw blurRad="152400" algn="ctr" rotWithShape="0">
                <a:schemeClr val="accent4">
                  <a:alpha val="70000"/>
                </a:schemeClr>
              </a:outerShdw>
            </a:effectLst>
          </p:spPr>
        </p:pic>
        <p:sp>
          <p:nvSpPr>
            <p:cNvPr id="66" name="Rectangle 65"/>
            <p:cNvSpPr/>
            <p:nvPr/>
          </p:nvSpPr>
          <p:spPr>
            <a:xfrm>
              <a:off x="1558981" y="3453770"/>
              <a:ext cx="2032197" cy="481036"/>
            </a:xfrm>
            <a:prstGeom prst="rect">
              <a:avLst/>
            </a:prstGeom>
          </p:spPr>
          <p:txBody>
            <a:bodyPr wrap="square">
              <a:spAutoFit/>
            </a:bodyPr>
            <a:lstStyle/>
            <a:p>
              <a:pPr algn="ctr" defTabSz="914363" rtl="0">
                <a:lnSpc>
                  <a:spcPct val="70000"/>
                </a:lnSpc>
                <a:spcBef>
                  <a:spcPct val="20000"/>
                </a:spcBef>
                <a:buSzPct val="120000"/>
              </a:pPr>
              <a:r>
                <a:rPr lang="en-US" sz="1400"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rPr>
                <a:t>Contract</a:t>
              </a:r>
              <a:endParaRPr lang="en-US"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endParaRPr>
            </a:p>
          </p:txBody>
        </p:sp>
      </p:grpSp>
      <p:sp>
        <p:nvSpPr>
          <p:cNvPr id="33" name="&quot;GLASS&quot;; Black to Transparent"/>
          <p:cNvSpPr/>
          <p:nvPr/>
        </p:nvSpPr>
        <p:spPr bwMode="auto">
          <a:xfrm rot="5400000">
            <a:off x="4179293" y="-3578357"/>
            <a:ext cx="785412" cy="9144001"/>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34" name="TextBox 33"/>
          <p:cNvSpPr txBox="1"/>
          <p:nvPr/>
        </p:nvSpPr>
        <p:spPr>
          <a:xfrm>
            <a:off x="0" y="573024"/>
            <a:ext cx="9144000" cy="830997"/>
          </a:xfrm>
          <a:prstGeom prst="rect">
            <a:avLst/>
          </a:prstGeom>
          <a:noFill/>
        </p:spPr>
        <p:txBody>
          <a:bodyPr wrap="square">
            <a:spAutoFit/>
          </a:bodyPr>
          <a:lstStyle/>
          <a:p>
            <a:r>
              <a:rPr lang="en-US" sz="2400" dirty="0" smtClean="0"/>
              <a:t>Empowering both workers and IT with </a:t>
            </a:r>
            <a:br>
              <a:rPr lang="en-US" sz="2400" dirty="0" smtClean="0"/>
            </a:br>
            <a:r>
              <a:rPr lang="en-US" sz="2400" b="1" dirty="0" smtClean="0"/>
              <a:t>The Optimized Desktop Vision</a:t>
            </a:r>
            <a:endParaRPr lang="en-US" sz="2400" b="1" dirty="0"/>
          </a:p>
        </p:txBody>
      </p:sp>
      <p:grpSp>
        <p:nvGrpSpPr>
          <p:cNvPr id="5" name="Group 49"/>
          <p:cNvGrpSpPr>
            <a:grpSpLocks noChangeAspect="1"/>
          </p:cNvGrpSpPr>
          <p:nvPr/>
        </p:nvGrpSpPr>
        <p:grpSpPr>
          <a:xfrm>
            <a:off x="3859602" y="2774932"/>
            <a:ext cx="1253551" cy="1853838"/>
            <a:chOff x="1382553" y="3417903"/>
            <a:chExt cx="2385053" cy="3527183"/>
          </a:xfrm>
        </p:grpSpPr>
        <p:sp>
          <p:nvSpPr>
            <p:cNvPr id="39" name="Rounded Rectangle 38"/>
            <p:cNvSpPr/>
            <p:nvPr/>
          </p:nvSpPr>
          <p:spPr bwMode="auto">
            <a:xfrm>
              <a:off x="1382553" y="3417903"/>
              <a:ext cx="2385053" cy="3527183"/>
            </a:xfrm>
            <a:prstGeom prst="roundRect">
              <a:avLst>
                <a:gd name="adj" fmla="val 7373"/>
              </a:avLst>
            </a:prstGeom>
            <a:solidFill>
              <a:schemeClr val="accent4"/>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236793" indent="-236793" algn="l" defTabSz="912777" rtl="0" eaLnBrk="0" hangingPunct="0">
                <a:lnSpc>
                  <a:spcPct val="90000"/>
                </a:lnSpc>
                <a:spcBef>
                  <a:spcPct val="30000"/>
                </a:spcBef>
                <a:buClr>
                  <a:srgbClr val="7F7F7F"/>
                </a:buClr>
                <a:buSzPct val="95000"/>
                <a:buFontTx/>
                <a:buBlip>
                  <a:blip r:embed="rId5"/>
                </a:buBlip>
                <a:defRPr/>
              </a:pPr>
              <a:endParaRPr lang="en-US" sz="1300" kern="1200" dirty="0">
                <a:solidFill>
                  <a:srgbClr val="FFFFFF"/>
                </a:solidFill>
                <a:latin typeface="Calibri"/>
                <a:ea typeface="+mn-ea"/>
                <a:cs typeface="+mn-cs"/>
              </a:endParaRPr>
            </a:p>
          </p:txBody>
        </p:sp>
        <p:pic>
          <p:nvPicPr>
            <p:cNvPr id="40" name="Picture 39" descr="MOBILEgeek copy.png"/>
            <p:cNvPicPr>
              <a:picLocks noChangeAspect="1"/>
            </p:cNvPicPr>
            <p:nvPr/>
          </p:nvPicPr>
          <p:blipFill>
            <a:blip r:embed="rId8" cstate="email"/>
            <a:srcRect/>
            <a:stretch>
              <a:fillRect/>
            </a:stretch>
          </p:blipFill>
          <p:spPr>
            <a:xfrm>
              <a:off x="1555469" y="4151764"/>
              <a:ext cx="2039221" cy="2611029"/>
            </a:xfrm>
            <a:prstGeom prst="roundRect">
              <a:avLst>
                <a:gd name="adj" fmla="val 5797"/>
              </a:avLst>
            </a:prstGeom>
            <a:noFill/>
            <a:ln w="9525" algn="ctr">
              <a:solidFill>
                <a:schemeClr val="accent4">
                  <a:alpha val="50000"/>
                </a:schemeClr>
              </a:solidFill>
              <a:round/>
              <a:headEnd/>
              <a:tailEnd/>
            </a:ln>
            <a:effectLst>
              <a:outerShdw blurRad="152400" algn="ctr" rotWithShape="0">
                <a:schemeClr val="accent4">
                  <a:alpha val="70000"/>
                </a:schemeClr>
              </a:outerShdw>
            </a:effectLst>
          </p:spPr>
        </p:pic>
        <p:sp>
          <p:nvSpPr>
            <p:cNvPr id="41" name="Rectangle 40"/>
            <p:cNvSpPr/>
            <p:nvPr/>
          </p:nvSpPr>
          <p:spPr>
            <a:xfrm>
              <a:off x="1558981" y="3561179"/>
              <a:ext cx="2032197" cy="511779"/>
            </a:xfrm>
            <a:prstGeom prst="rect">
              <a:avLst/>
            </a:prstGeom>
          </p:spPr>
          <p:txBody>
            <a:bodyPr wrap="square">
              <a:spAutoFit/>
            </a:bodyPr>
            <a:lstStyle/>
            <a:p>
              <a:pPr algn="ctr" defTabSz="914363" rtl="0">
                <a:lnSpc>
                  <a:spcPct val="80000"/>
                </a:lnSpc>
                <a:spcBef>
                  <a:spcPct val="20000"/>
                </a:spcBef>
                <a:buSzPct val="120000"/>
              </a:pPr>
              <a:r>
                <a:rPr lang="en-US" sz="1400"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rPr>
                <a:t>Mobile</a:t>
              </a:r>
              <a:endParaRPr lang="en-US"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endParaRPr>
            </a:p>
          </p:txBody>
        </p:sp>
      </p:grpSp>
      <p:sp>
        <p:nvSpPr>
          <p:cNvPr id="45" name="TextBox 44"/>
          <p:cNvSpPr txBox="1"/>
          <p:nvPr/>
        </p:nvSpPr>
        <p:spPr>
          <a:xfrm>
            <a:off x="-7725" y="4048765"/>
            <a:ext cx="1580493" cy="138499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Increase</a:t>
            </a:r>
          </a:p>
          <a:p>
            <a:pPr marL="0" lvl="2"/>
            <a:r>
              <a:rPr lang="en-US" sz="2800" b="1" dirty="0" smtClean="0"/>
              <a:t>Business Agility</a:t>
            </a:r>
          </a:p>
        </p:txBody>
      </p:sp>
      <p:sp>
        <p:nvSpPr>
          <p:cNvPr id="46" name="TextBox 45"/>
          <p:cNvSpPr txBox="1"/>
          <p:nvPr/>
        </p:nvSpPr>
        <p:spPr>
          <a:xfrm>
            <a:off x="8513" y="1421904"/>
            <a:ext cx="1572637" cy="2092881"/>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Reduce Desktop </a:t>
            </a:r>
            <a:br>
              <a:rPr lang="en-US" sz="2800" b="1" dirty="0" smtClean="0"/>
            </a:br>
            <a:r>
              <a:rPr lang="en-US" sz="2800" b="1" dirty="0" smtClean="0"/>
              <a:t>TCO</a:t>
            </a:r>
            <a:r>
              <a:rPr lang="en-US" sz="2800" dirty="0" smtClean="0"/>
              <a:t>	</a:t>
            </a:r>
            <a:br>
              <a:rPr lang="en-US" sz="2800" dirty="0" smtClean="0"/>
            </a:br>
            <a:endParaRPr lang="en-US" sz="2800" dirty="0" smtClean="0"/>
          </a:p>
          <a:p>
            <a:endParaRPr lang="en-US" dirty="0"/>
          </a:p>
        </p:txBody>
      </p:sp>
      <p:sp>
        <p:nvSpPr>
          <p:cNvPr id="47" name="TextBox 46"/>
          <p:cNvSpPr txBox="1"/>
          <p:nvPr/>
        </p:nvSpPr>
        <p:spPr>
          <a:xfrm flipH="1">
            <a:off x="6706136" y="2740438"/>
            <a:ext cx="2395660" cy="1231106"/>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pPr marL="0" lvl="2" algn="r"/>
            <a:r>
              <a:rPr lang="en-US" sz="2800" b="1" dirty="0" smtClean="0"/>
              <a:t>Streamline IT Management</a:t>
            </a:r>
            <a:endParaRPr lang="en-US" sz="2800" dirty="0" smtClean="0"/>
          </a:p>
          <a:p>
            <a:pPr algn="r"/>
            <a:endParaRPr lang="en-US" dirty="0"/>
          </a:p>
        </p:txBody>
      </p:sp>
      <p:pic>
        <p:nvPicPr>
          <p:cNvPr id="42" name="Picture 41" descr="client new.png"/>
          <p:cNvPicPr>
            <a:picLocks noChangeAspect="1"/>
          </p:cNvPicPr>
          <p:nvPr/>
        </p:nvPicPr>
        <p:blipFill>
          <a:blip r:embed="rId9" cstate="print"/>
          <a:stretch>
            <a:fillRect/>
          </a:stretch>
        </p:blipFill>
        <p:spPr>
          <a:xfrm>
            <a:off x="8556792" y="105745"/>
            <a:ext cx="577877" cy="274320"/>
          </a:xfrm>
          <a:prstGeom prst="rect">
            <a:avLst/>
          </a:prstGeom>
        </p:spPr>
      </p:pic>
      <p:grpSp>
        <p:nvGrpSpPr>
          <p:cNvPr id="6" name="Group 51"/>
          <p:cNvGrpSpPr/>
          <p:nvPr/>
        </p:nvGrpSpPr>
        <p:grpSpPr>
          <a:xfrm>
            <a:off x="5562600" y="1761744"/>
            <a:ext cx="1253551" cy="1853838"/>
            <a:chOff x="9829800" y="2133600"/>
            <a:chExt cx="1253551" cy="1853838"/>
          </a:xfrm>
        </p:grpSpPr>
        <p:sp>
          <p:nvSpPr>
            <p:cNvPr id="49" name="Rounded Rectangle 48"/>
            <p:cNvSpPr/>
            <p:nvPr/>
          </p:nvSpPr>
          <p:spPr bwMode="auto">
            <a:xfrm>
              <a:off x="9829800" y="2133600"/>
              <a:ext cx="1253551" cy="1853838"/>
            </a:xfrm>
            <a:prstGeom prst="roundRect">
              <a:avLst>
                <a:gd name="adj" fmla="val 7373"/>
              </a:avLst>
            </a:prstGeom>
            <a:solidFill>
              <a:schemeClr val="accent4"/>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236793" indent="-236793" algn="l" defTabSz="912777" rtl="0" eaLnBrk="0" hangingPunct="0">
                <a:lnSpc>
                  <a:spcPct val="90000"/>
                </a:lnSpc>
                <a:spcBef>
                  <a:spcPct val="30000"/>
                </a:spcBef>
                <a:buClr>
                  <a:srgbClr val="7F7F7F"/>
                </a:buClr>
                <a:buSzPct val="95000"/>
                <a:buFontTx/>
                <a:buBlip>
                  <a:blip r:embed="rId5"/>
                </a:buBlip>
                <a:defRPr/>
              </a:pPr>
              <a:endParaRPr lang="en-US" sz="1300" kern="1200" dirty="0">
                <a:solidFill>
                  <a:srgbClr val="FFFFFF"/>
                </a:solidFill>
                <a:latin typeface="Calibri"/>
                <a:ea typeface="+mn-ea"/>
                <a:cs typeface="+mn-cs"/>
              </a:endParaRPr>
            </a:p>
          </p:txBody>
        </p:sp>
        <p:pic>
          <p:nvPicPr>
            <p:cNvPr id="53" name="Picture 2"/>
            <p:cNvPicPr>
              <a:picLocks noChangeAspect="1" noChangeArrowheads="1"/>
            </p:cNvPicPr>
            <p:nvPr/>
          </p:nvPicPr>
          <p:blipFill>
            <a:blip r:embed="rId10" cstate="email"/>
            <a:srcRect/>
            <a:stretch>
              <a:fillRect/>
            </a:stretch>
          </p:blipFill>
          <p:spPr bwMode="auto">
            <a:xfrm>
              <a:off x="9906000" y="2514600"/>
              <a:ext cx="1082797" cy="1372582"/>
            </a:xfrm>
            <a:prstGeom prst="roundRect">
              <a:avLst>
                <a:gd name="adj" fmla="val 5797"/>
              </a:avLst>
            </a:prstGeom>
            <a:noFill/>
            <a:ln w="9525" algn="ctr">
              <a:noFill/>
              <a:round/>
              <a:headEnd/>
              <a:tailEnd/>
            </a:ln>
            <a:effectLst>
              <a:outerShdw blurRad="152400" algn="ctr" rotWithShape="0">
                <a:schemeClr val="accent2">
                  <a:alpha val="70000"/>
                </a:schemeClr>
              </a:outerShdw>
            </a:effectLst>
          </p:spPr>
        </p:pic>
        <p:sp>
          <p:nvSpPr>
            <p:cNvPr id="51" name="Rectangle 50"/>
            <p:cNvSpPr/>
            <p:nvPr/>
          </p:nvSpPr>
          <p:spPr>
            <a:xfrm>
              <a:off x="9922528" y="2208904"/>
              <a:ext cx="1068095" cy="268984"/>
            </a:xfrm>
            <a:prstGeom prst="rect">
              <a:avLst/>
            </a:prstGeom>
          </p:spPr>
          <p:txBody>
            <a:bodyPr wrap="square">
              <a:spAutoFit/>
            </a:bodyPr>
            <a:lstStyle/>
            <a:p>
              <a:pPr algn="ctr" defTabSz="914363" rtl="0">
                <a:lnSpc>
                  <a:spcPct val="80000"/>
                </a:lnSpc>
                <a:spcBef>
                  <a:spcPct val="20000"/>
                </a:spcBef>
                <a:buSzPct val="120000"/>
              </a:pPr>
              <a:r>
                <a:rPr lang="en-US" sz="1400" b="1" kern="1200" dirty="0" smtClean="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rPr>
                <a:t>Office</a:t>
              </a:r>
              <a:endParaRPr lang="en-US"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endParaRPr>
            </a:p>
          </p:txBody>
        </p:sp>
      </p:grpSp>
      <p:grpSp>
        <p:nvGrpSpPr>
          <p:cNvPr id="7" name="Group 66"/>
          <p:cNvGrpSpPr/>
          <p:nvPr/>
        </p:nvGrpSpPr>
        <p:grpSpPr>
          <a:xfrm>
            <a:off x="1981200" y="4200144"/>
            <a:ext cx="1253551" cy="1853838"/>
            <a:chOff x="10287000" y="2362200"/>
            <a:chExt cx="1253551" cy="1853838"/>
          </a:xfrm>
        </p:grpSpPr>
        <p:sp>
          <p:nvSpPr>
            <p:cNvPr id="57" name="Rounded Rectangle 56"/>
            <p:cNvSpPr/>
            <p:nvPr/>
          </p:nvSpPr>
          <p:spPr bwMode="auto">
            <a:xfrm>
              <a:off x="10287000" y="2362200"/>
              <a:ext cx="1253551" cy="1853838"/>
            </a:xfrm>
            <a:prstGeom prst="roundRect">
              <a:avLst>
                <a:gd name="adj" fmla="val 7373"/>
              </a:avLst>
            </a:prstGeom>
            <a:solidFill>
              <a:schemeClr val="accent4"/>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236793" indent="-236793" algn="l" defTabSz="912777" rtl="0" eaLnBrk="0" hangingPunct="0">
                <a:lnSpc>
                  <a:spcPct val="90000"/>
                </a:lnSpc>
                <a:spcBef>
                  <a:spcPct val="30000"/>
                </a:spcBef>
                <a:buClr>
                  <a:srgbClr val="7F7F7F"/>
                </a:buClr>
                <a:buSzPct val="95000"/>
                <a:buFontTx/>
                <a:buBlip>
                  <a:blip r:embed="rId5"/>
                </a:buBlip>
                <a:defRPr/>
              </a:pPr>
              <a:endParaRPr lang="en-US" sz="1300" kern="1200" dirty="0">
                <a:solidFill>
                  <a:srgbClr val="FFFFFF"/>
                </a:solidFill>
                <a:latin typeface="Calibri"/>
                <a:ea typeface="+mn-ea"/>
                <a:cs typeface="+mn-cs"/>
              </a:endParaRPr>
            </a:p>
          </p:txBody>
        </p:sp>
        <p:sp>
          <p:nvSpPr>
            <p:cNvPr id="62" name="Rectangle 61"/>
            <p:cNvSpPr/>
            <p:nvPr/>
          </p:nvSpPr>
          <p:spPr>
            <a:xfrm>
              <a:off x="10379728" y="2437504"/>
              <a:ext cx="1068095" cy="437043"/>
            </a:xfrm>
            <a:prstGeom prst="rect">
              <a:avLst/>
            </a:prstGeom>
          </p:spPr>
          <p:txBody>
            <a:bodyPr wrap="square">
              <a:spAutoFit/>
            </a:bodyPr>
            <a:lstStyle/>
            <a:p>
              <a:pPr algn="ctr" defTabSz="914363" rtl="0">
                <a:lnSpc>
                  <a:spcPct val="80000"/>
                </a:lnSpc>
                <a:spcBef>
                  <a:spcPct val="20000"/>
                </a:spcBef>
                <a:buSzPct val="120000"/>
              </a:pPr>
              <a:r>
                <a:rPr lang="en-US" sz="1400" b="1" kern="1200" dirty="0" smtClean="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rPr>
                <a:t>Access From Home</a:t>
              </a:r>
              <a:endParaRPr lang="en-US" sz="1400" b="1" kern="1200" dirty="0">
                <a:ln w="11430"/>
                <a:gradFill flip="none" rotWithShape="1">
                  <a:gsLst>
                    <a:gs pos="0">
                      <a:srgbClr val="FFFFFF"/>
                    </a:gs>
                    <a:gs pos="28000">
                      <a:srgbClr val="B0DEFE"/>
                    </a:gs>
                    <a:gs pos="62000">
                      <a:srgbClr val="5DBDFF"/>
                    </a:gs>
                    <a:gs pos="88000">
                      <a:srgbClr val="0386D7"/>
                    </a:gs>
                  </a:gsLst>
                  <a:lin ang="5400000" scaled="1"/>
                  <a:tileRect/>
                </a:gradFill>
                <a:latin typeface="Calibri" pitchFamily="34" charset="0"/>
                <a:ea typeface="+mn-ea"/>
                <a:cs typeface="+mn-cs"/>
              </a:endParaRPr>
            </a:p>
          </p:txBody>
        </p:sp>
        <p:pic>
          <p:nvPicPr>
            <p:cNvPr id="64" name="Picture 63" descr="MOBILEgeek copy.png"/>
            <p:cNvPicPr>
              <a:picLocks noChangeAspect="1"/>
            </p:cNvPicPr>
            <p:nvPr/>
          </p:nvPicPr>
          <p:blipFill>
            <a:blip r:embed="rId11" cstate="print"/>
            <a:stretch>
              <a:fillRect/>
            </a:stretch>
          </p:blipFill>
          <p:spPr>
            <a:xfrm>
              <a:off x="10474125" y="2873030"/>
              <a:ext cx="891540" cy="1188720"/>
            </a:xfrm>
            <a:prstGeom prst="roundRect">
              <a:avLst>
                <a:gd name="adj" fmla="val 5797"/>
              </a:avLst>
            </a:prstGeom>
            <a:noFill/>
            <a:ln w="9525" algn="ctr">
              <a:solidFill>
                <a:schemeClr val="accent4">
                  <a:alpha val="50000"/>
                </a:schemeClr>
              </a:solidFill>
              <a:round/>
              <a:headEnd/>
              <a:tailEnd/>
            </a:ln>
            <a:effectLst>
              <a:outerShdw blurRad="152400" algn="ctr" rotWithShape="0">
                <a:schemeClr val="accent4">
                  <a:alpha val="70000"/>
                </a:schemeClr>
              </a:outerShdw>
            </a:effectLst>
          </p:spPr>
        </p:pic>
      </p:gr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67"/>
          <p:cNvGrpSpPr/>
          <p:nvPr/>
        </p:nvGrpSpPr>
        <p:grpSpPr>
          <a:xfrm>
            <a:off x="2657316" y="2101521"/>
            <a:ext cx="3400584" cy="755916"/>
            <a:chOff x="2680176" y="2341551"/>
            <a:chExt cx="3400584" cy="755916"/>
          </a:xfrm>
        </p:grpSpPr>
        <p:sp>
          <p:nvSpPr>
            <p:cNvPr id="70" name="Rounded Rectangle 69"/>
            <p:cNvSpPr>
              <a:spLocks noChangeAspect="1"/>
            </p:cNvSpPr>
            <p:nvPr/>
          </p:nvSpPr>
          <p:spPr bwMode="auto">
            <a:xfrm>
              <a:off x="2680176" y="2341551"/>
              <a:ext cx="3400584" cy="755916"/>
            </a:xfrm>
            <a:prstGeom prst="roundRect">
              <a:avLst/>
            </a:prstGeom>
            <a:solidFill>
              <a:srgbClr val="39639D"/>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0" marR="0" lvl="0" indent="0" algn="l" defTabSz="912777" rtl="0" eaLnBrk="0" fontAlgn="base" latinLnBrk="0" hangingPunct="0">
                <a:lnSpc>
                  <a:spcPct val="90000"/>
                </a:lnSpc>
                <a:spcBef>
                  <a:spcPct val="30000"/>
                </a:spcBef>
                <a:spcAft>
                  <a:spcPct val="0"/>
                </a:spcAft>
                <a:buClr>
                  <a:srgbClr val="DEF5FA"/>
                </a:buClr>
                <a:buSzPct val="95000"/>
                <a:buFontTx/>
                <a:buNone/>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grpSp>
          <p:nvGrpSpPr>
            <p:cNvPr id="3" name="Group 38"/>
            <p:cNvGrpSpPr>
              <a:grpSpLocks noChangeAspect="1"/>
            </p:cNvGrpSpPr>
            <p:nvPr/>
          </p:nvGrpSpPr>
          <p:grpSpPr>
            <a:xfrm flipH="1">
              <a:off x="2804496" y="2403633"/>
              <a:ext cx="552331" cy="610474"/>
              <a:chOff x="5867401" y="3973597"/>
              <a:chExt cx="1230504" cy="1322303"/>
            </a:xfrm>
            <a:effectLst>
              <a:outerShdw blurRad="50800" dist="38100" dir="2700000" algn="tl" rotWithShape="0">
                <a:prstClr val="black">
                  <a:alpha val="40000"/>
                </a:prstClr>
              </a:outerShdw>
            </a:effectLst>
          </p:grpSpPr>
          <p:sp>
            <p:nvSpPr>
              <p:cNvPr id="73" name="Freeform 72"/>
              <p:cNvSpPr/>
              <p:nvPr/>
            </p:nvSpPr>
            <p:spPr bwMode="auto">
              <a:xfrm>
                <a:off x="5867401" y="4505325"/>
                <a:ext cx="1219200" cy="714375"/>
              </a:xfrm>
              <a:custGeom>
                <a:avLst/>
                <a:gdLst>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285875"/>
                  <a:gd name="connsiteY0" fmla="*/ 714375 h 714375"/>
                  <a:gd name="connsiteX1" fmla="*/ 0 w 1285875"/>
                  <a:gd name="connsiteY1" fmla="*/ 266700 h 714375"/>
                  <a:gd name="connsiteX2" fmla="*/ 542925 w 1285875"/>
                  <a:gd name="connsiteY2" fmla="*/ 0 h 714375"/>
                  <a:gd name="connsiteX3" fmla="*/ 1285875 w 1285875"/>
                  <a:gd name="connsiteY3" fmla="*/ 438150 h 714375"/>
                  <a:gd name="connsiteX4" fmla="*/ 647700 w 1285875"/>
                  <a:gd name="connsiteY4" fmla="*/ 714375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75" h="714375">
                    <a:moveTo>
                      <a:pt x="647700" y="714375"/>
                    </a:moveTo>
                    <a:lnTo>
                      <a:pt x="0" y="266700"/>
                    </a:lnTo>
                    <a:lnTo>
                      <a:pt x="542925" y="0"/>
                    </a:lnTo>
                    <a:lnTo>
                      <a:pt x="1285875" y="438150"/>
                    </a:lnTo>
                    <a:lnTo>
                      <a:pt x="647700" y="714375"/>
                    </a:lnTo>
                    <a:close/>
                  </a:path>
                </a:pathLst>
              </a:custGeom>
              <a:gradFill flip="none" rotWithShape="1">
                <a:gsLst>
                  <a:gs pos="27000">
                    <a:srgbClr val="FFFFFF">
                      <a:alpha val="11000"/>
                    </a:srgbClr>
                  </a:gs>
                  <a:gs pos="50000">
                    <a:srgbClr val="FFFFFF">
                      <a:lumMod val="50000"/>
                      <a:alpha val="7000"/>
                    </a:srgbClr>
                  </a:gs>
                  <a:gs pos="100000">
                    <a:srgbClr val="FFFFFF">
                      <a:lumMod val="50000"/>
                      <a:alpha val="50000"/>
                    </a:srgbClr>
                  </a:gs>
                </a:gsLst>
                <a:lin ang="2700000" scaled="1"/>
                <a:tileRect/>
              </a:gradFill>
              <a:ln w="9525" cap="flat" cmpd="sng" algn="ctr">
                <a:noFill/>
                <a:prstDash val="solid"/>
                <a:round/>
                <a:headEnd type="none" w="med" len="med"/>
                <a:tailEnd type="none" w="med" len="med"/>
              </a:ln>
              <a:effectLst>
                <a:outerShdw blurRad="63500" sx="102000" sy="102000" algn="ctr" rotWithShape="0">
                  <a:srgbClr val="FFFFFF">
                    <a:alpha val="40000"/>
                  </a:srgbClr>
                </a:outerShdw>
              </a:effectLst>
            </p:spPr>
            <p:txBody>
              <a:bodyPr vert="horz" wrap="square" lIns="91440" tIns="45720" rIns="91440" bIns="45720" numCol="1" rtlCol="0" anchor="t" anchorCtr="0" compatLnSpc="1">
                <a:prstTxWarp prst="textNoShape">
                  <a:avLst/>
                </a:prstTxWarp>
              </a:bodyPr>
              <a:lstStyle/>
              <a:p>
                <a:pPr marL="114265" algn="ctr" defTabSz="-57135" eaLnBrk="0" hangingPunct="0">
                  <a:spcBef>
                    <a:spcPts val="200"/>
                  </a:spcBef>
                  <a:spcAft>
                    <a:spcPts val="900"/>
                  </a:spcAft>
                  <a:buClr>
                    <a:srgbClr val="FFB601"/>
                  </a:buClr>
                  <a:buSzPct val="95000"/>
                  <a:defRPr/>
                </a:pPr>
                <a:endParaRPr lang="en-US" sz="2000" dirty="0">
                  <a:ln>
                    <a:solidFill>
                      <a:srgbClr val="FFFFFF">
                        <a:lumMod val="50000"/>
                        <a:alpha val="5000"/>
                      </a:srgbClr>
                    </a:solidFill>
                  </a:ln>
                  <a:solidFill>
                    <a:srgbClr val="FFFFFF"/>
                  </a:solidFill>
                  <a:effectLst>
                    <a:outerShdw blurRad="50800" dist="38100" dir="5400000" algn="t" rotWithShape="0">
                      <a:prstClr val="black">
                        <a:alpha val="40000"/>
                      </a:prstClr>
                    </a:outerShdw>
                  </a:effectLst>
                  <a:latin typeface="Segoe"/>
                </a:endParaRPr>
              </a:p>
            </p:txBody>
          </p:sp>
          <p:pic>
            <p:nvPicPr>
              <p:cNvPr id="77" name="Picture 3" descr="C:\Documents and Settings\james\Desktop\TAG Documents\JIm\1010101.png"/>
              <p:cNvPicPr>
                <a:picLocks noChangeAspect="1" noChangeArrowheads="1"/>
              </p:cNvPicPr>
              <p:nvPr/>
            </p:nvPicPr>
            <p:blipFill>
              <a:blip r:embed="rId3" cstate="print"/>
              <a:stretch>
                <a:fillRect/>
              </a:stretch>
            </p:blipFill>
            <p:spPr bwMode="auto">
              <a:xfrm>
                <a:off x="6407150" y="3973597"/>
                <a:ext cx="690755" cy="1322303"/>
              </a:xfrm>
              <a:prstGeom prst="rect">
                <a:avLst/>
              </a:prstGeom>
              <a:noFill/>
              <a:effectLst/>
            </p:spPr>
          </p:pic>
        </p:grpSp>
        <p:sp>
          <p:nvSpPr>
            <p:cNvPr id="72" name="TextBox 71"/>
            <p:cNvSpPr txBox="1"/>
            <p:nvPr/>
          </p:nvSpPr>
          <p:spPr>
            <a:xfrm>
              <a:off x="3293364" y="2532888"/>
              <a:ext cx="2596896" cy="400110"/>
            </a:xfrm>
            <a:prstGeom prst="rect">
              <a:avLst/>
            </a:prstGeom>
            <a:noFill/>
          </p:spPr>
          <p:txBody>
            <a:bodyPr wrap="square" rtlCol="0">
              <a:spAutoFit/>
            </a:bodyPr>
            <a:lstStyle/>
            <a:p>
              <a:r>
                <a:rPr lang="en-US" sz="2000" b="1" dirty="0" smtClean="0"/>
                <a:t>User data, settings</a:t>
              </a:r>
              <a:endParaRPr lang="en-US" sz="2000" b="1" dirty="0"/>
            </a:p>
          </p:txBody>
        </p:sp>
      </p:grpSp>
      <p:grpSp>
        <p:nvGrpSpPr>
          <p:cNvPr id="4" name="Group 56"/>
          <p:cNvGrpSpPr/>
          <p:nvPr/>
        </p:nvGrpSpPr>
        <p:grpSpPr>
          <a:xfrm>
            <a:off x="2680104" y="4134272"/>
            <a:ext cx="3393036" cy="755916"/>
            <a:chOff x="2687724" y="5044862"/>
            <a:chExt cx="3393036" cy="755916"/>
          </a:xfrm>
        </p:grpSpPr>
        <p:sp>
          <p:nvSpPr>
            <p:cNvPr id="58" name="Rounded Rectangle 57"/>
            <p:cNvSpPr>
              <a:spLocks noChangeAspect="1"/>
            </p:cNvSpPr>
            <p:nvPr/>
          </p:nvSpPr>
          <p:spPr bwMode="auto">
            <a:xfrm>
              <a:off x="2687724" y="5044862"/>
              <a:ext cx="3393036" cy="755916"/>
            </a:xfrm>
            <a:prstGeom prst="roundRect">
              <a:avLst/>
            </a:prstGeom>
            <a:solidFill>
              <a:srgbClr val="EABD00"/>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91440" bIns="0" numCol="1" rtlCol="0" anchor="ctr" anchorCtr="0" compatLnSpc="1">
              <a:prstTxWarp prst="textNoShape">
                <a:avLst/>
              </a:prstTxWarp>
            </a:bodyPr>
            <a:lstStyle/>
            <a:p>
              <a:pPr marL="236793" marR="0" lvl="0" indent="-236793" algn="l" defTabSz="912777" rtl="0" eaLnBrk="0" fontAlgn="base" latinLnBrk="0" hangingPunct="0">
                <a:lnSpc>
                  <a:spcPct val="90000"/>
                </a:lnSpc>
                <a:spcBef>
                  <a:spcPct val="30000"/>
                </a:spcBef>
                <a:spcAft>
                  <a:spcPct val="0"/>
                </a:spcAft>
                <a:buClr>
                  <a:srgbClr val="DEF5FA"/>
                </a:buClr>
                <a:buSzPct val="95000"/>
                <a:buFontTx/>
                <a:buNone/>
                <a:tabLst>
                  <a:tab pos="424590" algn="l"/>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pic>
          <p:nvPicPr>
            <p:cNvPr id="59"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4" cstate="email"/>
            <a:srcRect/>
            <a:stretch>
              <a:fillRect/>
            </a:stretch>
          </p:blipFill>
          <p:spPr bwMode="auto">
            <a:xfrm>
              <a:off x="2692389" y="5074800"/>
              <a:ext cx="601586" cy="601585"/>
            </a:xfrm>
            <a:prstGeom prst="rect">
              <a:avLst/>
            </a:prstGeom>
            <a:noFill/>
            <a:effectLst>
              <a:outerShdw blurRad="50800" dist="38100" dir="2700000" algn="tl" rotWithShape="0">
                <a:prstClr val="black">
                  <a:alpha val="40000"/>
                </a:prstClr>
              </a:outerShdw>
            </a:effectLst>
          </p:spPr>
        </p:pic>
        <p:sp>
          <p:nvSpPr>
            <p:cNvPr id="60" name="TextBox 59"/>
            <p:cNvSpPr txBox="1"/>
            <p:nvPr/>
          </p:nvSpPr>
          <p:spPr>
            <a:xfrm>
              <a:off x="3293364" y="5205984"/>
              <a:ext cx="1597152" cy="400110"/>
            </a:xfrm>
            <a:prstGeom prst="rect">
              <a:avLst/>
            </a:prstGeom>
            <a:noFill/>
          </p:spPr>
          <p:txBody>
            <a:bodyPr wrap="square" rtlCol="0">
              <a:spAutoFit/>
            </a:bodyPr>
            <a:lstStyle/>
            <a:p>
              <a:r>
                <a:rPr lang="en-US" sz="2000" b="1" dirty="0" smtClean="0"/>
                <a:t>OS</a:t>
              </a:r>
            </a:p>
          </p:txBody>
        </p:sp>
      </p:grpSp>
      <p:sp>
        <p:nvSpPr>
          <p:cNvPr id="29" name="Rectangle 28"/>
          <p:cNvSpPr/>
          <p:nvPr/>
        </p:nvSpPr>
        <p:spPr bwMode="auto">
          <a:xfrm rot="5400000">
            <a:off x="888399" y="3142352"/>
            <a:ext cx="2087230" cy="3864028"/>
          </a:xfrm>
          <a:prstGeom prst="rect">
            <a:avLst/>
          </a:prstGeom>
          <a:gradFill>
            <a:gsLst>
              <a:gs pos="0">
                <a:srgbClr val="77933C"/>
              </a:gs>
              <a:gs pos="55000">
                <a:srgbClr val="408054">
                  <a:alpha val="34000"/>
                </a:srgbClr>
              </a:gs>
              <a:gs pos="100000">
                <a:srgbClr val="408054">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0" name="Rectangle 29"/>
          <p:cNvSpPr/>
          <p:nvPr/>
        </p:nvSpPr>
        <p:spPr bwMode="auto">
          <a:xfrm rot="16200000" flipV="1">
            <a:off x="793114" y="669925"/>
            <a:ext cx="2493262" cy="4079492"/>
          </a:xfrm>
          <a:prstGeom prst="rect">
            <a:avLst/>
          </a:prstGeom>
          <a:gradFill>
            <a:gsLst>
              <a:gs pos="0">
                <a:srgbClr val="77933C"/>
              </a:gs>
              <a:gs pos="55000">
                <a:srgbClr val="39639D">
                  <a:alpha val="34000"/>
                </a:srgbClr>
              </a:gs>
              <a:gs pos="100000">
                <a:srgbClr val="39639D">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ectangle 31"/>
          <p:cNvSpPr/>
          <p:nvPr/>
        </p:nvSpPr>
        <p:spPr bwMode="auto">
          <a:xfrm rot="5400000" flipH="1" flipV="1">
            <a:off x="4683545" y="1611161"/>
            <a:ext cx="4599432" cy="4321478"/>
          </a:xfrm>
          <a:prstGeom prst="rect">
            <a:avLst/>
          </a:prstGeom>
          <a:gradFill>
            <a:gsLst>
              <a:gs pos="0">
                <a:srgbClr val="002060">
                  <a:alpha val="0"/>
                </a:srgbClr>
              </a:gs>
              <a:gs pos="100000">
                <a:srgbClr val="002060"/>
              </a:gs>
            </a:gsLst>
            <a:lin ang="5400000" scaled="0"/>
          </a:gra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32" name="Rectangle 36"/>
          <p:cNvSpPr>
            <a:spLocks noGrp="1" noChangeArrowheads="1"/>
          </p:cNvSpPr>
          <p:nvPr>
            <p:ph type="title"/>
          </p:nvPr>
        </p:nvSpPr>
        <p:spPr>
          <a:xfrm>
            <a:off x="60960" y="118872"/>
            <a:ext cx="8370887" cy="443198"/>
          </a:xfrm>
        </p:spPr>
        <p:txBody>
          <a:bodyPr/>
          <a:lstStyle/>
          <a:p>
            <a:r>
              <a:rPr lang="en-US" sz="3200" dirty="0" smtClean="0">
                <a:latin typeface="+mn-lt"/>
              </a:rPr>
              <a:t>Client</a:t>
            </a:r>
            <a:r>
              <a:rPr sz="3200" dirty="0" smtClean="0">
                <a:latin typeface="+mn-lt"/>
              </a:rPr>
              <a:t> Virtualization</a:t>
            </a:r>
            <a:endParaRPr lang="en-US" sz="3200" dirty="0" smtClean="0">
              <a:latin typeface="+mn-lt"/>
            </a:endParaRPr>
          </a:p>
        </p:txBody>
      </p:sp>
      <p:sp>
        <p:nvSpPr>
          <p:cNvPr id="33" name="&quot;GLASS&quot;; Black to Transparent"/>
          <p:cNvSpPr/>
          <p:nvPr/>
        </p:nvSpPr>
        <p:spPr bwMode="auto">
          <a:xfrm rot="5400000">
            <a:off x="3454081" y="-2877035"/>
            <a:ext cx="785412" cy="7693576"/>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34" name="TextBox 33"/>
          <p:cNvSpPr txBox="1"/>
          <p:nvPr/>
        </p:nvSpPr>
        <p:spPr>
          <a:xfrm>
            <a:off x="280416" y="576565"/>
            <a:ext cx="8071104" cy="830997"/>
          </a:xfrm>
          <a:prstGeom prst="rect">
            <a:avLst/>
          </a:prstGeom>
          <a:noFill/>
        </p:spPr>
        <p:txBody>
          <a:bodyPr wrap="square">
            <a:spAutoFit/>
          </a:bodyPr>
          <a:lstStyle/>
          <a:p>
            <a:r>
              <a:rPr lang="en-US" sz="2400" dirty="0" smtClean="0"/>
              <a:t>Empowering both workers and IT with </a:t>
            </a:r>
            <a:br>
              <a:rPr lang="en-US" sz="2400" dirty="0" smtClean="0"/>
            </a:br>
            <a:r>
              <a:rPr lang="en-US" sz="2400" b="1" dirty="0" smtClean="0"/>
              <a:t>The Optimized Desktop Vision</a:t>
            </a:r>
            <a:endParaRPr lang="en-US" sz="2400" b="1" dirty="0"/>
          </a:p>
        </p:txBody>
      </p:sp>
      <p:grpSp>
        <p:nvGrpSpPr>
          <p:cNvPr id="5" name="Group 121"/>
          <p:cNvGrpSpPr/>
          <p:nvPr/>
        </p:nvGrpSpPr>
        <p:grpSpPr>
          <a:xfrm>
            <a:off x="2524505" y="2482434"/>
            <a:ext cx="3647695" cy="864270"/>
            <a:chOff x="9655301" y="3305394"/>
            <a:chExt cx="3063089" cy="556254"/>
          </a:xfrm>
        </p:grpSpPr>
        <p:cxnSp>
          <p:nvCxnSpPr>
            <p:cNvPr id="46" name="Elbow Connector 45"/>
            <p:cNvCxnSpPr/>
            <p:nvPr/>
          </p:nvCxnSpPr>
          <p:spPr>
            <a:xfrm>
              <a:off x="12716924" y="3305394"/>
              <a:ext cx="1466" cy="556254"/>
            </a:xfrm>
            <a:prstGeom prst="bentConnector3">
              <a:avLst>
                <a:gd name="adj1" fmla="val 6384070"/>
              </a:avLst>
            </a:prstGeom>
            <a:noFill/>
            <a:ln w="19050" cap="flat" cmpd="sng" algn="ctr">
              <a:solidFill>
                <a:srgbClr val="DEF5FA"/>
              </a:solidFill>
              <a:prstDash val="solid"/>
            </a:ln>
            <a:effectLst/>
          </p:spPr>
        </p:cxnSp>
        <p:cxnSp>
          <p:nvCxnSpPr>
            <p:cNvPr id="47" name="Elbow Connector 46"/>
            <p:cNvCxnSpPr/>
            <p:nvPr/>
          </p:nvCxnSpPr>
          <p:spPr>
            <a:xfrm flipH="1">
              <a:off x="9655301" y="3305394"/>
              <a:ext cx="1466" cy="556254"/>
            </a:xfrm>
            <a:prstGeom prst="bentConnector3">
              <a:avLst>
                <a:gd name="adj1" fmla="val 6384070"/>
              </a:avLst>
            </a:prstGeom>
            <a:noFill/>
            <a:ln w="19050" cap="flat" cmpd="sng" algn="ctr">
              <a:solidFill>
                <a:srgbClr val="DEF5FA"/>
              </a:solidFill>
              <a:prstDash val="solid"/>
            </a:ln>
            <a:effectLst/>
          </p:spPr>
        </p:cxnSp>
      </p:grpSp>
      <p:grpSp>
        <p:nvGrpSpPr>
          <p:cNvPr id="6" name="Group 62"/>
          <p:cNvGrpSpPr/>
          <p:nvPr/>
        </p:nvGrpSpPr>
        <p:grpSpPr>
          <a:xfrm>
            <a:off x="2621423" y="3118375"/>
            <a:ext cx="3447907" cy="755916"/>
            <a:chOff x="2621423" y="3575575"/>
            <a:chExt cx="3447907" cy="755916"/>
          </a:xfrm>
        </p:grpSpPr>
        <p:sp>
          <p:nvSpPr>
            <p:cNvPr id="56" name="Rounded Rectangle 55"/>
            <p:cNvSpPr>
              <a:spLocks noChangeAspect="1"/>
            </p:cNvSpPr>
            <p:nvPr/>
          </p:nvSpPr>
          <p:spPr bwMode="auto">
            <a:xfrm>
              <a:off x="2688106" y="3575575"/>
              <a:ext cx="3381224" cy="755916"/>
            </a:xfrm>
            <a:prstGeom prst="roundRect">
              <a:avLst/>
            </a:prstGeom>
            <a:solidFill>
              <a:srgbClr val="408054"/>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36793" marR="0" lvl="0" indent="-236793" algn="l" defTabSz="912777" rtl="0" eaLnBrk="0" fontAlgn="base" latinLnBrk="0" hangingPunct="0">
                <a:lnSpc>
                  <a:spcPct val="90000"/>
                </a:lnSpc>
                <a:spcBef>
                  <a:spcPct val="30000"/>
                </a:spcBef>
                <a:spcAft>
                  <a:spcPct val="0"/>
                </a:spcAft>
                <a:buClr>
                  <a:srgbClr val="DEF5FA"/>
                </a:buClr>
                <a:buSzPct val="95000"/>
                <a:buFontTx/>
                <a:buNone/>
                <a:tabLst>
                  <a:tab pos="424590" algn="l"/>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grpSp>
          <p:nvGrpSpPr>
            <p:cNvPr id="7" name="Group 44"/>
            <p:cNvGrpSpPr>
              <a:grpSpLocks noChangeAspect="1"/>
            </p:cNvGrpSpPr>
            <p:nvPr/>
          </p:nvGrpSpPr>
          <p:grpSpPr bwMode="auto">
            <a:xfrm>
              <a:off x="2621423" y="3614192"/>
              <a:ext cx="809444" cy="712698"/>
              <a:chOff x="4006" y="2646"/>
              <a:chExt cx="505" cy="429"/>
            </a:xfrm>
            <a:effectLst>
              <a:outerShdw blurRad="50800" dist="38100" dir="2700000" algn="tl" rotWithShape="0">
                <a:prstClr val="black">
                  <a:alpha val="40000"/>
                </a:prstClr>
              </a:outerShdw>
            </a:effectLst>
          </p:grpSpPr>
          <p:pic>
            <p:nvPicPr>
              <p:cNvPr id="62" name="Picture 45"/>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006" y="2719"/>
                <a:ext cx="384" cy="300"/>
              </a:xfrm>
              <a:prstGeom prst="rect">
                <a:avLst/>
              </a:prstGeom>
              <a:noFill/>
              <a:ln w="9525">
                <a:noFill/>
                <a:miter lim="800000"/>
                <a:headEnd/>
                <a:tailEnd/>
              </a:ln>
              <a:effectLst/>
            </p:spPr>
          </p:pic>
          <p:pic>
            <p:nvPicPr>
              <p:cNvPr id="64" name="Picture 46"/>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127" y="2775"/>
                <a:ext cx="384" cy="300"/>
              </a:xfrm>
              <a:prstGeom prst="rect">
                <a:avLst/>
              </a:prstGeom>
              <a:noFill/>
              <a:ln w="9525">
                <a:noFill/>
                <a:miter lim="800000"/>
                <a:headEnd/>
                <a:tailEnd/>
              </a:ln>
              <a:effectLst/>
            </p:spPr>
          </p:pic>
          <p:pic>
            <p:nvPicPr>
              <p:cNvPr id="67" name="Picture 47"/>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087" y="2646"/>
                <a:ext cx="384" cy="300"/>
              </a:xfrm>
              <a:prstGeom prst="rect">
                <a:avLst/>
              </a:prstGeom>
              <a:noFill/>
              <a:ln w="9525">
                <a:noFill/>
                <a:miter lim="800000"/>
                <a:headEnd/>
                <a:tailEnd/>
              </a:ln>
              <a:effectLst/>
            </p:spPr>
          </p:pic>
        </p:grpSp>
        <p:sp>
          <p:nvSpPr>
            <p:cNvPr id="61" name="TextBox 60"/>
            <p:cNvSpPr txBox="1"/>
            <p:nvPr/>
          </p:nvSpPr>
          <p:spPr>
            <a:xfrm>
              <a:off x="3305556" y="3755136"/>
              <a:ext cx="2104644" cy="400110"/>
            </a:xfrm>
            <a:prstGeom prst="rect">
              <a:avLst/>
            </a:prstGeom>
            <a:noFill/>
          </p:spPr>
          <p:txBody>
            <a:bodyPr wrap="square" rtlCol="0">
              <a:spAutoFit/>
            </a:bodyPr>
            <a:lstStyle/>
            <a:p>
              <a:r>
                <a:rPr lang="en-US" sz="2000" b="1" dirty="0" smtClean="0"/>
                <a:t>Applications</a:t>
              </a:r>
            </a:p>
          </p:txBody>
        </p:sp>
      </p:grpSp>
      <p:grpSp>
        <p:nvGrpSpPr>
          <p:cNvPr id="8" name="Group 65"/>
          <p:cNvGrpSpPr/>
          <p:nvPr/>
        </p:nvGrpSpPr>
        <p:grpSpPr>
          <a:xfrm>
            <a:off x="2680176" y="1884351"/>
            <a:ext cx="3400584" cy="755916"/>
            <a:chOff x="2680176" y="2341551"/>
            <a:chExt cx="3400584" cy="755916"/>
          </a:xfrm>
        </p:grpSpPr>
        <p:sp>
          <p:nvSpPr>
            <p:cNvPr id="82" name="Rounded Rectangle 81"/>
            <p:cNvSpPr>
              <a:spLocks noChangeAspect="1"/>
            </p:cNvSpPr>
            <p:nvPr/>
          </p:nvSpPr>
          <p:spPr bwMode="auto">
            <a:xfrm>
              <a:off x="2680176" y="2341551"/>
              <a:ext cx="3400584" cy="755916"/>
            </a:xfrm>
            <a:prstGeom prst="roundRect">
              <a:avLst/>
            </a:prstGeom>
            <a:solidFill>
              <a:srgbClr val="39639D"/>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0" marR="0" lvl="0" indent="0" algn="l" defTabSz="912777" rtl="0" eaLnBrk="0" fontAlgn="base" latinLnBrk="0" hangingPunct="0">
                <a:lnSpc>
                  <a:spcPct val="90000"/>
                </a:lnSpc>
                <a:spcBef>
                  <a:spcPct val="30000"/>
                </a:spcBef>
                <a:spcAft>
                  <a:spcPct val="0"/>
                </a:spcAft>
                <a:buClr>
                  <a:srgbClr val="DEF5FA"/>
                </a:buClr>
                <a:buSzPct val="95000"/>
                <a:buFontTx/>
                <a:buNone/>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grpSp>
          <p:nvGrpSpPr>
            <p:cNvPr id="9" name="Group 38"/>
            <p:cNvGrpSpPr>
              <a:grpSpLocks noChangeAspect="1"/>
            </p:cNvGrpSpPr>
            <p:nvPr/>
          </p:nvGrpSpPr>
          <p:grpSpPr>
            <a:xfrm flipH="1">
              <a:off x="2804496" y="2403633"/>
              <a:ext cx="552331" cy="610474"/>
              <a:chOff x="5867401" y="3973597"/>
              <a:chExt cx="1230504" cy="1322303"/>
            </a:xfrm>
            <a:effectLst>
              <a:outerShdw blurRad="50800" dist="38100" dir="2700000" algn="tl" rotWithShape="0">
                <a:prstClr val="black">
                  <a:alpha val="40000"/>
                </a:prstClr>
              </a:outerShdw>
            </a:effectLst>
          </p:grpSpPr>
          <p:sp>
            <p:nvSpPr>
              <p:cNvPr id="85" name="Freeform 84"/>
              <p:cNvSpPr/>
              <p:nvPr/>
            </p:nvSpPr>
            <p:spPr bwMode="auto">
              <a:xfrm>
                <a:off x="5867401" y="4505325"/>
                <a:ext cx="1219200" cy="714375"/>
              </a:xfrm>
              <a:custGeom>
                <a:avLst/>
                <a:gdLst>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285875"/>
                  <a:gd name="connsiteY0" fmla="*/ 714375 h 714375"/>
                  <a:gd name="connsiteX1" fmla="*/ 0 w 1285875"/>
                  <a:gd name="connsiteY1" fmla="*/ 266700 h 714375"/>
                  <a:gd name="connsiteX2" fmla="*/ 542925 w 1285875"/>
                  <a:gd name="connsiteY2" fmla="*/ 0 h 714375"/>
                  <a:gd name="connsiteX3" fmla="*/ 1285875 w 1285875"/>
                  <a:gd name="connsiteY3" fmla="*/ 438150 h 714375"/>
                  <a:gd name="connsiteX4" fmla="*/ 647700 w 1285875"/>
                  <a:gd name="connsiteY4" fmla="*/ 714375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75" h="714375">
                    <a:moveTo>
                      <a:pt x="647700" y="714375"/>
                    </a:moveTo>
                    <a:lnTo>
                      <a:pt x="0" y="266700"/>
                    </a:lnTo>
                    <a:lnTo>
                      <a:pt x="542925" y="0"/>
                    </a:lnTo>
                    <a:lnTo>
                      <a:pt x="1285875" y="438150"/>
                    </a:lnTo>
                    <a:lnTo>
                      <a:pt x="647700" y="714375"/>
                    </a:lnTo>
                    <a:close/>
                  </a:path>
                </a:pathLst>
              </a:custGeom>
              <a:gradFill flip="none" rotWithShape="1">
                <a:gsLst>
                  <a:gs pos="27000">
                    <a:srgbClr val="FFFFFF">
                      <a:alpha val="11000"/>
                    </a:srgbClr>
                  </a:gs>
                  <a:gs pos="50000">
                    <a:srgbClr val="FFFFFF">
                      <a:lumMod val="50000"/>
                      <a:alpha val="7000"/>
                    </a:srgbClr>
                  </a:gs>
                  <a:gs pos="100000">
                    <a:srgbClr val="FFFFFF">
                      <a:lumMod val="50000"/>
                      <a:alpha val="50000"/>
                    </a:srgbClr>
                  </a:gs>
                </a:gsLst>
                <a:lin ang="2700000" scaled="1"/>
                <a:tileRect/>
              </a:gradFill>
              <a:ln w="9525" cap="flat" cmpd="sng" algn="ctr">
                <a:noFill/>
                <a:prstDash val="solid"/>
                <a:round/>
                <a:headEnd type="none" w="med" len="med"/>
                <a:tailEnd type="none" w="med" len="med"/>
              </a:ln>
              <a:effectLst>
                <a:outerShdw blurRad="63500" sx="102000" sy="102000" algn="ctr" rotWithShape="0">
                  <a:srgbClr val="FFFFFF">
                    <a:alpha val="40000"/>
                  </a:srgbClr>
                </a:outerShdw>
              </a:effectLst>
            </p:spPr>
            <p:txBody>
              <a:bodyPr vert="horz" wrap="square" lIns="91440" tIns="45720" rIns="91440" bIns="45720" numCol="1" rtlCol="0" anchor="t" anchorCtr="0" compatLnSpc="1">
                <a:prstTxWarp prst="textNoShape">
                  <a:avLst/>
                </a:prstTxWarp>
              </a:bodyPr>
              <a:lstStyle/>
              <a:p>
                <a:pPr marL="114265" algn="ctr" defTabSz="-57135" eaLnBrk="0" hangingPunct="0">
                  <a:spcBef>
                    <a:spcPts val="200"/>
                  </a:spcBef>
                  <a:spcAft>
                    <a:spcPts val="900"/>
                  </a:spcAft>
                  <a:buClr>
                    <a:srgbClr val="FFB601"/>
                  </a:buClr>
                  <a:buSzPct val="95000"/>
                  <a:defRPr/>
                </a:pPr>
                <a:endParaRPr lang="en-US" sz="2000" dirty="0">
                  <a:ln>
                    <a:solidFill>
                      <a:srgbClr val="FFFFFF">
                        <a:lumMod val="50000"/>
                        <a:alpha val="5000"/>
                      </a:srgbClr>
                    </a:solidFill>
                  </a:ln>
                  <a:solidFill>
                    <a:srgbClr val="FFFFFF"/>
                  </a:solidFill>
                  <a:effectLst>
                    <a:outerShdw blurRad="50800" dist="38100" dir="5400000" algn="t" rotWithShape="0">
                      <a:prstClr val="black">
                        <a:alpha val="40000"/>
                      </a:prstClr>
                    </a:outerShdw>
                  </a:effectLst>
                  <a:latin typeface="Segoe"/>
                </a:endParaRPr>
              </a:p>
            </p:txBody>
          </p:sp>
          <p:pic>
            <p:nvPicPr>
              <p:cNvPr id="86" name="Picture 3" descr="C:\Documents and Settings\james\Desktop\TAG Documents\JIm\1010101.png"/>
              <p:cNvPicPr>
                <a:picLocks noChangeAspect="1" noChangeArrowheads="1"/>
              </p:cNvPicPr>
              <p:nvPr/>
            </p:nvPicPr>
            <p:blipFill>
              <a:blip r:embed="rId3" cstate="print"/>
              <a:stretch>
                <a:fillRect/>
              </a:stretch>
            </p:blipFill>
            <p:spPr bwMode="auto">
              <a:xfrm>
                <a:off x="6407150" y="3973597"/>
                <a:ext cx="690755" cy="1322303"/>
              </a:xfrm>
              <a:prstGeom prst="rect">
                <a:avLst/>
              </a:prstGeom>
              <a:noFill/>
              <a:effectLst/>
            </p:spPr>
          </p:pic>
        </p:grpSp>
        <p:sp>
          <p:nvSpPr>
            <p:cNvPr id="84" name="TextBox 83"/>
            <p:cNvSpPr txBox="1"/>
            <p:nvPr/>
          </p:nvSpPr>
          <p:spPr>
            <a:xfrm>
              <a:off x="3293364" y="2532888"/>
              <a:ext cx="2650236" cy="400110"/>
            </a:xfrm>
            <a:prstGeom prst="rect">
              <a:avLst/>
            </a:prstGeom>
            <a:noFill/>
          </p:spPr>
          <p:txBody>
            <a:bodyPr wrap="square" rtlCol="0">
              <a:spAutoFit/>
            </a:bodyPr>
            <a:lstStyle/>
            <a:p>
              <a:r>
                <a:rPr lang="en-US" sz="2000" b="1" dirty="0" smtClean="0"/>
                <a:t>User data, settings</a:t>
              </a:r>
              <a:endParaRPr lang="en-US" sz="2000" b="1" dirty="0"/>
            </a:p>
          </p:txBody>
        </p:sp>
      </p:grpSp>
      <p:sp>
        <p:nvSpPr>
          <p:cNvPr id="93" name="TextBox 92"/>
          <p:cNvSpPr txBox="1"/>
          <p:nvPr/>
        </p:nvSpPr>
        <p:spPr>
          <a:xfrm>
            <a:off x="-7725" y="4039621"/>
            <a:ext cx="1588875" cy="138499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Increase</a:t>
            </a:r>
          </a:p>
          <a:p>
            <a:pPr marL="0" lvl="2"/>
            <a:r>
              <a:rPr lang="en-US" sz="2800" b="1" dirty="0" smtClean="0"/>
              <a:t>Business Agility</a:t>
            </a:r>
          </a:p>
        </p:txBody>
      </p:sp>
      <p:sp>
        <p:nvSpPr>
          <p:cNvPr id="94" name="TextBox 93"/>
          <p:cNvSpPr txBox="1"/>
          <p:nvPr/>
        </p:nvSpPr>
        <p:spPr>
          <a:xfrm>
            <a:off x="8513" y="1403616"/>
            <a:ext cx="1572637" cy="2092881"/>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Reduce Desktop </a:t>
            </a:r>
            <a:br>
              <a:rPr lang="en-US" sz="2800" b="1" dirty="0" smtClean="0"/>
            </a:br>
            <a:r>
              <a:rPr lang="en-US" sz="2800" b="1" dirty="0" smtClean="0"/>
              <a:t>TCO</a:t>
            </a:r>
            <a:r>
              <a:rPr lang="en-US" sz="2800" dirty="0" smtClean="0"/>
              <a:t>	</a:t>
            </a:r>
            <a:br>
              <a:rPr lang="en-US" sz="2800" dirty="0" smtClean="0"/>
            </a:br>
            <a:endParaRPr lang="en-US" sz="2800" dirty="0" smtClean="0"/>
          </a:p>
          <a:p>
            <a:endParaRPr lang="en-US" dirty="0"/>
          </a:p>
        </p:txBody>
      </p:sp>
      <p:sp>
        <p:nvSpPr>
          <p:cNvPr id="95" name="TextBox 94"/>
          <p:cNvSpPr txBox="1"/>
          <p:nvPr/>
        </p:nvSpPr>
        <p:spPr>
          <a:xfrm flipH="1">
            <a:off x="6706136" y="3006252"/>
            <a:ext cx="2395660" cy="1231106"/>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pPr marL="0" lvl="2" algn="r"/>
            <a:r>
              <a:rPr lang="en-US" sz="2800" b="1" dirty="0" smtClean="0"/>
              <a:t>Streamline IT Management</a:t>
            </a:r>
            <a:endParaRPr lang="en-US" sz="2800" dirty="0" smtClean="0"/>
          </a:p>
          <a:p>
            <a:pPr algn="r"/>
            <a:endParaRPr lang="en-US" dirty="0"/>
          </a:p>
        </p:txBody>
      </p:sp>
      <p:grpSp>
        <p:nvGrpSpPr>
          <p:cNvPr id="10" name="Group 52"/>
          <p:cNvGrpSpPr/>
          <p:nvPr/>
        </p:nvGrpSpPr>
        <p:grpSpPr>
          <a:xfrm>
            <a:off x="2687724" y="4587662"/>
            <a:ext cx="3393036" cy="755916"/>
            <a:chOff x="2687724" y="5044862"/>
            <a:chExt cx="3393036" cy="755916"/>
          </a:xfrm>
        </p:grpSpPr>
        <p:sp>
          <p:nvSpPr>
            <p:cNvPr id="78" name="Rounded Rectangle 77"/>
            <p:cNvSpPr>
              <a:spLocks noChangeAspect="1"/>
            </p:cNvSpPr>
            <p:nvPr/>
          </p:nvSpPr>
          <p:spPr bwMode="auto">
            <a:xfrm>
              <a:off x="2687724" y="5044862"/>
              <a:ext cx="3393036" cy="755916"/>
            </a:xfrm>
            <a:prstGeom prst="roundRect">
              <a:avLst/>
            </a:prstGeom>
            <a:solidFill>
              <a:srgbClr val="EABD00"/>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91440" bIns="0" numCol="1" rtlCol="0" anchor="ctr" anchorCtr="0" compatLnSpc="1">
              <a:prstTxWarp prst="textNoShape">
                <a:avLst/>
              </a:prstTxWarp>
            </a:bodyPr>
            <a:lstStyle/>
            <a:p>
              <a:pPr marL="236793" marR="0" lvl="0" indent="-236793" algn="l" defTabSz="912777" rtl="0" eaLnBrk="0" fontAlgn="base" latinLnBrk="0" hangingPunct="0">
                <a:lnSpc>
                  <a:spcPct val="90000"/>
                </a:lnSpc>
                <a:spcBef>
                  <a:spcPct val="30000"/>
                </a:spcBef>
                <a:spcAft>
                  <a:spcPct val="0"/>
                </a:spcAft>
                <a:buClr>
                  <a:srgbClr val="DEF5FA"/>
                </a:buClr>
                <a:buSzPct val="95000"/>
                <a:buFontTx/>
                <a:buNone/>
                <a:tabLst>
                  <a:tab pos="424590" algn="l"/>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pic>
          <p:nvPicPr>
            <p:cNvPr id="79"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4" cstate="email"/>
            <a:srcRect/>
            <a:stretch>
              <a:fillRect/>
            </a:stretch>
          </p:blipFill>
          <p:spPr bwMode="auto">
            <a:xfrm>
              <a:off x="2692389" y="5074800"/>
              <a:ext cx="601586" cy="601585"/>
            </a:xfrm>
            <a:prstGeom prst="rect">
              <a:avLst/>
            </a:prstGeom>
            <a:noFill/>
            <a:effectLst>
              <a:outerShdw blurRad="50800" dist="38100" dir="2700000" algn="tl" rotWithShape="0">
                <a:prstClr val="black">
                  <a:alpha val="40000"/>
                </a:prstClr>
              </a:outerShdw>
            </a:effectLst>
          </p:spPr>
        </p:pic>
        <p:sp>
          <p:nvSpPr>
            <p:cNvPr id="80" name="TextBox 79"/>
            <p:cNvSpPr txBox="1"/>
            <p:nvPr/>
          </p:nvSpPr>
          <p:spPr>
            <a:xfrm>
              <a:off x="3293364" y="5205984"/>
              <a:ext cx="1597152" cy="400110"/>
            </a:xfrm>
            <a:prstGeom prst="rect">
              <a:avLst/>
            </a:prstGeom>
            <a:noFill/>
          </p:spPr>
          <p:txBody>
            <a:bodyPr wrap="square" rtlCol="0">
              <a:spAutoFit/>
            </a:bodyPr>
            <a:lstStyle/>
            <a:p>
              <a:r>
                <a:rPr lang="en-US" sz="2000" b="1" dirty="0" smtClean="0"/>
                <a:t>OS</a:t>
              </a:r>
            </a:p>
          </p:txBody>
        </p:sp>
      </p:grpSp>
      <p:grpSp>
        <p:nvGrpSpPr>
          <p:cNvPr id="11" name="Group 121"/>
          <p:cNvGrpSpPr/>
          <p:nvPr/>
        </p:nvGrpSpPr>
        <p:grpSpPr>
          <a:xfrm>
            <a:off x="2528315" y="3617814"/>
            <a:ext cx="3647695" cy="864270"/>
            <a:chOff x="9655301" y="3305394"/>
            <a:chExt cx="3063089" cy="556254"/>
          </a:xfrm>
        </p:grpSpPr>
        <p:cxnSp>
          <p:nvCxnSpPr>
            <p:cNvPr id="83" name="Elbow Connector 82"/>
            <p:cNvCxnSpPr/>
            <p:nvPr/>
          </p:nvCxnSpPr>
          <p:spPr>
            <a:xfrm>
              <a:off x="12716924" y="3305394"/>
              <a:ext cx="1466" cy="556254"/>
            </a:xfrm>
            <a:prstGeom prst="bentConnector3">
              <a:avLst>
                <a:gd name="adj1" fmla="val 6384070"/>
              </a:avLst>
            </a:prstGeom>
            <a:noFill/>
            <a:ln w="19050" cap="flat" cmpd="sng" algn="ctr">
              <a:solidFill>
                <a:srgbClr val="DEF5FA"/>
              </a:solidFill>
              <a:prstDash val="solid"/>
            </a:ln>
            <a:effectLst/>
          </p:spPr>
        </p:cxnSp>
        <p:cxnSp>
          <p:nvCxnSpPr>
            <p:cNvPr id="87" name="Elbow Connector 86"/>
            <p:cNvCxnSpPr/>
            <p:nvPr/>
          </p:nvCxnSpPr>
          <p:spPr>
            <a:xfrm flipH="1">
              <a:off x="9655301" y="3305394"/>
              <a:ext cx="1466" cy="556254"/>
            </a:xfrm>
            <a:prstGeom prst="bentConnector3">
              <a:avLst>
                <a:gd name="adj1" fmla="val 6384070"/>
              </a:avLst>
            </a:prstGeom>
            <a:noFill/>
            <a:ln w="19050" cap="flat" cmpd="sng" algn="ctr">
              <a:solidFill>
                <a:srgbClr val="DEF5FA"/>
              </a:solidFill>
              <a:prstDash val="solid"/>
            </a:ln>
            <a:effectLst/>
          </p:spPr>
        </p:cxnSp>
      </p:grpSp>
      <p:pic>
        <p:nvPicPr>
          <p:cNvPr id="48" name="Picture 47" descr="client new.png"/>
          <p:cNvPicPr>
            <a:picLocks noChangeAspect="1"/>
          </p:cNvPicPr>
          <p:nvPr/>
        </p:nvPicPr>
        <p:blipFill>
          <a:blip r:embed="rId6" cstate="print"/>
          <a:stretch>
            <a:fillRect/>
          </a:stretch>
        </p:blipFill>
        <p:spPr>
          <a:xfrm>
            <a:off x="8556792" y="105745"/>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Rectangle 29"/>
          <p:cNvSpPr/>
          <p:nvPr/>
        </p:nvSpPr>
        <p:spPr bwMode="auto">
          <a:xfrm rot="16200000" flipV="1">
            <a:off x="765682" y="752221"/>
            <a:ext cx="2548126" cy="4079492"/>
          </a:xfrm>
          <a:prstGeom prst="rect">
            <a:avLst/>
          </a:prstGeom>
          <a:gradFill>
            <a:gsLst>
              <a:gs pos="0">
                <a:srgbClr val="77933C"/>
              </a:gs>
              <a:gs pos="55000">
                <a:srgbClr val="39639D">
                  <a:alpha val="34000"/>
                </a:srgbClr>
              </a:gs>
              <a:gs pos="100000">
                <a:srgbClr val="39639D">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ectangle 31"/>
          <p:cNvSpPr/>
          <p:nvPr/>
        </p:nvSpPr>
        <p:spPr bwMode="auto">
          <a:xfrm rot="5400000" flipH="1" flipV="1">
            <a:off x="4698785" y="1617257"/>
            <a:ext cx="4568952" cy="4321478"/>
          </a:xfrm>
          <a:prstGeom prst="rect">
            <a:avLst/>
          </a:prstGeom>
          <a:gradFill>
            <a:gsLst>
              <a:gs pos="0">
                <a:srgbClr val="002060">
                  <a:alpha val="0"/>
                </a:srgbClr>
              </a:gs>
              <a:gs pos="100000">
                <a:srgbClr val="002060"/>
              </a:gs>
            </a:gsLst>
            <a:lin ang="5400000" scaled="0"/>
          </a:gra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8" name="Rounded Rectangle 117"/>
          <p:cNvSpPr>
            <a:spLocks noChangeAspect="1"/>
          </p:cNvSpPr>
          <p:nvPr/>
        </p:nvSpPr>
        <p:spPr bwMode="auto">
          <a:xfrm>
            <a:off x="2680176" y="1994079"/>
            <a:ext cx="3644424" cy="755916"/>
          </a:xfrm>
          <a:prstGeom prst="roundRect">
            <a:avLst/>
          </a:prstGeom>
          <a:solidFill>
            <a:srgbClr val="39639D"/>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0" marR="0" lvl="0" indent="0" algn="l" defTabSz="912777" rtl="0" eaLnBrk="0" fontAlgn="base" latinLnBrk="0" hangingPunct="0">
              <a:lnSpc>
                <a:spcPct val="90000"/>
              </a:lnSpc>
              <a:spcBef>
                <a:spcPct val="30000"/>
              </a:spcBef>
              <a:spcAft>
                <a:spcPct val="0"/>
              </a:spcAft>
              <a:buClr>
                <a:srgbClr val="DEF5FA"/>
              </a:buClr>
              <a:buSzPct val="95000"/>
              <a:buFontTx/>
              <a:buNone/>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sp>
        <p:nvSpPr>
          <p:cNvPr id="28" name="TextBox 27"/>
          <p:cNvSpPr txBox="1"/>
          <p:nvPr/>
        </p:nvSpPr>
        <p:spPr>
          <a:xfrm>
            <a:off x="2321169" y="1530401"/>
            <a:ext cx="500634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400" dirty="0" smtClean="0">
                <a:effectLst>
                  <a:glow rad="139700">
                    <a:schemeClr val="accent2">
                      <a:satMod val="175000"/>
                      <a:alpha val="40000"/>
                    </a:schemeClr>
                  </a:glow>
                  <a:outerShdw blurRad="38100" dist="38100" dir="2700000" algn="tl">
                    <a:srgbClr val="000000">
                      <a:alpha val="43137"/>
                    </a:srgbClr>
                  </a:outerShdw>
                </a:effectLst>
              </a:rPr>
              <a:t>1. Start  Here!</a:t>
            </a:r>
            <a:endParaRPr lang="en-US" sz="2400" dirty="0">
              <a:effectLst>
                <a:glow rad="139700">
                  <a:schemeClr val="accent2">
                    <a:satMod val="175000"/>
                    <a:alpha val="40000"/>
                  </a:schemeClr>
                </a:glow>
                <a:outerShdw blurRad="38100" dist="38100" dir="2700000" algn="tl">
                  <a:srgbClr val="000000">
                    <a:alpha val="43137"/>
                  </a:srgbClr>
                </a:outerShdw>
              </a:effectLst>
            </a:endParaRPr>
          </a:p>
        </p:txBody>
      </p:sp>
      <p:sp>
        <p:nvSpPr>
          <p:cNvPr id="31" name="TextBox 30"/>
          <p:cNvSpPr txBox="1"/>
          <p:nvPr/>
        </p:nvSpPr>
        <p:spPr>
          <a:xfrm>
            <a:off x="6119447" y="2243328"/>
            <a:ext cx="298235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lgn="r"/>
            <a:r>
              <a:rPr lang="en-US" sz="2400" dirty="0" smtClean="0">
                <a:effectLst>
                  <a:glow rad="139700">
                    <a:schemeClr val="accent2">
                      <a:satMod val="175000"/>
                      <a:alpha val="40000"/>
                    </a:schemeClr>
                  </a:glow>
                </a:effectLst>
              </a:rPr>
              <a:t>2. To Control Cost</a:t>
            </a:r>
            <a:endParaRPr lang="en-US" sz="2400" dirty="0">
              <a:effectLst>
                <a:glow rad="139700">
                  <a:schemeClr val="accent2">
                    <a:satMod val="175000"/>
                    <a:alpha val="40000"/>
                  </a:schemeClr>
                </a:glow>
              </a:effectLst>
            </a:endParaRPr>
          </a:p>
        </p:txBody>
      </p:sp>
      <p:grpSp>
        <p:nvGrpSpPr>
          <p:cNvPr id="2" name="Group 27"/>
          <p:cNvGrpSpPr>
            <a:grpSpLocks noChangeAspect="1"/>
          </p:cNvGrpSpPr>
          <p:nvPr/>
        </p:nvGrpSpPr>
        <p:grpSpPr>
          <a:xfrm>
            <a:off x="7104494" y="4070112"/>
            <a:ext cx="1842557" cy="1064436"/>
            <a:chOff x="9428771" y="3990703"/>
            <a:chExt cx="2184109" cy="1261749"/>
          </a:xfrm>
        </p:grpSpPr>
        <p:pic>
          <p:nvPicPr>
            <p:cNvPr id="41" name="Picture 62" descr="System Center Virtual Machine Manager logo vr.png"/>
            <p:cNvPicPr>
              <a:picLocks noChangeAspect="1"/>
            </p:cNvPicPr>
            <p:nvPr/>
          </p:nvPicPr>
          <p:blipFill>
            <a:blip r:embed="rId3" cstate="print"/>
            <a:srcRect b="17874"/>
            <a:stretch>
              <a:fillRect/>
            </a:stretch>
          </p:blipFill>
          <p:spPr bwMode="auto">
            <a:xfrm>
              <a:off x="9792018" y="3990703"/>
              <a:ext cx="1706562" cy="809625"/>
            </a:xfrm>
            <a:prstGeom prst="rect">
              <a:avLst/>
            </a:prstGeom>
            <a:noFill/>
            <a:ln w="9525">
              <a:noFill/>
              <a:miter lim="800000"/>
              <a:headEnd/>
              <a:tailEnd/>
            </a:ln>
          </p:spPr>
        </p:pic>
        <p:pic>
          <p:nvPicPr>
            <p:cNvPr id="45" name="Picture 44" descr="DTP-OptPack-SA_bL_r.png"/>
            <p:cNvPicPr>
              <a:picLocks noChangeAspect="1"/>
            </p:cNvPicPr>
            <p:nvPr/>
          </p:nvPicPr>
          <p:blipFill>
            <a:blip r:embed="rId4" cstate="print"/>
            <a:stretch>
              <a:fillRect/>
            </a:stretch>
          </p:blipFill>
          <p:spPr>
            <a:xfrm>
              <a:off x="9428771" y="4886586"/>
              <a:ext cx="2184109" cy="365866"/>
            </a:xfrm>
            <a:prstGeom prst="rect">
              <a:avLst/>
            </a:prstGeom>
          </p:spPr>
        </p:pic>
      </p:grpSp>
      <p:sp>
        <p:nvSpPr>
          <p:cNvPr id="103" name="TextBox 102"/>
          <p:cNvSpPr txBox="1"/>
          <p:nvPr/>
        </p:nvSpPr>
        <p:spPr>
          <a:xfrm>
            <a:off x="3305556" y="3236214"/>
            <a:ext cx="2561844" cy="707886"/>
          </a:xfrm>
          <a:prstGeom prst="rect">
            <a:avLst/>
          </a:prstGeom>
          <a:noFill/>
        </p:spPr>
        <p:txBody>
          <a:bodyPr wrap="square" rtlCol="0">
            <a:spAutoFit/>
          </a:bodyPr>
          <a:lstStyle/>
          <a:p>
            <a:r>
              <a:rPr lang="en-US" sz="2000" b="1" dirty="0" err="1" smtClean="0"/>
              <a:t>Virtualize</a:t>
            </a:r>
            <a:r>
              <a:rPr lang="en-US" sz="2000" b="1" dirty="0" smtClean="0"/>
              <a:t/>
            </a:r>
            <a:br>
              <a:rPr lang="en-US" sz="2000" b="1" dirty="0" smtClean="0"/>
            </a:br>
            <a:r>
              <a:rPr lang="en-US" sz="2000" b="1" dirty="0" smtClean="0"/>
              <a:t>Applications</a:t>
            </a:r>
          </a:p>
        </p:txBody>
      </p:sp>
      <p:sp>
        <p:nvSpPr>
          <p:cNvPr id="110" name="TextBox 109"/>
          <p:cNvSpPr txBox="1"/>
          <p:nvPr/>
        </p:nvSpPr>
        <p:spPr>
          <a:xfrm>
            <a:off x="3236214" y="4721352"/>
            <a:ext cx="3316986" cy="707886"/>
          </a:xfrm>
          <a:prstGeom prst="rect">
            <a:avLst/>
          </a:prstGeom>
          <a:noFill/>
        </p:spPr>
        <p:txBody>
          <a:bodyPr wrap="square" rtlCol="0">
            <a:spAutoFit/>
          </a:bodyPr>
          <a:lstStyle/>
          <a:p>
            <a:r>
              <a:rPr lang="en-US" sz="2000" b="1" dirty="0" err="1" smtClean="0"/>
              <a:t>Virtualize</a:t>
            </a:r>
            <a:r>
              <a:rPr lang="en-US" sz="2000" b="1" dirty="0" smtClean="0"/>
              <a:t> desktops on PCs and in the datacenter</a:t>
            </a:r>
          </a:p>
        </p:txBody>
      </p:sp>
      <p:sp>
        <p:nvSpPr>
          <p:cNvPr id="114" name="TextBox 113"/>
          <p:cNvSpPr txBox="1"/>
          <p:nvPr/>
        </p:nvSpPr>
        <p:spPr>
          <a:xfrm>
            <a:off x="3293364" y="1991106"/>
            <a:ext cx="2650236" cy="707886"/>
          </a:xfrm>
          <a:prstGeom prst="rect">
            <a:avLst/>
          </a:prstGeom>
          <a:noFill/>
        </p:spPr>
        <p:txBody>
          <a:bodyPr wrap="square" rtlCol="0">
            <a:spAutoFit/>
          </a:bodyPr>
          <a:lstStyle/>
          <a:p>
            <a:r>
              <a:rPr lang="en-US" sz="2000" b="1" dirty="0" err="1" smtClean="0"/>
              <a:t>Virtualize</a:t>
            </a:r>
            <a:r>
              <a:rPr lang="en-US" sz="2000" b="1" dirty="0" smtClean="0"/>
              <a:t/>
            </a:r>
            <a:br>
              <a:rPr lang="en-US" sz="2000" b="1" dirty="0" smtClean="0"/>
            </a:br>
            <a:r>
              <a:rPr lang="en-US" sz="2000" b="1" dirty="0" smtClean="0"/>
              <a:t>User data, settings</a:t>
            </a:r>
            <a:endParaRPr lang="en-US" sz="2000" b="1" dirty="0"/>
          </a:p>
        </p:txBody>
      </p:sp>
      <p:sp>
        <p:nvSpPr>
          <p:cNvPr id="117" name="Rounded Rectangle 116"/>
          <p:cNvSpPr>
            <a:spLocks noChangeAspect="1"/>
          </p:cNvSpPr>
          <p:nvPr/>
        </p:nvSpPr>
        <p:spPr bwMode="auto">
          <a:xfrm>
            <a:off x="2688106" y="3228103"/>
            <a:ext cx="3712694" cy="755916"/>
          </a:xfrm>
          <a:prstGeom prst="roundRect">
            <a:avLst/>
          </a:prstGeom>
          <a:solidFill>
            <a:srgbClr val="408054"/>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36793" marR="0" lvl="0" indent="-236793" algn="l" defTabSz="912777" rtl="0" eaLnBrk="0" fontAlgn="base" latinLnBrk="0" hangingPunct="0">
              <a:lnSpc>
                <a:spcPct val="90000"/>
              </a:lnSpc>
              <a:spcBef>
                <a:spcPct val="30000"/>
              </a:spcBef>
              <a:spcAft>
                <a:spcPct val="0"/>
              </a:spcAft>
              <a:buClr>
                <a:srgbClr val="DEF5FA"/>
              </a:buClr>
              <a:buSzPct val="95000"/>
              <a:buFontTx/>
              <a:buNone/>
              <a:tabLst>
                <a:tab pos="424590" algn="l"/>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sp>
        <p:nvSpPr>
          <p:cNvPr id="29" name="Rectangle 28"/>
          <p:cNvSpPr/>
          <p:nvPr/>
        </p:nvSpPr>
        <p:spPr bwMode="auto">
          <a:xfrm rot="5400000">
            <a:off x="952729" y="3187750"/>
            <a:ext cx="1958569" cy="3864028"/>
          </a:xfrm>
          <a:prstGeom prst="rect">
            <a:avLst/>
          </a:prstGeom>
          <a:gradFill>
            <a:gsLst>
              <a:gs pos="0">
                <a:srgbClr val="77933C"/>
              </a:gs>
              <a:gs pos="55000">
                <a:srgbClr val="408054">
                  <a:alpha val="34000"/>
                </a:srgbClr>
              </a:gs>
              <a:gs pos="100000">
                <a:srgbClr val="408054">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32" name="Rectangle 36"/>
          <p:cNvSpPr>
            <a:spLocks noGrp="1" noChangeArrowheads="1"/>
          </p:cNvSpPr>
          <p:nvPr>
            <p:ph type="title"/>
          </p:nvPr>
        </p:nvSpPr>
        <p:spPr>
          <a:xfrm>
            <a:off x="84011" y="100584"/>
            <a:ext cx="8370887" cy="443198"/>
          </a:xfrm>
        </p:spPr>
        <p:txBody>
          <a:bodyPr/>
          <a:lstStyle/>
          <a:p>
            <a:r>
              <a:rPr lang="en-US" sz="3200" dirty="0" smtClean="0">
                <a:latin typeface="+mn-lt"/>
              </a:rPr>
              <a:t>Client</a:t>
            </a:r>
            <a:r>
              <a:rPr sz="3200" dirty="0" smtClean="0">
                <a:latin typeface="+mn-lt"/>
              </a:rPr>
              <a:t> Virtualization</a:t>
            </a:r>
            <a:endParaRPr lang="en-US" sz="3200" dirty="0" smtClean="0">
              <a:latin typeface="+mn-lt"/>
            </a:endParaRPr>
          </a:p>
        </p:txBody>
      </p:sp>
      <p:sp>
        <p:nvSpPr>
          <p:cNvPr id="33" name="&quot;GLASS&quot;; Black to Transparent"/>
          <p:cNvSpPr/>
          <p:nvPr/>
        </p:nvSpPr>
        <p:spPr bwMode="auto">
          <a:xfrm rot="5400000">
            <a:off x="4179293" y="-3556528"/>
            <a:ext cx="785412" cy="9144001"/>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34" name="TextBox 33"/>
          <p:cNvSpPr txBox="1"/>
          <p:nvPr/>
        </p:nvSpPr>
        <p:spPr>
          <a:xfrm>
            <a:off x="280416" y="622285"/>
            <a:ext cx="8071104" cy="830997"/>
          </a:xfrm>
          <a:prstGeom prst="rect">
            <a:avLst/>
          </a:prstGeom>
          <a:noFill/>
        </p:spPr>
        <p:txBody>
          <a:bodyPr wrap="square">
            <a:spAutoFit/>
          </a:bodyPr>
          <a:lstStyle/>
          <a:p>
            <a:r>
              <a:rPr lang="en-US" sz="2400" dirty="0" smtClean="0"/>
              <a:t>Empowering both workers and IT with </a:t>
            </a:r>
            <a:br>
              <a:rPr lang="en-US" sz="2400" dirty="0" smtClean="0"/>
            </a:br>
            <a:r>
              <a:rPr lang="en-US" sz="2400" b="1" dirty="0" smtClean="0"/>
              <a:t>The Optimized Desktop Vision</a:t>
            </a:r>
            <a:endParaRPr lang="en-US" sz="2400" b="1" dirty="0"/>
          </a:p>
        </p:txBody>
      </p:sp>
      <p:sp>
        <p:nvSpPr>
          <p:cNvPr id="87" name="TextBox 86"/>
          <p:cNvSpPr txBox="1"/>
          <p:nvPr/>
        </p:nvSpPr>
        <p:spPr>
          <a:xfrm>
            <a:off x="-7725" y="4149349"/>
            <a:ext cx="1588875" cy="138499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Increase</a:t>
            </a:r>
          </a:p>
          <a:p>
            <a:pPr marL="0" lvl="2"/>
            <a:r>
              <a:rPr lang="en-US" sz="2800" b="1" dirty="0" smtClean="0"/>
              <a:t>Business Agility</a:t>
            </a:r>
          </a:p>
        </p:txBody>
      </p:sp>
      <p:sp>
        <p:nvSpPr>
          <p:cNvPr id="89" name="TextBox 88"/>
          <p:cNvSpPr txBox="1"/>
          <p:nvPr/>
        </p:nvSpPr>
        <p:spPr>
          <a:xfrm>
            <a:off x="8513" y="1522488"/>
            <a:ext cx="1572637" cy="2092881"/>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Reduce Desktop </a:t>
            </a:r>
            <a:br>
              <a:rPr lang="en-US" sz="2800" b="1" dirty="0" smtClean="0"/>
            </a:br>
            <a:r>
              <a:rPr lang="en-US" sz="2800" b="1" dirty="0" smtClean="0"/>
              <a:t>TCO</a:t>
            </a:r>
            <a:r>
              <a:rPr lang="en-US" sz="2800" dirty="0" smtClean="0"/>
              <a:t>	</a:t>
            </a:r>
            <a:br>
              <a:rPr lang="en-US" sz="2800" dirty="0" smtClean="0"/>
            </a:br>
            <a:endParaRPr lang="en-US" sz="2800" dirty="0" smtClean="0"/>
          </a:p>
          <a:p>
            <a:endParaRPr lang="en-US" dirty="0"/>
          </a:p>
        </p:txBody>
      </p:sp>
      <p:sp>
        <p:nvSpPr>
          <p:cNvPr id="92" name="TextBox 91"/>
          <p:cNvSpPr txBox="1"/>
          <p:nvPr/>
        </p:nvSpPr>
        <p:spPr>
          <a:xfrm flipH="1">
            <a:off x="6706136" y="2606761"/>
            <a:ext cx="2395660" cy="1231106"/>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pPr marL="0" lvl="2" algn="r"/>
            <a:r>
              <a:rPr lang="en-US" sz="2800" b="1" dirty="0" smtClean="0"/>
              <a:t>Streamline IT Management</a:t>
            </a:r>
            <a:endParaRPr lang="en-US" sz="2800" dirty="0" smtClean="0"/>
          </a:p>
          <a:p>
            <a:pPr algn="r"/>
            <a:endParaRPr lang="en-US" dirty="0"/>
          </a:p>
        </p:txBody>
      </p:sp>
      <p:grpSp>
        <p:nvGrpSpPr>
          <p:cNvPr id="3" name="Group 44"/>
          <p:cNvGrpSpPr>
            <a:grpSpLocks noChangeAspect="1"/>
          </p:cNvGrpSpPr>
          <p:nvPr/>
        </p:nvGrpSpPr>
        <p:grpSpPr bwMode="auto">
          <a:xfrm>
            <a:off x="2621423" y="3266720"/>
            <a:ext cx="809444" cy="712698"/>
            <a:chOff x="4006" y="2646"/>
            <a:chExt cx="505" cy="429"/>
          </a:xfrm>
          <a:effectLst>
            <a:outerShdw blurRad="50800" dist="38100" dir="2700000" algn="tl" rotWithShape="0">
              <a:prstClr val="black">
                <a:alpha val="40000"/>
              </a:prstClr>
            </a:outerShdw>
          </a:effectLst>
        </p:grpSpPr>
        <p:pic>
          <p:nvPicPr>
            <p:cNvPr id="104" name="Picture 45"/>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006" y="2719"/>
              <a:ext cx="384" cy="300"/>
            </a:xfrm>
            <a:prstGeom prst="rect">
              <a:avLst/>
            </a:prstGeom>
            <a:noFill/>
            <a:ln w="9525">
              <a:noFill/>
              <a:miter lim="800000"/>
              <a:headEnd/>
              <a:tailEnd/>
            </a:ln>
            <a:effectLst/>
          </p:spPr>
        </p:pic>
        <p:pic>
          <p:nvPicPr>
            <p:cNvPr id="105" name="Picture 46"/>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127" y="2775"/>
              <a:ext cx="384" cy="300"/>
            </a:xfrm>
            <a:prstGeom prst="rect">
              <a:avLst/>
            </a:prstGeom>
            <a:noFill/>
            <a:ln w="9525">
              <a:noFill/>
              <a:miter lim="800000"/>
              <a:headEnd/>
              <a:tailEnd/>
            </a:ln>
            <a:effectLst/>
          </p:spPr>
        </p:pic>
        <p:pic>
          <p:nvPicPr>
            <p:cNvPr id="106" name="Picture 47"/>
            <p:cNvPicPr>
              <a:picLocks noChangeAspect="1" noChangeArrowheads="1"/>
            </p:cNvPicPr>
            <p:nvPr/>
          </p:nvPicPr>
          <p:blipFill>
            <a:blip r:embed="rId5" cstate="print">
              <a:clrChange>
                <a:clrFrom>
                  <a:srgbClr val="004040"/>
                </a:clrFrom>
                <a:clrTo>
                  <a:srgbClr val="004040">
                    <a:alpha val="0"/>
                  </a:srgbClr>
                </a:clrTo>
              </a:clrChange>
            </a:blip>
            <a:srcRect/>
            <a:stretch>
              <a:fillRect/>
            </a:stretch>
          </p:blipFill>
          <p:spPr bwMode="auto">
            <a:xfrm>
              <a:off x="4087" y="2646"/>
              <a:ext cx="384" cy="300"/>
            </a:xfrm>
            <a:prstGeom prst="rect">
              <a:avLst/>
            </a:prstGeom>
            <a:noFill/>
            <a:ln w="9525">
              <a:noFill/>
              <a:miter lim="800000"/>
              <a:headEnd/>
              <a:tailEnd/>
            </a:ln>
            <a:effectLst/>
          </p:spPr>
        </p:pic>
      </p:grpSp>
      <p:sp>
        <p:nvSpPr>
          <p:cNvPr id="108" name="Rounded Rectangle 107"/>
          <p:cNvSpPr>
            <a:spLocks noChangeAspect="1"/>
          </p:cNvSpPr>
          <p:nvPr/>
        </p:nvSpPr>
        <p:spPr bwMode="auto">
          <a:xfrm>
            <a:off x="2687724" y="4697390"/>
            <a:ext cx="3789276" cy="755916"/>
          </a:xfrm>
          <a:prstGeom prst="roundRect">
            <a:avLst/>
          </a:prstGeom>
          <a:solidFill>
            <a:srgbClr val="EABD00"/>
          </a:solidFill>
          <a:ln w="9525" cap="flat" cmpd="sng" algn="ctr">
            <a:noFill/>
            <a:prstDash val="solid"/>
            <a:round/>
            <a:headEnd/>
            <a:tailEnd/>
          </a:ln>
          <a:effectLst/>
          <a:scene3d>
            <a:camera prst="orthographicFront">
              <a:rot lat="0" lon="0" rev="0"/>
            </a:camera>
            <a:lightRig rig="brightRoom" dir="t"/>
          </a:scene3d>
          <a:sp3d prstMaterial="clear">
            <a:bevelT h="63500"/>
          </a:sp3d>
        </p:spPr>
        <p:txBody>
          <a:bodyPr vert="horz" wrap="square" lIns="1097280" tIns="0" rIns="91440" bIns="0" numCol="1" rtlCol="0" anchor="ctr" anchorCtr="0" compatLnSpc="1">
            <a:prstTxWarp prst="textNoShape">
              <a:avLst/>
            </a:prstTxWarp>
          </a:bodyPr>
          <a:lstStyle/>
          <a:p>
            <a:pPr marL="236793" marR="0" lvl="0" indent="-236793" algn="l" defTabSz="912777" rtl="0" eaLnBrk="0" fontAlgn="base" latinLnBrk="0" hangingPunct="0">
              <a:lnSpc>
                <a:spcPct val="90000"/>
              </a:lnSpc>
              <a:spcBef>
                <a:spcPct val="30000"/>
              </a:spcBef>
              <a:spcAft>
                <a:spcPct val="0"/>
              </a:spcAft>
              <a:buClr>
                <a:srgbClr val="DEF5FA"/>
              </a:buClr>
              <a:buSzPct val="95000"/>
              <a:buFontTx/>
              <a:buNone/>
              <a:tabLst>
                <a:tab pos="424590" algn="l"/>
              </a:tabLst>
              <a:defRPr/>
            </a:pPr>
            <a:endParaRPr kumimoji="0" lang="en-US" sz="1000" b="0" i="0" u="none" strike="noStrike" kern="1200" cap="none" spc="0" normalizeH="0" baseline="0" noProof="0" dirty="0">
              <a:ln>
                <a:noFill/>
              </a:ln>
              <a:solidFill>
                <a:srgbClr val="DEF5FA"/>
              </a:solidFill>
              <a:effectLst/>
              <a:uLnTx/>
              <a:uFillTx/>
              <a:latin typeface="Segoe"/>
              <a:ea typeface="+mn-ea"/>
              <a:cs typeface="+mn-cs"/>
            </a:endParaRPr>
          </a:p>
        </p:txBody>
      </p:sp>
      <p:pic>
        <p:nvPicPr>
          <p:cNvPr id="109"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6" cstate="email"/>
          <a:srcRect/>
          <a:stretch>
            <a:fillRect/>
          </a:stretch>
        </p:blipFill>
        <p:spPr bwMode="auto">
          <a:xfrm>
            <a:off x="2692389" y="4727328"/>
            <a:ext cx="601586" cy="601585"/>
          </a:xfrm>
          <a:prstGeom prst="rect">
            <a:avLst/>
          </a:prstGeom>
          <a:noFill/>
          <a:effectLst>
            <a:outerShdw blurRad="50800" dist="38100" dir="2700000" algn="tl" rotWithShape="0">
              <a:prstClr val="black">
                <a:alpha val="40000"/>
              </a:prstClr>
            </a:outerShdw>
          </a:effectLst>
        </p:spPr>
      </p:pic>
      <p:grpSp>
        <p:nvGrpSpPr>
          <p:cNvPr id="4" name="Group 38"/>
          <p:cNvGrpSpPr>
            <a:grpSpLocks noChangeAspect="1"/>
          </p:cNvGrpSpPr>
          <p:nvPr/>
        </p:nvGrpSpPr>
        <p:grpSpPr>
          <a:xfrm flipH="1">
            <a:off x="2804496" y="2056161"/>
            <a:ext cx="552331" cy="610474"/>
            <a:chOff x="5867401" y="3973597"/>
            <a:chExt cx="1230504" cy="1322303"/>
          </a:xfrm>
          <a:effectLst>
            <a:outerShdw blurRad="50800" dist="38100" dir="2700000" algn="tl" rotWithShape="0">
              <a:prstClr val="black">
                <a:alpha val="40000"/>
              </a:prstClr>
            </a:outerShdw>
          </a:effectLst>
        </p:grpSpPr>
        <p:sp>
          <p:nvSpPr>
            <p:cNvPr id="115" name="Freeform 114"/>
            <p:cNvSpPr/>
            <p:nvPr/>
          </p:nvSpPr>
          <p:spPr bwMode="auto">
            <a:xfrm>
              <a:off x="5867401" y="4505325"/>
              <a:ext cx="1219200" cy="714375"/>
            </a:xfrm>
            <a:custGeom>
              <a:avLst/>
              <a:gdLst>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573383"/>
                <a:gd name="connsiteY0" fmla="*/ 714375 h 714375"/>
                <a:gd name="connsiteX1" fmla="*/ 0 w 1573383"/>
                <a:gd name="connsiteY1" fmla="*/ 266700 h 714375"/>
                <a:gd name="connsiteX2" fmla="*/ 542925 w 1573383"/>
                <a:gd name="connsiteY2" fmla="*/ 0 h 714375"/>
                <a:gd name="connsiteX3" fmla="*/ 1285875 w 1573383"/>
                <a:gd name="connsiteY3" fmla="*/ 438150 h 714375"/>
                <a:gd name="connsiteX4" fmla="*/ 647700 w 1573383"/>
                <a:gd name="connsiteY4" fmla="*/ 714375 h 714375"/>
                <a:gd name="connsiteX0" fmla="*/ 647700 w 1285875"/>
                <a:gd name="connsiteY0" fmla="*/ 714375 h 714375"/>
                <a:gd name="connsiteX1" fmla="*/ 0 w 1285875"/>
                <a:gd name="connsiteY1" fmla="*/ 266700 h 714375"/>
                <a:gd name="connsiteX2" fmla="*/ 542925 w 1285875"/>
                <a:gd name="connsiteY2" fmla="*/ 0 h 714375"/>
                <a:gd name="connsiteX3" fmla="*/ 1285875 w 1285875"/>
                <a:gd name="connsiteY3" fmla="*/ 438150 h 714375"/>
                <a:gd name="connsiteX4" fmla="*/ 647700 w 1285875"/>
                <a:gd name="connsiteY4" fmla="*/ 714375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75" h="714375">
                  <a:moveTo>
                    <a:pt x="647700" y="714375"/>
                  </a:moveTo>
                  <a:lnTo>
                    <a:pt x="0" y="266700"/>
                  </a:lnTo>
                  <a:lnTo>
                    <a:pt x="542925" y="0"/>
                  </a:lnTo>
                  <a:lnTo>
                    <a:pt x="1285875" y="438150"/>
                  </a:lnTo>
                  <a:lnTo>
                    <a:pt x="647700" y="714375"/>
                  </a:lnTo>
                  <a:close/>
                </a:path>
              </a:pathLst>
            </a:custGeom>
            <a:gradFill flip="none" rotWithShape="1">
              <a:gsLst>
                <a:gs pos="27000">
                  <a:srgbClr val="FFFFFF">
                    <a:alpha val="11000"/>
                  </a:srgbClr>
                </a:gs>
                <a:gs pos="50000">
                  <a:srgbClr val="FFFFFF">
                    <a:lumMod val="50000"/>
                    <a:alpha val="7000"/>
                  </a:srgbClr>
                </a:gs>
                <a:gs pos="100000">
                  <a:srgbClr val="FFFFFF">
                    <a:lumMod val="50000"/>
                    <a:alpha val="50000"/>
                  </a:srgbClr>
                </a:gs>
              </a:gsLst>
              <a:lin ang="2700000" scaled="1"/>
              <a:tileRect/>
            </a:gradFill>
            <a:ln w="9525" cap="flat" cmpd="sng" algn="ctr">
              <a:noFill/>
              <a:prstDash val="solid"/>
              <a:round/>
              <a:headEnd type="none" w="med" len="med"/>
              <a:tailEnd type="none" w="med" len="med"/>
            </a:ln>
            <a:effectLst>
              <a:outerShdw blurRad="63500" sx="102000" sy="102000" algn="ctr" rotWithShape="0">
                <a:srgbClr val="FFFFFF">
                  <a:alpha val="40000"/>
                </a:srgbClr>
              </a:outerShdw>
            </a:effectLst>
          </p:spPr>
          <p:txBody>
            <a:bodyPr vert="horz" wrap="square" lIns="91440" tIns="45720" rIns="91440" bIns="45720" numCol="1" rtlCol="0" anchor="t" anchorCtr="0" compatLnSpc="1">
              <a:prstTxWarp prst="textNoShape">
                <a:avLst/>
              </a:prstTxWarp>
            </a:bodyPr>
            <a:lstStyle/>
            <a:p>
              <a:pPr marL="114265" algn="ctr" defTabSz="-57135" eaLnBrk="0" hangingPunct="0">
                <a:spcBef>
                  <a:spcPts val="200"/>
                </a:spcBef>
                <a:spcAft>
                  <a:spcPts val="900"/>
                </a:spcAft>
                <a:buClr>
                  <a:srgbClr val="FFB601"/>
                </a:buClr>
                <a:buSzPct val="95000"/>
                <a:defRPr/>
              </a:pPr>
              <a:endParaRPr lang="en-US" sz="2000" dirty="0">
                <a:ln>
                  <a:solidFill>
                    <a:srgbClr val="FFFFFF">
                      <a:lumMod val="50000"/>
                      <a:alpha val="5000"/>
                    </a:srgbClr>
                  </a:solidFill>
                </a:ln>
                <a:solidFill>
                  <a:srgbClr val="FFFFFF"/>
                </a:solidFill>
                <a:effectLst>
                  <a:outerShdw blurRad="50800" dist="38100" dir="5400000" algn="t" rotWithShape="0">
                    <a:prstClr val="black">
                      <a:alpha val="40000"/>
                    </a:prstClr>
                  </a:outerShdw>
                </a:effectLst>
                <a:latin typeface="Segoe"/>
              </a:endParaRPr>
            </a:p>
          </p:txBody>
        </p:sp>
        <p:pic>
          <p:nvPicPr>
            <p:cNvPr id="116" name="Picture 3" descr="C:\Documents and Settings\james\Desktop\TAG Documents\JIm\1010101.png"/>
            <p:cNvPicPr>
              <a:picLocks noChangeAspect="1" noChangeArrowheads="1"/>
            </p:cNvPicPr>
            <p:nvPr/>
          </p:nvPicPr>
          <p:blipFill>
            <a:blip r:embed="rId7" cstate="print"/>
            <a:stretch>
              <a:fillRect/>
            </a:stretch>
          </p:blipFill>
          <p:spPr bwMode="auto">
            <a:xfrm>
              <a:off x="6407150" y="3973597"/>
              <a:ext cx="690755" cy="1322303"/>
            </a:xfrm>
            <a:prstGeom prst="rect">
              <a:avLst/>
            </a:prstGeom>
            <a:noFill/>
            <a:effectLst/>
          </p:spPr>
        </p:pic>
      </p:grpSp>
      <p:sp>
        <p:nvSpPr>
          <p:cNvPr id="37" name="TextBox 36"/>
          <p:cNvSpPr txBox="1"/>
          <p:nvPr/>
        </p:nvSpPr>
        <p:spPr>
          <a:xfrm>
            <a:off x="1336950" y="4224528"/>
            <a:ext cx="556260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455613" lvl="2" rtl="0"/>
            <a:r>
              <a:rPr lang="en-US" sz="2400" dirty="0">
                <a:solidFill>
                  <a:prstClr val="white"/>
                </a:solidFill>
                <a:effectLst>
                  <a:glow rad="139700">
                    <a:srgbClr val="EABD00">
                      <a:satMod val="175000"/>
                      <a:alpha val="40000"/>
                    </a:srgbClr>
                  </a:glow>
                </a:effectLst>
                <a:latin typeface="Segoe UI" pitchFamily="34" charset="0"/>
              </a:rPr>
              <a:t>3</a:t>
            </a:r>
            <a:r>
              <a:rPr lang="en-US" sz="2400" kern="1200" dirty="0" smtClean="0">
                <a:solidFill>
                  <a:prstClr val="white"/>
                </a:solidFill>
                <a:effectLst>
                  <a:glow rad="139700">
                    <a:srgbClr val="EABD00">
                      <a:satMod val="175000"/>
                      <a:alpha val="40000"/>
                    </a:srgbClr>
                  </a:glow>
                </a:effectLst>
                <a:latin typeface="Segoe UI" pitchFamily="34" charset="0"/>
                <a:ea typeface="+mn-ea"/>
                <a:cs typeface="+mn-cs"/>
              </a:rPr>
              <a:t>. Evaluate For Some User Scenarios</a:t>
            </a:r>
            <a:endParaRPr lang="en-US" sz="2400" kern="1200" dirty="0">
              <a:solidFill>
                <a:prstClr val="white"/>
              </a:solidFill>
              <a:effectLst>
                <a:glow rad="139700">
                  <a:srgbClr val="EABD00">
                    <a:satMod val="175000"/>
                    <a:alpha val="40000"/>
                  </a:srgbClr>
                </a:glow>
              </a:effectLst>
              <a:latin typeface="Segoe UI" pitchFamily="34" charset="0"/>
              <a:ea typeface="+mn-ea"/>
              <a:cs typeface="+mn-cs"/>
            </a:endParaRPr>
          </a:p>
        </p:txBody>
      </p:sp>
      <p:pic>
        <p:nvPicPr>
          <p:cNvPr id="35" name="Picture 34" descr="client new.png"/>
          <p:cNvPicPr>
            <a:picLocks noChangeAspect="1"/>
          </p:cNvPicPr>
          <p:nvPr/>
        </p:nvPicPr>
        <p:blipFill>
          <a:blip r:embed="rId8" cstate="print"/>
          <a:stretch>
            <a:fillRect/>
          </a:stretch>
        </p:blipFill>
        <p:spPr>
          <a:xfrm>
            <a:off x="8556792" y="105745"/>
            <a:ext cx="577877" cy="274320"/>
          </a:xfrm>
          <a:prstGeom prst="rect">
            <a:avLst/>
          </a:prstGeom>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 name="Rectangle 28"/>
          <p:cNvSpPr/>
          <p:nvPr/>
        </p:nvSpPr>
        <p:spPr bwMode="auto">
          <a:xfrm rot="5400000">
            <a:off x="947590" y="3167121"/>
            <a:ext cx="1968848" cy="3864028"/>
          </a:xfrm>
          <a:prstGeom prst="rect">
            <a:avLst/>
          </a:prstGeom>
          <a:gradFill>
            <a:gsLst>
              <a:gs pos="0">
                <a:srgbClr val="77933C"/>
              </a:gs>
              <a:gs pos="55000">
                <a:srgbClr val="408054">
                  <a:alpha val="34000"/>
                </a:srgbClr>
              </a:gs>
              <a:gs pos="100000">
                <a:srgbClr val="408054">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0" name="Rectangle 29"/>
          <p:cNvSpPr/>
          <p:nvPr/>
        </p:nvSpPr>
        <p:spPr bwMode="auto">
          <a:xfrm rot="16200000" flipV="1">
            <a:off x="765682" y="726453"/>
            <a:ext cx="2548126" cy="4079492"/>
          </a:xfrm>
          <a:prstGeom prst="rect">
            <a:avLst/>
          </a:prstGeom>
          <a:gradFill>
            <a:gsLst>
              <a:gs pos="0">
                <a:srgbClr val="77933C"/>
              </a:gs>
              <a:gs pos="55000">
                <a:srgbClr val="39639D">
                  <a:alpha val="34000"/>
                </a:srgbClr>
              </a:gs>
              <a:gs pos="100000">
                <a:srgbClr val="39639D">
                  <a:alpha val="0"/>
                </a:srgbClr>
              </a:gs>
            </a:gsLst>
            <a:lin ang="16200000" scaled="0"/>
          </a:gra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ectangle 31"/>
          <p:cNvSpPr/>
          <p:nvPr/>
        </p:nvSpPr>
        <p:spPr bwMode="auto">
          <a:xfrm rot="5400000" flipH="1" flipV="1">
            <a:off x="4670692" y="1619582"/>
            <a:ext cx="4625138" cy="4321478"/>
          </a:xfrm>
          <a:prstGeom prst="rect">
            <a:avLst/>
          </a:prstGeom>
          <a:gradFill>
            <a:gsLst>
              <a:gs pos="0">
                <a:srgbClr val="002060">
                  <a:alpha val="0"/>
                </a:srgbClr>
              </a:gs>
              <a:gs pos="100000">
                <a:srgbClr val="002060"/>
              </a:gs>
            </a:gsLst>
            <a:lin ang="5400000" scaled="0"/>
          </a:gra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32" name="Rectangle 36"/>
          <p:cNvSpPr>
            <a:spLocks noGrp="1" noChangeArrowheads="1"/>
          </p:cNvSpPr>
          <p:nvPr>
            <p:ph type="title"/>
          </p:nvPr>
        </p:nvSpPr>
        <p:spPr>
          <a:xfrm>
            <a:off x="143168" y="125963"/>
            <a:ext cx="8370887" cy="443198"/>
          </a:xfrm>
        </p:spPr>
        <p:txBody>
          <a:bodyPr/>
          <a:lstStyle/>
          <a:p>
            <a:r>
              <a:rPr lang="en-US" sz="3200" dirty="0" smtClean="0">
                <a:latin typeface="+mn-lt"/>
              </a:rPr>
              <a:t>Client</a:t>
            </a:r>
            <a:r>
              <a:rPr sz="3200" dirty="0" smtClean="0">
                <a:latin typeface="+mn-lt"/>
              </a:rPr>
              <a:t> Virtualization</a:t>
            </a:r>
            <a:endParaRPr lang="en-US" sz="3200" dirty="0" smtClean="0">
              <a:latin typeface="+mn-lt"/>
            </a:endParaRPr>
          </a:p>
        </p:txBody>
      </p:sp>
      <p:sp>
        <p:nvSpPr>
          <p:cNvPr id="33" name="&quot;GLASS&quot;; Black to Transparent"/>
          <p:cNvSpPr/>
          <p:nvPr/>
        </p:nvSpPr>
        <p:spPr bwMode="auto">
          <a:xfrm rot="5400000">
            <a:off x="4179293" y="-3554303"/>
            <a:ext cx="785412" cy="9144001"/>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34" name="TextBox 33"/>
          <p:cNvSpPr txBox="1"/>
          <p:nvPr/>
        </p:nvSpPr>
        <p:spPr>
          <a:xfrm>
            <a:off x="280416" y="624510"/>
            <a:ext cx="8071104" cy="830997"/>
          </a:xfrm>
          <a:prstGeom prst="rect">
            <a:avLst/>
          </a:prstGeom>
          <a:noFill/>
        </p:spPr>
        <p:txBody>
          <a:bodyPr wrap="square">
            <a:spAutoFit/>
          </a:bodyPr>
          <a:lstStyle/>
          <a:p>
            <a:r>
              <a:rPr lang="en-US" sz="2400" dirty="0" smtClean="0"/>
              <a:t>Empowering both workers and IT with </a:t>
            </a:r>
            <a:br>
              <a:rPr lang="en-US" sz="2400" dirty="0" smtClean="0"/>
            </a:br>
            <a:r>
              <a:rPr lang="en-US" sz="2400" b="1" dirty="0" smtClean="0"/>
              <a:t>The Optimized Desktop Vision</a:t>
            </a:r>
            <a:endParaRPr lang="en-US" sz="2400" b="1" dirty="0"/>
          </a:p>
        </p:txBody>
      </p:sp>
      <p:sp>
        <p:nvSpPr>
          <p:cNvPr id="87" name="TextBox 86"/>
          <p:cNvSpPr txBox="1"/>
          <p:nvPr/>
        </p:nvSpPr>
        <p:spPr>
          <a:xfrm>
            <a:off x="-7725" y="4123581"/>
            <a:ext cx="1588875" cy="138499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Increase</a:t>
            </a:r>
          </a:p>
          <a:p>
            <a:pPr marL="0" lvl="2"/>
            <a:r>
              <a:rPr lang="en-US" sz="2800" b="1" dirty="0" smtClean="0"/>
              <a:t>Business Agility</a:t>
            </a:r>
          </a:p>
        </p:txBody>
      </p:sp>
      <p:sp>
        <p:nvSpPr>
          <p:cNvPr id="89" name="TextBox 88"/>
          <p:cNvSpPr txBox="1"/>
          <p:nvPr/>
        </p:nvSpPr>
        <p:spPr>
          <a:xfrm>
            <a:off x="8513" y="1496720"/>
            <a:ext cx="1572637" cy="2092881"/>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800" b="1" dirty="0" smtClean="0"/>
              <a:t>Reduce Desktop </a:t>
            </a:r>
            <a:br>
              <a:rPr lang="en-US" sz="2800" b="1" dirty="0" smtClean="0"/>
            </a:br>
            <a:r>
              <a:rPr lang="en-US" sz="2800" b="1" dirty="0" smtClean="0"/>
              <a:t>TCO</a:t>
            </a:r>
            <a:r>
              <a:rPr lang="en-US" sz="2800" dirty="0" smtClean="0"/>
              <a:t>	</a:t>
            </a:r>
            <a:br>
              <a:rPr lang="en-US" sz="2800" dirty="0" smtClean="0"/>
            </a:br>
            <a:endParaRPr lang="en-US" sz="2800" dirty="0" smtClean="0"/>
          </a:p>
          <a:p>
            <a:endParaRPr lang="en-US" dirty="0"/>
          </a:p>
        </p:txBody>
      </p:sp>
      <p:sp>
        <p:nvSpPr>
          <p:cNvPr id="92" name="TextBox 91"/>
          <p:cNvSpPr txBox="1"/>
          <p:nvPr/>
        </p:nvSpPr>
        <p:spPr>
          <a:xfrm flipH="1">
            <a:off x="6706136" y="3090212"/>
            <a:ext cx="2395660" cy="1231106"/>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pPr marL="0" lvl="2" algn="r"/>
            <a:r>
              <a:rPr lang="en-US" sz="2800" b="1" dirty="0" smtClean="0"/>
              <a:t>Streamline IT Management</a:t>
            </a:r>
            <a:endParaRPr lang="en-US" sz="2800" dirty="0" smtClean="0"/>
          </a:p>
          <a:p>
            <a:pPr algn="r"/>
            <a:endParaRPr lang="en-US" dirty="0"/>
          </a:p>
        </p:txBody>
      </p:sp>
      <p:sp>
        <p:nvSpPr>
          <p:cNvPr id="31" name="TextBox 30"/>
          <p:cNvSpPr txBox="1"/>
          <p:nvPr/>
        </p:nvSpPr>
        <p:spPr>
          <a:xfrm>
            <a:off x="6119447" y="2726779"/>
            <a:ext cx="298235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lgn="r"/>
            <a:r>
              <a:rPr lang="en-US" sz="2400" dirty="0" smtClean="0">
                <a:effectLst>
                  <a:glow rad="139700">
                    <a:schemeClr val="accent2">
                      <a:satMod val="175000"/>
                      <a:alpha val="40000"/>
                    </a:schemeClr>
                  </a:glow>
                </a:effectLst>
              </a:rPr>
              <a:t>2. To Control Cost</a:t>
            </a:r>
            <a:endParaRPr lang="en-US" sz="2400" dirty="0">
              <a:effectLst>
                <a:glow rad="139700">
                  <a:schemeClr val="accent2">
                    <a:satMod val="175000"/>
                    <a:alpha val="40000"/>
                  </a:schemeClr>
                </a:glow>
              </a:effectLst>
            </a:endParaRPr>
          </a:p>
        </p:txBody>
      </p:sp>
      <p:grpSp>
        <p:nvGrpSpPr>
          <p:cNvPr id="2" name="Group 21"/>
          <p:cNvGrpSpPr>
            <a:grpSpLocks noChangeAspect="1"/>
          </p:cNvGrpSpPr>
          <p:nvPr/>
        </p:nvGrpSpPr>
        <p:grpSpPr>
          <a:xfrm>
            <a:off x="2645607" y="2105202"/>
            <a:ext cx="2638207" cy="1280642"/>
            <a:chOff x="2522513" y="2000138"/>
            <a:chExt cx="3618939" cy="1756710"/>
          </a:xfrm>
        </p:grpSpPr>
        <p:pic>
          <p:nvPicPr>
            <p:cNvPr id="24" name="Picture 23" descr="App-V Logo.png"/>
            <p:cNvPicPr>
              <a:picLocks noChangeAspect="1"/>
            </p:cNvPicPr>
            <p:nvPr/>
          </p:nvPicPr>
          <p:blipFill>
            <a:blip r:embed="rId3" cstate="print"/>
            <a:stretch>
              <a:fillRect/>
            </a:stretch>
          </p:blipFill>
          <p:spPr>
            <a:xfrm>
              <a:off x="2567137" y="3116579"/>
              <a:ext cx="1713398" cy="640269"/>
            </a:xfrm>
            <a:prstGeom prst="rect">
              <a:avLst/>
            </a:prstGeom>
          </p:spPr>
        </p:pic>
        <p:pic>
          <p:nvPicPr>
            <p:cNvPr id="25" name="Picture 2"/>
            <p:cNvPicPr>
              <a:picLocks noChangeAspect="1" noChangeArrowheads="1"/>
            </p:cNvPicPr>
            <p:nvPr/>
          </p:nvPicPr>
          <p:blipFill>
            <a:blip r:embed="rId4" cstate="print">
              <a:clrChange>
                <a:clrFrom>
                  <a:srgbClr val="000000"/>
                </a:clrFrom>
                <a:clrTo>
                  <a:srgbClr val="000000">
                    <a:alpha val="0"/>
                  </a:srgbClr>
                </a:clrTo>
              </a:clrChange>
            </a:blip>
            <a:srcRect l="40264" r="35674"/>
            <a:stretch>
              <a:fillRect/>
            </a:stretch>
          </p:blipFill>
          <p:spPr bwMode="auto">
            <a:xfrm>
              <a:off x="2522513" y="2030377"/>
              <a:ext cx="1249387" cy="925961"/>
            </a:xfrm>
            <a:prstGeom prst="rect">
              <a:avLst/>
            </a:prstGeom>
            <a:noFill/>
            <a:ln w="9525">
              <a:noFill/>
              <a:miter lim="800000"/>
              <a:headEnd/>
              <a:tailEnd/>
            </a:ln>
            <a:effectLst/>
          </p:spPr>
        </p:pic>
        <p:pic>
          <p:nvPicPr>
            <p:cNvPr id="26" name="Picture 2"/>
            <p:cNvPicPr>
              <a:picLocks noChangeAspect="1" noChangeArrowheads="1"/>
            </p:cNvPicPr>
            <p:nvPr/>
          </p:nvPicPr>
          <p:blipFill>
            <a:blip r:embed="rId4" cstate="print">
              <a:clrChange>
                <a:clrFrom>
                  <a:srgbClr val="000000"/>
                </a:clrFrom>
                <a:clrTo>
                  <a:srgbClr val="000000">
                    <a:alpha val="0"/>
                  </a:srgbClr>
                </a:clrTo>
              </a:clrChange>
            </a:blip>
            <a:srcRect l="69444"/>
            <a:stretch>
              <a:fillRect/>
            </a:stretch>
          </p:blipFill>
          <p:spPr bwMode="auto">
            <a:xfrm>
              <a:off x="4476601" y="2000138"/>
              <a:ext cx="1664851" cy="971661"/>
            </a:xfrm>
            <a:prstGeom prst="rect">
              <a:avLst/>
            </a:prstGeom>
            <a:noFill/>
            <a:ln w="9525">
              <a:noFill/>
              <a:miter lim="800000"/>
              <a:headEnd/>
              <a:tailEnd/>
            </a:ln>
            <a:effectLst/>
          </p:spPr>
        </p:pic>
        <p:pic>
          <p:nvPicPr>
            <p:cNvPr id="27" name="Picture 2"/>
            <p:cNvPicPr>
              <a:picLocks noChangeAspect="1" noChangeArrowheads="1"/>
            </p:cNvPicPr>
            <p:nvPr/>
          </p:nvPicPr>
          <p:blipFill>
            <a:blip r:embed="rId5" cstate="print">
              <a:clrChange>
                <a:clrFrom>
                  <a:srgbClr val="2E00FF"/>
                </a:clrFrom>
                <a:clrTo>
                  <a:srgbClr val="2E00FF">
                    <a:alpha val="0"/>
                  </a:srgbClr>
                </a:clrTo>
              </a:clrChange>
            </a:blip>
            <a:srcRect/>
            <a:stretch>
              <a:fillRect/>
            </a:stretch>
          </p:blipFill>
          <p:spPr bwMode="auto">
            <a:xfrm>
              <a:off x="4512946" y="3101340"/>
              <a:ext cx="1402080" cy="416482"/>
            </a:xfrm>
            <a:prstGeom prst="rect">
              <a:avLst/>
            </a:prstGeom>
            <a:noFill/>
            <a:ln w="9525">
              <a:noFill/>
              <a:miter lim="800000"/>
              <a:headEnd/>
              <a:tailEnd/>
            </a:ln>
          </p:spPr>
        </p:pic>
      </p:grpSp>
      <p:grpSp>
        <p:nvGrpSpPr>
          <p:cNvPr id="3" name="Group 27"/>
          <p:cNvGrpSpPr>
            <a:grpSpLocks noChangeAspect="1"/>
          </p:cNvGrpSpPr>
          <p:nvPr/>
        </p:nvGrpSpPr>
        <p:grpSpPr>
          <a:xfrm>
            <a:off x="7104494" y="4503560"/>
            <a:ext cx="1842557" cy="1064436"/>
            <a:chOff x="9428771" y="3990703"/>
            <a:chExt cx="2184109" cy="1261749"/>
          </a:xfrm>
        </p:grpSpPr>
        <p:pic>
          <p:nvPicPr>
            <p:cNvPr id="41" name="Picture 62" descr="System Center Virtual Machine Manager logo vr.png"/>
            <p:cNvPicPr>
              <a:picLocks noChangeAspect="1"/>
            </p:cNvPicPr>
            <p:nvPr/>
          </p:nvPicPr>
          <p:blipFill>
            <a:blip r:embed="rId6" cstate="print"/>
            <a:srcRect b="17874"/>
            <a:stretch>
              <a:fillRect/>
            </a:stretch>
          </p:blipFill>
          <p:spPr bwMode="auto">
            <a:xfrm>
              <a:off x="9792018" y="3990703"/>
              <a:ext cx="1706562" cy="809625"/>
            </a:xfrm>
            <a:prstGeom prst="rect">
              <a:avLst/>
            </a:prstGeom>
            <a:noFill/>
            <a:ln w="9525">
              <a:noFill/>
              <a:miter lim="800000"/>
              <a:headEnd/>
              <a:tailEnd/>
            </a:ln>
          </p:spPr>
        </p:pic>
        <p:pic>
          <p:nvPicPr>
            <p:cNvPr id="45" name="Picture 44" descr="DTP-OptPack-SA_bL_r.png"/>
            <p:cNvPicPr>
              <a:picLocks noChangeAspect="1"/>
            </p:cNvPicPr>
            <p:nvPr/>
          </p:nvPicPr>
          <p:blipFill>
            <a:blip r:embed="rId7" cstate="print"/>
            <a:stretch>
              <a:fillRect/>
            </a:stretch>
          </p:blipFill>
          <p:spPr>
            <a:xfrm>
              <a:off x="9428771" y="4886586"/>
              <a:ext cx="2184109" cy="365866"/>
            </a:xfrm>
            <a:prstGeom prst="rect">
              <a:avLst/>
            </a:prstGeom>
          </p:spPr>
        </p:pic>
      </p:grpSp>
      <p:sp>
        <p:nvSpPr>
          <p:cNvPr id="36" name="TextBox 35"/>
          <p:cNvSpPr txBox="1"/>
          <p:nvPr/>
        </p:nvSpPr>
        <p:spPr>
          <a:xfrm>
            <a:off x="2321169" y="1504633"/>
            <a:ext cx="500634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0" lvl="2"/>
            <a:r>
              <a:rPr lang="en-US" sz="2400" dirty="0" smtClean="0">
                <a:effectLst>
                  <a:glow rad="139700">
                    <a:schemeClr val="accent2">
                      <a:satMod val="175000"/>
                      <a:alpha val="40000"/>
                    </a:schemeClr>
                  </a:glow>
                </a:effectLst>
              </a:rPr>
              <a:t>1. Start  Here!</a:t>
            </a:r>
            <a:endParaRPr lang="en-US" sz="2400" dirty="0">
              <a:effectLst>
                <a:glow rad="139700">
                  <a:schemeClr val="accent2">
                    <a:satMod val="175000"/>
                    <a:alpha val="40000"/>
                  </a:schemeClr>
                </a:glow>
              </a:effectLst>
            </a:endParaRPr>
          </a:p>
        </p:txBody>
      </p:sp>
      <p:sp>
        <p:nvSpPr>
          <p:cNvPr id="28" name="TextBox 27"/>
          <p:cNvSpPr txBox="1"/>
          <p:nvPr/>
        </p:nvSpPr>
        <p:spPr>
          <a:xfrm>
            <a:off x="1336950" y="4198760"/>
            <a:ext cx="556260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marL="455613" lvl="2" rtl="0"/>
            <a:r>
              <a:rPr lang="en-US" sz="2400" dirty="0">
                <a:solidFill>
                  <a:prstClr val="white"/>
                </a:solidFill>
                <a:effectLst>
                  <a:glow rad="139700">
                    <a:srgbClr val="EABD00">
                      <a:satMod val="175000"/>
                      <a:alpha val="40000"/>
                    </a:srgbClr>
                  </a:glow>
                </a:effectLst>
                <a:latin typeface="Segoe UI" pitchFamily="34" charset="0"/>
              </a:rPr>
              <a:t>3</a:t>
            </a:r>
            <a:r>
              <a:rPr lang="en-US" sz="2400" kern="1200" dirty="0" smtClean="0">
                <a:solidFill>
                  <a:prstClr val="white"/>
                </a:solidFill>
                <a:effectLst>
                  <a:glow rad="139700">
                    <a:srgbClr val="EABD00">
                      <a:satMod val="175000"/>
                      <a:alpha val="40000"/>
                    </a:srgbClr>
                  </a:glow>
                </a:effectLst>
                <a:latin typeface="Segoe UI" pitchFamily="34" charset="0"/>
                <a:ea typeface="+mn-ea"/>
                <a:cs typeface="+mn-cs"/>
              </a:rPr>
              <a:t>. Evaluate For Some User Scenarios</a:t>
            </a:r>
            <a:endParaRPr lang="en-US" sz="2400" kern="1200" dirty="0">
              <a:solidFill>
                <a:prstClr val="white"/>
              </a:solidFill>
              <a:effectLst>
                <a:glow rad="139700">
                  <a:srgbClr val="EABD00">
                    <a:satMod val="175000"/>
                    <a:alpha val="40000"/>
                  </a:srgbClr>
                </a:glow>
              </a:effectLst>
              <a:latin typeface="Segoe UI" pitchFamily="34" charset="0"/>
              <a:ea typeface="+mn-ea"/>
              <a:cs typeface="+mn-cs"/>
            </a:endParaRPr>
          </a:p>
        </p:txBody>
      </p:sp>
      <p:pic>
        <p:nvPicPr>
          <p:cNvPr id="35" name="Picture 34" descr="client new.png"/>
          <p:cNvPicPr>
            <a:picLocks noChangeAspect="1"/>
          </p:cNvPicPr>
          <p:nvPr/>
        </p:nvPicPr>
        <p:blipFill>
          <a:blip r:embed="rId8" cstate="print"/>
          <a:stretch>
            <a:fillRect/>
          </a:stretch>
        </p:blipFill>
        <p:spPr>
          <a:xfrm>
            <a:off x="8556792" y="105745"/>
            <a:ext cx="577877" cy="274320"/>
          </a:xfrm>
          <a:prstGeom prst="rect">
            <a:avLst/>
          </a:prstGeom>
        </p:spPr>
      </p:pic>
      <p:pic>
        <p:nvPicPr>
          <p:cNvPr id="48" name="Picture 3"/>
          <p:cNvPicPr>
            <a:picLocks noChangeAspect="1" noChangeArrowheads="1"/>
          </p:cNvPicPr>
          <p:nvPr/>
        </p:nvPicPr>
        <p:blipFill>
          <a:blip r:embed="rId9" cstate="print">
            <a:clrChange>
              <a:clrFrom>
                <a:srgbClr val="2E00FF"/>
              </a:clrFrom>
              <a:clrTo>
                <a:srgbClr val="2E00FF">
                  <a:alpha val="0"/>
                </a:srgbClr>
              </a:clrTo>
            </a:clrChange>
          </a:blip>
          <a:srcRect/>
          <a:stretch>
            <a:fillRect/>
          </a:stretch>
        </p:blipFill>
        <p:spPr bwMode="auto">
          <a:xfrm>
            <a:off x="4740418" y="4889652"/>
            <a:ext cx="947284" cy="357419"/>
          </a:xfrm>
          <a:prstGeom prst="rect">
            <a:avLst/>
          </a:prstGeom>
          <a:noFill/>
          <a:ln w="9525">
            <a:noFill/>
            <a:miter lim="800000"/>
            <a:headEnd/>
            <a:tailEnd/>
          </a:ln>
        </p:spPr>
      </p:pic>
      <p:pic>
        <p:nvPicPr>
          <p:cNvPr id="49" name="Picture 4"/>
          <p:cNvPicPr>
            <a:picLocks noChangeAspect="1" noChangeArrowheads="1"/>
          </p:cNvPicPr>
          <p:nvPr/>
        </p:nvPicPr>
        <p:blipFill>
          <a:blip r:embed="rId10" cstate="print">
            <a:clrChange>
              <a:clrFrom>
                <a:srgbClr val="2E00FF"/>
              </a:clrFrom>
              <a:clrTo>
                <a:srgbClr val="2E00FF">
                  <a:alpha val="0"/>
                </a:srgbClr>
              </a:clrTo>
            </a:clrChange>
          </a:blip>
          <a:srcRect/>
          <a:stretch>
            <a:fillRect/>
          </a:stretch>
        </p:blipFill>
        <p:spPr bwMode="auto">
          <a:xfrm>
            <a:off x="4713121" y="5433131"/>
            <a:ext cx="1001879" cy="350658"/>
          </a:xfrm>
          <a:prstGeom prst="rect">
            <a:avLst/>
          </a:prstGeom>
          <a:noFill/>
          <a:ln w="9525">
            <a:noFill/>
            <a:miter lim="800000"/>
            <a:headEnd/>
            <a:tailEnd/>
          </a:ln>
        </p:spPr>
      </p:pic>
      <p:sp>
        <p:nvSpPr>
          <p:cNvPr id="42" name="TextBox 41"/>
          <p:cNvSpPr txBox="1"/>
          <p:nvPr/>
        </p:nvSpPr>
        <p:spPr>
          <a:xfrm>
            <a:off x="-2057400" y="4648200"/>
            <a:ext cx="1447800" cy="923330"/>
          </a:xfrm>
          <a:prstGeom prst="rect">
            <a:avLst/>
          </a:prstGeom>
          <a:noFill/>
        </p:spPr>
        <p:txBody>
          <a:bodyPr wrap="square" rtlCol="0">
            <a:spAutoFit/>
          </a:bodyPr>
          <a:lstStyle/>
          <a:p>
            <a:r>
              <a:rPr lang="en-US" dirty="0" smtClean="0"/>
              <a:t>Need new logo in white</a:t>
            </a:r>
            <a:endParaRPr lang="en-US" dirty="0"/>
          </a:p>
        </p:txBody>
      </p:sp>
      <p:pic>
        <p:nvPicPr>
          <p:cNvPr id="37" name="Picture 2" descr="C:\Users\dgreg\AppData\Local\Microsoft\Windows\Temporary Internet Files\Content.Outlook\53MIT48K\VDI-Premium_bL_r (3).png"/>
          <p:cNvPicPr>
            <a:picLocks noChangeAspect="1" noChangeArrowheads="1"/>
          </p:cNvPicPr>
          <p:nvPr/>
        </p:nvPicPr>
        <p:blipFill>
          <a:blip r:embed="rId11" cstate="print"/>
          <a:srcRect/>
          <a:stretch>
            <a:fillRect/>
          </a:stretch>
        </p:blipFill>
        <p:spPr bwMode="auto">
          <a:xfrm>
            <a:off x="2191367" y="5471300"/>
            <a:ext cx="1764377" cy="274320"/>
          </a:xfrm>
          <a:prstGeom prst="rect">
            <a:avLst/>
          </a:prstGeom>
          <a:noFill/>
        </p:spPr>
      </p:pic>
      <p:pic>
        <p:nvPicPr>
          <p:cNvPr id="40" name="Picture 39" descr="WS08R2-RDS_h_rgb_r.png"/>
          <p:cNvPicPr>
            <a:picLocks noChangeAspect="1"/>
          </p:cNvPicPr>
          <p:nvPr/>
        </p:nvPicPr>
        <p:blipFill>
          <a:blip r:embed="rId12"/>
          <a:stretch>
            <a:fillRect/>
          </a:stretch>
        </p:blipFill>
        <p:spPr>
          <a:xfrm>
            <a:off x="2163626" y="4883311"/>
            <a:ext cx="1819858" cy="370101"/>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382901" y="1402538"/>
            <a:ext cx="8393148" cy="121158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37" name="Rounded Rectangle 36"/>
          <p:cNvSpPr/>
          <p:nvPr/>
        </p:nvSpPr>
        <p:spPr bwMode="auto">
          <a:xfrm>
            <a:off x="382901" y="4197049"/>
            <a:ext cx="8393148" cy="88011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38" name="Rounded Rectangle 37"/>
          <p:cNvSpPr/>
          <p:nvPr/>
        </p:nvSpPr>
        <p:spPr bwMode="auto">
          <a:xfrm>
            <a:off x="382901" y="5080017"/>
            <a:ext cx="8393148" cy="88011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36" name="Rounded Rectangle 35"/>
          <p:cNvSpPr/>
          <p:nvPr/>
        </p:nvSpPr>
        <p:spPr bwMode="auto">
          <a:xfrm>
            <a:off x="382901" y="2962609"/>
            <a:ext cx="8393148" cy="121158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80" name="Rounded Rectangle 79"/>
          <p:cNvSpPr/>
          <p:nvPr/>
        </p:nvSpPr>
        <p:spPr>
          <a:xfrm rot="5400000">
            <a:off x="4330319" y="-1190249"/>
            <a:ext cx="490692" cy="8412480"/>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solidFill>
                <a:schemeClr val="lt1"/>
              </a:solidFill>
            </a:endParaRPr>
          </a:p>
        </p:txBody>
      </p:sp>
      <p:sp>
        <p:nvSpPr>
          <p:cNvPr id="81" name="Rounded Rectangle 80"/>
          <p:cNvSpPr/>
          <p:nvPr/>
        </p:nvSpPr>
        <p:spPr>
          <a:xfrm rot="5400000">
            <a:off x="4336259" y="-2877911"/>
            <a:ext cx="478815" cy="8412480"/>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p>
        </p:txBody>
      </p:sp>
      <p:sp>
        <p:nvSpPr>
          <p:cNvPr id="82" name="Rectangle 81"/>
          <p:cNvSpPr/>
          <p:nvPr/>
        </p:nvSpPr>
        <p:spPr>
          <a:xfrm>
            <a:off x="492683" y="1173541"/>
            <a:ext cx="8268583" cy="383182"/>
          </a:xfrm>
          <a:prstGeom prst="rect">
            <a:avLst/>
          </a:prstGeom>
        </p:spPr>
        <p:txBody>
          <a:bodyPr wrap="square">
            <a:spAutoFit/>
          </a:bodyPr>
          <a:lstStyle/>
          <a:p>
            <a:pPr algn="ctr">
              <a:lnSpc>
                <a:spcPct val="90000"/>
              </a:lnSpc>
              <a:tabLst>
                <a:tab pos="3889375" algn="l"/>
              </a:tabLst>
            </a:pPr>
            <a:r>
              <a:rPr lang="en-US" sz="2000" dirty="0" smtClean="0">
                <a:latin typeface="+mj-lt"/>
              </a:rPr>
              <a:t>What the Desktop Optimization Pack Provides</a:t>
            </a:r>
          </a:p>
        </p:txBody>
      </p:sp>
      <p:sp>
        <p:nvSpPr>
          <p:cNvPr id="92" name="TextBox 91"/>
          <p:cNvSpPr txBox="1"/>
          <p:nvPr/>
        </p:nvSpPr>
        <p:spPr>
          <a:xfrm>
            <a:off x="894689" y="3490897"/>
            <a:ext cx="213231" cy="523220"/>
          </a:xfrm>
          <a:prstGeom prst="rect">
            <a:avLst/>
          </a:prstGeom>
          <a:noFill/>
        </p:spPr>
        <p:txBody>
          <a:bodyPr wrap="square" rtlCol="0">
            <a:spAutoFit/>
          </a:bodyPr>
          <a:lstStyle/>
          <a:p>
            <a:pPr algn="l" rtl="0"/>
            <a:r>
              <a:rPr lang="en-US" sz="2800" spc="-150" dirty="0" smtClean="0">
                <a:ln w="3175">
                  <a:noFill/>
                </a:ln>
                <a:effectLst>
                  <a:outerShdw blurRad="165100" algn="ctr" rotWithShape="0">
                    <a:prstClr val="black">
                      <a:alpha val="60000"/>
                    </a:prstClr>
                  </a:outerShdw>
                </a:effectLst>
                <a:latin typeface="Segoe UI" pitchFamily="34" charset="0"/>
                <a:cs typeface="Segoe UI" pitchFamily="34" charset="0"/>
              </a:rPr>
              <a:t>1</a:t>
            </a:r>
            <a:endParaRPr lang="en-US" sz="2800" spc="-150" dirty="0">
              <a:ln w="3175">
                <a:noFill/>
              </a:ln>
              <a:effectLst>
                <a:outerShdw blurRad="165100" algn="ctr" rotWithShape="0">
                  <a:prstClr val="black">
                    <a:alpha val="60000"/>
                  </a:prstClr>
                </a:outerShdw>
              </a:effectLst>
              <a:latin typeface="Segoe UI" pitchFamily="34" charset="0"/>
              <a:cs typeface="Segoe UI" pitchFamily="34" charset="0"/>
            </a:endParaRPr>
          </a:p>
        </p:txBody>
      </p:sp>
      <p:sp>
        <p:nvSpPr>
          <p:cNvPr id="93" name="Rectangle 92"/>
          <p:cNvSpPr/>
          <p:nvPr/>
        </p:nvSpPr>
        <p:spPr>
          <a:xfrm>
            <a:off x="1282310" y="4473463"/>
            <a:ext cx="3198834" cy="369332"/>
          </a:xfrm>
          <a:prstGeom prst="rect">
            <a:avLst/>
          </a:prstGeom>
        </p:spPr>
        <p:txBody>
          <a:bodyPr wrap="square">
            <a:spAutoFit/>
          </a:bodyPr>
          <a:lstStyle/>
          <a:p>
            <a:r>
              <a:rPr lang="en-US" dirty="0" smtClean="0">
                <a:latin typeface="Segoe UI" pitchFamily="34" charset="0"/>
                <a:cs typeface="Segoe UI" pitchFamily="34" charset="0"/>
              </a:rPr>
              <a:t>Deliver end-to-end solutions</a:t>
            </a:r>
          </a:p>
        </p:txBody>
      </p:sp>
      <p:sp>
        <p:nvSpPr>
          <p:cNvPr id="94" name="TextBox 93"/>
          <p:cNvSpPr txBox="1"/>
          <p:nvPr/>
        </p:nvSpPr>
        <p:spPr>
          <a:xfrm>
            <a:off x="883672" y="4396519"/>
            <a:ext cx="381000" cy="523220"/>
          </a:xfrm>
          <a:prstGeom prst="rect">
            <a:avLst/>
          </a:prstGeom>
          <a:noFill/>
        </p:spPr>
        <p:txBody>
          <a:bodyPr wrap="square" rtlCol="0">
            <a:spAutoFit/>
          </a:bodyPr>
          <a:lstStyle/>
          <a:p>
            <a:pPr algn="l" rtl="0"/>
            <a:r>
              <a:rPr lang="en-US" sz="2800" spc="-150" dirty="0" smtClean="0">
                <a:ln w="3175">
                  <a:noFill/>
                </a:ln>
                <a:effectLst>
                  <a:outerShdw blurRad="165100" algn="ctr" rotWithShape="0">
                    <a:prstClr val="black">
                      <a:alpha val="60000"/>
                    </a:prstClr>
                  </a:outerShdw>
                </a:effectLst>
                <a:latin typeface="Segoe UI" pitchFamily="34" charset="0"/>
                <a:cs typeface="Segoe UI" pitchFamily="34" charset="0"/>
              </a:rPr>
              <a:t>2</a:t>
            </a:r>
            <a:endParaRPr lang="en-US" sz="2800" spc="-150" dirty="0">
              <a:ln w="3175">
                <a:noFill/>
              </a:ln>
              <a:effectLst>
                <a:outerShdw blurRad="165100" algn="ctr" rotWithShape="0">
                  <a:prstClr val="black">
                    <a:alpha val="60000"/>
                  </a:prstClr>
                </a:outerShdw>
              </a:effectLst>
              <a:latin typeface="Segoe UI" pitchFamily="34" charset="0"/>
              <a:cs typeface="Segoe UI" pitchFamily="34" charset="0"/>
            </a:endParaRPr>
          </a:p>
        </p:txBody>
      </p:sp>
      <p:sp>
        <p:nvSpPr>
          <p:cNvPr id="96" name="TextBox 95"/>
          <p:cNvSpPr txBox="1"/>
          <p:nvPr/>
        </p:nvSpPr>
        <p:spPr>
          <a:xfrm>
            <a:off x="894689" y="5297850"/>
            <a:ext cx="381000" cy="523220"/>
          </a:xfrm>
          <a:prstGeom prst="rect">
            <a:avLst/>
          </a:prstGeom>
          <a:noFill/>
        </p:spPr>
        <p:txBody>
          <a:bodyPr wrap="square" rtlCol="0">
            <a:spAutoFit/>
          </a:bodyPr>
          <a:lstStyle/>
          <a:p>
            <a:pPr algn="l" rtl="0"/>
            <a:r>
              <a:rPr lang="en-US" sz="2800" spc="-150" dirty="0" smtClean="0">
                <a:ln w="3175">
                  <a:noFill/>
                </a:ln>
                <a:effectLst>
                  <a:outerShdw blurRad="165100" algn="ctr" rotWithShape="0">
                    <a:prstClr val="black">
                      <a:alpha val="60000"/>
                    </a:prstClr>
                  </a:outerShdw>
                </a:effectLst>
                <a:latin typeface="Segoe UI" pitchFamily="34" charset="0"/>
                <a:cs typeface="Segoe UI" pitchFamily="34" charset="0"/>
              </a:rPr>
              <a:t>3</a:t>
            </a:r>
            <a:endParaRPr lang="en-US" sz="2800" spc="-150" dirty="0">
              <a:ln w="3175">
                <a:noFill/>
              </a:ln>
              <a:effectLst>
                <a:outerShdw blurRad="165100" algn="ctr" rotWithShape="0">
                  <a:prstClr val="black">
                    <a:alpha val="60000"/>
                  </a:prstClr>
                </a:outerShdw>
              </a:effectLst>
              <a:latin typeface="Segoe UI" pitchFamily="34" charset="0"/>
              <a:cs typeface="Segoe UI" pitchFamily="34" charset="0"/>
            </a:endParaRPr>
          </a:p>
        </p:txBody>
      </p:sp>
      <p:sp>
        <p:nvSpPr>
          <p:cNvPr id="99" name="Rectangle 98"/>
          <p:cNvSpPr/>
          <p:nvPr/>
        </p:nvSpPr>
        <p:spPr>
          <a:xfrm>
            <a:off x="1293327" y="3567841"/>
            <a:ext cx="3198834" cy="369332"/>
          </a:xfrm>
          <a:prstGeom prst="rect">
            <a:avLst/>
          </a:prstGeom>
        </p:spPr>
        <p:txBody>
          <a:bodyPr wrap="square">
            <a:spAutoFit/>
          </a:bodyPr>
          <a:lstStyle/>
          <a:p>
            <a:r>
              <a:rPr lang="en-US" dirty="0" smtClean="0">
                <a:latin typeface="Segoe UI" pitchFamily="34" charset="0"/>
                <a:cs typeface="Segoe UI" pitchFamily="34" charset="0"/>
              </a:rPr>
              <a:t>Provide immediate ROI</a:t>
            </a:r>
          </a:p>
        </p:txBody>
      </p:sp>
      <p:pic>
        <p:nvPicPr>
          <p:cNvPr id="27" name="Picture 11" descr="logo"/>
          <p:cNvPicPr>
            <a:picLocks noChangeAspect="1" noChangeArrowheads="1"/>
          </p:cNvPicPr>
          <p:nvPr/>
        </p:nvPicPr>
        <p:blipFill>
          <a:blip r:embed="rId4" cstate="print"/>
          <a:srcRect/>
          <a:stretch>
            <a:fillRect/>
          </a:stretch>
        </p:blipFill>
        <p:spPr bwMode="auto">
          <a:xfrm>
            <a:off x="3538384" y="2818530"/>
            <a:ext cx="1961388" cy="365760"/>
          </a:xfrm>
          <a:prstGeom prst="rect">
            <a:avLst/>
          </a:prstGeom>
          <a:noFill/>
          <a:ln w="9525">
            <a:noFill/>
            <a:miter lim="800000"/>
            <a:headEnd/>
            <a:tailEnd/>
          </a:ln>
        </p:spPr>
      </p:pic>
      <p:pic>
        <p:nvPicPr>
          <p:cNvPr id="28" name="Picture 6" descr="AGPM"/>
          <p:cNvPicPr>
            <a:picLocks noChangeAspect="1" noChangeArrowheads="1"/>
          </p:cNvPicPr>
          <p:nvPr/>
        </p:nvPicPr>
        <p:blipFill>
          <a:blip r:embed="rId5" cstate="print"/>
          <a:srcRect/>
          <a:stretch>
            <a:fillRect/>
          </a:stretch>
        </p:blipFill>
        <p:spPr bwMode="invGray">
          <a:xfrm>
            <a:off x="6963133" y="2143595"/>
            <a:ext cx="1695282" cy="365760"/>
          </a:xfrm>
          <a:prstGeom prst="rect">
            <a:avLst/>
          </a:prstGeom>
          <a:noFill/>
          <a:ln w="9525">
            <a:noFill/>
            <a:miter lim="800000"/>
            <a:headEnd/>
            <a:tailEnd/>
          </a:ln>
        </p:spPr>
      </p:pic>
      <p:pic>
        <p:nvPicPr>
          <p:cNvPr id="29" name="Picture 7" descr="AIS"/>
          <p:cNvPicPr>
            <a:picLocks noChangeAspect="1" noChangeArrowheads="1"/>
          </p:cNvPicPr>
          <p:nvPr/>
        </p:nvPicPr>
        <p:blipFill>
          <a:blip r:embed="rId6" cstate="print"/>
          <a:srcRect/>
          <a:stretch>
            <a:fillRect/>
          </a:stretch>
        </p:blipFill>
        <p:spPr bwMode="invGray">
          <a:xfrm>
            <a:off x="5763487" y="1725016"/>
            <a:ext cx="1461888" cy="365760"/>
          </a:xfrm>
          <a:prstGeom prst="rect">
            <a:avLst/>
          </a:prstGeom>
          <a:noFill/>
          <a:ln w="9525">
            <a:noFill/>
            <a:miter lim="800000"/>
            <a:headEnd/>
            <a:tailEnd/>
          </a:ln>
        </p:spPr>
      </p:pic>
      <p:pic>
        <p:nvPicPr>
          <p:cNvPr id="30" name="Picture 8" descr="DaRT"/>
          <p:cNvPicPr>
            <a:picLocks noChangeAspect="1" noChangeArrowheads="1"/>
          </p:cNvPicPr>
          <p:nvPr/>
        </p:nvPicPr>
        <p:blipFill>
          <a:blip r:embed="rId7" cstate="print"/>
          <a:srcRect/>
          <a:stretch>
            <a:fillRect/>
          </a:stretch>
        </p:blipFill>
        <p:spPr bwMode="invGray">
          <a:xfrm>
            <a:off x="3188964" y="1744895"/>
            <a:ext cx="1485430" cy="365760"/>
          </a:xfrm>
          <a:prstGeom prst="rect">
            <a:avLst/>
          </a:prstGeom>
          <a:noFill/>
          <a:ln w="9525">
            <a:noFill/>
            <a:miter lim="800000"/>
            <a:headEnd/>
            <a:tailEnd/>
          </a:ln>
        </p:spPr>
      </p:pic>
      <p:pic>
        <p:nvPicPr>
          <p:cNvPr id="31" name="Picture 9" descr="SCDEM"/>
          <p:cNvPicPr>
            <a:picLocks noChangeAspect="1" noChangeArrowheads="1"/>
          </p:cNvPicPr>
          <p:nvPr/>
        </p:nvPicPr>
        <p:blipFill>
          <a:blip r:embed="rId8" cstate="print"/>
          <a:srcRect/>
          <a:stretch>
            <a:fillRect/>
          </a:stretch>
        </p:blipFill>
        <p:spPr bwMode="invGray">
          <a:xfrm>
            <a:off x="4366779" y="2144289"/>
            <a:ext cx="1786293" cy="365760"/>
          </a:xfrm>
          <a:prstGeom prst="rect">
            <a:avLst/>
          </a:prstGeom>
          <a:noFill/>
          <a:ln w="9525">
            <a:noFill/>
            <a:miter lim="800000"/>
            <a:headEnd/>
            <a:tailEnd/>
          </a:ln>
        </p:spPr>
      </p:pic>
      <p:pic>
        <p:nvPicPr>
          <p:cNvPr id="32" name="Picture 2" descr="C:\Users\chajones\Desktop\Logo-MSAV.png"/>
          <p:cNvPicPr>
            <a:picLocks noChangeAspect="1" noChangeArrowheads="1"/>
          </p:cNvPicPr>
          <p:nvPr/>
        </p:nvPicPr>
        <p:blipFill>
          <a:blip r:embed="rId9" cstate="print"/>
          <a:srcRect/>
          <a:stretch>
            <a:fillRect/>
          </a:stretch>
        </p:blipFill>
        <p:spPr bwMode="invGray">
          <a:xfrm>
            <a:off x="2148334" y="2152341"/>
            <a:ext cx="1408385" cy="365760"/>
          </a:xfrm>
          <a:prstGeom prst="rect">
            <a:avLst/>
          </a:prstGeom>
          <a:noFill/>
        </p:spPr>
      </p:pic>
      <p:sp>
        <p:nvSpPr>
          <p:cNvPr id="33" name="Rectangle 32"/>
          <p:cNvSpPr/>
          <p:nvPr/>
        </p:nvSpPr>
        <p:spPr>
          <a:xfrm>
            <a:off x="1293327" y="5374794"/>
            <a:ext cx="3198834" cy="369332"/>
          </a:xfrm>
          <a:prstGeom prst="rect">
            <a:avLst/>
          </a:prstGeom>
        </p:spPr>
        <p:txBody>
          <a:bodyPr wrap="square">
            <a:spAutoFit/>
          </a:bodyPr>
          <a:lstStyle/>
          <a:p>
            <a:r>
              <a:rPr lang="en-US" dirty="0" smtClean="0">
                <a:latin typeface="Segoe UI" pitchFamily="34" charset="0"/>
                <a:cs typeface="Segoe UI" pitchFamily="34" charset="0"/>
              </a:rPr>
              <a:t>Lower Desktop TCO</a:t>
            </a:r>
          </a:p>
        </p:txBody>
      </p:sp>
      <p:sp>
        <p:nvSpPr>
          <p:cNvPr id="23" name="Rectangle 22"/>
          <p:cNvSpPr/>
          <p:nvPr/>
        </p:nvSpPr>
        <p:spPr>
          <a:xfrm>
            <a:off x="4436598" y="3362959"/>
            <a:ext cx="4308089" cy="712503"/>
          </a:xfrm>
          <a:prstGeom prst="rect">
            <a:avLst/>
          </a:prstGeom>
        </p:spPr>
        <p:txBody>
          <a:bodyPr wrap="square">
            <a:spAutoFit/>
          </a:bodyPr>
          <a:lstStyle/>
          <a:p>
            <a:pPr marL="228600" indent="-228600">
              <a:lnSpc>
                <a:spcPct val="90000"/>
              </a:lnSpc>
              <a:spcBef>
                <a:spcPct val="20000"/>
              </a:spcBef>
              <a:buClr>
                <a:srgbClr val="F3AF35"/>
              </a:buClr>
              <a:buSzPct val="85000"/>
              <a:buBlip>
                <a:blip r:embed="rId10"/>
              </a:buBlip>
            </a:pPr>
            <a:r>
              <a:rPr lang="en-US" sz="1300" dirty="0" smtClean="0"/>
              <a:t>Regular updates</a:t>
            </a:r>
          </a:p>
          <a:p>
            <a:pPr marL="228600" indent="-228600">
              <a:lnSpc>
                <a:spcPct val="90000"/>
              </a:lnSpc>
              <a:spcBef>
                <a:spcPct val="20000"/>
              </a:spcBef>
              <a:buClr>
                <a:srgbClr val="F3AF35"/>
              </a:buClr>
              <a:buSzPct val="85000"/>
              <a:buBlip>
                <a:blip r:embed="rId10"/>
              </a:buBlip>
            </a:pPr>
            <a:r>
              <a:rPr lang="en-US" sz="1300" dirty="0" smtClean="0"/>
              <a:t>Faster upgrade cycle, separate from Windows®</a:t>
            </a:r>
          </a:p>
          <a:p>
            <a:pPr marL="228600" indent="-228600">
              <a:lnSpc>
                <a:spcPct val="90000"/>
              </a:lnSpc>
              <a:spcBef>
                <a:spcPct val="20000"/>
              </a:spcBef>
              <a:buClr>
                <a:srgbClr val="F3AF35"/>
              </a:buClr>
              <a:buSzPct val="85000"/>
              <a:buBlip>
                <a:blip r:embed="rId10"/>
              </a:buBlip>
            </a:pPr>
            <a:r>
              <a:rPr lang="en-US" sz="1300" dirty="0" smtClean="0"/>
              <a:t>Minimal deployment effort</a:t>
            </a:r>
            <a:endParaRPr lang="en-US" sz="1300" dirty="0"/>
          </a:p>
        </p:txBody>
      </p:sp>
      <p:sp>
        <p:nvSpPr>
          <p:cNvPr id="24" name="Rectangle 23"/>
          <p:cNvSpPr/>
          <p:nvPr/>
        </p:nvSpPr>
        <p:spPr>
          <a:xfrm>
            <a:off x="4444979" y="4427297"/>
            <a:ext cx="4323503" cy="492443"/>
          </a:xfrm>
          <a:prstGeom prst="rect">
            <a:avLst/>
          </a:prstGeom>
          <a:ln>
            <a:headEnd type="none" w="med" len="med"/>
            <a:tailEnd type="none" w="med" len="med"/>
          </a:ln>
        </p:spPr>
        <p:txBody>
          <a:bodyPr wrap="square">
            <a:spAutoFit/>
          </a:bodyPr>
          <a:lstStyle/>
          <a:p>
            <a:pPr marL="228600" indent="-228600">
              <a:lnSpc>
                <a:spcPct val="90000"/>
              </a:lnSpc>
              <a:spcBef>
                <a:spcPct val="20000"/>
              </a:spcBef>
              <a:buClr>
                <a:srgbClr val="F3AF35"/>
              </a:buClr>
              <a:buSzPct val="85000"/>
              <a:buBlip>
                <a:blip r:embed="rId10"/>
              </a:buBlip>
            </a:pPr>
            <a:r>
              <a:rPr lang="en-US" sz="1300" dirty="0" smtClean="0"/>
              <a:t>Run out of the box</a:t>
            </a:r>
          </a:p>
          <a:p>
            <a:pPr marL="228600" indent="-228600">
              <a:lnSpc>
                <a:spcPct val="90000"/>
              </a:lnSpc>
              <a:spcBef>
                <a:spcPct val="20000"/>
              </a:spcBef>
              <a:buClr>
                <a:srgbClr val="F3AF35"/>
              </a:buClr>
              <a:buSzPct val="85000"/>
              <a:buBlip>
                <a:blip r:embed="rId10"/>
              </a:buBlip>
            </a:pPr>
            <a:r>
              <a:rPr lang="en-US" sz="1300" dirty="0" smtClean="0"/>
              <a:t>Integrate with existing management solutions</a:t>
            </a:r>
          </a:p>
        </p:txBody>
      </p:sp>
      <p:sp>
        <p:nvSpPr>
          <p:cNvPr id="25" name="Rectangle 24"/>
          <p:cNvSpPr/>
          <p:nvPr/>
        </p:nvSpPr>
        <p:spPr>
          <a:xfrm>
            <a:off x="4436599" y="5328628"/>
            <a:ext cx="4284971" cy="492443"/>
          </a:xfrm>
          <a:prstGeom prst="rect">
            <a:avLst/>
          </a:prstGeom>
          <a:ln>
            <a:headEnd type="none" w="med" len="med"/>
            <a:tailEnd type="none" w="med" len="med"/>
          </a:ln>
        </p:spPr>
        <p:txBody>
          <a:bodyPr wrap="square">
            <a:spAutoFit/>
          </a:bodyPr>
          <a:lstStyle/>
          <a:p>
            <a:pPr marL="228600" indent="-228600">
              <a:lnSpc>
                <a:spcPct val="90000"/>
              </a:lnSpc>
              <a:spcBef>
                <a:spcPct val="20000"/>
              </a:spcBef>
              <a:buClr>
                <a:srgbClr val="F3AF35"/>
              </a:buClr>
              <a:buSzPct val="85000"/>
              <a:buBlip>
                <a:blip r:embed="rId10"/>
              </a:buBlip>
            </a:pPr>
            <a:r>
              <a:rPr lang="en-US" sz="1300" dirty="0" smtClean="0"/>
              <a:t>&gt;95% of MDOP customers are (very) satisfied *1</a:t>
            </a:r>
          </a:p>
          <a:p>
            <a:pPr marL="228600" indent="-228600">
              <a:lnSpc>
                <a:spcPct val="90000"/>
              </a:lnSpc>
              <a:spcBef>
                <a:spcPct val="20000"/>
              </a:spcBef>
              <a:buClr>
                <a:srgbClr val="F3AF35"/>
              </a:buClr>
              <a:buSzPct val="85000"/>
              <a:buBlip>
                <a:blip r:embed="rId10"/>
              </a:buBlip>
            </a:pPr>
            <a:r>
              <a:rPr lang="en-US" sz="1300" dirty="0" smtClean="0"/>
              <a:t>$70-$80 net cost savings per PC per year using MDOP *2</a:t>
            </a:r>
          </a:p>
        </p:txBody>
      </p:sp>
      <p:pic>
        <p:nvPicPr>
          <p:cNvPr id="34" name="Picture 2" descr="C:\Users\aheaton\AppData\Local\Microsoft\Windows\Temporary Internet Files\Content.Outlook\RUD1F8JY\EDVwithicon_wht (2).png"/>
          <p:cNvPicPr>
            <a:picLocks noChangeAspect="1" noChangeArrowheads="1"/>
          </p:cNvPicPr>
          <p:nvPr/>
        </p:nvPicPr>
        <p:blipFill>
          <a:blip r:embed="rId11" cstate="print"/>
          <a:srcRect/>
          <a:stretch>
            <a:fillRect/>
          </a:stretch>
        </p:blipFill>
        <p:spPr bwMode="invGray">
          <a:xfrm>
            <a:off x="705085" y="1744895"/>
            <a:ext cx="1772483" cy="365760"/>
          </a:xfrm>
          <a:prstGeom prst="rect">
            <a:avLst/>
          </a:prstGeom>
          <a:noFill/>
        </p:spPr>
      </p:pic>
      <p:sp>
        <p:nvSpPr>
          <p:cNvPr id="35" name="TextBox 34"/>
          <p:cNvSpPr txBox="1"/>
          <p:nvPr/>
        </p:nvSpPr>
        <p:spPr>
          <a:xfrm>
            <a:off x="316375" y="6486855"/>
            <a:ext cx="5033001" cy="338554"/>
          </a:xfrm>
          <a:prstGeom prst="rect">
            <a:avLst/>
          </a:prstGeom>
          <a:noFill/>
        </p:spPr>
        <p:txBody>
          <a:bodyPr wrap="square" rtlCol="0">
            <a:spAutoFit/>
          </a:bodyPr>
          <a:lstStyle/>
          <a:p>
            <a:pPr>
              <a:defRPr/>
            </a:pPr>
            <a:r>
              <a:rPr lang="en-US" sz="800" i="1" dirty="0" smtClean="0">
                <a:latin typeface="Segoe UI" pitchFamily="34" charset="0"/>
                <a:cs typeface="Segoe UI" pitchFamily="34" charset="0"/>
              </a:rPr>
              <a:t>*1, Microsoft MDOP customer study. Base: Current MDOP customer n=108, non-MDOP customer n=367</a:t>
            </a:r>
          </a:p>
          <a:p>
            <a:r>
              <a:rPr lang="en-US" sz="800" dirty="0" smtClean="0">
                <a:latin typeface="Segoe UI" pitchFamily="34" charset="0"/>
                <a:cs typeface="Segoe UI" pitchFamily="34" charset="0"/>
              </a:rPr>
              <a:t>*2, MDOP ROI Analysis by Wipro</a:t>
            </a:r>
          </a:p>
        </p:txBody>
      </p:sp>
      <p:sp>
        <p:nvSpPr>
          <p:cNvPr id="41" name="Title 1"/>
          <p:cNvSpPr txBox="1">
            <a:spLocks/>
          </p:cNvSpPr>
          <p:nvPr/>
        </p:nvSpPr>
        <p:spPr bwMode="auto">
          <a:xfrm>
            <a:off x="110925" y="94641"/>
            <a:ext cx="9056225" cy="86177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spcAft>
                <a:spcPct val="0"/>
              </a:spcAft>
              <a:buClrTx/>
              <a:buSzTx/>
              <a:buFontTx/>
              <a:buNone/>
              <a:tabLst/>
              <a:defRPr/>
            </a:pPr>
            <a:r>
              <a:rPr lang="en-US" sz="3200" spc="-150" dirty="0" smtClean="0">
                <a:ln w="3175">
                  <a:noFill/>
                </a:ln>
                <a:solidFill>
                  <a:srgbClr val="CCFFCC"/>
                </a:solidFill>
                <a:cs typeface="Arial" charset="0"/>
              </a:rPr>
              <a:t>Client Virtualization Offerings</a:t>
            </a:r>
            <a:r>
              <a:rPr kumimoji="0" lang="en-US" sz="3200" i="0" u="none" strike="noStrike" kern="0" cap="none" spc="0" normalizeH="0" baseline="0" noProof="0" dirty="0" smtClean="0">
                <a:ln>
                  <a:noFill/>
                </a:ln>
                <a:solidFill>
                  <a:schemeClr val="tx2"/>
                </a:solidFill>
                <a:effectLst/>
                <a:uLnTx/>
                <a:uFillTx/>
                <a:latin typeface="+mj-lt"/>
                <a:ea typeface="+mj-ea"/>
                <a:cs typeface="+mj-cs"/>
              </a:rPr>
              <a:t>:</a:t>
            </a:r>
          </a:p>
          <a:p>
            <a:pPr marL="0" marR="0" lvl="0" indent="0" algn="l" defTabSz="914400" rtl="0" eaLnBrk="1" fontAlgn="base" latinLnBrk="0" hangingPunct="1">
              <a:spcAft>
                <a:spcPct val="0"/>
              </a:spcAft>
              <a:buClrTx/>
              <a:buSzTx/>
              <a:buFontTx/>
              <a:buNone/>
              <a:tabLst/>
              <a:defRPr/>
            </a:pPr>
            <a:r>
              <a:rPr kumimoji="0" lang="en-US" sz="2400" b="0" i="0" u="none" strike="noStrike" kern="0" cap="none" spc="0" normalizeH="0" baseline="0" noProof="0" dirty="0" smtClean="0">
                <a:ln>
                  <a:noFill/>
                </a:ln>
                <a:effectLst/>
                <a:uLnTx/>
                <a:uFillTx/>
                <a:latin typeface="+mj-lt"/>
                <a:ea typeface="+mj-ea"/>
                <a:cs typeface="+mj-cs"/>
              </a:rPr>
              <a:t>Microsoft Desktop Optimization Pack (MDOP)</a:t>
            </a:r>
            <a:endParaRPr kumimoji="0" lang="en-US" sz="2400" b="0" i="0" u="none" strike="noStrike" kern="0" cap="none" spc="0" normalizeH="0" baseline="0" noProof="0" dirty="0">
              <a:ln>
                <a:noFill/>
              </a:ln>
              <a:effectLst/>
              <a:uLnTx/>
              <a:uFillTx/>
              <a:latin typeface="+mj-lt"/>
              <a:ea typeface="+mj-ea"/>
              <a:cs typeface="+mj-cs"/>
            </a:endParaRPr>
          </a:p>
        </p:txBody>
      </p:sp>
      <p:pic>
        <p:nvPicPr>
          <p:cNvPr id="42" name="Picture 41" descr="client new.png"/>
          <p:cNvPicPr>
            <a:picLocks noChangeAspect="1"/>
          </p:cNvPicPr>
          <p:nvPr/>
        </p:nvPicPr>
        <p:blipFill>
          <a:blip r:embed="rId12" cstate="print"/>
          <a:stretch>
            <a:fillRect/>
          </a:stretch>
        </p:blipFill>
        <p:spPr>
          <a:xfrm>
            <a:off x="8556792" y="105745"/>
            <a:ext cx="577877" cy="274320"/>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auto">
          <a:xfrm>
            <a:off x="409570" y="2237948"/>
            <a:ext cx="8393148" cy="243840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2" name="Title 1"/>
          <p:cNvSpPr>
            <a:spLocks noGrp="1"/>
          </p:cNvSpPr>
          <p:nvPr>
            <p:ph type="title"/>
          </p:nvPr>
        </p:nvSpPr>
        <p:spPr>
          <a:xfrm>
            <a:off x="51142" y="99013"/>
            <a:ext cx="10492449" cy="665162"/>
          </a:xfrm>
        </p:spPr>
        <p:txBody>
          <a:bodyPr>
            <a:noAutofit/>
          </a:bodyPr>
          <a:lstStyle/>
          <a:p>
            <a:pPr algn="l"/>
            <a:r>
              <a:rPr lang="en-US" sz="3000" dirty="0" smtClean="0"/>
              <a:t>Reduce Desktop TCO with Application Virtualization</a:t>
            </a:r>
            <a:endParaRPr lang="en-US" sz="3000" dirty="0"/>
          </a:p>
        </p:txBody>
      </p:sp>
      <p:sp>
        <p:nvSpPr>
          <p:cNvPr id="25" name="Content Placeholder 2"/>
          <p:cNvSpPr txBox="1">
            <a:spLocks/>
          </p:cNvSpPr>
          <p:nvPr/>
        </p:nvSpPr>
        <p:spPr bwMode="auto">
          <a:xfrm>
            <a:off x="228600" y="2476653"/>
            <a:ext cx="9144000" cy="212706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631826" lvl="2" indent="-287338" defTabSz="912813" fontAlgn="base">
              <a:lnSpc>
                <a:spcPct val="90000"/>
              </a:lnSpc>
              <a:spcBef>
                <a:spcPts val="1200"/>
              </a:spcBef>
              <a:spcAft>
                <a:spcPct val="0"/>
              </a:spcAft>
              <a:buBlip>
                <a:blip r:embed="rId4"/>
              </a:buBlip>
            </a:pPr>
            <a:r>
              <a:rPr lang="en-US" sz="2000" b="1" dirty="0" smtClean="0"/>
              <a:t>App-V is the most purchased desktop virtualization technology</a:t>
            </a:r>
            <a:br>
              <a:rPr lang="en-US" sz="2000" b="1" dirty="0" smtClean="0"/>
            </a:br>
            <a:r>
              <a:rPr lang="en-US" sz="2000" dirty="0" smtClean="0"/>
              <a:t>More than 20M licensed seats</a:t>
            </a:r>
          </a:p>
          <a:p>
            <a:pPr marL="631826" lvl="2" indent="-287338" defTabSz="912813" fontAlgn="base">
              <a:lnSpc>
                <a:spcPct val="90000"/>
              </a:lnSpc>
              <a:spcBef>
                <a:spcPts val="1200"/>
              </a:spcBef>
              <a:spcAft>
                <a:spcPct val="0"/>
              </a:spcAft>
              <a:buBlip>
                <a:blip r:embed="rId4"/>
              </a:buBlip>
            </a:pPr>
            <a:r>
              <a:rPr lang="en-US" sz="2000" b="1" dirty="0" smtClean="0"/>
              <a:t>Customers are deploying App-V today</a:t>
            </a:r>
            <a:br>
              <a:rPr lang="en-US" sz="2000" b="1" dirty="0" smtClean="0"/>
            </a:br>
            <a:r>
              <a:rPr lang="en-US" sz="2000" dirty="0" smtClean="0"/>
              <a:t>More than 50 case studies publicly available</a:t>
            </a:r>
            <a:endParaRPr lang="en-US" sz="2000" b="1" dirty="0" smtClean="0"/>
          </a:p>
          <a:p>
            <a:pPr marL="631826" lvl="2" indent="-287338" defTabSz="912813" fontAlgn="base">
              <a:lnSpc>
                <a:spcPct val="90000"/>
              </a:lnSpc>
              <a:spcBef>
                <a:spcPts val="1200"/>
              </a:spcBef>
              <a:spcAft>
                <a:spcPct val="0"/>
              </a:spcAft>
              <a:buBlip>
                <a:blip r:embed="rId4"/>
              </a:buBlip>
            </a:pPr>
            <a:r>
              <a:rPr lang="en-US" sz="2000" b="1" dirty="0" smtClean="0"/>
              <a:t>Deploy App-V with Windows 7:</a:t>
            </a:r>
            <a:br>
              <a:rPr lang="en-US" sz="2000" b="1" dirty="0" smtClean="0"/>
            </a:br>
            <a:r>
              <a:rPr lang="en-US" sz="2000" dirty="0" smtClean="0"/>
              <a:t>Build application virtualization into your Windows 7 image</a:t>
            </a:r>
          </a:p>
        </p:txBody>
      </p:sp>
      <p:pic>
        <p:nvPicPr>
          <p:cNvPr id="54" name="Picture 53" descr="client new.png"/>
          <p:cNvPicPr>
            <a:picLocks noChangeAspect="1"/>
          </p:cNvPicPr>
          <p:nvPr/>
        </p:nvPicPr>
        <p:blipFill>
          <a:blip r:embed="rId5" cstate="print"/>
          <a:stretch>
            <a:fillRect/>
          </a:stretch>
        </p:blipFill>
        <p:spPr>
          <a:xfrm>
            <a:off x="8556792" y="105745"/>
            <a:ext cx="577877" cy="274320"/>
          </a:xfrm>
          <a:prstGeom prst="rect">
            <a:avLst/>
          </a:prstGeom>
        </p:spPr>
      </p:pic>
      <p:sp>
        <p:nvSpPr>
          <p:cNvPr id="64" name="Trapezoid 63"/>
          <p:cNvSpPr/>
          <p:nvPr/>
        </p:nvSpPr>
        <p:spPr bwMode="auto">
          <a:xfrm>
            <a:off x="683004" y="5089745"/>
            <a:ext cx="7927596" cy="492490"/>
          </a:xfrm>
          <a:prstGeom prst="trapezoid">
            <a:avLst>
              <a:gd name="adj" fmla="val 461292"/>
            </a:avLst>
          </a:prstGeom>
          <a:gradFill flip="none" rotWithShape="1">
            <a:gsLst>
              <a:gs pos="0">
                <a:schemeClr val="tx1">
                  <a:lumMod val="75000"/>
                  <a:shade val="30000"/>
                  <a:satMod val="115000"/>
                  <a:alpha val="25000"/>
                </a:schemeClr>
              </a:gs>
              <a:gs pos="50000">
                <a:schemeClr val="tx1">
                  <a:lumMod val="75000"/>
                  <a:shade val="67500"/>
                  <a:satMod val="115000"/>
                  <a:alpha val="74000"/>
                </a:schemeClr>
              </a:gs>
              <a:gs pos="100000">
                <a:schemeClr val="tx1">
                  <a:lumMod val="65000"/>
                  <a:alpha val="90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lumMod val="95000"/>
                </a:srgbClr>
              </a:solidFill>
              <a:latin typeface="Arial" pitchFamily="34" charset="0"/>
            </a:endParaRPr>
          </a:p>
        </p:txBody>
      </p:sp>
      <p:grpSp>
        <p:nvGrpSpPr>
          <p:cNvPr id="4" name="Group 18"/>
          <p:cNvGrpSpPr/>
          <p:nvPr/>
        </p:nvGrpSpPr>
        <p:grpSpPr>
          <a:xfrm>
            <a:off x="2077673" y="4919135"/>
            <a:ext cx="4942514" cy="464319"/>
            <a:chOff x="1059542" y="4038600"/>
            <a:chExt cx="5130800" cy="561677"/>
          </a:xfrm>
        </p:grpSpPr>
        <p:sp>
          <p:nvSpPr>
            <p:cNvPr id="72" name="Rounded Rectangle 71"/>
            <p:cNvSpPr/>
            <p:nvPr/>
          </p:nvSpPr>
          <p:spPr bwMode="auto">
            <a:xfrm>
              <a:off x="1059542" y="4038600"/>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lvl="1" indent="-342900" algn="ctr" defTabSz="914099" eaLnBrk="0" fontAlgn="base" hangingPunct="0">
                <a:lnSpc>
                  <a:spcPct val="90000"/>
                </a:lnSpc>
                <a:spcBef>
                  <a:spcPct val="0"/>
                </a:spcBef>
                <a:spcAft>
                  <a:spcPct val="0"/>
                </a:spcAft>
                <a:buClr>
                  <a:srgbClr val="FFFF99"/>
                </a:buClr>
                <a:buSzPct val="80000"/>
                <a:tabLst>
                  <a:tab pos="424590" algn="l"/>
                </a:tabLst>
                <a:defRPr/>
              </a:pPr>
              <a:r>
                <a:rPr lang="en-US" altLang="zh-CN" sz="1600" b="1" kern="0" dirty="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Lower</a:t>
              </a:r>
            </a:p>
            <a:p>
              <a:pPr marL="0" lvl="1" indent="-342900" algn="ctr" defTabSz="914099" eaLnBrk="0" fontAlgn="base" hangingPunct="0">
                <a:lnSpc>
                  <a:spcPct val="90000"/>
                </a:lnSpc>
                <a:spcBef>
                  <a:spcPct val="0"/>
                </a:spcBef>
                <a:spcAft>
                  <a:spcPct val="0"/>
                </a:spcAft>
                <a:buClr>
                  <a:srgbClr val="FFFF99"/>
                </a:buClr>
                <a:buSzPct val="80000"/>
                <a:tabLst>
                  <a:tab pos="424590" algn="l"/>
                </a:tabLst>
                <a:defRPr/>
              </a:pPr>
              <a:r>
                <a:rPr lang="en-US" altLang="zh-CN" sz="1600" b="1" kern="0" dirty="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TCO</a:t>
              </a:r>
            </a:p>
          </p:txBody>
        </p:sp>
        <p:sp>
          <p:nvSpPr>
            <p:cNvPr id="73" name="Rounded Rectangle 72"/>
            <p:cNvSpPr/>
            <p:nvPr/>
          </p:nvSpPr>
          <p:spPr bwMode="auto">
            <a:xfrm>
              <a:off x="2811363" y="4038600"/>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lvl="1" indent="-342900" algn="ctr" defTabSz="914099" eaLnBrk="0" fontAlgn="base" hangingPunct="0">
                <a:lnSpc>
                  <a:spcPct val="90000"/>
                </a:lnSpc>
                <a:spcBef>
                  <a:spcPct val="0"/>
                </a:spcBef>
                <a:spcAft>
                  <a:spcPct val="0"/>
                </a:spcAft>
                <a:buClr>
                  <a:srgbClr val="FFFF99"/>
                </a:buClr>
                <a:buSzPct val="80000"/>
                <a:tabLst>
                  <a:tab pos="424590" algn="l"/>
                </a:tabLst>
                <a:defRPr/>
              </a:pPr>
              <a:r>
                <a:rPr lang="en-US" altLang="zh-CN" sz="1600" b="1" kern="0" dirty="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Increase </a:t>
              </a:r>
            </a:p>
            <a:p>
              <a:pPr marL="0" lvl="1" indent="-342900" algn="ctr" defTabSz="914099" eaLnBrk="0" fontAlgn="base" hangingPunct="0">
                <a:lnSpc>
                  <a:spcPct val="90000"/>
                </a:lnSpc>
                <a:spcBef>
                  <a:spcPct val="0"/>
                </a:spcBef>
                <a:spcAft>
                  <a:spcPct val="0"/>
                </a:spcAft>
                <a:buClr>
                  <a:srgbClr val="FFFF99"/>
                </a:buClr>
                <a:buSzPct val="80000"/>
                <a:tabLst>
                  <a:tab pos="424590" algn="l"/>
                </a:tabLst>
                <a:defRPr/>
              </a:pPr>
              <a:r>
                <a:rPr lang="en-US" altLang="zh-CN" sz="1600" b="1" kern="0" dirty="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Availability</a:t>
              </a:r>
            </a:p>
          </p:txBody>
        </p:sp>
        <p:sp>
          <p:nvSpPr>
            <p:cNvPr id="74" name="Rounded Rectangle 73"/>
            <p:cNvSpPr/>
            <p:nvPr/>
          </p:nvSpPr>
          <p:spPr bwMode="auto">
            <a:xfrm>
              <a:off x="4564742" y="4038600"/>
              <a:ext cx="1625600"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lvl="1" indent="-342900" algn="ctr" defTabSz="914099" eaLnBrk="0" fontAlgn="base" hangingPunct="0">
                <a:lnSpc>
                  <a:spcPct val="90000"/>
                </a:lnSpc>
                <a:spcBef>
                  <a:spcPct val="0"/>
                </a:spcBef>
                <a:spcAft>
                  <a:spcPct val="0"/>
                </a:spcAft>
                <a:buClr>
                  <a:srgbClr val="FFFF99"/>
                </a:buClr>
                <a:buSzPct val="80000"/>
                <a:tabLst>
                  <a:tab pos="424590" algn="l"/>
                </a:tabLst>
                <a:defRPr/>
              </a:pPr>
              <a:r>
                <a:rPr lang="en-US" altLang="zh-CN" sz="1600" b="1" kern="0" dirty="0" smtClean="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Improve Business </a:t>
              </a:r>
              <a:r>
                <a:rPr lang="en-US" altLang="zh-CN" sz="1600" b="1" kern="0" dirty="0">
                  <a:solidFill>
                    <a:srgbClr val="FFFFFF"/>
                  </a:solidFill>
                  <a:effectLst>
                    <a:outerShdw blurRad="50800" dist="38100" dir="8100000" algn="tr" rotWithShape="0">
                      <a:prstClr val="black">
                        <a:alpha val="40000"/>
                      </a:prstClr>
                    </a:outerShdw>
                  </a:effectLst>
                  <a:latin typeface="Calibri" pitchFamily="34" charset="0"/>
                  <a:ea typeface="ＭＳ Ｐゴシック"/>
                  <a:cs typeface="Calibri" pitchFamily="34" charset="0"/>
                </a:rPr>
                <a:t>Agility</a:t>
              </a:r>
            </a:p>
          </p:txBody>
        </p:sp>
      </p:grpSp>
      <p:sp>
        <p:nvSpPr>
          <p:cNvPr id="68" name="Content Placeholder 2"/>
          <p:cNvSpPr txBox="1">
            <a:spLocks/>
          </p:cNvSpPr>
          <p:nvPr/>
        </p:nvSpPr>
        <p:spPr bwMode="auto">
          <a:xfrm>
            <a:off x="6397584" y="5530657"/>
            <a:ext cx="2569128" cy="486860"/>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0" tIns="0" rIns="0" bIns="0" numCol="1" anchor="t" anchorCtr="0" compatLnSpc="1">
            <a:prstTxWarp prst="textNoShape">
              <a:avLst/>
            </a:prstTxWarp>
            <a:noAutofit/>
          </a:bodyPr>
          <a:lstStyle/>
          <a:p>
            <a:pPr marL="0" lvl="2" indent="-287338" algn="ctr" defTabSz="912813" fontAlgn="base">
              <a:lnSpc>
                <a:spcPct val="90000"/>
              </a:lnSpc>
              <a:spcBef>
                <a:spcPts val="1200"/>
              </a:spcBef>
              <a:spcAft>
                <a:spcPct val="0"/>
              </a:spcAft>
            </a:pPr>
            <a:r>
              <a:rPr lang="en-US" sz="1400" dirty="0" smtClean="0"/>
              <a:t>Faster application adoption, deployment and updates with no user interruptions</a:t>
            </a:r>
            <a:endParaRPr lang="en-US" sz="1400" dirty="0"/>
          </a:p>
        </p:txBody>
      </p:sp>
      <p:sp>
        <p:nvSpPr>
          <p:cNvPr id="70" name="Rounded Rectangle 69"/>
          <p:cNvSpPr/>
          <p:nvPr/>
        </p:nvSpPr>
        <p:spPr bwMode="auto">
          <a:xfrm rot="16200000" flipH="1">
            <a:off x="1671175" y="4447863"/>
            <a:ext cx="592785" cy="2715936"/>
          </a:xfrm>
          <a:prstGeom prst="roundRect">
            <a:avLst>
              <a:gd name="adj" fmla="val 10041"/>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lvl="1"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sp>
        <p:nvSpPr>
          <p:cNvPr id="71" name="Content Placeholder 2"/>
          <p:cNvSpPr txBox="1">
            <a:spLocks/>
          </p:cNvSpPr>
          <p:nvPr/>
        </p:nvSpPr>
        <p:spPr bwMode="auto">
          <a:xfrm>
            <a:off x="829811" y="5627294"/>
            <a:ext cx="2275514" cy="314959"/>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0" tIns="0" rIns="0" bIns="0" numCol="1" anchor="t" anchorCtr="0" compatLnSpc="1">
            <a:prstTxWarp prst="textNoShape">
              <a:avLst/>
            </a:prstTxWarp>
            <a:noAutofit/>
          </a:bodyPr>
          <a:lstStyle/>
          <a:p>
            <a:pPr marL="0" lvl="2" indent="-287338" algn="ctr" defTabSz="912813" fontAlgn="base">
              <a:lnSpc>
                <a:spcPct val="90000"/>
              </a:lnSpc>
              <a:spcBef>
                <a:spcPts val="1200"/>
              </a:spcBef>
              <a:spcAft>
                <a:spcPct val="0"/>
              </a:spcAft>
            </a:pPr>
            <a:r>
              <a:rPr lang="en-US" sz="1400" dirty="0" smtClean="0"/>
              <a:t>Eliminate application conflicts and save on IT Testing</a:t>
            </a:r>
          </a:p>
          <a:p>
            <a:pPr algn="ctr"/>
            <a:endParaRPr lang="en-US" sz="1400" dirty="0"/>
          </a:p>
        </p:txBody>
      </p:sp>
      <p:sp>
        <p:nvSpPr>
          <p:cNvPr id="26" name="&quot;GLASS&quot;; Black to Transparent"/>
          <p:cNvSpPr/>
          <p:nvPr/>
        </p:nvSpPr>
        <p:spPr bwMode="auto">
          <a:xfrm rot="5400000">
            <a:off x="4038599" y="-3092414"/>
            <a:ext cx="1066801" cy="9144003"/>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27" name="TextBox 26"/>
          <p:cNvSpPr txBox="1"/>
          <p:nvPr/>
        </p:nvSpPr>
        <p:spPr>
          <a:xfrm>
            <a:off x="159800" y="946595"/>
            <a:ext cx="8845300" cy="995144"/>
          </a:xfrm>
          <a:prstGeom prst="rect">
            <a:avLst/>
          </a:prstGeom>
          <a:noFill/>
        </p:spPr>
        <p:txBody>
          <a:bodyPr wrap="square">
            <a:spAutoFit/>
          </a:bodyPr>
          <a:lstStyle/>
          <a:p>
            <a:r>
              <a:rPr lang="en-US" sz="2000" b="1" dirty="0" smtClean="0"/>
              <a:t>App-V </a:t>
            </a:r>
            <a:r>
              <a:rPr lang="en-US" sz="2000" dirty="0" smtClean="0"/>
              <a:t>helps eliminate conflicts between applications </a:t>
            </a:r>
            <a:br>
              <a:rPr lang="en-US" sz="2000" dirty="0" smtClean="0"/>
            </a:br>
            <a:r>
              <a:rPr lang="en-US" sz="2000" dirty="0" smtClean="0"/>
              <a:t>and removes the need to install those applications on PCs</a:t>
            </a:r>
            <a:endParaRPr lang="en-US" sz="700" dirty="0" smtClean="0"/>
          </a:p>
          <a:p>
            <a:r>
              <a:rPr lang="en-US" sz="2800" b="1" baseline="-25000" dirty="0" smtClean="0"/>
              <a:t>Built-in management capabilities are key to successful deployments</a:t>
            </a:r>
          </a:p>
        </p:txBody>
      </p:sp>
      <p:sp>
        <p:nvSpPr>
          <p:cNvPr id="28" name="Rounded Rectangle 27"/>
          <p:cNvSpPr/>
          <p:nvPr/>
        </p:nvSpPr>
        <p:spPr bwMode="auto">
          <a:xfrm rot="16200000" flipH="1">
            <a:off x="4511912" y="4463104"/>
            <a:ext cx="592785" cy="2715936"/>
          </a:xfrm>
          <a:prstGeom prst="roundRect">
            <a:avLst>
              <a:gd name="adj" fmla="val 10041"/>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lvl="1"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sp>
        <p:nvSpPr>
          <p:cNvPr id="29" name="Rounded Rectangle 28"/>
          <p:cNvSpPr/>
          <p:nvPr/>
        </p:nvSpPr>
        <p:spPr bwMode="auto">
          <a:xfrm rot="16200000" flipH="1">
            <a:off x="7370935" y="4450911"/>
            <a:ext cx="592785" cy="2715936"/>
          </a:xfrm>
          <a:prstGeom prst="roundRect">
            <a:avLst>
              <a:gd name="adj" fmla="val 10041"/>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lvl="1"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sp>
        <p:nvSpPr>
          <p:cNvPr id="69" name="Content Placeholder 2"/>
          <p:cNvSpPr txBox="1">
            <a:spLocks/>
          </p:cNvSpPr>
          <p:nvPr/>
        </p:nvSpPr>
        <p:spPr bwMode="auto">
          <a:xfrm>
            <a:off x="3492362" y="5618151"/>
            <a:ext cx="2661550" cy="471754"/>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0" tIns="0" rIns="0" bIns="0" numCol="1" anchor="t" anchorCtr="0" compatLnSpc="1">
            <a:prstTxWarp prst="textNoShape">
              <a:avLst/>
            </a:prstTxWarp>
            <a:noAutofit/>
          </a:bodyPr>
          <a:lstStyle/>
          <a:p>
            <a:pPr marL="0" lvl="2" indent="-287338" algn="ctr" defTabSz="912813" fontAlgn="base">
              <a:lnSpc>
                <a:spcPct val="90000"/>
              </a:lnSpc>
              <a:spcBef>
                <a:spcPts val="1200"/>
              </a:spcBef>
              <a:spcAft>
                <a:spcPct val="0"/>
              </a:spcAft>
            </a:pPr>
            <a:r>
              <a:rPr lang="en-US" sz="1400" dirty="0" smtClean="0"/>
              <a:t>Quickly recover and get provisioned applications to a new PC</a:t>
            </a:r>
          </a:p>
          <a:p>
            <a:pPr algn="ctr"/>
            <a:endParaRPr lang="en-US" sz="2000" dirty="0"/>
          </a:p>
        </p:txBody>
      </p:sp>
      <p:pic>
        <p:nvPicPr>
          <p:cNvPr id="21" name="Picture 2" descr="C:\Users\chajones\Desktop\Logo-MSAV.png"/>
          <p:cNvPicPr>
            <a:picLocks noChangeAspect="1" noChangeArrowheads="1"/>
          </p:cNvPicPr>
          <p:nvPr/>
        </p:nvPicPr>
        <p:blipFill>
          <a:blip r:embed="rId6" cstate="print"/>
          <a:srcRect/>
          <a:stretch>
            <a:fillRect/>
          </a:stretch>
        </p:blipFill>
        <p:spPr bwMode="invGray">
          <a:xfrm>
            <a:off x="5923190" y="3038750"/>
            <a:ext cx="2488973" cy="64639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p:cNvSpPr/>
          <p:nvPr/>
        </p:nvSpPr>
        <p:spPr bwMode="auto">
          <a:xfrm>
            <a:off x="315435" y="3284220"/>
            <a:ext cx="8393148" cy="1287780"/>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45" name="Rounded Rectangle 44"/>
          <p:cNvSpPr/>
          <p:nvPr/>
        </p:nvSpPr>
        <p:spPr bwMode="auto">
          <a:xfrm>
            <a:off x="310801" y="1451293"/>
            <a:ext cx="8393148" cy="1444307"/>
          </a:xfrm>
          <a:prstGeom prst="roundRect">
            <a:avLst>
              <a:gd name="adj" fmla="val 9403"/>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smtClean="0">
              <a:solidFill>
                <a:srgbClr val="DEF5FA"/>
              </a:solidFill>
              <a:latin typeface="Segoe"/>
            </a:endParaRPr>
          </a:p>
        </p:txBody>
      </p:sp>
      <p:sp>
        <p:nvSpPr>
          <p:cNvPr id="44" name="Rectangle 43"/>
          <p:cNvSpPr/>
          <p:nvPr/>
        </p:nvSpPr>
        <p:spPr>
          <a:xfrm>
            <a:off x="4191000" y="6627168"/>
            <a:ext cx="4538225" cy="230832"/>
          </a:xfrm>
          <a:prstGeom prst="rect">
            <a:avLst/>
          </a:prstGeom>
        </p:spPr>
        <p:txBody>
          <a:bodyPr wrap="square">
            <a:spAutoFit/>
          </a:bodyPr>
          <a:lstStyle/>
          <a:p>
            <a:pPr marL="287338" lvl="1" indent="-277813" algn="r" defTabSz="914363" fontAlgn="base">
              <a:lnSpc>
                <a:spcPct val="90000"/>
              </a:lnSpc>
              <a:spcBef>
                <a:spcPts val="200"/>
              </a:spcBef>
              <a:spcAft>
                <a:spcPts val="100"/>
              </a:spcAft>
              <a:defRPr/>
            </a:pPr>
            <a:r>
              <a:rPr lang="en-US" sz="1000" b="1" i="1" dirty="0">
                <a:solidFill>
                  <a:prstClr val="white"/>
                </a:solidFill>
                <a:effectLst>
                  <a:outerShdw blurRad="393700" algn="ctr" rotWithShape="0">
                    <a:prstClr val="black">
                      <a:alpha val="68000"/>
                    </a:prstClr>
                  </a:outerShdw>
                </a:effectLst>
              </a:rPr>
              <a:t>* Microsoft App-V Cost Reduction Study, Sept. 2009</a:t>
            </a:r>
          </a:p>
        </p:txBody>
      </p:sp>
      <p:sp>
        <p:nvSpPr>
          <p:cNvPr id="46" name="Rounded Rectangle 45"/>
          <p:cNvSpPr/>
          <p:nvPr/>
        </p:nvSpPr>
        <p:spPr>
          <a:xfrm rot="5400000">
            <a:off x="4271633" y="-2747631"/>
            <a:ext cx="478815" cy="8412480"/>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p>
        </p:txBody>
      </p:sp>
      <p:sp>
        <p:nvSpPr>
          <p:cNvPr id="75" name="Rectangle 74"/>
          <p:cNvSpPr/>
          <p:nvPr/>
        </p:nvSpPr>
        <p:spPr>
          <a:xfrm>
            <a:off x="2824034" y="1251668"/>
            <a:ext cx="3276600" cy="424732"/>
          </a:xfrm>
          <a:prstGeom prst="rect">
            <a:avLst/>
          </a:prstGeom>
        </p:spPr>
        <p:txBody>
          <a:bodyPr wrap="square">
            <a:spAutoFit/>
          </a:bodyPr>
          <a:lstStyle/>
          <a:p>
            <a:pPr algn="ctr" fontAlgn="base">
              <a:lnSpc>
                <a:spcPct val="90000"/>
              </a:lnSpc>
              <a:spcBef>
                <a:spcPct val="0"/>
              </a:spcBef>
              <a:spcAft>
                <a:spcPct val="0"/>
              </a:spcAft>
              <a:defRPr/>
            </a:pPr>
            <a:r>
              <a:rPr lang="en-US" sz="2400" dirty="0">
                <a:effectLst>
                  <a:outerShdw blurRad="38100" dist="38100" dir="2700000" algn="tl">
                    <a:srgbClr val="000000">
                      <a:alpha val="43137"/>
                    </a:srgbClr>
                  </a:outerShdw>
                  <a:reflection blurRad="6350" stA="55000" endA="300" endPos="45500" dir="5400000" sy="-100000" algn="bl" rotWithShape="0"/>
                </a:effectLst>
                <a:latin typeface="Segoe Semibold" pitchFamily="34" charset="0"/>
              </a:rPr>
              <a:t>What it Does</a:t>
            </a:r>
          </a:p>
        </p:txBody>
      </p:sp>
      <p:sp>
        <p:nvSpPr>
          <p:cNvPr id="53" name="Rounded Rectangle 52"/>
          <p:cNvSpPr/>
          <p:nvPr/>
        </p:nvSpPr>
        <p:spPr>
          <a:xfrm rot="5400000">
            <a:off x="4276267" y="-914705"/>
            <a:ext cx="478815" cy="8412480"/>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p>
        </p:txBody>
      </p:sp>
      <p:sp>
        <p:nvSpPr>
          <p:cNvPr id="76" name="Rectangle 75"/>
          <p:cNvSpPr/>
          <p:nvPr/>
        </p:nvSpPr>
        <p:spPr>
          <a:xfrm>
            <a:off x="2853934" y="3064766"/>
            <a:ext cx="3276600" cy="424732"/>
          </a:xfrm>
          <a:prstGeom prst="rect">
            <a:avLst/>
          </a:prstGeom>
        </p:spPr>
        <p:txBody>
          <a:bodyPr wrap="square">
            <a:spAutoFit/>
          </a:bodyPr>
          <a:lstStyle/>
          <a:p>
            <a:pPr algn="ctr" fontAlgn="base">
              <a:lnSpc>
                <a:spcPct val="90000"/>
              </a:lnSpc>
              <a:spcBef>
                <a:spcPct val="0"/>
              </a:spcBef>
              <a:spcAft>
                <a:spcPct val="0"/>
              </a:spcAft>
              <a:defRPr/>
            </a:pPr>
            <a:r>
              <a:rPr lang="en-US" sz="2400" dirty="0">
                <a:effectLst>
                  <a:outerShdw blurRad="38100" dist="38100" dir="2700000" algn="tl">
                    <a:srgbClr val="000000">
                      <a:alpha val="43137"/>
                    </a:srgbClr>
                  </a:outerShdw>
                  <a:reflection blurRad="6350" stA="55000" endA="300" endPos="45500" dir="5400000" sy="-100000" algn="bl" rotWithShape="0"/>
                </a:effectLst>
                <a:latin typeface="Segoe Semibold" pitchFamily="34" charset="0"/>
              </a:rPr>
              <a:t>Benefits</a:t>
            </a:r>
            <a:endParaRPr lang="en-US" sz="2400" b="1" dirty="0">
              <a:effectLst>
                <a:outerShdw blurRad="38100" dist="38100" dir="2700000" algn="tl">
                  <a:srgbClr val="000000">
                    <a:alpha val="43137"/>
                  </a:srgbClr>
                </a:outerShdw>
                <a:reflection blurRad="6350" stA="55000" endA="300" endPos="45500" dir="5400000" sy="-100000" algn="bl" rotWithShape="0"/>
              </a:effectLst>
              <a:latin typeface="Segoe Semibold" pitchFamily="34" charset="0"/>
            </a:endParaRPr>
          </a:p>
        </p:txBody>
      </p:sp>
      <p:sp>
        <p:nvSpPr>
          <p:cNvPr id="28" name="Rectangle 27"/>
          <p:cNvSpPr/>
          <p:nvPr/>
        </p:nvSpPr>
        <p:spPr>
          <a:xfrm>
            <a:off x="381000" y="1676401"/>
            <a:ext cx="8382000" cy="1166473"/>
          </a:xfrm>
          <a:prstGeom prst="rect">
            <a:avLst/>
          </a:prstGeom>
        </p:spPr>
        <p:txBody>
          <a:bodyPr wrap="square">
            <a:spAutoFit/>
          </a:bodyPr>
          <a:lstStyle/>
          <a:p>
            <a:pPr marL="287338" lvl="1" indent="-277813" defTabSz="914363" fontAlgn="base">
              <a:lnSpc>
                <a:spcPct val="90000"/>
              </a:lnSpc>
              <a:spcBef>
                <a:spcPts val="200"/>
              </a:spcBef>
              <a:spcAft>
                <a:spcPts val="100"/>
              </a:spcAft>
              <a:buBlip>
                <a:blip r:embed="rId4"/>
              </a:buBlip>
              <a:defRPr/>
            </a:pPr>
            <a:r>
              <a:rPr lang="en-US" sz="1700" dirty="0" smtClean="0">
                <a:solidFill>
                  <a:prstClr val="white"/>
                </a:solidFill>
                <a:effectLst>
                  <a:outerShdw blurRad="393700" algn="ctr" rotWithShape="0">
                    <a:prstClr val="black">
                      <a:alpha val="68000"/>
                    </a:prstClr>
                  </a:outerShdw>
                </a:effectLst>
              </a:rPr>
              <a:t>Run an application or an entire desktop in one location, but have control in another</a:t>
            </a:r>
          </a:p>
          <a:p>
            <a:pPr marL="287338" lvl="1" indent="-277813" defTabSz="914363" fontAlgn="base">
              <a:lnSpc>
                <a:spcPct val="90000"/>
              </a:lnSpc>
              <a:spcBef>
                <a:spcPts val="200"/>
              </a:spcBef>
              <a:spcAft>
                <a:spcPts val="100"/>
              </a:spcAft>
              <a:defRPr/>
            </a:pPr>
            <a:endParaRPr lang="en-US" sz="400" dirty="0" smtClean="0">
              <a:solidFill>
                <a:prstClr val="white"/>
              </a:solidFill>
              <a:effectLst>
                <a:outerShdw blurRad="393700" algn="ctr" rotWithShape="0">
                  <a:prstClr val="black">
                    <a:alpha val="68000"/>
                  </a:prstClr>
                </a:outerShdw>
              </a:effectLst>
            </a:endParaRPr>
          </a:p>
          <a:p>
            <a:pPr marL="287338" lvl="1" indent="-277813" defTabSz="914363" fontAlgn="base">
              <a:lnSpc>
                <a:spcPct val="90000"/>
              </a:lnSpc>
              <a:spcBef>
                <a:spcPts val="200"/>
              </a:spcBef>
              <a:spcAft>
                <a:spcPts val="100"/>
              </a:spcAft>
              <a:buBlip>
                <a:blip r:embed="rId4"/>
              </a:buBlip>
              <a:defRPr/>
            </a:pPr>
            <a:r>
              <a:rPr lang="en-US" sz="1700" dirty="0" smtClean="0">
                <a:solidFill>
                  <a:prstClr val="white"/>
                </a:solidFill>
                <a:effectLst>
                  <a:outerShdw blurRad="393700" algn="ctr" rotWithShape="0">
                    <a:prstClr val="black">
                      <a:alpha val="68000"/>
                    </a:prstClr>
                  </a:outerShdw>
                </a:effectLst>
              </a:rPr>
              <a:t>Install and manage session-based desktops and applications, or virtual-machine based desktops on centralized servers in the data center</a:t>
            </a:r>
          </a:p>
        </p:txBody>
      </p:sp>
      <p:sp>
        <p:nvSpPr>
          <p:cNvPr id="29" name="Rectangle 28"/>
          <p:cNvSpPr/>
          <p:nvPr/>
        </p:nvSpPr>
        <p:spPr>
          <a:xfrm>
            <a:off x="385634" y="3620176"/>
            <a:ext cx="8305800" cy="875624"/>
          </a:xfrm>
          <a:prstGeom prst="rect">
            <a:avLst/>
          </a:prstGeom>
        </p:spPr>
        <p:txBody>
          <a:bodyPr wrap="square">
            <a:spAutoFit/>
          </a:bodyPr>
          <a:lstStyle/>
          <a:p>
            <a:pPr marL="287338" lvl="1" indent="-277813" defTabSz="914363" fontAlgn="base">
              <a:lnSpc>
                <a:spcPct val="90000"/>
              </a:lnSpc>
              <a:spcBef>
                <a:spcPts val="200"/>
              </a:spcBef>
              <a:spcAft>
                <a:spcPts val="100"/>
              </a:spcAft>
              <a:buBlip>
                <a:blip r:embed="rId4"/>
              </a:buBlip>
              <a:defRPr/>
            </a:pPr>
            <a:r>
              <a:rPr lang="en-US" sz="1700" dirty="0" smtClean="0">
                <a:solidFill>
                  <a:prstClr val="white"/>
                </a:solidFill>
                <a:effectLst>
                  <a:outerShdw blurRad="393700" algn="ctr" rotWithShape="0">
                    <a:prstClr val="black">
                      <a:alpha val="68000"/>
                    </a:prstClr>
                  </a:outerShdw>
                </a:effectLst>
              </a:rPr>
              <a:t>Accelerating Desktop &amp; Application Deployment</a:t>
            </a:r>
          </a:p>
          <a:p>
            <a:pPr marL="287338" lvl="1" indent="-277813" defTabSz="914363" fontAlgn="base">
              <a:lnSpc>
                <a:spcPct val="90000"/>
              </a:lnSpc>
              <a:spcBef>
                <a:spcPts val="200"/>
              </a:spcBef>
              <a:spcAft>
                <a:spcPts val="100"/>
              </a:spcAft>
              <a:buBlip>
                <a:blip r:embed="rId4"/>
              </a:buBlip>
              <a:defRPr/>
            </a:pPr>
            <a:r>
              <a:rPr lang="en-US" sz="1700" dirty="0" smtClean="0">
                <a:solidFill>
                  <a:prstClr val="white"/>
                </a:solidFill>
                <a:effectLst>
                  <a:outerShdw blurRad="393700" algn="ctr" rotWithShape="0">
                    <a:prstClr val="black">
                      <a:alpha val="68000"/>
                    </a:prstClr>
                  </a:outerShdw>
                </a:effectLst>
              </a:rPr>
              <a:t>Help Secure Data and Applications</a:t>
            </a:r>
          </a:p>
          <a:p>
            <a:pPr marL="287338" lvl="1" indent="-277813" defTabSz="914363" fontAlgn="base">
              <a:lnSpc>
                <a:spcPct val="90000"/>
              </a:lnSpc>
              <a:spcBef>
                <a:spcPts val="200"/>
              </a:spcBef>
              <a:spcAft>
                <a:spcPts val="100"/>
              </a:spcAft>
              <a:buBlip>
                <a:blip r:embed="rId4"/>
              </a:buBlip>
              <a:defRPr/>
            </a:pPr>
            <a:r>
              <a:rPr lang="en-US" sz="1700" dirty="0" smtClean="0">
                <a:solidFill>
                  <a:prstClr val="white"/>
                </a:solidFill>
                <a:effectLst>
                  <a:outerShdw blurRad="393700" algn="ctr" rotWithShape="0">
                    <a:prstClr val="black">
                      <a:alpha val="68000"/>
                    </a:prstClr>
                  </a:outerShdw>
                </a:effectLst>
              </a:rPr>
              <a:t>Increase Remote Worker Efficiency</a:t>
            </a:r>
          </a:p>
        </p:txBody>
      </p:sp>
      <p:sp>
        <p:nvSpPr>
          <p:cNvPr id="31" name="Title 1"/>
          <p:cNvSpPr>
            <a:spLocks noGrp="1"/>
          </p:cNvSpPr>
          <p:nvPr>
            <p:ph type="title"/>
          </p:nvPr>
        </p:nvSpPr>
        <p:spPr>
          <a:xfrm>
            <a:off x="152400" y="215003"/>
            <a:ext cx="8839200" cy="775597"/>
          </a:xfrm>
        </p:spPr>
        <p:txBody>
          <a:bodyPr/>
          <a:lstStyle/>
          <a:p>
            <a:r>
              <a:rPr lang="en-US" sz="3200" dirty="0" smtClean="0"/>
              <a:t>Client Virtualization Offerings: </a:t>
            </a:r>
            <a:r>
              <a:rPr lang="en-US" sz="2800" dirty="0" smtClean="0"/>
              <a:t/>
            </a:r>
            <a:br>
              <a:rPr lang="en-US" sz="2800" dirty="0" smtClean="0"/>
            </a:br>
            <a:r>
              <a:rPr lang="en-US" sz="2400" dirty="0" smtClean="0">
                <a:solidFill>
                  <a:schemeClr val="tx1"/>
                </a:solidFill>
              </a:rPr>
              <a:t>Remote Desktop Service (RDS)</a:t>
            </a:r>
            <a:endParaRPr lang="en-US" sz="2400" dirty="0">
              <a:solidFill>
                <a:schemeClr val="tx1"/>
              </a:solidFill>
            </a:endParaRPr>
          </a:p>
        </p:txBody>
      </p:sp>
      <p:pic>
        <p:nvPicPr>
          <p:cNvPr id="23" name="Picture 22" descr="client new.png"/>
          <p:cNvPicPr>
            <a:picLocks noChangeAspect="1"/>
          </p:cNvPicPr>
          <p:nvPr/>
        </p:nvPicPr>
        <p:blipFill>
          <a:blip r:embed="rId5" cstate="print"/>
          <a:stretch>
            <a:fillRect/>
          </a:stretch>
        </p:blipFill>
        <p:spPr>
          <a:xfrm>
            <a:off x="8556792" y="105745"/>
            <a:ext cx="577877" cy="274320"/>
          </a:xfrm>
          <a:prstGeom prst="rect">
            <a:avLst/>
          </a:prstGeom>
        </p:spPr>
      </p:pic>
      <p:pic>
        <p:nvPicPr>
          <p:cNvPr id="26" name="Picture 25" descr="WS08R2-RDS_h_rgb_r.png"/>
          <p:cNvPicPr>
            <a:picLocks noChangeAspect="1"/>
          </p:cNvPicPr>
          <p:nvPr/>
        </p:nvPicPr>
        <p:blipFill>
          <a:blip r:embed="rId6"/>
          <a:stretch>
            <a:fillRect/>
          </a:stretch>
        </p:blipFill>
        <p:spPr>
          <a:xfrm>
            <a:off x="4572000" y="5004610"/>
            <a:ext cx="4144963" cy="842953"/>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7" descr="C:\Program Files\Microsoft Resource DVD Artwork\DVD_ART\Artwork_Imagery\Shapes and Graphics\Connectors\connector stars - gold 2.png"/>
          <p:cNvPicPr>
            <a:picLocks noChangeAspect="1" noChangeArrowheads="1"/>
          </p:cNvPicPr>
          <p:nvPr/>
        </p:nvPicPr>
        <p:blipFill>
          <a:blip r:embed="rId3" cstate="print">
            <a:lum bright="-30000"/>
          </a:blip>
          <a:srcRect r="-14762"/>
          <a:stretch>
            <a:fillRect/>
          </a:stretch>
        </p:blipFill>
        <p:spPr bwMode="auto">
          <a:xfrm rot="5400000">
            <a:off x="4798798" y="964376"/>
            <a:ext cx="644871" cy="6729236"/>
          </a:xfrm>
          <a:prstGeom prst="rect">
            <a:avLst/>
          </a:prstGeom>
          <a:noFill/>
        </p:spPr>
      </p:pic>
      <p:pic>
        <p:nvPicPr>
          <p:cNvPr id="71" name="Picture 7" descr="C:\Program Files\Microsoft Resource DVD Artwork\DVD_ART\Artwork_Imagery\Shapes and Graphics\Connectors\connector stars - gold 2.png"/>
          <p:cNvPicPr>
            <a:picLocks noChangeAspect="1" noChangeArrowheads="1"/>
          </p:cNvPicPr>
          <p:nvPr/>
        </p:nvPicPr>
        <p:blipFill>
          <a:blip r:embed="rId3" cstate="print">
            <a:lum bright="-30000"/>
          </a:blip>
          <a:srcRect r="-14762"/>
          <a:stretch>
            <a:fillRect/>
          </a:stretch>
        </p:blipFill>
        <p:spPr bwMode="auto">
          <a:xfrm rot="4616682">
            <a:off x="4580994" y="1360240"/>
            <a:ext cx="644871" cy="7013702"/>
          </a:xfrm>
          <a:prstGeom prst="rect">
            <a:avLst/>
          </a:prstGeom>
          <a:noFill/>
        </p:spPr>
      </p:pic>
      <p:pic>
        <p:nvPicPr>
          <p:cNvPr id="84" name="Picture 83" descr="Picture1.png"/>
          <p:cNvPicPr>
            <a:picLocks noChangeAspect="1"/>
          </p:cNvPicPr>
          <p:nvPr/>
        </p:nvPicPr>
        <p:blipFill>
          <a:blip r:embed="rId4" cstate="print">
            <a:lum bright="-40000"/>
          </a:blip>
          <a:stretch>
            <a:fillRect/>
          </a:stretch>
        </p:blipFill>
        <p:spPr>
          <a:xfrm>
            <a:off x="345894" y="4922654"/>
            <a:ext cx="1824859" cy="1371950"/>
          </a:xfrm>
          <a:prstGeom prst="rect">
            <a:avLst/>
          </a:prstGeom>
        </p:spPr>
      </p:pic>
      <p:pic>
        <p:nvPicPr>
          <p:cNvPr id="85" name="Picture 17" descr="C:\Program Files\Microsoft Resource DVD Artwork\DVD_ART\Artwork_Imagery\Shapes and Graphics\Arrows - arrow\Black Collection 20 percent opaque - for shape changer\curved arrow 4.png"/>
          <p:cNvPicPr>
            <a:picLocks noChangeAspect="1" noChangeArrowheads="1"/>
          </p:cNvPicPr>
          <p:nvPr/>
        </p:nvPicPr>
        <p:blipFill>
          <a:blip r:embed="rId5" cstate="print">
            <a:lum bright="-40000"/>
          </a:blip>
          <a:srcRect/>
          <a:stretch>
            <a:fillRect/>
          </a:stretch>
        </p:blipFill>
        <p:spPr bwMode="auto">
          <a:xfrm rot="7200000">
            <a:off x="3435955" y="1222542"/>
            <a:ext cx="2474183" cy="4136173"/>
          </a:xfrm>
          <a:prstGeom prst="rect">
            <a:avLst/>
          </a:prstGeom>
          <a:noFill/>
          <a:ln w="9525">
            <a:noFill/>
            <a:miter lim="800000"/>
            <a:headEnd/>
            <a:tailEnd/>
          </a:ln>
        </p:spPr>
      </p:pic>
      <p:pic>
        <p:nvPicPr>
          <p:cNvPr id="86" name="Picture 17" descr="C:\Program Files\Microsoft Resource DVD Artwork\DVD_ART\Artwork_Imagery\Shapes and Graphics\Arrows - arrow\Black Collection 20 percent opaque - for shape changer\curved arrow 4.png"/>
          <p:cNvPicPr>
            <a:picLocks noChangeAspect="1" noChangeArrowheads="1"/>
          </p:cNvPicPr>
          <p:nvPr/>
        </p:nvPicPr>
        <p:blipFill>
          <a:blip r:embed="rId5" cstate="print">
            <a:lum bright="-40000"/>
          </a:blip>
          <a:srcRect/>
          <a:stretch>
            <a:fillRect/>
          </a:stretch>
        </p:blipFill>
        <p:spPr bwMode="auto">
          <a:xfrm rot="16777626">
            <a:off x="3951443" y="2826106"/>
            <a:ext cx="2474183" cy="4136173"/>
          </a:xfrm>
          <a:prstGeom prst="rect">
            <a:avLst/>
          </a:prstGeom>
          <a:noFill/>
          <a:ln w="9525">
            <a:noFill/>
            <a:miter lim="800000"/>
            <a:headEnd/>
            <a:tailEnd/>
          </a:ln>
        </p:spPr>
      </p:pic>
      <p:sp>
        <p:nvSpPr>
          <p:cNvPr id="39" name="Rounded Rectangle 38"/>
          <p:cNvSpPr/>
          <p:nvPr/>
        </p:nvSpPr>
        <p:spPr>
          <a:xfrm>
            <a:off x="527050" y="1009845"/>
            <a:ext cx="8089900" cy="1012622"/>
          </a:xfrm>
          <a:prstGeom prst="roundRect">
            <a:avLst>
              <a:gd name="adj" fmla="val 16189"/>
            </a:avLst>
          </a:prstGeom>
          <a:solidFill>
            <a:schemeClr val="accent5">
              <a:alpha val="20000"/>
            </a:schemeClr>
          </a:solidFill>
          <a:ln w="38100">
            <a:solidFill>
              <a:schemeClr val="accent5">
                <a:alpha val="60000"/>
              </a:schemeClr>
            </a:solidFill>
            <a:headEnd type="none" w="med" len="med"/>
            <a:tailEnd type="none" w="med" len="med"/>
          </a:ln>
          <a:effectLst>
            <a:outerShdw blurRad="63500" dist="38100" dir="5400000" rotWithShape="0">
              <a:schemeClr val="accent5">
                <a:lumMod val="50000"/>
                <a:alpha val="45000"/>
              </a:schemeClr>
            </a:outerShdw>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marL="3175" algn="ctr" defTabSz="914099" eaLnBrk="0" hangingPunct="0">
              <a:lnSpc>
                <a:spcPct val="90000"/>
              </a:lnSpc>
              <a:spcBef>
                <a:spcPts val="600"/>
              </a:spcBef>
              <a:spcAft>
                <a:spcPts val="600"/>
              </a:spcAft>
            </a:pPr>
            <a:r>
              <a:rPr lang="en-US" sz="2000" dirty="0" smtClean="0">
                <a:solidFill>
                  <a:schemeClr val="tx1"/>
                </a:solidFill>
                <a:effectLst>
                  <a:outerShdw blurRad="38100" dist="38100" dir="2700000" algn="tl">
                    <a:srgbClr val="000000">
                      <a:alpha val="43137"/>
                    </a:srgbClr>
                  </a:outerShdw>
                </a:effectLst>
                <a:latin typeface="Segoe UI" pitchFamily="34" charset="0"/>
              </a:rPr>
              <a:t>Virtual Desktop Infrastructure (or VDI) is an architectural model where a client OS runs in a server-based virtual machine environment and interacts with the user via a network connection</a:t>
            </a:r>
          </a:p>
        </p:txBody>
      </p:sp>
      <p:sp>
        <p:nvSpPr>
          <p:cNvPr id="67" name="TextBox 66"/>
          <p:cNvSpPr txBox="1"/>
          <p:nvPr/>
        </p:nvSpPr>
        <p:spPr>
          <a:xfrm>
            <a:off x="7289040" y="5377351"/>
            <a:ext cx="2506718" cy="430887"/>
          </a:xfrm>
          <a:prstGeom prst="rect">
            <a:avLst/>
          </a:prstGeom>
          <a:noFill/>
        </p:spPr>
        <p:txBody>
          <a:bodyPr wrap="square" rtlCol="0">
            <a:spAutoFit/>
          </a:bodyPr>
          <a:lstStyle/>
          <a:p>
            <a:r>
              <a:rPr lang="en-US" sz="1100" dirty="0" smtClean="0">
                <a:solidFill>
                  <a:schemeClr val="tx1"/>
                </a:solidFill>
                <a:latin typeface="Segoe UI" pitchFamily="34" charset="0"/>
              </a:rPr>
              <a:t>Desktop Workload</a:t>
            </a:r>
          </a:p>
          <a:p>
            <a:r>
              <a:rPr lang="en-US" sz="1100" dirty="0" smtClean="0">
                <a:solidFill>
                  <a:schemeClr val="tx1"/>
                </a:solidFill>
                <a:latin typeface="Segoe UI" pitchFamily="34" charset="0"/>
              </a:rPr>
              <a:t>(OS, Apps, Data)</a:t>
            </a:r>
          </a:p>
        </p:txBody>
      </p:sp>
      <p:pic>
        <p:nvPicPr>
          <p:cNvPr id="68" name="Picture 19" descr="C:\Program Files\Microsoft Resource DVD Artwork\DVD_ART\Artwork_Imagery\HARDWARE_IMAGERY\Photos - OEM Hardware\Server Computer\HP AlphaServer SC4.png"/>
          <p:cNvPicPr>
            <a:picLocks noChangeAspect="1" noChangeArrowheads="1"/>
          </p:cNvPicPr>
          <p:nvPr/>
        </p:nvPicPr>
        <p:blipFill>
          <a:blip r:embed="rId6" cstate="print"/>
          <a:srcRect/>
          <a:stretch>
            <a:fillRect/>
          </a:stretch>
        </p:blipFill>
        <p:spPr bwMode="auto">
          <a:xfrm>
            <a:off x="6504172" y="3177946"/>
            <a:ext cx="2190477" cy="1669143"/>
          </a:xfrm>
          <a:prstGeom prst="rect">
            <a:avLst/>
          </a:prstGeom>
          <a:noFill/>
        </p:spPr>
      </p:pic>
      <p:pic>
        <p:nvPicPr>
          <p:cNvPr id="70" name="Picture 7" descr="C:\Program Files\Microsoft Resource DVD Artwork\DVD_ART\Artwork_Imagery\Shapes and Graphics\Connectors\connector stars - gold 2.png"/>
          <p:cNvPicPr>
            <a:picLocks noChangeAspect="1" noChangeArrowheads="1"/>
          </p:cNvPicPr>
          <p:nvPr/>
        </p:nvPicPr>
        <p:blipFill>
          <a:blip r:embed="rId3" cstate="print">
            <a:lum bright="-30000"/>
          </a:blip>
          <a:srcRect r="-14762"/>
          <a:stretch>
            <a:fillRect/>
          </a:stretch>
        </p:blipFill>
        <p:spPr bwMode="auto">
          <a:xfrm rot="6084667">
            <a:off x="4783810" y="290435"/>
            <a:ext cx="644871" cy="7070763"/>
          </a:xfrm>
          <a:prstGeom prst="rect">
            <a:avLst/>
          </a:prstGeom>
          <a:noFill/>
        </p:spPr>
      </p:pic>
      <p:pic>
        <p:nvPicPr>
          <p:cNvPr id="72" name="Picture 7" descr="\\eventsql\dvd27\Clip_Installer\DVD_ART\Artwork_Imagery\Shapes and Graphics\Arrows - arrow\Curved\big curved clear shadow arrow.png"/>
          <p:cNvPicPr>
            <a:picLocks noChangeAspect="1" noChangeArrowheads="1"/>
          </p:cNvPicPr>
          <p:nvPr/>
        </p:nvPicPr>
        <p:blipFill>
          <a:blip r:embed="rId7" cstate="print"/>
          <a:srcRect/>
          <a:stretch>
            <a:fillRect/>
          </a:stretch>
        </p:blipFill>
        <p:spPr bwMode="auto">
          <a:xfrm rot="5671447" flipH="1" flipV="1">
            <a:off x="7879174" y="2648188"/>
            <a:ext cx="1328534" cy="567775"/>
          </a:xfrm>
          <a:prstGeom prst="rect">
            <a:avLst/>
          </a:prstGeom>
          <a:noFill/>
        </p:spPr>
      </p:pic>
      <p:pic>
        <p:nvPicPr>
          <p:cNvPr id="73"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2176316" y="2969703"/>
            <a:ext cx="601360" cy="600157"/>
          </a:xfrm>
          <a:prstGeom prst="rect">
            <a:avLst/>
          </a:prstGeom>
          <a:noFill/>
        </p:spPr>
      </p:pic>
      <p:pic>
        <p:nvPicPr>
          <p:cNvPr id="74"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2162812" y="4009496"/>
            <a:ext cx="601360" cy="600157"/>
          </a:xfrm>
          <a:prstGeom prst="rect">
            <a:avLst/>
          </a:prstGeom>
          <a:noFill/>
        </p:spPr>
      </p:pic>
      <p:pic>
        <p:nvPicPr>
          <p:cNvPr id="75"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2265055" y="5037713"/>
            <a:ext cx="601360" cy="600157"/>
          </a:xfrm>
          <a:prstGeom prst="rect">
            <a:avLst/>
          </a:prstGeom>
          <a:noFill/>
        </p:spPr>
      </p:pic>
      <p:pic>
        <p:nvPicPr>
          <p:cNvPr id="76"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6937004" y="3628170"/>
            <a:ext cx="601360" cy="600157"/>
          </a:xfrm>
          <a:prstGeom prst="rect">
            <a:avLst/>
          </a:prstGeom>
          <a:noFill/>
        </p:spPr>
      </p:pic>
      <p:pic>
        <p:nvPicPr>
          <p:cNvPr id="7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7263024" y="3907891"/>
            <a:ext cx="601360" cy="600157"/>
          </a:xfrm>
          <a:prstGeom prst="rect">
            <a:avLst/>
          </a:prstGeom>
          <a:noFill/>
        </p:spPr>
      </p:pic>
      <p:pic>
        <p:nvPicPr>
          <p:cNvPr id="7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7344047" y="3340732"/>
            <a:ext cx="601360" cy="600157"/>
          </a:xfrm>
          <a:prstGeom prst="rect">
            <a:avLst/>
          </a:prstGeom>
          <a:noFill/>
        </p:spPr>
      </p:pic>
      <p:pic>
        <p:nvPicPr>
          <p:cNvPr id="79"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email"/>
          <a:srcRect/>
          <a:stretch>
            <a:fillRect/>
          </a:stretch>
        </p:blipFill>
        <p:spPr bwMode="auto">
          <a:xfrm>
            <a:off x="7670067" y="3620453"/>
            <a:ext cx="601360" cy="600157"/>
          </a:xfrm>
          <a:prstGeom prst="rect">
            <a:avLst/>
          </a:prstGeom>
          <a:noFill/>
        </p:spPr>
      </p:pic>
      <p:grpSp>
        <p:nvGrpSpPr>
          <p:cNvPr id="3" name="Group 78"/>
          <p:cNvGrpSpPr/>
          <p:nvPr/>
        </p:nvGrpSpPr>
        <p:grpSpPr>
          <a:xfrm>
            <a:off x="8134176" y="2014679"/>
            <a:ext cx="877296" cy="973673"/>
            <a:chOff x="7553960" y="2727960"/>
            <a:chExt cx="1066800" cy="1428750"/>
          </a:xfrm>
        </p:grpSpPr>
        <p:pic>
          <p:nvPicPr>
            <p:cNvPr id="87" name="Picture 8" descr="\\eventsql\dvd27\Clip_Installer\DVD_ART\Artwork_Imagery\HARDWARE_IMAGERY\Illustration - Misc Hardware\XML Icons\Database blue.png"/>
            <p:cNvPicPr>
              <a:picLocks noChangeAspect="1" noChangeArrowheads="1"/>
            </p:cNvPicPr>
            <p:nvPr/>
          </p:nvPicPr>
          <p:blipFill>
            <a:blip r:embed="rId9" cstate="print"/>
            <a:srcRect/>
            <a:stretch>
              <a:fillRect/>
            </a:stretch>
          </p:blipFill>
          <p:spPr bwMode="auto">
            <a:xfrm>
              <a:off x="7553960" y="2727960"/>
              <a:ext cx="1066800" cy="1428750"/>
            </a:xfrm>
            <a:prstGeom prst="rect">
              <a:avLst/>
            </a:prstGeom>
            <a:noFill/>
            <a:ln w="9525">
              <a:noFill/>
              <a:miter lim="800000"/>
              <a:headEnd/>
              <a:tailEnd/>
            </a:ln>
          </p:spPr>
        </p:pic>
        <p:pic>
          <p:nvPicPr>
            <p:cNvPr id="88" name="Picture 77" descr="Picture1.png"/>
            <p:cNvPicPr>
              <a:picLocks noChangeAspect="1"/>
            </p:cNvPicPr>
            <p:nvPr/>
          </p:nvPicPr>
          <p:blipFill>
            <a:blip r:embed="rId10" cstate="print">
              <a:lum bright="24000"/>
            </a:blip>
            <a:srcRect/>
            <a:stretch>
              <a:fillRect/>
            </a:stretch>
          </p:blipFill>
          <p:spPr bwMode="auto">
            <a:xfrm>
              <a:off x="8087360" y="3108960"/>
              <a:ext cx="457200" cy="457200"/>
            </a:xfrm>
            <a:prstGeom prst="rect">
              <a:avLst/>
            </a:prstGeom>
            <a:noFill/>
            <a:ln w="9525">
              <a:noFill/>
              <a:miter lim="800000"/>
              <a:headEnd/>
              <a:tailEnd/>
            </a:ln>
          </p:spPr>
        </p:pic>
        <p:pic>
          <p:nvPicPr>
            <p:cNvPr id="89" name="Picture 77" descr="Picture1.png"/>
            <p:cNvPicPr>
              <a:picLocks noChangeAspect="1"/>
            </p:cNvPicPr>
            <p:nvPr/>
          </p:nvPicPr>
          <p:blipFill>
            <a:blip r:embed="rId10" cstate="print">
              <a:lum bright="24000"/>
            </a:blip>
            <a:srcRect/>
            <a:stretch>
              <a:fillRect/>
            </a:stretch>
          </p:blipFill>
          <p:spPr bwMode="auto">
            <a:xfrm>
              <a:off x="7954190" y="2961016"/>
              <a:ext cx="457200" cy="457200"/>
            </a:xfrm>
            <a:prstGeom prst="rect">
              <a:avLst/>
            </a:prstGeom>
            <a:noFill/>
            <a:ln w="9525">
              <a:noFill/>
              <a:miter lim="800000"/>
              <a:headEnd/>
              <a:tailEnd/>
            </a:ln>
          </p:spPr>
        </p:pic>
        <p:pic>
          <p:nvPicPr>
            <p:cNvPr id="90" name="Picture 77" descr="Picture1.png"/>
            <p:cNvPicPr>
              <a:picLocks noChangeAspect="1"/>
            </p:cNvPicPr>
            <p:nvPr/>
          </p:nvPicPr>
          <p:blipFill>
            <a:blip r:embed="rId10" cstate="print">
              <a:lum bright="24000"/>
            </a:blip>
            <a:srcRect/>
            <a:stretch>
              <a:fillRect/>
            </a:stretch>
          </p:blipFill>
          <p:spPr bwMode="auto">
            <a:xfrm>
              <a:off x="8011160" y="3413760"/>
              <a:ext cx="457200" cy="457200"/>
            </a:xfrm>
            <a:prstGeom prst="rect">
              <a:avLst/>
            </a:prstGeom>
            <a:noFill/>
            <a:ln w="9525">
              <a:noFill/>
              <a:miter lim="800000"/>
              <a:headEnd/>
              <a:tailEnd/>
            </a:ln>
          </p:spPr>
        </p:pic>
        <p:pic>
          <p:nvPicPr>
            <p:cNvPr id="91" name="Picture 77" descr="Picture1.png"/>
            <p:cNvPicPr>
              <a:picLocks noChangeAspect="1"/>
            </p:cNvPicPr>
            <p:nvPr/>
          </p:nvPicPr>
          <p:blipFill>
            <a:blip r:embed="rId10" cstate="print">
              <a:lum bright="24000"/>
            </a:blip>
            <a:srcRect/>
            <a:stretch>
              <a:fillRect/>
            </a:stretch>
          </p:blipFill>
          <p:spPr bwMode="auto">
            <a:xfrm>
              <a:off x="7782560" y="3413760"/>
              <a:ext cx="457200" cy="457200"/>
            </a:xfrm>
            <a:prstGeom prst="rect">
              <a:avLst/>
            </a:prstGeom>
            <a:noFill/>
            <a:ln w="9525">
              <a:noFill/>
              <a:miter lim="800000"/>
              <a:headEnd/>
              <a:tailEnd/>
            </a:ln>
          </p:spPr>
        </p:pic>
        <p:pic>
          <p:nvPicPr>
            <p:cNvPr id="92" name="Picture 77" descr="Picture1.png"/>
            <p:cNvPicPr>
              <a:picLocks noChangeAspect="1"/>
            </p:cNvPicPr>
            <p:nvPr/>
          </p:nvPicPr>
          <p:blipFill>
            <a:blip r:embed="rId10" cstate="print">
              <a:lum bright="24000"/>
            </a:blip>
            <a:srcRect/>
            <a:stretch>
              <a:fillRect/>
            </a:stretch>
          </p:blipFill>
          <p:spPr bwMode="auto">
            <a:xfrm>
              <a:off x="7858760" y="3261360"/>
              <a:ext cx="457200" cy="457200"/>
            </a:xfrm>
            <a:prstGeom prst="rect">
              <a:avLst/>
            </a:prstGeom>
            <a:noFill/>
            <a:ln w="9525">
              <a:noFill/>
              <a:miter lim="800000"/>
              <a:headEnd/>
              <a:tailEnd/>
            </a:ln>
          </p:spPr>
        </p:pic>
        <p:pic>
          <p:nvPicPr>
            <p:cNvPr id="93" name="Picture 77" descr="Picture1.png"/>
            <p:cNvPicPr>
              <a:picLocks noChangeAspect="1"/>
            </p:cNvPicPr>
            <p:nvPr/>
          </p:nvPicPr>
          <p:blipFill>
            <a:blip r:embed="rId10" cstate="print">
              <a:lum bright="24000"/>
            </a:blip>
            <a:srcRect/>
            <a:stretch>
              <a:fillRect/>
            </a:stretch>
          </p:blipFill>
          <p:spPr bwMode="auto">
            <a:xfrm>
              <a:off x="7725590" y="3570616"/>
              <a:ext cx="457200" cy="457200"/>
            </a:xfrm>
            <a:prstGeom prst="rect">
              <a:avLst/>
            </a:prstGeom>
            <a:noFill/>
            <a:ln w="9525">
              <a:noFill/>
              <a:miter lim="800000"/>
              <a:headEnd/>
              <a:tailEnd/>
            </a:ln>
          </p:spPr>
        </p:pic>
        <p:pic>
          <p:nvPicPr>
            <p:cNvPr id="94" name="Picture 77" descr="Picture1.png"/>
            <p:cNvPicPr>
              <a:picLocks noChangeAspect="1"/>
            </p:cNvPicPr>
            <p:nvPr/>
          </p:nvPicPr>
          <p:blipFill>
            <a:blip r:embed="rId10" cstate="print">
              <a:lum bright="24000"/>
            </a:blip>
            <a:srcRect/>
            <a:stretch>
              <a:fillRect/>
            </a:stretch>
          </p:blipFill>
          <p:spPr bwMode="auto">
            <a:xfrm>
              <a:off x="7934960" y="3642360"/>
              <a:ext cx="457200" cy="457200"/>
            </a:xfrm>
            <a:prstGeom prst="rect">
              <a:avLst/>
            </a:prstGeom>
            <a:noFill/>
            <a:ln w="9525">
              <a:noFill/>
              <a:miter lim="800000"/>
              <a:headEnd/>
              <a:tailEnd/>
            </a:ln>
          </p:spPr>
        </p:pic>
        <p:pic>
          <p:nvPicPr>
            <p:cNvPr id="95" name="Picture 94" descr="Picture1.png"/>
            <p:cNvPicPr>
              <a:picLocks noChangeAspect="1"/>
            </p:cNvPicPr>
            <p:nvPr/>
          </p:nvPicPr>
          <p:blipFill>
            <a:blip r:embed="rId10" cstate="print">
              <a:lum bright="24000"/>
            </a:blip>
            <a:srcRect/>
            <a:stretch>
              <a:fillRect/>
            </a:stretch>
          </p:blipFill>
          <p:spPr bwMode="auto">
            <a:xfrm>
              <a:off x="7649390" y="3037216"/>
              <a:ext cx="457200" cy="457200"/>
            </a:xfrm>
            <a:prstGeom prst="rect">
              <a:avLst/>
            </a:prstGeom>
            <a:noFill/>
            <a:ln w="9525">
              <a:noFill/>
              <a:miter lim="800000"/>
              <a:headEnd/>
              <a:tailEnd/>
            </a:ln>
          </p:spPr>
        </p:pic>
      </p:grpSp>
      <p:pic>
        <p:nvPicPr>
          <p:cNvPr id="81"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11" cstate="email"/>
          <a:srcRect/>
          <a:stretch>
            <a:fillRect/>
          </a:stretch>
        </p:blipFill>
        <p:spPr bwMode="auto">
          <a:xfrm>
            <a:off x="7004158" y="5463271"/>
            <a:ext cx="270368" cy="269827"/>
          </a:xfrm>
          <a:prstGeom prst="rect">
            <a:avLst/>
          </a:prstGeom>
          <a:noFill/>
        </p:spPr>
      </p:pic>
      <p:pic>
        <p:nvPicPr>
          <p:cNvPr id="82" name="Picture 81" descr="Picture1.png"/>
          <p:cNvPicPr>
            <a:picLocks noChangeAspect="1"/>
          </p:cNvPicPr>
          <p:nvPr/>
        </p:nvPicPr>
        <p:blipFill>
          <a:blip r:embed="rId4" cstate="print"/>
          <a:stretch>
            <a:fillRect/>
          </a:stretch>
        </p:blipFill>
        <p:spPr>
          <a:xfrm>
            <a:off x="461508" y="2342364"/>
            <a:ext cx="1824859" cy="1371950"/>
          </a:xfrm>
          <a:prstGeom prst="rect">
            <a:avLst/>
          </a:prstGeom>
        </p:spPr>
      </p:pic>
      <p:pic>
        <p:nvPicPr>
          <p:cNvPr id="83" name="Picture 82" descr="Picture1.png"/>
          <p:cNvPicPr>
            <a:picLocks noChangeAspect="1"/>
          </p:cNvPicPr>
          <p:nvPr/>
        </p:nvPicPr>
        <p:blipFill>
          <a:blip r:embed="rId4" cstate="print"/>
          <a:stretch>
            <a:fillRect/>
          </a:stretch>
        </p:blipFill>
        <p:spPr>
          <a:xfrm>
            <a:off x="345895" y="3645647"/>
            <a:ext cx="1824859" cy="1371950"/>
          </a:xfrm>
          <a:prstGeom prst="rect">
            <a:avLst/>
          </a:prstGeom>
        </p:spPr>
      </p:pic>
      <p:sp>
        <p:nvSpPr>
          <p:cNvPr id="96" name="Text Placeholder 2"/>
          <p:cNvSpPr txBox="1">
            <a:spLocks/>
          </p:cNvSpPr>
          <p:nvPr/>
        </p:nvSpPr>
        <p:spPr>
          <a:xfrm>
            <a:off x="3140364" y="3400305"/>
            <a:ext cx="3231254" cy="2000548"/>
          </a:xfrm>
          <a:prstGeom prst="rect">
            <a:avLst/>
          </a:prstGeom>
        </p:spPr>
        <p:txBody>
          <a:bodyPr vert="horz" wrap="square" lIns="0" tIns="0" rIns="0" bIns="0" rtlCol="0">
            <a:spAutoFit/>
          </a:bodyPr>
          <a:lstStyle/>
          <a:p>
            <a:pPr marL="396875" indent="-396875" defTabSz="914363" fontAlgn="auto">
              <a:spcBef>
                <a:spcPts val="600"/>
              </a:spcBef>
              <a:spcAft>
                <a:spcPts val="600"/>
              </a:spcAft>
              <a:buBlip>
                <a:blip r:embed="rId12"/>
              </a:buBlip>
              <a:defRPr/>
            </a:pPr>
            <a:r>
              <a:rPr lang="en-US" sz="1500" dirty="0" smtClean="0">
                <a:solidFill>
                  <a:schemeClr val="tx1"/>
                </a:solidFill>
                <a:latin typeface="Segoe UI" pitchFamily="34" charset="0"/>
              </a:rPr>
              <a:t>The storage and execution of a desktop workload (OS, apps, data) is centralized on a virtual machine in the datacenter</a:t>
            </a:r>
          </a:p>
          <a:p>
            <a:pPr marL="396875" indent="-396875" defTabSz="914363" fontAlgn="auto">
              <a:spcBef>
                <a:spcPts val="600"/>
              </a:spcBef>
              <a:spcAft>
                <a:spcPts val="600"/>
              </a:spcAft>
              <a:buBlip>
                <a:blip r:embed="rId12"/>
              </a:buBlip>
              <a:defRPr/>
            </a:pPr>
            <a:r>
              <a:rPr lang="en-US" sz="1500" dirty="0" smtClean="0">
                <a:solidFill>
                  <a:schemeClr val="tx1"/>
                </a:solidFill>
                <a:latin typeface="Segoe UI" pitchFamily="34" charset="0"/>
              </a:rPr>
              <a:t>Presentation of the UI is managed via a remote desktop protocol (such as RDP or ICA) to client devices</a:t>
            </a:r>
          </a:p>
        </p:txBody>
      </p:sp>
      <p:sp>
        <p:nvSpPr>
          <p:cNvPr id="35" name="Rounded Rectangle 34"/>
          <p:cNvSpPr/>
          <p:nvPr/>
        </p:nvSpPr>
        <p:spPr>
          <a:xfrm rot="5400000">
            <a:off x="4297607" y="2548838"/>
            <a:ext cx="601836" cy="7848599"/>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p>
        </p:txBody>
      </p:sp>
      <p:pic>
        <p:nvPicPr>
          <p:cNvPr id="36" name="Picture 2" descr="C:\Users\dgreg\AppData\Local\Microsoft\Windows\Temporary Internet Files\Content.Outlook\53MIT48K\VDI-Premium_bL_r (3).png"/>
          <p:cNvPicPr>
            <a:picLocks noChangeAspect="1" noChangeArrowheads="1"/>
          </p:cNvPicPr>
          <p:nvPr/>
        </p:nvPicPr>
        <p:blipFill>
          <a:blip r:embed="rId13" cstate="print"/>
          <a:srcRect/>
          <a:stretch>
            <a:fillRect/>
          </a:stretch>
        </p:blipFill>
        <p:spPr bwMode="auto">
          <a:xfrm>
            <a:off x="5128931" y="6252568"/>
            <a:ext cx="2940628" cy="457200"/>
          </a:xfrm>
          <a:prstGeom prst="rect">
            <a:avLst/>
          </a:prstGeom>
          <a:noFill/>
        </p:spPr>
      </p:pic>
      <p:pic>
        <p:nvPicPr>
          <p:cNvPr id="37" name="Picture 36" descr="WS08R2-RDS_h_rgb_r.png"/>
          <p:cNvPicPr>
            <a:picLocks noChangeAspect="1"/>
          </p:cNvPicPr>
          <p:nvPr/>
        </p:nvPicPr>
        <p:blipFill>
          <a:blip r:embed="rId14"/>
          <a:stretch>
            <a:fillRect/>
          </a:stretch>
        </p:blipFill>
        <p:spPr>
          <a:xfrm>
            <a:off x="1370014" y="6236286"/>
            <a:ext cx="2268926" cy="461427"/>
          </a:xfrm>
          <a:prstGeom prst="rect">
            <a:avLst/>
          </a:prstGeom>
        </p:spPr>
      </p:pic>
      <p:sp>
        <p:nvSpPr>
          <p:cNvPr id="38" name="Title 1"/>
          <p:cNvSpPr txBox="1">
            <a:spLocks/>
          </p:cNvSpPr>
          <p:nvPr/>
        </p:nvSpPr>
        <p:spPr>
          <a:xfrm>
            <a:off x="76200" y="128386"/>
            <a:ext cx="8382000" cy="443198"/>
          </a:xfrm>
          <a:prstGeom prst="rect">
            <a:avLst/>
          </a:prstGeom>
        </p:spPr>
        <p:txBody>
          <a:bodyPr vert="horz" wrap="square" lIns="0" tIns="0" rIns="0" bIns="0" rtlCol="0" anchor="t">
            <a:spAutoFit/>
          </a:bodyPr>
          <a:lstStyle/>
          <a:p>
            <a:pPr lvl="0">
              <a:lnSpc>
                <a:spcPct val="90000"/>
              </a:lnSpc>
              <a:spcBef>
                <a:spcPct val="0"/>
              </a:spcBef>
              <a:defRPr/>
            </a:pPr>
            <a:r>
              <a:rPr lang="en-US" sz="3200" spc="-150" dirty="0" smtClean="0">
                <a:ln w="3175">
                  <a:noFill/>
                </a:ln>
                <a:solidFill>
                  <a:srgbClr val="CCFFCC"/>
                </a:solidFill>
                <a:latin typeface="+mj-lt"/>
                <a:cs typeface="Arial" charset="0"/>
              </a:rPr>
              <a:t>But what about VDI?</a:t>
            </a:r>
            <a:endParaRPr kumimoji="0" lang="en-US" sz="3200" b="0" i="0" u="none" strike="noStrike" kern="1200" cap="none" spc="-150" normalizeH="0" baseline="0" noProof="0" dirty="0">
              <a:ln w="3175">
                <a:noFill/>
              </a:ln>
              <a:solidFill>
                <a:srgbClr val="CCFFCC"/>
              </a:solidFill>
              <a:effectLst/>
              <a:uLnTx/>
              <a:uFillTx/>
              <a:latin typeface="+mj-lt"/>
              <a:ea typeface="+mn-ea"/>
              <a:cs typeface="Arial" charset="0"/>
            </a:endParaRPr>
          </a:p>
        </p:txBody>
      </p:sp>
      <p:pic>
        <p:nvPicPr>
          <p:cNvPr id="40" name="Picture 39" descr="client new.png"/>
          <p:cNvPicPr>
            <a:picLocks noChangeAspect="1"/>
          </p:cNvPicPr>
          <p:nvPr/>
        </p:nvPicPr>
        <p:blipFill>
          <a:blip r:embed="rId15" cstate="print"/>
          <a:stretch>
            <a:fillRect/>
          </a:stretch>
        </p:blipFill>
        <p:spPr>
          <a:xfrm>
            <a:off x="8556792" y="105745"/>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strVal val="#ppt_w*0.70"/>
                                          </p:val>
                                        </p:tav>
                                        <p:tav tm="100000">
                                          <p:val>
                                            <p:strVal val="#ppt_w"/>
                                          </p:val>
                                        </p:tav>
                                      </p:tavLst>
                                    </p:anim>
                                    <p:anim calcmode="lin" valueType="num">
                                      <p:cBhvr>
                                        <p:cTn id="8" dur="1000" fill="hold"/>
                                        <p:tgtEl>
                                          <p:spTgt spid="39"/>
                                        </p:tgtEl>
                                        <p:attrNameLst>
                                          <p:attrName>ppt_h</p:attrName>
                                        </p:attrNameLst>
                                      </p:cBhvr>
                                      <p:tavLst>
                                        <p:tav tm="0">
                                          <p:val>
                                            <p:strVal val="#ppt_h"/>
                                          </p:val>
                                        </p:tav>
                                        <p:tav tm="100000">
                                          <p:val>
                                            <p:strVal val="#ppt_h"/>
                                          </p:val>
                                        </p:tav>
                                      </p:tavLst>
                                    </p:anim>
                                    <p:animEffect transition="in" filter="fade">
                                      <p:cBhvr>
                                        <p:cTn id="9"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a:xfrm rot="5400000">
            <a:off x="4297607" y="1821020"/>
            <a:ext cx="601836" cy="7848599"/>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marL="0" lvl="1" algn="ctr" fontAlgn="base">
              <a:lnSpc>
                <a:spcPct val="90000"/>
              </a:lnSpc>
              <a:spcBef>
                <a:spcPct val="0"/>
              </a:spcBef>
              <a:spcAft>
                <a:spcPct val="0"/>
              </a:spcAft>
              <a:defRPr/>
            </a:pPr>
            <a:endParaRPr lang="en-US" altLang="zh-CN" sz="1600" b="1" dirty="0" smtClean="0"/>
          </a:p>
        </p:txBody>
      </p:sp>
      <p:sp>
        <p:nvSpPr>
          <p:cNvPr id="38" name="Rounded Rectangle 37"/>
          <p:cNvSpPr/>
          <p:nvPr/>
        </p:nvSpPr>
        <p:spPr bwMode="auto">
          <a:xfrm>
            <a:off x="3457782" y="1368710"/>
            <a:ext cx="2260034" cy="3941952"/>
          </a:xfrm>
          <a:prstGeom prst="roundRect">
            <a:avLst>
              <a:gd name="adj" fmla="val 13686"/>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sp>
        <p:nvSpPr>
          <p:cNvPr id="2" name="Title 1"/>
          <p:cNvSpPr>
            <a:spLocks noGrp="1"/>
          </p:cNvSpPr>
          <p:nvPr>
            <p:ph type="title"/>
          </p:nvPr>
        </p:nvSpPr>
        <p:spPr>
          <a:xfrm>
            <a:off x="76200" y="128386"/>
            <a:ext cx="8382000" cy="443198"/>
          </a:xfrm>
        </p:spPr>
        <p:txBody>
          <a:bodyPr/>
          <a:lstStyle/>
          <a:p>
            <a:pPr defTabSz="914363" fontAlgn="auto">
              <a:spcAft>
                <a:spcPts val="0"/>
              </a:spcAft>
              <a:defRPr/>
            </a:pPr>
            <a:r>
              <a:rPr lang="en-US" sz="3200" dirty="0" smtClean="0"/>
              <a:t>Improve Agility with Microsoft’s VDI</a:t>
            </a:r>
            <a:endParaRPr lang="en-US" sz="3200" dirty="0"/>
          </a:p>
        </p:txBody>
      </p:sp>
      <p:sp>
        <p:nvSpPr>
          <p:cNvPr id="8" name="Rounded Rectangle 7"/>
          <p:cNvSpPr/>
          <p:nvPr/>
        </p:nvSpPr>
        <p:spPr bwMode="auto">
          <a:xfrm>
            <a:off x="714582" y="1368710"/>
            <a:ext cx="2260034" cy="3941952"/>
          </a:xfrm>
          <a:prstGeom prst="roundRect">
            <a:avLst>
              <a:gd name="adj" fmla="val 13686"/>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pic>
        <p:nvPicPr>
          <p:cNvPr id="29" name="Picture 4"/>
          <p:cNvPicPr>
            <a:picLocks noChangeAspect="1" noChangeArrowheads="1"/>
          </p:cNvPicPr>
          <p:nvPr/>
        </p:nvPicPr>
        <p:blipFill>
          <a:blip r:embed="rId4" cstate="print">
            <a:grayscl/>
          </a:blip>
          <a:srcRect/>
          <a:stretch>
            <a:fillRect/>
          </a:stretch>
        </p:blipFill>
        <p:spPr bwMode="auto">
          <a:xfrm>
            <a:off x="1277579" y="1487846"/>
            <a:ext cx="1209675" cy="1209675"/>
          </a:xfrm>
          <a:prstGeom prst="rect">
            <a:avLst/>
          </a:prstGeom>
          <a:noFill/>
          <a:ln w="9525">
            <a:noFill/>
            <a:miter lim="800000"/>
            <a:headEnd/>
            <a:tailEnd/>
          </a:ln>
        </p:spPr>
      </p:pic>
      <p:sp>
        <p:nvSpPr>
          <p:cNvPr id="34" name="TextBox 33"/>
          <p:cNvSpPr txBox="1"/>
          <p:nvPr/>
        </p:nvSpPr>
        <p:spPr>
          <a:xfrm>
            <a:off x="726716" y="2779920"/>
            <a:ext cx="2197100" cy="2308324"/>
          </a:xfrm>
          <a:prstGeom prst="rect">
            <a:avLst/>
          </a:prstGeom>
          <a:noFill/>
        </p:spPr>
        <p:txBody>
          <a:bodyPr wrap="square" rtlCol="0">
            <a:spAutoFit/>
          </a:bodyPr>
          <a:lstStyle/>
          <a:p>
            <a:pPr algn="ctr"/>
            <a:r>
              <a:rPr lang="en-US" sz="1800" b="1" dirty="0" smtClean="0">
                <a:solidFill>
                  <a:schemeClr val="tx1"/>
                </a:solidFill>
              </a:rPr>
              <a:t>Agile and secure</a:t>
            </a:r>
            <a:r>
              <a:rPr lang="en-US" sz="1800" dirty="0" smtClean="0">
                <a:solidFill>
                  <a:schemeClr val="tx1"/>
                </a:solidFill>
              </a:rPr>
              <a:t> access users’ desktops, </a:t>
            </a:r>
            <a:r>
              <a:rPr lang="en-US" sz="1800" b="1" dirty="0" smtClean="0">
                <a:solidFill>
                  <a:schemeClr val="tx1"/>
                </a:solidFill>
              </a:rPr>
              <a:t>rich remote experience </a:t>
            </a:r>
            <a:r>
              <a:rPr lang="en-US" sz="1800" dirty="0" smtClean="0">
                <a:solidFill>
                  <a:schemeClr val="tx1"/>
                </a:solidFill>
              </a:rPr>
              <a:t>and </a:t>
            </a:r>
            <a:r>
              <a:rPr lang="en-US" sz="1800" b="1" dirty="0" smtClean="0">
                <a:solidFill>
                  <a:schemeClr val="tx1"/>
                </a:solidFill>
              </a:rPr>
              <a:t>improved business Availability</a:t>
            </a:r>
            <a:endParaRPr lang="en-US" sz="1800" b="1" dirty="0">
              <a:solidFill>
                <a:srgbClr val="FFFFFF"/>
              </a:solidFill>
            </a:endParaRPr>
          </a:p>
        </p:txBody>
      </p:sp>
      <p:grpSp>
        <p:nvGrpSpPr>
          <p:cNvPr id="3" name="Group 37"/>
          <p:cNvGrpSpPr/>
          <p:nvPr/>
        </p:nvGrpSpPr>
        <p:grpSpPr>
          <a:xfrm>
            <a:off x="3457216" y="1626086"/>
            <a:ext cx="2197100" cy="2998775"/>
            <a:chOff x="3225800" y="2286151"/>
            <a:chExt cx="2197100" cy="2998775"/>
          </a:xfrm>
        </p:grpSpPr>
        <p:grpSp>
          <p:nvGrpSpPr>
            <p:cNvPr id="6" name="Group 70"/>
            <p:cNvGrpSpPr>
              <a:grpSpLocks noChangeAspect="1"/>
            </p:cNvGrpSpPr>
            <p:nvPr/>
          </p:nvGrpSpPr>
          <p:grpSpPr bwMode="auto">
            <a:xfrm>
              <a:off x="3816350" y="2286151"/>
              <a:ext cx="977900" cy="823913"/>
              <a:chOff x="-2594339" y="1952624"/>
              <a:chExt cx="2432414" cy="1376364"/>
            </a:xfrm>
          </p:grpSpPr>
          <p:pic>
            <p:nvPicPr>
              <p:cNvPr id="15" name="Picture 14" descr="Connected.png"/>
              <p:cNvPicPr>
                <a:picLocks noChangeAspect="1"/>
              </p:cNvPicPr>
              <p:nvPr/>
            </p:nvPicPr>
            <p:blipFill>
              <a:blip r:embed="rId5" cstate="print">
                <a:duotone>
                  <a:prstClr val="black"/>
                  <a:schemeClr val="accent3">
                    <a:tint val="45000"/>
                    <a:satMod val="400000"/>
                  </a:schemeClr>
                </a:duotone>
              </a:blip>
              <a:stretch>
                <a:fillRect/>
              </a:stretch>
            </p:blipFill>
            <p:spPr bwMode="auto">
              <a:xfrm>
                <a:off x="-2594339" y="1952624"/>
                <a:ext cx="851263" cy="879877"/>
              </a:xfrm>
              <a:prstGeom prst="rect">
                <a:avLst/>
              </a:prstGeom>
              <a:noFill/>
              <a:ln>
                <a:noFill/>
              </a:ln>
              <a:effectLst/>
            </p:spPr>
          </p:pic>
          <p:pic>
            <p:nvPicPr>
              <p:cNvPr id="16" name="Picture 15" descr="Connected.png"/>
              <p:cNvPicPr>
                <a:picLocks noChangeAspect="1"/>
              </p:cNvPicPr>
              <p:nvPr/>
            </p:nvPicPr>
            <p:blipFill>
              <a:blip r:embed="rId5" cstate="print">
                <a:duotone>
                  <a:prstClr val="black"/>
                  <a:schemeClr val="accent3">
                    <a:tint val="45000"/>
                    <a:satMod val="400000"/>
                  </a:schemeClr>
                </a:duotone>
              </a:blip>
              <a:stretch>
                <a:fillRect/>
              </a:stretch>
            </p:blipFill>
            <p:spPr bwMode="auto">
              <a:xfrm>
                <a:off x="-1875201" y="1952624"/>
                <a:ext cx="851263" cy="879877"/>
              </a:xfrm>
              <a:prstGeom prst="rect">
                <a:avLst/>
              </a:prstGeom>
              <a:noFill/>
              <a:ln>
                <a:noFill/>
              </a:ln>
              <a:effectLst/>
            </p:spPr>
          </p:pic>
          <p:pic>
            <p:nvPicPr>
              <p:cNvPr id="17" name="Picture 16" descr="Connected.png"/>
              <p:cNvPicPr>
                <a:picLocks noChangeAspect="1"/>
              </p:cNvPicPr>
              <p:nvPr/>
            </p:nvPicPr>
            <p:blipFill>
              <a:blip r:embed="rId5" cstate="print">
                <a:duotone>
                  <a:prstClr val="black"/>
                  <a:schemeClr val="accent3">
                    <a:tint val="45000"/>
                    <a:satMod val="400000"/>
                  </a:schemeClr>
                </a:duotone>
              </a:blip>
              <a:stretch>
                <a:fillRect/>
              </a:stretch>
            </p:blipFill>
            <p:spPr bwMode="auto">
              <a:xfrm>
                <a:off x="-1156064" y="1952624"/>
                <a:ext cx="851263" cy="879877"/>
              </a:xfrm>
              <a:prstGeom prst="rect">
                <a:avLst/>
              </a:prstGeom>
              <a:noFill/>
              <a:ln>
                <a:noFill/>
              </a:ln>
              <a:effectLst/>
            </p:spPr>
          </p:pic>
          <p:grpSp>
            <p:nvGrpSpPr>
              <p:cNvPr id="7" name="Group 39"/>
              <p:cNvGrpSpPr>
                <a:grpSpLocks/>
              </p:cNvGrpSpPr>
              <p:nvPr/>
            </p:nvGrpSpPr>
            <p:grpSpPr bwMode="auto">
              <a:xfrm>
                <a:off x="-2191220" y="2689973"/>
                <a:ext cx="2029300" cy="639015"/>
                <a:chOff x="-2362670" y="2766173"/>
                <a:chExt cx="2029300" cy="639015"/>
              </a:xfrm>
            </p:grpSpPr>
            <p:grpSp>
              <p:nvGrpSpPr>
                <p:cNvPr id="9" name="Group 24"/>
                <p:cNvGrpSpPr>
                  <a:grpSpLocks/>
                </p:cNvGrpSpPr>
                <p:nvPr/>
              </p:nvGrpSpPr>
              <p:grpSpPr bwMode="auto">
                <a:xfrm>
                  <a:off x="-2362670" y="2766173"/>
                  <a:ext cx="1136481" cy="639015"/>
                  <a:chOff x="6653048" y="5267206"/>
                  <a:chExt cx="1623544" cy="912878"/>
                </a:xfrm>
              </p:grpSpPr>
              <p:pic>
                <p:nvPicPr>
                  <p:cNvPr id="25" name="Picture 24"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6653048" y="5267206"/>
                    <a:ext cx="667103" cy="912878"/>
                  </a:xfrm>
                  <a:prstGeom prst="rect">
                    <a:avLst/>
                  </a:prstGeom>
                  <a:noFill/>
                  <a:ln>
                    <a:noFill/>
                  </a:ln>
                  <a:effectLst/>
                </p:spPr>
              </p:pic>
              <p:pic>
                <p:nvPicPr>
                  <p:cNvPr id="26" name="Picture 25"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6971862" y="5267206"/>
                    <a:ext cx="667103" cy="912878"/>
                  </a:xfrm>
                  <a:prstGeom prst="rect">
                    <a:avLst/>
                  </a:prstGeom>
                  <a:noFill/>
                  <a:ln>
                    <a:noFill/>
                  </a:ln>
                  <a:effectLst/>
                </p:spPr>
              </p:pic>
              <p:pic>
                <p:nvPicPr>
                  <p:cNvPr id="27" name="Picture 26"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7290676" y="5267206"/>
                    <a:ext cx="667103" cy="912878"/>
                  </a:xfrm>
                  <a:prstGeom prst="rect">
                    <a:avLst/>
                  </a:prstGeom>
                  <a:noFill/>
                  <a:ln>
                    <a:noFill/>
                  </a:ln>
                  <a:effectLst/>
                </p:spPr>
              </p:pic>
              <p:pic>
                <p:nvPicPr>
                  <p:cNvPr id="28" name="Picture 27"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7609489" y="5267206"/>
                    <a:ext cx="667103" cy="912878"/>
                  </a:xfrm>
                  <a:prstGeom prst="rect">
                    <a:avLst/>
                  </a:prstGeom>
                  <a:noFill/>
                  <a:ln>
                    <a:noFill/>
                  </a:ln>
                  <a:effectLst/>
                </p:spPr>
              </p:pic>
            </p:grpSp>
            <p:grpSp>
              <p:nvGrpSpPr>
                <p:cNvPr id="10" name="Group 24"/>
                <p:cNvGrpSpPr>
                  <a:grpSpLocks/>
                </p:cNvGrpSpPr>
                <p:nvPr/>
              </p:nvGrpSpPr>
              <p:grpSpPr bwMode="auto">
                <a:xfrm>
                  <a:off x="-1469851" y="2766173"/>
                  <a:ext cx="1136481" cy="639015"/>
                  <a:chOff x="6653048" y="5267206"/>
                  <a:chExt cx="1623544" cy="912878"/>
                </a:xfrm>
              </p:grpSpPr>
              <p:pic>
                <p:nvPicPr>
                  <p:cNvPr id="21" name="Picture 20"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6653048" y="5267206"/>
                    <a:ext cx="667103" cy="912878"/>
                  </a:xfrm>
                  <a:prstGeom prst="rect">
                    <a:avLst/>
                  </a:prstGeom>
                  <a:noFill/>
                  <a:ln>
                    <a:noFill/>
                  </a:ln>
                  <a:effectLst/>
                </p:spPr>
              </p:pic>
              <p:pic>
                <p:nvPicPr>
                  <p:cNvPr id="22" name="Picture 21"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6971862" y="5267206"/>
                    <a:ext cx="667103" cy="912878"/>
                  </a:xfrm>
                  <a:prstGeom prst="rect">
                    <a:avLst/>
                  </a:prstGeom>
                  <a:noFill/>
                  <a:ln>
                    <a:noFill/>
                  </a:ln>
                  <a:effectLst/>
                </p:spPr>
              </p:pic>
              <p:pic>
                <p:nvPicPr>
                  <p:cNvPr id="23" name="Picture 22"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7290676" y="5267206"/>
                    <a:ext cx="667103" cy="912878"/>
                  </a:xfrm>
                  <a:prstGeom prst="rect">
                    <a:avLst/>
                  </a:prstGeom>
                  <a:noFill/>
                  <a:ln>
                    <a:noFill/>
                  </a:ln>
                  <a:effectLst/>
                </p:spPr>
              </p:pic>
              <p:pic>
                <p:nvPicPr>
                  <p:cNvPr id="24" name="Picture 23" descr="Server.png"/>
                  <p:cNvPicPr>
                    <a:picLocks noChangeAspect="1"/>
                  </p:cNvPicPr>
                  <p:nvPr/>
                </p:nvPicPr>
                <p:blipFill>
                  <a:blip r:embed="rId6" cstate="print">
                    <a:duotone>
                      <a:prstClr val="black"/>
                      <a:schemeClr val="accent3">
                        <a:tint val="45000"/>
                        <a:satMod val="400000"/>
                      </a:schemeClr>
                    </a:duotone>
                  </a:blip>
                  <a:stretch>
                    <a:fillRect/>
                  </a:stretch>
                </p:blipFill>
                <p:spPr bwMode="auto">
                  <a:xfrm>
                    <a:off x="7609489" y="5267206"/>
                    <a:ext cx="667103" cy="912878"/>
                  </a:xfrm>
                  <a:prstGeom prst="rect">
                    <a:avLst/>
                  </a:prstGeom>
                  <a:noFill/>
                  <a:ln>
                    <a:noFill/>
                  </a:ln>
                  <a:effectLst/>
                </p:spPr>
              </p:pic>
            </p:grpSp>
          </p:grpSp>
        </p:grpSp>
        <p:sp>
          <p:nvSpPr>
            <p:cNvPr id="35" name="TextBox 34"/>
            <p:cNvSpPr txBox="1"/>
            <p:nvPr/>
          </p:nvSpPr>
          <p:spPr>
            <a:xfrm>
              <a:off x="3225800" y="3530600"/>
              <a:ext cx="2197100" cy="1754326"/>
            </a:xfrm>
            <a:prstGeom prst="rect">
              <a:avLst/>
            </a:prstGeom>
            <a:noFill/>
          </p:spPr>
          <p:txBody>
            <a:bodyPr wrap="square" rtlCol="0">
              <a:spAutoFit/>
            </a:bodyPr>
            <a:lstStyle/>
            <a:p>
              <a:pPr algn="ctr"/>
              <a:r>
                <a:rPr lang="en-US" sz="1800" b="1" dirty="0" smtClean="0">
                  <a:solidFill>
                    <a:schemeClr val="tx1"/>
                  </a:solidFill>
                </a:rPr>
                <a:t>Unified management </a:t>
              </a:r>
              <a:r>
                <a:rPr lang="en-US" sz="1800" dirty="0" smtClean="0">
                  <a:solidFill>
                    <a:schemeClr val="tx1"/>
                  </a:solidFill>
                </a:rPr>
                <a:t>of physical, virtual and session-based desktop infrastructure</a:t>
              </a:r>
              <a:endParaRPr lang="en-US" sz="1800" dirty="0">
                <a:solidFill>
                  <a:srgbClr val="FFFFFF"/>
                </a:solidFill>
              </a:endParaRPr>
            </a:p>
          </p:txBody>
        </p:sp>
      </p:grpSp>
      <p:grpSp>
        <p:nvGrpSpPr>
          <p:cNvPr id="11" name="Group 38"/>
          <p:cNvGrpSpPr/>
          <p:nvPr/>
        </p:nvGrpSpPr>
        <p:grpSpPr>
          <a:xfrm>
            <a:off x="6251216" y="1574334"/>
            <a:ext cx="2197100" cy="3211511"/>
            <a:chOff x="6096000" y="2312314"/>
            <a:chExt cx="2197100" cy="3211511"/>
          </a:xfrm>
        </p:grpSpPr>
        <p:pic>
          <p:nvPicPr>
            <p:cNvPr id="30" name="Picture 5" descr="C:\Users\marklin\Documents\Presentation_goodies\Shapes and Graphics\Charts and Graphs\line chart\graph icon green.png"/>
            <p:cNvPicPr>
              <a:picLocks noChangeAspect="1" noChangeArrowheads="1"/>
            </p:cNvPicPr>
            <p:nvPr/>
          </p:nvPicPr>
          <p:blipFill>
            <a:blip r:embed="rId7" cstate="print">
              <a:duotone>
                <a:prstClr val="black"/>
                <a:schemeClr val="accent4">
                  <a:tint val="45000"/>
                  <a:satMod val="400000"/>
                </a:schemeClr>
              </a:duotone>
            </a:blip>
            <a:srcRect/>
            <a:stretch>
              <a:fillRect/>
            </a:stretch>
          </p:blipFill>
          <p:spPr bwMode="auto">
            <a:xfrm>
              <a:off x="6832474" y="2312314"/>
              <a:ext cx="970770" cy="781843"/>
            </a:xfrm>
            <a:prstGeom prst="rect">
              <a:avLst/>
            </a:prstGeom>
            <a:noFill/>
          </p:spPr>
        </p:pic>
        <p:sp>
          <p:nvSpPr>
            <p:cNvPr id="36" name="TextBox 35"/>
            <p:cNvSpPr txBox="1"/>
            <p:nvPr/>
          </p:nvSpPr>
          <p:spPr>
            <a:xfrm>
              <a:off x="6096000" y="3492500"/>
              <a:ext cx="2197100" cy="2031325"/>
            </a:xfrm>
            <a:prstGeom prst="rect">
              <a:avLst/>
            </a:prstGeom>
            <a:noFill/>
          </p:spPr>
          <p:txBody>
            <a:bodyPr wrap="square" rtlCol="0">
              <a:spAutoFit/>
            </a:bodyPr>
            <a:lstStyle/>
            <a:p>
              <a:pPr algn="ctr"/>
              <a:r>
                <a:rPr lang="en-US" sz="1800" b="1" dirty="0" smtClean="0">
                  <a:solidFill>
                    <a:schemeClr val="tx1"/>
                  </a:solidFill>
                </a:rPr>
                <a:t>A comprehensive and cost-effective</a:t>
              </a:r>
              <a:r>
                <a:rPr lang="en-US" sz="1800" dirty="0" smtClean="0">
                  <a:solidFill>
                    <a:schemeClr val="tx1"/>
                  </a:solidFill>
                </a:rPr>
                <a:t> means to deploy user desktops, applications and data within a </a:t>
              </a:r>
              <a:r>
                <a:rPr lang="en-US" sz="1800" b="1" dirty="0" smtClean="0">
                  <a:solidFill>
                    <a:schemeClr val="tx1"/>
                  </a:solidFill>
                </a:rPr>
                <a:t>VDI environment</a:t>
              </a:r>
              <a:endParaRPr lang="en-US" sz="1800" dirty="0">
                <a:solidFill>
                  <a:srgbClr val="FFFFFF"/>
                </a:solidFill>
              </a:endParaRPr>
            </a:p>
          </p:txBody>
        </p:sp>
      </p:grpSp>
      <p:sp>
        <p:nvSpPr>
          <p:cNvPr id="31" name="&quot;GLASS&quot;; Black to Transparent"/>
          <p:cNvSpPr/>
          <p:nvPr/>
        </p:nvSpPr>
        <p:spPr bwMode="auto">
          <a:xfrm rot="5400000">
            <a:off x="3607964" y="-2911281"/>
            <a:ext cx="477646" cy="7693576"/>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4" name="TextBox 3"/>
          <p:cNvSpPr txBox="1"/>
          <p:nvPr/>
        </p:nvSpPr>
        <p:spPr>
          <a:xfrm>
            <a:off x="315912" y="750182"/>
            <a:ext cx="7913688" cy="400110"/>
          </a:xfrm>
          <a:prstGeom prst="rect">
            <a:avLst/>
          </a:prstGeom>
          <a:noFill/>
        </p:spPr>
        <p:txBody>
          <a:bodyPr wrap="square">
            <a:spAutoFit/>
          </a:bodyPr>
          <a:lstStyle/>
          <a:p>
            <a:pPr>
              <a:defRPr/>
            </a:pPr>
            <a:r>
              <a:rPr lang="en-US" sz="2000" b="1" dirty="0" smtClean="0"/>
              <a:t>Microsoft </a:t>
            </a:r>
            <a:r>
              <a:rPr lang="en-US" sz="2000" b="1" dirty="0"/>
              <a:t>VDI </a:t>
            </a:r>
            <a:r>
              <a:rPr lang="en-US" sz="2000" b="1" dirty="0" smtClean="0"/>
              <a:t>technology provides:</a:t>
            </a:r>
            <a:endParaRPr lang="en-US" sz="2000" b="1" dirty="0"/>
          </a:p>
        </p:txBody>
      </p:sp>
      <p:pic>
        <p:nvPicPr>
          <p:cNvPr id="32" name="Picture 31" descr="client new.png"/>
          <p:cNvPicPr>
            <a:picLocks noChangeAspect="1"/>
          </p:cNvPicPr>
          <p:nvPr/>
        </p:nvPicPr>
        <p:blipFill>
          <a:blip r:embed="rId8" cstate="print"/>
          <a:stretch>
            <a:fillRect/>
          </a:stretch>
        </p:blipFill>
        <p:spPr>
          <a:xfrm>
            <a:off x="8556792" y="105745"/>
            <a:ext cx="577877" cy="274320"/>
          </a:xfrm>
          <a:prstGeom prst="rect">
            <a:avLst/>
          </a:prstGeom>
        </p:spPr>
      </p:pic>
      <p:sp>
        <p:nvSpPr>
          <p:cNvPr id="39" name="Rounded Rectangle 38"/>
          <p:cNvSpPr/>
          <p:nvPr/>
        </p:nvSpPr>
        <p:spPr bwMode="auto">
          <a:xfrm>
            <a:off x="6198166" y="1330045"/>
            <a:ext cx="2260034" cy="3941952"/>
          </a:xfrm>
          <a:prstGeom prst="roundRect">
            <a:avLst>
              <a:gd name="adj" fmla="val 13686"/>
            </a:avLst>
          </a:prstGeom>
          <a:solidFill>
            <a:srgbClr val="77933C"/>
          </a:solidFill>
          <a:ln w="9525" cap="flat" cmpd="sng" algn="ctr">
            <a:solidFill>
              <a:srgbClr val="77933C"/>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indent="-284152" defTabSz="1095332" eaLnBrk="0" fontAlgn="base" hangingPunct="0">
              <a:lnSpc>
                <a:spcPct val="90000"/>
              </a:lnSpc>
              <a:spcBef>
                <a:spcPct val="30000"/>
              </a:spcBef>
              <a:spcAft>
                <a:spcPct val="0"/>
              </a:spcAft>
              <a:buClr>
                <a:srgbClr val="DEF5FA"/>
              </a:buClr>
              <a:buSzPct val="95000"/>
              <a:buBlip>
                <a:blip r:embed="rId3"/>
              </a:buBlip>
              <a:tabLst>
                <a:tab pos="509508" algn="l"/>
              </a:tabLst>
              <a:defRPr/>
            </a:pPr>
            <a:endParaRPr lang="en-US" sz="1200" dirty="0">
              <a:solidFill>
                <a:srgbClr val="DEF5FA"/>
              </a:solidFill>
              <a:latin typeface="Segoe"/>
            </a:endParaRPr>
          </a:p>
        </p:txBody>
      </p:sp>
      <p:pic>
        <p:nvPicPr>
          <p:cNvPr id="1026" name="Picture 2" descr="C:\Users\dgreg\AppData\Local\Microsoft\Windows\Temporary Internet Files\Content.Outlook\53MIT48K\VDI-Premium_bL_r (3).png"/>
          <p:cNvPicPr>
            <a:picLocks noChangeAspect="1" noChangeArrowheads="1"/>
          </p:cNvPicPr>
          <p:nvPr/>
        </p:nvPicPr>
        <p:blipFill>
          <a:blip r:embed="rId9" cstate="print"/>
          <a:srcRect/>
          <a:stretch>
            <a:fillRect/>
          </a:stretch>
        </p:blipFill>
        <p:spPr bwMode="auto">
          <a:xfrm>
            <a:off x="5128931" y="5524750"/>
            <a:ext cx="2940628" cy="457200"/>
          </a:xfrm>
          <a:prstGeom prst="rect">
            <a:avLst/>
          </a:prstGeom>
          <a:noFill/>
        </p:spPr>
      </p:pic>
      <p:pic>
        <p:nvPicPr>
          <p:cNvPr id="41" name="Picture 40" descr="WS08R2-RDS_h_rgb_r.png"/>
          <p:cNvPicPr>
            <a:picLocks noChangeAspect="1"/>
          </p:cNvPicPr>
          <p:nvPr/>
        </p:nvPicPr>
        <p:blipFill>
          <a:blip r:embed="rId10"/>
          <a:stretch>
            <a:fillRect/>
          </a:stretch>
        </p:blipFill>
        <p:spPr>
          <a:xfrm>
            <a:off x="1370014" y="5508468"/>
            <a:ext cx="2268926" cy="461427"/>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929349"/>
            <a:ext cx="7921912" cy="1176051"/>
          </a:xfrm>
        </p:spPr>
        <p:txBody>
          <a:bodyPr>
            <a:noAutofit/>
          </a:bodyPr>
          <a:lstStyle/>
          <a:p>
            <a:r>
              <a:rPr lang="en-US" sz="4000" b="0" dirty="0" smtClean="0"/>
              <a:t>Virtualisation 360: Microsoft Virtualisation Strategy, Products, and Solutions for the New Economy</a:t>
            </a:r>
            <a:r>
              <a:rPr lang="en-US" sz="4000" dirty="0" smtClean="0"/>
              <a:t> </a:t>
            </a:r>
            <a:endParaRPr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506854" cy="461665"/>
          </a:xfrm>
        </p:spPr>
        <p:txBody>
          <a:bodyPr/>
          <a:lstStyle/>
          <a:p>
            <a:r>
              <a:rPr lang="en-US" dirty="0" smtClean="0">
                <a:solidFill>
                  <a:schemeClr val="tx1"/>
                </a:solidFill>
              </a:rPr>
              <a:t>Kenon Owens</a:t>
            </a:r>
          </a:p>
          <a:p>
            <a:r>
              <a:rPr lang="en-US" dirty="0" smtClean="0">
                <a:solidFill>
                  <a:schemeClr val="tx1"/>
                </a:solidFill>
              </a:rPr>
              <a:t>Technical Product Manager</a:t>
            </a:r>
          </a:p>
          <a:p>
            <a:r>
              <a:rPr lang="en-US" dirty="0" smtClean="0"/>
              <a:t>Integrated </a:t>
            </a:r>
            <a:r>
              <a:rPr lang="en-US" dirty="0" err="1" smtClean="0"/>
              <a:t>Virtualisation</a:t>
            </a:r>
            <a:r>
              <a:rPr lang="en-US" dirty="0" smtClean="0"/>
              <a:t> </a:t>
            </a:r>
            <a:r>
              <a:rPr lang="en-US" dirty="0" smtClean="0">
                <a:solidFill>
                  <a:schemeClr val="tx1"/>
                </a:solidFill>
              </a:rPr>
              <a:t>Microsoft</a:t>
            </a:r>
          </a:p>
          <a:p>
            <a:r>
              <a:rPr lang="en-US" dirty="0" smtClean="0">
                <a:solidFill>
                  <a:schemeClr val="tx1"/>
                </a:solidFill>
              </a:rPr>
              <a:t>Session Code: MGT220</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erver-physical-Single.png"/>
          <p:cNvPicPr>
            <a:picLocks noChangeAspect="1"/>
          </p:cNvPicPr>
          <p:nvPr/>
        </p:nvPicPr>
        <p:blipFill>
          <a:blip r:embed="rId3" cstate="print"/>
          <a:stretch>
            <a:fillRect/>
          </a:stretch>
        </p:blipFill>
        <p:spPr>
          <a:xfrm>
            <a:off x="6096000" y="4828871"/>
            <a:ext cx="2286000" cy="1158711"/>
          </a:xfrm>
          <a:prstGeom prst="rect">
            <a:avLst/>
          </a:prstGeom>
        </p:spPr>
      </p:pic>
      <p:pic>
        <p:nvPicPr>
          <p:cNvPr id="43" name="Picture 42" descr="Application-cyan.png"/>
          <p:cNvPicPr>
            <a:picLocks noChangeAspect="1"/>
          </p:cNvPicPr>
          <p:nvPr/>
        </p:nvPicPr>
        <p:blipFill>
          <a:blip r:embed="rId4" cstate="print"/>
          <a:stretch>
            <a:fillRect/>
          </a:stretch>
        </p:blipFill>
        <p:spPr>
          <a:xfrm>
            <a:off x="6781800" y="4562857"/>
            <a:ext cx="1143000" cy="593147"/>
          </a:xfrm>
          <a:prstGeom prst="rect">
            <a:avLst/>
          </a:prstGeom>
        </p:spPr>
      </p:pic>
      <p:pic>
        <p:nvPicPr>
          <p:cNvPr id="22" name="Picture 21" descr="Server-physical-Single.png"/>
          <p:cNvPicPr>
            <a:picLocks noChangeAspect="1"/>
          </p:cNvPicPr>
          <p:nvPr/>
        </p:nvPicPr>
        <p:blipFill>
          <a:blip r:embed="rId3" cstate="print"/>
          <a:stretch>
            <a:fillRect/>
          </a:stretch>
        </p:blipFill>
        <p:spPr>
          <a:xfrm>
            <a:off x="3335958" y="4828871"/>
            <a:ext cx="2286000" cy="1158711"/>
          </a:xfrm>
          <a:prstGeom prst="rect">
            <a:avLst/>
          </a:prstGeom>
        </p:spPr>
      </p:pic>
      <p:pic>
        <p:nvPicPr>
          <p:cNvPr id="34" name="Picture 33" descr="Application-cyan.png"/>
          <p:cNvPicPr>
            <a:picLocks noChangeAspect="1"/>
          </p:cNvPicPr>
          <p:nvPr/>
        </p:nvPicPr>
        <p:blipFill>
          <a:blip r:embed="rId4" cstate="print"/>
          <a:stretch>
            <a:fillRect/>
          </a:stretch>
        </p:blipFill>
        <p:spPr>
          <a:xfrm>
            <a:off x="4023360" y="4562857"/>
            <a:ext cx="1143000" cy="593147"/>
          </a:xfrm>
          <a:prstGeom prst="rect">
            <a:avLst/>
          </a:prstGeom>
        </p:spPr>
      </p:pic>
      <p:pic>
        <p:nvPicPr>
          <p:cNvPr id="26" name="Picture 25" descr="Server-physical-Single.png"/>
          <p:cNvPicPr>
            <a:picLocks noChangeAspect="1"/>
          </p:cNvPicPr>
          <p:nvPr/>
        </p:nvPicPr>
        <p:blipFill>
          <a:blip r:embed="rId3" cstate="print"/>
          <a:stretch>
            <a:fillRect/>
          </a:stretch>
        </p:blipFill>
        <p:spPr>
          <a:xfrm>
            <a:off x="609600" y="4828871"/>
            <a:ext cx="2286000" cy="1158711"/>
          </a:xfrm>
          <a:prstGeom prst="rect">
            <a:avLst/>
          </a:prstGeom>
        </p:spPr>
      </p:pic>
      <p:pic>
        <p:nvPicPr>
          <p:cNvPr id="40" name="Picture 39" descr="Application-cyan.png"/>
          <p:cNvPicPr>
            <a:picLocks noChangeAspect="1"/>
          </p:cNvPicPr>
          <p:nvPr/>
        </p:nvPicPr>
        <p:blipFill>
          <a:blip r:embed="rId4" cstate="print"/>
          <a:stretch>
            <a:fillRect/>
          </a:stretch>
        </p:blipFill>
        <p:spPr>
          <a:xfrm>
            <a:off x="1280160" y="4562856"/>
            <a:ext cx="1143000" cy="593148"/>
          </a:xfrm>
          <a:prstGeom prst="rect">
            <a:avLst/>
          </a:prstGeom>
        </p:spPr>
      </p:pic>
      <p:pic>
        <p:nvPicPr>
          <p:cNvPr id="10" name="Picture 9" descr="Server-Virtual-Single.png"/>
          <p:cNvPicPr>
            <a:picLocks noChangeAspect="1"/>
          </p:cNvPicPr>
          <p:nvPr/>
        </p:nvPicPr>
        <p:blipFill>
          <a:blip r:embed="rId5" cstate="print"/>
          <a:stretch>
            <a:fillRect/>
          </a:stretch>
        </p:blipFill>
        <p:spPr>
          <a:xfrm>
            <a:off x="6096001" y="4377276"/>
            <a:ext cx="2285998" cy="1036948"/>
          </a:xfrm>
          <a:prstGeom prst="rect">
            <a:avLst/>
          </a:prstGeom>
        </p:spPr>
      </p:pic>
      <p:pic>
        <p:nvPicPr>
          <p:cNvPr id="27" name="Picture 26" descr="Server-Virtual-Single.png"/>
          <p:cNvPicPr>
            <a:picLocks noChangeAspect="1"/>
          </p:cNvPicPr>
          <p:nvPr/>
        </p:nvPicPr>
        <p:blipFill>
          <a:blip r:embed="rId5" cstate="print"/>
          <a:stretch>
            <a:fillRect/>
          </a:stretch>
        </p:blipFill>
        <p:spPr>
          <a:xfrm>
            <a:off x="609601" y="4377276"/>
            <a:ext cx="2285998" cy="1036948"/>
          </a:xfrm>
          <a:prstGeom prst="rect">
            <a:avLst/>
          </a:prstGeom>
        </p:spPr>
      </p:pic>
      <p:pic>
        <p:nvPicPr>
          <p:cNvPr id="46" name="Picture 45" descr="Application-cyan.png"/>
          <p:cNvPicPr>
            <a:picLocks noChangeAspect="1"/>
          </p:cNvPicPr>
          <p:nvPr/>
        </p:nvPicPr>
        <p:blipFill>
          <a:blip r:embed="rId4" cstate="print"/>
          <a:stretch>
            <a:fillRect/>
          </a:stretch>
        </p:blipFill>
        <p:spPr>
          <a:xfrm>
            <a:off x="1280160" y="4198309"/>
            <a:ext cx="1143000" cy="593147"/>
          </a:xfrm>
          <a:prstGeom prst="rect">
            <a:avLst/>
          </a:prstGeom>
        </p:spPr>
      </p:pic>
      <p:pic>
        <p:nvPicPr>
          <p:cNvPr id="23" name="Picture 22" descr="Server-Virtual-Single.png"/>
          <p:cNvPicPr>
            <a:picLocks noChangeAspect="1"/>
          </p:cNvPicPr>
          <p:nvPr/>
        </p:nvPicPr>
        <p:blipFill>
          <a:blip r:embed="rId5" cstate="print"/>
          <a:stretch>
            <a:fillRect/>
          </a:stretch>
        </p:blipFill>
        <p:spPr>
          <a:xfrm>
            <a:off x="3335959" y="4377276"/>
            <a:ext cx="2285998" cy="1036948"/>
          </a:xfrm>
          <a:prstGeom prst="rect">
            <a:avLst/>
          </a:prstGeom>
        </p:spPr>
      </p:pic>
      <p:pic>
        <p:nvPicPr>
          <p:cNvPr id="21" name="Picture 20" descr="Application-cyan.png"/>
          <p:cNvPicPr>
            <a:picLocks noChangeAspect="1"/>
          </p:cNvPicPr>
          <p:nvPr/>
        </p:nvPicPr>
        <p:blipFill>
          <a:blip r:embed="rId4" cstate="print"/>
          <a:stretch>
            <a:fillRect/>
          </a:stretch>
        </p:blipFill>
        <p:spPr>
          <a:xfrm>
            <a:off x="6781800" y="4198310"/>
            <a:ext cx="1143000" cy="593146"/>
          </a:xfrm>
          <a:prstGeom prst="rect">
            <a:avLst/>
          </a:prstGeom>
        </p:spPr>
      </p:pic>
      <p:grpSp>
        <p:nvGrpSpPr>
          <p:cNvPr id="2" name="Group 35"/>
          <p:cNvGrpSpPr/>
          <p:nvPr/>
        </p:nvGrpSpPr>
        <p:grpSpPr>
          <a:xfrm>
            <a:off x="7772400" y="5441696"/>
            <a:ext cx="838200" cy="645160"/>
            <a:chOff x="3810000" y="2842490"/>
            <a:chExt cx="1524000" cy="1173019"/>
          </a:xfrm>
        </p:grpSpPr>
        <p:pic>
          <p:nvPicPr>
            <p:cNvPr id="37" name="Picture 36"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38" name="Picture 37"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grpSp>
        <p:nvGrpSpPr>
          <p:cNvPr id="3" name="Group 46"/>
          <p:cNvGrpSpPr/>
          <p:nvPr/>
        </p:nvGrpSpPr>
        <p:grpSpPr>
          <a:xfrm>
            <a:off x="5029200" y="5441696"/>
            <a:ext cx="838200" cy="645160"/>
            <a:chOff x="3810000" y="2842490"/>
            <a:chExt cx="1524000" cy="1173019"/>
          </a:xfrm>
        </p:grpSpPr>
        <p:pic>
          <p:nvPicPr>
            <p:cNvPr id="48" name="Picture 47"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49" name="Picture 48"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grpSp>
        <p:nvGrpSpPr>
          <p:cNvPr id="4" name="Group 49"/>
          <p:cNvGrpSpPr/>
          <p:nvPr/>
        </p:nvGrpSpPr>
        <p:grpSpPr>
          <a:xfrm>
            <a:off x="2243483" y="5441696"/>
            <a:ext cx="838200" cy="645160"/>
            <a:chOff x="3810000" y="2842490"/>
            <a:chExt cx="1524000" cy="1173019"/>
          </a:xfrm>
        </p:grpSpPr>
        <p:pic>
          <p:nvPicPr>
            <p:cNvPr id="51" name="Picture 50"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52" name="Picture 51"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grpSp>
        <p:nvGrpSpPr>
          <p:cNvPr id="5" name="Group 52"/>
          <p:cNvGrpSpPr/>
          <p:nvPr/>
        </p:nvGrpSpPr>
        <p:grpSpPr>
          <a:xfrm>
            <a:off x="2243483" y="5441696"/>
            <a:ext cx="838200" cy="645160"/>
            <a:chOff x="2209800" y="6629400"/>
            <a:chExt cx="838200" cy="645160"/>
          </a:xfrm>
        </p:grpSpPr>
        <p:pic>
          <p:nvPicPr>
            <p:cNvPr id="42" name="Picture 41" descr="heartbeat-red.gif"/>
            <p:cNvPicPr>
              <a:picLocks noChangeAspect="1"/>
            </p:cNvPicPr>
            <p:nvPr/>
          </p:nvPicPr>
          <p:blipFill>
            <a:blip r:embed="rId8" cstate="print"/>
            <a:stretch>
              <a:fillRect/>
            </a:stretch>
          </p:blipFill>
          <p:spPr>
            <a:xfrm>
              <a:off x="2272284" y="6689763"/>
              <a:ext cx="713232" cy="524435"/>
            </a:xfrm>
            <a:prstGeom prst="rect">
              <a:avLst/>
            </a:prstGeom>
          </p:spPr>
        </p:pic>
        <p:pic>
          <p:nvPicPr>
            <p:cNvPr id="41" name="Picture 40" descr="heartbeat frame.png"/>
            <p:cNvPicPr>
              <a:picLocks noChangeAspect="1"/>
            </p:cNvPicPr>
            <p:nvPr/>
          </p:nvPicPr>
          <p:blipFill>
            <a:blip r:embed="rId7" cstate="print"/>
            <a:stretch>
              <a:fillRect/>
            </a:stretch>
          </p:blipFill>
          <p:spPr>
            <a:xfrm>
              <a:off x="2209800" y="6629400"/>
              <a:ext cx="838200" cy="645160"/>
            </a:xfrm>
            <a:prstGeom prst="rect">
              <a:avLst/>
            </a:prstGeom>
          </p:spPr>
        </p:pic>
      </p:grpSp>
      <p:pic>
        <p:nvPicPr>
          <p:cNvPr id="9" name="Picture 8" descr="AnnotationWarning.png"/>
          <p:cNvPicPr>
            <a:picLocks noChangeAspect="1"/>
          </p:cNvPicPr>
          <p:nvPr/>
        </p:nvPicPr>
        <p:blipFill>
          <a:blip r:embed="rId9" cstate="print"/>
          <a:stretch>
            <a:fillRect/>
          </a:stretch>
        </p:blipFill>
        <p:spPr>
          <a:xfrm>
            <a:off x="2819400" y="5231267"/>
            <a:ext cx="457200" cy="457200"/>
          </a:xfrm>
          <a:prstGeom prst="rect">
            <a:avLst/>
          </a:prstGeom>
        </p:spPr>
      </p:pic>
      <p:pic>
        <p:nvPicPr>
          <p:cNvPr id="68" name="Picture 67" descr="Application-cyan.png"/>
          <p:cNvPicPr>
            <a:picLocks noChangeAspect="1"/>
          </p:cNvPicPr>
          <p:nvPr/>
        </p:nvPicPr>
        <p:blipFill>
          <a:blip r:embed="rId4" cstate="print"/>
          <a:stretch>
            <a:fillRect/>
          </a:stretch>
        </p:blipFill>
        <p:spPr>
          <a:xfrm>
            <a:off x="4023360" y="4198310"/>
            <a:ext cx="1143000" cy="593146"/>
          </a:xfrm>
          <a:prstGeom prst="rect">
            <a:avLst/>
          </a:prstGeom>
        </p:spPr>
      </p:pic>
      <p:pic>
        <p:nvPicPr>
          <p:cNvPr id="44" name="Picture 43" descr="Server-Virtual-Single.png"/>
          <p:cNvPicPr>
            <a:picLocks noChangeAspect="1"/>
          </p:cNvPicPr>
          <p:nvPr/>
        </p:nvPicPr>
        <p:blipFill>
          <a:blip r:embed="rId10" cstate="print"/>
          <a:stretch>
            <a:fillRect/>
          </a:stretch>
        </p:blipFill>
        <p:spPr>
          <a:xfrm>
            <a:off x="609601" y="3999604"/>
            <a:ext cx="2285998" cy="1036948"/>
          </a:xfrm>
          <a:prstGeom prst="rect">
            <a:avLst/>
          </a:prstGeom>
        </p:spPr>
      </p:pic>
      <p:pic>
        <p:nvPicPr>
          <p:cNvPr id="11" name="Picture 10" descr="Server-Virtual-Single.png"/>
          <p:cNvPicPr>
            <a:picLocks noChangeAspect="1"/>
          </p:cNvPicPr>
          <p:nvPr/>
        </p:nvPicPr>
        <p:blipFill>
          <a:blip r:embed="rId10" cstate="print"/>
          <a:stretch>
            <a:fillRect/>
          </a:stretch>
        </p:blipFill>
        <p:spPr>
          <a:xfrm>
            <a:off x="6096001" y="3999604"/>
            <a:ext cx="2285998" cy="1036948"/>
          </a:xfrm>
          <a:prstGeom prst="rect">
            <a:avLst/>
          </a:prstGeom>
        </p:spPr>
      </p:pic>
      <p:pic>
        <p:nvPicPr>
          <p:cNvPr id="25" name="Picture 24" descr="Application-cyan.png"/>
          <p:cNvPicPr>
            <a:picLocks noChangeAspect="1"/>
          </p:cNvPicPr>
          <p:nvPr/>
        </p:nvPicPr>
        <p:blipFill>
          <a:blip r:embed="rId4" cstate="print"/>
          <a:stretch>
            <a:fillRect/>
          </a:stretch>
        </p:blipFill>
        <p:spPr>
          <a:xfrm>
            <a:off x="1280160" y="3803308"/>
            <a:ext cx="1143000" cy="593145"/>
          </a:xfrm>
          <a:prstGeom prst="rect">
            <a:avLst/>
          </a:prstGeom>
        </p:spPr>
      </p:pic>
      <p:pic>
        <p:nvPicPr>
          <p:cNvPr id="35" name="Picture 34" descr="Application-red.png"/>
          <p:cNvPicPr>
            <a:picLocks noChangeAspect="1"/>
          </p:cNvPicPr>
          <p:nvPr/>
        </p:nvPicPr>
        <p:blipFill>
          <a:blip r:embed="rId11" cstate="print"/>
          <a:stretch>
            <a:fillRect/>
          </a:stretch>
        </p:blipFill>
        <p:spPr>
          <a:xfrm>
            <a:off x="1280160" y="3800856"/>
            <a:ext cx="1143000" cy="593147"/>
          </a:xfrm>
          <a:prstGeom prst="rect">
            <a:avLst/>
          </a:prstGeom>
        </p:spPr>
      </p:pic>
      <p:pic>
        <p:nvPicPr>
          <p:cNvPr id="24" name="Picture 23" descr="Server-Virtual-Single.png"/>
          <p:cNvPicPr>
            <a:picLocks noChangeAspect="1"/>
          </p:cNvPicPr>
          <p:nvPr/>
        </p:nvPicPr>
        <p:blipFill>
          <a:blip r:embed="rId10" cstate="print"/>
          <a:stretch>
            <a:fillRect/>
          </a:stretch>
        </p:blipFill>
        <p:spPr>
          <a:xfrm>
            <a:off x="609601" y="3648456"/>
            <a:ext cx="2285998" cy="1036948"/>
          </a:xfrm>
          <a:prstGeom prst="rect">
            <a:avLst/>
          </a:prstGeom>
        </p:spPr>
      </p:pic>
      <p:sp>
        <p:nvSpPr>
          <p:cNvPr id="56" name="Rounded Rectangle 55"/>
          <p:cNvSpPr>
            <a:spLocks noChangeAspect="1"/>
          </p:cNvSpPr>
          <p:nvPr/>
        </p:nvSpPr>
        <p:spPr bwMode="auto">
          <a:xfrm>
            <a:off x="191728" y="676656"/>
            <a:ext cx="2819400" cy="1676877"/>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latin typeface="Arial" pitchFamily="34" charset="0"/>
              <a:ea typeface="ＭＳ Ｐゴシック" pitchFamily="34" charset="-128"/>
            </a:endParaRPr>
          </a:p>
        </p:txBody>
      </p:sp>
      <p:sp>
        <p:nvSpPr>
          <p:cNvPr id="57" name="Content Placeholder 2"/>
          <p:cNvSpPr txBox="1">
            <a:spLocks/>
          </p:cNvSpPr>
          <p:nvPr/>
        </p:nvSpPr>
        <p:spPr>
          <a:xfrm>
            <a:off x="249620" y="710330"/>
            <a:ext cx="2643224" cy="1587609"/>
          </a:xfrm>
          <a:prstGeom prst="rect">
            <a:avLst/>
          </a:prstGeom>
        </p:spPr>
        <p:txBody>
          <a:bodyPr vert="horz" wrap="square" lIns="0" tIns="0" rIns="0" bIns="0" rtlCol="0" anchor="ctr">
            <a:spAutoFit/>
          </a:bodyPr>
          <a:lstStyle/>
          <a:p>
            <a:pPr marL="173038" lvl="0" indent="-173038" algn="ctr" defTabSz="914363">
              <a:lnSpc>
                <a:spcPct val="90000"/>
              </a:lnSpc>
              <a:spcAft>
                <a:spcPts val="600"/>
              </a:spcAft>
              <a:buSzPct val="65000"/>
            </a:pPr>
            <a:r>
              <a:rPr lang="en-US" sz="2000" b="1" dirty="0" smtClean="0">
                <a:gradFill>
                  <a:gsLst>
                    <a:gs pos="0">
                      <a:schemeClr val="tx1"/>
                    </a:gs>
                    <a:gs pos="100000">
                      <a:schemeClr val="tx1"/>
                    </a:gs>
                  </a:gsLst>
                  <a:lin ang="5400000" scaled="0"/>
                </a:gradFill>
                <a:latin typeface="Segoe" pitchFamily="34" charset="0"/>
              </a:rPr>
              <a:t>Lower Cost</a:t>
            </a:r>
          </a:p>
          <a:p>
            <a:pPr lvl="0" algn="ctr" defTabSz="914363">
              <a:lnSpc>
                <a:spcPct val="90000"/>
              </a:lnSpc>
              <a:spcAft>
                <a:spcPts val="600"/>
              </a:spcAft>
              <a:buSzPct val="65000"/>
            </a:pPr>
            <a:r>
              <a:rPr lang="en-US" sz="1600" dirty="0" smtClean="0">
                <a:gradFill>
                  <a:gsLst>
                    <a:gs pos="0">
                      <a:schemeClr val="tx1"/>
                    </a:gs>
                    <a:gs pos="100000">
                      <a:schemeClr val="tx1"/>
                    </a:gs>
                  </a:gsLst>
                  <a:lin ang="5400000" scaled="0"/>
                </a:gradFill>
                <a:latin typeface="Calibri" pitchFamily="34" charset="0"/>
                <a:cs typeface="Calibri" pitchFamily="34" charset="0"/>
              </a:rPr>
              <a:t>Built-in virtualization and integrated windows-based platform less than 1/6 of the upfront and on-going cost of competitors</a:t>
            </a:r>
          </a:p>
        </p:txBody>
      </p:sp>
      <p:sp>
        <p:nvSpPr>
          <p:cNvPr id="66" name="Rectangle 65"/>
          <p:cNvSpPr/>
          <p:nvPr/>
        </p:nvSpPr>
        <p:spPr>
          <a:xfrm>
            <a:off x="228600" y="101025"/>
            <a:ext cx="6433749" cy="535531"/>
          </a:xfrm>
          <a:prstGeom prst="rect">
            <a:avLst/>
          </a:prstGeom>
        </p:spPr>
        <p:txBody>
          <a:bodyPr wrap="none">
            <a:spAutoFit/>
          </a:bodyPr>
          <a:lstStyle/>
          <a:p>
            <a:pPr>
              <a:lnSpc>
                <a:spcPct val="90000"/>
              </a:lnSpc>
              <a:spcBef>
                <a:spcPct val="0"/>
              </a:spcBef>
            </a:pPr>
            <a:r>
              <a:rPr lang="en-US" sz="3200" spc="-150" dirty="0" smtClean="0">
                <a:ln w="3175">
                  <a:noFill/>
                </a:ln>
                <a:solidFill>
                  <a:srgbClr val="CCFFCC"/>
                </a:solidFill>
                <a:latin typeface="+mj-lt"/>
                <a:cs typeface="Arial" charset="0"/>
              </a:rPr>
              <a:t>Server Virtualization: Dynamic Foundation</a:t>
            </a:r>
            <a:endParaRPr lang="en-US" sz="3200" spc="-150" dirty="0">
              <a:ln w="3175">
                <a:noFill/>
              </a:ln>
              <a:solidFill>
                <a:srgbClr val="CCFFCC"/>
              </a:solidFill>
              <a:latin typeface="+mj-lt"/>
              <a:cs typeface="Arial" charset="0"/>
            </a:endParaRPr>
          </a:p>
        </p:txBody>
      </p:sp>
      <p:sp>
        <p:nvSpPr>
          <p:cNvPr id="72" name="TextBox 71"/>
          <p:cNvSpPr txBox="1"/>
          <p:nvPr/>
        </p:nvSpPr>
        <p:spPr>
          <a:xfrm>
            <a:off x="0" y="2429256"/>
            <a:ext cx="9144000" cy="461665"/>
          </a:xfrm>
          <a:prstGeom prst="rect">
            <a:avLst/>
          </a:prstGeom>
          <a:noFill/>
        </p:spPr>
        <p:txBody>
          <a:bodyPr wrap="square" rtlCol="0">
            <a:spAutoFit/>
          </a:bodyPr>
          <a:lstStyle/>
          <a:p>
            <a:pPr algn="ctr"/>
            <a:r>
              <a:rPr lang="en-US" sz="2400" dirty="0" smtClean="0">
                <a:solidFill>
                  <a:schemeClr val="tx2"/>
                </a:solidFill>
              </a:rPr>
              <a:t>Applications get the resources they need when they need them</a:t>
            </a:r>
            <a:endParaRPr lang="en-US" sz="2400" dirty="0">
              <a:solidFill>
                <a:schemeClr val="tx2"/>
              </a:solidFill>
            </a:endParaRPr>
          </a:p>
        </p:txBody>
      </p:sp>
      <p:sp>
        <p:nvSpPr>
          <p:cNvPr id="53" name="Rounded Rectangle 52"/>
          <p:cNvSpPr>
            <a:spLocks noChangeAspect="1"/>
          </p:cNvSpPr>
          <p:nvPr/>
        </p:nvSpPr>
        <p:spPr bwMode="auto">
          <a:xfrm>
            <a:off x="3163528" y="676656"/>
            <a:ext cx="2819400" cy="1676878"/>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solidFill>
                <a:schemeClr val="dk1"/>
              </a:solidFill>
              <a:latin typeface="Arial" pitchFamily="34" charset="0"/>
              <a:ea typeface="ＭＳ Ｐゴシック" pitchFamily="34" charset="-128"/>
            </a:endParaRPr>
          </a:p>
        </p:txBody>
      </p:sp>
      <p:sp>
        <p:nvSpPr>
          <p:cNvPr id="59" name="Content Placeholder 2"/>
          <p:cNvSpPr txBox="1">
            <a:spLocks/>
          </p:cNvSpPr>
          <p:nvPr/>
        </p:nvSpPr>
        <p:spPr>
          <a:xfrm>
            <a:off x="3311917" y="688588"/>
            <a:ext cx="2531707" cy="1629388"/>
          </a:xfrm>
          <a:prstGeom prst="rect">
            <a:avLst/>
          </a:prstGeom>
        </p:spPr>
        <p:txBody>
          <a:bodyPr vert="horz" wrap="square" lIns="0" tIns="0" rIns="0" bIns="0" rtlCol="0" anchor="ctr">
            <a:spAutoFit/>
          </a:bodyPr>
          <a:lstStyle/>
          <a:p>
            <a:pPr marL="236538" indent="-236538" algn="ctr" defTabSz="914363">
              <a:lnSpc>
                <a:spcPct val="90000"/>
              </a:lnSpc>
              <a:spcAft>
                <a:spcPts val="600"/>
              </a:spcAft>
              <a:buSzPct val="65000"/>
            </a:pPr>
            <a:r>
              <a:rPr lang="en-US" sz="2000" b="1" dirty="0" smtClean="0">
                <a:cs typeface="Calibri" pitchFamily="34" charset="0"/>
              </a:rPr>
              <a:t>Availability</a:t>
            </a:r>
          </a:p>
          <a:p>
            <a:pPr algn="ctr" defTabSz="914363">
              <a:lnSpc>
                <a:spcPct val="90000"/>
              </a:lnSpc>
              <a:spcAft>
                <a:spcPts val="600"/>
              </a:spcAft>
              <a:buSzPct val="65000"/>
            </a:pPr>
            <a:r>
              <a:rPr lang="en-US" sz="1600" dirty="0" smtClean="0">
                <a:latin typeface="Calibri" pitchFamily="34" charset="0"/>
                <a:cs typeface="Calibri" pitchFamily="34" charset="0"/>
              </a:rPr>
              <a:t>Comprehensive capabilities including Live Migration, Failover Clustering, and Site Recovery to minimize service downtime</a:t>
            </a:r>
          </a:p>
        </p:txBody>
      </p:sp>
      <p:sp>
        <p:nvSpPr>
          <p:cNvPr id="62" name="Rounded Rectangle 61"/>
          <p:cNvSpPr>
            <a:spLocks noChangeAspect="1"/>
          </p:cNvSpPr>
          <p:nvPr/>
        </p:nvSpPr>
        <p:spPr bwMode="auto">
          <a:xfrm>
            <a:off x="6135328" y="676656"/>
            <a:ext cx="2819400" cy="1676877"/>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solidFill>
                <a:schemeClr val="dk1"/>
              </a:solidFill>
              <a:latin typeface="Arial" pitchFamily="34" charset="0"/>
              <a:ea typeface="ＭＳ Ｐゴシック" pitchFamily="34" charset="-128"/>
            </a:endParaRPr>
          </a:p>
        </p:txBody>
      </p:sp>
      <p:sp>
        <p:nvSpPr>
          <p:cNvPr id="63" name="Content Placeholder 2"/>
          <p:cNvSpPr txBox="1">
            <a:spLocks/>
          </p:cNvSpPr>
          <p:nvPr/>
        </p:nvSpPr>
        <p:spPr>
          <a:xfrm>
            <a:off x="6283717" y="767584"/>
            <a:ext cx="2531707" cy="1461939"/>
          </a:xfrm>
          <a:prstGeom prst="rect">
            <a:avLst/>
          </a:prstGeom>
        </p:spPr>
        <p:txBody>
          <a:bodyPr vert="horz" wrap="square" lIns="0" tIns="0" rIns="0" bIns="0" rtlCol="0">
            <a:spAutoFit/>
          </a:bodyPr>
          <a:lstStyle/>
          <a:p>
            <a:pPr marL="236538" lvl="0" indent="-236538" algn="ctr" defTabSz="914363">
              <a:lnSpc>
                <a:spcPct val="90000"/>
              </a:lnSpc>
              <a:spcAft>
                <a:spcPts val="600"/>
              </a:spcAft>
              <a:buSzPct val="65000"/>
            </a:pPr>
            <a:r>
              <a:rPr lang="en-US" sz="2000" b="1" dirty="0" smtClean="0">
                <a:gradFill>
                  <a:gsLst>
                    <a:gs pos="0">
                      <a:schemeClr val="tx1"/>
                    </a:gs>
                    <a:gs pos="100000">
                      <a:schemeClr val="tx1"/>
                    </a:gs>
                  </a:gsLst>
                  <a:lin ang="5400000" scaled="0"/>
                </a:gradFill>
                <a:latin typeface="Segoe" pitchFamily="34" charset="0"/>
              </a:rPr>
              <a:t>Business Agility</a:t>
            </a:r>
          </a:p>
          <a:p>
            <a:pPr lvl="0" algn="ctr" defTabSz="914363">
              <a:lnSpc>
                <a:spcPct val="90000"/>
              </a:lnSpc>
              <a:spcAft>
                <a:spcPts val="600"/>
              </a:spcAft>
              <a:buSzPct val="65000"/>
            </a:pPr>
            <a:r>
              <a:rPr lang="en-US" sz="1600" dirty="0" smtClean="0">
                <a:gradFill>
                  <a:gsLst>
                    <a:gs pos="0">
                      <a:schemeClr val="tx1"/>
                    </a:gs>
                    <a:gs pos="100000">
                      <a:schemeClr val="tx1"/>
                    </a:gs>
                  </a:gsLst>
                  <a:lin ang="5400000" scaled="0"/>
                </a:gradFill>
                <a:latin typeface="Calibri" pitchFamily="34" charset="0"/>
                <a:cs typeface="Calibri" pitchFamily="34" charset="0"/>
              </a:rPr>
              <a:t>Provide fluid pools of resources and QoS for dynamic applications with integrated platform and management</a:t>
            </a:r>
          </a:p>
        </p:txBody>
      </p:sp>
      <p:grpSp>
        <p:nvGrpSpPr>
          <p:cNvPr id="6" name="Group 64"/>
          <p:cNvGrpSpPr/>
          <p:nvPr/>
        </p:nvGrpSpPr>
        <p:grpSpPr>
          <a:xfrm>
            <a:off x="2514600" y="2982320"/>
            <a:ext cx="4724400" cy="710752"/>
            <a:chOff x="2514600" y="3276600"/>
            <a:chExt cx="4724400" cy="710752"/>
          </a:xfrm>
        </p:grpSpPr>
        <p:pic>
          <p:nvPicPr>
            <p:cNvPr id="75" name="Picture 74" descr="System Center Virtual Machine Manager logo vr.png"/>
            <p:cNvPicPr>
              <a:picLocks noChangeAspect="1"/>
            </p:cNvPicPr>
            <p:nvPr/>
          </p:nvPicPr>
          <p:blipFill>
            <a:blip r:embed="rId12" cstate="print"/>
            <a:srcRect b="17874"/>
            <a:stretch>
              <a:fillRect/>
            </a:stretch>
          </p:blipFill>
          <p:spPr bwMode="auto">
            <a:xfrm>
              <a:off x="5486400" y="3276600"/>
              <a:ext cx="1752600" cy="694219"/>
            </a:xfrm>
            <a:prstGeom prst="rect">
              <a:avLst/>
            </a:prstGeom>
            <a:noFill/>
            <a:ln w="9525">
              <a:noFill/>
              <a:miter lim="800000"/>
              <a:headEnd/>
              <a:tailEnd/>
            </a:ln>
          </p:spPr>
        </p:pic>
        <p:pic>
          <p:nvPicPr>
            <p:cNvPr id="183298" name="Picture 2"/>
            <p:cNvPicPr>
              <a:picLocks noChangeAspect="1" noChangeArrowheads="1"/>
            </p:cNvPicPr>
            <p:nvPr/>
          </p:nvPicPr>
          <p:blipFill>
            <a:blip r:embed="rId13" cstate="print"/>
            <a:srcRect/>
            <a:stretch>
              <a:fillRect/>
            </a:stretch>
          </p:blipFill>
          <p:spPr bwMode="auto">
            <a:xfrm>
              <a:off x="2514600" y="3621592"/>
              <a:ext cx="2614506" cy="365760"/>
            </a:xfrm>
            <a:prstGeom prst="rect">
              <a:avLst/>
            </a:prstGeom>
            <a:noFill/>
            <a:ln w="9525">
              <a:noFill/>
              <a:miter lim="800000"/>
              <a:headEnd/>
              <a:tailEnd/>
            </a:ln>
            <a:effectLst/>
          </p:spPr>
        </p:pic>
      </p:grpSp>
      <p:pic>
        <p:nvPicPr>
          <p:cNvPr id="47" name="Picture 46" descr="datacenter new.png"/>
          <p:cNvPicPr>
            <a:picLocks noChangeAspect="1"/>
          </p:cNvPicPr>
          <p:nvPr/>
        </p:nvPicPr>
        <p:blipFill>
          <a:blip r:embed="rId14"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childTnLst>
                          </p:cTn>
                        </p:par>
                        <p:par>
                          <p:cTn id="8" fill="hold">
                            <p:stCondLst>
                              <p:cond delay="500"/>
                            </p:stCondLst>
                            <p:childTnLst>
                              <p:par>
                                <p:cTn id="9" presetID="1" presetClass="exit" presetSubtype="0" fill="hold" nodeType="afterEffect">
                                  <p:stCondLst>
                                    <p:cond delay="0"/>
                                  </p:stCondLst>
                                  <p:childTnLst>
                                    <p:set>
                                      <p:cBhvr>
                                        <p:cTn id="10" dur="1" fill="hold">
                                          <p:stCondLst>
                                            <p:cond delay="0"/>
                                          </p:stCondLst>
                                        </p:cTn>
                                        <p:tgtEl>
                                          <p:spTgt spid="25"/>
                                        </p:tgtEl>
                                        <p:attrNameLst>
                                          <p:attrName>style.visibility</p:attrName>
                                        </p:attrNameLst>
                                      </p:cBhvr>
                                      <p:to>
                                        <p:strVal val="hidden"/>
                                      </p:to>
                                    </p:se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p:cTn id="14" dur="1000" fill="hold"/>
                                        <p:tgtEl>
                                          <p:spTgt spid="72"/>
                                        </p:tgtEl>
                                        <p:attrNameLst>
                                          <p:attrName>ppt_w</p:attrName>
                                        </p:attrNameLst>
                                      </p:cBhvr>
                                      <p:tavLst>
                                        <p:tav tm="0">
                                          <p:val>
                                            <p:strVal val="#ppt_w*0.70"/>
                                          </p:val>
                                        </p:tav>
                                        <p:tav tm="100000">
                                          <p:val>
                                            <p:strVal val="#ppt_w"/>
                                          </p:val>
                                        </p:tav>
                                      </p:tavLst>
                                    </p:anim>
                                    <p:anim calcmode="lin" valueType="num">
                                      <p:cBhvr>
                                        <p:cTn id="15" dur="1000" fill="hold"/>
                                        <p:tgtEl>
                                          <p:spTgt spid="72"/>
                                        </p:tgtEl>
                                        <p:attrNameLst>
                                          <p:attrName>ppt_h</p:attrName>
                                        </p:attrNameLst>
                                      </p:cBhvr>
                                      <p:tavLst>
                                        <p:tav tm="0">
                                          <p:val>
                                            <p:strVal val="#ppt_h"/>
                                          </p:val>
                                        </p:tav>
                                        <p:tav tm="100000">
                                          <p:val>
                                            <p:strVal val="#ppt_h"/>
                                          </p:val>
                                        </p:tav>
                                      </p:tavLst>
                                    </p:anim>
                                    <p:animEffect transition="in" filter="fade">
                                      <p:cBhvr>
                                        <p:cTn id="16" dur="1000"/>
                                        <p:tgtEl>
                                          <p:spTgt spid="72"/>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0" presetClass="path" presetSubtype="0" accel="50000" decel="50000" fill="hold" nodeType="afterEffect">
                                  <p:stCondLst>
                                    <p:cond delay="0"/>
                                  </p:stCondLst>
                                  <p:childTnLst>
                                    <p:animMotion origin="layout" path="M 0 0 L 0.3 0.05552 " pathEditMode="relative" ptsTypes="AA">
                                      <p:cBhvr>
                                        <p:cTn id="27" dur="1000" fill="hold"/>
                                        <p:tgtEl>
                                          <p:spTgt spid="35"/>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0 0 L 0.3 0.05552 " pathEditMode="relative" ptsTypes="AA">
                                      <p:cBhvr>
                                        <p:cTn id="29" dur="1000" fill="hold"/>
                                        <p:tgtEl>
                                          <p:spTgt spid="24"/>
                                        </p:tgtEl>
                                        <p:attrNameLst>
                                          <p:attrName>ppt_x</p:attrName>
                                          <p:attrName>ppt_y</p:attrName>
                                        </p:attrNameLst>
                                      </p:cBhvr>
                                    </p:animMotion>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000"/>
                                        <p:tgtEl>
                                          <p:spTgt spid="68"/>
                                        </p:tgtEl>
                                      </p:cBhvr>
                                    </p:animEffect>
                                  </p:childTnLst>
                                </p:cTn>
                              </p:par>
                              <p:par>
                                <p:cTn id="34" presetID="10" presetClass="exit" presetSubtype="0" fill="hold" nodeType="withEffect">
                                  <p:stCondLst>
                                    <p:cond delay="0"/>
                                  </p:stCondLst>
                                  <p:childTnLst>
                                    <p:animEffect transition="out" filter="fade">
                                      <p:cBhvr>
                                        <p:cTn id="35" dur="2000"/>
                                        <p:tgtEl>
                                          <p:spTgt spid="35"/>
                                        </p:tgtEl>
                                      </p:cBhvr>
                                    </p:animEffect>
                                    <p:set>
                                      <p:cBhvr>
                                        <p:cTn id="36" dur="1" fill="hold">
                                          <p:stCondLst>
                                            <p:cond delay="1999"/>
                                          </p:stCondLst>
                                        </p:cTn>
                                        <p:tgtEl>
                                          <p:spTgt spid="35"/>
                                        </p:tgtEl>
                                        <p:attrNameLst>
                                          <p:attrName>style.visibility</p:attrName>
                                        </p:attrNameLst>
                                      </p:cBhvr>
                                      <p:to>
                                        <p:strVal val="hidden"/>
                                      </p:to>
                                    </p:set>
                                  </p:childTnLst>
                                </p:cTn>
                              </p:par>
                              <p:par>
                                <p:cTn id="37" presetID="23" presetClass="exit" presetSubtype="32" fill="hold" nodeType="withEffect">
                                  <p:stCondLst>
                                    <p:cond delay="0"/>
                                  </p:stCondLst>
                                  <p:childTnLst>
                                    <p:anim calcmode="lin" valueType="num">
                                      <p:cBhvr>
                                        <p:cTn id="38" dur="500"/>
                                        <p:tgtEl>
                                          <p:spTgt spid="9"/>
                                        </p:tgtEl>
                                        <p:attrNameLst>
                                          <p:attrName>ppt_w</p:attrName>
                                        </p:attrNameLst>
                                      </p:cBhvr>
                                      <p:tavLst>
                                        <p:tav tm="0">
                                          <p:val>
                                            <p:strVal val="ppt_w"/>
                                          </p:val>
                                        </p:tav>
                                        <p:tav tm="100000">
                                          <p:val>
                                            <p:fltVal val="0"/>
                                          </p:val>
                                        </p:tav>
                                      </p:tavLst>
                                    </p:anim>
                                    <p:anim calcmode="lin" valueType="num">
                                      <p:cBhvr>
                                        <p:cTn id="39" dur="500"/>
                                        <p:tgtEl>
                                          <p:spTgt spid="9"/>
                                        </p:tgtEl>
                                        <p:attrNameLst>
                                          <p:attrName>ppt_h</p:attrName>
                                        </p:attrNameLst>
                                      </p:cBhvr>
                                      <p:tavLst>
                                        <p:tav tm="0">
                                          <p:val>
                                            <p:strVal val="ppt_h"/>
                                          </p:val>
                                        </p:tav>
                                        <p:tav tm="100000">
                                          <p:val>
                                            <p:fltVal val="0"/>
                                          </p:val>
                                        </p:tav>
                                      </p:tavLst>
                                    </p:anim>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a:spLocks noChangeAspect="1"/>
          </p:cNvSpPr>
          <p:nvPr/>
        </p:nvSpPr>
        <p:spPr bwMode="auto">
          <a:xfrm>
            <a:off x="228600" y="5102859"/>
            <a:ext cx="5383924" cy="1011617"/>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solidFill>
                <a:schemeClr val="dk1"/>
              </a:solidFill>
              <a:latin typeface="Arial" pitchFamily="34" charset="0"/>
              <a:ea typeface="ＭＳ Ｐゴシック" pitchFamily="34" charset="-128"/>
            </a:endParaRPr>
          </a:p>
        </p:txBody>
      </p:sp>
      <p:sp>
        <p:nvSpPr>
          <p:cNvPr id="30" name="Rounded Rectangle 29"/>
          <p:cNvSpPr>
            <a:spLocks noChangeAspect="1"/>
          </p:cNvSpPr>
          <p:nvPr/>
        </p:nvSpPr>
        <p:spPr bwMode="auto">
          <a:xfrm>
            <a:off x="228600" y="3499616"/>
            <a:ext cx="5383924" cy="1526627"/>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solidFill>
                <a:schemeClr val="dk1"/>
              </a:solidFill>
              <a:latin typeface="Arial" pitchFamily="34" charset="0"/>
              <a:ea typeface="ＭＳ Ｐゴシック" pitchFamily="34" charset="-128"/>
            </a:endParaRPr>
          </a:p>
        </p:txBody>
      </p:sp>
      <p:sp>
        <p:nvSpPr>
          <p:cNvPr id="29" name="Rounded Rectangle 28"/>
          <p:cNvSpPr>
            <a:spLocks noChangeAspect="1"/>
          </p:cNvSpPr>
          <p:nvPr/>
        </p:nvSpPr>
        <p:spPr bwMode="auto">
          <a:xfrm>
            <a:off x="228600" y="980554"/>
            <a:ext cx="5383924" cy="2388477"/>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lnSpc>
                <a:spcPct val="90000"/>
              </a:lnSpc>
              <a:spcBef>
                <a:spcPct val="0"/>
              </a:spcBef>
              <a:spcAft>
                <a:spcPct val="0"/>
              </a:spcAft>
              <a:buClr>
                <a:srgbClr val="DEF5FA"/>
              </a:buClr>
              <a:buSzPct val="95000"/>
              <a:defRPr/>
            </a:pPr>
            <a:endParaRPr lang="en-US" dirty="0">
              <a:solidFill>
                <a:schemeClr val="dk1"/>
              </a:solidFill>
              <a:latin typeface="Arial" pitchFamily="34" charset="0"/>
              <a:ea typeface="ＭＳ Ｐゴシック" pitchFamily="34" charset="-128"/>
            </a:endParaRPr>
          </a:p>
        </p:txBody>
      </p:sp>
      <p:sp>
        <p:nvSpPr>
          <p:cNvPr id="3" name="Text Placeholder 2"/>
          <p:cNvSpPr>
            <a:spLocks noGrp="1"/>
          </p:cNvSpPr>
          <p:nvPr>
            <p:ph type="body" idx="1"/>
          </p:nvPr>
        </p:nvSpPr>
        <p:spPr>
          <a:xfrm>
            <a:off x="352098" y="4977870"/>
            <a:ext cx="4572000" cy="1034129"/>
          </a:xfrm>
        </p:spPr>
        <p:txBody>
          <a:bodyPr/>
          <a:lstStyle/>
          <a:p>
            <a:pPr lvl="1">
              <a:buNone/>
            </a:pPr>
            <a:endParaRPr lang="en-US" sz="800" dirty="0" smtClean="0"/>
          </a:p>
          <a:p>
            <a:pPr>
              <a:buNone/>
            </a:pPr>
            <a:r>
              <a:rPr lang="en-US" sz="1800" b="1" dirty="0" smtClean="0"/>
              <a:t>Greater Scalability</a:t>
            </a:r>
          </a:p>
          <a:p>
            <a:pPr lvl="1"/>
            <a:r>
              <a:rPr lang="en-US" sz="1600" dirty="0" smtClean="0"/>
              <a:t>At 64 logical processor support</a:t>
            </a:r>
          </a:p>
          <a:p>
            <a:pPr lvl="1"/>
            <a:r>
              <a:rPr lang="en-US" sz="1600" dirty="0" smtClean="0"/>
              <a:t>Enhance Green IT with Core Parking</a:t>
            </a:r>
          </a:p>
        </p:txBody>
      </p:sp>
      <p:grpSp>
        <p:nvGrpSpPr>
          <p:cNvPr id="2" name="Group 26"/>
          <p:cNvGrpSpPr/>
          <p:nvPr/>
        </p:nvGrpSpPr>
        <p:grpSpPr>
          <a:xfrm>
            <a:off x="6248400" y="1096553"/>
            <a:ext cx="2438400" cy="1295400"/>
            <a:chOff x="7118308" y="1923624"/>
            <a:chExt cx="3763053" cy="1689517"/>
          </a:xfrm>
        </p:grpSpPr>
        <p:pic>
          <p:nvPicPr>
            <p:cNvPr id="5" name="Picture 12" descr="C:\Users\bryons\Pictures\Virtualization Images for PPTs\Server Virtualization.png"/>
            <p:cNvPicPr>
              <a:picLocks noChangeAspect="1" noChangeArrowheads="1"/>
            </p:cNvPicPr>
            <p:nvPr/>
          </p:nvPicPr>
          <p:blipFill>
            <a:blip r:embed="rId3" cstate="print"/>
            <a:srcRect/>
            <a:stretch>
              <a:fillRect/>
            </a:stretch>
          </p:blipFill>
          <p:spPr bwMode="auto">
            <a:xfrm>
              <a:off x="7118308" y="2015064"/>
              <a:ext cx="1489758" cy="1598077"/>
            </a:xfrm>
            <a:prstGeom prst="rect">
              <a:avLst/>
            </a:prstGeom>
            <a:noFill/>
          </p:spPr>
        </p:pic>
        <p:pic>
          <p:nvPicPr>
            <p:cNvPr id="6" name="Picture 12" descr="C:\Users\bryons\Pictures\Virtualization Images for PPTs\Server Virtualization.png"/>
            <p:cNvPicPr>
              <a:picLocks noChangeAspect="1" noChangeArrowheads="1"/>
            </p:cNvPicPr>
            <p:nvPr/>
          </p:nvPicPr>
          <p:blipFill>
            <a:blip r:embed="rId3" cstate="print"/>
            <a:srcRect/>
            <a:stretch>
              <a:fillRect/>
            </a:stretch>
          </p:blipFill>
          <p:spPr bwMode="auto">
            <a:xfrm>
              <a:off x="9391603" y="1923624"/>
              <a:ext cx="1489758" cy="1598077"/>
            </a:xfrm>
            <a:prstGeom prst="rect">
              <a:avLst/>
            </a:prstGeom>
            <a:noFill/>
          </p:spPr>
        </p:pic>
        <p:grpSp>
          <p:nvGrpSpPr>
            <p:cNvPr id="4" name="Group 42"/>
            <p:cNvGrpSpPr/>
            <p:nvPr/>
          </p:nvGrpSpPr>
          <p:grpSpPr>
            <a:xfrm>
              <a:off x="8503157" y="2414047"/>
              <a:ext cx="1046335" cy="557352"/>
              <a:chOff x="1431642" y="6457868"/>
              <a:chExt cx="1055526" cy="637877"/>
            </a:xfrm>
          </p:grpSpPr>
          <p:sp>
            <p:nvSpPr>
              <p:cNvPr id="8" name="Right Arrow 7"/>
              <p:cNvSpPr/>
              <p:nvPr/>
            </p:nvSpPr>
            <p:spPr bwMode="auto">
              <a:xfrm>
                <a:off x="1431642" y="6473319"/>
                <a:ext cx="1055526" cy="622426"/>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pic>
            <p:nvPicPr>
              <p:cNvPr id="9" name="Picture 9" descr="http://www.iconarchive.com/icons/gort/hardware/RAM-icon.gif"/>
              <p:cNvPicPr>
                <a:picLocks noChangeAspect="1" noChangeArrowheads="1"/>
              </p:cNvPicPr>
              <p:nvPr/>
            </p:nvPicPr>
            <p:blipFill>
              <a:blip r:embed="rId4" cstate="print"/>
              <a:srcRect/>
              <a:stretch>
                <a:fillRect/>
              </a:stretch>
            </p:blipFill>
            <p:spPr bwMode="auto">
              <a:xfrm rot="387267">
                <a:off x="1549932" y="6457868"/>
                <a:ext cx="621655" cy="621655"/>
              </a:xfrm>
              <a:prstGeom prst="rect">
                <a:avLst/>
              </a:prstGeom>
              <a:noFill/>
            </p:spPr>
          </p:pic>
        </p:grpSp>
      </p:grpSp>
      <p:grpSp>
        <p:nvGrpSpPr>
          <p:cNvPr id="7" name="Group 25"/>
          <p:cNvGrpSpPr/>
          <p:nvPr/>
        </p:nvGrpSpPr>
        <p:grpSpPr>
          <a:xfrm>
            <a:off x="6172200" y="4373152"/>
            <a:ext cx="2667000" cy="1524000"/>
            <a:chOff x="7132320" y="3909971"/>
            <a:chExt cx="3565528" cy="2186029"/>
          </a:xfrm>
        </p:grpSpPr>
        <p:pic>
          <p:nvPicPr>
            <p:cNvPr id="10"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5" cstate="print"/>
            <a:srcRect/>
            <a:stretch>
              <a:fillRect/>
            </a:stretch>
          </p:blipFill>
          <p:spPr bwMode="auto">
            <a:xfrm>
              <a:off x="9914019" y="4618631"/>
              <a:ext cx="783829" cy="687906"/>
            </a:xfrm>
            <a:prstGeom prst="rect">
              <a:avLst/>
            </a:prstGeom>
            <a:noFill/>
          </p:spPr>
        </p:pic>
        <p:pic>
          <p:nvPicPr>
            <p:cNvPr id="11"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6" cstate="print"/>
            <a:srcRect/>
            <a:stretch>
              <a:fillRect/>
            </a:stretch>
          </p:blipFill>
          <p:spPr bwMode="auto">
            <a:xfrm>
              <a:off x="7132320" y="4572911"/>
              <a:ext cx="818560" cy="718386"/>
            </a:xfrm>
            <a:prstGeom prst="rect">
              <a:avLst/>
            </a:prstGeom>
            <a:noFill/>
          </p:spPr>
        </p:pic>
        <p:pic>
          <p:nvPicPr>
            <p:cNvPr id="12"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7" cstate="print"/>
            <a:srcRect/>
            <a:stretch>
              <a:fillRect/>
            </a:stretch>
          </p:blipFill>
          <p:spPr bwMode="auto">
            <a:xfrm>
              <a:off x="9049258" y="3909971"/>
              <a:ext cx="793596" cy="696478"/>
            </a:xfrm>
            <a:prstGeom prst="rect">
              <a:avLst/>
            </a:prstGeom>
            <a:noFill/>
          </p:spPr>
        </p:pic>
        <p:pic>
          <p:nvPicPr>
            <p:cNvPr id="13"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8" cstate="print"/>
            <a:srcRect/>
            <a:stretch>
              <a:fillRect/>
            </a:stretch>
          </p:blipFill>
          <p:spPr bwMode="auto">
            <a:xfrm>
              <a:off x="7865523" y="3909971"/>
              <a:ext cx="790340" cy="693620"/>
            </a:xfrm>
            <a:prstGeom prst="rect">
              <a:avLst/>
            </a:prstGeom>
            <a:noFill/>
          </p:spPr>
        </p:pic>
        <p:pic>
          <p:nvPicPr>
            <p:cNvPr id="14" name="Picture 3" descr="C:\Users\jeffwoo\Documents\Work\Customers &amp; Events\Latest Overview &amp; Roadmap Deck\Virtualization Images for PPTs\Storage Virtualization.png"/>
            <p:cNvPicPr>
              <a:picLocks noChangeAspect="1" noChangeArrowheads="1"/>
            </p:cNvPicPr>
            <p:nvPr/>
          </p:nvPicPr>
          <p:blipFill>
            <a:blip r:embed="rId9" cstate="print"/>
            <a:srcRect/>
            <a:stretch>
              <a:fillRect/>
            </a:stretch>
          </p:blipFill>
          <p:spPr bwMode="auto">
            <a:xfrm>
              <a:off x="8371240" y="5217851"/>
              <a:ext cx="861444" cy="878149"/>
            </a:xfrm>
            <a:prstGeom prst="rect">
              <a:avLst/>
            </a:prstGeom>
            <a:noFill/>
          </p:spPr>
        </p:pic>
        <p:cxnSp>
          <p:nvCxnSpPr>
            <p:cNvPr id="15" name="Shape 14"/>
            <p:cNvCxnSpPr>
              <a:stCxn id="11" idx="2"/>
              <a:endCxn id="14" idx="1"/>
            </p:cNvCxnSpPr>
            <p:nvPr/>
          </p:nvCxnSpPr>
          <p:spPr>
            <a:xfrm rot="16200000" flipH="1">
              <a:off x="7773607" y="5059291"/>
              <a:ext cx="365629" cy="829639"/>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3" idx="2"/>
              <a:endCxn id="14" idx="0"/>
            </p:cNvCxnSpPr>
            <p:nvPr/>
          </p:nvCxnSpPr>
          <p:spPr>
            <a:xfrm rot="16200000" flipH="1">
              <a:off x="8224198" y="4640086"/>
              <a:ext cx="614260" cy="541268"/>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2" idx="2"/>
              <a:endCxn id="14" idx="0"/>
            </p:cNvCxnSpPr>
            <p:nvPr/>
          </p:nvCxnSpPr>
          <p:spPr>
            <a:xfrm rot="5400000">
              <a:off x="8818310" y="4590103"/>
              <a:ext cx="611401" cy="644094"/>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hape 17"/>
            <p:cNvCxnSpPr>
              <a:stCxn id="10" idx="2"/>
              <a:endCxn id="14" idx="3"/>
            </p:cNvCxnSpPr>
            <p:nvPr/>
          </p:nvCxnSpPr>
          <p:spPr>
            <a:xfrm rot="5400000">
              <a:off x="9594116" y="4945106"/>
              <a:ext cx="350389" cy="1073250"/>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21" name="Group 27"/>
          <p:cNvGrpSpPr/>
          <p:nvPr/>
        </p:nvGrpSpPr>
        <p:grpSpPr>
          <a:xfrm>
            <a:off x="-2362200" y="5755920"/>
            <a:ext cx="1304925" cy="1102080"/>
            <a:chOff x="8138160" y="6678504"/>
            <a:chExt cx="1565910" cy="1322496"/>
          </a:xfrm>
        </p:grpSpPr>
        <p:pic>
          <p:nvPicPr>
            <p:cNvPr id="19" name="Picture 2" descr="\\eventsql\dvd\Online_ART\DVD_ART35\Artwork_Imagery\Icons - Illustrations\_VIRTUALIZATION ICONS\Server Virtual Database.png"/>
            <p:cNvPicPr>
              <a:picLocks noChangeAspect="1" noChangeArrowheads="1"/>
            </p:cNvPicPr>
            <p:nvPr/>
          </p:nvPicPr>
          <p:blipFill>
            <a:blip r:embed="rId10" cstate="print"/>
            <a:srcRect/>
            <a:stretch>
              <a:fillRect/>
            </a:stretch>
          </p:blipFill>
          <p:spPr bwMode="auto">
            <a:xfrm>
              <a:off x="8606790" y="7169994"/>
              <a:ext cx="1097280" cy="831006"/>
            </a:xfrm>
            <a:prstGeom prst="rect">
              <a:avLst/>
            </a:prstGeom>
            <a:noFill/>
          </p:spPr>
        </p:pic>
        <p:pic>
          <p:nvPicPr>
            <p:cNvPr id="20" name="Picture 3" descr="\\eventsql\dvd\Online_ART\DVD_ART35\Artwork_Imagery\Icons - Illustrations\_VIRTUALIZATION ICONS\Server Virtual Database.png"/>
            <p:cNvPicPr>
              <a:picLocks noChangeAspect="1" noChangeArrowheads="1"/>
            </p:cNvPicPr>
            <p:nvPr/>
          </p:nvPicPr>
          <p:blipFill>
            <a:blip r:embed="rId10" cstate="print"/>
            <a:srcRect/>
            <a:stretch>
              <a:fillRect/>
            </a:stretch>
          </p:blipFill>
          <p:spPr bwMode="auto">
            <a:xfrm>
              <a:off x="8138160" y="6678504"/>
              <a:ext cx="1097280" cy="831006"/>
            </a:xfrm>
            <a:prstGeom prst="rect">
              <a:avLst/>
            </a:prstGeom>
            <a:noFill/>
          </p:spPr>
        </p:pic>
      </p:grpSp>
      <p:pic>
        <p:nvPicPr>
          <p:cNvPr id="25" name="Picture 2" descr="C:\Users\jeffwoo\Pictures\Work\Hyper-V RTM\Hyper-V RTM MMC.bmp"/>
          <p:cNvPicPr>
            <a:picLocks noChangeAspect="1" noChangeArrowheads="1"/>
          </p:cNvPicPr>
          <p:nvPr/>
        </p:nvPicPr>
        <p:blipFill>
          <a:blip r:embed="rId11" cstate="print">
            <a:extLst>
              <a:ext uri="28A0092B-C50C-407e-A947-70E740481C1C">
                <a14:useLocalDpi xmlns:a14="http://schemas.microsoft.com/office/drawing/2007/7/7/main" xmlns="" val="0"/>
              </a:ext>
            </a:extLst>
          </a:blip>
          <a:srcRect/>
          <a:stretch>
            <a:fillRect/>
          </a:stretch>
        </p:blipFill>
        <p:spPr bwMode="auto">
          <a:xfrm>
            <a:off x="6629400" y="2668689"/>
            <a:ext cx="1524000" cy="1203089"/>
          </a:xfrm>
          <a:prstGeom prst="rect">
            <a:avLst/>
          </a:prstGeom>
          <a:effectLst>
            <a:reflection stA="29000" endPos="65000" dist="50800" dir="5400000" sy="-100000" algn="bl" rotWithShape="0"/>
          </a:effectLst>
          <a:scene3d>
            <a:camera prst="perspectiveFront">
              <a:rot lat="300000" lon="600000" rev="0"/>
            </a:camera>
            <a:lightRig rig="threePt" dir="t">
              <a:rot lat="0" lon="0" rev="2700000"/>
            </a:lightRig>
          </a:scene3d>
          <a:sp3d prstMaterial="plastic">
            <a:bevelT/>
          </a:sp3d>
          <a:extLst>
            <a:ext uri="{909E8E84-426E-40dd-AFC4-6F175D3DCCD1}">
              <a14:hiddenFill xmlns:a14="http://schemas.microsoft.com/office/drawing/2007/7/7/main" xmlns="">
                <a:solidFill>
                  <a:srgbClr xmlns:mc="http://schemas.openxmlformats.org/markup-compatibility/2006" val="FFFFFF" mc:Ignorable=""/>
                </a:solidFill>
              </a14:hiddenFill>
            </a:ext>
            <a:ext uri="{53640926-AAD7-44d8-BBD7-CCE9431645EC}">
              <a14:shadowObscured xmlns:a14="http://schemas.microsoft.com/office/drawing/2007/7/7/main" xmlns="" val="1"/>
            </a:ext>
          </a:extLst>
        </p:spPr>
      </p:pic>
      <p:sp>
        <p:nvSpPr>
          <p:cNvPr id="27" name="Title 1"/>
          <p:cNvSpPr txBox="1">
            <a:spLocks/>
          </p:cNvSpPr>
          <p:nvPr/>
        </p:nvSpPr>
        <p:spPr bwMode="auto">
          <a:xfrm>
            <a:off x="152400" y="87083"/>
            <a:ext cx="8382000"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R="0" lvl="0" indent="0" fontAlgn="base">
              <a:lnSpc>
                <a:spcPct val="90000"/>
              </a:lnSpc>
              <a:spcBef>
                <a:spcPct val="0"/>
              </a:spcBef>
              <a:spcAft>
                <a:spcPct val="0"/>
              </a:spcAft>
              <a:buClrTx/>
              <a:buSzTx/>
              <a:buFontTx/>
              <a:buNone/>
              <a:tabLst/>
              <a:defRPr/>
            </a:pPr>
            <a:r>
              <a:rPr lang="en-US" sz="3200" spc="-150" dirty="0" smtClean="0">
                <a:ln w="3175">
                  <a:noFill/>
                </a:ln>
                <a:solidFill>
                  <a:srgbClr val="CCFFCC"/>
                </a:solidFill>
                <a:latin typeface="+mj-lt"/>
                <a:cs typeface="Arial" charset="0"/>
              </a:rPr>
              <a:t>Continued Innovation: </a:t>
            </a:r>
            <a:endParaRPr lang="en-US" sz="3200" spc="-150" dirty="0">
              <a:ln w="3175">
                <a:noFill/>
              </a:ln>
              <a:solidFill>
                <a:srgbClr val="CCFFCC"/>
              </a:solidFill>
              <a:latin typeface="+mj-lt"/>
              <a:cs typeface="Arial" charset="0"/>
            </a:endParaRPr>
          </a:p>
        </p:txBody>
      </p:sp>
      <p:sp>
        <p:nvSpPr>
          <p:cNvPr id="28" name="Rectangle 27"/>
          <p:cNvSpPr/>
          <p:nvPr/>
        </p:nvSpPr>
        <p:spPr>
          <a:xfrm>
            <a:off x="76200" y="477414"/>
            <a:ext cx="8077200" cy="646331"/>
          </a:xfrm>
          <a:prstGeom prst="rect">
            <a:avLst/>
          </a:prstGeom>
        </p:spPr>
        <p:txBody>
          <a:bodyPr wrap="square">
            <a:spAutoFit/>
          </a:bodyPr>
          <a:lstStyle/>
          <a:p>
            <a:r>
              <a:rPr lang="en-US" b="1" dirty="0" smtClean="0"/>
              <a:t>Windows Server 2008 </a:t>
            </a:r>
            <a:r>
              <a:rPr lang="en-US" b="1" dirty="0" smtClean="0">
                <a:solidFill>
                  <a:srgbClr val="FF0000"/>
                </a:solidFill>
              </a:rPr>
              <a:t>R2</a:t>
            </a:r>
            <a:r>
              <a:rPr lang="en-US" b="1" dirty="0" smtClean="0"/>
              <a:t> Hyper-V with Virtual Machine Manager 2008 </a:t>
            </a:r>
            <a:r>
              <a:rPr lang="en-US" b="1" dirty="0" smtClean="0">
                <a:solidFill>
                  <a:srgbClr val="FF0000"/>
                </a:solidFill>
              </a:rPr>
              <a:t>R2</a:t>
            </a:r>
            <a:r>
              <a:rPr lang="en-US" b="1" dirty="0" smtClean="0"/>
              <a:t> \ SMSD</a:t>
            </a:r>
            <a:endParaRPr lang="en-US" dirty="0"/>
          </a:p>
        </p:txBody>
      </p:sp>
      <p:sp>
        <p:nvSpPr>
          <p:cNvPr id="34" name="Rectangle 33"/>
          <p:cNvSpPr/>
          <p:nvPr/>
        </p:nvSpPr>
        <p:spPr>
          <a:xfrm>
            <a:off x="457200" y="1132954"/>
            <a:ext cx="5029200" cy="2142125"/>
          </a:xfrm>
          <a:prstGeom prst="rect">
            <a:avLst/>
          </a:prstGeom>
        </p:spPr>
        <p:txBody>
          <a:bodyPr wrap="square">
            <a:spAutoFit/>
          </a:bodyPr>
          <a:lstStyle/>
          <a:p>
            <a:pPr>
              <a:buNone/>
            </a:pPr>
            <a:r>
              <a:rPr lang="en-US" b="1" dirty="0" smtClean="0"/>
              <a:t>Better flexibility</a:t>
            </a:r>
          </a:p>
          <a:p>
            <a:pPr marL="798513" lvl="1" indent="-395288" fontAlgn="base">
              <a:lnSpc>
                <a:spcPct val="90000"/>
              </a:lnSpc>
              <a:spcBef>
                <a:spcPct val="30000"/>
              </a:spcBef>
              <a:spcAft>
                <a:spcPct val="0"/>
              </a:spcAft>
              <a:buClr>
                <a:schemeClr val="tx2"/>
              </a:buClr>
              <a:buBlip>
                <a:blip r:embed="rId12"/>
              </a:buBlip>
            </a:pPr>
            <a:r>
              <a:rPr lang="en-US" sz="1600" dirty="0" smtClean="0"/>
              <a:t>Live Migration</a:t>
            </a:r>
          </a:p>
          <a:p>
            <a:pPr marL="798513" lvl="1" indent="-395288" fontAlgn="base">
              <a:lnSpc>
                <a:spcPct val="90000"/>
              </a:lnSpc>
              <a:spcBef>
                <a:spcPct val="30000"/>
              </a:spcBef>
              <a:spcAft>
                <a:spcPct val="0"/>
              </a:spcAft>
              <a:buClr>
                <a:schemeClr val="tx2"/>
              </a:buClr>
              <a:buBlip>
                <a:blip r:embed="rId12"/>
              </a:buBlip>
            </a:pPr>
            <a:r>
              <a:rPr lang="en-US" sz="1600" dirty="0" smtClean="0"/>
              <a:t>Cluster Shared Volumes</a:t>
            </a:r>
          </a:p>
          <a:p>
            <a:pPr marL="798513" lvl="1" indent="-395288" fontAlgn="base">
              <a:lnSpc>
                <a:spcPct val="90000"/>
              </a:lnSpc>
              <a:spcBef>
                <a:spcPct val="30000"/>
              </a:spcBef>
              <a:spcAft>
                <a:spcPct val="0"/>
              </a:spcAft>
              <a:buClr>
                <a:schemeClr val="tx2"/>
              </a:buClr>
              <a:buBlip>
                <a:blip r:embed="rId12"/>
              </a:buBlip>
            </a:pPr>
            <a:r>
              <a:rPr lang="en-US" sz="1600" dirty="0" smtClean="0"/>
              <a:t>Quick Storage Migration</a:t>
            </a:r>
          </a:p>
          <a:p>
            <a:pPr marL="798513" lvl="1" indent="-395288" fontAlgn="base">
              <a:lnSpc>
                <a:spcPct val="90000"/>
              </a:lnSpc>
              <a:spcBef>
                <a:spcPct val="30000"/>
              </a:spcBef>
              <a:spcAft>
                <a:spcPct val="0"/>
              </a:spcAft>
              <a:buClr>
                <a:schemeClr val="tx2"/>
              </a:buClr>
              <a:buBlip>
                <a:blip r:embed="rId12"/>
              </a:buBlip>
            </a:pPr>
            <a:r>
              <a:rPr lang="en-US" sz="1600" dirty="0" smtClean="0"/>
              <a:t>Hot Add/remove of Storage</a:t>
            </a:r>
          </a:p>
          <a:p>
            <a:pPr marL="798513" lvl="1" indent="-395288" fontAlgn="base">
              <a:lnSpc>
                <a:spcPct val="90000"/>
              </a:lnSpc>
              <a:spcBef>
                <a:spcPct val="30000"/>
              </a:spcBef>
              <a:spcAft>
                <a:spcPct val="0"/>
              </a:spcAft>
              <a:buClr>
                <a:schemeClr val="tx2"/>
              </a:buClr>
              <a:buBlip>
                <a:blip r:embed="rId12"/>
              </a:buBlip>
            </a:pPr>
            <a:r>
              <a:rPr lang="en-US" sz="1600" dirty="0" smtClean="0"/>
              <a:t>Processor compatibility mode</a:t>
            </a:r>
          </a:p>
          <a:p>
            <a:pPr marL="798513" lvl="1" indent="-395288" fontAlgn="base">
              <a:lnSpc>
                <a:spcPct val="90000"/>
              </a:lnSpc>
              <a:spcBef>
                <a:spcPct val="30000"/>
              </a:spcBef>
              <a:spcAft>
                <a:spcPct val="0"/>
              </a:spcAft>
              <a:buClr>
                <a:schemeClr val="tx2"/>
              </a:buClr>
              <a:buBlip>
                <a:blip r:embed="rId12"/>
              </a:buBlip>
            </a:pPr>
            <a:r>
              <a:rPr lang="en-US" sz="1600" dirty="0" smtClean="0"/>
              <a:t>Boot from VHD</a:t>
            </a:r>
          </a:p>
        </p:txBody>
      </p:sp>
      <p:sp>
        <p:nvSpPr>
          <p:cNvPr id="35" name="Rectangle 34"/>
          <p:cNvSpPr/>
          <p:nvPr/>
        </p:nvSpPr>
        <p:spPr>
          <a:xfrm>
            <a:off x="260132" y="3347216"/>
            <a:ext cx="4572000" cy="1674305"/>
          </a:xfrm>
          <a:prstGeom prst="rect">
            <a:avLst/>
          </a:prstGeom>
        </p:spPr>
        <p:txBody>
          <a:bodyPr>
            <a:spAutoFit/>
          </a:bodyPr>
          <a:lstStyle/>
          <a:p>
            <a:pPr>
              <a:buNone/>
            </a:pPr>
            <a:endParaRPr lang="en-US" sz="800" dirty="0" smtClean="0"/>
          </a:p>
          <a:p>
            <a:pPr>
              <a:buNone/>
            </a:pPr>
            <a:r>
              <a:rPr lang="en-US" b="1" dirty="0" smtClean="0"/>
              <a:t>Improved performance</a:t>
            </a:r>
          </a:p>
          <a:p>
            <a:pPr marL="798513" lvl="1" indent="-395288" fontAlgn="base">
              <a:lnSpc>
                <a:spcPct val="90000"/>
              </a:lnSpc>
              <a:spcBef>
                <a:spcPct val="30000"/>
              </a:spcBef>
              <a:spcAft>
                <a:spcPct val="0"/>
              </a:spcAft>
              <a:buClr>
                <a:schemeClr val="tx2"/>
              </a:buClr>
              <a:buBlip>
                <a:blip r:embed="rId12"/>
              </a:buBlip>
            </a:pPr>
            <a:r>
              <a:rPr lang="en-US" sz="1600" dirty="0" smtClean="0"/>
              <a:t>Improved memory management</a:t>
            </a:r>
          </a:p>
          <a:p>
            <a:pPr marL="798513" lvl="1" indent="-395288" fontAlgn="base">
              <a:lnSpc>
                <a:spcPct val="90000"/>
              </a:lnSpc>
              <a:spcBef>
                <a:spcPct val="30000"/>
              </a:spcBef>
              <a:spcAft>
                <a:spcPct val="0"/>
              </a:spcAft>
              <a:buClr>
                <a:schemeClr val="tx2"/>
              </a:buClr>
              <a:buBlip>
                <a:blip r:embed="rId12"/>
              </a:buBlip>
            </a:pPr>
            <a:r>
              <a:rPr lang="en-US" sz="1600" dirty="0" smtClean="0"/>
              <a:t>TCP Offload support</a:t>
            </a:r>
          </a:p>
          <a:p>
            <a:pPr marL="798513" lvl="1" indent="-395288" fontAlgn="base">
              <a:lnSpc>
                <a:spcPct val="90000"/>
              </a:lnSpc>
              <a:spcBef>
                <a:spcPct val="30000"/>
              </a:spcBef>
              <a:spcAft>
                <a:spcPct val="0"/>
              </a:spcAft>
              <a:buClr>
                <a:schemeClr val="tx2"/>
              </a:buClr>
              <a:buBlip>
                <a:blip r:embed="rId12"/>
              </a:buBlip>
            </a:pPr>
            <a:r>
              <a:rPr lang="en-US" sz="1600" dirty="0" smtClean="0"/>
              <a:t>Virtual Machine Queue (VMQ) Support</a:t>
            </a:r>
          </a:p>
          <a:p>
            <a:pPr marL="798513" lvl="1" indent="-395288" fontAlgn="base">
              <a:lnSpc>
                <a:spcPct val="90000"/>
              </a:lnSpc>
              <a:spcBef>
                <a:spcPct val="30000"/>
              </a:spcBef>
              <a:spcAft>
                <a:spcPct val="0"/>
              </a:spcAft>
              <a:buClr>
                <a:schemeClr val="tx2"/>
              </a:buClr>
              <a:buBlip>
                <a:blip r:embed="rId12"/>
              </a:buBlip>
            </a:pPr>
            <a:r>
              <a:rPr lang="en-US" sz="1600" dirty="0" smtClean="0"/>
              <a:t>Improved Networking</a:t>
            </a:r>
          </a:p>
        </p:txBody>
      </p:sp>
      <p:sp>
        <p:nvSpPr>
          <p:cNvPr id="32" name="Rounded Rectangle 31"/>
          <p:cNvSpPr>
            <a:spLocks noChangeAspect="1"/>
          </p:cNvSpPr>
          <p:nvPr/>
        </p:nvSpPr>
        <p:spPr bwMode="auto">
          <a:xfrm>
            <a:off x="5867400" y="992187"/>
            <a:ext cx="3124200" cy="5117799"/>
          </a:xfrm>
          <a:prstGeom prst="roundRect">
            <a:avLst/>
          </a:prstGeom>
          <a:noFill/>
          <a:ln w="38100" cap="flat" cmpd="sng" algn="ctr">
            <a:solidFill>
              <a:schemeClr val="tx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defTabSz="1095332" eaLnBrk="0" hangingPunct="0">
              <a:lnSpc>
                <a:spcPct val="90000"/>
              </a:lnSpc>
              <a:spcBef>
                <a:spcPct val="30000"/>
              </a:spcBef>
              <a:buClr>
                <a:srgbClr val="DEF5FA"/>
              </a:buClr>
              <a:buSzPct val="95000"/>
              <a:defRPr/>
            </a:pPr>
            <a:endParaRPr lang="en-US" sz="1200" dirty="0">
              <a:solidFill>
                <a:srgbClr val="DEF5FA"/>
              </a:solidFill>
              <a:latin typeface="Segoe"/>
            </a:endParaRPr>
          </a:p>
        </p:txBody>
      </p:sp>
      <p:pic>
        <p:nvPicPr>
          <p:cNvPr id="33" name="Picture 32" descr="datacenter new.png"/>
          <p:cNvPicPr>
            <a:picLocks noChangeAspect="1"/>
          </p:cNvPicPr>
          <p:nvPr/>
        </p:nvPicPr>
        <p:blipFill>
          <a:blip r:embed="rId13"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53337" y="4622148"/>
            <a:ext cx="8439912" cy="1396785"/>
          </a:xfrm>
          <a:prstGeom prst="rect">
            <a:avLst/>
          </a:prstGeom>
          <a:ln>
            <a:headEnd type="none" w="med" len="med"/>
            <a:tailEnd type="none" w="med" len="med"/>
          </a:ln>
          <a:effectLst>
            <a:innerShdw blurRad="63500" dist="50800" dir="16200000">
              <a:prstClr val="black">
                <a:alpha val="50000"/>
              </a:prstClr>
            </a:inn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grpSp>
        <p:nvGrpSpPr>
          <p:cNvPr id="37" name="Group 36"/>
          <p:cNvGrpSpPr/>
          <p:nvPr/>
        </p:nvGrpSpPr>
        <p:grpSpPr>
          <a:xfrm>
            <a:off x="3004062" y="4540683"/>
            <a:ext cx="3135877" cy="1363046"/>
            <a:chOff x="3004062" y="4540683"/>
            <a:chExt cx="3135877" cy="1363046"/>
          </a:xfrm>
        </p:grpSpPr>
        <p:pic>
          <p:nvPicPr>
            <p:cNvPr id="7" name="Picture 12" descr="C:\Users\bryons\Pictures\Virtualization Images for PPTs\Server Virtualization.png"/>
            <p:cNvPicPr>
              <a:picLocks noChangeAspect="1" noChangeArrowheads="1"/>
            </p:cNvPicPr>
            <p:nvPr/>
          </p:nvPicPr>
          <p:blipFill>
            <a:blip r:embed="rId3" cstate="print"/>
            <a:srcRect/>
            <a:stretch>
              <a:fillRect/>
            </a:stretch>
          </p:blipFill>
          <p:spPr bwMode="auto">
            <a:xfrm>
              <a:off x="3004062" y="4571998"/>
              <a:ext cx="1241465" cy="1331731"/>
            </a:xfrm>
            <a:prstGeom prst="rect">
              <a:avLst/>
            </a:prstGeom>
            <a:noFill/>
          </p:spPr>
        </p:pic>
        <p:pic>
          <p:nvPicPr>
            <p:cNvPr id="8" name="Picture 12" descr="C:\Users\bryons\Pictures\Virtualization Images for PPTs\Server Virtualization.png"/>
            <p:cNvPicPr>
              <a:picLocks noChangeAspect="1" noChangeArrowheads="1"/>
            </p:cNvPicPr>
            <p:nvPr/>
          </p:nvPicPr>
          <p:blipFill>
            <a:blip r:embed="rId3" cstate="print"/>
            <a:srcRect/>
            <a:stretch>
              <a:fillRect/>
            </a:stretch>
          </p:blipFill>
          <p:spPr bwMode="auto">
            <a:xfrm>
              <a:off x="4898474" y="4540683"/>
              <a:ext cx="1241465" cy="1331731"/>
            </a:xfrm>
            <a:prstGeom prst="rect">
              <a:avLst/>
            </a:prstGeom>
            <a:noFill/>
          </p:spPr>
        </p:pic>
        <p:grpSp>
          <p:nvGrpSpPr>
            <p:cNvPr id="3" name="Group 42"/>
            <p:cNvGrpSpPr/>
            <p:nvPr/>
          </p:nvGrpSpPr>
          <p:grpSpPr>
            <a:xfrm>
              <a:off x="4158103" y="4949370"/>
              <a:ext cx="871946" cy="464460"/>
              <a:chOff x="1431642" y="6457868"/>
              <a:chExt cx="1055526" cy="637877"/>
            </a:xfrm>
          </p:grpSpPr>
          <p:sp>
            <p:nvSpPr>
              <p:cNvPr id="10" name="Right Arrow 9"/>
              <p:cNvSpPr/>
              <p:nvPr/>
            </p:nvSpPr>
            <p:spPr bwMode="auto">
              <a:xfrm>
                <a:off x="1431642" y="6473319"/>
                <a:ext cx="1055526" cy="622426"/>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smtClean="0">
                  <a:gradFill>
                    <a:gsLst>
                      <a:gs pos="0">
                        <a:schemeClr val="bg1"/>
                      </a:gs>
                      <a:gs pos="100000">
                        <a:schemeClr val="bg1"/>
                      </a:gs>
                    </a:gsLst>
                    <a:lin ang="13500000" scaled="1"/>
                  </a:gradFill>
                  <a:latin typeface="Segoe" pitchFamily="34" charset="0"/>
                </a:endParaRPr>
              </a:p>
            </p:txBody>
          </p:sp>
          <p:pic>
            <p:nvPicPr>
              <p:cNvPr id="11" name="Picture 9" descr="http://www.iconarchive.com/icons/gort/hardware/RAM-icon.gif"/>
              <p:cNvPicPr>
                <a:picLocks noChangeAspect="1" noChangeArrowheads="1"/>
              </p:cNvPicPr>
              <p:nvPr/>
            </p:nvPicPr>
            <p:blipFill>
              <a:blip r:embed="rId4" cstate="print"/>
              <a:srcRect/>
              <a:stretch>
                <a:fillRect/>
              </a:stretch>
            </p:blipFill>
            <p:spPr bwMode="auto">
              <a:xfrm rot="387267">
                <a:off x="1549932" y="6457868"/>
                <a:ext cx="621655" cy="621655"/>
              </a:xfrm>
              <a:prstGeom prst="rect">
                <a:avLst/>
              </a:prstGeom>
            </p:spPr>
            <p:style>
              <a:lnRef idx="0">
                <a:schemeClr val="accent4"/>
              </a:lnRef>
              <a:fillRef idx="3">
                <a:schemeClr val="accent4"/>
              </a:fillRef>
              <a:effectRef idx="3">
                <a:schemeClr val="accent4"/>
              </a:effectRef>
              <a:fontRef idx="minor">
                <a:schemeClr val="lt1"/>
              </a:fontRef>
            </p:style>
          </p:pic>
        </p:grpSp>
      </p:grpSp>
      <p:graphicFrame>
        <p:nvGraphicFramePr>
          <p:cNvPr id="34" name="Diagram 33"/>
          <p:cNvGraphicFramePr/>
          <p:nvPr/>
        </p:nvGraphicFramePr>
        <p:xfrm>
          <a:off x="730250" y="590550"/>
          <a:ext cx="7681913" cy="37528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5" name="Title 1"/>
          <p:cNvSpPr txBox="1">
            <a:spLocks/>
          </p:cNvSpPr>
          <p:nvPr/>
        </p:nvSpPr>
        <p:spPr bwMode="auto">
          <a:xfrm>
            <a:off x="152400" y="87083"/>
            <a:ext cx="8382000"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R="0" lvl="0" indent="0" fontAlgn="base">
              <a:lnSpc>
                <a:spcPct val="90000"/>
              </a:lnSpc>
              <a:spcBef>
                <a:spcPct val="0"/>
              </a:spcBef>
              <a:spcAft>
                <a:spcPct val="0"/>
              </a:spcAft>
              <a:buClrTx/>
              <a:buSzTx/>
              <a:buFontTx/>
              <a:buNone/>
              <a:tabLst/>
              <a:defRPr/>
            </a:pPr>
            <a:r>
              <a:rPr lang="en-US" sz="3200" spc="-150" dirty="0" smtClean="0">
                <a:ln w="3175">
                  <a:noFill/>
                </a:ln>
                <a:solidFill>
                  <a:srgbClr val="CCFFCC"/>
                </a:solidFill>
                <a:latin typeface="+mj-lt"/>
                <a:cs typeface="Arial" charset="0"/>
              </a:rPr>
              <a:t>Live Migration</a:t>
            </a:r>
            <a:endParaRPr lang="en-US" sz="3200" spc="-150" dirty="0">
              <a:ln w="3175">
                <a:noFill/>
              </a:ln>
              <a:solidFill>
                <a:srgbClr val="CCFFCC"/>
              </a:solidFill>
              <a:latin typeface="+mj-lt"/>
              <a:cs typeface="Arial" charset="0"/>
            </a:endParaRPr>
          </a:p>
        </p:txBody>
      </p:sp>
      <p:pic>
        <p:nvPicPr>
          <p:cNvPr id="36" name="Picture 35" descr="datacenter new.png"/>
          <p:cNvPicPr>
            <a:picLocks noChangeAspect="1"/>
          </p:cNvPicPr>
          <p:nvPr/>
        </p:nvPicPr>
        <p:blipFill>
          <a:blip r:embed="rId10" cstate="print"/>
          <a:stretch>
            <a:fillRect/>
          </a:stretch>
        </p:blipFill>
        <p:spPr>
          <a:xfrm>
            <a:off x="8556792" y="96414"/>
            <a:ext cx="577877" cy="274320"/>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817147"/>
          </a:xfrm>
        </p:spPr>
        <p:txBody>
          <a:bodyPr/>
          <a:lstStyle/>
          <a:p>
            <a:r>
              <a:rPr lang="en-US" dirty="0" smtClean="0"/>
              <a:t>Cluster Shared Volumes</a:t>
            </a:r>
            <a:br>
              <a:rPr lang="en-US" dirty="0" smtClean="0"/>
            </a:br>
            <a:r>
              <a:rPr lang="en-US" sz="2700" dirty="0" smtClean="0">
                <a:gradFill>
                  <a:gsLst>
                    <a:gs pos="0">
                      <a:schemeClr val="accent1"/>
                    </a:gs>
                    <a:gs pos="100000">
                      <a:schemeClr val="accent1"/>
                    </a:gs>
                  </a:gsLst>
                  <a:lin ang="13500000" scaled="1"/>
                </a:gradFill>
              </a:rPr>
              <a:t>Migration and Storage</a:t>
            </a:r>
            <a:endParaRPr lang="en-US" sz="2700" dirty="0">
              <a:gradFill>
                <a:gsLst>
                  <a:gs pos="0">
                    <a:schemeClr val="accent1"/>
                  </a:gs>
                  <a:gs pos="100000">
                    <a:schemeClr val="accent1"/>
                  </a:gs>
                </a:gsLst>
                <a:lin ang="13500000" scaled="1"/>
              </a:gradFill>
            </a:endParaRPr>
          </a:p>
        </p:txBody>
      </p:sp>
      <p:sp>
        <p:nvSpPr>
          <p:cNvPr id="17" name="Rectangle 16"/>
          <p:cNvSpPr/>
          <p:nvPr/>
        </p:nvSpPr>
        <p:spPr>
          <a:xfrm>
            <a:off x="353338" y="3661529"/>
            <a:ext cx="8430768" cy="2240507"/>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18" name="Rectangle 17"/>
          <p:cNvSpPr/>
          <p:nvPr/>
        </p:nvSpPr>
        <p:spPr bwMode="auto">
          <a:xfrm>
            <a:off x="445614" y="3670536"/>
            <a:ext cx="8246217" cy="2124621"/>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19" name="Rectangle 18"/>
          <p:cNvSpPr/>
          <p:nvPr/>
        </p:nvSpPr>
        <p:spPr>
          <a:xfrm>
            <a:off x="425212" y="3756846"/>
            <a:ext cx="8264518" cy="1921552"/>
          </a:xfrm>
          <a:prstGeom prst="rect">
            <a:avLst/>
          </a:prstGeom>
        </p:spPr>
        <p:txBody>
          <a:bodyPr wrap="square">
            <a:spAutoFit/>
          </a:bodyPr>
          <a:lstStyle/>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Easy setup; Uses NTFS</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No reformatting SANs</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Create one big data store</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No more drive letter problems</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Existing tools just work</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Highly recommended for </a:t>
            </a:r>
            <a:br>
              <a:rPr lang="en-US" sz="1400" dirty="0" smtClean="0">
                <a:gradFill>
                  <a:gsLst>
                    <a:gs pos="0">
                      <a:schemeClr val="tx1"/>
                    </a:gs>
                    <a:gs pos="100000">
                      <a:schemeClr val="tx1"/>
                    </a:gs>
                  </a:gsLst>
                  <a:lin ang="5400000" scaled="0"/>
                </a:gradFill>
                <a:latin typeface="Segoe" pitchFamily="34" charset="0"/>
              </a:rPr>
            </a:br>
            <a:r>
              <a:rPr lang="en-US" sz="1400" dirty="0" smtClean="0">
                <a:gradFill>
                  <a:gsLst>
                    <a:gs pos="0">
                      <a:schemeClr val="tx1"/>
                    </a:gs>
                    <a:gs pos="100000">
                      <a:schemeClr val="tx1"/>
                    </a:gs>
                  </a:gsLst>
                  <a:lin ang="5400000" scaled="0"/>
                </a:gradFill>
                <a:latin typeface="Segoe" pitchFamily="34" charset="0"/>
              </a:rPr>
              <a:t>live migration scenarios</a:t>
            </a:r>
          </a:p>
        </p:txBody>
      </p:sp>
      <p:sp>
        <p:nvSpPr>
          <p:cNvPr id="20" name="Snip Single Corner Rectangle 19"/>
          <p:cNvSpPr/>
          <p:nvPr/>
        </p:nvSpPr>
        <p:spPr>
          <a:xfrm>
            <a:off x="353338" y="3270168"/>
            <a:ext cx="8437325" cy="434604"/>
          </a:xfrm>
          <a:prstGeom prst="snip1Rect">
            <a:avLst>
              <a:gd name="adj" fmla="val 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smtClean="0">
              <a:gradFill>
                <a:gsLst>
                  <a:gs pos="0">
                    <a:schemeClr val="bg1"/>
                  </a:gs>
                  <a:gs pos="100000">
                    <a:schemeClr val="bg1"/>
                  </a:gs>
                </a:gsLst>
                <a:lin ang="13500000" scaled="1"/>
              </a:gradFill>
              <a:latin typeface="Segoe Semibold" pitchFamily="34" charset="0"/>
            </a:endParaRPr>
          </a:p>
        </p:txBody>
      </p:sp>
      <p:sp>
        <p:nvSpPr>
          <p:cNvPr id="21" name="Rectangle 20"/>
          <p:cNvSpPr/>
          <p:nvPr/>
        </p:nvSpPr>
        <p:spPr>
          <a:xfrm>
            <a:off x="398104" y="3302804"/>
            <a:ext cx="8365885" cy="369332"/>
          </a:xfrm>
          <a:prstGeom prst="rect">
            <a:avLst/>
          </a:prstGeom>
        </p:spPr>
        <p:txBody>
          <a:bodyPr wrap="square">
            <a:spAutoFit/>
          </a:bodyPr>
          <a:lstStyle/>
          <a:p>
            <a:pPr marL="342900" indent="-342900">
              <a:spcBef>
                <a:spcPct val="20000"/>
              </a:spcBef>
              <a:spcAft>
                <a:spcPts val="1200"/>
              </a:spcAft>
              <a:buClr>
                <a:srgbClr val="FF5B00"/>
              </a:buClr>
            </a:pPr>
            <a:r>
              <a:rPr lang="en-US" dirty="0" smtClean="0">
                <a:effectLst>
                  <a:outerShdw blurRad="38100" dist="38100" dir="2700000" algn="tl">
                    <a:srgbClr val="000000">
                      <a:alpha val="43137"/>
                    </a:srgbClr>
                  </a:outerShdw>
                </a:effectLst>
                <a:cs typeface="Segoe UI" pitchFamily="34" charset="0"/>
              </a:rPr>
              <a:t>Benefits</a:t>
            </a:r>
          </a:p>
        </p:txBody>
      </p:sp>
      <p:grpSp>
        <p:nvGrpSpPr>
          <p:cNvPr id="3" name="Group 21"/>
          <p:cNvGrpSpPr/>
          <p:nvPr/>
        </p:nvGrpSpPr>
        <p:grpSpPr>
          <a:xfrm>
            <a:off x="353338" y="2056912"/>
            <a:ext cx="8437325" cy="1066298"/>
            <a:chOff x="353338" y="2533900"/>
            <a:chExt cx="8437325" cy="1066298"/>
          </a:xfrm>
        </p:grpSpPr>
        <p:sp>
          <p:nvSpPr>
            <p:cNvPr id="23" name="Rectangle 22"/>
            <p:cNvSpPr/>
            <p:nvPr/>
          </p:nvSpPr>
          <p:spPr>
            <a:xfrm>
              <a:off x="353338" y="2925262"/>
              <a:ext cx="8430768" cy="674936"/>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4" name="Rectangle 23"/>
            <p:cNvSpPr/>
            <p:nvPr/>
          </p:nvSpPr>
          <p:spPr bwMode="auto">
            <a:xfrm>
              <a:off x="445614" y="2934268"/>
              <a:ext cx="8246217" cy="570927"/>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5" name="Rectangle 24"/>
            <p:cNvSpPr/>
            <p:nvPr/>
          </p:nvSpPr>
          <p:spPr>
            <a:xfrm>
              <a:off x="425212" y="2995526"/>
              <a:ext cx="8264518" cy="574516"/>
            </a:xfrm>
            <a:prstGeom prst="rect">
              <a:avLst/>
            </a:prstGeom>
          </p:spPr>
          <p:txBody>
            <a:bodyPr wrap="square">
              <a:spAutoFit/>
            </a:bodyPr>
            <a:lstStyle/>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CSV provides a single consistent file name space</a:t>
              </a:r>
            </a:p>
            <a:p>
              <a:pPr marL="228600" lvl="2" indent="-228600">
                <a:lnSpc>
                  <a:spcPct val="90000"/>
                </a:lnSpc>
                <a:spcBef>
                  <a:spcPct val="20000"/>
                </a:spcBef>
                <a:spcAft>
                  <a:spcPts val="400"/>
                </a:spcAft>
                <a:buClr>
                  <a:srgbClr val="FF5B00"/>
                </a:buClr>
                <a:buSzPct val="85000"/>
                <a:buFont typeface="Wingdings 3" pitchFamily="18" charset="2"/>
                <a:buChar char="u"/>
              </a:pPr>
              <a:r>
                <a:rPr lang="en-US" sz="1400" dirty="0" smtClean="0">
                  <a:gradFill>
                    <a:gsLst>
                      <a:gs pos="0">
                        <a:schemeClr val="tx1"/>
                      </a:gs>
                      <a:gs pos="100000">
                        <a:schemeClr val="tx1"/>
                      </a:gs>
                    </a:gsLst>
                    <a:lin ang="5400000" scaled="0"/>
                  </a:gradFill>
                  <a:latin typeface="Segoe" pitchFamily="34" charset="0"/>
                </a:rPr>
                <a:t>All Windows Server 2008 R2  Server servers see the same storage</a:t>
              </a:r>
            </a:p>
          </p:txBody>
        </p:sp>
        <p:sp>
          <p:nvSpPr>
            <p:cNvPr id="26" name="Snip Single Corner Rectangle 25"/>
            <p:cNvSpPr/>
            <p:nvPr/>
          </p:nvSpPr>
          <p:spPr>
            <a:xfrm>
              <a:off x="353338" y="2533900"/>
              <a:ext cx="8437325" cy="434604"/>
            </a:xfrm>
            <a:prstGeom prst="snip1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smtClean="0">
                <a:gradFill>
                  <a:gsLst>
                    <a:gs pos="0">
                      <a:schemeClr val="bg1"/>
                    </a:gs>
                    <a:gs pos="100000">
                      <a:schemeClr val="bg1"/>
                    </a:gs>
                  </a:gsLst>
                  <a:lin ang="13500000" scaled="1"/>
                </a:gradFill>
                <a:latin typeface="Segoe Semibold" pitchFamily="34" charset="0"/>
              </a:endParaRPr>
            </a:p>
          </p:txBody>
        </p:sp>
        <p:sp>
          <p:nvSpPr>
            <p:cNvPr id="27" name="Rectangle 26"/>
            <p:cNvSpPr/>
            <p:nvPr/>
          </p:nvSpPr>
          <p:spPr>
            <a:xfrm>
              <a:off x="398104" y="2566536"/>
              <a:ext cx="8365885" cy="369332"/>
            </a:xfrm>
            <a:prstGeom prst="rect">
              <a:avLst/>
            </a:prstGeom>
          </p:spPr>
          <p:txBody>
            <a:bodyPr wrap="square">
              <a:spAutoFit/>
            </a:bodyPr>
            <a:lstStyle/>
            <a:p>
              <a:pPr marL="342900" indent="-342900">
                <a:spcBef>
                  <a:spcPct val="20000"/>
                </a:spcBef>
                <a:spcAft>
                  <a:spcPts val="1200"/>
                </a:spcAft>
                <a:buClr>
                  <a:srgbClr val="FF5B00"/>
                </a:buClr>
              </a:pPr>
              <a:r>
                <a:rPr lang="en-US" dirty="0" smtClean="0">
                  <a:effectLst>
                    <a:outerShdw blurRad="38100" dist="38100" dir="2700000" algn="tl">
                      <a:srgbClr val="000000">
                        <a:alpha val="43137"/>
                      </a:srgbClr>
                    </a:outerShdw>
                  </a:effectLst>
                  <a:cs typeface="Segoe UI" pitchFamily="34" charset="0"/>
                </a:rPr>
                <a:t>Overview</a:t>
              </a:r>
            </a:p>
          </p:txBody>
        </p:sp>
      </p:grpSp>
      <p:grpSp>
        <p:nvGrpSpPr>
          <p:cNvPr id="4" name="Group 33"/>
          <p:cNvGrpSpPr/>
          <p:nvPr/>
        </p:nvGrpSpPr>
        <p:grpSpPr>
          <a:xfrm>
            <a:off x="353338" y="1437416"/>
            <a:ext cx="8437325" cy="434604"/>
            <a:chOff x="353338" y="1437416"/>
            <a:chExt cx="8437325" cy="434604"/>
          </a:xfrm>
        </p:grpSpPr>
        <p:sp>
          <p:nvSpPr>
            <p:cNvPr id="32" name="Snip Single Corner Rectangle 31"/>
            <p:cNvSpPr/>
            <p:nvPr/>
          </p:nvSpPr>
          <p:spPr>
            <a:xfrm>
              <a:off x="353338" y="1437416"/>
              <a:ext cx="8437325" cy="434604"/>
            </a:xfrm>
            <a:prstGeom prst="snip1Rect">
              <a:avLst>
                <a:gd name="adj" fmla="val 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smtClean="0">
                <a:gradFill>
                  <a:gsLst>
                    <a:gs pos="0">
                      <a:schemeClr val="bg1"/>
                    </a:gs>
                    <a:gs pos="100000">
                      <a:schemeClr val="bg1"/>
                    </a:gs>
                  </a:gsLst>
                  <a:lin ang="13500000" scaled="1"/>
                </a:gradFill>
                <a:latin typeface="Segoe Semibold" pitchFamily="34" charset="0"/>
              </a:endParaRPr>
            </a:p>
          </p:txBody>
        </p:sp>
        <p:sp>
          <p:nvSpPr>
            <p:cNvPr id="33" name="Rectangle 32"/>
            <p:cNvSpPr/>
            <p:nvPr/>
          </p:nvSpPr>
          <p:spPr>
            <a:xfrm>
              <a:off x="398104" y="1470052"/>
              <a:ext cx="7962125" cy="369332"/>
            </a:xfrm>
            <a:prstGeom prst="rect">
              <a:avLst/>
            </a:prstGeom>
          </p:spPr>
          <p:txBody>
            <a:bodyPr wrap="square">
              <a:spAutoFit/>
            </a:bodyPr>
            <a:lstStyle/>
            <a:p>
              <a:pPr marL="342900" indent="-342900">
                <a:spcBef>
                  <a:spcPct val="20000"/>
                </a:spcBef>
                <a:spcAft>
                  <a:spcPts val="1200"/>
                </a:spcAft>
                <a:buClr>
                  <a:srgbClr val="FF5B00"/>
                </a:buClr>
              </a:pPr>
              <a:r>
                <a:rPr lang="en-US" u="sng" dirty="0" smtClean="0">
                  <a:effectLst>
                    <a:outerShdw blurRad="38100" dist="38100" dir="2700000" algn="tl">
                      <a:srgbClr val="000000">
                        <a:alpha val="43137"/>
                      </a:srgbClr>
                    </a:outerShdw>
                  </a:effectLst>
                  <a:cs typeface="Segoe UI" pitchFamily="34" charset="0"/>
                </a:rPr>
                <a:t>NEW</a:t>
              </a:r>
              <a:r>
                <a:rPr lang="en-US" dirty="0" smtClean="0">
                  <a:effectLst>
                    <a:outerShdw blurRad="38100" dist="38100" dir="2700000" algn="tl">
                      <a:srgbClr val="000000">
                        <a:alpha val="43137"/>
                      </a:srgbClr>
                    </a:outerShdw>
                  </a:effectLst>
                  <a:cs typeface="Segoe UI" pitchFamily="34" charset="0"/>
                </a:rPr>
                <a:t> Cluster Shared Volumes (CSV) in Windows Server 2008 R2</a:t>
              </a:r>
            </a:p>
          </p:txBody>
        </p:sp>
      </p:grpSp>
      <p:sp>
        <p:nvSpPr>
          <p:cNvPr id="15" name="Rectangle 14"/>
          <p:cNvSpPr/>
          <p:nvPr/>
        </p:nvSpPr>
        <p:spPr>
          <a:xfrm>
            <a:off x="3408218" y="3823856"/>
            <a:ext cx="5283613" cy="1971302"/>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3"/>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grpSp>
        <p:nvGrpSpPr>
          <p:cNvPr id="14" name="Group 3"/>
          <p:cNvGrpSpPr/>
          <p:nvPr/>
        </p:nvGrpSpPr>
        <p:grpSpPr>
          <a:xfrm>
            <a:off x="4564388" y="3891519"/>
            <a:ext cx="2971273" cy="1821691"/>
            <a:chOff x="5820806" y="4105275"/>
            <a:chExt cx="2971273" cy="1821691"/>
          </a:xfrm>
        </p:grpSpPr>
        <p:pic>
          <p:nvPicPr>
            <p:cNvPr id="5"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3" cstate="print"/>
            <a:srcRect/>
            <a:stretch>
              <a:fillRect/>
            </a:stretch>
          </p:blipFill>
          <p:spPr bwMode="auto">
            <a:xfrm>
              <a:off x="8138888" y="4695825"/>
              <a:ext cx="653191" cy="573255"/>
            </a:xfrm>
            <a:prstGeom prst="rect">
              <a:avLst/>
            </a:prstGeom>
            <a:noFill/>
          </p:spPr>
        </p:pic>
        <p:pic>
          <p:nvPicPr>
            <p:cNvPr id="6"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4" cstate="print"/>
            <a:srcRect/>
            <a:stretch>
              <a:fillRect/>
            </a:stretch>
          </p:blipFill>
          <p:spPr bwMode="auto">
            <a:xfrm>
              <a:off x="5820806" y="4657725"/>
              <a:ext cx="682133" cy="598655"/>
            </a:xfrm>
            <a:prstGeom prst="rect">
              <a:avLst/>
            </a:prstGeom>
            <a:noFill/>
          </p:spPr>
        </p:pic>
        <p:pic>
          <p:nvPicPr>
            <p:cNvPr id="7"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5" cstate="print"/>
            <a:srcRect/>
            <a:stretch>
              <a:fillRect/>
            </a:stretch>
          </p:blipFill>
          <p:spPr bwMode="auto">
            <a:xfrm>
              <a:off x="7418254" y="4105276"/>
              <a:ext cx="661330" cy="580398"/>
            </a:xfrm>
            <a:prstGeom prst="rect">
              <a:avLst/>
            </a:prstGeom>
            <a:noFill/>
          </p:spPr>
        </p:pic>
        <p:pic>
          <p:nvPicPr>
            <p:cNvPr id="8"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6" cstate="print"/>
            <a:srcRect/>
            <a:stretch>
              <a:fillRect/>
            </a:stretch>
          </p:blipFill>
          <p:spPr bwMode="auto">
            <a:xfrm>
              <a:off x="6431808" y="4105275"/>
              <a:ext cx="658617" cy="578017"/>
            </a:xfrm>
            <a:prstGeom prst="rect">
              <a:avLst/>
            </a:prstGeom>
            <a:noFill/>
          </p:spPr>
        </p:pic>
        <p:pic>
          <p:nvPicPr>
            <p:cNvPr id="9" name="Picture 3" descr="C:\Users\jeffwoo\Documents\Work\Customers &amp; Events\Latest Overview &amp; Roadmap Deck\Virtualization Images for PPTs\Storage Virtualization.png"/>
            <p:cNvPicPr>
              <a:picLocks noChangeAspect="1" noChangeArrowheads="1"/>
            </p:cNvPicPr>
            <p:nvPr/>
          </p:nvPicPr>
          <p:blipFill>
            <a:blip r:embed="rId7" cstate="print"/>
            <a:srcRect/>
            <a:stretch>
              <a:fillRect/>
            </a:stretch>
          </p:blipFill>
          <p:spPr bwMode="auto">
            <a:xfrm>
              <a:off x="6853239" y="5195175"/>
              <a:ext cx="717870" cy="731791"/>
            </a:xfrm>
            <a:prstGeom prst="rect">
              <a:avLst/>
            </a:prstGeom>
            <a:noFill/>
          </p:spPr>
        </p:pic>
        <p:cxnSp>
          <p:nvCxnSpPr>
            <p:cNvPr id="10" name="Shape 9"/>
            <p:cNvCxnSpPr>
              <a:stCxn id="6" idx="2"/>
              <a:endCxn id="9" idx="1"/>
            </p:cNvCxnSpPr>
            <p:nvPr/>
          </p:nvCxnSpPr>
          <p:spPr>
            <a:xfrm rot="16200000" flipH="1">
              <a:off x="6355211" y="5063042"/>
              <a:ext cx="304691" cy="691366"/>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8" idx="2"/>
              <a:endCxn id="9" idx="0"/>
            </p:cNvCxnSpPr>
            <p:nvPr/>
          </p:nvCxnSpPr>
          <p:spPr>
            <a:xfrm rot="16200000" flipH="1">
              <a:off x="6730704" y="4713704"/>
              <a:ext cx="511883" cy="451057"/>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7" idx="2"/>
              <a:endCxn id="9" idx="0"/>
            </p:cNvCxnSpPr>
            <p:nvPr/>
          </p:nvCxnSpPr>
          <p:spPr>
            <a:xfrm rot="5400000">
              <a:off x="7225797" y="4672052"/>
              <a:ext cx="509501" cy="536745"/>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hape 12"/>
            <p:cNvCxnSpPr>
              <a:stCxn id="5" idx="2"/>
              <a:endCxn id="9" idx="3"/>
            </p:cNvCxnSpPr>
            <p:nvPr/>
          </p:nvCxnSpPr>
          <p:spPr>
            <a:xfrm rot="5400000">
              <a:off x="7872302" y="4967888"/>
              <a:ext cx="291991" cy="894375"/>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28" name="Picture 27" descr="datacenter new.png"/>
          <p:cNvPicPr>
            <a:picLocks noChangeAspect="1"/>
          </p:cNvPicPr>
          <p:nvPr/>
        </p:nvPicPr>
        <p:blipFill>
          <a:blip r:embed="rId8" cstate="print"/>
          <a:stretch>
            <a:fillRect/>
          </a:stretch>
        </p:blipFill>
        <p:spPr>
          <a:xfrm>
            <a:off x="8556792" y="96414"/>
            <a:ext cx="577877" cy="27432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24091" y="753112"/>
            <a:ext cx="8520084" cy="5419088"/>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cap="rnd">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UI" pitchFamily="34" charset="0"/>
            </a:endParaRPr>
          </a:p>
        </p:txBody>
      </p:sp>
      <p:sp>
        <p:nvSpPr>
          <p:cNvPr id="18" name="TextBox 17"/>
          <p:cNvSpPr txBox="1"/>
          <p:nvPr/>
        </p:nvSpPr>
        <p:spPr>
          <a:xfrm>
            <a:off x="5094514" y="1576400"/>
            <a:ext cx="3504274" cy="4380144"/>
          </a:xfrm>
          <a:prstGeom prst="roundRect">
            <a:avLst>
              <a:gd name="adj" fmla="val 0"/>
            </a:avLst>
          </a:prstGeom>
          <a:solidFill>
            <a:schemeClr val="tx1">
              <a:alpha val="26000"/>
            </a:schemeClr>
          </a:solidFill>
          <a:ln>
            <a:headEnd type="none" w="med" len="med"/>
            <a:tailEnd type="none" w="med" len="med"/>
          </a:ln>
        </p:spPr>
        <p:txBody>
          <a:bodyPr wrap="square" lIns="91440" tIns="91440" rIns="0" bIns="0" rtlCol="0" anchor="t" anchorCtr="0">
            <a:noAutofit/>
          </a:bodyPr>
          <a:lstStyle/>
          <a:p>
            <a:pPr marL="0" lvl="1" indent="-234950" algn="ctr" defTabSz="914400" eaLnBrk="0" hangingPunct="0">
              <a:buClr>
                <a:schemeClr val="tx2"/>
              </a:buClr>
              <a:buSzPct val="125000"/>
              <a:buBlip>
                <a:blip r:embed="rId3"/>
              </a:buBlip>
              <a:defRPr/>
            </a:pPr>
            <a:endParaRPr lang="en-US" sz="1600" kern="0" dirty="0" smtClean="0">
              <a:latin typeface="Segoe UI" pitchFamily="34" charset="0"/>
            </a:endParaRPr>
          </a:p>
        </p:txBody>
      </p:sp>
      <p:sp>
        <p:nvSpPr>
          <p:cNvPr id="19" name="TextBox 18"/>
          <p:cNvSpPr txBox="1"/>
          <p:nvPr/>
        </p:nvSpPr>
        <p:spPr>
          <a:xfrm>
            <a:off x="5177642" y="1646861"/>
            <a:ext cx="3348840" cy="4250306"/>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wrap="square" lIns="548640" tIns="137160" rIns="0" bIns="0" rtlCol="0" anchor="ctr" anchorCtr="0">
            <a:noAutofit/>
          </a:bodyPr>
          <a:lstStyle/>
          <a:p>
            <a:pPr defTabSz="914400" fontAlgn="auto">
              <a:spcBef>
                <a:spcPts val="0"/>
              </a:spcBef>
              <a:spcAft>
                <a:spcPts val="0"/>
              </a:spcAft>
              <a:defRPr/>
            </a:pPr>
            <a:endParaRPr lang="en-US" sz="1200" b="1" kern="0" dirty="0" smtClean="0">
              <a:solidFill>
                <a:schemeClr val="bg1"/>
              </a:solidFill>
              <a:latin typeface="Segoe UI" pitchFamily="34" charset="0"/>
            </a:endParaRPr>
          </a:p>
        </p:txBody>
      </p:sp>
      <p:sp>
        <p:nvSpPr>
          <p:cNvPr id="9" name="Rounded Rectangle 8"/>
          <p:cNvSpPr/>
          <p:nvPr/>
        </p:nvSpPr>
        <p:spPr>
          <a:xfrm>
            <a:off x="498529" y="1574548"/>
            <a:ext cx="4597727" cy="4390387"/>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600" b="1" kern="0" dirty="0" smtClean="0">
              <a:solidFill>
                <a:schemeClr val="tx2">
                  <a:lumMod val="50000"/>
                </a:schemeClr>
              </a:solidFill>
              <a:latin typeface="Segoe UI" pitchFamily="34" charset="0"/>
            </a:endParaRPr>
          </a:p>
        </p:txBody>
      </p:sp>
      <p:sp>
        <p:nvSpPr>
          <p:cNvPr id="11" name="Rounded Rectangle 10"/>
          <p:cNvSpPr/>
          <p:nvPr/>
        </p:nvSpPr>
        <p:spPr>
          <a:xfrm>
            <a:off x="613011" y="3724419"/>
            <a:ext cx="4349133" cy="1179813"/>
          </a:xfrm>
          <a:prstGeom prst="roundRect">
            <a:avLst>
              <a:gd name="adj" fmla="val 0"/>
            </a:avLst>
          </a:prstGeom>
          <a:solidFill>
            <a:schemeClr val="tx1">
              <a:alpha val="26000"/>
            </a:schemeClr>
          </a:solidFill>
          <a:ln>
            <a:headEnd type="none" w="med" len="med"/>
            <a:tailEnd type="none" w="med" len="med"/>
          </a:ln>
        </p:spPr>
        <p:txBody>
          <a:bodyPr wrap="square" lIns="91440" tIns="91440" rIns="0" bIns="0" rtlCol="0" anchor="t" anchorCtr="0">
            <a:noAutofit/>
          </a:bodyPr>
          <a:lstStyle/>
          <a:p>
            <a:pPr marL="0" lvl="1" algn="ctr" defTabSz="914400" eaLnBrk="0" hangingPunct="0">
              <a:spcBef>
                <a:spcPts val="0"/>
              </a:spcBef>
              <a:spcAft>
                <a:spcPts val="0"/>
              </a:spcAft>
              <a:buClr>
                <a:schemeClr val="tx2"/>
              </a:buClr>
              <a:buSzPct val="125000"/>
              <a:defRPr/>
            </a:pPr>
            <a:endParaRPr lang="en-US" sz="1600" kern="0" dirty="0" smtClean="0">
              <a:latin typeface="Segoe UI" pitchFamily="34" charset="0"/>
            </a:endParaRPr>
          </a:p>
        </p:txBody>
      </p:sp>
      <p:sp>
        <p:nvSpPr>
          <p:cNvPr id="10" name="Rounded Rectangle 9"/>
          <p:cNvSpPr/>
          <p:nvPr/>
        </p:nvSpPr>
        <p:spPr>
          <a:xfrm>
            <a:off x="613011" y="1693105"/>
            <a:ext cx="4349133" cy="1967543"/>
          </a:xfrm>
          <a:prstGeom prst="roundRect">
            <a:avLst>
              <a:gd name="adj" fmla="val 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square" lIns="91440" tIns="91440" rIns="0" bIns="0" rtlCol="0" anchor="t" anchorCtr="0">
            <a:noAutofit/>
          </a:bodyPr>
          <a:lstStyle/>
          <a:p>
            <a:pPr marL="0" lvl="1" algn="ctr" defTabSz="914400" eaLnBrk="0" hangingPunct="0">
              <a:spcBef>
                <a:spcPts val="0"/>
              </a:spcBef>
              <a:spcAft>
                <a:spcPts val="0"/>
              </a:spcAft>
              <a:buClr>
                <a:schemeClr val="tx2"/>
              </a:buClr>
              <a:buSzPct val="125000"/>
              <a:defRPr/>
            </a:pPr>
            <a:endParaRPr lang="en-US" sz="1600" kern="0" dirty="0" smtClean="0">
              <a:latin typeface="Segoe UI" pitchFamily="34" charset="0"/>
            </a:endParaRPr>
          </a:p>
        </p:txBody>
      </p:sp>
      <p:sp>
        <p:nvSpPr>
          <p:cNvPr id="7" name="Rectangle 6"/>
          <p:cNvSpPr/>
          <p:nvPr/>
        </p:nvSpPr>
        <p:spPr>
          <a:xfrm>
            <a:off x="510639" y="961712"/>
            <a:ext cx="8122722" cy="470334"/>
          </a:xfrm>
          <a:prstGeom prst="rect">
            <a:avLst/>
          </a:prstGeom>
          <a:gradFill>
            <a:gsLst>
              <a:gs pos="0">
                <a:schemeClr val="tx2"/>
              </a:gs>
              <a:gs pos="50000">
                <a:schemeClr val="accent1">
                  <a:lumMod val="75000"/>
                </a:schemeClr>
              </a:gs>
              <a:gs pos="100000">
                <a:schemeClr val="tx2">
                  <a:lumMod val="75000"/>
                </a:scheme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UI Semibold" pitchFamily="34" charset="0"/>
              <a:ea typeface="+mn-ea"/>
              <a:cs typeface="+mn-cs"/>
            </a:endParaRPr>
          </a:p>
        </p:txBody>
      </p:sp>
      <p:pic>
        <p:nvPicPr>
          <p:cNvPr id="87041" name="Picture 1" descr="C:\Edwin\Microsoft\Screenshots\RTM\Interfaces\Virtual Machines Interface.bmp"/>
          <p:cNvPicPr>
            <a:picLocks noChangeAspect="1" noChangeArrowheads="1"/>
          </p:cNvPicPr>
          <p:nvPr/>
        </p:nvPicPr>
        <p:blipFill>
          <a:blip r:embed="rId4" cstate="print"/>
          <a:srcRect l="646" t="862" r="646" b="862"/>
          <a:stretch>
            <a:fillRect/>
          </a:stretch>
        </p:blipFill>
        <p:spPr bwMode="auto">
          <a:xfrm>
            <a:off x="5272620" y="2357470"/>
            <a:ext cx="3143538" cy="2346282"/>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14" name="Title 13"/>
          <p:cNvSpPr>
            <a:spLocks noGrp="1"/>
          </p:cNvSpPr>
          <p:nvPr>
            <p:ph type="title"/>
          </p:nvPr>
        </p:nvSpPr>
        <p:spPr/>
        <p:txBody>
          <a:bodyPr/>
          <a:lstStyle/>
          <a:p>
            <a:r>
              <a:rPr lang="en-US" sz="3200" dirty="0"/>
              <a:t>System Center Virtual Machine Manager 2008 R2</a:t>
            </a:r>
          </a:p>
        </p:txBody>
      </p:sp>
      <p:sp>
        <p:nvSpPr>
          <p:cNvPr id="15" name="Rectangle 14"/>
          <p:cNvSpPr/>
          <p:nvPr/>
        </p:nvSpPr>
        <p:spPr>
          <a:xfrm>
            <a:off x="641269" y="1695123"/>
            <a:ext cx="4296491" cy="1963614"/>
          </a:xfrm>
          <a:prstGeom prst="rect">
            <a:avLst/>
          </a:prstGeom>
        </p:spPr>
        <p:txBody>
          <a:bodyPr wrap="square">
            <a:spAutoFit/>
          </a:bodyPr>
          <a:lstStyle/>
          <a:p>
            <a:r>
              <a:rPr lang="en-US" sz="1400" kern="0" dirty="0" smtClean="0">
                <a:gradFill>
                  <a:gsLst>
                    <a:gs pos="0">
                      <a:schemeClr val="tx2">
                        <a:lumMod val="50000"/>
                      </a:schemeClr>
                    </a:gs>
                    <a:gs pos="100000">
                      <a:schemeClr val="tx2">
                        <a:lumMod val="50000"/>
                      </a:schemeClr>
                    </a:gs>
                  </a:gsLst>
                  <a:lin ang="0" scaled="0"/>
                </a:gradFill>
                <a:latin typeface="Segoe UI Semibold" pitchFamily="34" charset="0"/>
              </a:rPr>
              <a:t>Maximize Resources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Centralized virtual machine deployment and management for Hyper-V, Virtual Server, and VMware ESX servers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Intelligent placement of Virtual Machines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Fast and reliable P2V and V2V conversion</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Comprehensive application and service-level monitoring </a:t>
            </a:r>
            <a:b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b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with Operations Manager</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Integrated Performance and Resource </a:t>
            </a:r>
            <a:b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b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Optimization (PRO) of VMs</a:t>
            </a:r>
            <a:endParaRPr lang="en-US" sz="1600" dirty="0" smtClean="0">
              <a:gradFill>
                <a:gsLst>
                  <a:gs pos="0">
                    <a:schemeClr val="tx1">
                      <a:lumMod val="10000"/>
                    </a:schemeClr>
                  </a:gs>
                  <a:gs pos="100000">
                    <a:schemeClr val="tx1">
                      <a:lumMod val="10000"/>
                    </a:schemeClr>
                  </a:gs>
                </a:gsLst>
                <a:lin ang="13500000" scaled="1"/>
              </a:gradFill>
            </a:endParaRPr>
          </a:p>
        </p:txBody>
      </p:sp>
      <p:sp>
        <p:nvSpPr>
          <p:cNvPr id="6" name="Rectangle 5"/>
          <p:cNvSpPr/>
          <p:nvPr/>
        </p:nvSpPr>
        <p:spPr>
          <a:xfrm>
            <a:off x="641266" y="1034662"/>
            <a:ext cx="7861468" cy="338554"/>
          </a:xfrm>
          <a:prstGeom prst="rect">
            <a:avLst/>
          </a:prstGeom>
        </p:spPr>
        <p:txBody>
          <a:bodyPr wrap="square">
            <a:spAutoFit/>
          </a:bodyPr>
          <a:lstStyle/>
          <a:p>
            <a:pPr algn="ctr"/>
            <a:r>
              <a:rPr lang="en-US" sz="1600" b="1" dirty="0" smtClean="0">
                <a:gradFill>
                  <a:gsLst>
                    <a:gs pos="83000">
                      <a:schemeClr val="tx2">
                        <a:lumMod val="50000"/>
                      </a:schemeClr>
                    </a:gs>
                    <a:gs pos="50000">
                      <a:schemeClr val="tx2">
                        <a:lumMod val="50000"/>
                      </a:schemeClr>
                    </a:gs>
                  </a:gsLst>
                  <a:lin ang="8400000" scaled="0"/>
                </a:gradFill>
                <a:latin typeface="Segoe UI" pitchFamily="34" charset="0"/>
              </a:rPr>
              <a:t>A centralized, heterogeneous management solution for the virtual datacenter</a:t>
            </a:r>
            <a:endParaRPr lang="en-US" sz="1600"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13" name="Rectangle 12"/>
          <p:cNvSpPr/>
          <p:nvPr/>
        </p:nvSpPr>
        <p:spPr>
          <a:xfrm>
            <a:off x="641269" y="3743379"/>
            <a:ext cx="4333067" cy="112030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sz="1400" kern="0" dirty="0" smtClean="0">
                <a:gradFill>
                  <a:gsLst>
                    <a:gs pos="0">
                      <a:schemeClr val="tx2">
                        <a:lumMod val="50000"/>
                      </a:schemeClr>
                    </a:gs>
                    <a:gs pos="100000">
                      <a:schemeClr val="tx2">
                        <a:lumMod val="50000"/>
                      </a:schemeClr>
                    </a:gs>
                  </a:gsLst>
                  <a:lin ang="0" scaled="0"/>
                </a:gradFill>
                <a:latin typeface="Segoe UI Semibold" pitchFamily="34" charset="0"/>
              </a:rPr>
              <a:t>Increase Agility</a:t>
            </a:r>
            <a:endParaRPr lang="en-US" sz="1100" kern="0" dirty="0" smtClean="0">
              <a:gradFill>
                <a:gsLst>
                  <a:gs pos="0">
                    <a:schemeClr val="bg1"/>
                  </a:gs>
                  <a:gs pos="100000">
                    <a:srgbClr val="292929"/>
                  </a:gs>
                </a:gsLst>
                <a:lin ang="0" scaled="0"/>
              </a:gradFill>
              <a:latin typeface="Segoe UI" pitchFamily="34" charset="0"/>
            </a:endParaRP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Rapid provisioning of new and virtual machines with templates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Centralized library of infrastructure components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Leverage and extend existing storage infrastructure and clusters</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Allow for delegated management and access of VMs</a:t>
            </a:r>
          </a:p>
        </p:txBody>
      </p:sp>
      <p:sp>
        <p:nvSpPr>
          <p:cNvPr id="16" name="Rounded Rectangle 15"/>
          <p:cNvSpPr/>
          <p:nvPr/>
        </p:nvSpPr>
        <p:spPr>
          <a:xfrm>
            <a:off x="613011" y="4968003"/>
            <a:ext cx="4349133" cy="911589"/>
          </a:xfrm>
          <a:prstGeom prst="roundRect">
            <a:avLst>
              <a:gd name="adj" fmla="val 0"/>
            </a:avLst>
          </a:prstGeom>
          <a:solidFill>
            <a:schemeClr val="tx1">
              <a:alpha val="26000"/>
            </a:schemeClr>
          </a:solidFill>
          <a:ln>
            <a:headEnd type="none" w="med" len="med"/>
            <a:tailEnd type="none" w="med" len="med"/>
          </a:ln>
        </p:spPr>
        <p:txBody>
          <a:bodyPr wrap="square" lIns="91440" tIns="91440" rIns="0" bIns="0" rtlCol="0" anchor="t" anchorCtr="0">
            <a:noAutofit/>
          </a:bodyPr>
          <a:lstStyle/>
          <a:p>
            <a:pPr marL="0" lvl="1" algn="ctr" defTabSz="914400" eaLnBrk="0" hangingPunct="0">
              <a:spcBef>
                <a:spcPts val="0"/>
              </a:spcBef>
              <a:spcAft>
                <a:spcPts val="0"/>
              </a:spcAft>
              <a:buClr>
                <a:schemeClr val="tx2"/>
              </a:buClr>
              <a:buSzPct val="125000"/>
              <a:defRPr/>
            </a:pPr>
            <a:endParaRPr lang="en-US" sz="1600" kern="0" dirty="0" smtClean="0">
              <a:latin typeface="Segoe UI" pitchFamily="34" charset="0"/>
            </a:endParaRPr>
          </a:p>
        </p:txBody>
      </p:sp>
      <p:sp>
        <p:nvSpPr>
          <p:cNvPr id="17" name="Rectangle 16"/>
          <p:cNvSpPr/>
          <p:nvPr/>
        </p:nvSpPr>
        <p:spPr>
          <a:xfrm>
            <a:off x="641269" y="4986963"/>
            <a:ext cx="4333067" cy="91717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sz="1400" kern="0" dirty="0" smtClean="0">
                <a:gradFill>
                  <a:gsLst>
                    <a:gs pos="0">
                      <a:schemeClr val="tx2">
                        <a:lumMod val="50000"/>
                      </a:schemeClr>
                    </a:gs>
                    <a:gs pos="100000">
                      <a:schemeClr val="tx2">
                        <a:lumMod val="50000"/>
                      </a:schemeClr>
                    </a:gs>
                  </a:gsLst>
                  <a:lin ang="0" scaled="0"/>
                </a:gradFill>
                <a:latin typeface="Segoe UI Semibold" pitchFamily="34" charset="0"/>
              </a:rPr>
              <a:t>Leverage Skills</a:t>
            </a:r>
            <a:endParaRPr lang="en-US" sz="1100" kern="0" dirty="0" smtClean="0">
              <a:gradFill>
                <a:gsLst>
                  <a:gs pos="0">
                    <a:schemeClr val="bg1"/>
                  </a:gs>
                  <a:gs pos="100000">
                    <a:srgbClr val="292929"/>
                  </a:gs>
                </a:gsLst>
                <a:lin ang="0" scaled="0"/>
              </a:gradFill>
              <a:latin typeface="Segoe UI" pitchFamily="34" charset="0"/>
            </a:endParaRP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Familiar interface, common foundation </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Monitor physical and virtual machines from one console </a:t>
            </a:r>
          </a:p>
          <a:p>
            <a:pPr marL="166688" lvl="1" indent="-166688" defTabSz="914400" eaLnBrk="0" hangingPunct="0">
              <a:lnSpc>
                <a:spcPct val="120000"/>
              </a:lnSpc>
              <a:buClr>
                <a:schemeClr val="tx2"/>
              </a:buClr>
              <a:buSzPct val="125000"/>
              <a:buBlip>
                <a:blip r:embed="rId5"/>
              </a:buBlip>
              <a:defRPr/>
            </a:pPr>
            <a:r>
              <a:rPr lang="en-US" sz="1100" kern="0" dirty="0" smtClean="0">
                <a:gradFill>
                  <a:gsLst>
                    <a:gs pos="0">
                      <a:schemeClr val="tx1">
                        <a:lumMod val="10000"/>
                      </a:schemeClr>
                    </a:gs>
                    <a:gs pos="100000">
                      <a:schemeClr val="tx1">
                        <a:lumMod val="10000"/>
                      </a:schemeClr>
                    </a:gs>
                  </a:gsLst>
                  <a:lin ang="13500000" scaled="1"/>
                </a:gradFill>
                <a:latin typeface="Segoe UI" pitchFamily="34" charset="0"/>
              </a:rPr>
              <a:t>Fully scriptable using Windows </a:t>
            </a:r>
            <a:r>
              <a:rPr lang="en-US" sz="1100" kern="0" dirty="0" err="1" smtClean="0">
                <a:gradFill>
                  <a:gsLst>
                    <a:gs pos="0">
                      <a:schemeClr val="tx1">
                        <a:lumMod val="10000"/>
                      </a:schemeClr>
                    </a:gs>
                    <a:gs pos="100000">
                      <a:schemeClr val="tx1">
                        <a:lumMod val="10000"/>
                      </a:schemeClr>
                    </a:gs>
                  </a:gsLst>
                  <a:lin ang="13500000" scaled="1"/>
                </a:gradFill>
                <a:latin typeface="Segoe UI" pitchFamily="34" charset="0"/>
              </a:rPr>
              <a:t>PowerShell</a:t>
            </a:r>
            <a:endParaRPr lang="en-US" sz="1100" kern="0" dirty="0" smtClean="0">
              <a:gradFill>
                <a:gsLst>
                  <a:gs pos="0">
                    <a:schemeClr val="tx1">
                      <a:lumMod val="10000"/>
                    </a:schemeClr>
                  </a:gs>
                  <a:gs pos="100000">
                    <a:schemeClr val="tx1">
                      <a:lumMod val="10000"/>
                    </a:schemeClr>
                  </a:gs>
                </a:gsLst>
                <a:lin ang="13500000" scaled="1"/>
              </a:gradFill>
              <a:latin typeface="Segoe UI" pitchFamily="34" charset="0"/>
            </a:endParaRPr>
          </a:p>
        </p:txBody>
      </p:sp>
      <p:pic>
        <p:nvPicPr>
          <p:cNvPr id="20" name="Picture 19" descr="datacenter new.png"/>
          <p:cNvPicPr>
            <a:picLocks noChangeAspect="1"/>
          </p:cNvPicPr>
          <p:nvPr/>
        </p:nvPicPr>
        <p:blipFill>
          <a:blip r:embed="rId6" cstate="print"/>
          <a:stretch>
            <a:fillRect/>
          </a:stretch>
        </p:blipFill>
        <p:spPr>
          <a:xfrm>
            <a:off x="8556792" y="96414"/>
            <a:ext cx="577877" cy="27432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11958" y="1058780"/>
            <a:ext cx="8520084" cy="5233736"/>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UI" pitchFamily="34" charset="0"/>
            </a:endParaRPr>
          </a:p>
        </p:txBody>
      </p:sp>
      <p:sp>
        <p:nvSpPr>
          <p:cNvPr id="9" name="TextBox 8"/>
          <p:cNvSpPr txBox="1"/>
          <p:nvPr/>
        </p:nvSpPr>
        <p:spPr>
          <a:xfrm>
            <a:off x="450324" y="1239253"/>
            <a:ext cx="8176317" cy="2466472"/>
          </a:xfrm>
          <a:prstGeom prst="roundRect">
            <a:avLst>
              <a:gd name="adj" fmla="val 0"/>
            </a:avLst>
          </a:prstGeom>
          <a:solidFill>
            <a:schemeClr val="tx1">
              <a:alpha val="26000"/>
            </a:schemeClr>
          </a:solidFill>
          <a:ln>
            <a:headEnd type="none" w="med" len="med"/>
            <a:tailEnd type="none" w="med" len="med"/>
          </a:ln>
        </p:spPr>
        <p:txBody>
          <a:bodyPr wrap="square" lIns="91440" tIns="91440" rIns="0" bIns="0" rtlCol="0" anchor="t" anchorCtr="0">
            <a:noAutofit/>
          </a:bodyPr>
          <a:lstStyle/>
          <a:p>
            <a:pPr marL="0" lvl="1" indent="-234950" algn="ctr" defTabSz="914400" eaLnBrk="0" hangingPunct="0">
              <a:buClr>
                <a:schemeClr val="tx2"/>
              </a:buClr>
              <a:buSzPct val="125000"/>
              <a:buBlip>
                <a:blip r:embed="rId3"/>
              </a:buBlip>
              <a:defRPr/>
            </a:pPr>
            <a:endParaRPr lang="en-US" sz="1600" kern="0" dirty="0" smtClean="0">
              <a:latin typeface="Segoe UI" pitchFamily="34" charset="0"/>
            </a:endParaRPr>
          </a:p>
        </p:txBody>
      </p:sp>
      <p:grpSp>
        <p:nvGrpSpPr>
          <p:cNvPr id="3" name="Group 40"/>
          <p:cNvGrpSpPr/>
          <p:nvPr/>
        </p:nvGrpSpPr>
        <p:grpSpPr>
          <a:xfrm>
            <a:off x="533452" y="1359569"/>
            <a:ext cx="1545051" cy="1058780"/>
            <a:chOff x="533452" y="1359569"/>
            <a:chExt cx="1545051" cy="1058780"/>
          </a:xfrm>
        </p:grpSpPr>
        <p:sp>
          <p:nvSpPr>
            <p:cNvPr id="10" name="TextBox 9"/>
            <p:cNvSpPr txBox="1"/>
            <p:nvPr/>
          </p:nvSpPr>
          <p:spPr>
            <a:xfrm>
              <a:off x="533452" y="1359569"/>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fontAlgn="auto">
                <a:spcBef>
                  <a:spcPts val="0"/>
                </a:spcBef>
                <a:spcAft>
                  <a:spcPts val="0"/>
                </a:spcAft>
                <a:defRPr/>
              </a:pPr>
              <a:endParaRPr lang="en-US" sz="1200" b="1" kern="0" dirty="0" smtClean="0">
                <a:solidFill>
                  <a:schemeClr val="bg1"/>
                </a:solidFill>
                <a:latin typeface="Segoe UI" pitchFamily="34" charset="0"/>
              </a:endParaRPr>
            </a:p>
          </p:txBody>
        </p:sp>
        <p:sp>
          <p:nvSpPr>
            <p:cNvPr id="24" name="Rectangle 23"/>
            <p:cNvSpPr/>
            <p:nvPr/>
          </p:nvSpPr>
          <p:spPr>
            <a:xfrm>
              <a:off x="627357" y="1728356"/>
              <a:ext cx="1364348" cy="286232"/>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Live Migration</a:t>
              </a:r>
            </a:p>
          </p:txBody>
        </p:sp>
      </p:grpSp>
      <p:grpSp>
        <p:nvGrpSpPr>
          <p:cNvPr id="6" name="Group 41"/>
          <p:cNvGrpSpPr/>
          <p:nvPr/>
        </p:nvGrpSpPr>
        <p:grpSpPr>
          <a:xfrm>
            <a:off x="2152439" y="1359569"/>
            <a:ext cx="1545051" cy="1058780"/>
            <a:chOff x="2152439" y="1359569"/>
            <a:chExt cx="1545051" cy="1058780"/>
          </a:xfrm>
        </p:grpSpPr>
        <p:sp>
          <p:nvSpPr>
            <p:cNvPr id="11" name="TextBox 10"/>
            <p:cNvSpPr txBox="1"/>
            <p:nvPr/>
          </p:nvSpPr>
          <p:spPr>
            <a:xfrm>
              <a:off x="2152439" y="1359569"/>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25" name="Rectangle 24"/>
            <p:cNvSpPr/>
            <p:nvPr/>
          </p:nvSpPr>
          <p:spPr>
            <a:xfrm>
              <a:off x="2237875" y="1565226"/>
              <a:ext cx="1367780" cy="6740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Clustered Shared Volumes</a:t>
              </a:r>
            </a:p>
          </p:txBody>
        </p:sp>
      </p:grpSp>
      <p:grpSp>
        <p:nvGrpSpPr>
          <p:cNvPr id="15" name="Group 42"/>
          <p:cNvGrpSpPr/>
          <p:nvPr/>
        </p:nvGrpSpPr>
        <p:grpSpPr>
          <a:xfrm>
            <a:off x="3771426" y="1359569"/>
            <a:ext cx="1545051" cy="1058780"/>
            <a:chOff x="3771426" y="1359569"/>
            <a:chExt cx="1545051" cy="1058780"/>
          </a:xfrm>
        </p:grpSpPr>
        <p:sp>
          <p:nvSpPr>
            <p:cNvPr id="12" name="TextBox 11"/>
            <p:cNvSpPr txBox="1"/>
            <p:nvPr/>
          </p:nvSpPr>
          <p:spPr>
            <a:xfrm>
              <a:off x="3771426" y="1359569"/>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27" name="Rectangle 26"/>
            <p:cNvSpPr/>
            <p:nvPr/>
          </p:nvSpPr>
          <p:spPr>
            <a:xfrm>
              <a:off x="3850107" y="1565226"/>
              <a:ext cx="1367780" cy="6740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Hot addition/</a:t>
              </a:r>
              <a:b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b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removal of storage</a:t>
              </a:r>
            </a:p>
          </p:txBody>
        </p:sp>
      </p:grpSp>
      <p:grpSp>
        <p:nvGrpSpPr>
          <p:cNvPr id="16" name="Group 43"/>
          <p:cNvGrpSpPr/>
          <p:nvPr/>
        </p:nvGrpSpPr>
        <p:grpSpPr>
          <a:xfrm>
            <a:off x="5390413" y="1359569"/>
            <a:ext cx="1545051" cy="1058780"/>
            <a:chOff x="5390413" y="1359569"/>
            <a:chExt cx="1545051" cy="1058780"/>
          </a:xfrm>
        </p:grpSpPr>
        <p:sp>
          <p:nvSpPr>
            <p:cNvPr id="13" name="TextBox 12"/>
            <p:cNvSpPr txBox="1"/>
            <p:nvPr/>
          </p:nvSpPr>
          <p:spPr>
            <a:xfrm>
              <a:off x="5390413" y="1359569"/>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28" name="Rectangle 27"/>
            <p:cNvSpPr/>
            <p:nvPr/>
          </p:nvSpPr>
          <p:spPr>
            <a:xfrm>
              <a:off x="5462338" y="1625384"/>
              <a:ext cx="1367780" cy="4801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Maintenance Mode</a:t>
              </a:r>
            </a:p>
          </p:txBody>
        </p:sp>
      </p:grpSp>
      <p:grpSp>
        <p:nvGrpSpPr>
          <p:cNvPr id="26" name="Group 44"/>
          <p:cNvGrpSpPr/>
          <p:nvPr/>
        </p:nvGrpSpPr>
        <p:grpSpPr>
          <a:xfrm>
            <a:off x="7009401" y="1359569"/>
            <a:ext cx="1545051" cy="1058780"/>
            <a:chOff x="7009401" y="1359569"/>
            <a:chExt cx="1545051" cy="1058780"/>
          </a:xfrm>
        </p:grpSpPr>
        <p:sp>
          <p:nvSpPr>
            <p:cNvPr id="14" name="TextBox 13"/>
            <p:cNvSpPr txBox="1"/>
            <p:nvPr/>
          </p:nvSpPr>
          <p:spPr>
            <a:xfrm>
              <a:off x="7009401" y="1359569"/>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29" name="Rectangle 28"/>
            <p:cNvSpPr/>
            <p:nvPr/>
          </p:nvSpPr>
          <p:spPr>
            <a:xfrm>
              <a:off x="7046091" y="1565226"/>
              <a:ext cx="1471670" cy="6740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SAN migrations in and out of clustered hosts</a:t>
              </a:r>
            </a:p>
          </p:txBody>
        </p:sp>
      </p:grpSp>
      <p:grpSp>
        <p:nvGrpSpPr>
          <p:cNvPr id="35" name="Group 49"/>
          <p:cNvGrpSpPr/>
          <p:nvPr/>
        </p:nvGrpSpPr>
        <p:grpSpPr>
          <a:xfrm>
            <a:off x="533452" y="2512984"/>
            <a:ext cx="1545051" cy="1058780"/>
            <a:chOff x="533452" y="2526632"/>
            <a:chExt cx="1545051" cy="1058780"/>
          </a:xfrm>
        </p:grpSpPr>
        <p:sp>
          <p:nvSpPr>
            <p:cNvPr id="17" name="TextBox 16"/>
            <p:cNvSpPr txBox="1"/>
            <p:nvPr/>
          </p:nvSpPr>
          <p:spPr>
            <a:xfrm>
              <a:off x="533452" y="2526632"/>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30" name="Rectangle 29"/>
            <p:cNvSpPr/>
            <p:nvPr/>
          </p:nvSpPr>
          <p:spPr>
            <a:xfrm>
              <a:off x="657225" y="2726273"/>
              <a:ext cx="1298576" cy="674031"/>
            </a:xfrm>
            <a:prstGeom prst="rect">
              <a:avLst/>
            </a:prstGeom>
          </p:spPr>
          <p:style>
            <a:lnRef idx="0">
              <a:schemeClr val="dk1"/>
            </a:lnRef>
            <a:fillRef idx="3">
              <a:schemeClr val="dk1"/>
            </a:fillRef>
            <a:effectRef idx="3">
              <a:schemeClr val="dk1"/>
            </a:effectRef>
            <a:fontRef idx="minor">
              <a:schemeClr val="lt1"/>
            </a:fontRef>
          </p:style>
          <p:txBody>
            <a:bodyPr wrap="square" anchor="ctr">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Expanded support for </a:t>
              </a:r>
              <a:b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br>
              <a:r>
                <a:rPr lang="en-US" altLang="zh-CN" sz="1400" b="1" dirty="0" err="1"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iSCSI</a:t>
              </a: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 SANs</a:t>
              </a:r>
            </a:p>
          </p:txBody>
        </p:sp>
      </p:grpSp>
      <p:grpSp>
        <p:nvGrpSpPr>
          <p:cNvPr id="36" name="Group 48"/>
          <p:cNvGrpSpPr/>
          <p:nvPr/>
        </p:nvGrpSpPr>
        <p:grpSpPr>
          <a:xfrm>
            <a:off x="2152439" y="2512984"/>
            <a:ext cx="1545051" cy="1058780"/>
            <a:chOff x="2152439" y="2526632"/>
            <a:chExt cx="1545051" cy="1058780"/>
          </a:xfrm>
        </p:grpSpPr>
        <p:sp>
          <p:nvSpPr>
            <p:cNvPr id="18" name="TextBox 17"/>
            <p:cNvSpPr txBox="1"/>
            <p:nvPr/>
          </p:nvSpPr>
          <p:spPr>
            <a:xfrm>
              <a:off x="2152439" y="2526632"/>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31" name="Rectangle 30"/>
            <p:cNvSpPr/>
            <p:nvPr/>
          </p:nvSpPr>
          <p:spPr>
            <a:xfrm>
              <a:off x="2237875" y="2726273"/>
              <a:ext cx="1367780" cy="674031"/>
            </a:xfrm>
            <a:prstGeom prst="rect">
              <a:avLst/>
            </a:prstGeom>
          </p:spPr>
          <p:style>
            <a:lnRef idx="0">
              <a:schemeClr val="dk1"/>
            </a:lnRef>
            <a:fillRef idx="3">
              <a:schemeClr val="dk1"/>
            </a:fillRef>
            <a:effectRef idx="3">
              <a:schemeClr val="dk1"/>
            </a:effectRef>
            <a:fontRef idx="minor">
              <a:schemeClr val="lt1"/>
            </a:fontRef>
          </p:style>
          <p:txBody>
            <a:bodyPr wrap="square" anchor="ctr">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Support for optimized networking</a:t>
              </a:r>
            </a:p>
          </p:txBody>
        </p:sp>
      </p:grpSp>
      <p:grpSp>
        <p:nvGrpSpPr>
          <p:cNvPr id="37" name="Group 47"/>
          <p:cNvGrpSpPr/>
          <p:nvPr/>
        </p:nvGrpSpPr>
        <p:grpSpPr>
          <a:xfrm>
            <a:off x="3771426" y="2512984"/>
            <a:ext cx="1545051" cy="1058780"/>
            <a:chOff x="3771426" y="2526632"/>
            <a:chExt cx="1545051" cy="1058780"/>
          </a:xfrm>
        </p:grpSpPr>
        <p:sp>
          <p:nvSpPr>
            <p:cNvPr id="19" name="TextBox 18"/>
            <p:cNvSpPr txBox="1"/>
            <p:nvPr/>
          </p:nvSpPr>
          <p:spPr>
            <a:xfrm>
              <a:off x="3771426" y="2526632"/>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32" name="Rectangle 31"/>
            <p:cNvSpPr/>
            <p:nvPr/>
          </p:nvSpPr>
          <p:spPr>
            <a:xfrm>
              <a:off x="3850107" y="2726273"/>
              <a:ext cx="1367780" cy="674031"/>
            </a:xfrm>
            <a:prstGeom prst="rect">
              <a:avLst/>
            </a:prstGeom>
          </p:spPr>
          <p:style>
            <a:lnRef idx="0">
              <a:schemeClr val="dk1"/>
            </a:lnRef>
            <a:fillRef idx="3">
              <a:schemeClr val="dk1"/>
            </a:fillRef>
            <a:effectRef idx="3">
              <a:schemeClr val="dk1"/>
            </a:effectRef>
            <a:fontRef idx="minor">
              <a:schemeClr val="lt1"/>
            </a:fontRef>
          </p:style>
          <p:txBody>
            <a:bodyPr wrap="square" anchor="ctr">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Support for Quick Storage Migration</a:t>
              </a:r>
            </a:p>
          </p:txBody>
        </p:sp>
      </p:grpSp>
      <p:grpSp>
        <p:nvGrpSpPr>
          <p:cNvPr id="38" name="Group 46"/>
          <p:cNvGrpSpPr/>
          <p:nvPr/>
        </p:nvGrpSpPr>
        <p:grpSpPr>
          <a:xfrm>
            <a:off x="5390413" y="2512984"/>
            <a:ext cx="1545051" cy="1058780"/>
            <a:chOff x="5390413" y="2526632"/>
            <a:chExt cx="1545051" cy="1058780"/>
          </a:xfrm>
        </p:grpSpPr>
        <p:sp>
          <p:nvSpPr>
            <p:cNvPr id="20" name="TextBox 19"/>
            <p:cNvSpPr txBox="1"/>
            <p:nvPr/>
          </p:nvSpPr>
          <p:spPr>
            <a:xfrm>
              <a:off x="5390413" y="2526632"/>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33" name="Rectangle 32"/>
            <p:cNvSpPr/>
            <p:nvPr/>
          </p:nvSpPr>
          <p:spPr>
            <a:xfrm>
              <a:off x="5462338" y="2726273"/>
              <a:ext cx="1367780" cy="674031"/>
            </a:xfrm>
            <a:prstGeom prst="rect">
              <a:avLst/>
            </a:prstGeom>
          </p:spPr>
          <p:style>
            <a:lnRef idx="0">
              <a:schemeClr val="dk1"/>
            </a:lnRef>
            <a:fillRef idx="3">
              <a:schemeClr val="dk1"/>
            </a:fillRef>
            <a:effectRef idx="3">
              <a:schemeClr val="dk1"/>
            </a:effectRef>
            <a:fontRef idx="minor">
              <a:schemeClr val="lt1"/>
            </a:fontRef>
          </p:style>
          <p:txBody>
            <a:bodyPr wrap="square" anchor="ctr">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Queuing </a:t>
              </a:r>
              <a:b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b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of Live migrations</a:t>
              </a:r>
            </a:p>
          </p:txBody>
        </p:sp>
      </p:grpSp>
      <p:grpSp>
        <p:nvGrpSpPr>
          <p:cNvPr id="39" name="Group 45"/>
          <p:cNvGrpSpPr/>
          <p:nvPr/>
        </p:nvGrpSpPr>
        <p:grpSpPr>
          <a:xfrm>
            <a:off x="7009401" y="2512984"/>
            <a:ext cx="1545051" cy="1058780"/>
            <a:chOff x="7009401" y="2526632"/>
            <a:chExt cx="1545051" cy="1058780"/>
          </a:xfrm>
        </p:grpSpPr>
        <p:sp>
          <p:nvSpPr>
            <p:cNvPr id="21" name="TextBox 20"/>
            <p:cNvSpPr txBox="1"/>
            <p:nvPr/>
          </p:nvSpPr>
          <p:spPr>
            <a:xfrm>
              <a:off x="7009401" y="2526632"/>
              <a:ext cx="1545051" cy="1058780"/>
            </a:xfrm>
            <a:prstGeom prst="roundRect">
              <a:avLst>
                <a:gd name="adj" fmla="val 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34" name="Rectangle 33"/>
            <p:cNvSpPr/>
            <p:nvPr/>
          </p:nvSpPr>
          <p:spPr>
            <a:xfrm>
              <a:off x="7046091" y="2823223"/>
              <a:ext cx="1471670" cy="480131"/>
            </a:xfrm>
            <a:prstGeom prst="rect">
              <a:avLst/>
            </a:prstGeom>
          </p:spPr>
          <p:style>
            <a:lnRef idx="0">
              <a:schemeClr val="dk1"/>
            </a:lnRef>
            <a:fillRef idx="3">
              <a:schemeClr val="dk1"/>
            </a:fillRef>
            <a:effectRef idx="3">
              <a:schemeClr val="dk1"/>
            </a:effectRef>
            <a:fontRef idx="minor">
              <a:schemeClr val="lt1"/>
            </a:fontRef>
          </p:style>
          <p:txBody>
            <a:bodyPr wrap="square" anchor="ctr">
              <a:spAutoFit/>
            </a:bodyPr>
            <a:lstStyle/>
            <a:p>
              <a:pPr marL="0" lvl="1" indent="-342900" algn="ctr" fontAlgn="base">
                <a:lnSpc>
                  <a:spcPct val="90000"/>
                </a:lnSpc>
                <a:spcBef>
                  <a:spcPct val="20000"/>
                </a:spcBef>
                <a:spcAft>
                  <a:spcPts val="1200"/>
                </a:spcAft>
                <a:buClr>
                  <a:srgbClr val="777777"/>
                </a:buClr>
                <a:buSzPct val="130000"/>
                <a:tabLst>
                  <a:tab pos="424590" algn="l"/>
                </a:tabLst>
                <a:defRPr/>
              </a:pPr>
              <a:r>
                <a:rPr lang="en-US" altLang="zh-CN" sz="1400" b="1" dirty="0" smtClean="0">
                  <a:gradFill flip="none" rotWithShape="1">
                    <a:gsLst>
                      <a:gs pos="0">
                        <a:schemeClr val="tx1">
                          <a:lumMod val="50000"/>
                          <a:lumOff val="50000"/>
                        </a:schemeClr>
                      </a:gs>
                      <a:gs pos="50000">
                        <a:schemeClr val="tx1">
                          <a:lumMod val="85000"/>
                          <a:lumOff val="15000"/>
                        </a:schemeClr>
                      </a:gs>
                      <a:gs pos="100000">
                        <a:schemeClr val="tx1"/>
                      </a:gs>
                    </a:gsLst>
                    <a:lin ang="5400000" scaled="1"/>
                    <a:tileRect/>
                  </a:gradFill>
                  <a:latin typeface="Segoe UI Semibold" pitchFamily="34" charset="0"/>
                </a:rPr>
                <a:t>Support for third party CFS</a:t>
              </a:r>
            </a:p>
          </p:txBody>
        </p:sp>
      </p:grpSp>
      <p:sp>
        <p:nvSpPr>
          <p:cNvPr id="23" name="Rectangle 22"/>
          <p:cNvSpPr/>
          <p:nvPr/>
        </p:nvSpPr>
        <p:spPr bwMode="auto">
          <a:xfrm rot="10800000">
            <a:off x="431515" y="4223079"/>
            <a:ext cx="8195126" cy="1949117"/>
          </a:xfrm>
          <a:prstGeom prst="rect">
            <a:avLst/>
          </a:prstGeom>
          <a:gradFill flip="none" rotWithShape="1">
            <a:gsLst>
              <a:gs pos="0">
                <a:schemeClr val="bg1">
                  <a:alpha val="53000"/>
                </a:schemeClr>
              </a:gs>
              <a:gs pos="100000">
                <a:schemeClr val="tx1">
                  <a:alpha val="0"/>
                </a:schemeClr>
              </a:gs>
            </a:gsLst>
            <a:lin ang="5400000" scaled="1"/>
            <a:tileRect/>
          </a:gradFill>
          <a:ln>
            <a:headEnd type="none" w="med" len="med"/>
            <a:tailEnd type="none" w="med" len="med"/>
          </a:ln>
        </p:spPr>
        <p:txBody>
          <a:bodyPr wrap="square" lIns="548640" tIns="137160" rIns="0" bIns="0" rtlCol="0" anchor="ctr" anchorCtr="0">
            <a:noAutofit/>
          </a:bodyPr>
          <a:lstStyle/>
          <a:p>
            <a:pPr defTabSz="914400">
              <a:defRPr/>
            </a:pPr>
            <a:endParaRPr lang="en-US" sz="1200" b="1" kern="0" dirty="0" smtClean="0">
              <a:solidFill>
                <a:schemeClr val="bg1"/>
              </a:solidFill>
              <a:latin typeface="Segoe UI" pitchFamily="34" charset="0"/>
            </a:endParaRPr>
          </a:p>
        </p:txBody>
      </p:sp>
      <p:sp>
        <p:nvSpPr>
          <p:cNvPr id="7" name="Rectangle 6"/>
          <p:cNvSpPr/>
          <p:nvPr/>
        </p:nvSpPr>
        <p:spPr>
          <a:xfrm>
            <a:off x="1636295" y="3958535"/>
            <a:ext cx="7195747" cy="781905"/>
          </a:xfrm>
          <a:prstGeom prst="rect">
            <a:avLst/>
          </a:prstGeom>
          <a:gradFill>
            <a:gsLst>
              <a:gs pos="0">
                <a:schemeClr val="tx2"/>
              </a:gs>
              <a:gs pos="50000">
                <a:schemeClr val="accent1">
                  <a:lumMod val="75000"/>
                </a:schemeClr>
              </a:gs>
              <a:gs pos="100000">
                <a:schemeClr val="tx2">
                  <a:lumMod val="75000"/>
                </a:scheme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UI Semibold" pitchFamily="34" charset="0"/>
              <a:ea typeface="+mn-ea"/>
              <a:cs typeface="+mn-cs"/>
            </a:endParaRPr>
          </a:p>
        </p:txBody>
      </p:sp>
      <p:sp>
        <p:nvSpPr>
          <p:cNvPr id="2" name="Title 1"/>
          <p:cNvSpPr>
            <a:spLocks noGrp="1"/>
          </p:cNvSpPr>
          <p:nvPr>
            <p:ph type="title"/>
          </p:nvPr>
        </p:nvSpPr>
        <p:spPr>
          <a:xfrm>
            <a:off x="381000" y="230188"/>
            <a:ext cx="8382000" cy="443198"/>
          </a:xfrm>
        </p:spPr>
        <p:txBody>
          <a:bodyPr/>
          <a:lstStyle/>
          <a:p>
            <a:r>
              <a:rPr lang="en-US" sz="3200" dirty="0" smtClean="0"/>
              <a:t>New for Virtual Machine Manager 2008 R2</a:t>
            </a:r>
            <a:endParaRPr lang="en-US" sz="3200" dirty="0"/>
          </a:p>
        </p:txBody>
      </p:sp>
      <p:sp>
        <p:nvSpPr>
          <p:cNvPr id="8" name="Rectangle 7"/>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Live Migration:</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22" name="Rectangle 21"/>
          <p:cNvSpPr/>
          <p:nvPr/>
        </p:nvSpPr>
        <p:spPr>
          <a:xfrm>
            <a:off x="1880517" y="4845694"/>
            <a:ext cx="5339149" cy="523220"/>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Easily migrate virtual machines between clustered hosts without affecting the connected users.</a:t>
            </a:r>
            <a:endParaRPr lang="en-US" sz="2000" dirty="0"/>
          </a:p>
        </p:txBody>
      </p:sp>
      <p:sp>
        <p:nvSpPr>
          <p:cNvPr id="51" name="Rectangle 50"/>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Clustered Shared Volumes</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52" name="Rectangle 51"/>
          <p:cNvSpPr/>
          <p:nvPr/>
        </p:nvSpPr>
        <p:spPr>
          <a:xfrm>
            <a:off x="1880517" y="4845694"/>
            <a:ext cx="5844116" cy="738664"/>
          </a:xfrm>
          <a:prstGeom prst="rect">
            <a:avLst/>
          </a:prstGeom>
        </p:spPr>
        <p:txBody>
          <a:bodyPr wrap="square">
            <a:spAutoFit/>
          </a:bodyPr>
          <a:lstStyle/>
          <a:p>
            <a:pPr lvl="0"/>
            <a:r>
              <a:rPr lang="en-US" sz="1400" dirty="0" smtClean="0">
                <a:gradFill>
                  <a:gsLst>
                    <a:gs pos="0">
                      <a:srgbClr val="DDDDDD"/>
                    </a:gs>
                    <a:gs pos="86000">
                      <a:srgbClr val="DDDDDD"/>
                    </a:gs>
                  </a:gsLst>
                  <a:lin ang="5400000" scaled="0"/>
                </a:gradFill>
                <a:latin typeface="Segoe UI" pitchFamily="34" charset="0"/>
              </a:rPr>
              <a:t>Place multiple virtual machines on a single LUN and manage them individually. The key benefit that CSV delivers here is greatly simplified LUN configuration for the administrator.</a:t>
            </a:r>
          </a:p>
        </p:txBody>
      </p:sp>
      <p:sp>
        <p:nvSpPr>
          <p:cNvPr id="53" name="Rectangle 52"/>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Hot addition/removal of storage</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54" name="Rectangle 53"/>
          <p:cNvSpPr/>
          <p:nvPr/>
        </p:nvSpPr>
        <p:spPr>
          <a:xfrm>
            <a:off x="1880517" y="4845694"/>
            <a:ext cx="5038898" cy="523220"/>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Quickly and efficiently respond to changing storage requirements of virtual machines.</a:t>
            </a:r>
          </a:p>
        </p:txBody>
      </p:sp>
      <p:sp>
        <p:nvSpPr>
          <p:cNvPr id="55" name="Rectangle 54"/>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Maintenance Mode</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56" name="Rectangle 55"/>
          <p:cNvSpPr/>
          <p:nvPr/>
        </p:nvSpPr>
        <p:spPr>
          <a:xfrm>
            <a:off x="1880517" y="4845694"/>
            <a:ext cx="6062480" cy="954107"/>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Simplify the process of initiating maintenance or upgrades to virtual hosts, VMM 2008 R2 provides maintenance mode – a one-step process whereby active virtual machines are safely evacuated to other hosts within the cluster before maintenance begins.</a:t>
            </a:r>
          </a:p>
        </p:txBody>
      </p:sp>
      <p:sp>
        <p:nvSpPr>
          <p:cNvPr id="57" name="Rectangle 56"/>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SAN migrations in and out of clustered hosts</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58" name="Rectangle 57"/>
          <p:cNvSpPr/>
          <p:nvPr/>
        </p:nvSpPr>
        <p:spPr>
          <a:xfrm>
            <a:off x="1880517" y="4845694"/>
            <a:ext cx="4997955" cy="523220"/>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Ability to automatically migrate VMs in and out of clustered hosts using SAN transfers.</a:t>
            </a:r>
          </a:p>
        </p:txBody>
      </p:sp>
      <p:sp>
        <p:nvSpPr>
          <p:cNvPr id="59" name="Rectangle 58"/>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Expanded support for </a:t>
            </a:r>
            <a:r>
              <a:rPr lang="en-US" b="1" dirty="0" err="1" smtClean="0">
                <a:gradFill>
                  <a:gsLst>
                    <a:gs pos="83000">
                      <a:schemeClr val="tx2">
                        <a:lumMod val="50000"/>
                      </a:schemeClr>
                    </a:gs>
                    <a:gs pos="50000">
                      <a:schemeClr val="tx2">
                        <a:lumMod val="50000"/>
                      </a:schemeClr>
                    </a:gs>
                  </a:gsLst>
                  <a:lin ang="8400000" scaled="0"/>
                </a:gradFill>
                <a:latin typeface="Segoe UI" pitchFamily="34" charset="0"/>
              </a:rPr>
              <a:t>iSCSI</a:t>
            </a:r>
            <a:r>
              <a:rPr lang="en-US" b="1" dirty="0" smtClean="0">
                <a:gradFill>
                  <a:gsLst>
                    <a:gs pos="83000">
                      <a:schemeClr val="tx2">
                        <a:lumMod val="50000"/>
                      </a:schemeClr>
                    </a:gs>
                    <a:gs pos="50000">
                      <a:schemeClr val="tx2">
                        <a:lumMod val="50000"/>
                      </a:schemeClr>
                    </a:gs>
                  </a:gsLst>
                  <a:lin ang="8400000" scaled="0"/>
                </a:gradFill>
                <a:latin typeface="Segoe UI" pitchFamily="34" charset="0"/>
              </a:rPr>
              <a:t> SANs</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60" name="Rectangle 59"/>
          <p:cNvSpPr/>
          <p:nvPr/>
        </p:nvSpPr>
        <p:spPr>
          <a:xfrm>
            <a:off x="1880517" y="4845694"/>
            <a:ext cx="6308140" cy="1169551"/>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With expanded support now covering the majority of available </a:t>
            </a:r>
            <a:r>
              <a:rPr lang="en-US" sz="1400" dirty="0" err="1" smtClean="0">
                <a:gradFill>
                  <a:gsLst>
                    <a:gs pos="0">
                      <a:srgbClr val="DDDDDD"/>
                    </a:gs>
                    <a:gs pos="86000">
                      <a:srgbClr val="DDDDDD"/>
                    </a:gs>
                  </a:gsLst>
                  <a:lin ang="5400000" scaled="0"/>
                </a:gradFill>
                <a:latin typeface="Segoe UI" pitchFamily="34" charset="0"/>
              </a:rPr>
              <a:t>iSCSI</a:t>
            </a:r>
            <a:r>
              <a:rPr lang="en-US" sz="1400" dirty="0" smtClean="0">
                <a:gradFill>
                  <a:gsLst>
                    <a:gs pos="0">
                      <a:srgbClr val="DDDDDD"/>
                    </a:gs>
                    <a:gs pos="86000">
                      <a:srgbClr val="DDDDDD"/>
                    </a:gs>
                  </a:gsLst>
                  <a:lin ang="5400000" scaled="0"/>
                </a:gradFill>
                <a:latin typeface="Segoe UI" pitchFamily="34" charset="0"/>
              </a:rPr>
              <a:t> SANs, VMM 2008 R2 enables administrators to choose from a much wider range of options when selecting a new SAN solution. For those with SAN infrastructure in place, VMM 2008 R2 features greater SAN compatibility enabling administrators to leverage their storage investments.</a:t>
            </a:r>
          </a:p>
        </p:txBody>
      </p:sp>
      <p:sp>
        <p:nvSpPr>
          <p:cNvPr id="61" name="Rectangle 60"/>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Support for optimized networking</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62" name="Rectangle 61"/>
          <p:cNvSpPr/>
          <p:nvPr/>
        </p:nvSpPr>
        <p:spPr>
          <a:xfrm>
            <a:off x="1880517" y="4845694"/>
            <a:ext cx="6662982" cy="1169551"/>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Support for two new networking services – Virtual Machine Queue (VMQ) and TCP Chimney – built into Windows Server 2008 R2. Key benefits to both of these technologies are more efficient processing of network traffic (through the creation of virtual network queues in the former and offloading of TCP/IP workloads to a physical NIC, in the latter) and thus freeing up CPU cycles on the host machine.</a:t>
            </a:r>
          </a:p>
        </p:txBody>
      </p:sp>
      <p:sp>
        <p:nvSpPr>
          <p:cNvPr id="63" name="Rectangle 62"/>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Support for Quick Storage Migration</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64" name="Rectangle 63"/>
          <p:cNvSpPr/>
          <p:nvPr/>
        </p:nvSpPr>
        <p:spPr>
          <a:xfrm>
            <a:off x="1880518" y="4845694"/>
            <a:ext cx="6076128" cy="954107"/>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VMM 2008 R2 now allows for the migration of a VM’s storage both within the same host and across hosts with minimum downtime.  VMM 2008 R2 also supports VMware storage </a:t>
            </a:r>
            <a:r>
              <a:rPr lang="en-US" sz="1400" dirty="0" err="1" smtClean="0">
                <a:gradFill>
                  <a:gsLst>
                    <a:gs pos="0">
                      <a:srgbClr val="DDDDDD"/>
                    </a:gs>
                    <a:gs pos="86000">
                      <a:srgbClr val="DDDDDD"/>
                    </a:gs>
                  </a:gsLst>
                  <a:lin ang="5400000" scaled="0"/>
                </a:gradFill>
                <a:latin typeface="Segoe UI" pitchFamily="34" charset="0"/>
              </a:rPr>
              <a:t>vMotion</a:t>
            </a:r>
            <a:r>
              <a:rPr lang="en-US" sz="1400" dirty="0" smtClean="0">
                <a:gradFill>
                  <a:gsLst>
                    <a:gs pos="0">
                      <a:srgbClr val="DDDDDD"/>
                    </a:gs>
                    <a:gs pos="86000">
                      <a:srgbClr val="DDDDDD"/>
                    </a:gs>
                  </a:gsLst>
                  <a:lin ang="5400000" scaled="0"/>
                </a:gradFill>
                <a:latin typeface="Segoe UI" pitchFamily="34" charset="0"/>
              </a:rPr>
              <a:t> so the storage for a VMware VM can be transferred on the same hosts no downtime.</a:t>
            </a:r>
          </a:p>
        </p:txBody>
      </p:sp>
      <p:sp>
        <p:nvSpPr>
          <p:cNvPr id="65" name="Rectangle 64"/>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Queuing of Live migrations</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66" name="Rectangle 65"/>
          <p:cNvSpPr/>
          <p:nvPr/>
        </p:nvSpPr>
        <p:spPr>
          <a:xfrm>
            <a:off x="1880517" y="4845694"/>
            <a:ext cx="5734934" cy="523220"/>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Perform multiple Live Migrations without having to keep track of other Live Migrations within the cluster.</a:t>
            </a:r>
          </a:p>
        </p:txBody>
      </p:sp>
      <p:sp>
        <p:nvSpPr>
          <p:cNvPr id="67" name="Rectangle 66"/>
          <p:cNvSpPr/>
          <p:nvPr/>
        </p:nvSpPr>
        <p:spPr>
          <a:xfrm>
            <a:off x="1880516" y="4163831"/>
            <a:ext cx="5711407" cy="369332"/>
          </a:xfrm>
          <a:prstGeom prst="rect">
            <a:avLst/>
          </a:prstGeom>
        </p:spPr>
        <p:txBody>
          <a:bodyPr wrap="square">
            <a:spAutoFit/>
          </a:bodyPr>
          <a:lstStyle/>
          <a:p>
            <a:r>
              <a:rPr lang="en-US" b="1" dirty="0" smtClean="0">
                <a:gradFill>
                  <a:gsLst>
                    <a:gs pos="83000">
                      <a:schemeClr val="tx2">
                        <a:lumMod val="50000"/>
                      </a:schemeClr>
                    </a:gs>
                    <a:gs pos="50000">
                      <a:schemeClr val="tx2">
                        <a:lumMod val="50000"/>
                      </a:schemeClr>
                    </a:gs>
                  </a:gsLst>
                  <a:lin ang="8400000" scaled="0"/>
                </a:gradFill>
                <a:latin typeface="Segoe UI" pitchFamily="34" charset="0"/>
              </a:rPr>
              <a:t>Support for third party CFS</a:t>
            </a:r>
            <a:endParaRPr lang="en-US" b="1" dirty="0">
              <a:gradFill>
                <a:gsLst>
                  <a:gs pos="83000">
                    <a:schemeClr val="tx2">
                      <a:lumMod val="50000"/>
                    </a:schemeClr>
                  </a:gs>
                  <a:gs pos="50000">
                    <a:schemeClr val="tx2">
                      <a:lumMod val="50000"/>
                    </a:schemeClr>
                  </a:gs>
                </a:gsLst>
                <a:lin ang="8400000" scaled="0"/>
              </a:gradFill>
              <a:latin typeface="Segoe UI" pitchFamily="34" charset="0"/>
            </a:endParaRPr>
          </a:p>
        </p:txBody>
      </p:sp>
      <p:sp>
        <p:nvSpPr>
          <p:cNvPr id="68" name="Rectangle 67"/>
          <p:cNvSpPr/>
          <p:nvPr/>
        </p:nvSpPr>
        <p:spPr>
          <a:xfrm>
            <a:off x="1880517" y="4845694"/>
            <a:ext cx="6662982" cy="523220"/>
          </a:xfrm>
          <a:prstGeom prst="rect">
            <a:avLst/>
          </a:prstGeom>
        </p:spPr>
        <p:txBody>
          <a:bodyPr wrap="square">
            <a:spAutoFit/>
          </a:bodyPr>
          <a:lstStyle/>
          <a:p>
            <a:r>
              <a:rPr lang="en-US" sz="1400" dirty="0" smtClean="0">
                <a:gradFill>
                  <a:gsLst>
                    <a:gs pos="0">
                      <a:srgbClr val="DDDDDD"/>
                    </a:gs>
                    <a:gs pos="86000">
                      <a:srgbClr val="DDDDDD"/>
                    </a:gs>
                  </a:gsLst>
                  <a:lin ang="5400000" scaled="0"/>
                </a:gradFill>
                <a:latin typeface="Segoe UI" pitchFamily="34" charset="0"/>
              </a:rPr>
              <a:t>For users requiring a true clustered file system, VMM 2008 R2 supports third party file systems by detecting CFS disks and allows for deploying multiple VMs per LUN.</a:t>
            </a:r>
          </a:p>
        </p:txBody>
      </p:sp>
      <p:pic>
        <p:nvPicPr>
          <p:cNvPr id="4" name="Picture 6" descr="Desktop-TS-Client"/>
          <p:cNvPicPr>
            <a:picLocks noChangeAspect="1" noChangeArrowheads="1"/>
          </p:cNvPicPr>
          <p:nvPr/>
        </p:nvPicPr>
        <p:blipFill>
          <a:blip r:embed="rId4" cstate="email"/>
          <a:stretch>
            <a:fillRect/>
          </a:stretch>
        </p:blipFill>
        <p:spPr bwMode="invGray">
          <a:xfrm>
            <a:off x="-264694" y="3593425"/>
            <a:ext cx="2248095" cy="1580147"/>
          </a:xfrm>
          <a:prstGeom prst="rect">
            <a:avLst/>
          </a:prstGeom>
          <a:noFill/>
          <a:ln>
            <a:noFill/>
          </a:ln>
        </p:spPr>
      </p:pic>
      <p:pic>
        <p:nvPicPr>
          <p:cNvPr id="70" name="Picture 69" descr="datacenter new.png"/>
          <p:cNvPicPr>
            <a:picLocks noChangeAspect="1"/>
          </p:cNvPicPr>
          <p:nvPr/>
        </p:nvPicPr>
        <p:blipFill>
          <a:blip r:embed="rId5"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20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0-#ppt_w/2"/>
                                          </p:val>
                                        </p:tav>
                                        <p:tav tm="100000">
                                          <p:val>
                                            <p:strVal val="#ppt_x"/>
                                          </p:val>
                                        </p:tav>
                                      </p:tavLst>
                                    </p:anim>
                                    <p:anim calcmode="lin" valueType="num">
                                      <p:cBhvr additive="base">
                                        <p:cTn id="21" dur="1000" fill="hold"/>
                                        <p:tgtEl>
                                          <p:spTgt spid="8"/>
                                        </p:tgtEl>
                                        <p:attrNameLst>
                                          <p:attrName>ppt_y</p:attrName>
                                        </p:attrNameLst>
                                      </p:cBhvr>
                                      <p:tavLst>
                                        <p:tav tm="0">
                                          <p:val>
                                            <p:strVal val="#ppt_y"/>
                                          </p:val>
                                        </p:tav>
                                        <p:tav tm="100000">
                                          <p:val>
                                            <p:strVal val="#ppt_y"/>
                                          </p:val>
                                        </p:tav>
                                      </p:tavLst>
                                    </p:anim>
                                  </p:childTnLst>
                                </p:cTn>
                              </p:par>
                              <p:par>
                                <p:cTn id="22" presetID="53"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xit" presetSubtype="0" fill="hold" grpId="1" nodeType="clickEffect">
                                  <p:stCondLst>
                                    <p:cond delay="0"/>
                                  </p:stCondLst>
                                  <p:childTnLst>
                                    <p:animEffect transition="out" filter="fade">
                                      <p:cBhvr>
                                        <p:cTn id="33" dur="500"/>
                                        <p:tgtEl>
                                          <p:spTgt spid="8"/>
                                        </p:tgtEl>
                                      </p:cBhvr>
                                    </p:animEffect>
                                    <p:anim calcmode="lin" valueType="num">
                                      <p:cBhvr>
                                        <p:cTn id="34" dur="500"/>
                                        <p:tgtEl>
                                          <p:spTgt spid="8"/>
                                        </p:tgtEl>
                                        <p:attrNameLst>
                                          <p:attrName>ppt_x</p:attrName>
                                        </p:attrNameLst>
                                      </p:cBhvr>
                                      <p:tavLst>
                                        <p:tav tm="0">
                                          <p:val>
                                            <p:strVal val="ppt_x"/>
                                          </p:val>
                                        </p:tav>
                                        <p:tav tm="100000">
                                          <p:val>
                                            <p:strVal val="ppt_x"/>
                                          </p:val>
                                        </p:tav>
                                      </p:tavLst>
                                    </p:anim>
                                    <p:anim calcmode="lin" valueType="num">
                                      <p:cBhvr>
                                        <p:cTn id="35" dur="500"/>
                                        <p:tgtEl>
                                          <p:spTgt spid="8"/>
                                        </p:tgtEl>
                                        <p:attrNameLst>
                                          <p:attrName>ppt_y</p:attrName>
                                        </p:attrNameLst>
                                      </p:cBhvr>
                                      <p:tavLst>
                                        <p:tav tm="0">
                                          <p:val>
                                            <p:strVal val="ppt_y"/>
                                          </p:val>
                                        </p:tav>
                                        <p:tav tm="100000">
                                          <p:val>
                                            <p:strVal val="ppt_y+.1"/>
                                          </p:val>
                                        </p:tav>
                                      </p:tavLst>
                                    </p:anim>
                                    <p:set>
                                      <p:cBhvr>
                                        <p:cTn id="36" dur="1" fill="hold">
                                          <p:stCondLst>
                                            <p:cond delay="499"/>
                                          </p:stCondLst>
                                        </p:cTn>
                                        <p:tgtEl>
                                          <p:spTgt spid="8"/>
                                        </p:tgtEl>
                                        <p:attrNameLst>
                                          <p:attrName>style.visibility</p:attrName>
                                        </p:attrNameLst>
                                      </p:cBhvr>
                                      <p:to>
                                        <p:strVal val="hidden"/>
                                      </p:to>
                                    </p:set>
                                  </p:childTnLst>
                                </p:cTn>
                              </p:par>
                              <p:par>
                                <p:cTn id="37" presetID="22" presetClass="exit" presetSubtype="2" fill="hold" grpId="1" nodeType="withEffect">
                                  <p:stCondLst>
                                    <p:cond delay="0"/>
                                  </p:stCondLst>
                                  <p:childTnLst>
                                    <p:animEffect transition="out" filter="wipe(right)">
                                      <p:cBhvr>
                                        <p:cTn id="38" dur="500"/>
                                        <p:tgtEl>
                                          <p:spTgt spid="22"/>
                                        </p:tgtEl>
                                      </p:cBhvr>
                                    </p:animEffect>
                                    <p:set>
                                      <p:cBhvr>
                                        <p:cTn id="39" dur="1" fill="hold">
                                          <p:stCondLst>
                                            <p:cond delay="499"/>
                                          </p:stCondLst>
                                        </p:cTn>
                                        <p:tgtEl>
                                          <p:spTgt spid="22"/>
                                        </p:tgtEl>
                                        <p:attrNameLst>
                                          <p:attrName>style.visibility</p:attrName>
                                        </p:attrNameLst>
                                      </p:cBhvr>
                                      <p:to>
                                        <p:strVal val="hidden"/>
                                      </p:to>
                                    </p:se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1000" fill="hold"/>
                                        <p:tgtEl>
                                          <p:spTgt spid="51"/>
                                        </p:tgtEl>
                                        <p:attrNameLst>
                                          <p:attrName>ppt_x</p:attrName>
                                        </p:attrNameLst>
                                      </p:cBhvr>
                                      <p:tavLst>
                                        <p:tav tm="0">
                                          <p:val>
                                            <p:strVal val="0-#ppt_w/2"/>
                                          </p:val>
                                        </p:tav>
                                        <p:tav tm="100000">
                                          <p:val>
                                            <p:strVal val="#ppt_x"/>
                                          </p:val>
                                        </p:tav>
                                      </p:tavLst>
                                    </p:anim>
                                    <p:anim calcmode="lin" valueType="num">
                                      <p:cBhvr additive="base">
                                        <p:cTn id="44" dur="1000" fill="hold"/>
                                        <p:tgtEl>
                                          <p:spTgt spid="51"/>
                                        </p:tgtEl>
                                        <p:attrNameLst>
                                          <p:attrName>ppt_y</p:attrName>
                                        </p:attrNameLst>
                                      </p:cBhvr>
                                      <p:tavLst>
                                        <p:tav tm="0">
                                          <p:val>
                                            <p:strVal val="#ppt_y"/>
                                          </p:val>
                                        </p:tav>
                                        <p:tav tm="100000">
                                          <p:val>
                                            <p:strVal val="#ppt_y"/>
                                          </p:val>
                                        </p:tav>
                                      </p:tavLst>
                                    </p:anim>
                                  </p:childTnLst>
                                </p:cTn>
                              </p:par>
                              <p:par>
                                <p:cTn id="45" presetID="10" presetClass="entr" presetSubtype="0" fill="hold" grpId="0" nodeType="withEffect">
                                  <p:stCondLst>
                                    <p:cond delay="30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000"/>
                                        <p:tgtEl>
                                          <p:spTgt spid="52"/>
                                        </p:tgtEl>
                                      </p:cBhvr>
                                    </p:animEffect>
                                  </p:childTnLst>
                                </p:cTn>
                              </p:par>
                              <p:par>
                                <p:cTn id="48" presetID="53" presetClass="entr" presetSubtype="0" fill="hold" nodeType="withEffect">
                                  <p:stCondLst>
                                    <p:cond delay="30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xit" presetSubtype="0" fill="hold" grpId="1" nodeType="clickEffect">
                                  <p:stCondLst>
                                    <p:cond delay="0"/>
                                  </p:stCondLst>
                                  <p:childTnLst>
                                    <p:animEffect transition="out" filter="fade">
                                      <p:cBhvr>
                                        <p:cTn id="56" dur="500"/>
                                        <p:tgtEl>
                                          <p:spTgt spid="51"/>
                                        </p:tgtEl>
                                      </p:cBhvr>
                                    </p:animEffect>
                                    <p:anim calcmode="lin" valueType="num">
                                      <p:cBhvr>
                                        <p:cTn id="57" dur="500"/>
                                        <p:tgtEl>
                                          <p:spTgt spid="51"/>
                                        </p:tgtEl>
                                        <p:attrNameLst>
                                          <p:attrName>ppt_x</p:attrName>
                                        </p:attrNameLst>
                                      </p:cBhvr>
                                      <p:tavLst>
                                        <p:tav tm="0">
                                          <p:val>
                                            <p:strVal val="ppt_x"/>
                                          </p:val>
                                        </p:tav>
                                        <p:tav tm="100000">
                                          <p:val>
                                            <p:strVal val="ppt_x"/>
                                          </p:val>
                                        </p:tav>
                                      </p:tavLst>
                                    </p:anim>
                                    <p:anim calcmode="lin" valueType="num">
                                      <p:cBhvr>
                                        <p:cTn id="58" dur="500"/>
                                        <p:tgtEl>
                                          <p:spTgt spid="51"/>
                                        </p:tgtEl>
                                        <p:attrNameLst>
                                          <p:attrName>ppt_y</p:attrName>
                                        </p:attrNameLst>
                                      </p:cBhvr>
                                      <p:tavLst>
                                        <p:tav tm="0">
                                          <p:val>
                                            <p:strVal val="ppt_y"/>
                                          </p:val>
                                        </p:tav>
                                        <p:tav tm="100000">
                                          <p:val>
                                            <p:strVal val="ppt_y+.1"/>
                                          </p:val>
                                        </p:tav>
                                      </p:tavLst>
                                    </p:anim>
                                    <p:set>
                                      <p:cBhvr>
                                        <p:cTn id="59" dur="1" fill="hold">
                                          <p:stCondLst>
                                            <p:cond delay="499"/>
                                          </p:stCondLst>
                                        </p:cTn>
                                        <p:tgtEl>
                                          <p:spTgt spid="51"/>
                                        </p:tgtEl>
                                        <p:attrNameLst>
                                          <p:attrName>style.visibility</p:attrName>
                                        </p:attrNameLst>
                                      </p:cBhvr>
                                      <p:to>
                                        <p:strVal val="hidden"/>
                                      </p:to>
                                    </p:set>
                                  </p:childTnLst>
                                </p:cTn>
                              </p:par>
                              <p:par>
                                <p:cTn id="60" presetID="22" presetClass="exit" presetSubtype="2" fill="hold" grpId="1" nodeType="withEffect">
                                  <p:stCondLst>
                                    <p:cond delay="0"/>
                                  </p:stCondLst>
                                  <p:childTnLst>
                                    <p:animEffect transition="out" filter="wipe(right)">
                                      <p:cBhvr>
                                        <p:cTn id="61" dur="500"/>
                                        <p:tgtEl>
                                          <p:spTgt spid="52"/>
                                        </p:tgtEl>
                                      </p:cBhvr>
                                    </p:animEffect>
                                    <p:set>
                                      <p:cBhvr>
                                        <p:cTn id="62" dur="1" fill="hold">
                                          <p:stCondLst>
                                            <p:cond delay="499"/>
                                          </p:stCondLst>
                                        </p:cTn>
                                        <p:tgtEl>
                                          <p:spTgt spid="52"/>
                                        </p:tgtEl>
                                        <p:attrNameLst>
                                          <p:attrName>style.visibility</p:attrName>
                                        </p:attrNameLst>
                                      </p:cBhvr>
                                      <p:to>
                                        <p:strVal val="hidden"/>
                                      </p:to>
                                    </p:set>
                                  </p:childTnLst>
                                </p:cTn>
                              </p:par>
                            </p:childTnLst>
                          </p:cTn>
                        </p:par>
                        <p:par>
                          <p:cTn id="63" fill="hold">
                            <p:stCondLst>
                              <p:cond delay="500"/>
                            </p:stCondLst>
                            <p:childTnLst>
                              <p:par>
                                <p:cTn id="64" presetID="2" presetClass="entr" presetSubtype="8"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1000" fill="hold"/>
                                        <p:tgtEl>
                                          <p:spTgt spid="53"/>
                                        </p:tgtEl>
                                        <p:attrNameLst>
                                          <p:attrName>ppt_x</p:attrName>
                                        </p:attrNameLst>
                                      </p:cBhvr>
                                      <p:tavLst>
                                        <p:tav tm="0">
                                          <p:val>
                                            <p:strVal val="0-#ppt_w/2"/>
                                          </p:val>
                                        </p:tav>
                                        <p:tav tm="100000">
                                          <p:val>
                                            <p:strVal val="#ppt_x"/>
                                          </p:val>
                                        </p:tav>
                                      </p:tavLst>
                                    </p:anim>
                                    <p:anim calcmode="lin" valueType="num">
                                      <p:cBhvr additive="base">
                                        <p:cTn id="67" dur="1000" fill="hold"/>
                                        <p:tgtEl>
                                          <p:spTgt spid="53"/>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30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childTnLst>
                                </p:cTn>
                              </p:par>
                              <p:par>
                                <p:cTn id="71" presetID="53" presetClass="entr" presetSubtype="0" fill="hold" nodeType="withEffect">
                                  <p:stCondLst>
                                    <p:cond delay="30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xit" presetSubtype="0" fill="hold" grpId="1" nodeType="clickEffect">
                                  <p:stCondLst>
                                    <p:cond delay="0"/>
                                  </p:stCondLst>
                                  <p:childTnLst>
                                    <p:animEffect transition="out" filter="fade">
                                      <p:cBhvr>
                                        <p:cTn id="79" dur="500"/>
                                        <p:tgtEl>
                                          <p:spTgt spid="53"/>
                                        </p:tgtEl>
                                      </p:cBhvr>
                                    </p:animEffect>
                                    <p:anim calcmode="lin" valueType="num">
                                      <p:cBhvr>
                                        <p:cTn id="80" dur="500"/>
                                        <p:tgtEl>
                                          <p:spTgt spid="53"/>
                                        </p:tgtEl>
                                        <p:attrNameLst>
                                          <p:attrName>ppt_x</p:attrName>
                                        </p:attrNameLst>
                                      </p:cBhvr>
                                      <p:tavLst>
                                        <p:tav tm="0">
                                          <p:val>
                                            <p:strVal val="ppt_x"/>
                                          </p:val>
                                        </p:tav>
                                        <p:tav tm="100000">
                                          <p:val>
                                            <p:strVal val="ppt_x"/>
                                          </p:val>
                                        </p:tav>
                                      </p:tavLst>
                                    </p:anim>
                                    <p:anim calcmode="lin" valueType="num">
                                      <p:cBhvr>
                                        <p:cTn id="81" dur="500"/>
                                        <p:tgtEl>
                                          <p:spTgt spid="53"/>
                                        </p:tgtEl>
                                        <p:attrNameLst>
                                          <p:attrName>ppt_y</p:attrName>
                                        </p:attrNameLst>
                                      </p:cBhvr>
                                      <p:tavLst>
                                        <p:tav tm="0">
                                          <p:val>
                                            <p:strVal val="ppt_y"/>
                                          </p:val>
                                        </p:tav>
                                        <p:tav tm="100000">
                                          <p:val>
                                            <p:strVal val="ppt_y+.1"/>
                                          </p:val>
                                        </p:tav>
                                      </p:tavLst>
                                    </p:anim>
                                    <p:set>
                                      <p:cBhvr>
                                        <p:cTn id="82" dur="1" fill="hold">
                                          <p:stCondLst>
                                            <p:cond delay="499"/>
                                          </p:stCondLst>
                                        </p:cTn>
                                        <p:tgtEl>
                                          <p:spTgt spid="53"/>
                                        </p:tgtEl>
                                        <p:attrNameLst>
                                          <p:attrName>style.visibility</p:attrName>
                                        </p:attrNameLst>
                                      </p:cBhvr>
                                      <p:to>
                                        <p:strVal val="hidden"/>
                                      </p:to>
                                    </p:set>
                                  </p:childTnLst>
                                </p:cTn>
                              </p:par>
                              <p:par>
                                <p:cTn id="83" presetID="22" presetClass="exit" presetSubtype="2" fill="hold" grpId="1" nodeType="withEffect">
                                  <p:stCondLst>
                                    <p:cond delay="0"/>
                                  </p:stCondLst>
                                  <p:childTnLst>
                                    <p:animEffect transition="out" filter="wipe(right)">
                                      <p:cBhvr>
                                        <p:cTn id="84" dur="500"/>
                                        <p:tgtEl>
                                          <p:spTgt spid="54"/>
                                        </p:tgtEl>
                                      </p:cBhvr>
                                    </p:animEffect>
                                    <p:set>
                                      <p:cBhvr>
                                        <p:cTn id="85" dur="1" fill="hold">
                                          <p:stCondLst>
                                            <p:cond delay="499"/>
                                          </p:stCondLst>
                                        </p:cTn>
                                        <p:tgtEl>
                                          <p:spTgt spid="54"/>
                                        </p:tgtEl>
                                        <p:attrNameLst>
                                          <p:attrName>style.visibility</p:attrName>
                                        </p:attrNameLst>
                                      </p:cBhvr>
                                      <p:to>
                                        <p:strVal val="hidden"/>
                                      </p:to>
                                    </p:set>
                                  </p:childTnLst>
                                </p:cTn>
                              </p:par>
                            </p:childTnLst>
                          </p:cTn>
                        </p:par>
                        <p:par>
                          <p:cTn id="86" fill="hold">
                            <p:stCondLst>
                              <p:cond delay="500"/>
                            </p:stCondLst>
                            <p:childTnLst>
                              <p:par>
                                <p:cTn id="87" presetID="2" presetClass="entr" presetSubtype="8"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additive="base">
                                        <p:cTn id="89" dur="1000" fill="hold"/>
                                        <p:tgtEl>
                                          <p:spTgt spid="55"/>
                                        </p:tgtEl>
                                        <p:attrNameLst>
                                          <p:attrName>ppt_x</p:attrName>
                                        </p:attrNameLst>
                                      </p:cBhvr>
                                      <p:tavLst>
                                        <p:tav tm="0">
                                          <p:val>
                                            <p:strVal val="0-#ppt_w/2"/>
                                          </p:val>
                                        </p:tav>
                                        <p:tav tm="100000">
                                          <p:val>
                                            <p:strVal val="#ppt_x"/>
                                          </p:val>
                                        </p:tav>
                                      </p:tavLst>
                                    </p:anim>
                                    <p:anim calcmode="lin" valueType="num">
                                      <p:cBhvr additive="base">
                                        <p:cTn id="90" dur="1000" fill="hold"/>
                                        <p:tgtEl>
                                          <p:spTgt spid="55"/>
                                        </p:tgtEl>
                                        <p:attrNameLst>
                                          <p:attrName>ppt_y</p:attrName>
                                        </p:attrNameLst>
                                      </p:cBhvr>
                                      <p:tavLst>
                                        <p:tav tm="0">
                                          <p:val>
                                            <p:strVal val="#ppt_y"/>
                                          </p:val>
                                        </p:tav>
                                        <p:tav tm="100000">
                                          <p:val>
                                            <p:strVal val="#ppt_y"/>
                                          </p:val>
                                        </p:tav>
                                      </p:tavLst>
                                    </p:anim>
                                  </p:childTnLst>
                                </p:cTn>
                              </p:par>
                              <p:par>
                                <p:cTn id="91" presetID="10" presetClass="entr" presetSubtype="0" fill="hold" grpId="0" nodeType="withEffect">
                                  <p:stCondLst>
                                    <p:cond delay="30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1000"/>
                                        <p:tgtEl>
                                          <p:spTgt spid="56"/>
                                        </p:tgtEl>
                                      </p:cBhvr>
                                    </p:animEffect>
                                  </p:childTnLst>
                                </p:cTn>
                              </p:par>
                              <p:par>
                                <p:cTn id="94" presetID="53" presetClass="entr" presetSubtype="0" fill="hold" nodeType="withEffect">
                                  <p:stCondLst>
                                    <p:cond delay="30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42" presetClass="exit" presetSubtype="0" fill="hold" grpId="1" nodeType="clickEffect">
                                  <p:stCondLst>
                                    <p:cond delay="0"/>
                                  </p:stCondLst>
                                  <p:childTnLst>
                                    <p:animEffect transition="out" filter="fade">
                                      <p:cBhvr>
                                        <p:cTn id="102" dur="500"/>
                                        <p:tgtEl>
                                          <p:spTgt spid="55"/>
                                        </p:tgtEl>
                                      </p:cBhvr>
                                    </p:animEffect>
                                    <p:anim calcmode="lin" valueType="num">
                                      <p:cBhvr>
                                        <p:cTn id="103" dur="500"/>
                                        <p:tgtEl>
                                          <p:spTgt spid="55"/>
                                        </p:tgtEl>
                                        <p:attrNameLst>
                                          <p:attrName>ppt_x</p:attrName>
                                        </p:attrNameLst>
                                      </p:cBhvr>
                                      <p:tavLst>
                                        <p:tav tm="0">
                                          <p:val>
                                            <p:strVal val="ppt_x"/>
                                          </p:val>
                                        </p:tav>
                                        <p:tav tm="100000">
                                          <p:val>
                                            <p:strVal val="ppt_x"/>
                                          </p:val>
                                        </p:tav>
                                      </p:tavLst>
                                    </p:anim>
                                    <p:anim calcmode="lin" valueType="num">
                                      <p:cBhvr>
                                        <p:cTn id="104" dur="500"/>
                                        <p:tgtEl>
                                          <p:spTgt spid="55"/>
                                        </p:tgtEl>
                                        <p:attrNameLst>
                                          <p:attrName>ppt_y</p:attrName>
                                        </p:attrNameLst>
                                      </p:cBhvr>
                                      <p:tavLst>
                                        <p:tav tm="0">
                                          <p:val>
                                            <p:strVal val="ppt_y"/>
                                          </p:val>
                                        </p:tav>
                                        <p:tav tm="100000">
                                          <p:val>
                                            <p:strVal val="ppt_y+.1"/>
                                          </p:val>
                                        </p:tav>
                                      </p:tavLst>
                                    </p:anim>
                                    <p:set>
                                      <p:cBhvr>
                                        <p:cTn id="105" dur="1" fill="hold">
                                          <p:stCondLst>
                                            <p:cond delay="499"/>
                                          </p:stCondLst>
                                        </p:cTn>
                                        <p:tgtEl>
                                          <p:spTgt spid="55"/>
                                        </p:tgtEl>
                                        <p:attrNameLst>
                                          <p:attrName>style.visibility</p:attrName>
                                        </p:attrNameLst>
                                      </p:cBhvr>
                                      <p:to>
                                        <p:strVal val="hidden"/>
                                      </p:to>
                                    </p:set>
                                  </p:childTnLst>
                                </p:cTn>
                              </p:par>
                              <p:par>
                                <p:cTn id="106" presetID="22" presetClass="exit" presetSubtype="2" fill="hold" grpId="1" nodeType="withEffect">
                                  <p:stCondLst>
                                    <p:cond delay="0"/>
                                  </p:stCondLst>
                                  <p:childTnLst>
                                    <p:animEffect transition="out" filter="wipe(right)">
                                      <p:cBhvr>
                                        <p:cTn id="107" dur="500"/>
                                        <p:tgtEl>
                                          <p:spTgt spid="56"/>
                                        </p:tgtEl>
                                      </p:cBhvr>
                                    </p:animEffect>
                                    <p:set>
                                      <p:cBhvr>
                                        <p:cTn id="108" dur="1" fill="hold">
                                          <p:stCondLst>
                                            <p:cond delay="499"/>
                                          </p:stCondLst>
                                        </p:cTn>
                                        <p:tgtEl>
                                          <p:spTgt spid="56"/>
                                        </p:tgtEl>
                                        <p:attrNameLst>
                                          <p:attrName>style.visibility</p:attrName>
                                        </p:attrNameLst>
                                      </p:cBhvr>
                                      <p:to>
                                        <p:strVal val="hidden"/>
                                      </p:to>
                                    </p:set>
                                  </p:childTnLst>
                                </p:cTn>
                              </p:par>
                            </p:childTnLst>
                          </p:cTn>
                        </p:par>
                        <p:par>
                          <p:cTn id="109" fill="hold">
                            <p:stCondLst>
                              <p:cond delay="500"/>
                            </p:stCondLst>
                            <p:childTnLst>
                              <p:par>
                                <p:cTn id="110" presetID="2" presetClass="entr" presetSubtype="8"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additive="base">
                                        <p:cTn id="112" dur="1000" fill="hold"/>
                                        <p:tgtEl>
                                          <p:spTgt spid="57"/>
                                        </p:tgtEl>
                                        <p:attrNameLst>
                                          <p:attrName>ppt_x</p:attrName>
                                        </p:attrNameLst>
                                      </p:cBhvr>
                                      <p:tavLst>
                                        <p:tav tm="0">
                                          <p:val>
                                            <p:strVal val="0-#ppt_w/2"/>
                                          </p:val>
                                        </p:tav>
                                        <p:tav tm="100000">
                                          <p:val>
                                            <p:strVal val="#ppt_x"/>
                                          </p:val>
                                        </p:tav>
                                      </p:tavLst>
                                    </p:anim>
                                    <p:anim calcmode="lin" valueType="num">
                                      <p:cBhvr additive="base">
                                        <p:cTn id="113" dur="1000" fill="hold"/>
                                        <p:tgtEl>
                                          <p:spTgt spid="57"/>
                                        </p:tgtEl>
                                        <p:attrNameLst>
                                          <p:attrName>ppt_y</p:attrName>
                                        </p:attrNameLst>
                                      </p:cBhvr>
                                      <p:tavLst>
                                        <p:tav tm="0">
                                          <p:val>
                                            <p:strVal val="#ppt_y"/>
                                          </p:val>
                                        </p:tav>
                                        <p:tav tm="100000">
                                          <p:val>
                                            <p:strVal val="#ppt_y"/>
                                          </p:val>
                                        </p:tav>
                                      </p:tavLst>
                                    </p:anim>
                                  </p:childTnLst>
                                </p:cTn>
                              </p:par>
                              <p:par>
                                <p:cTn id="114" presetID="10" presetClass="entr" presetSubtype="0" fill="hold" grpId="0" nodeType="withEffect">
                                  <p:stCondLst>
                                    <p:cond delay="30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1000"/>
                                        <p:tgtEl>
                                          <p:spTgt spid="58"/>
                                        </p:tgtEl>
                                      </p:cBhvr>
                                    </p:animEffect>
                                  </p:childTnLst>
                                </p:cTn>
                              </p:par>
                              <p:par>
                                <p:cTn id="117" presetID="53" presetClass="entr" presetSubtype="0" fill="hold" nodeType="withEffect">
                                  <p:stCondLst>
                                    <p:cond delay="3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childTnLst>
                          </p:cTn>
                        </p:par>
                      </p:childTnLst>
                    </p:cTn>
                  </p:par>
                  <p:par>
                    <p:cTn id="122" fill="hold">
                      <p:stCondLst>
                        <p:cond delay="indefinite"/>
                      </p:stCondLst>
                      <p:childTnLst>
                        <p:par>
                          <p:cTn id="123" fill="hold">
                            <p:stCondLst>
                              <p:cond delay="0"/>
                            </p:stCondLst>
                            <p:childTnLst>
                              <p:par>
                                <p:cTn id="124" presetID="42" presetClass="exit" presetSubtype="0" fill="hold" grpId="1" nodeType="clickEffect">
                                  <p:stCondLst>
                                    <p:cond delay="0"/>
                                  </p:stCondLst>
                                  <p:childTnLst>
                                    <p:animEffect transition="out" filter="fade">
                                      <p:cBhvr>
                                        <p:cTn id="125" dur="500"/>
                                        <p:tgtEl>
                                          <p:spTgt spid="57"/>
                                        </p:tgtEl>
                                      </p:cBhvr>
                                    </p:animEffect>
                                    <p:anim calcmode="lin" valueType="num">
                                      <p:cBhvr>
                                        <p:cTn id="126" dur="500"/>
                                        <p:tgtEl>
                                          <p:spTgt spid="57"/>
                                        </p:tgtEl>
                                        <p:attrNameLst>
                                          <p:attrName>ppt_x</p:attrName>
                                        </p:attrNameLst>
                                      </p:cBhvr>
                                      <p:tavLst>
                                        <p:tav tm="0">
                                          <p:val>
                                            <p:strVal val="ppt_x"/>
                                          </p:val>
                                        </p:tav>
                                        <p:tav tm="100000">
                                          <p:val>
                                            <p:strVal val="ppt_x"/>
                                          </p:val>
                                        </p:tav>
                                      </p:tavLst>
                                    </p:anim>
                                    <p:anim calcmode="lin" valueType="num">
                                      <p:cBhvr>
                                        <p:cTn id="127" dur="500"/>
                                        <p:tgtEl>
                                          <p:spTgt spid="57"/>
                                        </p:tgtEl>
                                        <p:attrNameLst>
                                          <p:attrName>ppt_y</p:attrName>
                                        </p:attrNameLst>
                                      </p:cBhvr>
                                      <p:tavLst>
                                        <p:tav tm="0">
                                          <p:val>
                                            <p:strVal val="ppt_y"/>
                                          </p:val>
                                        </p:tav>
                                        <p:tav tm="100000">
                                          <p:val>
                                            <p:strVal val="ppt_y+.1"/>
                                          </p:val>
                                        </p:tav>
                                      </p:tavLst>
                                    </p:anim>
                                    <p:set>
                                      <p:cBhvr>
                                        <p:cTn id="128" dur="1" fill="hold">
                                          <p:stCondLst>
                                            <p:cond delay="499"/>
                                          </p:stCondLst>
                                        </p:cTn>
                                        <p:tgtEl>
                                          <p:spTgt spid="57"/>
                                        </p:tgtEl>
                                        <p:attrNameLst>
                                          <p:attrName>style.visibility</p:attrName>
                                        </p:attrNameLst>
                                      </p:cBhvr>
                                      <p:to>
                                        <p:strVal val="hidden"/>
                                      </p:to>
                                    </p:set>
                                  </p:childTnLst>
                                </p:cTn>
                              </p:par>
                              <p:par>
                                <p:cTn id="129" presetID="22" presetClass="exit" presetSubtype="2" fill="hold" grpId="1" nodeType="withEffect">
                                  <p:stCondLst>
                                    <p:cond delay="0"/>
                                  </p:stCondLst>
                                  <p:childTnLst>
                                    <p:animEffect transition="out" filter="wipe(right)">
                                      <p:cBhvr>
                                        <p:cTn id="130" dur="500"/>
                                        <p:tgtEl>
                                          <p:spTgt spid="58"/>
                                        </p:tgtEl>
                                      </p:cBhvr>
                                    </p:animEffect>
                                    <p:set>
                                      <p:cBhvr>
                                        <p:cTn id="131" dur="1" fill="hold">
                                          <p:stCondLst>
                                            <p:cond delay="499"/>
                                          </p:stCondLst>
                                        </p:cTn>
                                        <p:tgtEl>
                                          <p:spTgt spid="58"/>
                                        </p:tgtEl>
                                        <p:attrNameLst>
                                          <p:attrName>style.visibility</p:attrName>
                                        </p:attrNameLst>
                                      </p:cBhvr>
                                      <p:to>
                                        <p:strVal val="hidden"/>
                                      </p:to>
                                    </p:set>
                                  </p:childTnLst>
                                </p:cTn>
                              </p:par>
                            </p:childTnLst>
                          </p:cTn>
                        </p:par>
                        <p:par>
                          <p:cTn id="132" fill="hold">
                            <p:stCondLst>
                              <p:cond delay="500"/>
                            </p:stCondLst>
                            <p:childTnLst>
                              <p:par>
                                <p:cTn id="133" presetID="2" presetClass="entr" presetSubtype="8" fill="hold" grpId="0" nodeType="afterEffect">
                                  <p:stCondLst>
                                    <p:cond delay="0"/>
                                  </p:stCondLst>
                                  <p:childTnLst>
                                    <p:set>
                                      <p:cBhvr>
                                        <p:cTn id="134" dur="1" fill="hold">
                                          <p:stCondLst>
                                            <p:cond delay="0"/>
                                          </p:stCondLst>
                                        </p:cTn>
                                        <p:tgtEl>
                                          <p:spTgt spid="59"/>
                                        </p:tgtEl>
                                        <p:attrNameLst>
                                          <p:attrName>style.visibility</p:attrName>
                                        </p:attrNameLst>
                                      </p:cBhvr>
                                      <p:to>
                                        <p:strVal val="visible"/>
                                      </p:to>
                                    </p:set>
                                    <p:anim calcmode="lin" valueType="num">
                                      <p:cBhvr additive="base">
                                        <p:cTn id="135" dur="1000" fill="hold"/>
                                        <p:tgtEl>
                                          <p:spTgt spid="59"/>
                                        </p:tgtEl>
                                        <p:attrNameLst>
                                          <p:attrName>ppt_x</p:attrName>
                                        </p:attrNameLst>
                                      </p:cBhvr>
                                      <p:tavLst>
                                        <p:tav tm="0">
                                          <p:val>
                                            <p:strVal val="0-#ppt_w/2"/>
                                          </p:val>
                                        </p:tav>
                                        <p:tav tm="100000">
                                          <p:val>
                                            <p:strVal val="#ppt_x"/>
                                          </p:val>
                                        </p:tav>
                                      </p:tavLst>
                                    </p:anim>
                                    <p:anim calcmode="lin" valueType="num">
                                      <p:cBhvr additive="base">
                                        <p:cTn id="136" dur="1000" fill="hold"/>
                                        <p:tgtEl>
                                          <p:spTgt spid="59"/>
                                        </p:tgtEl>
                                        <p:attrNameLst>
                                          <p:attrName>ppt_y</p:attrName>
                                        </p:attrNameLst>
                                      </p:cBhvr>
                                      <p:tavLst>
                                        <p:tav tm="0">
                                          <p:val>
                                            <p:strVal val="#ppt_y"/>
                                          </p:val>
                                        </p:tav>
                                        <p:tav tm="100000">
                                          <p:val>
                                            <p:strVal val="#ppt_y"/>
                                          </p:val>
                                        </p:tav>
                                      </p:tavLst>
                                    </p:anim>
                                  </p:childTnLst>
                                </p:cTn>
                              </p:par>
                              <p:par>
                                <p:cTn id="137" presetID="10" presetClass="entr" presetSubtype="0" fill="hold" grpId="0" nodeType="withEffect">
                                  <p:stCondLst>
                                    <p:cond delay="300"/>
                                  </p:stCondLst>
                                  <p:childTnLst>
                                    <p:set>
                                      <p:cBhvr>
                                        <p:cTn id="138" dur="1" fill="hold">
                                          <p:stCondLst>
                                            <p:cond delay="0"/>
                                          </p:stCondLst>
                                        </p:cTn>
                                        <p:tgtEl>
                                          <p:spTgt spid="60"/>
                                        </p:tgtEl>
                                        <p:attrNameLst>
                                          <p:attrName>style.visibility</p:attrName>
                                        </p:attrNameLst>
                                      </p:cBhvr>
                                      <p:to>
                                        <p:strVal val="visible"/>
                                      </p:to>
                                    </p:set>
                                    <p:animEffect transition="in" filter="fade">
                                      <p:cBhvr>
                                        <p:cTn id="139" dur="1000"/>
                                        <p:tgtEl>
                                          <p:spTgt spid="60"/>
                                        </p:tgtEl>
                                      </p:cBhvr>
                                    </p:animEffect>
                                  </p:childTnLst>
                                </p:cTn>
                              </p:par>
                              <p:par>
                                <p:cTn id="140" presetID="53" presetClass="entr" presetSubtype="0" fill="hold" nodeType="withEffect">
                                  <p:stCondLst>
                                    <p:cond delay="300"/>
                                  </p:stCondLst>
                                  <p:childTnLst>
                                    <p:set>
                                      <p:cBhvr>
                                        <p:cTn id="141" dur="1" fill="hold">
                                          <p:stCondLst>
                                            <p:cond delay="0"/>
                                          </p:stCondLst>
                                        </p:cTn>
                                        <p:tgtEl>
                                          <p:spTgt spid="35"/>
                                        </p:tgtEl>
                                        <p:attrNameLst>
                                          <p:attrName>style.visibility</p:attrName>
                                        </p:attrNameLst>
                                      </p:cBhvr>
                                      <p:to>
                                        <p:strVal val="visible"/>
                                      </p:to>
                                    </p:set>
                                    <p:anim calcmode="lin" valueType="num">
                                      <p:cBhvr>
                                        <p:cTn id="142" dur="500" fill="hold"/>
                                        <p:tgtEl>
                                          <p:spTgt spid="35"/>
                                        </p:tgtEl>
                                        <p:attrNameLst>
                                          <p:attrName>ppt_w</p:attrName>
                                        </p:attrNameLst>
                                      </p:cBhvr>
                                      <p:tavLst>
                                        <p:tav tm="0">
                                          <p:val>
                                            <p:fltVal val="0"/>
                                          </p:val>
                                        </p:tav>
                                        <p:tav tm="100000">
                                          <p:val>
                                            <p:strVal val="#ppt_w"/>
                                          </p:val>
                                        </p:tav>
                                      </p:tavLst>
                                    </p:anim>
                                    <p:anim calcmode="lin" valueType="num">
                                      <p:cBhvr>
                                        <p:cTn id="143" dur="500" fill="hold"/>
                                        <p:tgtEl>
                                          <p:spTgt spid="35"/>
                                        </p:tgtEl>
                                        <p:attrNameLst>
                                          <p:attrName>ppt_h</p:attrName>
                                        </p:attrNameLst>
                                      </p:cBhvr>
                                      <p:tavLst>
                                        <p:tav tm="0">
                                          <p:val>
                                            <p:fltVal val="0"/>
                                          </p:val>
                                        </p:tav>
                                        <p:tav tm="100000">
                                          <p:val>
                                            <p:strVal val="#ppt_h"/>
                                          </p:val>
                                        </p:tav>
                                      </p:tavLst>
                                    </p:anim>
                                    <p:animEffect transition="in" filter="fade">
                                      <p:cBhvr>
                                        <p:cTn id="144" dur="500"/>
                                        <p:tgtEl>
                                          <p:spTgt spid="35"/>
                                        </p:tgtEl>
                                      </p:cBhvr>
                                    </p:animEffect>
                                  </p:childTnLst>
                                </p:cTn>
                              </p:par>
                            </p:childTnLst>
                          </p:cTn>
                        </p:par>
                      </p:childTnLst>
                    </p:cTn>
                  </p:par>
                  <p:par>
                    <p:cTn id="145" fill="hold">
                      <p:stCondLst>
                        <p:cond delay="indefinite"/>
                      </p:stCondLst>
                      <p:childTnLst>
                        <p:par>
                          <p:cTn id="146" fill="hold">
                            <p:stCondLst>
                              <p:cond delay="0"/>
                            </p:stCondLst>
                            <p:childTnLst>
                              <p:par>
                                <p:cTn id="147" presetID="42" presetClass="exit" presetSubtype="0" fill="hold" grpId="1" nodeType="clickEffect">
                                  <p:stCondLst>
                                    <p:cond delay="0"/>
                                  </p:stCondLst>
                                  <p:childTnLst>
                                    <p:animEffect transition="out" filter="fade">
                                      <p:cBhvr>
                                        <p:cTn id="148" dur="500"/>
                                        <p:tgtEl>
                                          <p:spTgt spid="59"/>
                                        </p:tgtEl>
                                      </p:cBhvr>
                                    </p:animEffect>
                                    <p:anim calcmode="lin" valueType="num">
                                      <p:cBhvr>
                                        <p:cTn id="149" dur="500"/>
                                        <p:tgtEl>
                                          <p:spTgt spid="59"/>
                                        </p:tgtEl>
                                        <p:attrNameLst>
                                          <p:attrName>ppt_x</p:attrName>
                                        </p:attrNameLst>
                                      </p:cBhvr>
                                      <p:tavLst>
                                        <p:tav tm="0">
                                          <p:val>
                                            <p:strVal val="ppt_x"/>
                                          </p:val>
                                        </p:tav>
                                        <p:tav tm="100000">
                                          <p:val>
                                            <p:strVal val="ppt_x"/>
                                          </p:val>
                                        </p:tav>
                                      </p:tavLst>
                                    </p:anim>
                                    <p:anim calcmode="lin" valueType="num">
                                      <p:cBhvr>
                                        <p:cTn id="150" dur="500"/>
                                        <p:tgtEl>
                                          <p:spTgt spid="59"/>
                                        </p:tgtEl>
                                        <p:attrNameLst>
                                          <p:attrName>ppt_y</p:attrName>
                                        </p:attrNameLst>
                                      </p:cBhvr>
                                      <p:tavLst>
                                        <p:tav tm="0">
                                          <p:val>
                                            <p:strVal val="ppt_y"/>
                                          </p:val>
                                        </p:tav>
                                        <p:tav tm="100000">
                                          <p:val>
                                            <p:strVal val="ppt_y+.1"/>
                                          </p:val>
                                        </p:tav>
                                      </p:tavLst>
                                    </p:anim>
                                    <p:set>
                                      <p:cBhvr>
                                        <p:cTn id="151" dur="1" fill="hold">
                                          <p:stCondLst>
                                            <p:cond delay="499"/>
                                          </p:stCondLst>
                                        </p:cTn>
                                        <p:tgtEl>
                                          <p:spTgt spid="59"/>
                                        </p:tgtEl>
                                        <p:attrNameLst>
                                          <p:attrName>style.visibility</p:attrName>
                                        </p:attrNameLst>
                                      </p:cBhvr>
                                      <p:to>
                                        <p:strVal val="hidden"/>
                                      </p:to>
                                    </p:set>
                                  </p:childTnLst>
                                </p:cTn>
                              </p:par>
                              <p:par>
                                <p:cTn id="152" presetID="22" presetClass="exit" presetSubtype="2" fill="hold" grpId="1" nodeType="withEffect">
                                  <p:stCondLst>
                                    <p:cond delay="0"/>
                                  </p:stCondLst>
                                  <p:childTnLst>
                                    <p:animEffect transition="out" filter="wipe(right)">
                                      <p:cBhvr>
                                        <p:cTn id="153" dur="500"/>
                                        <p:tgtEl>
                                          <p:spTgt spid="60"/>
                                        </p:tgtEl>
                                      </p:cBhvr>
                                    </p:animEffect>
                                    <p:set>
                                      <p:cBhvr>
                                        <p:cTn id="154" dur="1" fill="hold">
                                          <p:stCondLst>
                                            <p:cond delay="499"/>
                                          </p:stCondLst>
                                        </p:cTn>
                                        <p:tgtEl>
                                          <p:spTgt spid="60"/>
                                        </p:tgtEl>
                                        <p:attrNameLst>
                                          <p:attrName>style.visibility</p:attrName>
                                        </p:attrNameLst>
                                      </p:cBhvr>
                                      <p:to>
                                        <p:strVal val="hidden"/>
                                      </p:to>
                                    </p:set>
                                  </p:childTnLst>
                                </p:cTn>
                              </p:par>
                            </p:childTnLst>
                          </p:cTn>
                        </p:par>
                        <p:par>
                          <p:cTn id="155" fill="hold">
                            <p:stCondLst>
                              <p:cond delay="500"/>
                            </p:stCondLst>
                            <p:childTnLst>
                              <p:par>
                                <p:cTn id="156" presetID="2" presetClass="entr" presetSubtype="8" fill="hold" nodeType="afterEffect">
                                  <p:stCondLst>
                                    <p:cond delay="0"/>
                                  </p:stCondLst>
                                  <p:childTnLst>
                                    <p:set>
                                      <p:cBhvr>
                                        <p:cTn id="157" dur="1" fill="hold">
                                          <p:stCondLst>
                                            <p:cond delay="0"/>
                                          </p:stCondLst>
                                        </p:cTn>
                                        <p:tgtEl>
                                          <p:spTgt spid="61"/>
                                        </p:tgtEl>
                                        <p:attrNameLst>
                                          <p:attrName>style.visibility</p:attrName>
                                        </p:attrNameLst>
                                      </p:cBhvr>
                                      <p:to>
                                        <p:strVal val="visible"/>
                                      </p:to>
                                    </p:set>
                                    <p:anim calcmode="lin" valueType="num">
                                      <p:cBhvr additive="base">
                                        <p:cTn id="158" dur="1000" fill="hold"/>
                                        <p:tgtEl>
                                          <p:spTgt spid="61"/>
                                        </p:tgtEl>
                                        <p:attrNameLst>
                                          <p:attrName>ppt_x</p:attrName>
                                        </p:attrNameLst>
                                      </p:cBhvr>
                                      <p:tavLst>
                                        <p:tav tm="0">
                                          <p:val>
                                            <p:strVal val="0-#ppt_w/2"/>
                                          </p:val>
                                        </p:tav>
                                        <p:tav tm="100000">
                                          <p:val>
                                            <p:strVal val="#ppt_x"/>
                                          </p:val>
                                        </p:tav>
                                      </p:tavLst>
                                    </p:anim>
                                    <p:anim calcmode="lin" valueType="num">
                                      <p:cBhvr additive="base">
                                        <p:cTn id="159" dur="1000" fill="hold"/>
                                        <p:tgtEl>
                                          <p:spTgt spid="61"/>
                                        </p:tgtEl>
                                        <p:attrNameLst>
                                          <p:attrName>ppt_y</p:attrName>
                                        </p:attrNameLst>
                                      </p:cBhvr>
                                      <p:tavLst>
                                        <p:tav tm="0">
                                          <p:val>
                                            <p:strVal val="#ppt_y"/>
                                          </p:val>
                                        </p:tav>
                                        <p:tav tm="100000">
                                          <p:val>
                                            <p:strVal val="#ppt_y"/>
                                          </p:val>
                                        </p:tav>
                                      </p:tavLst>
                                    </p:anim>
                                  </p:childTnLst>
                                </p:cTn>
                              </p:par>
                              <p:par>
                                <p:cTn id="160" presetID="10" presetClass="entr" presetSubtype="0" fill="hold" nodeType="withEffect">
                                  <p:stCondLst>
                                    <p:cond delay="300"/>
                                  </p:stCondLst>
                                  <p:childTnLst>
                                    <p:set>
                                      <p:cBhvr>
                                        <p:cTn id="161" dur="1" fill="hold">
                                          <p:stCondLst>
                                            <p:cond delay="0"/>
                                          </p:stCondLst>
                                        </p:cTn>
                                        <p:tgtEl>
                                          <p:spTgt spid="62"/>
                                        </p:tgtEl>
                                        <p:attrNameLst>
                                          <p:attrName>style.visibility</p:attrName>
                                        </p:attrNameLst>
                                      </p:cBhvr>
                                      <p:to>
                                        <p:strVal val="visible"/>
                                      </p:to>
                                    </p:set>
                                    <p:animEffect transition="in" filter="fade">
                                      <p:cBhvr>
                                        <p:cTn id="162" dur="1000"/>
                                        <p:tgtEl>
                                          <p:spTgt spid="62"/>
                                        </p:tgtEl>
                                      </p:cBhvr>
                                    </p:animEffect>
                                  </p:childTnLst>
                                </p:cTn>
                              </p:par>
                              <p:par>
                                <p:cTn id="163" presetID="53" presetClass="entr" presetSubtype="0" fill="hold" nodeType="withEffect">
                                  <p:stCondLst>
                                    <p:cond delay="300"/>
                                  </p:stCondLst>
                                  <p:childTnLst>
                                    <p:set>
                                      <p:cBhvr>
                                        <p:cTn id="164" dur="1" fill="hold">
                                          <p:stCondLst>
                                            <p:cond delay="0"/>
                                          </p:stCondLst>
                                        </p:cTn>
                                        <p:tgtEl>
                                          <p:spTgt spid="36"/>
                                        </p:tgtEl>
                                        <p:attrNameLst>
                                          <p:attrName>style.visibility</p:attrName>
                                        </p:attrNameLst>
                                      </p:cBhvr>
                                      <p:to>
                                        <p:strVal val="visible"/>
                                      </p:to>
                                    </p:set>
                                    <p:anim calcmode="lin" valueType="num">
                                      <p:cBhvr>
                                        <p:cTn id="165" dur="500" fill="hold"/>
                                        <p:tgtEl>
                                          <p:spTgt spid="36"/>
                                        </p:tgtEl>
                                        <p:attrNameLst>
                                          <p:attrName>ppt_w</p:attrName>
                                        </p:attrNameLst>
                                      </p:cBhvr>
                                      <p:tavLst>
                                        <p:tav tm="0">
                                          <p:val>
                                            <p:fltVal val="0"/>
                                          </p:val>
                                        </p:tav>
                                        <p:tav tm="100000">
                                          <p:val>
                                            <p:strVal val="#ppt_w"/>
                                          </p:val>
                                        </p:tav>
                                      </p:tavLst>
                                    </p:anim>
                                    <p:anim calcmode="lin" valueType="num">
                                      <p:cBhvr>
                                        <p:cTn id="166" dur="500" fill="hold"/>
                                        <p:tgtEl>
                                          <p:spTgt spid="36"/>
                                        </p:tgtEl>
                                        <p:attrNameLst>
                                          <p:attrName>ppt_h</p:attrName>
                                        </p:attrNameLst>
                                      </p:cBhvr>
                                      <p:tavLst>
                                        <p:tav tm="0">
                                          <p:val>
                                            <p:fltVal val="0"/>
                                          </p:val>
                                        </p:tav>
                                        <p:tav tm="100000">
                                          <p:val>
                                            <p:strVal val="#ppt_h"/>
                                          </p:val>
                                        </p:tav>
                                      </p:tavLst>
                                    </p:anim>
                                    <p:animEffect transition="in" filter="fade">
                                      <p:cBhvr>
                                        <p:cTn id="167" dur="500"/>
                                        <p:tgtEl>
                                          <p:spTgt spid="36"/>
                                        </p:tgtEl>
                                      </p:cBhvr>
                                    </p:animEffect>
                                  </p:childTnLst>
                                </p:cTn>
                              </p:par>
                            </p:childTnLst>
                          </p:cTn>
                        </p:par>
                      </p:childTnLst>
                    </p:cTn>
                  </p:par>
                  <p:par>
                    <p:cTn id="168" fill="hold">
                      <p:stCondLst>
                        <p:cond delay="indefinite"/>
                      </p:stCondLst>
                      <p:childTnLst>
                        <p:par>
                          <p:cTn id="169" fill="hold">
                            <p:stCondLst>
                              <p:cond delay="0"/>
                            </p:stCondLst>
                            <p:childTnLst>
                              <p:par>
                                <p:cTn id="170" presetID="42" presetClass="exit" presetSubtype="0" fill="hold" grpId="0" nodeType="clickEffect">
                                  <p:stCondLst>
                                    <p:cond delay="0"/>
                                  </p:stCondLst>
                                  <p:childTnLst>
                                    <p:animEffect transition="out" filter="fade">
                                      <p:cBhvr>
                                        <p:cTn id="171" dur="500"/>
                                        <p:tgtEl>
                                          <p:spTgt spid="61"/>
                                        </p:tgtEl>
                                      </p:cBhvr>
                                    </p:animEffect>
                                    <p:anim calcmode="lin" valueType="num">
                                      <p:cBhvr>
                                        <p:cTn id="172" dur="500"/>
                                        <p:tgtEl>
                                          <p:spTgt spid="61"/>
                                        </p:tgtEl>
                                        <p:attrNameLst>
                                          <p:attrName>ppt_x</p:attrName>
                                        </p:attrNameLst>
                                      </p:cBhvr>
                                      <p:tavLst>
                                        <p:tav tm="0">
                                          <p:val>
                                            <p:strVal val="ppt_x"/>
                                          </p:val>
                                        </p:tav>
                                        <p:tav tm="100000">
                                          <p:val>
                                            <p:strVal val="ppt_x"/>
                                          </p:val>
                                        </p:tav>
                                      </p:tavLst>
                                    </p:anim>
                                    <p:anim calcmode="lin" valueType="num">
                                      <p:cBhvr>
                                        <p:cTn id="173" dur="500"/>
                                        <p:tgtEl>
                                          <p:spTgt spid="61"/>
                                        </p:tgtEl>
                                        <p:attrNameLst>
                                          <p:attrName>ppt_y</p:attrName>
                                        </p:attrNameLst>
                                      </p:cBhvr>
                                      <p:tavLst>
                                        <p:tav tm="0">
                                          <p:val>
                                            <p:strVal val="ppt_y"/>
                                          </p:val>
                                        </p:tav>
                                        <p:tav tm="100000">
                                          <p:val>
                                            <p:strVal val="ppt_y+.1"/>
                                          </p:val>
                                        </p:tav>
                                      </p:tavLst>
                                    </p:anim>
                                    <p:set>
                                      <p:cBhvr>
                                        <p:cTn id="174" dur="1" fill="hold">
                                          <p:stCondLst>
                                            <p:cond delay="499"/>
                                          </p:stCondLst>
                                        </p:cTn>
                                        <p:tgtEl>
                                          <p:spTgt spid="61"/>
                                        </p:tgtEl>
                                        <p:attrNameLst>
                                          <p:attrName>style.visibility</p:attrName>
                                        </p:attrNameLst>
                                      </p:cBhvr>
                                      <p:to>
                                        <p:strVal val="hidden"/>
                                      </p:to>
                                    </p:set>
                                  </p:childTnLst>
                                </p:cTn>
                              </p:par>
                              <p:par>
                                <p:cTn id="175" presetID="22" presetClass="exit" presetSubtype="2" fill="hold" nodeType="withEffect">
                                  <p:stCondLst>
                                    <p:cond delay="0"/>
                                  </p:stCondLst>
                                  <p:childTnLst>
                                    <p:animEffect transition="out" filter="wipe(right)">
                                      <p:cBhvr>
                                        <p:cTn id="176" dur="500"/>
                                        <p:tgtEl>
                                          <p:spTgt spid="62"/>
                                        </p:tgtEl>
                                      </p:cBhvr>
                                    </p:animEffect>
                                    <p:set>
                                      <p:cBhvr>
                                        <p:cTn id="177" dur="1" fill="hold">
                                          <p:stCondLst>
                                            <p:cond delay="499"/>
                                          </p:stCondLst>
                                        </p:cTn>
                                        <p:tgtEl>
                                          <p:spTgt spid="62"/>
                                        </p:tgtEl>
                                        <p:attrNameLst>
                                          <p:attrName>style.visibility</p:attrName>
                                        </p:attrNameLst>
                                      </p:cBhvr>
                                      <p:to>
                                        <p:strVal val="hidden"/>
                                      </p:to>
                                    </p:set>
                                  </p:childTnLst>
                                </p:cTn>
                              </p:par>
                            </p:childTnLst>
                          </p:cTn>
                        </p:par>
                        <p:par>
                          <p:cTn id="178" fill="hold">
                            <p:stCondLst>
                              <p:cond delay="500"/>
                            </p:stCondLst>
                            <p:childTnLst>
                              <p:par>
                                <p:cTn id="179" presetID="2" presetClass="entr" presetSubtype="8" fill="hold" grpId="0" nodeType="afterEffect">
                                  <p:stCondLst>
                                    <p:cond delay="0"/>
                                  </p:stCondLst>
                                  <p:childTnLst>
                                    <p:set>
                                      <p:cBhvr>
                                        <p:cTn id="180" dur="1" fill="hold">
                                          <p:stCondLst>
                                            <p:cond delay="0"/>
                                          </p:stCondLst>
                                        </p:cTn>
                                        <p:tgtEl>
                                          <p:spTgt spid="63"/>
                                        </p:tgtEl>
                                        <p:attrNameLst>
                                          <p:attrName>style.visibility</p:attrName>
                                        </p:attrNameLst>
                                      </p:cBhvr>
                                      <p:to>
                                        <p:strVal val="visible"/>
                                      </p:to>
                                    </p:set>
                                    <p:anim calcmode="lin" valueType="num">
                                      <p:cBhvr additive="base">
                                        <p:cTn id="181" dur="1000" fill="hold"/>
                                        <p:tgtEl>
                                          <p:spTgt spid="63"/>
                                        </p:tgtEl>
                                        <p:attrNameLst>
                                          <p:attrName>ppt_x</p:attrName>
                                        </p:attrNameLst>
                                      </p:cBhvr>
                                      <p:tavLst>
                                        <p:tav tm="0">
                                          <p:val>
                                            <p:strVal val="0-#ppt_w/2"/>
                                          </p:val>
                                        </p:tav>
                                        <p:tav tm="100000">
                                          <p:val>
                                            <p:strVal val="#ppt_x"/>
                                          </p:val>
                                        </p:tav>
                                      </p:tavLst>
                                    </p:anim>
                                    <p:anim calcmode="lin" valueType="num">
                                      <p:cBhvr additive="base">
                                        <p:cTn id="182" dur="1000" fill="hold"/>
                                        <p:tgtEl>
                                          <p:spTgt spid="63"/>
                                        </p:tgtEl>
                                        <p:attrNameLst>
                                          <p:attrName>ppt_y</p:attrName>
                                        </p:attrNameLst>
                                      </p:cBhvr>
                                      <p:tavLst>
                                        <p:tav tm="0">
                                          <p:val>
                                            <p:strVal val="#ppt_y"/>
                                          </p:val>
                                        </p:tav>
                                        <p:tav tm="100000">
                                          <p:val>
                                            <p:strVal val="#ppt_y"/>
                                          </p:val>
                                        </p:tav>
                                      </p:tavLst>
                                    </p:anim>
                                  </p:childTnLst>
                                </p:cTn>
                              </p:par>
                              <p:par>
                                <p:cTn id="183" presetID="10" presetClass="entr" presetSubtype="0" fill="hold" grpId="0" nodeType="withEffect">
                                  <p:stCondLst>
                                    <p:cond delay="300"/>
                                  </p:stCondLst>
                                  <p:childTnLst>
                                    <p:set>
                                      <p:cBhvr>
                                        <p:cTn id="184" dur="1" fill="hold">
                                          <p:stCondLst>
                                            <p:cond delay="0"/>
                                          </p:stCondLst>
                                        </p:cTn>
                                        <p:tgtEl>
                                          <p:spTgt spid="64"/>
                                        </p:tgtEl>
                                        <p:attrNameLst>
                                          <p:attrName>style.visibility</p:attrName>
                                        </p:attrNameLst>
                                      </p:cBhvr>
                                      <p:to>
                                        <p:strVal val="visible"/>
                                      </p:to>
                                    </p:set>
                                    <p:animEffect transition="in" filter="fade">
                                      <p:cBhvr>
                                        <p:cTn id="185" dur="1000"/>
                                        <p:tgtEl>
                                          <p:spTgt spid="64"/>
                                        </p:tgtEl>
                                      </p:cBhvr>
                                    </p:animEffect>
                                  </p:childTnLst>
                                </p:cTn>
                              </p:par>
                              <p:par>
                                <p:cTn id="186" presetID="53" presetClass="entr" presetSubtype="0" fill="hold" nodeType="withEffect">
                                  <p:stCondLst>
                                    <p:cond delay="300"/>
                                  </p:stCondLst>
                                  <p:childTnLst>
                                    <p:set>
                                      <p:cBhvr>
                                        <p:cTn id="187" dur="1" fill="hold">
                                          <p:stCondLst>
                                            <p:cond delay="0"/>
                                          </p:stCondLst>
                                        </p:cTn>
                                        <p:tgtEl>
                                          <p:spTgt spid="37"/>
                                        </p:tgtEl>
                                        <p:attrNameLst>
                                          <p:attrName>style.visibility</p:attrName>
                                        </p:attrNameLst>
                                      </p:cBhvr>
                                      <p:to>
                                        <p:strVal val="visible"/>
                                      </p:to>
                                    </p:set>
                                    <p:anim calcmode="lin" valueType="num">
                                      <p:cBhvr>
                                        <p:cTn id="188" dur="500" fill="hold"/>
                                        <p:tgtEl>
                                          <p:spTgt spid="37"/>
                                        </p:tgtEl>
                                        <p:attrNameLst>
                                          <p:attrName>ppt_w</p:attrName>
                                        </p:attrNameLst>
                                      </p:cBhvr>
                                      <p:tavLst>
                                        <p:tav tm="0">
                                          <p:val>
                                            <p:fltVal val="0"/>
                                          </p:val>
                                        </p:tav>
                                        <p:tav tm="100000">
                                          <p:val>
                                            <p:strVal val="#ppt_w"/>
                                          </p:val>
                                        </p:tav>
                                      </p:tavLst>
                                    </p:anim>
                                    <p:anim calcmode="lin" valueType="num">
                                      <p:cBhvr>
                                        <p:cTn id="189" dur="500" fill="hold"/>
                                        <p:tgtEl>
                                          <p:spTgt spid="37"/>
                                        </p:tgtEl>
                                        <p:attrNameLst>
                                          <p:attrName>ppt_h</p:attrName>
                                        </p:attrNameLst>
                                      </p:cBhvr>
                                      <p:tavLst>
                                        <p:tav tm="0">
                                          <p:val>
                                            <p:fltVal val="0"/>
                                          </p:val>
                                        </p:tav>
                                        <p:tav tm="100000">
                                          <p:val>
                                            <p:strVal val="#ppt_h"/>
                                          </p:val>
                                        </p:tav>
                                      </p:tavLst>
                                    </p:anim>
                                    <p:animEffect transition="in" filter="fade">
                                      <p:cBhvr>
                                        <p:cTn id="190" dur="500"/>
                                        <p:tgtEl>
                                          <p:spTgt spid="37"/>
                                        </p:tgtEl>
                                      </p:cBhvr>
                                    </p:animEffect>
                                  </p:childTnLst>
                                </p:cTn>
                              </p:par>
                            </p:childTnLst>
                          </p:cTn>
                        </p:par>
                      </p:childTnLst>
                    </p:cTn>
                  </p:par>
                  <p:par>
                    <p:cTn id="191" fill="hold">
                      <p:stCondLst>
                        <p:cond delay="indefinite"/>
                      </p:stCondLst>
                      <p:childTnLst>
                        <p:par>
                          <p:cTn id="192" fill="hold">
                            <p:stCondLst>
                              <p:cond delay="0"/>
                            </p:stCondLst>
                            <p:childTnLst>
                              <p:par>
                                <p:cTn id="193" presetID="42" presetClass="exit" presetSubtype="0" fill="hold" grpId="1" nodeType="clickEffect">
                                  <p:stCondLst>
                                    <p:cond delay="0"/>
                                  </p:stCondLst>
                                  <p:childTnLst>
                                    <p:animEffect transition="out" filter="fade">
                                      <p:cBhvr>
                                        <p:cTn id="194" dur="500"/>
                                        <p:tgtEl>
                                          <p:spTgt spid="63"/>
                                        </p:tgtEl>
                                      </p:cBhvr>
                                    </p:animEffect>
                                    <p:anim calcmode="lin" valueType="num">
                                      <p:cBhvr>
                                        <p:cTn id="195" dur="500"/>
                                        <p:tgtEl>
                                          <p:spTgt spid="63"/>
                                        </p:tgtEl>
                                        <p:attrNameLst>
                                          <p:attrName>ppt_x</p:attrName>
                                        </p:attrNameLst>
                                      </p:cBhvr>
                                      <p:tavLst>
                                        <p:tav tm="0">
                                          <p:val>
                                            <p:strVal val="ppt_x"/>
                                          </p:val>
                                        </p:tav>
                                        <p:tav tm="100000">
                                          <p:val>
                                            <p:strVal val="ppt_x"/>
                                          </p:val>
                                        </p:tav>
                                      </p:tavLst>
                                    </p:anim>
                                    <p:anim calcmode="lin" valueType="num">
                                      <p:cBhvr>
                                        <p:cTn id="196" dur="500"/>
                                        <p:tgtEl>
                                          <p:spTgt spid="63"/>
                                        </p:tgtEl>
                                        <p:attrNameLst>
                                          <p:attrName>ppt_y</p:attrName>
                                        </p:attrNameLst>
                                      </p:cBhvr>
                                      <p:tavLst>
                                        <p:tav tm="0">
                                          <p:val>
                                            <p:strVal val="ppt_y"/>
                                          </p:val>
                                        </p:tav>
                                        <p:tav tm="100000">
                                          <p:val>
                                            <p:strVal val="ppt_y+.1"/>
                                          </p:val>
                                        </p:tav>
                                      </p:tavLst>
                                    </p:anim>
                                    <p:set>
                                      <p:cBhvr>
                                        <p:cTn id="197" dur="1" fill="hold">
                                          <p:stCondLst>
                                            <p:cond delay="499"/>
                                          </p:stCondLst>
                                        </p:cTn>
                                        <p:tgtEl>
                                          <p:spTgt spid="63"/>
                                        </p:tgtEl>
                                        <p:attrNameLst>
                                          <p:attrName>style.visibility</p:attrName>
                                        </p:attrNameLst>
                                      </p:cBhvr>
                                      <p:to>
                                        <p:strVal val="hidden"/>
                                      </p:to>
                                    </p:set>
                                  </p:childTnLst>
                                </p:cTn>
                              </p:par>
                              <p:par>
                                <p:cTn id="198" presetID="22" presetClass="exit" presetSubtype="2" fill="hold" grpId="1" nodeType="withEffect">
                                  <p:stCondLst>
                                    <p:cond delay="0"/>
                                  </p:stCondLst>
                                  <p:childTnLst>
                                    <p:animEffect transition="out" filter="wipe(right)">
                                      <p:cBhvr>
                                        <p:cTn id="199" dur="500"/>
                                        <p:tgtEl>
                                          <p:spTgt spid="64"/>
                                        </p:tgtEl>
                                      </p:cBhvr>
                                    </p:animEffect>
                                    <p:set>
                                      <p:cBhvr>
                                        <p:cTn id="200" dur="1" fill="hold">
                                          <p:stCondLst>
                                            <p:cond delay="499"/>
                                          </p:stCondLst>
                                        </p:cTn>
                                        <p:tgtEl>
                                          <p:spTgt spid="64"/>
                                        </p:tgtEl>
                                        <p:attrNameLst>
                                          <p:attrName>style.visibility</p:attrName>
                                        </p:attrNameLst>
                                      </p:cBhvr>
                                      <p:to>
                                        <p:strVal val="hidden"/>
                                      </p:to>
                                    </p:set>
                                  </p:childTnLst>
                                </p:cTn>
                              </p:par>
                            </p:childTnLst>
                          </p:cTn>
                        </p:par>
                        <p:par>
                          <p:cTn id="201" fill="hold">
                            <p:stCondLst>
                              <p:cond delay="500"/>
                            </p:stCondLst>
                            <p:childTnLst>
                              <p:par>
                                <p:cTn id="202" presetID="2" presetClass="entr" presetSubtype="8" fill="hold" grpId="0" nodeType="afterEffect">
                                  <p:stCondLst>
                                    <p:cond delay="0"/>
                                  </p:stCondLst>
                                  <p:childTnLst>
                                    <p:set>
                                      <p:cBhvr>
                                        <p:cTn id="203" dur="1" fill="hold">
                                          <p:stCondLst>
                                            <p:cond delay="0"/>
                                          </p:stCondLst>
                                        </p:cTn>
                                        <p:tgtEl>
                                          <p:spTgt spid="65"/>
                                        </p:tgtEl>
                                        <p:attrNameLst>
                                          <p:attrName>style.visibility</p:attrName>
                                        </p:attrNameLst>
                                      </p:cBhvr>
                                      <p:to>
                                        <p:strVal val="visible"/>
                                      </p:to>
                                    </p:set>
                                    <p:anim calcmode="lin" valueType="num">
                                      <p:cBhvr additive="base">
                                        <p:cTn id="204" dur="1000" fill="hold"/>
                                        <p:tgtEl>
                                          <p:spTgt spid="65"/>
                                        </p:tgtEl>
                                        <p:attrNameLst>
                                          <p:attrName>ppt_x</p:attrName>
                                        </p:attrNameLst>
                                      </p:cBhvr>
                                      <p:tavLst>
                                        <p:tav tm="0">
                                          <p:val>
                                            <p:strVal val="0-#ppt_w/2"/>
                                          </p:val>
                                        </p:tav>
                                        <p:tav tm="100000">
                                          <p:val>
                                            <p:strVal val="#ppt_x"/>
                                          </p:val>
                                        </p:tav>
                                      </p:tavLst>
                                    </p:anim>
                                    <p:anim calcmode="lin" valueType="num">
                                      <p:cBhvr additive="base">
                                        <p:cTn id="205" dur="1000" fill="hold"/>
                                        <p:tgtEl>
                                          <p:spTgt spid="65"/>
                                        </p:tgtEl>
                                        <p:attrNameLst>
                                          <p:attrName>ppt_y</p:attrName>
                                        </p:attrNameLst>
                                      </p:cBhvr>
                                      <p:tavLst>
                                        <p:tav tm="0">
                                          <p:val>
                                            <p:strVal val="#ppt_y"/>
                                          </p:val>
                                        </p:tav>
                                        <p:tav tm="100000">
                                          <p:val>
                                            <p:strVal val="#ppt_y"/>
                                          </p:val>
                                        </p:tav>
                                      </p:tavLst>
                                    </p:anim>
                                  </p:childTnLst>
                                </p:cTn>
                              </p:par>
                              <p:par>
                                <p:cTn id="206" presetID="10" presetClass="entr" presetSubtype="0" fill="hold" grpId="0" nodeType="withEffect">
                                  <p:stCondLst>
                                    <p:cond delay="300"/>
                                  </p:stCondLst>
                                  <p:childTnLst>
                                    <p:set>
                                      <p:cBhvr>
                                        <p:cTn id="207" dur="1" fill="hold">
                                          <p:stCondLst>
                                            <p:cond delay="0"/>
                                          </p:stCondLst>
                                        </p:cTn>
                                        <p:tgtEl>
                                          <p:spTgt spid="66"/>
                                        </p:tgtEl>
                                        <p:attrNameLst>
                                          <p:attrName>style.visibility</p:attrName>
                                        </p:attrNameLst>
                                      </p:cBhvr>
                                      <p:to>
                                        <p:strVal val="visible"/>
                                      </p:to>
                                    </p:set>
                                    <p:animEffect transition="in" filter="fade">
                                      <p:cBhvr>
                                        <p:cTn id="208" dur="1000"/>
                                        <p:tgtEl>
                                          <p:spTgt spid="66"/>
                                        </p:tgtEl>
                                      </p:cBhvr>
                                    </p:animEffect>
                                  </p:childTnLst>
                                </p:cTn>
                              </p:par>
                              <p:par>
                                <p:cTn id="209" presetID="53" presetClass="entr" presetSubtype="0" fill="hold" nodeType="withEffect">
                                  <p:stCondLst>
                                    <p:cond delay="300"/>
                                  </p:stCondLst>
                                  <p:childTnLst>
                                    <p:set>
                                      <p:cBhvr>
                                        <p:cTn id="210" dur="1" fill="hold">
                                          <p:stCondLst>
                                            <p:cond delay="0"/>
                                          </p:stCondLst>
                                        </p:cTn>
                                        <p:tgtEl>
                                          <p:spTgt spid="38"/>
                                        </p:tgtEl>
                                        <p:attrNameLst>
                                          <p:attrName>style.visibility</p:attrName>
                                        </p:attrNameLst>
                                      </p:cBhvr>
                                      <p:to>
                                        <p:strVal val="visible"/>
                                      </p:to>
                                    </p:set>
                                    <p:anim calcmode="lin" valueType="num">
                                      <p:cBhvr>
                                        <p:cTn id="211" dur="500" fill="hold"/>
                                        <p:tgtEl>
                                          <p:spTgt spid="38"/>
                                        </p:tgtEl>
                                        <p:attrNameLst>
                                          <p:attrName>ppt_w</p:attrName>
                                        </p:attrNameLst>
                                      </p:cBhvr>
                                      <p:tavLst>
                                        <p:tav tm="0">
                                          <p:val>
                                            <p:fltVal val="0"/>
                                          </p:val>
                                        </p:tav>
                                        <p:tav tm="100000">
                                          <p:val>
                                            <p:strVal val="#ppt_w"/>
                                          </p:val>
                                        </p:tav>
                                      </p:tavLst>
                                    </p:anim>
                                    <p:anim calcmode="lin" valueType="num">
                                      <p:cBhvr>
                                        <p:cTn id="212" dur="500" fill="hold"/>
                                        <p:tgtEl>
                                          <p:spTgt spid="38"/>
                                        </p:tgtEl>
                                        <p:attrNameLst>
                                          <p:attrName>ppt_h</p:attrName>
                                        </p:attrNameLst>
                                      </p:cBhvr>
                                      <p:tavLst>
                                        <p:tav tm="0">
                                          <p:val>
                                            <p:fltVal val="0"/>
                                          </p:val>
                                        </p:tav>
                                        <p:tav tm="100000">
                                          <p:val>
                                            <p:strVal val="#ppt_h"/>
                                          </p:val>
                                        </p:tav>
                                      </p:tavLst>
                                    </p:anim>
                                    <p:animEffect transition="in" filter="fade">
                                      <p:cBhvr>
                                        <p:cTn id="213" dur="500"/>
                                        <p:tgtEl>
                                          <p:spTgt spid="38"/>
                                        </p:tgtEl>
                                      </p:cBhvr>
                                    </p:animEffect>
                                  </p:childTnLst>
                                </p:cTn>
                              </p:par>
                            </p:childTnLst>
                          </p:cTn>
                        </p:par>
                      </p:childTnLst>
                    </p:cTn>
                  </p:par>
                  <p:par>
                    <p:cTn id="214" fill="hold">
                      <p:stCondLst>
                        <p:cond delay="indefinite"/>
                      </p:stCondLst>
                      <p:childTnLst>
                        <p:par>
                          <p:cTn id="215" fill="hold">
                            <p:stCondLst>
                              <p:cond delay="0"/>
                            </p:stCondLst>
                            <p:childTnLst>
                              <p:par>
                                <p:cTn id="216" presetID="42" presetClass="exit" presetSubtype="0" fill="hold" grpId="1" nodeType="clickEffect">
                                  <p:stCondLst>
                                    <p:cond delay="0"/>
                                  </p:stCondLst>
                                  <p:childTnLst>
                                    <p:animEffect transition="out" filter="fade">
                                      <p:cBhvr>
                                        <p:cTn id="217" dur="500"/>
                                        <p:tgtEl>
                                          <p:spTgt spid="65"/>
                                        </p:tgtEl>
                                      </p:cBhvr>
                                    </p:animEffect>
                                    <p:anim calcmode="lin" valueType="num">
                                      <p:cBhvr>
                                        <p:cTn id="218" dur="500"/>
                                        <p:tgtEl>
                                          <p:spTgt spid="65"/>
                                        </p:tgtEl>
                                        <p:attrNameLst>
                                          <p:attrName>ppt_x</p:attrName>
                                        </p:attrNameLst>
                                      </p:cBhvr>
                                      <p:tavLst>
                                        <p:tav tm="0">
                                          <p:val>
                                            <p:strVal val="ppt_x"/>
                                          </p:val>
                                        </p:tav>
                                        <p:tav tm="100000">
                                          <p:val>
                                            <p:strVal val="ppt_x"/>
                                          </p:val>
                                        </p:tav>
                                      </p:tavLst>
                                    </p:anim>
                                    <p:anim calcmode="lin" valueType="num">
                                      <p:cBhvr>
                                        <p:cTn id="219" dur="500"/>
                                        <p:tgtEl>
                                          <p:spTgt spid="65"/>
                                        </p:tgtEl>
                                        <p:attrNameLst>
                                          <p:attrName>ppt_y</p:attrName>
                                        </p:attrNameLst>
                                      </p:cBhvr>
                                      <p:tavLst>
                                        <p:tav tm="0">
                                          <p:val>
                                            <p:strVal val="ppt_y"/>
                                          </p:val>
                                        </p:tav>
                                        <p:tav tm="100000">
                                          <p:val>
                                            <p:strVal val="ppt_y+.1"/>
                                          </p:val>
                                        </p:tav>
                                      </p:tavLst>
                                    </p:anim>
                                    <p:set>
                                      <p:cBhvr>
                                        <p:cTn id="220" dur="1" fill="hold">
                                          <p:stCondLst>
                                            <p:cond delay="499"/>
                                          </p:stCondLst>
                                        </p:cTn>
                                        <p:tgtEl>
                                          <p:spTgt spid="65"/>
                                        </p:tgtEl>
                                        <p:attrNameLst>
                                          <p:attrName>style.visibility</p:attrName>
                                        </p:attrNameLst>
                                      </p:cBhvr>
                                      <p:to>
                                        <p:strVal val="hidden"/>
                                      </p:to>
                                    </p:set>
                                  </p:childTnLst>
                                </p:cTn>
                              </p:par>
                              <p:par>
                                <p:cTn id="221" presetID="22" presetClass="exit" presetSubtype="2" fill="hold" grpId="1" nodeType="withEffect">
                                  <p:stCondLst>
                                    <p:cond delay="0"/>
                                  </p:stCondLst>
                                  <p:childTnLst>
                                    <p:animEffect transition="out" filter="wipe(right)">
                                      <p:cBhvr>
                                        <p:cTn id="222" dur="500"/>
                                        <p:tgtEl>
                                          <p:spTgt spid="66"/>
                                        </p:tgtEl>
                                      </p:cBhvr>
                                    </p:animEffect>
                                    <p:set>
                                      <p:cBhvr>
                                        <p:cTn id="223" dur="1" fill="hold">
                                          <p:stCondLst>
                                            <p:cond delay="499"/>
                                          </p:stCondLst>
                                        </p:cTn>
                                        <p:tgtEl>
                                          <p:spTgt spid="66"/>
                                        </p:tgtEl>
                                        <p:attrNameLst>
                                          <p:attrName>style.visibility</p:attrName>
                                        </p:attrNameLst>
                                      </p:cBhvr>
                                      <p:to>
                                        <p:strVal val="hidden"/>
                                      </p:to>
                                    </p:set>
                                  </p:childTnLst>
                                </p:cTn>
                              </p:par>
                            </p:childTnLst>
                          </p:cTn>
                        </p:par>
                        <p:par>
                          <p:cTn id="224" fill="hold">
                            <p:stCondLst>
                              <p:cond delay="500"/>
                            </p:stCondLst>
                            <p:childTnLst>
                              <p:par>
                                <p:cTn id="225" presetID="2" presetClass="entr" presetSubtype="8" fill="hold" grpId="0" nodeType="afterEffect">
                                  <p:stCondLst>
                                    <p:cond delay="0"/>
                                  </p:stCondLst>
                                  <p:childTnLst>
                                    <p:set>
                                      <p:cBhvr>
                                        <p:cTn id="226" dur="1" fill="hold">
                                          <p:stCondLst>
                                            <p:cond delay="0"/>
                                          </p:stCondLst>
                                        </p:cTn>
                                        <p:tgtEl>
                                          <p:spTgt spid="67"/>
                                        </p:tgtEl>
                                        <p:attrNameLst>
                                          <p:attrName>style.visibility</p:attrName>
                                        </p:attrNameLst>
                                      </p:cBhvr>
                                      <p:to>
                                        <p:strVal val="visible"/>
                                      </p:to>
                                    </p:set>
                                    <p:anim calcmode="lin" valueType="num">
                                      <p:cBhvr additive="base">
                                        <p:cTn id="227" dur="1000" fill="hold"/>
                                        <p:tgtEl>
                                          <p:spTgt spid="67"/>
                                        </p:tgtEl>
                                        <p:attrNameLst>
                                          <p:attrName>ppt_x</p:attrName>
                                        </p:attrNameLst>
                                      </p:cBhvr>
                                      <p:tavLst>
                                        <p:tav tm="0">
                                          <p:val>
                                            <p:strVal val="0-#ppt_w/2"/>
                                          </p:val>
                                        </p:tav>
                                        <p:tav tm="100000">
                                          <p:val>
                                            <p:strVal val="#ppt_x"/>
                                          </p:val>
                                        </p:tav>
                                      </p:tavLst>
                                    </p:anim>
                                    <p:anim calcmode="lin" valueType="num">
                                      <p:cBhvr additive="base">
                                        <p:cTn id="228" dur="1000" fill="hold"/>
                                        <p:tgtEl>
                                          <p:spTgt spid="67"/>
                                        </p:tgtEl>
                                        <p:attrNameLst>
                                          <p:attrName>ppt_y</p:attrName>
                                        </p:attrNameLst>
                                      </p:cBhvr>
                                      <p:tavLst>
                                        <p:tav tm="0">
                                          <p:val>
                                            <p:strVal val="#ppt_y"/>
                                          </p:val>
                                        </p:tav>
                                        <p:tav tm="100000">
                                          <p:val>
                                            <p:strVal val="#ppt_y"/>
                                          </p:val>
                                        </p:tav>
                                      </p:tavLst>
                                    </p:anim>
                                  </p:childTnLst>
                                </p:cTn>
                              </p:par>
                              <p:par>
                                <p:cTn id="229" presetID="10" presetClass="entr" presetSubtype="0" fill="hold" grpId="0" nodeType="withEffect">
                                  <p:stCondLst>
                                    <p:cond delay="300"/>
                                  </p:stCondLst>
                                  <p:childTnLst>
                                    <p:set>
                                      <p:cBhvr>
                                        <p:cTn id="230" dur="1" fill="hold">
                                          <p:stCondLst>
                                            <p:cond delay="0"/>
                                          </p:stCondLst>
                                        </p:cTn>
                                        <p:tgtEl>
                                          <p:spTgt spid="68"/>
                                        </p:tgtEl>
                                        <p:attrNameLst>
                                          <p:attrName>style.visibility</p:attrName>
                                        </p:attrNameLst>
                                      </p:cBhvr>
                                      <p:to>
                                        <p:strVal val="visible"/>
                                      </p:to>
                                    </p:set>
                                    <p:animEffect transition="in" filter="fade">
                                      <p:cBhvr>
                                        <p:cTn id="231" dur="1000"/>
                                        <p:tgtEl>
                                          <p:spTgt spid="68"/>
                                        </p:tgtEl>
                                      </p:cBhvr>
                                    </p:animEffect>
                                  </p:childTnLst>
                                </p:cTn>
                              </p:par>
                              <p:par>
                                <p:cTn id="232" presetID="53" presetClass="entr" presetSubtype="0" fill="hold" nodeType="withEffect">
                                  <p:stCondLst>
                                    <p:cond delay="0"/>
                                  </p:stCondLst>
                                  <p:childTnLst>
                                    <p:set>
                                      <p:cBhvr>
                                        <p:cTn id="233" dur="1" fill="hold">
                                          <p:stCondLst>
                                            <p:cond delay="0"/>
                                          </p:stCondLst>
                                        </p:cTn>
                                        <p:tgtEl>
                                          <p:spTgt spid="39"/>
                                        </p:tgtEl>
                                        <p:attrNameLst>
                                          <p:attrName>style.visibility</p:attrName>
                                        </p:attrNameLst>
                                      </p:cBhvr>
                                      <p:to>
                                        <p:strVal val="visible"/>
                                      </p:to>
                                    </p:set>
                                    <p:anim calcmode="lin" valueType="num">
                                      <p:cBhvr>
                                        <p:cTn id="234" dur="500" fill="hold"/>
                                        <p:tgtEl>
                                          <p:spTgt spid="39"/>
                                        </p:tgtEl>
                                        <p:attrNameLst>
                                          <p:attrName>ppt_w</p:attrName>
                                        </p:attrNameLst>
                                      </p:cBhvr>
                                      <p:tavLst>
                                        <p:tav tm="0">
                                          <p:val>
                                            <p:fltVal val="0"/>
                                          </p:val>
                                        </p:tav>
                                        <p:tav tm="100000">
                                          <p:val>
                                            <p:strVal val="#ppt_w"/>
                                          </p:val>
                                        </p:tav>
                                      </p:tavLst>
                                    </p:anim>
                                    <p:anim calcmode="lin" valueType="num">
                                      <p:cBhvr>
                                        <p:cTn id="235" dur="500" fill="hold"/>
                                        <p:tgtEl>
                                          <p:spTgt spid="39"/>
                                        </p:tgtEl>
                                        <p:attrNameLst>
                                          <p:attrName>ppt_h</p:attrName>
                                        </p:attrNameLst>
                                      </p:cBhvr>
                                      <p:tavLst>
                                        <p:tav tm="0">
                                          <p:val>
                                            <p:fltVal val="0"/>
                                          </p:val>
                                        </p:tav>
                                        <p:tav tm="100000">
                                          <p:val>
                                            <p:strVal val="#ppt_h"/>
                                          </p:val>
                                        </p:tav>
                                      </p:tavLst>
                                    </p:anim>
                                    <p:animEffect transition="in" filter="fade">
                                      <p:cBhvr>
                                        <p:cTn id="2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8" grpId="0"/>
      <p:bldP spid="8" grpId="1"/>
      <p:bldP spid="22" grpId="0"/>
      <p:bldP spid="22"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61" grpId="0"/>
      <p:bldP spid="63" grpId="0"/>
      <p:bldP spid="63" grpId="1"/>
      <p:bldP spid="64" grpId="0"/>
      <p:bldP spid="64" grpId="1"/>
      <p:bldP spid="65" grpId="0"/>
      <p:bldP spid="65" grpId="1"/>
      <p:bldP spid="66" grpId="0"/>
      <p:bldP spid="66" grpId="1"/>
      <p:bldP spid="67" grpId="0"/>
      <p:bldP spid="6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ff VM and DiffDisk"/>
          <p:cNvGrpSpPr/>
          <p:nvPr/>
        </p:nvGrpSpPr>
        <p:grpSpPr>
          <a:xfrm>
            <a:off x="838200" y="2300037"/>
            <a:ext cx="3328416" cy="1509797"/>
            <a:chOff x="990600" y="3505200"/>
            <a:chExt cx="3328416" cy="1509797"/>
          </a:xfrm>
        </p:grpSpPr>
        <p:pic>
          <p:nvPicPr>
            <p:cNvPr id="34" name="VM off" descr="offline-vm.png"/>
            <p:cNvPicPr>
              <a:picLocks noChangeAspect="1"/>
            </p:cNvPicPr>
            <p:nvPr/>
          </p:nvPicPr>
          <p:blipFill>
            <a:blip r:embed="rId4" cstate="print"/>
            <a:stretch>
              <a:fillRect/>
            </a:stretch>
          </p:blipFill>
          <p:spPr>
            <a:xfrm>
              <a:off x="990600" y="3505200"/>
              <a:ext cx="3328416" cy="1509797"/>
            </a:xfrm>
            <a:prstGeom prst="rect">
              <a:avLst/>
            </a:prstGeom>
          </p:spPr>
        </p:pic>
        <p:pic>
          <p:nvPicPr>
            <p:cNvPr id="35" name="Diff Disk" descr="VHD.png"/>
            <p:cNvPicPr>
              <a:picLocks noChangeAspect="1"/>
            </p:cNvPicPr>
            <p:nvPr/>
          </p:nvPicPr>
          <p:blipFill>
            <a:blip r:embed="rId5" cstate="print"/>
            <a:stretch>
              <a:fillRect/>
            </a:stretch>
          </p:blipFill>
          <p:spPr>
            <a:xfrm>
              <a:off x="2743200" y="3962400"/>
              <a:ext cx="1066800" cy="516987"/>
            </a:xfrm>
            <a:prstGeom prst="rect">
              <a:avLst/>
            </a:prstGeom>
          </p:spPr>
        </p:pic>
      </p:grpSp>
      <p:sp>
        <p:nvSpPr>
          <p:cNvPr id="12" name="Can 11"/>
          <p:cNvSpPr/>
          <p:nvPr/>
        </p:nvSpPr>
        <p:spPr>
          <a:xfrm>
            <a:off x="609600" y="1233237"/>
            <a:ext cx="3733800" cy="2652963"/>
          </a:xfrm>
          <a:prstGeom prst="can">
            <a:avLst/>
          </a:prstGeom>
          <a:solidFill>
            <a:schemeClr val="accent1">
              <a:alpha val="3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a:off x="4724400" y="1233237"/>
            <a:ext cx="3733800" cy="2652963"/>
          </a:xfrm>
          <a:prstGeom prst="can">
            <a:avLst/>
          </a:prstGeom>
          <a:solidFill>
            <a:schemeClr val="accent1">
              <a:alpha val="3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VM" descr="cyan-virtual-rack-server-transparent middle.png"/>
          <p:cNvPicPr>
            <a:picLocks noChangeAspect="1"/>
          </p:cNvPicPr>
          <p:nvPr/>
        </p:nvPicPr>
        <p:blipFill>
          <a:blip r:embed="rId6" cstate="print"/>
          <a:stretch>
            <a:fillRect/>
          </a:stretch>
        </p:blipFill>
        <p:spPr>
          <a:xfrm>
            <a:off x="838200" y="2300037"/>
            <a:ext cx="3325370" cy="1508416"/>
          </a:xfrm>
          <a:prstGeom prst="rect">
            <a:avLst/>
          </a:prstGeom>
        </p:spPr>
      </p:pic>
      <p:pic>
        <p:nvPicPr>
          <p:cNvPr id="5" name="VM off" descr="offline-vm.png"/>
          <p:cNvPicPr>
            <a:picLocks noChangeAspect="1"/>
          </p:cNvPicPr>
          <p:nvPr/>
        </p:nvPicPr>
        <p:blipFill>
          <a:blip r:embed="rId4" cstate="print"/>
          <a:stretch>
            <a:fillRect/>
          </a:stretch>
        </p:blipFill>
        <p:spPr>
          <a:xfrm>
            <a:off x="838200" y="2300037"/>
            <a:ext cx="3328416" cy="1509797"/>
          </a:xfrm>
          <a:prstGeom prst="rect">
            <a:avLst/>
          </a:prstGeom>
        </p:spPr>
      </p:pic>
      <p:pic>
        <p:nvPicPr>
          <p:cNvPr id="33" name="Disk1_Lg_VHD_Copy" descr="VHD.png"/>
          <p:cNvPicPr>
            <a:picLocks noChangeAspect="1"/>
          </p:cNvPicPr>
          <p:nvPr/>
        </p:nvPicPr>
        <p:blipFill>
          <a:blip r:embed="rId5" cstate="print"/>
          <a:stretch>
            <a:fillRect/>
          </a:stretch>
        </p:blipFill>
        <p:spPr>
          <a:xfrm>
            <a:off x="1295400" y="2288900"/>
            <a:ext cx="1752600" cy="849337"/>
          </a:xfrm>
          <a:prstGeom prst="rect">
            <a:avLst/>
          </a:prstGeom>
        </p:spPr>
      </p:pic>
      <p:pic>
        <p:nvPicPr>
          <p:cNvPr id="32" name="VM" descr="cyan-virtual-rack-server-transparent middle.png"/>
          <p:cNvPicPr>
            <a:picLocks noChangeAspect="1"/>
          </p:cNvPicPr>
          <p:nvPr/>
        </p:nvPicPr>
        <p:blipFill>
          <a:blip r:embed="rId6" cstate="print"/>
          <a:stretch>
            <a:fillRect/>
          </a:stretch>
        </p:blipFill>
        <p:spPr>
          <a:xfrm>
            <a:off x="4953000" y="2300037"/>
            <a:ext cx="3325370" cy="1508416"/>
          </a:xfrm>
          <a:prstGeom prst="rect">
            <a:avLst/>
          </a:prstGeom>
        </p:spPr>
      </p:pic>
      <p:sp>
        <p:nvSpPr>
          <p:cNvPr id="17" name="TextBox 16"/>
          <p:cNvSpPr txBox="1"/>
          <p:nvPr/>
        </p:nvSpPr>
        <p:spPr>
          <a:xfrm>
            <a:off x="2057400" y="776037"/>
            <a:ext cx="825867" cy="369332"/>
          </a:xfrm>
          <a:prstGeom prst="rect">
            <a:avLst/>
          </a:prstGeom>
          <a:noFill/>
        </p:spPr>
        <p:txBody>
          <a:bodyPr wrap="none" rtlCol="0">
            <a:spAutoFit/>
          </a:bodyPr>
          <a:lstStyle/>
          <a:p>
            <a:pPr>
              <a:buNone/>
            </a:pPr>
            <a:r>
              <a:rPr lang="en-US" dirty="0" smtClean="0"/>
              <a:t>Disk 1</a:t>
            </a:r>
            <a:endParaRPr lang="en-US" dirty="0"/>
          </a:p>
        </p:txBody>
      </p:sp>
      <p:sp>
        <p:nvSpPr>
          <p:cNvPr id="18" name="TextBox 17"/>
          <p:cNvSpPr txBox="1"/>
          <p:nvPr/>
        </p:nvSpPr>
        <p:spPr>
          <a:xfrm>
            <a:off x="6162524" y="776037"/>
            <a:ext cx="825867" cy="369332"/>
          </a:xfrm>
          <a:prstGeom prst="rect">
            <a:avLst/>
          </a:prstGeom>
          <a:noFill/>
        </p:spPr>
        <p:txBody>
          <a:bodyPr wrap="none" rtlCol="0">
            <a:spAutoFit/>
          </a:bodyPr>
          <a:lstStyle/>
          <a:p>
            <a:pPr>
              <a:buNone/>
            </a:pPr>
            <a:r>
              <a:rPr lang="en-US" dirty="0" smtClean="0"/>
              <a:t>Disk 2</a:t>
            </a:r>
            <a:endParaRPr lang="en-US" dirty="0"/>
          </a:p>
        </p:txBody>
      </p:sp>
      <p:pic>
        <p:nvPicPr>
          <p:cNvPr id="6" name="Diff Disk" descr="VHD.png"/>
          <p:cNvPicPr>
            <a:picLocks noChangeAspect="1"/>
          </p:cNvPicPr>
          <p:nvPr/>
        </p:nvPicPr>
        <p:blipFill>
          <a:blip r:embed="rId5" cstate="print"/>
          <a:stretch>
            <a:fillRect/>
          </a:stretch>
        </p:blipFill>
        <p:spPr>
          <a:xfrm>
            <a:off x="2590800" y="2757237"/>
            <a:ext cx="1066800" cy="516987"/>
          </a:xfrm>
          <a:prstGeom prst="rect">
            <a:avLst/>
          </a:prstGeom>
        </p:spPr>
      </p:pic>
      <p:sp>
        <p:nvSpPr>
          <p:cNvPr id="31" name="Right Arrow 30"/>
          <p:cNvSpPr/>
          <p:nvPr/>
        </p:nvSpPr>
        <p:spPr>
          <a:xfrm>
            <a:off x="2209800" y="2071437"/>
            <a:ext cx="3733800" cy="457200"/>
          </a:xfrm>
          <a:prstGeom prst="rightArrow">
            <a:avLst/>
          </a:prstGeom>
          <a:gradFill flip="none" rotWithShape="1">
            <a:gsLst>
              <a:gs pos="0">
                <a:schemeClr val="accent5">
                  <a:lumMod val="20000"/>
                  <a:lumOff val="80000"/>
                  <a:alpha val="20000"/>
                </a:schemeClr>
              </a:gs>
              <a:gs pos="100000">
                <a:schemeClr val="accent5">
                  <a:alpha val="9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Read-Write"/>
          <p:cNvGrpSpPr/>
          <p:nvPr/>
        </p:nvGrpSpPr>
        <p:grpSpPr>
          <a:xfrm>
            <a:off x="2667000" y="2985837"/>
            <a:ext cx="457200" cy="533400"/>
            <a:chOff x="1524000" y="4572000"/>
            <a:chExt cx="457200" cy="533400"/>
          </a:xfrm>
        </p:grpSpPr>
        <p:sp>
          <p:nvSpPr>
            <p:cNvPr id="28" name="Up Arrow 27"/>
            <p:cNvSpPr/>
            <p:nvPr/>
          </p:nvSpPr>
          <p:spPr>
            <a:xfrm>
              <a:off x="1524000" y="45720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Up Arrow 28"/>
            <p:cNvSpPr/>
            <p:nvPr/>
          </p:nvSpPr>
          <p:spPr>
            <a:xfrm flipV="1">
              <a:off x="1695450" y="48006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Disk1_Lg_VHD" descr="VHD.png"/>
          <p:cNvPicPr>
            <a:picLocks noChangeAspect="1"/>
          </p:cNvPicPr>
          <p:nvPr/>
        </p:nvPicPr>
        <p:blipFill>
          <a:blip r:embed="rId5" cstate="print"/>
          <a:stretch>
            <a:fillRect/>
          </a:stretch>
        </p:blipFill>
        <p:spPr>
          <a:xfrm>
            <a:off x="1295400" y="2288900"/>
            <a:ext cx="1752600" cy="849337"/>
          </a:xfrm>
          <a:prstGeom prst="rect">
            <a:avLst/>
          </a:prstGeom>
        </p:spPr>
      </p:pic>
      <p:grpSp>
        <p:nvGrpSpPr>
          <p:cNvPr id="4" name="Read-Write"/>
          <p:cNvGrpSpPr/>
          <p:nvPr/>
        </p:nvGrpSpPr>
        <p:grpSpPr>
          <a:xfrm>
            <a:off x="1600200" y="2757237"/>
            <a:ext cx="457200" cy="533400"/>
            <a:chOff x="1524000" y="4572000"/>
            <a:chExt cx="457200" cy="533400"/>
          </a:xfrm>
        </p:grpSpPr>
        <p:sp>
          <p:nvSpPr>
            <p:cNvPr id="23" name="Up Arrow 22"/>
            <p:cNvSpPr/>
            <p:nvPr/>
          </p:nvSpPr>
          <p:spPr>
            <a:xfrm>
              <a:off x="1524000" y="45720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Up Arrow 23"/>
            <p:cNvSpPr/>
            <p:nvPr/>
          </p:nvSpPr>
          <p:spPr>
            <a:xfrm flipV="1">
              <a:off x="1695450" y="48006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itle 21"/>
          <p:cNvSpPr>
            <a:spLocks noGrp="1"/>
          </p:cNvSpPr>
          <p:nvPr>
            <p:ph type="title"/>
          </p:nvPr>
        </p:nvSpPr>
        <p:spPr>
          <a:xfrm>
            <a:off x="381000" y="196850"/>
            <a:ext cx="8382000" cy="666385"/>
          </a:xfrm>
        </p:spPr>
        <p:txBody>
          <a:bodyPr/>
          <a:lstStyle/>
          <a:p>
            <a:r>
              <a:rPr lang="en-US" dirty="0" smtClean="0"/>
              <a:t>Quick Storage Migration</a:t>
            </a:r>
            <a:endParaRPr lang="en-US" dirty="0"/>
          </a:p>
        </p:txBody>
      </p:sp>
      <p:sp>
        <p:nvSpPr>
          <p:cNvPr id="25" name="Text Placeholder 24"/>
          <p:cNvSpPr>
            <a:spLocks noGrp="1"/>
          </p:cNvSpPr>
          <p:nvPr>
            <p:ph type="body" sz="quarter" idx="10"/>
          </p:nvPr>
        </p:nvSpPr>
        <p:spPr>
          <a:xfrm>
            <a:off x="381000" y="4046239"/>
            <a:ext cx="8382000" cy="2354561"/>
          </a:xfrm>
        </p:spPr>
        <p:txBody>
          <a:bodyPr>
            <a:normAutofit fontScale="92500" lnSpcReduction="10000"/>
          </a:bodyPr>
          <a:lstStyle/>
          <a:p>
            <a:pPr marL="514350" indent="-514350">
              <a:buFont typeface="+mj-lt"/>
              <a:buAutoNum type="arabicPeriod"/>
            </a:pPr>
            <a:r>
              <a:rPr lang="en-US" dirty="0" smtClean="0"/>
              <a:t>Create Checkpoint – Now R/W to Diff Disk</a:t>
            </a:r>
          </a:p>
          <a:p>
            <a:pPr marL="514350" indent="-514350">
              <a:buFont typeface="+mj-lt"/>
              <a:buAutoNum type="arabicPeriod"/>
            </a:pPr>
            <a:r>
              <a:rPr lang="en-US" dirty="0" smtClean="0"/>
              <a:t>Copy VHD to Disk 2</a:t>
            </a:r>
          </a:p>
          <a:p>
            <a:pPr marL="514350" indent="-514350">
              <a:buFont typeface="+mj-lt"/>
              <a:buAutoNum type="arabicPeriod"/>
            </a:pPr>
            <a:r>
              <a:rPr lang="en-US" dirty="0" smtClean="0"/>
              <a:t>Pause VM and Transfer Diff Disk to Disk 2</a:t>
            </a:r>
          </a:p>
          <a:p>
            <a:pPr marL="514350" indent="-514350">
              <a:buFont typeface="+mj-lt"/>
              <a:buAutoNum type="arabicPeriod"/>
            </a:pPr>
            <a:r>
              <a:rPr lang="en-US" dirty="0" smtClean="0"/>
              <a:t>Apply Diff Disk</a:t>
            </a:r>
          </a:p>
          <a:p>
            <a:pPr marL="514350" indent="-514350">
              <a:buFont typeface="+mj-lt"/>
              <a:buAutoNum type="arabicPeriod"/>
            </a:pPr>
            <a:r>
              <a:rPr lang="en-US" dirty="0" smtClean="0"/>
              <a:t>Start VM, Clean up Original</a:t>
            </a:r>
            <a:endParaRPr lang="en-US" dirty="0"/>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 presetClass="entr" presetSubtype="0" fill="hold"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xit" presetSubtype="0" fill="hold" nodeType="after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childTnLst>
                                </p:cTn>
                              </p:par>
                              <p:par>
                                <p:cTn id="22" presetID="1" presetClass="entr" presetSubtype="0" fill="hold" nodeType="withEffect">
                                  <p:stCondLst>
                                    <p:cond delay="0"/>
                                  </p:stCondLst>
                                  <p:childTnLst>
                                    <p:set>
                                      <p:cBhvr>
                                        <p:cTn id="23" dur="1" fill="hold">
                                          <p:stCondLst>
                                            <p:cond delay="0"/>
                                          </p:stCondLst>
                                        </p:cTn>
                                        <p:tgtEl>
                                          <p:spTgt spid="25">
                                            <p:txEl>
                                              <p:pRg st="1" end="1"/>
                                            </p:txEl>
                                          </p:spTgt>
                                        </p:tgtEl>
                                        <p:attrNameLst>
                                          <p:attrName>style.visibility</p:attrName>
                                        </p:attrNameLst>
                                      </p:cBhvr>
                                      <p:to>
                                        <p:strVal val="visible"/>
                                      </p:to>
                                    </p:se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par>
                                <p:cTn id="28" presetID="63" presetClass="path" presetSubtype="0" accel="50000" decel="50000" fill="hold" nodeType="withEffect">
                                  <p:stCondLst>
                                    <p:cond delay="0"/>
                                  </p:stCondLst>
                                  <p:childTnLst>
                                    <p:animMotion origin="layout" path="M 0.02083 4.81481E-6 L 0.44166 4.81481E-6 " pathEditMode="relative" rAng="0" ptsTypes="AA">
                                      <p:cBhvr>
                                        <p:cTn id="29" dur="5000" fill="hold"/>
                                        <p:tgtEl>
                                          <p:spTgt spid="11"/>
                                        </p:tgtEl>
                                        <p:attrNameLst>
                                          <p:attrName>ppt_x</p:attrName>
                                          <p:attrName>ppt_y</p:attrName>
                                        </p:attrNameLst>
                                      </p:cBhvr>
                                      <p:rCtr x="210" y="0"/>
                                    </p:animMotion>
                                  </p:childTnLst>
                                </p:cTn>
                              </p:par>
                            </p:childTnLst>
                          </p:cTn>
                        </p:par>
                        <p:par>
                          <p:cTn id="30" fill="hold">
                            <p:stCondLst>
                              <p:cond delay="6000"/>
                            </p:stCondLst>
                            <p:childTnLst>
                              <p:par>
                                <p:cTn id="31" presetID="10" presetClass="exit" presetSubtype="0" fill="hold" grpId="1" nodeType="afterEffect">
                                  <p:stCondLst>
                                    <p:cond delay="0"/>
                                  </p:stCondLst>
                                  <p:childTnLst>
                                    <p:animEffect transition="out" filter="fade">
                                      <p:cBhvr>
                                        <p:cTn id="32" dur="1000"/>
                                        <p:tgtEl>
                                          <p:spTgt spid="31"/>
                                        </p:tgtEl>
                                      </p:cBhvr>
                                    </p:animEffect>
                                    <p:set>
                                      <p:cBhvr>
                                        <p:cTn id="33" dur="1" fill="hold">
                                          <p:stCondLst>
                                            <p:cond delay="999"/>
                                          </p:stCondLst>
                                        </p:cTn>
                                        <p:tgtEl>
                                          <p:spTgt spid="31"/>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000"/>
                                        <p:tgtEl>
                                          <p:spTgt spid="3"/>
                                        </p:tgtEl>
                                      </p:cBhvr>
                                    </p:animEffect>
                                    <p:set>
                                      <p:cBhvr>
                                        <p:cTn id="36" dur="1" fill="hold">
                                          <p:stCondLst>
                                            <p:cond delay="1999"/>
                                          </p:stCondLst>
                                        </p:cTn>
                                        <p:tgtEl>
                                          <p:spTgt spid="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 presetClass="entr" presetSubtype="0" fill="hold" nodeType="withEffect">
                                  <p:stCondLst>
                                    <p:cond delay="0"/>
                                  </p:stCondLst>
                                  <p:childTnLst>
                                    <p:set>
                                      <p:cBhvr>
                                        <p:cTn id="43" dur="1" fill="hold">
                                          <p:stCondLst>
                                            <p:cond delay="0"/>
                                          </p:stCondLst>
                                        </p:cTn>
                                        <p:tgtEl>
                                          <p:spTgt spid="25">
                                            <p:txEl>
                                              <p:pRg st="2" end="2"/>
                                            </p:txEl>
                                          </p:spTgt>
                                        </p:tgtEl>
                                        <p:attrNameLst>
                                          <p:attrName>style.visibility</p:attrName>
                                        </p:attrNameLst>
                                      </p:cBhvr>
                                      <p:to>
                                        <p:strVal val="visible"/>
                                      </p:to>
                                    </p:set>
                                  </p:childTnLst>
                                </p:cTn>
                              </p:par>
                            </p:childTnLst>
                          </p:cTn>
                        </p:par>
                        <p:par>
                          <p:cTn id="44" fill="hold">
                            <p:stCondLst>
                              <p:cond delay="500"/>
                            </p:stCondLst>
                            <p:childTnLst>
                              <p:par>
                                <p:cTn id="45" presetID="10" presetClass="exit" presetSubtype="0" fill="hold" nodeType="afterEffect">
                                  <p:stCondLst>
                                    <p:cond delay="0"/>
                                  </p:stCondLst>
                                  <p:childTnLst>
                                    <p:animEffect transition="out" filter="fad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par>
                          <p:cTn id="48" fill="hold">
                            <p:stCondLst>
                              <p:cond delay="1000"/>
                            </p:stCondLst>
                            <p:childTnLst>
                              <p:par>
                                <p:cTn id="49" presetID="63" presetClass="path" presetSubtype="0" accel="50000" decel="50000" fill="hold" nodeType="afterEffect">
                                  <p:stCondLst>
                                    <p:cond delay="0"/>
                                  </p:stCondLst>
                                  <p:childTnLst>
                                    <p:animMotion origin="layout" path="M -3.33333E-6 1.85185E-6 L 0.45 1.85185E-6 " pathEditMode="relative" rAng="0" ptsTypes="AA">
                                      <p:cBhvr>
                                        <p:cTn id="50" dur="2000" fill="hold"/>
                                        <p:tgtEl>
                                          <p:spTgt spid="6"/>
                                        </p:tgtEl>
                                        <p:attrNameLst>
                                          <p:attrName>ppt_x</p:attrName>
                                          <p:attrName>ppt_y</p:attrName>
                                        </p:attrNameLst>
                                      </p:cBhvr>
                                      <p:rCtr x="225" y="0"/>
                                    </p:animMotion>
                                  </p:childTnLst>
                                </p:cTn>
                              </p:par>
                              <p:par>
                                <p:cTn id="51" presetID="1" presetClass="entr" presetSubtype="0" fill="hold" nodeType="withEffect">
                                  <p:stCondLst>
                                    <p:cond delay="0"/>
                                  </p:stCondLst>
                                  <p:childTnLst>
                                    <p:set>
                                      <p:cBhvr>
                                        <p:cTn id="52" dur="1" fill="hold">
                                          <p:stCondLst>
                                            <p:cond delay="0"/>
                                          </p:stCondLst>
                                        </p:cTn>
                                        <p:tgtEl>
                                          <p:spTgt spid="2"/>
                                        </p:tgtEl>
                                        <p:attrNameLst>
                                          <p:attrName>style.visibility</p:attrName>
                                        </p:attrNameLst>
                                      </p:cBhvr>
                                      <p:to>
                                        <p:strVal val="visible"/>
                                      </p:to>
                                    </p:set>
                                  </p:childTnLst>
                                </p:cTn>
                              </p:par>
                              <p:par>
                                <p:cTn id="53" presetID="63" presetClass="path" presetSubtype="0" accel="50000" decel="50000" fill="hold" nodeType="withEffect">
                                  <p:stCondLst>
                                    <p:cond delay="0"/>
                                  </p:stCondLst>
                                  <p:childTnLst>
                                    <p:animMotion origin="layout" path="M 2.22222E-6 -3.7037E-6 L 0.45139 -3.7037E-6 " pathEditMode="relative" rAng="0" ptsTypes="AA">
                                      <p:cBhvr>
                                        <p:cTn id="54" dur="2000" fill="hold"/>
                                        <p:tgtEl>
                                          <p:spTgt spid="5"/>
                                        </p:tgtEl>
                                        <p:attrNameLst>
                                          <p:attrName>ppt_x</p:attrName>
                                          <p:attrName>ppt_y</p:attrName>
                                        </p:attrNameLst>
                                      </p:cBhvr>
                                      <p:rCtr x="226" y="0"/>
                                    </p:animMotion>
                                  </p:childTnLst>
                                </p:cTn>
                              </p:par>
                            </p:childTnLst>
                          </p:cTn>
                        </p:par>
                      </p:childTnLst>
                    </p:cTn>
                  </p:par>
                  <p:par>
                    <p:cTn id="55" fill="hold">
                      <p:stCondLst>
                        <p:cond delay="indefinite"/>
                      </p:stCondLst>
                      <p:childTnLst>
                        <p:par>
                          <p:cTn id="56" fill="hold">
                            <p:stCondLst>
                              <p:cond delay="0"/>
                            </p:stCondLst>
                            <p:childTnLst>
                              <p:par>
                                <p:cTn id="57" presetID="35" presetClass="path" presetSubtype="0" accel="50000" decel="50000" fill="hold" nodeType="clickEffect">
                                  <p:stCondLst>
                                    <p:cond delay="0"/>
                                  </p:stCondLst>
                                  <p:childTnLst>
                                    <p:animMotion origin="layout" path="M 0.45 1.85185E-6 L 0.33334 -0.04884 " pathEditMode="relative" rAng="0" ptsTypes="AA">
                                      <p:cBhvr>
                                        <p:cTn id="58" dur="3000" fill="hold"/>
                                        <p:tgtEl>
                                          <p:spTgt spid="6"/>
                                        </p:tgtEl>
                                        <p:attrNameLst>
                                          <p:attrName>ppt_x</p:attrName>
                                          <p:attrName>ppt_y</p:attrName>
                                        </p:attrNameLst>
                                      </p:cBhvr>
                                      <p:rCtr x="-58" y="-25"/>
                                    </p:animMotion>
                                  </p:childTnLst>
                                </p:cTn>
                              </p:par>
                              <p:par>
                                <p:cTn id="59" presetID="1" presetClass="entr" presetSubtype="0" fill="hold" nodeType="withEffect">
                                  <p:stCondLst>
                                    <p:cond delay="0"/>
                                  </p:stCondLst>
                                  <p:childTnLst>
                                    <p:set>
                                      <p:cBhvr>
                                        <p:cTn id="60" dur="1" fill="hold">
                                          <p:stCondLst>
                                            <p:cond delay="0"/>
                                          </p:stCondLst>
                                        </p:cTn>
                                        <p:tgtEl>
                                          <p:spTgt spid="25">
                                            <p:txEl>
                                              <p:pRg st="3" end="3"/>
                                            </p:txEl>
                                          </p:spTgt>
                                        </p:tgtEl>
                                        <p:attrNameLst>
                                          <p:attrName>style.visibility</p:attrName>
                                        </p:attrNameLst>
                                      </p:cBhvr>
                                      <p:to>
                                        <p:strVal val="visible"/>
                                      </p:to>
                                    </p:set>
                                  </p:childTnLst>
                                </p:cTn>
                              </p:par>
                              <p:par>
                                <p:cTn id="61" presetID="9" presetClass="exit" presetSubtype="0" fill="hold" nodeType="withEffect">
                                  <p:stCondLst>
                                    <p:cond delay="1000"/>
                                  </p:stCondLst>
                                  <p:childTnLst>
                                    <p:animEffect transition="out" filter="dissolv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par>
                          <p:cTn id="68" fill="hold">
                            <p:stCondLst>
                              <p:cond delay="3500"/>
                            </p:stCondLst>
                            <p:childTnLst>
                              <p:par>
                                <p:cTn id="69" presetID="10" presetClass="exit" presetSubtype="0" fill="hold" nodeType="afterEffect">
                                  <p:stCondLst>
                                    <p:cond delay="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25">
                                            <p:txEl>
                                              <p:pRg st="4" end="4"/>
                                            </p:txEl>
                                          </p:spTgt>
                                        </p:tgtEl>
                                        <p:attrNameLst>
                                          <p:attrName>style.visibility</p:attrName>
                                        </p:attrNameLst>
                                      </p:cBhvr>
                                      <p:to>
                                        <p:strVal val="visible"/>
                                      </p:to>
                                    </p:set>
                                  </p:childTnLst>
                                </p:cTn>
                              </p:par>
                              <p:par>
                                <p:cTn id="74" presetID="10" presetClass="exit" presetSubtype="0" fill="hold" nodeType="withEffect">
                                  <p:stCondLst>
                                    <p:cond delay="0"/>
                                  </p:stCondLst>
                                  <p:childTnLst>
                                    <p:animEffect transition="out" filter="fade">
                                      <p:cBhvr>
                                        <p:cTn id="75" dur="2000"/>
                                        <p:tgtEl>
                                          <p:spTgt spid="33"/>
                                        </p:tgtEl>
                                      </p:cBhvr>
                                    </p:animEffect>
                                    <p:set>
                                      <p:cBhvr>
                                        <p:cTn id="76" dur="1" fill="hold">
                                          <p:stCondLst>
                                            <p:cond delay="1999"/>
                                          </p:stCondLst>
                                        </p:cTn>
                                        <p:tgtEl>
                                          <p:spTgt spid="33"/>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000"/>
                                        <p:tgtEl>
                                          <p:spTgt spid="2"/>
                                        </p:tgtEl>
                                      </p:cBhvr>
                                    </p:animEffect>
                                    <p:set>
                                      <p:cBhvr>
                                        <p:cTn id="79"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erver-physical-Single.png"/>
          <p:cNvPicPr>
            <a:picLocks noChangeAspect="1"/>
          </p:cNvPicPr>
          <p:nvPr/>
        </p:nvPicPr>
        <p:blipFill>
          <a:blip r:embed="rId3" cstate="print"/>
          <a:stretch>
            <a:fillRect/>
          </a:stretch>
        </p:blipFill>
        <p:spPr>
          <a:xfrm>
            <a:off x="6096000" y="5066615"/>
            <a:ext cx="2286000" cy="1158711"/>
          </a:xfrm>
          <a:prstGeom prst="rect">
            <a:avLst/>
          </a:prstGeom>
        </p:spPr>
      </p:pic>
      <p:pic>
        <p:nvPicPr>
          <p:cNvPr id="43" name="Picture 42" descr="Application-cyan.png"/>
          <p:cNvPicPr>
            <a:picLocks noChangeAspect="1"/>
          </p:cNvPicPr>
          <p:nvPr/>
        </p:nvPicPr>
        <p:blipFill>
          <a:blip r:embed="rId4" cstate="print"/>
          <a:stretch>
            <a:fillRect/>
          </a:stretch>
        </p:blipFill>
        <p:spPr>
          <a:xfrm>
            <a:off x="6781800" y="4800601"/>
            <a:ext cx="1143000" cy="593147"/>
          </a:xfrm>
          <a:prstGeom prst="rect">
            <a:avLst/>
          </a:prstGeom>
        </p:spPr>
      </p:pic>
      <p:pic>
        <p:nvPicPr>
          <p:cNvPr id="22" name="Picture 21" descr="Server-physical-Single.png"/>
          <p:cNvPicPr>
            <a:picLocks noChangeAspect="1"/>
          </p:cNvPicPr>
          <p:nvPr/>
        </p:nvPicPr>
        <p:blipFill>
          <a:blip r:embed="rId3" cstate="print"/>
          <a:stretch>
            <a:fillRect/>
          </a:stretch>
        </p:blipFill>
        <p:spPr>
          <a:xfrm>
            <a:off x="3335958" y="5066615"/>
            <a:ext cx="2286000" cy="1158711"/>
          </a:xfrm>
          <a:prstGeom prst="rect">
            <a:avLst/>
          </a:prstGeom>
        </p:spPr>
      </p:pic>
      <p:pic>
        <p:nvPicPr>
          <p:cNvPr id="34" name="Picture 33" descr="Application-cyan.png"/>
          <p:cNvPicPr>
            <a:picLocks noChangeAspect="1"/>
          </p:cNvPicPr>
          <p:nvPr/>
        </p:nvPicPr>
        <p:blipFill>
          <a:blip r:embed="rId4" cstate="print"/>
          <a:stretch>
            <a:fillRect/>
          </a:stretch>
        </p:blipFill>
        <p:spPr>
          <a:xfrm>
            <a:off x="4023360" y="4800601"/>
            <a:ext cx="1143000" cy="593147"/>
          </a:xfrm>
          <a:prstGeom prst="rect">
            <a:avLst/>
          </a:prstGeom>
        </p:spPr>
      </p:pic>
      <p:pic>
        <p:nvPicPr>
          <p:cNvPr id="26" name="Picture 25" descr="Server-physical-Single.png"/>
          <p:cNvPicPr>
            <a:picLocks noChangeAspect="1"/>
          </p:cNvPicPr>
          <p:nvPr/>
        </p:nvPicPr>
        <p:blipFill>
          <a:blip r:embed="rId3" cstate="print"/>
          <a:stretch>
            <a:fillRect/>
          </a:stretch>
        </p:blipFill>
        <p:spPr>
          <a:xfrm>
            <a:off x="609600" y="5066615"/>
            <a:ext cx="2286000" cy="1158711"/>
          </a:xfrm>
          <a:prstGeom prst="rect">
            <a:avLst/>
          </a:prstGeom>
        </p:spPr>
      </p:pic>
      <p:pic>
        <p:nvPicPr>
          <p:cNvPr id="40" name="Picture 39" descr="Application-cyan.png"/>
          <p:cNvPicPr>
            <a:picLocks noChangeAspect="1"/>
          </p:cNvPicPr>
          <p:nvPr/>
        </p:nvPicPr>
        <p:blipFill>
          <a:blip r:embed="rId4" cstate="print"/>
          <a:stretch>
            <a:fillRect/>
          </a:stretch>
        </p:blipFill>
        <p:spPr>
          <a:xfrm>
            <a:off x="1280160" y="4800600"/>
            <a:ext cx="1143000" cy="593148"/>
          </a:xfrm>
          <a:prstGeom prst="rect">
            <a:avLst/>
          </a:prstGeom>
        </p:spPr>
      </p:pic>
      <p:pic>
        <p:nvPicPr>
          <p:cNvPr id="10" name="Picture 9" descr="Server-Virtual-Single.png"/>
          <p:cNvPicPr>
            <a:picLocks noChangeAspect="1"/>
          </p:cNvPicPr>
          <p:nvPr/>
        </p:nvPicPr>
        <p:blipFill>
          <a:blip r:embed="rId5" cstate="print"/>
          <a:stretch>
            <a:fillRect/>
          </a:stretch>
        </p:blipFill>
        <p:spPr>
          <a:xfrm>
            <a:off x="6096001" y="4615020"/>
            <a:ext cx="2285998" cy="1036948"/>
          </a:xfrm>
          <a:prstGeom prst="rect">
            <a:avLst/>
          </a:prstGeom>
        </p:spPr>
      </p:pic>
      <p:pic>
        <p:nvPicPr>
          <p:cNvPr id="27" name="Picture 26" descr="Server-Virtual-Single.png"/>
          <p:cNvPicPr>
            <a:picLocks noChangeAspect="1"/>
          </p:cNvPicPr>
          <p:nvPr/>
        </p:nvPicPr>
        <p:blipFill>
          <a:blip r:embed="rId5" cstate="print"/>
          <a:stretch>
            <a:fillRect/>
          </a:stretch>
        </p:blipFill>
        <p:spPr>
          <a:xfrm>
            <a:off x="609601" y="4615020"/>
            <a:ext cx="2285998" cy="1036948"/>
          </a:xfrm>
          <a:prstGeom prst="rect">
            <a:avLst/>
          </a:prstGeom>
        </p:spPr>
      </p:pic>
      <p:pic>
        <p:nvPicPr>
          <p:cNvPr id="46" name="Picture 45" descr="Application-cyan.png"/>
          <p:cNvPicPr>
            <a:picLocks noChangeAspect="1"/>
          </p:cNvPicPr>
          <p:nvPr/>
        </p:nvPicPr>
        <p:blipFill>
          <a:blip r:embed="rId4" cstate="print"/>
          <a:stretch>
            <a:fillRect/>
          </a:stretch>
        </p:blipFill>
        <p:spPr>
          <a:xfrm>
            <a:off x="1280160" y="4436053"/>
            <a:ext cx="1143000" cy="593147"/>
          </a:xfrm>
          <a:prstGeom prst="rect">
            <a:avLst/>
          </a:prstGeom>
        </p:spPr>
      </p:pic>
      <p:sp>
        <p:nvSpPr>
          <p:cNvPr id="39" name="Right Arrow 38"/>
          <p:cNvSpPr/>
          <p:nvPr/>
        </p:nvSpPr>
        <p:spPr>
          <a:xfrm rot="7078006" flipV="1">
            <a:off x="2209499" y="3208517"/>
            <a:ext cx="694609" cy="238876"/>
          </a:xfrm>
          <a:prstGeom prst="rightArrow">
            <a:avLst/>
          </a:prstGeom>
          <a:gradFill flip="none" rotWithShape="1">
            <a:gsLst>
              <a:gs pos="0">
                <a:schemeClr val="bg1"/>
              </a:gs>
              <a:gs pos="70000">
                <a:srgbClr val="A7CAD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Server-Virtual-Single.png"/>
          <p:cNvPicPr>
            <a:picLocks noChangeAspect="1"/>
          </p:cNvPicPr>
          <p:nvPr/>
        </p:nvPicPr>
        <p:blipFill>
          <a:blip r:embed="rId5" cstate="print"/>
          <a:stretch>
            <a:fillRect/>
          </a:stretch>
        </p:blipFill>
        <p:spPr>
          <a:xfrm>
            <a:off x="3335959" y="4615020"/>
            <a:ext cx="2285998" cy="1036948"/>
          </a:xfrm>
          <a:prstGeom prst="rect">
            <a:avLst/>
          </a:prstGeom>
        </p:spPr>
      </p:pic>
      <p:sp>
        <p:nvSpPr>
          <p:cNvPr id="45" name="Title 44"/>
          <p:cNvSpPr>
            <a:spLocks noGrp="1"/>
          </p:cNvSpPr>
          <p:nvPr>
            <p:ph type="title"/>
          </p:nvPr>
        </p:nvSpPr>
        <p:spPr>
          <a:xfrm>
            <a:off x="390525" y="198438"/>
            <a:ext cx="8382000" cy="615553"/>
          </a:xfrm>
        </p:spPr>
        <p:txBody>
          <a:bodyPr/>
          <a:lstStyle/>
          <a:p>
            <a:r>
              <a:rPr lang="en-US" sz="4000" dirty="0" smtClean="0"/>
              <a:t>PRO Tips</a:t>
            </a:r>
            <a:endParaRPr lang="en-US" sz="4000" dirty="0"/>
          </a:p>
        </p:txBody>
      </p:sp>
      <p:pic>
        <p:nvPicPr>
          <p:cNvPr id="21" name="Picture 20" descr="Application-cyan.png"/>
          <p:cNvPicPr>
            <a:picLocks noChangeAspect="1"/>
          </p:cNvPicPr>
          <p:nvPr/>
        </p:nvPicPr>
        <p:blipFill>
          <a:blip r:embed="rId4" cstate="print"/>
          <a:stretch>
            <a:fillRect/>
          </a:stretch>
        </p:blipFill>
        <p:spPr>
          <a:xfrm>
            <a:off x="6781800" y="4436054"/>
            <a:ext cx="1143000" cy="593146"/>
          </a:xfrm>
          <a:prstGeom prst="rect">
            <a:avLst/>
          </a:prstGeom>
        </p:spPr>
      </p:pic>
      <p:grpSp>
        <p:nvGrpSpPr>
          <p:cNvPr id="2" name="Group 35"/>
          <p:cNvGrpSpPr/>
          <p:nvPr/>
        </p:nvGrpSpPr>
        <p:grpSpPr>
          <a:xfrm>
            <a:off x="7772400" y="5679440"/>
            <a:ext cx="838200" cy="645160"/>
            <a:chOff x="3810000" y="2842490"/>
            <a:chExt cx="1524000" cy="1173019"/>
          </a:xfrm>
        </p:grpSpPr>
        <p:pic>
          <p:nvPicPr>
            <p:cNvPr id="37" name="Picture 36"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38" name="Picture 37"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grpSp>
        <p:nvGrpSpPr>
          <p:cNvPr id="3" name="Group 46"/>
          <p:cNvGrpSpPr/>
          <p:nvPr/>
        </p:nvGrpSpPr>
        <p:grpSpPr>
          <a:xfrm>
            <a:off x="5029200" y="5679440"/>
            <a:ext cx="838200" cy="645160"/>
            <a:chOff x="3810000" y="2842490"/>
            <a:chExt cx="1524000" cy="1173019"/>
          </a:xfrm>
        </p:grpSpPr>
        <p:pic>
          <p:nvPicPr>
            <p:cNvPr id="48" name="Picture 47"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49" name="Picture 48"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grpSp>
        <p:nvGrpSpPr>
          <p:cNvPr id="4" name="Group 49"/>
          <p:cNvGrpSpPr/>
          <p:nvPr/>
        </p:nvGrpSpPr>
        <p:grpSpPr>
          <a:xfrm>
            <a:off x="2243483" y="5679440"/>
            <a:ext cx="838200" cy="645160"/>
            <a:chOff x="3810000" y="2842490"/>
            <a:chExt cx="1524000" cy="1173019"/>
          </a:xfrm>
        </p:grpSpPr>
        <p:pic>
          <p:nvPicPr>
            <p:cNvPr id="51" name="Picture 50" descr="heartbeat.gif"/>
            <p:cNvPicPr>
              <a:picLocks noChangeAspect="1"/>
            </p:cNvPicPr>
            <p:nvPr/>
          </p:nvPicPr>
          <p:blipFill>
            <a:blip r:embed="rId6" cstate="print"/>
            <a:stretch>
              <a:fillRect/>
            </a:stretch>
          </p:blipFill>
          <p:spPr>
            <a:xfrm>
              <a:off x="3924300" y="2952750"/>
              <a:ext cx="1295400" cy="952500"/>
            </a:xfrm>
            <a:prstGeom prst="rect">
              <a:avLst/>
            </a:prstGeom>
          </p:spPr>
        </p:pic>
        <p:pic>
          <p:nvPicPr>
            <p:cNvPr id="52" name="Picture 51" descr="heartbeat frame.png"/>
            <p:cNvPicPr>
              <a:picLocks noChangeAspect="1"/>
            </p:cNvPicPr>
            <p:nvPr/>
          </p:nvPicPr>
          <p:blipFill>
            <a:blip r:embed="rId7" cstate="print"/>
            <a:stretch>
              <a:fillRect/>
            </a:stretch>
          </p:blipFill>
          <p:spPr>
            <a:xfrm>
              <a:off x="3810000" y="2842490"/>
              <a:ext cx="1524000" cy="1173019"/>
            </a:xfrm>
            <a:prstGeom prst="rect">
              <a:avLst/>
            </a:prstGeom>
          </p:spPr>
        </p:pic>
      </p:grpSp>
      <p:pic>
        <p:nvPicPr>
          <p:cNvPr id="59" name="Picture 58" descr="logos.png"/>
          <p:cNvPicPr>
            <a:picLocks noChangeAspect="1"/>
          </p:cNvPicPr>
          <p:nvPr/>
        </p:nvPicPr>
        <p:blipFill>
          <a:blip r:embed="rId8" cstate="print"/>
          <a:stretch>
            <a:fillRect/>
          </a:stretch>
        </p:blipFill>
        <p:spPr>
          <a:xfrm>
            <a:off x="1714494" y="1066794"/>
            <a:ext cx="5715012" cy="2743206"/>
          </a:xfrm>
          <a:prstGeom prst="rect">
            <a:avLst/>
          </a:prstGeom>
        </p:spPr>
      </p:pic>
      <p:grpSp>
        <p:nvGrpSpPr>
          <p:cNvPr id="5" name="Group 52"/>
          <p:cNvGrpSpPr/>
          <p:nvPr/>
        </p:nvGrpSpPr>
        <p:grpSpPr>
          <a:xfrm>
            <a:off x="2243483" y="5679440"/>
            <a:ext cx="838200" cy="645160"/>
            <a:chOff x="2209800" y="6629400"/>
            <a:chExt cx="838200" cy="645160"/>
          </a:xfrm>
        </p:grpSpPr>
        <p:pic>
          <p:nvPicPr>
            <p:cNvPr id="42" name="Picture 41" descr="heartbeat-red.gif"/>
            <p:cNvPicPr>
              <a:picLocks noChangeAspect="1"/>
            </p:cNvPicPr>
            <p:nvPr/>
          </p:nvPicPr>
          <p:blipFill>
            <a:blip r:embed="rId9" cstate="print"/>
            <a:stretch>
              <a:fillRect/>
            </a:stretch>
          </p:blipFill>
          <p:spPr>
            <a:xfrm>
              <a:off x="2272284" y="6689763"/>
              <a:ext cx="713232" cy="524435"/>
            </a:xfrm>
            <a:prstGeom prst="rect">
              <a:avLst/>
            </a:prstGeom>
          </p:spPr>
        </p:pic>
        <p:pic>
          <p:nvPicPr>
            <p:cNvPr id="41" name="Picture 40" descr="heartbeat frame.png"/>
            <p:cNvPicPr>
              <a:picLocks noChangeAspect="1"/>
            </p:cNvPicPr>
            <p:nvPr/>
          </p:nvPicPr>
          <p:blipFill>
            <a:blip r:embed="rId7" cstate="print"/>
            <a:stretch>
              <a:fillRect/>
            </a:stretch>
          </p:blipFill>
          <p:spPr>
            <a:xfrm>
              <a:off x="2209800" y="6629400"/>
              <a:ext cx="838200" cy="645160"/>
            </a:xfrm>
            <a:prstGeom prst="rect">
              <a:avLst/>
            </a:prstGeom>
          </p:spPr>
        </p:pic>
      </p:grpSp>
      <p:pic>
        <p:nvPicPr>
          <p:cNvPr id="9" name="Picture 8" descr="AnnotationWarning.png"/>
          <p:cNvPicPr>
            <a:picLocks noChangeAspect="1"/>
          </p:cNvPicPr>
          <p:nvPr/>
        </p:nvPicPr>
        <p:blipFill>
          <a:blip r:embed="rId10" cstate="print"/>
          <a:stretch>
            <a:fillRect/>
          </a:stretch>
        </p:blipFill>
        <p:spPr>
          <a:xfrm>
            <a:off x="2819400" y="5469011"/>
            <a:ext cx="457200" cy="457200"/>
          </a:xfrm>
          <a:prstGeom prst="rect">
            <a:avLst/>
          </a:prstGeom>
        </p:spPr>
      </p:pic>
      <p:pic>
        <p:nvPicPr>
          <p:cNvPr id="61" name="Picture 60" descr="AnnotationWarning2.png"/>
          <p:cNvPicPr>
            <a:picLocks noChangeAspect="1"/>
          </p:cNvPicPr>
          <p:nvPr/>
        </p:nvPicPr>
        <p:blipFill>
          <a:blip r:embed="rId11" cstate="print"/>
          <a:stretch>
            <a:fillRect/>
          </a:stretch>
        </p:blipFill>
        <p:spPr>
          <a:xfrm>
            <a:off x="6096000" y="762000"/>
            <a:ext cx="990600" cy="990600"/>
          </a:xfrm>
          <a:prstGeom prst="rect">
            <a:avLst/>
          </a:prstGeom>
        </p:spPr>
      </p:pic>
      <p:pic>
        <p:nvPicPr>
          <p:cNvPr id="63" name="Picture 62" descr="AnnotationWarning2.png"/>
          <p:cNvPicPr>
            <a:picLocks noChangeAspect="1"/>
          </p:cNvPicPr>
          <p:nvPr/>
        </p:nvPicPr>
        <p:blipFill>
          <a:blip r:embed="rId11" cstate="print"/>
          <a:stretch>
            <a:fillRect/>
          </a:stretch>
        </p:blipFill>
        <p:spPr>
          <a:xfrm>
            <a:off x="3657600" y="762000"/>
            <a:ext cx="990600" cy="990600"/>
          </a:xfrm>
          <a:prstGeom prst="rect">
            <a:avLst/>
          </a:prstGeom>
        </p:spPr>
      </p:pic>
      <p:pic>
        <p:nvPicPr>
          <p:cNvPr id="65" name="Picture 64" descr="spark.gif"/>
          <p:cNvPicPr>
            <a:picLocks noChangeAspect="1"/>
          </p:cNvPicPr>
          <p:nvPr/>
        </p:nvPicPr>
        <p:blipFill>
          <a:blip r:embed="rId12" cstate="print"/>
          <a:stretch>
            <a:fillRect/>
          </a:stretch>
        </p:blipFill>
        <p:spPr>
          <a:xfrm>
            <a:off x="5562600" y="1600200"/>
            <a:ext cx="571500" cy="571500"/>
          </a:xfrm>
          <a:prstGeom prst="rect">
            <a:avLst/>
          </a:prstGeom>
        </p:spPr>
      </p:pic>
      <p:pic>
        <p:nvPicPr>
          <p:cNvPr id="67" name="Picture 66" descr="spark.gif"/>
          <p:cNvPicPr>
            <a:picLocks noChangeAspect="1"/>
          </p:cNvPicPr>
          <p:nvPr/>
        </p:nvPicPr>
        <p:blipFill>
          <a:blip r:embed="rId12" cstate="print"/>
          <a:stretch>
            <a:fillRect/>
          </a:stretch>
        </p:blipFill>
        <p:spPr>
          <a:xfrm>
            <a:off x="2971800" y="1676400"/>
            <a:ext cx="571500" cy="571500"/>
          </a:xfrm>
          <a:prstGeom prst="rect">
            <a:avLst/>
          </a:prstGeom>
        </p:spPr>
      </p:pic>
      <p:pic>
        <p:nvPicPr>
          <p:cNvPr id="68" name="Picture 67" descr="Application-cyan.png"/>
          <p:cNvPicPr>
            <a:picLocks noChangeAspect="1"/>
          </p:cNvPicPr>
          <p:nvPr/>
        </p:nvPicPr>
        <p:blipFill>
          <a:blip r:embed="rId4" cstate="print"/>
          <a:stretch>
            <a:fillRect/>
          </a:stretch>
        </p:blipFill>
        <p:spPr>
          <a:xfrm>
            <a:off x="4023360" y="4436054"/>
            <a:ext cx="1143000" cy="593146"/>
          </a:xfrm>
          <a:prstGeom prst="rect">
            <a:avLst/>
          </a:prstGeom>
        </p:spPr>
      </p:pic>
      <p:pic>
        <p:nvPicPr>
          <p:cNvPr id="44" name="Picture 43" descr="Server-Virtual-Single.png"/>
          <p:cNvPicPr>
            <a:picLocks noChangeAspect="1"/>
          </p:cNvPicPr>
          <p:nvPr/>
        </p:nvPicPr>
        <p:blipFill>
          <a:blip r:embed="rId13" cstate="print"/>
          <a:stretch>
            <a:fillRect/>
          </a:stretch>
        </p:blipFill>
        <p:spPr>
          <a:xfrm>
            <a:off x="609601" y="4237348"/>
            <a:ext cx="2285998" cy="1036948"/>
          </a:xfrm>
          <a:prstGeom prst="rect">
            <a:avLst/>
          </a:prstGeom>
        </p:spPr>
      </p:pic>
      <p:pic>
        <p:nvPicPr>
          <p:cNvPr id="11" name="Picture 10" descr="Server-Virtual-Single.png"/>
          <p:cNvPicPr>
            <a:picLocks noChangeAspect="1"/>
          </p:cNvPicPr>
          <p:nvPr/>
        </p:nvPicPr>
        <p:blipFill>
          <a:blip r:embed="rId13" cstate="print"/>
          <a:stretch>
            <a:fillRect/>
          </a:stretch>
        </p:blipFill>
        <p:spPr>
          <a:xfrm>
            <a:off x="6096001" y="4237348"/>
            <a:ext cx="2285998" cy="1036948"/>
          </a:xfrm>
          <a:prstGeom prst="rect">
            <a:avLst/>
          </a:prstGeom>
        </p:spPr>
      </p:pic>
      <p:pic>
        <p:nvPicPr>
          <p:cNvPr id="25" name="Picture 24" descr="Application-cyan.png"/>
          <p:cNvPicPr>
            <a:picLocks noChangeAspect="1"/>
          </p:cNvPicPr>
          <p:nvPr/>
        </p:nvPicPr>
        <p:blipFill>
          <a:blip r:embed="rId4" cstate="print"/>
          <a:stretch>
            <a:fillRect/>
          </a:stretch>
        </p:blipFill>
        <p:spPr>
          <a:xfrm>
            <a:off x="1280160" y="4041052"/>
            <a:ext cx="1143000" cy="593145"/>
          </a:xfrm>
          <a:prstGeom prst="rect">
            <a:avLst/>
          </a:prstGeom>
        </p:spPr>
      </p:pic>
      <p:pic>
        <p:nvPicPr>
          <p:cNvPr id="35" name="Picture 34" descr="Application-red.png"/>
          <p:cNvPicPr>
            <a:picLocks noChangeAspect="1"/>
          </p:cNvPicPr>
          <p:nvPr/>
        </p:nvPicPr>
        <p:blipFill>
          <a:blip r:embed="rId14" cstate="print"/>
          <a:stretch>
            <a:fillRect/>
          </a:stretch>
        </p:blipFill>
        <p:spPr>
          <a:xfrm>
            <a:off x="1280160" y="4038600"/>
            <a:ext cx="1143000" cy="593147"/>
          </a:xfrm>
          <a:prstGeom prst="rect">
            <a:avLst/>
          </a:prstGeom>
        </p:spPr>
      </p:pic>
      <p:pic>
        <p:nvPicPr>
          <p:cNvPr id="24" name="Picture 23" descr="Server-Virtual-Single.png"/>
          <p:cNvPicPr>
            <a:picLocks noChangeAspect="1"/>
          </p:cNvPicPr>
          <p:nvPr/>
        </p:nvPicPr>
        <p:blipFill>
          <a:blip r:embed="rId13" cstate="print"/>
          <a:stretch>
            <a:fillRect/>
          </a:stretch>
        </p:blipFill>
        <p:spPr>
          <a:xfrm>
            <a:off x="609601" y="3886200"/>
            <a:ext cx="2285998" cy="103694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childTnLst>
                          </p:cTn>
                        </p:par>
                        <p:par>
                          <p:cTn id="8" fill="hold">
                            <p:stCondLst>
                              <p:cond delay="500"/>
                            </p:stCondLst>
                            <p:childTnLst>
                              <p:par>
                                <p:cTn id="9" presetID="1" presetClass="exit" presetSubtype="0" fill="hold" nodeType="after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500" fill="hold"/>
                                        <p:tgtEl>
                                          <p:spTgt spid="61"/>
                                        </p:tgtEl>
                                        <p:attrNameLst>
                                          <p:attrName>ppt_w</p:attrName>
                                        </p:attrNameLst>
                                      </p:cBhvr>
                                      <p:tavLst>
                                        <p:tav tm="0">
                                          <p:val>
                                            <p:fltVal val="0"/>
                                          </p:val>
                                        </p:tav>
                                        <p:tav tm="100000">
                                          <p:val>
                                            <p:strVal val="#ppt_w"/>
                                          </p:val>
                                        </p:tav>
                                      </p:tavLst>
                                    </p:anim>
                                    <p:anim calcmode="lin" valueType="num">
                                      <p:cBhvr>
                                        <p:cTn id="24" dur="500" fill="hold"/>
                                        <p:tgtEl>
                                          <p:spTgt spid="61"/>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ppt_w</p:attrName>
                                        </p:attrNameLst>
                                      </p:cBhvr>
                                      <p:tavLst>
                                        <p:tav tm="0">
                                          <p:val>
                                            <p:fltVal val="0"/>
                                          </p:val>
                                        </p:tav>
                                        <p:tav tm="100000">
                                          <p:val>
                                            <p:strVal val="#ppt_w"/>
                                          </p:val>
                                        </p:tav>
                                      </p:tavLst>
                                    </p:anim>
                                    <p:anim calcmode="lin" valueType="num">
                                      <p:cBhvr>
                                        <p:cTn id="28" dur="500" fill="hold"/>
                                        <p:tgtEl>
                                          <p:spTgt spid="65"/>
                                        </p:tgtEl>
                                        <p:attrNameLst>
                                          <p:attrName>ppt_h</p:attrName>
                                        </p:attrNameLst>
                                      </p:cBhvr>
                                      <p:tavLst>
                                        <p:tav tm="0">
                                          <p:val>
                                            <p:fltVal val="0"/>
                                          </p:val>
                                        </p:tav>
                                        <p:tav tm="100000">
                                          <p:val>
                                            <p:strVal val="#ppt_h"/>
                                          </p:val>
                                        </p:tav>
                                      </p:tavLst>
                                    </p:anim>
                                  </p:childTnLst>
                                </p:cTn>
                              </p:par>
                              <p:par>
                                <p:cTn id="29" presetID="35" presetClass="path" presetSubtype="0" accel="50000" decel="50000" fill="hold" nodeType="withEffect">
                                  <p:stCondLst>
                                    <p:cond delay="0"/>
                                  </p:stCondLst>
                                  <p:childTnLst>
                                    <p:animMotion origin="layout" path="M -0.025 -2.35947E-6 L -0.28125 0.00278 " pathEditMode="relative" rAng="0" ptsTypes="AA">
                                      <p:cBhvr>
                                        <p:cTn id="30" dur="1000" fill="hold"/>
                                        <p:tgtEl>
                                          <p:spTgt spid="65"/>
                                        </p:tgtEl>
                                        <p:attrNameLst>
                                          <p:attrName>ppt_x</p:attrName>
                                          <p:attrName>ppt_y</p:attrName>
                                        </p:attrNameLst>
                                      </p:cBhvr>
                                      <p:rCtr x="-128" y="1"/>
                                    </p:animMotion>
                                  </p:childTnLst>
                                </p:cTn>
                              </p:par>
                            </p:childTnLst>
                          </p:cTn>
                        </p:par>
                        <p:par>
                          <p:cTn id="31" fill="hold">
                            <p:stCondLst>
                              <p:cond delay="1000"/>
                            </p:stCondLst>
                            <p:childTnLst>
                              <p:par>
                                <p:cTn id="32" presetID="10" presetClass="exit" presetSubtype="0" fill="hold" nodeType="afterEffect">
                                  <p:stCondLst>
                                    <p:cond delay="0"/>
                                  </p:stCondLst>
                                  <p:childTnLst>
                                    <p:animEffect transition="out" filter="fade">
                                      <p:cBhvr>
                                        <p:cTn id="33" dur="2000"/>
                                        <p:tgtEl>
                                          <p:spTgt spid="65"/>
                                        </p:tgtEl>
                                      </p:cBhvr>
                                    </p:animEffect>
                                    <p:set>
                                      <p:cBhvr>
                                        <p:cTn id="34" dur="1" fill="hold">
                                          <p:stCondLst>
                                            <p:cond delay="1999"/>
                                          </p:stCondLst>
                                        </p:cTn>
                                        <p:tgtEl>
                                          <p:spTgt spid="65"/>
                                        </p:tgtEl>
                                        <p:attrNameLst>
                                          <p:attrName>style.visibility</p:attrName>
                                        </p:attrNameLst>
                                      </p:cBhvr>
                                      <p:to>
                                        <p:strVal val="hidden"/>
                                      </p:to>
                                    </p:set>
                                  </p:childTnLst>
                                </p:cTn>
                              </p:par>
                              <p:par>
                                <p:cTn id="35" presetID="23" presetClass="entr" presetSubtype="16"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7"/>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3.33333E-6 7.63535E-7 L -0.2 0.54419 " pathEditMode="relative" rAng="0" ptsTypes="AA">
                                      <p:cBhvr>
                                        <p:cTn id="44" dur="1000" fill="hold"/>
                                        <p:tgtEl>
                                          <p:spTgt spid="67"/>
                                        </p:tgtEl>
                                        <p:attrNameLst>
                                          <p:attrName>ppt_x</p:attrName>
                                          <p:attrName>ppt_y</p:attrName>
                                        </p:attrNameLst>
                                      </p:cBhvr>
                                      <p:rCtr x="-100" y="272"/>
                                    </p:animMotion>
                                  </p:childTnLst>
                                </p:cTn>
                              </p:par>
                              <p:par>
                                <p:cTn id="45" presetID="11" presetClass="entr" presetSubtype="0" fill="hold" nodeType="withEffect">
                                  <p:stCondLst>
                                    <p:cond delay="0"/>
                                  </p:stCondLst>
                                  <p:childTnLst>
                                    <p:set>
                                      <p:cBhvr>
                                        <p:cTn id="46" dur="500">
                                          <p:stCondLst>
                                            <p:cond delay="0"/>
                                          </p:stCondLst>
                                        </p:cTn>
                                        <p:tgtEl>
                                          <p:spTgt spid="39"/>
                                        </p:tgtEl>
                                        <p:attrNameLst>
                                          <p:attrName>style.visibility</p:attrName>
                                        </p:attrNameLst>
                                      </p:cBhvr>
                                      <p:to>
                                        <p:strVal val="visible"/>
                                      </p:to>
                                    </p:set>
                                  </p:childTnLst>
                                </p:cTn>
                              </p:par>
                            </p:childTnLst>
                          </p:cTn>
                        </p:par>
                        <p:par>
                          <p:cTn id="47" fill="hold">
                            <p:stCondLst>
                              <p:cond delay="1000"/>
                            </p:stCondLst>
                            <p:childTnLst>
                              <p:par>
                                <p:cTn id="48" presetID="26" presetClass="emph" presetSubtype="0" fill="hold" nodeType="afterEffect">
                                  <p:stCondLst>
                                    <p:cond delay="0"/>
                                  </p:stCondLst>
                                  <p:childTnLst>
                                    <p:animEffect transition="out" filter="fade">
                                      <p:cBhvr>
                                        <p:cTn id="49" dur="500" tmFilter="0, 0; .2, .5; .8, .5; 1, 0"/>
                                        <p:tgtEl>
                                          <p:spTgt spid="67"/>
                                        </p:tgtEl>
                                      </p:cBhvr>
                                    </p:animEffect>
                                    <p:animScale>
                                      <p:cBhvr>
                                        <p:cTn id="50" dur="250" autoRev="1" fill="hold"/>
                                        <p:tgtEl>
                                          <p:spTgt spid="67"/>
                                        </p:tgtEl>
                                      </p:cBhvr>
                                      <p:by x="105000" y="105000"/>
                                    </p:animScale>
                                  </p:childTnLst>
                                </p:cTn>
                              </p:par>
                            </p:childTnLst>
                          </p:cTn>
                        </p:par>
                        <p:par>
                          <p:cTn id="51" fill="hold">
                            <p:stCondLst>
                              <p:cond delay="1500"/>
                            </p:stCondLst>
                            <p:childTnLst>
                              <p:par>
                                <p:cTn id="52" presetID="10" presetClass="exit" presetSubtype="0" fill="hold" nodeType="afterEffect">
                                  <p:stCondLst>
                                    <p:cond delay="0"/>
                                  </p:stCondLst>
                                  <p:childTnLst>
                                    <p:animEffect transition="out" filter="fade">
                                      <p:cBhvr>
                                        <p:cTn id="53" dur="1000"/>
                                        <p:tgtEl>
                                          <p:spTgt spid="67"/>
                                        </p:tgtEl>
                                      </p:cBhvr>
                                    </p:animEffect>
                                    <p:set>
                                      <p:cBhvr>
                                        <p:cTn id="54" dur="1" fill="hold">
                                          <p:stCondLst>
                                            <p:cond delay="999"/>
                                          </p:stCondLst>
                                        </p:cTn>
                                        <p:tgtEl>
                                          <p:spTgt spid="67"/>
                                        </p:tgtEl>
                                        <p:attrNameLst>
                                          <p:attrName>style.visibility</p:attrName>
                                        </p:attrNameLst>
                                      </p:cBhvr>
                                      <p:to>
                                        <p:strVal val="hidden"/>
                                      </p:to>
                                    </p:set>
                                  </p:childTnLst>
                                </p:cTn>
                              </p:par>
                            </p:childTnLst>
                          </p:cTn>
                        </p:par>
                        <p:par>
                          <p:cTn id="55" fill="hold">
                            <p:stCondLst>
                              <p:cond delay="2500"/>
                            </p:stCondLst>
                            <p:childTnLst>
                              <p:par>
                                <p:cTn id="56" presetID="0" presetClass="path" presetSubtype="0" accel="50000" decel="50000" fill="hold" nodeType="afterEffect">
                                  <p:stCondLst>
                                    <p:cond delay="0"/>
                                  </p:stCondLst>
                                  <p:childTnLst>
                                    <p:animMotion origin="layout" path="M 0 0 L 0.3 0.05552 " pathEditMode="relative" ptsTypes="AA">
                                      <p:cBhvr>
                                        <p:cTn id="57" dur="1000" fill="hold"/>
                                        <p:tgtEl>
                                          <p:spTgt spid="35"/>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0 0 L 0.3 0.05552 " pathEditMode="relative" ptsTypes="AA">
                                      <p:cBhvr>
                                        <p:cTn id="59" dur="1000" fill="hold"/>
                                        <p:tgtEl>
                                          <p:spTgt spid="24"/>
                                        </p:tgtEl>
                                        <p:attrNameLst>
                                          <p:attrName>ppt_x</p:attrName>
                                          <p:attrName>ppt_y</p:attrName>
                                        </p:attrNameLst>
                                      </p:cBhvr>
                                    </p:animMotion>
                                  </p:childTnLst>
                                </p:cTn>
                              </p:par>
                            </p:childTnLst>
                          </p:cTn>
                        </p:par>
                        <p:par>
                          <p:cTn id="60" fill="hold">
                            <p:stCondLst>
                              <p:cond delay="3500"/>
                            </p:stCondLst>
                            <p:childTnLst>
                              <p:par>
                                <p:cTn id="61" presetID="10" presetClass="entr" presetSubtype="0"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2000"/>
                                        <p:tgtEl>
                                          <p:spTgt spid="68"/>
                                        </p:tgtEl>
                                      </p:cBhvr>
                                    </p:animEffect>
                                  </p:childTnLst>
                                </p:cTn>
                              </p:par>
                              <p:par>
                                <p:cTn id="64" presetID="10" presetClass="exit" presetSubtype="0" fill="hold" nodeType="withEffect">
                                  <p:stCondLst>
                                    <p:cond delay="0"/>
                                  </p:stCondLst>
                                  <p:childTnLst>
                                    <p:animEffect transition="out" filter="fade">
                                      <p:cBhvr>
                                        <p:cTn id="65" dur="2000"/>
                                        <p:tgtEl>
                                          <p:spTgt spid="35"/>
                                        </p:tgtEl>
                                      </p:cBhvr>
                                    </p:animEffect>
                                    <p:set>
                                      <p:cBhvr>
                                        <p:cTn id="66" dur="1" fill="hold">
                                          <p:stCondLst>
                                            <p:cond delay="1999"/>
                                          </p:stCondLst>
                                        </p:cTn>
                                        <p:tgtEl>
                                          <p:spTgt spid="35"/>
                                        </p:tgtEl>
                                        <p:attrNameLst>
                                          <p:attrName>style.visibility</p:attrName>
                                        </p:attrNameLst>
                                      </p:cBhvr>
                                      <p:to>
                                        <p:strVal val="hidden"/>
                                      </p:to>
                                    </p:set>
                                  </p:childTnLst>
                                </p:cTn>
                              </p:par>
                              <p:par>
                                <p:cTn id="67" presetID="23" presetClass="exit" presetSubtype="32" fill="hold" nodeType="withEffect">
                                  <p:stCondLst>
                                    <p:cond delay="0"/>
                                  </p:stCondLst>
                                  <p:childTnLst>
                                    <p:anim calcmode="lin" valueType="num">
                                      <p:cBhvr>
                                        <p:cTn id="68" dur="500"/>
                                        <p:tgtEl>
                                          <p:spTgt spid="9"/>
                                        </p:tgtEl>
                                        <p:attrNameLst>
                                          <p:attrName>ppt_w</p:attrName>
                                        </p:attrNameLst>
                                      </p:cBhvr>
                                      <p:tavLst>
                                        <p:tav tm="0">
                                          <p:val>
                                            <p:strVal val="ppt_w"/>
                                          </p:val>
                                        </p:tav>
                                        <p:tav tm="100000">
                                          <p:val>
                                            <p:fltVal val="0"/>
                                          </p:val>
                                        </p:tav>
                                      </p:tavLst>
                                    </p:anim>
                                    <p:anim calcmode="lin" valueType="num">
                                      <p:cBhvr>
                                        <p:cTn id="69" dur="500"/>
                                        <p:tgtEl>
                                          <p:spTgt spid="9"/>
                                        </p:tgtEl>
                                        <p:attrNameLst>
                                          <p:attrName>ppt_h</p:attrName>
                                        </p:attrNameLst>
                                      </p:cBhvr>
                                      <p:tavLst>
                                        <p:tav tm="0">
                                          <p:val>
                                            <p:strVal val="ppt_h"/>
                                          </p:val>
                                        </p:tav>
                                        <p:tav tm="100000">
                                          <p:val>
                                            <p:fltVal val="0"/>
                                          </p:val>
                                        </p:tav>
                                      </p:tavLst>
                                    </p:anim>
                                    <p:set>
                                      <p:cBhvr>
                                        <p:cTn id="70" dur="1" fill="hold">
                                          <p:stCondLst>
                                            <p:cond delay="499"/>
                                          </p:stCondLst>
                                        </p:cTn>
                                        <p:tgtEl>
                                          <p:spTgt spid="9"/>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5"/>
                                        </p:tgtEl>
                                      </p:cBhvr>
                                    </p:animEffect>
                                    <p:set>
                                      <p:cBhvr>
                                        <p:cTn id="73" dur="1" fill="hold">
                                          <p:stCondLst>
                                            <p:cond delay="499"/>
                                          </p:stCondLst>
                                        </p:cTn>
                                        <p:tgtEl>
                                          <p:spTgt spid="5"/>
                                        </p:tgtEl>
                                        <p:attrNameLst>
                                          <p:attrName>style.visibility</p:attrName>
                                        </p:attrNameLst>
                                      </p:cBhvr>
                                      <p:to>
                                        <p:strVal val="hidden"/>
                                      </p:to>
                                    </p:set>
                                  </p:childTnLst>
                                </p:cTn>
                              </p:par>
                            </p:childTnLst>
                          </p:cTn>
                        </p:par>
                        <p:par>
                          <p:cTn id="74" fill="hold">
                            <p:stCondLst>
                              <p:cond delay="5500"/>
                            </p:stCondLst>
                            <p:childTnLst>
                              <p:par>
                                <p:cTn id="75" presetID="23" presetClass="exit" presetSubtype="32" fill="hold" nodeType="afterEffect">
                                  <p:stCondLst>
                                    <p:cond delay="0"/>
                                  </p:stCondLst>
                                  <p:childTnLst>
                                    <p:anim calcmode="lin" valueType="num">
                                      <p:cBhvr>
                                        <p:cTn id="76" dur="500"/>
                                        <p:tgtEl>
                                          <p:spTgt spid="61"/>
                                        </p:tgtEl>
                                        <p:attrNameLst>
                                          <p:attrName>ppt_w</p:attrName>
                                        </p:attrNameLst>
                                      </p:cBhvr>
                                      <p:tavLst>
                                        <p:tav tm="0">
                                          <p:val>
                                            <p:strVal val="ppt_w"/>
                                          </p:val>
                                        </p:tav>
                                        <p:tav tm="100000">
                                          <p:val>
                                            <p:fltVal val="0"/>
                                          </p:val>
                                        </p:tav>
                                      </p:tavLst>
                                    </p:anim>
                                    <p:anim calcmode="lin" valueType="num">
                                      <p:cBhvr>
                                        <p:cTn id="77" dur="500"/>
                                        <p:tgtEl>
                                          <p:spTgt spid="61"/>
                                        </p:tgtEl>
                                        <p:attrNameLst>
                                          <p:attrName>ppt_h</p:attrName>
                                        </p:attrNameLst>
                                      </p:cBhvr>
                                      <p:tavLst>
                                        <p:tav tm="0">
                                          <p:val>
                                            <p:strVal val="ppt_h"/>
                                          </p:val>
                                        </p:tav>
                                        <p:tav tm="100000">
                                          <p:val>
                                            <p:fltVal val="0"/>
                                          </p:val>
                                        </p:tav>
                                      </p:tavLst>
                                    </p:anim>
                                    <p:set>
                                      <p:cBhvr>
                                        <p:cTn id="78" dur="1" fill="hold">
                                          <p:stCondLst>
                                            <p:cond delay="499"/>
                                          </p:stCondLst>
                                        </p:cTn>
                                        <p:tgtEl>
                                          <p:spTgt spid="61"/>
                                        </p:tgtEl>
                                        <p:attrNameLst>
                                          <p:attrName>style.visibility</p:attrName>
                                        </p:attrNameLst>
                                      </p:cBhvr>
                                      <p:to>
                                        <p:strVal val="hidden"/>
                                      </p:to>
                                    </p:set>
                                  </p:childTnLst>
                                </p:cTn>
                              </p:par>
                            </p:childTnLst>
                          </p:cTn>
                        </p:par>
                        <p:par>
                          <p:cTn id="79" fill="hold">
                            <p:stCondLst>
                              <p:cond delay="6000"/>
                            </p:stCondLst>
                            <p:childTnLst>
                              <p:par>
                                <p:cTn id="80" presetID="23" presetClass="exit" presetSubtype="32" fill="hold" nodeType="afterEffect">
                                  <p:stCondLst>
                                    <p:cond delay="0"/>
                                  </p:stCondLst>
                                  <p:childTnLst>
                                    <p:anim calcmode="lin" valueType="num">
                                      <p:cBhvr>
                                        <p:cTn id="81" dur="500"/>
                                        <p:tgtEl>
                                          <p:spTgt spid="63"/>
                                        </p:tgtEl>
                                        <p:attrNameLst>
                                          <p:attrName>ppt_w</p:attrName>
                                        </p:attrNameLst>
                                      </p:cBhvr>
                                      <p:tavLst>
                                        <p:tav tm="0">
                                          <p:val>
                                            <p:strVal val="ppt_w"/>
                                          </p:val>
                                        </p:tav>
                                        <p:tav tm="100000">
                                          <p:val>
                                            <p:fltVal val="0"/>
                                          </p:val>
                                        </p:tav>
                                      </p:tavLst>
                                    </p:anim>
                                    <p:anim calcmode="lin" valueType="num">
                                      <p:cBhvr>
                                        <p:cTn id="82" dur="500"/>
                                        <p:tgtEl>
                                          <p:spTgt spid="63"/>
                                        </p:tgtEl>
                                        <p:attrNameLst>
                                          <p:attrName>ppt_h</p:attrName>
                                        </p:attrNameLst>
                                      </p:cBhvr>
                                      <p:tavLst>
                                        <p:tav tm="0">
                                          <p:val>
                                            <p:strVal val="ppt_h"/>
                                          </p:val>
                                        </p:tav>
                                        <p:tav tm="100000">
                                          <p:val>
                                            <p:fltVal val="0"/>
                                          </p:val>
                                        </p:tav>
                                      </p:tavLst>
                                    </p:anim>
                                    <p:set>
                                      <p:cBhvr>
                                        <p:cTn id="83" dur="1" fill="hold">
                                          <p:stCondLst>
                                            <p:cond delay="499"/>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xplosion 1 21504"/>
          <p:cNvSpPr>
            <a:spLocks noChangeArrowheads="1"/>
          </p:cNvSpPr>
          <p:nvPr/>
        </p:nvSpPr>
        <p:spPr bwMode="auto">
          <a:xfrm>
            <a:off x="304800" y="1284780"/>
            <a:ext cx="1392238" cy="536575"/>
          </a:xfrm>
          <a:prstGeom prst="irregularSeal1">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l" defTabSz="914363" rtl="0"/>
            <a:endParaRPr lang="en-US" sz="1600" kern="1200">
              <a:latin typeface="Segoe"/>
              <a:ea typeface="+mn-ea"/>
              <a:cs typeface="+mn-cs"/>
            </a:endParaRPr>
          </a:p>
        </p:txBody>
      </p:sp>
      <p:cxnSp>
        <p:nvCxnSpPr>
          <p:cNvPr id="7" name="Straight Connector 6"/>
          <p:cNvCxnSpPr/>
          <p:nvPr/>
        </p:nvCxnSpPr>
        <p:spPr>
          <a:xfrm rot="5400000">
            <a:off x="-609600" y="3129455"/>
            <a:ext cx="4267200" cy="0"/>
          </a:xfrm>
          <a:prstGeom prst="line">
            <a:avLst/>
          </a:prstGeom>
          <a:ln w="25400" cap="rnd" cmpd="sng" algn="ctr">
            <a:solidFill>
              <a:schemeClr val="tx1"/>
            </a:solidFill>
            <a:prstDash val="solid"/>
            <a:head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522413" y="5263055"/>
            <a:ext cx="7011987" cy="1588"/>
          </a:xfrm>
          <a:prstGeom prst="line">
            <a:avLst/>
          </a:prstGeom>
          <a:noFill/>
          <a:ln w="25400" cap="rnd" cmpd="sng" algn="ctr">
            <a:solidFill>
              <a:schemeClr val="tx1"/>
            </a:solidFill>
            <a:prstDash val="solid"/>
          </a:ln>
          <a:effectLst/>
        </p:spPr>
        <p:style>
          <a:lnRef idx="1">
            <a:schemeClr val="accent1"/>
          </a:lnRef>
          <a:fillRef idx="0">
            <a:schemeClr val="accent1"/>
          </a:fillRef>
          <a:effectRef idx="0">
            <a:schemeClr val="accent1"/>
          </a:effectRef>
          <a:fontRef idx="minor">
            <a:schemeClr val="tx1"/>
          </a:fontRef>
        </p:style>
      </p:cxnSp>
      <p:sp>
        <p:nvSpPr>
          <p:cNvPr id="11269" name="TextBox 21507"/>
          <p:cNvSpPr txBox="1">
            <a:spLocks noChangeArrowheads="1"/>
          </p:cNvSpPr>
          <p:nvPr/>
        </p:nvSpPr>
        <p:spPr bwMode="auto">
          <a:xfrm>
            <a:off x="381000" y="762000"/>
            <a:ext cx="1197764" cy="4585871"/>
          </a:xfrm>
          <a:prstGeom prst="rect">
            <a:avLst/>
          </a:prstGeom>
          <a:noFill/>
          <a:ln w="9525">
            <a:noFill/>
            <a:miter lim="800000"/>
            <a:headEnd/>
            <a:tailEnd/>
          </a:ln>
        </p:spPr>
        <p:txBody>
          <a:bodyPr wrap="none">
            <a:spAutoFit/>
          </a:bodyPr>
          <a:lstStyle/>
          <a:p>
            <a:pPr algn="l" defTabSz="914363" rtl="0"/>
            <a:r>
              <a:rPr lang="en-US" sz="1100" kern="1200" dirty="0">
                <a:latin typeface="Segoe"/>
                <a:ea typeface="+mn-ea"/>
                <a:cs typeface="+mn-cs"/>
              </a:rPr>
              <a:t>Virtual Sessions</a:t>
            </a:r>
          </a:p>
          <a:p>
            <a:pPr algn="l" defTabSz="914363" rtl="0"/>
            <a:r>
              <a:rPr lang="en-US" sz="1100" kern="1200" dirty="0">
                <a:latin typeface="Segoe"/>
                <a:ea typeface="+mn-ea"/>
                <a:cs typeface="+mn-cs"/>
              </a:rPr>
              <a:t>Per License</a:t>
            </a:r>
          </a:p>
          <a:p>
            <a:pPr algn="l" defTabSz="914363" rtl="0"/>
            <a:endParaRPr lang="en-US" u="sng" kern="1200" dirty="0">
              <a:latin typeface="Segoe"/>
              <a:ea typeface="+mn-ea"/>
              <a:cs typeface="+mn-cs"/>
            </a:endParaRPr>
          </a:p>
          <a:p>
            <a:pPr algn="l" defTabSz="914363" rtl="0"/>
            <a:r>
              <a:rPr lang="en-US" i="1" kern="1200" dirty="0">
                <a:latin typeface="Segoe"/>
                <a:ea typeface="+mn-ea"/>
                <a:cs typeface="+mn-cs"/>
              </a:rPr>
              <a:t>Unlimited</a:t>
            </a:r>
          </a:p>
          <a:p>
            <a:pPr algn="l" defTabSz="914363" rtl="0"/>
            <a:r>
              <a:rPr lang="en-US" kern="1200" dirty="0">
                <a:latin typeface="Segoe"/>
                <a:ea typeface="+mn-ea"/>
                <a:cs typeface="+mn-cs"/>
              </a:rPr>
              <a:t>           ..</a:t>
            </a:r>
          </a:p>
          <a:p>
            <a:pPr algn="l" defTabSz="914363" rtl="0"/>
            <a:r>
              <a:rPr lang="en-US" kern="1200" dirty="0">
                <a:latin typeface="Segoe"/>
                <a:ea typeface="+mn-ea"/>
                <a:cs typeface="+mn-cs"/>
              </a:rPr>
              <a:t>           32</a:t>
            </a:r>
          </a:p>
          <a:p>
            <a:pPr algn="l" defTabSz="914363" rtl="0"/>
            <a:endParaRPr lang="en-US" kern="1200" dirty="0">
              <a:latin typeface="Segoe"/>
              <a:ea typeface="+mn-ea"/>
              <a:cs typeface="+mn-cs"/>
            </a:endParaRPr>
          </a:p>
          <a:p>
            <a:pPr algn="l" defTabSz="914363" rtl="0"/>
            <a:r>
              <a:rPr lang="en-US" kern="1200" dirty="0">
                <a:latin typeface="Segoe"/>
                <a:ea typeface="+mn-ea"/>
                <a:cs typeface="+mn-cs"/>
              </a:rPr>
              <a:t>           16</a:t>
            </a:r>
          </a:p>
          <a:p>
            <a:pPr algn="l" defTabSz="914363" rtl="0"/>
            <a:endParaRPr lang="en-US" kern="1200" dirty="0">
              <a:latin typeface="Segoe"/>
              <a:ea typeface="+mn-ea"/>
              <a:cs typeface="+mn-cs"/>
            </a:endParaRPr>
          </a:p>
          <a:p>
            <a:pPr algn="l" defTabSz="914363" rtl="0"/>
            <a:r>
              <a:rPr lang="en-US" kern="1200" dirty="0">
                <a:latin typeface="Segoe"/>
                <a:ea typeface="+mn-ea"/>
                <a:cs typeface="+mn-cs"/>
              </a:rPr>
              <a:t>             8</a:t>
            </a:r>
          </a:p>
          <a:p>
            <a:pPr algn="l" defTabSz="914363" rtl="0"/>
            <a:endParaRPr lang="en-US" kern="1200" dirty="0">
              <a:latin typeface="Segoe"/>
              <a:ea typeface="+mn-ea"/>
              <a:cs typeface="+mn-cs"/>
            </a:endParaRPr>
          </a:p>
          <a:p>
            <a:pPr algn="l" defTabSz="914363" rtl="0"/>
            <a:endParaRPr lang="en-US" kern="1200" dirty="0">
              <a:latin typeface="Segoe"/>
              <a:ea typeface="+mn-ea"/>
              <a:cs typeface="+mn-cs"/>
            </a:endParaRPr>
          </a:p>
          <a:p>
            <a:pPr algn="l" defTabSz="914363" rtl="0"/>
            <a:r>
              <a:rPr lang="en-US" kern="1200" dirty="0">
                <a:latin typeface="Segoe"/>
                <a:ea typeface="+mn-ea"/>
                <a:cs typeface="+mn-cs"/>
              </a:rPr>
              <a:t>             4</a:t>
            </a:r>
          </a:p>
          <a:p>
            <a:pPr algn="l" defTabSz="914363" rtl="0"/>
            <a:endParaRPr lang="en-US" kern="1200" dirty="0">
              <a:latin typeface="Segoe"/>
              <a:ea typeface="+mn-ea"/>
              <a:cs typeface="+mn-cs"/>
            </a:endParaRPr>
          </a:p>
          <a:p>
            <a:pPr algn="l" defTabSz="914363" rtl="0"/>
            <a:endParaRPr lang="en-US" kern="1200" dirty="0">
              <a:latin typeface="Segoe"/>
              <a:ea typeface="+mn-ea"/>
              <a:cs typeface="+mn-cs"/>
            </a:endParaRPr>
          </a:p>
          <a:p>
            <a:pPr algn="l" defTabSz="914363" rtl="0"/>
            <a:endParaRPr lang="en-US" kern="1200" dirty="0">
              <a:latin typeface="Segoe"/>
              <a:ea typeface="+mn-ea"/>
              <a:cs typeface="+mn-cs"/>
            </a:endParaRPr>
          </a:p>
          <a:p>
            <a:pPr algn="l" defTabSz="914363" rtl="0"/>
            <a:r>
              <a:rPr lang="en-US" kern="1200" dirty="0">
                <a:latin typeface="Segoe"/>
                <a:ea typeface="+mn-ea"/>
                <a:cs typeface="+mn-cs"/>
              </a:rPr>
              <a:t>             1</a:t>
            </a:r>
          </a:p>
        </p:txBody>
      </p:sp>
      <p:sp>
        <p:nvSpPr>
          <p:cNvPr id="11270" name="TextBox 21508"/>
          <p:cNvSpPr txBox="1">
            <a:spLocks noChangeArrowheads="1"/>
          </p:cNvSpPr>
          <p:nvPr/>
        </p:nvSpPr>
        <p:spPr bwMode="auto">
          <a:xfrm>
            <a:off x="2133600" y="5313855"/>
            <a:ext cx="7315200" cy="486287"/>
          </a:xfrm>
          <a:prstGeom prst="rect">
            <a:avLst/>
          </a:prstGeom>
          <a:noFill/>
          <a:ln w="9525">
            <a:noFill/>
            <a:miter lim="800000"/>
            <a:headEnd/>
            <a:tailEnd/>
          </a:ln>
        </p:spPr>
        <p:txBody>
          <a:bodyPr>
            <a:spAutoFit/>
          </a:bodyPr>
          <a:lstStyle/>
          <a:p>
            <a:pPr algn="l" defTabSz="914363" rtl="0">
              <a:lnSpc>
                <a:spcPct val="80000"/>
              </a:lnSpc>
            </a:pPr>
            <a:r>
              <a:rPr lang="en-US" sz="1600" kern="1200" dirty="0">
                <a:latin typeface="Segoe"/>
                <a:ea typeface="+mn-ea"/>
                <a:cs typeface="+mn-cs"/>
              </a:rPr>
              <a:t>Standard            	    Enterprise           		Datacenter</a:t>
            </a:r>
          </a:p>
          <a:p>
            <a:pPr algn="l" defTabSz="914363" rtl="0">
              <a:lnSpc>
                <a:spcPct val="80000"/>
              </a:lnSpc>
            </a:pPr>
            <a:r>
              <a:rPr lang="en-US" sz="1600" kern="1200" dirty="0">
                <a:latin typeface="Segoe"/>
                <a:ea typeface="+mn-ea"/>
                <a:cs typeface="+mn-cs"/>
              </a:rPr>
              <a:t>			  		</a:t>
            </a:r>
          </a:p>
        </p:txBody>
      </p:sp>
      <p:sp>
        <p:nvSpPr>
          <p:cNvPr id="11271" name="Shape 21509"/>
          <p:cNvSpPr>
            <a:spLocks/>
          </p:cNvSpPr>
          <p:nvPr/>
        </p:nvSpPr>
        <p:spPr bwMode="auto">
          <a:xfrm>
            <a:off x="1532573" y="1522905"/>
            <a:ext cx="4114800" cy="6350"/>
          </a:xfrm>
          <a:custGeom>
            <a:avLst/>
            <a:gdLst>
              <a:gd name="T0" fmla="*/ 0 w 2753"/>
              <a:gd name="T1" fmla="*/ 0 h 4"/>
              <a:gd name="T2" fmla="*/ 2147483647 w 2753"/>
              <a:gd name="T3" fmla="*/ 2147483647 h 4"/>
              <a:gd name="T4" fmla="*/ 0 60000 65536"/>
              <a:gd name="T5" fmla="*/ 0 60000 65536"/>
              <a:gd name="T6" fmla="*/ 0 w 2753"/>
              <a:gd name="T7" fmla="*/ 0 h 4"/>
              <a:gd name="T8" fmla="*/ 2753 w 2753"/>
              <a:gd name="T9" fmla="*/ 4 h 4"/>
            </a:gdLst>
            <a:ahLst/>
            <a:cxnLst>
              <a:cxn ang="T4">
                <a:pos x="T0" y="T1"/>
              </a:cxn>
              <a:cxn ang="T5">
                <a:pos x="T2" y="T3"/>
              </a:cxn>
            </a:cxnLst>
            <a:rect l="T6" t="T7" r="T8" b="T9"/>
            <a:pathLst>
              <a:path w="2753" h="4">
                <a:moveTo>
                  <a:pt x="0" y="0"/>
                </a:moveTo>
                <a:lnTo>
                  <a:pt x="2753" y="4"/>
                </a:lnTo>
              </a:path>
            </a:pathLst>
          </a:custGeom>
          <a:noFill/>
          <a:ln w="6350" cap="rnd" algn="ctr">
            <a:solidFill>
              <a:schemeClr val="tx1"/>
            </a:solidFill>
            <a:round/>
            <a:headEnd/>
            <a:tailEnd/>
          </a:ln>
        </p:spPr>
        <p:txBody>
          <a:bodyPr/>
          <a:lstStyle/>
          <a:p>
            <a:pPr algn="l" defTabSz="914363" rtl="0"/>
            <a:endParaRPr lang="en-NZ" sz="1600" kern="1200">
              <a:latin typeface="Segoe"/>
              <a:ea typeface="+mn-ea"/>
              <a:cs typeface="+mn-cs"/>
            </a:endParaRPr>
          </a:p>
        </p:txBody>
      </p:sp>
      <p:sp>
        <p:nvSpPr>
          <p:cNvPr id="11272" name="Shape 21510"/>
          <p:cNvSpPr>
            <a:spLocks/>
          </p:cNvSpPr>
          <p:nvPr/>
        </p:nvSpPr>
        <p:spPr bwMode="auto">
          <a:xfrm>
            <a:off x="1520825" y="4002580"/>
            <a:ext cx="2162175" cy="3175"/>
          </a:xfrm>
          <a:custGeom>
            <a:avLst/>
            <a:gdLst>
              <a:gd name="T0" fmla="*/ 0 w 1362"/>
              <a:gd name="T1" fmla="*/ 0 h 2"/>
              <a:gd name="T2" fmla="*/ 2147483647 w 1362"/>
              <a:gd name="T3" fmla="*/ 2147483647 h 2"/>
              <a:gd name="T4" fmla="*/ 0 60000 65536"/>
              <a:gd name="T5" fmla="*/ 0 60000 65536"/>
              <a:gd name="T6" fmla="*/ 0 w 1362"/>
              <a:gd name="T7" fmla="*/ 0 h 2"/>
              <a:gd name="T8" fmla="*/ 1362 w 1362"/>
              <a:gd name="T9" fmla="*/ 2 h 2"/>
            </a:gdLst>
            <a:ahLst/>
            <a:cxnLst>
              <a:cxn ang="T4">
                <a:pos x="T0" y="T1"/>
              </a:cxn>
              <a:cxn ang="T5">
                <a:pos x="T2" y="T3"/>
              </a:cxn>
            </a:cxnLst>
            <a:rect l="T6" t="T7" r="T8" b="T9"/>
            <a:pathLst>
              <a:path w="1362" h="2">
                <a:moveTo>
                  <a:pt x="0" y="0"/>
                </a:moveTo>
                <a:lnTo>
                  <a:pt x="1362" y="2"/>
                </a:lnTo>
              </a:path>
            </a:pathLst>
          </a:custGeom>
          <a:noFill/>
          <a:ln w="6350" cap="rnd" algn="ctr">
            <a:solidFill>
              <a:schemeClr val="tx1"/>
            </a:solidFill>
            <a:round/>
            <a:headEnd/>
            <a:tailEnd/>
          </a:ln>
        </p:spPr>
        <p:txBody>
          <a:bodyPr/>
          <a:lstStyle/>
          <a:p>
            <a:pPr algn="l" defTabSz="914363" rtl="0"/>
            <a:endParaRPr lang="en-NZ" sz="1600" kern="1200">
              <a:latin typeface="Segoe"/>
              <a:ea typeface="+mn-ea"/>
              <a:cs typeface="+mn-cs"/>
            </a:endParaRPr>
          </a:p>
        </p:txBody>
      </p:sp>
      <p:cxnSp>
        <p:nvCxnSpPr>
          <p:cNvPr id="26" name="Straight Connector 25"/>
          <p:cNvCxnSpPr/>
          <p:nvPr/>
        </p:nvCxnSpPr>
        <p:spPr bwMode="auto">
          <a:xfrm>
            <a:off x="1524000" y="5128118"/>
            <a:ext cx="284163" cy="1587"/>
          </a:xfrm>
          <a:prstGeom prst="line">
            <a:avLst/>
          </a:prstGeom>
          <a:noFill/>
          <a:ln w="6350" cap="rnd" cmpd="sng" algn="ctr">
            <a:solidFill>
              <a:schemeClr val="tx1"/>
            </a:solidFill>
            <a:prstDash val="solid"/>
            <a:headEnd type="none" w="med" len="med"/>
            <a:tailEnd type="none" w="med" len="med"/>
          </a:ln>
          <a:effectLst/>
        </p:spPr>
        <p:style>
          <a:lnRef idx="1">
            <a:schemeClr val="accent6"/>
          </a:lnRef>
          <a:fillRef idx="0">
            <a:schemeClr val="accent6"/>
          </a:fillRef>
          <a:effectRef idx="0">
            <a:schemeClr val="accent6"/>
          </a:effectRef>
          <a:fontRef idx="minor">
            <a:schemeClr val="tx1"/>
          </a:fontRef>
        </p:style>
      </p:cxnSp>
      <p:pic>
        <p:nvPicPr>
          <p:cNvPr id="11274" name="Rectangle 21512"/>
          <p:cNvPicPr>
            <a:picLocks noChangeAspect="1" noChangeArrowheads="1"/>
          </p:cNvPicPr>
          <p:nvPr/>
        </p:nvPicPr>
        <p:blipFill>
          <a:blip r:embed="rId3" cstate="print"/>
          <a:srcRect/>
          <a:stretch>
            <a:fillRect/>
          </a:stretch>
        </p:blipFill>
        <p:spPr bwMode="ltGray">
          <a:xfrm>
            <a:off x="0" y="5832968"/>
            <a:ext cx="9123363" cy="877887"/>
          </a:xfrm>
          <a:prstGeom prst="rect">
            <a:avLst/>
          </a:prstGeom>
          <a:noFill/>
          <a:ln w="9525">
            <a:noFill/>
            <a:miter lim="800000"/>
            <a:headEnd/>
            <a:tailEnd/>
          </a:ln>
        </p:spPr>
      </p:pic>
      <p:sp>
        <p:nvSpPr>
          <p:cNvPr id="11275" name="TextBox 21513"/>
          <p:cNvSpPr txBox="1">
            <a:spLocks noChangeArrowheads="1"/>
          </p:cNvSpPr>
          <p:nvPr/>
        </p:nvSpPr>
        <p:spPr bwMode="auto">
          <a:xfrm>
            <a:off x="350838" y="5948855"/>
            <a:ext cx="8068234" cy="584775"/>
          </a:xfrm>
          <a:prstGeom prst="rect">
            <a:avLst/>
          </a:prstGeom>
          <a:noFill/>
          <a:ln w="9525">
            <a:noFill/>
            <a:miter lim="800000"/>
            <a:headEnd/>
            <a:tailEnd/>
          </a:ln>
        </p:spPr>
        <p:txBody>
          <a:bodyPr wrap="none">
            <a:spAutoFit/>
          </a:bodyPr>
          <a:lstStyle/>
          <a:p>
            <a:pPr algn="l" defTabSz="914363" rtl="0"/>
            <a:r>
              <a:rPr lang="en-US" sz="1600" kern="1200">
                <a:latin typeface="Segoe"/>
                <a:ea typeface="+mn-ea"/>
                <a:cs typeface="+mn-cs"/>
              </a:rPr>
              <a:t>Datacenter Edition makes licensing Windows Server for Virtual Machines easy.</a:t>
            </a:r>
          </a:p>
          <a:p>
            <a:pPr algn="l" defTabSz="914363" rtl="0"/>
            <a:r>
              <a:rPr lang="en-US" sz="1600" kern="1200">
                <a:latin typeface="Segoe"/>
                <a:ea typeface="+mn-ea"/>
                <a:cs typeface="+mn-cs"/>
              </a:rPr>
              <a:t>Simply license the processors. No need to count, track, or license the virtual machines.</a:t>
            </a:r>
          </a:p>
        </p:txBody>
      </p:sp>
      <p:sp>
        <p:nvSpPr>
          <p:cNvPr id="11280" name="Text Box 16"/>
          <p:cNvSpPr txBox="1">
            <a:spLocks noChangeArrowheads="1"/>
          </p:cNvSpPr>
          <p:nvPr/>
        </p:nvSpPr>
        <p:spPr bwMode="auto">
          <a:xfrm>
            <a:off x="496887" y="5515468"/>
            <a:ext cx="7953429" cy="338554"/>
          </a:xfrm>
          <a:prstGeom prst="rect">
            <a:avLst/>
          </a:prstGeom>
          <a:noFill/>
          <a:ln w="9525">
            <a:noFill/>
            <a:miter lim="800000"/>
            <a:headEnd/>
            <a:tailEnd/>
          </a:ln>
        </p:spPr>
        <p:txBody>
          <a:bodyPr wrap="square">
            <a:spAutoFit/>
          </a:bodyPr>
          <a:lstStyle/>
          <a:p>
            <a:pPr algn="l" defTabSz="914363" rtl="0"/>
            <a:r>
              <a:rPr lang="en-US" sz="1600" kern="1200" dirty="0">
                <a:latin typeface="Segoe"/>
                <a:ea typeface="+mn-ea"/>
                <a:cs typeface="+mn-cs"/>
              </a:rPr>
              <a:t>Includes host OS:     YES                             </a:t>
            </a:r>
            <a:r>
              <a:rPr lang="en-US" sz="1600" kern="1200" dirty="0" err="1">
                <a:latin typeface="Segoe"/>
                <a:ea typeface="+mn-ea"/>
                <a:cs typeface="+mn-cs"/>
              </a:rPr>
              <a:t>YES</a:t>
            </a:r>
            <a:r>
              <a:rPr lang="en-US" sz="1600" kern="1200" dirty="0">
                <a:latin typeface="Segoe"/>
                <a:ea typeface="+mn-ea"/>
                <a:cs typeface="+mn-cs"/>
              </a:rPr>
              <a:t>                                      </a:t>
            </a:r>
            <a:r>
              <a:rPr lang="en-US" sz="1600" kern="1200" dirty="0" err="1">
                <a:latin typeface="Segoe"/>
                <a:ea typeface="+mn-ea"/>
                <a:cs typeface="+mn-cs"/>
              </a:rPr>
              <a:t>YES</a:t>
            </a:r>
            <a:endParaRPr lang="en-US" sz="1600" kern="1200" dirty="0">
              <a:latin typeface="Segoe"/>
              <a:ea typeface="+mn-ea"/>
              <a:cs typeface="+mn-cs"/>
            </a:endParaRPr>
          </a:p>
        </p:txBody>
      </p:sp>
      <p:sp>
        <p:nvSpPr>
          <p:cNvPr id="21" name="Title 20"/>
          <p:cNvSpPr>
            <a:spLocks noGrp="1"/>
          </p:cNvSpPr>
          <p:nvPr>
            <p:ph type="title"/>
          </p:nvPr>
        </p:nvSpPr>
        <p:spPr>
          <a:xfrm>
            <a:off x="381000" y="230188"/>
            <a:ext cx="8382000" cy="443198"/>
          </a:xfrm>
        </p:spPr>
        <p:txBody>
          <a:bodyPr>
            <a:normAutofit/>
          </a:bodyPr>
          <a:lstStyle/>
          <a:p>
            <a:r>
              <a:rPr lang="en-US" sz="3200" dirty="0" smtClean="0"/>
              <a:t>Unlimited Virtualization with Datacenter</a:t>
            </a:r>
            <a:endParaRPr lang="en-US" sz="3200" dirty="0"/>
          </a:p>
        </p:txBody>
      </p:sp>
      <p:sp>
        <p:nvSpPr>
          <p:cNvPr id="17" name="Rounded Rectangular Callout 16"/>
          <p:cNvSpPr/>
          <p:nvPr/>
        </p:nvSpPr>
        <p:spPr bwMode="auto">
          <a:xfrm>
            <a:off x="1752600" y="1828800"/>
            <a:ext cx="4419600" cy="1905000"/>
          </a:xfrm>
          <a:prstGeom prst="wedgeRoundRectCallout">
            <a:avLst>
              <a:gd name="adj1" fmla="val 50226"/>
              <a:gd name="adj2" fmla="val 24210"/>
              <a:gd name="adj3" fmla="val 16667"/>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600" dirty="0" smtClean="0">
                <a:solidFill>
                  <a:schemeClr val="bg1"/>
                </a:solidFill>
                <a:latin typeface="Calibri"/>
                <a:ea typeface="Calibri"/>
                <a:cs typeface="Times New Roman"/>
              </a:rPr>
              <a:t>“By deploying Windows Server 2008 Datacenter, with its liberal virtual-machine licensing options, MLS PIN achieved savings of $200,000 over other editions of the operating system.”</a:t>
            </a:r>
          </a:p>
          <a:p>
            <a:pPr algn="ctr"/>
            <a:endParaRPr lang="en-US" sz="1600" dirty="0" smtClean="0">
              <a:solidFill>
                <a:schemeClr val="bg1"/>
              </a:solidFill>
              <a:latin typeface="Calibri"/>
              <a:ea typeface="Calibri"/>
              <a:cs typeface="Times New Roman"/>
            </a:endParaRPr>
          </a:p>
          <a:p>
            <a:pPr algn="ctr"/>
            <a:r>
              <a:rPr lang="en-US" sz="1600" dirty="0" smtClean="0">
                <a:solidFill>
                  <a:schemeClr val="bg1"/>
                </a:solidFill>
                <a:latin typeface="Calibri"/>
                <a:ea typeface="Calibri"/>
                <a:cs typeface="Times New Roman"/>
              </a:rPr>
              <a:t>Matt </a:t>
            </a:r>
            <a:r>
              <a:rPr lang="en-US" sz="1600" dirty="0" err="1" smtClean="0">
                <a:solidFill>
                  <a:schemeClr val="bg1"/>
                </a:solidFill>
                <a:latin typeface="Calibri"/>
                <a:ea typeface="Calibri"/>
                <a:cs typeface="Times New Roman"/>
              </a:rPr>
              <a:t>Lavalee</a:t>
            </a:r>
            <a:r>
              <a:rPr lang="en-US" sz="1600" dirty="0" smtClean="0">
                <a:solidFill>
                  <a:schemeClr val="bg1"/>
                </a:solidFill>
                <a:latin typeface="Calibri"/>
                <a:ea typeface="Calibri"/>
                <a:cs typeface="Times New Roman"/>
              </a:rPr>
              <a:t>, Director of Technology</a:t>
            </a:r>
          </a:p>
          <a:p>
            <a:pPr algn="ctr"/>
            <a:r>
              <a:rPr lang="en-US" sz="1600" dirty="0" smtClean="0">
                <a:solidFill>
                  <a:schemeClr val="bg1"/>
                </a:solidFill>
                <a:latin typeface="Calibri"/>
                <a:ea typeface="Calibri"/>
                <a:cs typeface="Times New Roman"/>
              </a:rPr>
              <a:t>MLS Property Information Network </a:t>
            </a:r>
            <a:endParaRPr kumimoji="0" lang="en-US" sz="1600" b="1" i="0" u="none" strike="noStrike" cap="none" normalizeH="0" baseline="0" dirty="0" smtClean="0">
              <a:solidFill>
                <a:schemeClr val="bg1"/>
              </a:solidFill>
              <a:effectLst>
                <a:outerShdw blurRad="38100" dist="38100" dir="2700000" algn="tl">
                  <a:srgbClr val="000000">
                    <a:alpha val="43137"/>
                  </a:srgbClr>
                </a:outerShdw>
              </a:effectLst>
              <a:latin typeface="Arial" charset="0"/>
            </a:endParaRPr>
          </a:p>
        </p:txBody>
      </p:sp>
      <p:pic>
        <p:nvPicPr>
          <p:cNvPr id="22" name="Picture 21" descr="datacenter new.png"/>
          <p:cNvPicPr>
            <a:picLocks noChangeAspect="1"/>
          </p:cNvPicPr>
          <p:nvPr/>
        </p:nvPicPr>
        <p:blipFill>
          <a:blip r:embed="rId4" cstate="print"/>
          <a:stretch>
            <a:fillRect/>
          </a:stretch>
        </p:blipFill>
        <p:spPr>
          <a:xfrm>
            <a:off x="8556792" y="96414"/>
            <a:ext cx="577877" cy="274320"/>
          </a:xfrm>
          <a:prstGeom prst="rect">
            <a:avLst/>
          </a:prstGeom>
        </p:spPr>
      </p:pic>
      <p:pic>
        <p:nvPicPr>
          <p:cNvPr id="24" name="Picture 23" descr="WS08-R2-DtCnt_h_rgb_r.png"/>
          <p:cNvPicPr>
            <a:picLocks noChangeAspect="1"/>
          </p:cNvPicPr>
          <p:nvPr/>
        </p:nvPicPr>
        <p:blipFill>
          <a:blip r:embed="rId5"/>
          <a:stretch>
            <a:fillRect/>
          </a:stretch>
        </p:blipFill>
        <p:spPr>
          <a:xfrm>
            <a:off x="5805804" y="1319785"/>
            <a:ext cx="2911160" cy="550556"/>
          </a:xfrm>
          <a:prstGeom prst="rect">
            <a:avLst/>
          </a:prstGeom>
        </p:spPr>
      </p:pic>
      <p:pic>
        <p:nvPicPr>
          <p:cNvPr id="25" name="Picture 24" descr="WS08-R2-Ent_h_rgb_r.png"/>
          <p:cNvPicPr>
            <a:picLocks noChangeAspect="1"/>
          </p:cNvPicPr>
          <p:nvPr/>
        </p:nvPicPr>
        <p:blipFill>
          <a:blip r:embed="rId6"/>
          <a:stretch>
            <a:fillRect/>
          </a:stretch>
        </p:blipFill>
        <p:spPr>
          <a:xfrm>
            <a:off x="3812286" y="3814095"/>
            <a:ext cx="3052326" cy="620745"/>
          </a:xfrm>
          <a:prstGeom prst="rect">
            <a:avLst/>
          </a:prstGeom>
        </p:spPr>
      </p:pic>
      <p:pic>
        <p:nvPicPr>
          <p:cNvPr id="27" name="Picture 26" descr="WS08-R2-Std_h_rgb_r.png"/>
          <p:cNvPicPr>
            <a:picLocks noChangeAspect="1"/>
          </p:cNvPicPr>
          <p:nvPr/>
        </p:nvPicPr>
        <p:blipFill>
          <a:blip r:embed="rId7"/>
          <a:stretch>
            <a:fillRect/>
          </a:stretch>
        </p:blipFill>
        <p:spPr>
          <a:xfrm>
            <a:off x="2121662" y="4635626"/>
            <a:ext cx="2951394" cy="558165"/>
          </a:xfrm>
          <a:prstGeom prst="rect">
            <a:avLst/>
          </a:prstGeom>
        </p:spPr>
      </p:pic>
    </p:spTree>
  </p:cSld>
  <p:clrMapOvr>
    <a:masterClrMapping/>
  </p:clrMapOvr>
  <p:transition advTm="8178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65" y="70104"/>
            <a:ext cx="9241537" cy="443198"/>
          </a:xfrm>
        </p:spPr>
        <p:txBody>
          <a:bodyPr/>
          <a:lstStyle/>
          <a:p>
            <a:r>
              <a:rPr lang="en-US" sz="3200" dirty="0" smtClean="0"/>
              <a:t>Virtualization Management: Unified Control</a:t>
            </a:r>
            <a:endParaRPr lang="en-US" sz="3200" dirty="0"/>
          </a:p>
        </p:txBody>
      </p:sp>
      <p:sp>
        <p:nvSpPr>
          <p:cNvPr id="57" name="Rounded Rectangle 56"/>
          <p:cNvSpPr/>
          <p:nvPr/>
        </p:nvSpPr>
        <p:spPr>
          <a:xfrm>
            <a:off x="439538" y="3643520"/>
            <a:ext cx="8345346" cy="2735035"/>
          </a:xfrm>
          <a:prstGeom prst="roundRect">
            <a:avLst>
              <a:gd name="adj" fmla="val 0"/>
            </a:avLst>
          </a:prstGeom>
          <a:noFill/>
          <a:ln>
            <a:noFill/>
          </a:ln>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2400" kern="0" dirty="0" smtClean="0">
              <a:solidFill>
                <a:srgbClr val="FFFFFF"/>
              </a:solidFill>
              <a:effectLst>
                <a:outerShdw blurRad="50800" dist="38100" dir="2700000" algn="tl" rotWithShape="0">
                  <a:prstClr val="black">
                    <a:alpha val="40000"/>
                  </a:prstClr>
                </a:outerShdw>
              </a:effectLst>
              <a:latin typeface="Segoe" pitchFamily="34" charset="0"/>
              <a:ea typeface="+mn-ea"/>
              <a:cs typeface="+mn-cs"/>
            </a:endParaRPr>
          </a:p>
        </p:txBody>
      </p:sp>
      <p:sp>
        <p:nvSpPr>
          <p:cNvPr id="87" name="TextBox 86"/>
          <p:cNvSpPr txBox="1"/>
          <p:nvPr/>
        </p:nvSpPr>
        <p:spPr>
          <a:xfrm>
            <a:off x="5394768" y="3214232"/>
            <a:ext cx="2530032" cy="551640"/>
          </a:xfrm>
          <a:prstGeom prst="roundRect">
            <a:avLst/>
          </a:prstGeom>
          <a:ln>
            <a:noFill/>
          </a:ln>
        </p:spPr>
        <p:txBody>
          <a:bodyPr vert="horz" wrap="square" lIns="0" tIns="0" rIns="0" bIns="0" rtlCol="0">
            <a:spAutoFit/>
          </a:bodyPr>
          <a:lstStyle/>
          <a:p>
            <a:pPr marL="0" marR="0" lvl="0" indent="0" algn="ctr" defTabSz="914363" rtl="0" eaLnBrk="1" fontAlgn="auto" latinLnBrk="0" hangingPunct="1">
              <a:lnSpc>
                <a:spcPct val="90000"/>
              </a:lnSpc>
              <a:spcBef>
                <a:spcPct val="20000"/>
              </a:spcBef>
              <a:spcAft>
                <a:spcPts val="0"/>
              </a:spcAft>
              <a:buClr>
                <a:srgbClr val="777777"/>
              </a:buClr>
              <a:buSzPct val="130000"/>
              <a:buFontTx/>
              <a:buNone/>
              <a:tabLst/>
              <a:defRPr/>
            </a:pPr>
            <a:r>
              <a:rPr kumimoji="0" lang="en-US" b="0" u="none" strike="noStrike" kern="1200" cap="none" spc="0" normalizeH="0" baseline="0" noProof="0" dirty="0">
                <a:ln>
                  <a:noFill/>
                </a:ln>
                <a:effectLst/>
                <a:uLnTx/>
                <a:uFillTx/>
                <a:latin typeface="Segoe Semibold" pitchFamily="34" charset="0"/>
                <a:ea typeface="+mn-ea"/>
                <a:cs typeface="+mn-cs"/>
              </a:rPr>
              <a:t>Decrease </a:t>
            </a:r>
            <a:r>
              <a:rPr kumimoji="0" lang="en-US" b="0" u="none" strike="noStrike" kern="1200" cap="none" spc="0" normalizeH="0" baseline="0" noProof="0" dirty="0" smtClean="0">
                <a:ln>
                  <a:noFill/>
                </a:ln>
                <a:effectLst/>
                <a:uLnTx/>
                <a:uFillTx/>
                <a:latin typeface="Segoe Semibold" pitchFamily="34" charset="0"/>
                <a:ea typeface="+mn-ea"/>
                <a:cs typeface="+mn-cs"/>
              </a:rPr>
              <a:t/>
            </a:r>
            <a:br>
              <a:rPr kumimoji="0" lang="en-US" b="0" u="none" strike="noStrike" kern="1200" cap="none" spc="0" normalizeH="0" baseline="0" noProof="0" dirty="0" smtClean="0">
                <a:ln>
                  <a:noFill/>
                </a:ln>
                <a:effectLst/>
                <a:uLnTx/>
                <a:uFillTx/>
                <a:latin typeface="Segoe Semibold" pitchFamily="34" charset="0"/>
                <a:ea typeface="+mn-ea"/>
                <a:cs typeface="+mn-cs"/>
              </a:rPr>
            </a:br>
            <a:r>
              <a:rPr kumimoji="0" lang="en-US" b="0" u="none" strike="noStrike" kern="1200" cap="none" spc="0" normalizeH="0" baseline="0" noProof="0" dirty="0" smtClean="0">
                <a:ln>
                  <a:noFill/>
                </a:ln>
                <a:effectLst/>
                <a:uLnTx/>
                <a:uFillTx/>
                <a:latin typeface="Segoe Semibold" pitchFamily="34" charset="0"/>
                <a:ea typeface="+mn-ea"/>
                <a:cs typeface="+mn-cs"/>
              </a:rPr>
              <a:t>Costs</a:t>
            </a:r>
            <a:endParaRPr kumimoji="0" lang="en-US" b="0" u="none" strike="noStrike" kern="1200" cap="none" spc="0" normalizeH="0" baseline="0" noProof="0" dirty="0">
              <a:ln>
                <a:noFill/>
              </a:ln>
              <a:effectLst/>
              <a:uLnTx/>
              <a:uFillTx/>
              <a:latin typeface="Segoe Semibold" pitchFamily="34" charset="0"/>
              <a:ea typeface="+mn-ea"/>
              <a:cs typeface="+mn-cs"/>
            </a:endParaRPr>
          </a:p>
        </p:txBody>
      </p:sp>
      <p:sp>
        <p:nvSpPr>
          <p:cNvPr id="90" name="TextBox 89"/>
          <p:cNvSpPr txBox="1"/>
          <p:nvPr/>
        </p:nvSpPr>
        <p:spPr>
          <a:xfrm>
            <a:off x="1355178" y="3190482"/>
            <a:ext cx="2438400" cy="551640"/>
          </a:xfrm>
          <a:prstGeom prst="roundRect">
            <a:avLst/>
          </a:prstGeom>
          <a:ln>
            <a:noFill/>
          </a:ln>
        </p:spPr>
        <p:txBody>
          <a:bodyPr vert="horz" wrap="square" lIns="0" tIns="0" rIns="0" bIns="0" rtlCol="0">
            <a:spAutoFit/>
          </a:bodyPr>
          <a:lstStyle/>
          <a:p>
            <a:pPr marR="0" lvl="0" indent="0" algn="ctr" fontAlgn="auto">
              <a:lnSpc>
                <a:spcPct val="90000"/>
              </a:lnSpc>
              <a:spcBef>
                <a:spcPct val="20000"/>
              </a:spcBef>
              <a:spcAft>
                <a:spcPts val="0"/>
              </a:spcAft>
              <a:buClr>
                <a:srgbClr val="777777"/>
              </a:buClr>
              <a:buSzPct val="130000"/>
              <a:buFontTx/>
              <a:buNone/>
              <a:tabLst/>
              <a:defRPr/>
            </a:pPr>
            <a:r>
              <a:rPr lang="en-US" dirty="0" smtClean="0">
                <a:solidFill>
                  <a:srgbClr val="FFFFFF"/>
                </a:solidFill>
                <a:effectLst>
                  <a:outerShdw blurRad="38100" dist="38100" dir="2700000" algn="tl">
                    <a:srgbClr val="000000">
                      <a:alpha val="43137"/>
                    </a:srgbClr>
                  </a:outerShdw>
                </a:effectLst>
                <a:latin typeface="Segoe" pitchFamily="34" charset="0"/>
              </a:rPr>
              <a:t>Improve Service Delivery</a:t>
            </a:r>
            <a:endParaRPr lang="en-US" dirty="0">
              <a:solidFill>
                <a:srgbClr val="FFFFFF"/>
              </a:solidFill>
              <a:effectLst>
                <a:outerShdw blurRad="38100" dist="38100" dir="2700000" algn="tl">
                  <a:srgbClr val="000000">
                    <a:alpha val="43137"/>
                  </a:srgbClr>
                </a:outerShdw>
              </a:effectLst>
              <a:latin typeface="Segoe" pitchFamily="34" charset="0"/>
            </a:endParaRPr>
          </a:p>
        </p:txBody>
      </p:sp>
      <p:pic>
        <p:nvPicPr>
          <p:cNvPr id="92" name="Picture 16" descr="C:\Program Files\Microsoft Resource DVD Artwork\DVD_ART\Artwork_Imagery\Shapes and Graphics\Arrows - arrow\Blue Gradient Collection\arrow 0 blue shadow arrow short.png"/>
          <p:cNvPicPr>
            <a:picLocks noChangeAspect="1" noChangeArrowheads="1"/>
          </p:cNvPicPr>
          <p:nvPr/>
        </p:nvPicPr>
        <p:blipFill>
          <a:blip r:embed="rId3" cstate="print"/>
          <a:stretch>
            <a:fillRect/>
          </a:stretch>
        </p:blipFill>
        <p:spPr bwMode="auto">
          <a:xfrm rot="5400000">
            <a:off x="2257094" y="3654034"/>
            <a:ext cx="533400" cy="784372"/>
          </a:xfrm>
          <a:prstGeom prst="rect">
            <a:avLst/>
          </a:prstGeom>
          <a:noFill/>
          <a:ln>
            <a:noFill/>
          </a:ln>
        </p:spPr>
      </p:pic>
      <p:pic>
        <p:nvPicPr>
          <p:cNvPr id="58" name="Picture 16" descr="C:\Program Files\Microsoft Resource DVD Artwork\DVD_ART\Artwork_Imagery\Shapes and Graphics\Arrows - arrow\Blue Gradient Collection\arrow 0 blue shadow arrow short.png"/>
          <p:cNvPicPr>
            <a:picLocks noChangeAspect="1" noChangeArrowheads="1"/>
          </p:cNvPicPr>
          <p:nvPr/>
        </p:nvPicPr>
        <p:blipFill>
          <a:blip r:embed="rId3" cstate="print"/>
          <a:stretch>
            <a:fillRect/>
          </a:stretch>
        </p:blipFill>
        <p:spPr bwMode="auto">
          <a:xfrm rot="5400000">
            <a:off x="4300631" y="3654034"/>
            <a:ext cx="533400" cy="784372"/>
          </a:xfrm>
          <a:prstGeom prst="rect">
            <a:avLst/>
          </a:prstGeom>
          <a:noFill/>
          <a:ln>
            <a:noFill/>
          </a:ln>
        </p:spPr>
      </p:pic>
      <p:pic>
        <p:nvPicPr>
          <p:cNvPr id="60" name="Picture 16" descr="C:\Program Files\Microsoft Resource DVD Artwork\DVD_ART\Artwork_Imagery\Shapes and Graphics\Arrows - arrow\Blue Gradient Collection\arrow 0 blue shadow arrow short.png"/>
          <p:cNvPicPr>
            <a:picLocks noChangeAspect="1" noChangeArrowheads="1"/>
          </p:cNvPicPr>
          <p:nvPr/>
        </p:nvPicPr>
        <p:blipFill>
          <a:blip r:embed="rId3" cstate="print"/>
          <a:stretch>
            <a:fillRect/>
          </a:stretch>
        </p:blipFill>
        <p:spPr bwMode="auto">
          <a:xfrm rot="5400000">
            <a:off x="6347549" y="3654034"/>
            <a:ext cx="533400" cy="784372"/>
          </a:xfrm>
          <a:prstGeom prst="rect">
            <a:avLst/>
          </a:prstGeom>
          <a:noFill/>
          <a:ln>
            <a:noFill/>
          </a:ln>
        </p:spPr>
      </p:pic>
      <p:sp>
        <p:nvSpPr>
          <p:cNvPr id="61" name="TextBox 60"/>
          <p:cNvSpPr txBox="1"/>
          <p:nvPr/>
        </p:nvSpPr>
        <p:spPr>
          <a:xfrm>
            <a:off x="3463048" y="3226107"/>
            <a:ext cx="2286000" cy="498598"/>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solidFill>
                  <a:srgbClr val="FFFFFF"/>
                </a:solidFill>
                <a:effectLst>
                  <a:outerShdw blurRad="38100" dist="38100" dir="2700000" algn="tl">
                    <a:srgbClr val="000000">
                      <a:alpha val="43137"/>
                    </a:srgbClr>
                  </a:outerShdw>
                </a:effectLst>
                <a:latin typeface="Segoe" pitchFamily="34" charset="0"/>
              </a:rPr>
              <a:t>Demonstrate Compliance</a:t>
            </a:r>
          </a:p>
        </p:txBody>
      </p:sp>
      <p:grpSp>
        <p:nvGrpSpPr>
          <p:cNvPr id="3" name="Group 77"/>
          <p:cNvGrpSpPr/>
          <p:nvPr/>
        </p:nvGrpSpPr>
        <p:grpSpPr>
          <a:xfrm>
            <a:off x="-38940" y="612648"/>
            <a:ext cx="9507076" cy="2514600"/>
            <a:chOff x="-38940" y="914400"/>
            <a:chExt cx="9507076" cy="2514600"/>
          </a:xfrm>
        </p:grpSpPr>
        <p:sp>
          <p:nvSpPr>
            <p:cNvPr id="77" name="Rounded Rectangle 76"/>
            <p:cNvSpPr/>
            <p:nvPr/>
          </p:nvSpPr>
          <p:spPr bwMode="auto">
            <a:xfrm>
              <a:off x="525440" y="914400"/>
              <a:ext cx="8229600" cy="2514600"/>
            </a:xfrm>
            <a:prstGeom prst="roundRect">
              <a:avLst>
                <a:gd name="adj" fmla="val 6891"/>
              </a:avLst>
            </a:prstGeom>
            <a:gradFill flip="none" rotWithShape="1">
              <a:gsLst>
                <a:gs pos="0">
                  <a:schemeClr val="lt1">
                    <a:tint val="80000"/>
                    <a:satMod val="300000"/>
                    <a:alpha val="5000"/>
                  </a:schemeClr>
                </a:gs>
                <a:gs pos="100000">
                  <a:schemeClr val="bg1">
                    <a:alpha val="0"/>
                  </a:schemeClr>
                </a:gs>
              </a:gsLst>
              <a:lin ang="5400000" scaled="0"/>
              <a:tileRect/>
            </a:gradFill>
            <a:ln>
              <a:solidFill>
                <a:schemeClr val="tx1">
                  <a:lumMod val="85000"/>
                </a:schemeClr>
              </a:solidFill>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45" name="TextBox 44"/>
            <p:cNvSpPr txBox="1"/>
            <p:nvPr/>
          </p:nvSpPr>
          <p:spPr>
            <a:xfrm>
              <a:off x="6014850" y="1151104"/>
              <a:ext cx="1201478" cy="221599"/>
            </a:xfrm>
            <a:prstGeom prst="rect">
              <a:avLst/>
            </a:prstGeom>
          </p:spPr>
          <p:txBody>
            <a:bodyPr vert="horz" wrap="square" lIns="0" tIns="0" rIns="0" bIns="0" rtlCol="0">
              <a:spAutoFit/>
            </a:bodyPr>
            <a:lstStyle/>
            <a:p>
              <a:pPr algn="ctr" defTabSz="914363" rtl="0">
                <a:lnSpc>
                  <a:spcPct val="90000"/>
                </a:lnSpc>
                <a:spcBef>
                  <a:spcPct val="20000"/>
                </a:spcBef>
                <a:buClr>
                  <a:srgbClr val="777777"/>
                </a:buClr>
                <a:buSzPct val="130000"/>
              </a:pPr>
              <a:r>
                <a:rPr lang="en-US" sz="1600" b="1" i="1" kern="1200" dirty="0" smtClean="0">
                  <a:solidFill>
                    <a:srgbClr val="FFFFFF"/>
                  </a:solidFill>
                  <a:latin typeface="Segoe" pitchFamily="34" charset="0"/>
                  <a:ea typeface="+mn-ea"/>
                  <a:cs typeface="+mn-cs"/>
                </a:rPr>
                <a:t>Client</a:t>
              </a:r>
              <a:endParaRPr lang="en-US" sz="1600" b="1" i="1" kern="1200" dirty="0">
                <a:solidFill>
                  <a:srgbClr val="FFFFFF"/>
                </a:solidFill>
                <a:latin typeface="Segoe" pitchFamily="34" charset="0"/>
                <a:ea typeface="+mn-ea"/>
                <a:cs typeface="+mn-cs"/>
              </a:endParaRPr>
            </a:p>
          </p:txBody>
        </p:sp>
        <p:sp>
          <p:nvSpPr>
            <p:cNvPr id="46" name="TextBox 45"/>
            <p:cNvSpPr txBox="1"/>
            <p:nvPr/>
          </p:nvSpPr>
          <p:spPr>
            <a:xfrm>
              <a:off x="1679369" y="1147877"/>
              <a:ext cx="1694121" cy="221599"/>
            </a:xfrm>
            <a:prstGeom prst="rect">
              <a:avLst/>
            </a:prstGeom>
          </p:spPr>
          <p:txBody>
            <a:bodyPr vert="horz" wrap="square" lIns="0" tIns="0" rIns="0" bIns="0" rtlCol="0">
              <a:spAutoFit/>
            </a:bodyPr>
            <a:lstStyle/>
            <a:p>
              <a:pPr algn="ctr" defTabSz="914363" rtl="0">
                <a:lnSpc>
                  <a:spcPct val="90000"/>
                </a:lnSpc>
                <a:spcBef>
                  <a:spcPct val="20000"/>
                </a:spcBef>
                <a:buClr>
                  <a:srgbClr val="777777"/>
                </a:buClr>
                <a:buSzPct val="130000"/>
              </a:pPr>
              <a:r>
                <a:rPr lang="en-US" sz="1600" b="1" i="1" kern="1200" dirty="0" smtClean="0">
                  <a:solidFill>
                    <a:srgbClr val="FFFFFF"/>
                  </a:solidFill>
                  <a:latin typeface="Segoe" pitchFamily="34" charset="0"/>
                  <a:ea typeface="+mn-ea"/>
                  <a:cs typeface="+mn-cs"/>
                </a:rPr>
                <a:t>Datacenter</a:t>
              </a:r>
              <a:endParaRPr lang="en-US" sz="1600" b="1" i="1" kern="1200" dirty="0">
                <a:solidFill>
                  <a:srgbClr val="FFFFFF"/>
                </a:solidFill>
                <a:latin typeface="Segoe" pitchFamily="34" charset="0"/>
                <a:ea typeface="+mn-ea"/>
                <a:cs typeface="+mn-cs"/>
              </a:endParaRPr>
            </a:p>
          </p:txBody>
        </p:sp>
        <p:sp>
          <p:nvSpPr>
            <p:cNvPr id="43" name="Text Placeholder 16"/>
            <p:cNvSpPr txBox="1">
              <a:spLocks/>
            </p:cNvSpPr>
            <p:nvPr/>
          </p:nvSpPr>
          <p:spPr>
            <a:xfrm>
              <a:off x="1780106" y="1015529"/>
              <a:ext cx="1474753" cy="332399"/>
            </a:xfrm>
            <a:prstGeom prst="rect">
              <a:avLst/>
            </a:prstGeom>
          </p:spPr>
          <p:txBody>
            <a:bodyPr vert="horz" wrap="square" lIns="0" tIns="0" rIns="0" bIns="0" rtlCol="0">
              <a:spAutoFit/>
            </a:bodyPr>
            <a:lstStyle/>
            <a:p>
              <a:pPr marL="0" marR="0" lvl="0" indent="0" algn="ctr" defTabSz="914363" rtl="0" eaLnBrk="1" fontAlgn="auto" latinLnBrk="0" hangingPunct="1">
                <a:lnSpc>
                  <a:spcPct val="90000"/>
                </a:lnSpc>
                <a:spcBef>
                  <a:spcPts val="1500"/>
                </a:spcBef>
                <a:spcAft>
                  <a:spcPts val="0"/>
                </a:spcAft>
                <a:buClrTx/>
                <a:buSzPct val="80000"/>
                <a:buFontTx/>
                <a:buNone/>
                <a:tabLst/>
                <a:defRPr/>
              </a:pPr>
              <a:endParaRPr kumimoji="0" lang="en-US" sz="2400" b="1" i="0" u="none" strike="noStrike" kern="1200" cap="none" normalizeH="0" baseline="0" noProof="0" dirty="0" smtClean="0">
                <a:ln>
                  <a:noFill/>
                </a:ln>
                <a:gradFill>
                  <a:gsLst>
                    <a:gs pos="0">
                      <a:srgbClr val="FFFFFF"/>
                    </a:gs>
                    <a:gs pos="94000">
                      <a:srgbClr val="FFFFFF"/>
                    </a:gs>
                  </a:gsLst>
                  <a:lin ang="5400000" scaled="1"/>
                </a:gradFill>
                <a:effectLst>
                  <a:outerShdw blurRad="63500" algn="ctr" rotWithShape="0">
                    <a:prstClr val="black">
                      <a:alpha val="40000"/>
                    </a:prstClr>
                  </a:outerShdw>
                </a:effectLst>
                <a:uLnTx/>
                <a:uFillTx/>
                <a:latin typeface="+mn-lt"/>
                <a:ea typeface="+mn-ea"/>
                <a:cs typeface="+mn-cs"/>
              </a:endParaRPr>
            </a:p>
          </p:txBody>
        </p:sp>
        <p:sp>
          <p:nvSpPr>
            <p:cNvPr id="94" name="Text Placeholder 16"/>
            <p:cNvSpPr txBox="1">
              <a:spLocks/>
            </p:cNvSpPr>
            <p:nvPr/>
          </p:nvSpPr>
          <p:spPr>
            <a:xfrm>
              <a:off x="5608955" y="1036047"/>
              <a:ext cx="2037522" cy="301696"/>
            </a:xfrm>
            <a:prstGeom prst="rect">
              <a:avLst/>
            </a:prstGeom>
          </p:spPr>
          <p:txBody>
            <a:bodyPr vert="horz" wrap="square" lIns="0" tIns="0" rIns="0" bIns="0" rtlCol="0">
              <a:spAutoFit/>
            </a:bodyPr>
            <a:lstStyle/>
            <a:p>
              <a:pPr marL="0" marR="0" lvl="0" indent="0" algn="ctr" defTabSz="914363" rtl="0" eaLnBrk="1" fontAlgn="auto" latinLnBrk="0" hangingPunct="1">
                <a:lnSpc>
                  <a:spcPct val="90000"/>
                </a:lnSpc>
                <a:spcBef>
                  <a:spcPts val="1500"/>
                </a:spcBef>
                <a:spcAft>
                  <a:spcPts val="0"/>
                </a:spcAft>
                <a:buClrTx/>
                <a:buSzPct val="80000"/>
                <a:buFontTx/>
                <a:buNone/>
                <a:tabLst/>
                <a:defRPr/>
              </a:pPr>
              <a:endParaRPr kumimoji="0" lang="en-US" sz="2400" b="0" i="0" u="none" strike="noStrike" kern="1200" cap="none" normalizeH="0" baseline="0" noProof="0" dirty="0" smtClean="0">
                <a:ln>
                  <a:noFill/>
                </a:ln>
                <a:gradFill>
                  <a:gsLst>
                    <a:gs pos="0">
                      <a:srgbClr val="FFFFFF"/>
                    </a:gs>
                    <a:gs pos="94000">
                      <a:srgbClr val="FFFFFF"/>
                    </a:gs>
                  </a:gsLst>
                  <a:lin ang="5400000" scaled="1"/>
                </a:gradFill>
                <a:effectLst>
                  <a:outerShdw blurRad="63500" algn="ctr" rotWithShape="0">
                    <a:prstClr val="black">
                      <a:alpha val="40000"/>
                    </a:prstClr>
                  </a:outerShdw>
                </a:effectLst>
                <a:uLnTx/>
                <a:uFillTx/>
                <a:latin typeface="+mn-lt"/>
                <a:ea typeface="+mn-ea"/>
                <a:cs typeface="+mn-cs"/>
              </a:endParaRPr>
            </a:p>
          </p:txBody>
        </p:sp>
        <p:pic>
          <p:nvPicPr>
            <p:cNvPr id="62" name="Picture 15" descr="C:\Program Files\Microsoft Resource DVD Artwork\DVD_ART\Artwork_Imagery\Shapes and Graphics\Arrows - arrow\Black Collection 20 percent opaque - for shape changer\double headed arrow 4b faded.png"/>
            <p:cNvPicPr>
              <a:picLocks noChangeAspect="1" noChangeArrowheads="1"/>
            </p:cNvPicPr>
            <p:nvPr/>
          </p:nvPicPr>
          <p:blipFill>
            <a:blip r:embed="rId4" cstate="print">
              <a:lum bright="100000"/>
            </a:blip>
            <a:srcRect/>
            <a:stretch>
              <a:fillRect/>
            </a:stretch>
          </p:blipFill>
          <p:spPr bwMode="auto">
            <a:xfrm>
              <a:off x="3384791" y="1789404"/>
              <a:ext cx="2315359" cy="355393"/>
            </a:xfrm>
            <a:prstGeom prst="rect">
              <a:avLst/>
            </a:prstGeom>
            <a:noFill/>
          </p:spPr>
        </p:pic>
        <p:sp>
          <p:nvSpPr>
            <p:cNvPr id="64" name="TextBox 63"/>
            <p:cNvSpPr txBox="1"/>
            <p:nvPr/>
          </p:nvSpPr>
          <p:spPr>
            <a:xfrm>
              <a:off x="3436960" y="1447800"/>
              <a:ext cx="2286000" cy="249299"/>
            </a:xfrm>
            <a:prstGeom prst="rect">
              <a:avLst/>
            </a:prstGeom>
          </p:spPr>
          <p:txBody>
            <a:bodyPr vert="horz" wrap="square" lIns="0" tIns="0" rIns="0" bIns="0" rtlCol="0">
              <a:spAutoFit/>
            </a:bodyPr>
            <a:lstStyle/>
            <a:p>
              <a:pPr algn="ctr">
                <a:lnSpc>
                  <a:spcPct val="90000"/>
                </a:lnSpc>
                <a:spcBef>
                  <a:spcPct val="20000"/>
                </a:spcBef>
                <a:buClr>
                  <a:srgbClr val="777777"/>
                </a:buClr>
                <a:buSzPct val="130000"/>
              </a:pPr>
              <a:r>
                <a:rPr lang="en-US" dirty="0" smtClean="0">
                  <a:effectLst>
                    <a:outerShdw blurRad="38100" dist="38100" dir="2700000" algn="tl">
                      <a:srgbClr val="000000">
                        <a:alpha val="43137"/>
                      </a:srgbClr>
                    </a:outerShdw>
                  </a:effectLst>
                  <a:latin typeface="Segoe" pitchFamily="34" charset="0"/>
                </a:rPr>
                <a:t>Service Manager</a:t>
              </a:r>
            </a:p>
          </p:txBody>
        </p:sp>
        <p:sp>
          <p:nvSpPr>
            <p:cNvPr id="88" name="Rounded Rectangle 87"/>
            <p:cNvSpPr/>
            <p:nvPr/>
          </p:nvSpPr>
          <p:spPr>
            <a:xfrm>
              <a:off x="1524000" y="1425202"/>
              <a:ext cx="1905000" cy="1219200"/>
            </a:xfrm>
            <a:prstGeom prst="roundRect">
              <a:avLst/>
            </a:prstGeom>
            <a:solidFill>
              <a:srgbClr val="972929"/>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spcBef>
                  <a:spcPct val="0"/>
                </a:spcBef>
              </a:pPr>
              <a:endParaRPr lang="en-US" sz="1600" b="1" dirty="0">
                <a:solidFill>
                  <a:schemeClr val="bg1"/>
                </a:solidFill>
                <a:latin typeface="Calibri"/>
              </a:endParaRPr>
            </a:p>
          </p:txBody>
        </p:sp>
        <p:sp>
          <p:nvSpPr>
            <p:cNvPr id="42" name="Rounded Rectangle 41"/>
            <p:cNvSpPr/>
            <p:nvPr/>
          </p:nvSpPr>
          <p:spPr bwMode="auto">
            <a:xfrm>
              <a:off x="1662953" y="1556227"/>
              <a:ext cx="1611666" cy="976116"/>
            </a:xfrm>
            <a:prstGeom prst="roundRect">
              <a:avLst/>
            </a:prstGeom>
            <a:gradFill flip="none" rotWithShape="1">
              <a:gsLst>
                <a:gs pos="15000">
                  <a:srgbClr val="FFFFFF"/>
                </a:gs>
                <a:gs pos="50000">
                  <a:srgbClr val="FFFFFF">
                    <a:alpha val="0"/>
                  </a:srgbClr>
                </a:gs>
              </a:gsLst>
              <a:lin ang="15720000" scaled="0"/>
              <a:tileRect/>
            </a:gradFill>
            <a:ln w="9525">
              <a:solidFill>
                <a:schemeClr val="accent1"/>
              </a:solid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4" name="Group 45"/>
            <p:cNvGrpSpPr/>
            <p:nvPr/>
          </p:nvGrpSpPr>
          <p:grpSpPr>
            <a:xfrm>
              <a:off x="1764382" y="1772828"/>
              <a:ext cx="802193" cy="360408"/>
              <a:chOff x="9144000" y="2228183"/>
              <a:chExt cx="2579427" cy="1200817"/>
            </a:xfrm>
          </p:grpSpPr>
          <p:pic>
            <p:nvPicPr>
              <p:cNvPr id="65"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11250305" y="2228183"/>
                <a:ext cx="473122" cy="1200817"/>
              </a:xfrm>
              <a:prstGeom prst="rect">
                <a:avLst/>
              </a:prstGeom>
              <a:noFill/>
            </p:spPr>
          </p:pic>
          <p:pic>
            <p:nvPicPr>
              <p:cNvPr id="66"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10829044" y="2228183"/>
                <a:ext cx="473122" cy="1200817"/>
              </a:xfrm>
              <a:prstGeom prst="rect">
                <a:avLst/>
              </a:prstGeom>
              <a:noFill/>
            </p:spPr>
          </p:pic>
          <p:pic>
            <p:nvPicPr>
              <p:cNvPr id="67"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10407783" y="2228183"/>
                <a:ext cx="473122" cy="1200817"/>
              </a:xfrm>
              <a:prstGeom prst="rect">
                <a:avLst/>
              </a:prstGeom>
              <a:noFill/>
            </p:spPr>
          </p:pic>
          <p:pic>
            <p:nvPicPr>
              <p:cNvPr id="68"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9986522" y="2228183"/>
                <a:ext cx="473122" cy="1200817"/>
              </a:xfrm>
              <a:prstGeom prst="rect">
                <a:avLst/>
              </a:prstGeom>
              <a:noFill/>
            </p:spPr>
          </p:pic>
          <p:pic>
            <p:nvPicPr>
              <p:cNvPr id="69"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9565261" y="2228183"/>
                <a:ext cx="473122" cy="1200817"/>
              </a:xfrm>
              <a:prstGeom prst="rect">
                <a:avLst/>
              </a:prstGeom>
              <a:noFill/>
            </p:spPr>
          </p:pic>
          <p:pic>
            <p:nvPicPr>
              <p:cNvPr id="70" name="Picture 2" descr="C:\Program Files\Microsoft Resource DVD Artwork\DVD_ART\Artwork_Imagery\HARDWARE_IMAGERY\Photos - OEM Hardware\Server Computer\ProLiant 10642 Rack.png"/>
              <p:cNvPicPr>
                <a:picLocks noChangeAspect="1" noChangeArrowheads="1"/>
              </p:cNvPicPr>
              <p:nvPr/>
            </p:nvPicPr>
            <p:blipFill>
              <a:blip r:embed="rId5" cstate="email"/>
              <a:srcRect/>
              <a:stretch>
                <a:fillRect/>
              </a:stretch>
            </p:blipFill>
            <p:spPr bwMode="auto">
              <a:xfrm>
                <a:off x="9144000" y="2228183"/>
                <a:ext cx="473122" cy="1200817"/>
              </a:xfrm>
              <a:prstGeom prst="rect">
                <a:avLst/>
              </a:prstGeom>
              <a:noFill/>
            </p:spPr>
          </p:pic>
        </p:grpSp>
        <p:grpSp>
          <p:nvGrpSpPr>
            <p:cNvPr id="5" name="Group 44"/>
            <p:cNvGrpSpPr/>
            <p:nvPr/>
          </p:nvGrpSpPr>
          <p:grpSpPr>
            <a:xfrm>
              <a:off x="2272553" y="1913946"/>
              <a:ext cx="1002349" cy="450334"/>
              <a:chOff x="9144000" y="2228183"/>
              <a:chExt cx="2579427" cy="1200817"/>
            </a:xfrm>
          </p:grpSpPr>
          <p:pic>
            <p:nvPicPr>
              <p:cNvPr id="49"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11250305" y="2228183"/>
                <a:ext cx="473122" cy="1200817"/>
              </a:xfrm>
              <a:prstGeom prst="rect">
                <a:avLst/>
              </a:prstGeom>
              <a:noFill/>
            </p:spPr>
          </p:pic>
          <p:pic>
            <p:nvPicPr>
              <p:cNvPr id="50"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10829044" y="2228183"/>
                <a:ext cx="473122" cy="1200817"/>
              </a:xfrm>
              <a:prstGeom prst="rect">
                <a:avLst/>
              </a:prstGeom>
              <a:noFill/>
            </p:spPr>
          </p:pic>
          <p:pic>
            <p:nvPicPr>
              <p:cNvPr id="51"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10407783" y="2228183"/>
                <a:ext cx="473122" cy="1200817"/>
              </a:xfrm>
              <a:prstGeom prst="rect">
                <a:avLst/>
              </a:prstGeom>
              <a:noFill/>
            </p:spPr>
          </p:pic>
          <p:pic>
            <p:nvPicPr>
              <p:cNvPr id="52"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9986522" y="2228183"/>
                <a:ext cx="473122" cy="1200817"/>
              </a:xfrm>
              <a:prstGeom prst="rect">
                <a:avLst/>
              </a:prstGeom>
              <a:noFill/>
            </p:spPr>
          </p:pic>
          <p:pic>
            <p:nvPicPr>
              <p:cNvPr id="53"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9565261" y="2228183"/>
                <a:ext cx="473122" cy="1200817"/>
              </a:xfrm>
              <a:prstGeom prst="rect">
                <a:avLst/>
              </a:prstGeom>
              <a:noFill/>
            </p:spPr>
          </p:pic>
          <p:pic>
            <p:nvPicPr>
              <p:cNvPr id="54" name="Picture 2" descr="C:\Program Files\Microsoft Resource DVD Artwork\DVD_ART\Artwork_Imagery\HARDWARE_IMAGERY\Photos - OEM Hardware\Server Computer\ProLiant 10642 Rack.png"/>
              <p:cNvPicPr>
                <a:picLocks noChangeAspect="1" noChangeArrowheads="1"/>
              </p:cNvPicPr>
              <p:nvPr/>
            </p:nvPicPr>
            <p:blipFill>
              <a:blip r:embed="rId6" cstate="email"/>
              <a:srcRect/>
              <a:stretch>
                <a:fillRect/>
              </a:stretch>
            </p:blipFill>
            <p:spPr bwMode="auto">
              <a:xfrm>
                <a:off x="9144000" y="2228183"/>
                <a:ext cx="473122" cy="1200817"/>
              </a:xfrm>
              <a:prstGeom prst="rect">
                <a:avLst/>
              </a:prstGeom>
              <a:noFill/>
            </p:spPr>
          </p:pic>
        </p:grpSp>
        <p:sp>
          <p:nvSpPr>
            <p:cNvPr id="89" name="Rounded Rectangle 88"/>
            <p:cNvSpPr/>
            <p:nvPr/>
          </p:nvSpPr>
          <p:spPr>
            <a:xfrm>
              <a:off x="5867400" y="1425202"/>
              <a:ext cx="1905000" cy="1219200"/>
            </a:xfrm>
            <a:prstGeom prst="roundRect">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rtlCol="0" anchor="ctr"/>
            <a:lstStyle/>
            <a:p>
              <a:pPr algn="ctr"/>
              <a:endParaRPr lang="en-US" sz="1400" b="1" dirty="0">
                <a:solidFill>
                  <a:schemeClr val="bg1"/>
                </a:solidFill>
              </a:endParaRPr>
            </a:p>
          </p:txBody>
        </p:sp>
        <p:grpSp>
          <p:nvGrpSpPr>
            <p:cNvPr id="6" name="Group 99"/>
            <p:cNvGrpSpPr/>
            <p:nvPr/>
          </p:nvGrpSpPr>
          <p:grpSpPr>
            <a:xfrm>
              <a:off x="6261847" y="1628742"/>
              <a:ext cx="1116947" cy="836278"/>
              <a:chOff x="4646612" y="909088"/>
              <a:chExt cx="2932797" cy="1404634"/>
            </a:xfrm>
          </p:grpSpPr>
          <p:pic>
            <p:nvPicPr>
              <p:cNvPr id="101" name="Picture 11" descr="C:\Users\Public\Pictures\DVD_ART35\Artwork_Imagery\Icons - Illustrations\people\man arms crossed blue silhouette.png"/>
              <p:cNvPicPr>
                <a:picLocks noChangeAspect="1" noChangeArrowheads="1"/>
              </p:cNvPicPr>
              <p:nvPr/>
            </p:nvPicPr>
            <p:blipFill>
              <a:blip r:embed="rId7" cstate="screen"/>
              <a:srcRect l="-18097"/>
              <a:stretch>
                <a:fillRect/>
              </a:stretch>
            </p:blipFill>
            <p:spPr bwMode="auto">
              <a:xfrm flipH="1">
                <a:off x="6799259" y="1140309"/>
                <a:ext cx="780150" cy="1146118"/>
              </a:xfrm>
              <a:prstGeom prst="rect">
                <a:avLst/>
              </a:prstGeom>
              <a:noFill/>
            </p:spPr>
          </p:pic>
          <p:pic>
            <p:nvPicPr>
              <p:cNvPr id="102" name="Picture 4" descr="C:\Users\Public\Pictures\DVD_ART35\Artwork_Imagery\Icons - Illustrations\people\yellow 3 business people silhouette.png"/>
              <p:cNvPicPr>
                <a:picLocks noChangeAspect="1" noChangeArrowheads="1"/>
              </p:cNvPicPr>
              <p:nvPr/>
            </p:nvPicPr>
            <p:blipFill>
              <a:blip r:embed="rId8" cstate="screen"/>
              <a:srcRect/>
              <a:stretch>
                <a:fillRect/>
              </a:stretch>
            </p:blipFill>
            <p:spPr bwMode="auto">
              <a:xfrm>
                <a:off x="5122364" y="909088"/>
                <a:ext cx="1954711" cy="1377338"/>
              </a:xfrm>
              <a:prstGeom prst="rect">
                <a:avLst/>
              </a:prstGeom>
              <a:noFill/>
            </p:spPr>
          </p:pic>
          <p:pic>
            <p:nvPicPr>
              <p:cNvPr id="103" name="Picture 10" descr="C:\Users\Public\Pictures\DVD_ART35\Artwork_Imagery\Icons - Illustrations\people\woman in suit silhouette.png"/>
              <p:cNvPicPr>
                <a:picLocks noChangeAspect="1" noChangeArrowheads="1"/>
              </p:cNvPicPr>
              <p:nvPr/>
            </p:nvPicPr>
            <p:blipFill>
              <a:blip r:embed="rId9" cstate="screen"/>
              <a:srcRect/>
              <a:stretch>
                <a:fillRect/>
              </a:stretch>
            </p:blipFill>
            <p:spPr bwMode="auto">
              <a:xfrm>
                <a:off x="4646612" y="1095375"/>
                <a:ext cx="716661" cy="1218347"/>
              </a:xfrm>
              <a:prstGeom prst="rect">
                <a:avLst/>
              </a:prstGeom>
              <a:noFill/>
            </p:spPr>
          </p:pic>
        </p:grpSp>
        <p:sp>
          <p:nvSpPr>
            <p:cNvPr id="95" name="Rounded Rectangle 94"/>
            <p:cNvSpPr/>
            <p:nvPr/>
          </p:nvSpPr>
          <p:spPr bwMode="auto">
            <a:xfrm>
              <a:off x="6010835" y="1550708"/>
              <a:ext cx="1611666" cy="976116"/>
            </a:xfrm>
            <a:prstGeom prst="roundRect">
              <a:avLst/>
            </a:prstGeom>
            <a:gradFill flip="none" rotWithShape="1">
              <a:gsLst>
                <a:gs pos="15000">
                  <a:srgbClr val="FFFFFF"/>
                </a:gs>
                <a:gs pos="50000">
                  <a:srgbClr val="FFFFFF">
                    <a:alpha val="0"/>
                  </a:srgbClr>
                </a:gs>
              </a:gsLst>
              <a:lin ang="15720000" scaled="0"/>
              <a:tileRect/>
            </a:gradFill>
            <a:ln w="9525">
              <a:solidFill>
                <a:schemeClr val="accent1"/>
              </a:solid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5" name="TextBox 74"/>
            <p:cNvSpPr txBox="1"/>
            <p:nvPr/>
          </p:nvSpPr>
          <p:spPr>
            <a:xfrm>
              <a:off x="-38940" y="2671698"/>
              <a:ext cx="5040844" cy="264233"/>
            </a:xfrm>
            <a:prstGeom prst="roundRect">
              <a:avLst>
                <a:gd name="adj" fmla="val 0"/>
              </a:avLst>
            </a:prstGeom>
            <a:noFill/>
            <a:ln>
              <a:noFill/>
              <a:headEnd type="none" w="med" len="med"/>
              <a:tailEnd type="none" w="med" len="med"/>
            </a:ln>
          </p:spPr>
          <p:txBody>
            <a:bodyPr wrap="square" lIns="0" tIns="0" rIns="0" bIns="0" rtlCol="0" anchor="ctr" anchorCtr="0">
              <a:noAutofit/>
            </a:bodyPr>
            <a:lstStyle/>
            <a:p>
              <a:pPr algn="ctr" defTabSz="914400" fontAlgn="auto">
                <a:spcBef>
                  <a:spcPts val="0"/>
                </a:spcBef>
                <a:spcAft>
                  <a:spcPts val="0"/>
                </a:spcAft>
                <a:defRPr/>
              </a:pPr>
              <a:r>
                <a:rPr lang="en-US" sz="1400" kern="0" dirty="0" smtClean="0">
                  <a:latin typeface="Segoe" pitchFamily="34" charset="0"/>
                </a:rPr>
                <a:t>Automation | Optimization | Simplification</a:t>
              </a:r>
            </a:p>
          </p:txBody>
        </p:sp>
        <p:sp>
          <p:nvSpPr>
            <p:cNvPr id="76" name="TextBox 75"/>
            <p:cNvSpPr txBox="1"/>
            <p:nvPr/>
          </p:nvSpPr>
          <p:spPr>
            <a:xfrm>
              <a:off x="4427292" y="2673970"/>
              <a:ext cx="5040844" cy="264233"/>
            </a:xfrm>
            <a:prstGeom prst="roundRect">
              <a:avLst>
                <a:gd name="adj" fmla="val 0"/>
              </a:avLst>
            </a:prstGeom>
            <a:noFill/>
            <a:ln>
              <a:noFill/>
              <a:headEnd type="none" w="med" len="med"/>
              <a:tailEnd type="none" w="med" len="med"/>
            </a:ln>
          </p:spPr>
          <p:txBody>
            <a:bodyPr wrap="square" lIns="0" tIns="0" rIns="0" bIns="0" rtlCol="0" anchor="ctr" anchorCtr="0">
              <a:noAutofit/>
            </a:bodyPr>
            <a:lstStyle/>
            <a:p>
              <a:pPr algn="ctr" defTabSz="914400" fontAlgn="auto">
                <a:spcBef>
                  <a:spcPts val="0"/>
                </a:spcBef>
                <a:spcAft>
                  <a:spcPts val="0"/>
                </a:spcAft>
                <a:defRPr/>
              </a:pPr>
              <a:r>
                <a:rPr lang="en-US" sz="1400" kern="0" dirty="0" smtClean="0">
                  <a:latin typeface="Segoe" pitchFamily="34" charset="0"/>
                </a:rPr>
                <a:t>Productive | Visibility | Consolidation</a:t>
              </a:r>
            </a:p>
          </p:txBody>
        </p:sp>
      </p:grpSp>
      <p:pic>
        <p:nvPicPr>
          <p:cNvPr id="55" name="Picture 54" descr="mangement new.png"/>
          <p:cNvPicPr>
            <a:picLocks noChangeAspect="1"/>
          </p:cNvPicPr>
          <p:nvPr/>
        </p:nvPicPr>
        <p:blipFill>
          <a:blip r:embed="rId10" cstate="print"/>
          <a:stretch>
            <a:fillRect/>
          </a:stretch>
        </p:blipFill>
        <p:spPr>
          <a:xfrm>
            <a:off x="8556792" y="94862"/>
            <a:ext cx="577877" cy="274320"/>
          </a:xfrm>
          <a:prstGeom prst="rect">
            <a:avLst/>
          </a:prstGeom>
        </p:spPr>
      </p:pic>
      <p:grpSp>
        <p:nvGrpSpPr>
          <p:cNvPr id="7" name="Group 72"/>
          <p:cNvGrpSpPr/>
          <p:nvPr/>
        </p:nvGrpSpPr>
        <p:grpSpPr>
          <a:xfrm>
            <a:off x="248264" y="4425696"/>
            <a:ext cx="8686800" cy="1700784"/>
            <a:chOff x="248264" y="4572000"/>
            <a:chExt cx="8686800" cy="1828800"/>
          </a:xfrm>
        </p:grpSpPr>
        <p:sp>
          <p:nvSpPr>
            <p:cNvPr id="59" name="Rounded Rectangle 58"/>
            <p:cNvSpPr/>
            <p:nvPr/>
          </p:nvSpPr>
          <p:spPr bwMode="auto">
            <a:xfrm>
              <a:off x="248264" y="4572000"/>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grpSp>
          <p:nvGrpSpPr>
            <p:cNvPr id="8" name="Group 81"/>
            <p:cNvGrpSpPr/>
            <p:nvPr/>
          </p:nvGrpSpPr>
          <p:grpSpPr>
            <a:xfrm rot="5400000">
              <a:off x="4107180" y="3512820"/>
              <a:ext cx="701040" cy="2971800"/>
              <a:chOff x="4919008" y="1447803"/>
              <a:chExt cx="969315" cy="4293056"/>
            </a:xfrm>
          </p:grpSpPr>
          <p:pic>
            <p:nvPicPr>
              <p:cNvPr id="80" name="Picture 5" descr="C:\Users\Public\Pictures\DVD_ART35\Logos\System Center\System Center generic brand Grid h r.png"/>
              <p:cNvPicPr>
                <a:picLocks noChangeAspect="1" noChangeArrowheads="1"/>
              </p:cNvPicPr>
              <p:nvPr/>
            </p:nvPicPr>
            <p:blipFill>
              <a:blip r:embed="rId11" cstate="print"/>
              <a:srcRect/>
              <a:stretch>
                <a:fillRect/>
              </a:stretch>
            </p:blipFill>
            <p:spPr bwMode="auto">
              <a:xfrm rot="16200000">
                <a:off x="3282459" y="3134994"/>
                <a:ext cx="4242414" cy="969315"/>
              </a:xfrm>
              <a:prstGeom prst="rect">
                <a:avLst/>
              </a:prstGeom>
              <a:noFill/>
            </p:spPr>
          </p:pic>
          <p:sp>
            <p:nvSpPr>
              <p:cNvPr id="81" name="TextBox 80"/>
              <p:cNvSpPr txBox="1"/>
              <p:nvPr/>
            </p:nvSpPr>
            <p:spPr>
              <a:xfrm rot="16200000">
                <a:off x="4011275" y="3006254"/>
                <a:ext cx="3429000" cy="312097"/>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sp>
          <p:nvSpPr>
            <p:cNvPr id="56" name="Rounded Rectangle 55"/>
            <p:cNvSpPr/>
            <p:nvPr/>
          </p:nvSpPr>
          <p:spPr bwMode="auto">
            <a:xfrm>
              <a:off x="496076" y="5410200"/>
              <a:ext cx="8153400" cy="838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63" name="TextBox 62"/>
            <p:cNvSpPr txBox="1"/>
            <p:nvPr/>
          </p:nvSpPr>
          <p:spPr>
            <a:xfrm>
              <a:off x="1791476" y="5683278"/>
              <a:ext cx="1204773" cy="315845"/>
            </a:xfrm>
            <a:prstGeom prst="rect">
              <a:avLst/>
            </a:prstGeom>
          </p:spPr>
          <p:txBody>
            <a:bodyPr vert="horz" wrap="square" lIns="0" tIns="0" rIns="0" bIns="0" rtlCol="0">
              <a:spAutoFit/>
            </a:bodyPr>
            <a:lstStyle/>
            <a:p>
              <a:pPr marL="0" marR="0" lvl="0" indent="0" algn="l" defTabSz="914363" rtl="0" eaLnBrk="1" fontAlgn="auto" latinLnBrk="0" hangingPunct="1">
                <a:lnSpc>
                  <a:spcPct val="90000"/>
                </a:lnSpc>
                <a:spcBef>
                  <a:spcPct val="20000"/>
                </a:spcBef>
                <a:spcAft>
                  <a:spcPts val="0"/>
                </a:spcAft>
                <a:buClr>
                  <a:srgbClr val="777777"/>
                </a:buClr>
                <a:buSzPct val="130000"/>
                <a:buFontTx/>
                <a:buNone/>
                <a:tabLst/>
                <a:defRPr/>
              </a:pPr>
              <a:r>
                <a:rPr kumimoji="0" lang="en-US" sz="2000" b="1" i="0" u="none" strike="noStrike" kern="1200" cap="none" spc="0" normalizeH="0" baseline="0" noProof="0" dirty="0" smtClean="0">
                  <a:ln>
                    <a:noFill/>
                  </a:ln>
                  <a:solidFill>
                    <a:srgbClr val="FF6600">
                      <a:lumMod val="50000"/>
                    </a:srgbClr>
                  </a:solidFill>
                  <a:effectLst/>
                  <a:uLnTx/>
                  <a:uFillTx/>
                  <a:latin typeface="Segoe" pitchFamily="34" charset="0"/>
                  <a:ea typeface="+mn-ea"/>
                  <a:cs typeface="+mn-cs"/>
                </a:rPr>
                <a:t>Physical</a:t>
              </a:r>
              <a:endParaRPr kumimoji="0" lang="en-US" sz="2000" b="1" i="0" u="none" strike="noStrike" kern="1200" cap="none" spc="0" normalizeH="0" baseline="0" noProof="0" dirty="0">
                <a:ln>
                  <a:noFill/>
                </a:ln>
                <a:solidFill>
                  <a:srgbClr val="FF6600">
                    <a:lumMod val="50000"/>
                  </a:srgbClr>
                </a:solidFill>
                <a:effectLst/>
                <a:uLnTx/>
                <a:uFillTx/>
                <a:latin typeface="Segoe" pitchFamily="34" charset="0"/>
                <a:ea typeface="+mn-ea"/>
                <a:cs typeface="+mn-cs"/>
              </a:endParaRPr>
            </a:p>
          </p:txBody>
        </p:sp>
        <p:sp>
          <p:nvSpPr>
            <p:cNvPr id="71" name="TextBox 70"/>
            <p:cNvSpPr txBox="1"/>
            <p:nvPr/>
          </p:nvSpPr>
          <p:spPr>
            <a:xfrm>
              <a:off x="5579109" y="5709554"/>
              <a:ext cx="1698767" cy="315845"/>
            </a:xfrm>
            <a:prstGeom prst="rect">
              <a:avLst/>
            </a:prstGeom>
          </p:spPr>
          <p:txBody>
            <a:bodyPr vert="horz" wrap="square" lIns="0" tIns="0" rIns="0" bIns="0" rtlCol="0">
              <a:spAutoFit/>
            </a:bodyPr>
            <a:lstStyle/>
            <a:p>
              <a:pPr marL="0" marR="0" lvl="0" indent="0" algn="r" defTabSz="914363" rtl="0" eaLnBrk="1" fontAlgn="auto" latinLnBrk="0" hangingPunct="1">
                <a:lnSpc>
                  <a:spcPct val="90000"/>
                </a:lnSpc>
                <a:spcBef>
                  <a:spcPct val="20000"/>
                </a:spcBef>
                <a:spcAft>
                  <a:spcPts val="0"/>
                </a:spcAft>
                <a:buClr>
                  <a:srgbClr val="777777"/>
                </a:buClr>
                <a:buSzPct val="130000"/>
                <a:buFontTx/>
                <a:buNone/>
                <a:tabLst/>
                <a:defRPr/>
              </a:pPr>
              <a:r>
                <a:rPr kumimoji="0" lang="en-US" sz="2000" b="1" i="0" u="none" strike="noStrike" kern="1200" cap="none" spc="0" normalizeH="0" baseline="0" noProof="0" dirty="0" smtClean="0">
                  <a:ln>
                    <a:noFill/>
                  </a:ln>
                  <a:solidFill>
                    <a:srgbClr val="FF6600">
                      <a:lumMod val="50000"/>
                    </a:srgbClr>
                  </a:solidFill>
                  <a:effectLst/>
                  <a:uLnTx/>
                  <a:uFillTx/>
                  <a:latin typeface="Segoe" pitchFamily="34" charset="0"/>
                  <a:ea typeface="+mn-ea"/>
                  <a:cs typeface="+mn-cs"/>
                </a:rPr>
                <a:t>Virtual</a:t>
              </a:r>
              <a:endParaRPr kumimoji="0" lang="en-US" sz="2000" b="1" i="0" u="none" strike="noStrike" kern="1200" cap="none" spc="0" normalizeH="0" baseline="0" noProof="0" dirty="0">
                <a:ln>
                  <a:noFill/>
                </a:ln>
                <a:solidFill>
                  <a:srgbClr val="FF6600">
                    <a:lumMod val="50000"/>
                  </a:srgbClr>
                </a:solidFill>
                <a:effectLst/>
                <a:uLnTx/>
                <a:uFillTx/>
                <a:latin typeface="Segoe" pitchFamily="34" charset="0"/>
                <a:ea typeface="+mn-ea"/>
                <a:cs typeface="+mn-cs"/>
              </a:endParaRPr>
            </a:p>
          </p:txBody>
        </p:sp>
        <p:pic>
          <p:nvPicPr>
            <p:cNvPr id="72" name="Picture 15" descr="C:\Program Files\Microsoft Resource DVD Artwork\DVD_ART\Artwork_Imagery\Shapes and Graphics\Arrows - arrow\Black Collection 20 percent opaque - for shape changer\double headed arrow 4b faded.png"/>
            <p:cNvPicPr>
              <a:picLocks noChangeAspect="1" noChangeArrowheads="1"/>
            </p:cNvPicPr>
            <p:nvPr/>
          </p:nvPicPr>
          <p:blipFill>
            <a:blip r:embed="rId12" cstate="print">
              <a:lum bright="100000"/>
            </a:blip>
            <a:srcRect/>
            <a:stretch>
              <a:fillRect/>
            </a:stretch>
          </p:blipFill>
          <p:spPr bwMode="auto">
            <a:xfrm>
              <a:off x="3275570" y="5502455"/>
              <a:ext cx="2321708" cy="66974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500"/>
                                        <p:tgtEl>
                                          <p:spTgt spid="60"/>
                                        </p:tgtEl>
                                      </p:cBhvr>
                                    </p:animEffect>
                                  </p:childTnLst>
                                </p:cTn>
                              </p:par>
                              <p:par>
                                <p:cTn id="12" presetID="22" presetClass="entr" presetSubtype="4" fill="hold"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down)">
                                      <p:cBhvr>
                                        <p:cTn id="14" dur="500"/>
                                        <p:tgtEl>
                                          <p:spTgt spid="58"/>
                                        </p:tgtEl>
                                      </p:cBhvr>
                                    </p:animEffect>
                                  </p:childTnLst>
                                </p:cTn>
                              </p:par>
                              <p:par>
                                <p:cTn id="15" presetID="22" presetClass="entr" presetSubtype="4" fill="hold" nodeType="with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down)">
                                      <p:cBhvr>
                                        <p:cTn id="17" dur="500"/>
                                        <p:tgtEl>
                                          <p:spTgt spid="92"/>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par>
                                <p:cTn id="23" presetID="53"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par>
                                <p:cTn id="28" presetID="53" presetClass="entr" presetSubtype="0" fill="hold" grpId="0" nodeType="with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500" fill="hold"/>
                                        <p:tgtEl>
                                          <p:spTgt spid="87"/>
                                        </p:tgtEl>
                                        <p:attrNameLst>
                                          <p:attrName>ppt_w</p:attrName>
                                        </p:attrNameLst>
                                      </p:cBhvr>
                                      <p:tavLst>
                                        <p:tav tm="0">
                                          <p:val>
                                            <p:fltVal val="0"/>
                                          </p:val>
                                        </p:tav>
                                        <p:tav tm="100000">
                                          <p:val>
                                            <p:strVal val="#ppt_w"/>
                                          </p:val>
                                        </p:tav>
                                      </p:tavLst>
                                    </p:anim>
                                    <p:anim calcmode="lin" valueType="num">
                                      <p:cBhvr>
                                        <p:cTn id="31" dur="500" fill="hold"/>
                                        <p:tgtEl>
                                          <p:spTgt spid="87"/>
                                        </p:tgtEl>
                                        <p:attrNameLst>
                                          <p:attrName>ppt_h</p:attrName>
                                        </p:attrNameLst>
                                      </p:cBhvr>
                                      <p:tavLst>
                                        <p:tav tm="0">
                                          <p:val>
                                            <p:fltVal val="0"/>
                                          </p:val>
                                        </p:tav>
                                        <p:tav tm="100000">
                                          <p:val>
                                            <p:strVal val="#ppt_h"/>
                                          </p:val>
                                        </p:tav>
                                      </p:tavLst>
                                    </p:anim>
                                    <p:animEffect transition="in" filter="fade">
                                      <p:cBhvr>
                                        <p:cTn id="32" dur="500"/>
                                        <p:tgtEl>
                                          <p:spTgt spid="87"/>
                                        </p:tgtEl>
                                      </p:cBhvr>
                                    </p:animEffect>
                                  </p:childTnLst>
                                </p:cTn>
                              </p:par>
                            </p:childTnLst>
                          </p:cTn>
                        </p:par>
                        <p:par>
                          <p:cTn id="33" fill="hold">
                            <p:stCondLst>
                              <p:cond delay="1000"/>
                            </p:stCondLst>
                            <p:childTnLst>
                              <p:par>
                                <p:cTn id="34" presetID="55" presetClass="entr" presetSubtype="0" fill="hold" nodeType="afterEffect">
                                  <p:stCondLst>
                                    <p:cond delay="50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strVal val="#ppt_w*0.70"/>
                                          </p:val>
                                        </p:tav>
                                        <p:tav tm="100000">
                                          <p:val>
                                            <p:strVal val="#ppt_w"/>
                                          </p:val>
                                        </p:tav>
                                      </p:tavLst>
                                    </p:anim>
                                    <p:anim calcmode="lin" valueType="num">
                                      <p:cBhvr>
                                        <p:cTn id="37" dur="500" fill="hold"/>
                                        <p:tgtEl>
                                          <p:spTgt spid="3"/>
                                        </p:tgtEl>
                                        <p:attrNameLst>
                                          <p:attrName>ppt_h</p:attrName>
                                        </p:attrNameLst>
                                      </p:cBhvr>
                                      <p:tavLst>
                                        <p:tav tm="0">
                                          <p:val>
                                            <p:strVal val="#ppt_h"/>
                                          </p:val>
                                        </p:tav>
                                        <p:tav tm="100000">
                                          <p:val>
                                            <p:strVal val="#ppt_h"/>
                                          </p:val>
                                        </p:tav>
                                      </p:tavLst>
                                    </p:anim>
                                    <p:animEffect transition="in" filter="fade">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0" grpId="0"/>
      <p:bldP spid="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3"/>
          <p:cNvSpPr>
            <a:spLocks/>
          </p:cNvSpPr>
          <p:nvPr/>
        </p:nvSpPr>
        <p:spPr bwMode="auto">
          <a:xfrm>
            <a:off x="0" y="1447800"/>
            <a:ext cx="9144000" cy="4599051"/>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gradFill>
            <a:gsLst>
              <a:gs pos="0">
                <a:srgbClr val="000000">
                  <a:alpha val="20000"/>
                </a:srgbClr>
              </a:gs>
              <a:gs pos="50000">
                <a:srgbClr val="000000">
                  <a:alpha val="50000"/>
                </a:srgbClr>
              </a:gs>
              <a:gs pos="100000">
                <a:srgbClr val="000000">
                  <a:alpha val="2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3" name="Rectangle 9"/>
          <p:cNvSpPr txBox="1">
            <a:spLocks noChangeArrowheads="1"/>
          </p:cNvSpPr>
          <p:nvPr/>
        </p:nvSpPr>
        <p:spPr>
          <a:xfrm>
            <a:off x="4572000" y="1905000"/>
            <a:ext cx="4041648" cy="3962400"/>
          </a:xfrm>
          <a:prstGeom prst="round1Rect">
            <a:avLst>
              <a:gd name="adj" fmla="val 14295"/>
            </a:avLst>
          </a:prstGeom>
          <a:gradFill flip="none" rotWithShape="1">
            <a:gsLst>
              <a:gs pos="23000">
                <a:srgbClr val="3BAE12">
                  <a:alpha val="70980"/>
                </a:srgbClr>
              </a:gs>
              <a:gs pos="100000">
                <a:srgbClr val="ACEC88">
                  <a:alpha val="62353"/>
                </a:srgbClr>
              </a:gs>
            </a:gsLst>
            <a:lin ang="5400000" scaled="1"/>
            <a:tileRect/>
          </a:gradFill>
          <a:ln w="9525">
            <a:solidFill>
              <a:srgbClr val="3BAE1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anchor="b"/>
          <a:lstStyle/>
          <a:p>
            <a:pPr marL="0" lvl="1" indent="-231775" defTabSz="914253" fontAlgn="base">
              <a:spcBef>
                <a:spcPct val="20000"/>
              </a:spcBef>
              <a:spcAft>
                <a:spcPts val="600"/>
              </a:spcAft>
              <a:buClr>
                <a:schemeClr val="tx2"/>
              </a:buClr>
              <a:buSzPct val="80000"/>
              <a:defRPr/>
            </a:pPr>
            <a:endParaRPr lang="en-US" sz="16600" b="1" spc="-150" dirty="0" smtClean="0">
              <a:ln w="50800">
                <a:gradFill flip="none" rotWithShape="1">
                  <a:gsLst>
                    <a:gs pos="0">
                      <a:srgbClr val="4F7E20"/>
                    </a:gs>
                    <a:gs pos="50000">
                      <a:srgbClr val="88CF41"/>
                    </a:gs>
                    <a:gs pos="100000">
                      <a:srgbClr val="FFFFFF"/>
                    </a:gs>
                  </a:gsLst>
                  <a:lin ang="16200000" scaled="0"/>
                  <a:tileRect/>
                </a:gradFill>
              </a:ln>
              <a:gradFill flip="none" rotWithShape="1">
                <a:gsLst>
                  <a:gs pos="0">
                    <a:srgbClr val="A1EA70"/>
                  </a:gs>
                  <a:gs pos="36000">
                    <a:srgbClr val="66A329"/>
                  </a:gs>
                  <a:gs pos="79000">
                    <a:srgbClr val="304D13"/>
                  </a:gs>
                </a:gsLst>
                <a:lin ang="5400000" scaled="1"/>
                <a:tileRect/>
              </a:gradFill>
              <a:effectLst>
                <a:outerShdw blurRad="50800" dist="38100" dir="2700000" algn="tl" rotWithShape="0">
                  <a:prstClr val="black">
                    <a:alpha val="40000"/>
                  </a:prstClr>
                </a:outerShdw>
              </a:effectLst>
              <a:latin typeface="Segoe" pitchFamily="34" charset="0"/>
              <a:cs typeface="Arial" charset="0"/>
            </a:endParaRPr>
          </a:p>
        </p:txBody>
      </p:sp>
      <p:sp>
        <p:nvSpPr>
          <p:cNvPr id="22" name="Rectangle 9"/>
          <p:cNvSpPr txBox="1">
            <a:spLocks noChangeArrowheads="1"/>
          </p:cNvSpPr>
          <p:nvPr/>
        </p:nvSpPr>
        <p:spPr bwMode="auto">
          <a:xfrm flipH="1">
            <a:off x="457200" y="1905000"/>
            <a:ext cx="4038600" cy="3962399"/>
          </a:xfrm>
          <a:prstGeom prst="round1Rect">
            <a:avLst>
              <a:gd name="adj" fmla="val 14532"/>
            </a:avLst>
          </a:prstGeom>
          <a:gradFill flip="none" rotWithShape="1">
            <a:gsLst>
              <a:gs pos="23000">
                <a:srgbClr val="0070C0">
                  <a:alpha val="71000"/>
                </a:srgbClr>
              </a:gs>
              <a:gs pos="100000">
                <a:srgbClr val="78A4FC">
                  <a:alpha val="62745"/>
                </a:srgbClr>
              </a:gs>
            </a:gsLst>
            <a:lin ang="5400000" scaled="1"/>
            <a:tileRect/>
          </a:gradFill>
          <a:ln w="9525">
            <a:solidFill>
              <a:srgbClr val="3E86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anchor="b"/>
          <a:lstStyle/>
          <a:p>
            <a:pPr marL="0" marR="0" lvl="1" indent="-231775" defTabSz="914253" fontAlgn="base">
              <a:lnSpc>
                <a:spcPct val="90000"/>
              </a:lnSpc>
              <a:spcBef>
                <a:spcPct val="20000"/>
              </a:spcBef>
              <a:spcAft>
                <a:spcPts val="600"/>
              </a:spcAft>
              <a:buClr>
                <a:schemeClr val="tx2"/>
              </a:buClr>
              <a:buSzPct val="80000"/>
              <a:tabLst/>
              <a:defRPr/>
            </a:pPr>
            <a:endParaRPr lang="en-US" sz="16600" b="1" spc="-150" dirty="0">
              <a:ln w="50800">
                <a:gradFill flip="none" rotWithShape="1">
                  <a:gsLst>
                    <a:gs pos="0">
                      <a:srgbClr val="4F7E20"/>
                    </a:gs>
                    <a:gs pos="50000">
                      <a:srgbClr val="88CF41"/>
                    </a:gs>
                    <a:gs pos="100000">
                      <a:srgbClr val="FFFFFF"/>
                    </a:gs>
                  </a:gsLst>
                  <a:lin ang="16200000" scaled="0"/>
                  <a:tileRect/>
                </a:gradFill>
              </a:ln>
              <a:gradFill flip="none" rotWithShape="1">
                <a:gsLst>
                  <a:gs pos="0">
                    <a:srgbClr val="A1EA70"/>
                  </a:gs>
                  <a:gs pos="36000">
                    <a:srgbClr val="66A329"/>
                  </a:gs>
                  <a:gs pos="79000">
                    <a:srgbClr val="304D13"/>
                  </a:gs>
                </a:gsLst>
                <a:lin ang="5400000" scaled="1"/>
                <a:tileRect/>
              </a:gradFill>
              <a:effectLst>
                <a:outerShdw blurRad="50800" dist="38100" dir="2700000" algn="tl" rotWithShape="0">
                  <a:prstClr val="black">
                    <a:alpha val="40000"/>
                  </a:prstClr>
                </a:outerShdw>
              </a:effectLst>
              <a:latin typeface="Segoe" pitchFamily="34" charset="0"/>
              <a:cs typeface="Arial" charset="0"/>
            </a:endParaRPr>
          </a:p>
        </p:txBody>
      </p:sp>
      <p:sp>
        <p:nvSpPr>
          <p:cNvPr id="20" name="Rectangle 9"/>
          <p:cNvSpPr txBox="1">
            <a:spLocks noChangeArrowheads="1"/>
          </p:cNvSpPr>
          <p:nvPr/>
        </p:nvSpPr>
        <p:spPr>
          <a:xfrm>
            <a:off x="4568952" y="1905000"/>
            <a:ext cx="4041648" cy="3962400"/>
          </a:xfrm>
          <a:prstGeom prst="round1Rect">
            <a:avLst>
              <a:gd name="adj" fmla="val 14295"/>
            </a:avLst>
          </a:prstGeom>
          <a:gradFill flip="none" rotWithShape="1">
            <a:gsLst>
              <a:gs pos="0">
                <a:srgbClr val="FFFFFF">
                  <a:alpha val="86000"/>
                </a:srgbClr>
              </a:gs>
              <a:gs pos="90000">
                <a:srgbClr val="FFFFFF">
                  <a:alpha val="20000"/>
                </a:srgbClr>
              </a:gs>
            </a:gsLst>
            <a:lin ang="5400000" scaled="1"/>
            <a:tileRect/>
          </a:gradFill>
          <a:effectLst/>
        </p:spPr>
        <p:txBody>
          <a:bodyPr vert="horz" wrap="square" lIns="182880" tIns="182880" rIns="0" bIns="0" rtlCol="0">
            <a:noAutofit/>
          </a:bodyPr>
          <a:lstStyle/>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Survival…</a:t>
            </a: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Saving Money!</a:t>
            </a: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Green (as long as it doesn’t raise costs)</a:t>
            </a: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Driving/Creating Business Value</a:t>
            </a: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Controlled </a:t>
            </a:r>
            <a:r>
              <a:rPr lang="en-US" sz="2000" spc="-70" dirty="0" err="1" smtClean="0">
                <a:gradFill>
                  <a:gsLst>
                    <a:gs pos="0">
                      <a:srgbClr val="1C1C1C"/>
                    </a:gs>
                    <a:gs pos="90000">
                      <a:srgbClr val="1C1C1C"/>
                    </a:gs>
                  </a:gsLst>
                  <a:lin ang="5400000" scaled="1"/>
                </a:gradFill>
                <a:latin typeface="Segoe Semibold" pitchFamily="34" charset="0"/>
              </a:rPr>
              <a:t>CapEx</a:t>
            </a:r>
            <a:r>
              <a:rPr lang="en-US" sz="2000" spc="-70" dirty="0" smtClean="0">
                <a:gradFill>
                  <a:gsLst>
                    <a:gs pos="0">
                      <a:srgbClr val="1C1C1C"/>
                    </a:gs>
                    <a:gs pos="90000">
                      <a:srgbClr val="1C1C1C"/>
                    </a:gs>
                  </a:gsLst>
                  <a:lin ang="5400000" scaled="1"/>
                </a:gradFill>
                <a:latin typeface="Segoe Semibold" pitchFamily="34" charset="0"/>
              </a:rPr>
              <a:t> vs.</a:t>
            </a:r>
            <a:br>
              <a:rPr lang="en-US" sz="2000" spc="-70" dirty="0" smtClean="0">
                <a:gradFill>
                  <a:gsLst>
                    <a:gs pos="0">
                      <a:srgbClr val="1C1C1C"/>
                    </a:gs>
                    <a:gs pos="90000">
                      <a:srgbClr val="1C1C1C"/>
                    </a:gs>
                  </a:gsLst>
                  <a:lin ang="5400000" scaled="1"/>
                </a:gradFill>
                <a:latin typeface="Segoe Semibold" pitchFamily="34" charset="0"/>
              </a:rPr>
            </a:br>
            <a:r>
              <a:rPr lang="en-US" sz="2000" spc="-70" dirty="0" smtClean="0">
                <a:gradFill>
                  <a:gsLst>
                    <a:gs pos="0">
                      <a:srgbClr val="1C1C1C"/>
                    </a:gs>
                    <a:gs pos="90000">
                      <a:srgbClr val="1C1C1C"/>
                    </a:gs>
                  </a:gsLst>
                  <a:lin ang="5400000" scaled="1"/>
                </a:gradFill>
                <a:latin typeface="Segoe Semibold" pitchFamily="34" charset="0"/>
              </a:rPr>
              <a:t>Predictable </a:t>
            </a:r>
            <a:r>
              <a:rPr lang="en-US" sz="2000" spc="-70" dirty="0" err="1" smtClean="0">
                <a:gradFill>
                  <a:gsLst>
                    <a:gs pos="0">
                      <a:srgbClr val="1C1C1C"/>
                    </a:gs>
                    <a:gs pos="90000">
                      <a:srgbClr val="1C1C1C"/>
                    </a:gs>
                  </a:gsLst>
                  <a:lin ang="5400000" scaled="1"/>
                </a:gradFill>
                <a:latin typeface="Segoe Semibold" pitchFamily="34" charset="0"/>
              </a:rPr>
              <a:t>OpEx</a:t>
            </a:r>
            <a:endParaRPr lang="en-US" sz="2000" spc="-70" dirty="0" smtClean="0">
              <a:gradFill>
                <a:gsLst>
                  <a:gs pos="0">
                    <a:srgbClr val="1C1C1C"/>
                  </a:gs>
                  <a:gs pos="90000">
                    <a:srgbClr val="1C1C1C"/>
                  </a:gs>
                </a:gsLst>
                <a:lin ang="5400000" scaled="1"/>
              </a:gradFill>
              <a:latin typeface="Segoe Semibold" pitchFamily="34" charset="0"/>
            </a:endParaRP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Resources treated as a Utility</a:t>
            </a:r>
          </a:p>
          <a:p>
            <a:pPr marL="231775" lvl="1" indent="-231775" defTabSz="914363" fontAlgn="base">
              <a:spcBef>
                <a:spcPct val="20000"/>
              </a:spcBef>
              <a:spcAft>
                <a:spcPts val="600"/>
              </a:spcAft>
              <a:buClr>
                <a:schemeClr val="tx2"/>
              </a:buClr>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rPr>
              <a:t>Security/Privacy/Compliance</a:t>
            </a:r>
          </a:p>
        </p:txBody>
      </p:sp>
      <p:sp>
        <p:nvSpPr>
          <p:cNvPr id="151560" name="Rectangle 8"/>
          <p:cNvSpPr>
            <a:spLocks noGrp="1" noChangeArrowheads="1"/>
          </p:cNvSpPr>
          <p:nvPr>
            <p:ph type="title"/>
          </p:nvPr>
        </p:nvSpPr>
        <p:spPr>
          <a:xfrm>
            <a:off x="289560" y="182880"/>
            <a:ext cx="8382000" cy="443198"/>
          </a:xfrm>
        </p:spPr>
        <p:txBody>
          <a:bodyPr/>
          <a:lstStyle/>
          <a:p>
            <a:r>
              <a:rPr lang="en-US" sz="3200" dirty="0" smtClean="0"/>
              <a:t>Customer Challenges: With Less, Do More</a:t>
            </a:r>
            <a:endParaRPr lang="en-US" sz="3200" dirty="0"/>
          </a:p>
        </p:txBody>
      </p:sp>
      <p:sp>
        <p:nvSpPr>
          <p:cNvPr id="151561" name="Rectangle 9"/>
          <p:cNvSpPr>
            <a:spLocks noGrp="1" noChangeArrowheads="1"/>
          </p:cNvSpPr>
          <p:nvPr>
            <p:ph type="body" sz="half" idx="4294967295"/>
          </p:nvPr>
        </p:nvSpPr>
        <p:spPr>
          <a:xfrm flipH="1">
            <a:off x="457200" y="1905000"/>
            <a:ext cx="4038600" cy="3962399"/>
          </a:xfrm>
          <a:prstGeom prst="round1Rect">
            <a:avLst>
              <a:gd name="adj" fmla="val 14532"/>
            </a:avLst>
          </a:prstGeom>
          <a:gradFill flip="none" rotWithShape="1">
            <a:gsLst>
              <a:gs pos="0">
                <a:srgbClr val="FFFFFF">
                  <a:alpha val="86000"/>
                </a:srgbClr>
              </a:gs>
              <a:gs pos="90000">
                <a:srgbClr val="FFFFFF">
                  <a:alpha val="20000"/>
                </a:srgbClr>
              </a:gs>
            </a:gsLst>
            <a:lin ang="5400000" scaled="1"/>
            <a:tileRect/>
          </a:gradFill>
          <a:effectLst/>
        </p:spPr>
        <p:txBody>
          <a:bodyPr lIns="0" tIns="182880" rIns="182880">
            <a:noAutofit/>
          </a:bodyPr>
          <a:lstStyle/>
          <a:p>
            <a:pPr marL="339725" lvl="1" indent="-222250" defTabSz="914363">
              <a:spcBef>
                <a:spcPts val="0"/>
              </a:spcBef>
              <a:spcAft>
                <a:spcPts val="0"/>
              </a:spcAft>
              <a:buSzPct val="80000"/>
              <a:buBlip>
                <a:blip r:embed="rId3"/>
              </a:buBlip>
            </a:pPr>
            <a:endParaRPr lang="en-US" sz="1000" spc="-70" dirty="0" smtClean="0">
              <a:gradFill>
                <a:gsLst>
                  <a:gs pos="0">
                    <a:srgbClr val="1C1C1C"/>
                  </a:gs>
                  <a:gs pos="90000">
                    <a:srgbClr val="1C1C1C"/>
                  </a:gs>
                </a:gsLst>
                <a:lin ang="5400000" scaled="1"/>
              </a:gradFill>
              <a:latin typeface="Segoe Semibold" pitchFamily="34" charset="0"/>
              <a:cs typeface="+mn-cs"/>
            </a:endParaRPr>
          </a:p>
          <a:p>
            <a:pPr marL="339725" lvl="1" indent="-222250" defTabSz="914363">
              <a:spcBef>
                <a:spcPts val="6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Budget/CAPEX</a:t>
            </a:r>
          </a:p>
          <a:p>
            <a:pPr marL="339725" lvl="1" indent="-222250" defTabSz="914363">
              <a:spcBef>
                <a:spcPct val="200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Business Performance</a:t>
            </a:r>
          </a:p>
          <a:p>
            <a:pPr marL="339725" lvl="1" indent="-222250" defTabSz="914363">
              <a:spcBef>
                <a:spcPct val="200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HR Issues</a:t>
            </a:r>
          </a:p>
          <a:p>
            <a:pPr marL="339725" lvl="1" indent="-222250" defTabSz="914363">
              <a:spcBef>
                <a:spcPct val="200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Infrastructure Stability</a:t>
            </a:r>
          </a:p>
          <a:p>
            <a:pPr marL="339725" lvl="1" indent="-222250" defTabSz="914363">
              <a:spcBef>
                <a:spcPct val="200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Pace Of Technology Change</a:t>
            </a:r>
          </a:p>
          <a:p>
            <a:pPr marL="339725" lvl="1" indent="-222250" defTabSz="914363">
              <a:spcBef>
                <a:spcPct val="20000"/>
              </a:spcBef>
              <a:spcAft>
                <a:spcPts val="600"/>
              </a:spcAft>
              <a:buSzPct val="80000"/>
              <a:buBlip>
                <a:blip r:embed="rId3"/>
              </a:buBlip>
            </a:pPr>
            <a:r>
              <a:rPr lang="en-US" sz="2000" spc="-70" dirty="0" smtClean="0">
                <a:gradFill>
                  <a:gsLst>
                    <a:gs pos="0">
                      <a:srgbClr val="1C1C1C"/>
                    </a:gs>
                    <a:gs pos="90000">
                      <a:srgbClr val="1C1C1C"/>
                    </a:gs>
                  </a:gsLst>
                  <a:lin ang="5400000" scaled="1"/>
                </a:gradFill>
                <a:latin typeface="Segoe Semibold" pitchFamily="34" charset="0"/>
                <a:cs typeface="+mn-cs"/>
              </a:rPr>
              <a:t>Strategic IT Direction</a:t>
            </a:r>
            <a:endParaRPr lang="en-US" sz="2000" spc="-70" dirty="0">
              <a:gradFill>
                <a:gsLst>
                  <a:gs pos="0">
                    <a:srgbClr val="1C1C1C"/>
                  </a:gs>
                  <a:gs pos="90000">
                    <a:srgbClr val="1C1C1C"/>
                  </a:gs>
                </a:gsLst>
                <a:lin ang="5400000" scaled="1"/>
              </a:gradFill>
              <a:latin typeface="Segoe Semibold" pitchFamily="34" charset="0"/>
              <a:cs typeface="+mn-cs"/>
            </a:endParaRPr>
          </a:p>
        </p:txBody>
      </p:sp>
      <p:sp>
        <p:nvSpPr>
          <p:cNvPr id="14" name="TextBox 13"/>
          <p:cNvSpPr txBox="1"/>
          <p:nvPr/>
        </p:nvSpPr>
        <p:spPr>
          <a:xfrm>
            <a:off x="1570485" y="911918"/>
            <a:ext cx="1679947" cy="738664"/>
          </a:xfrm>
          <a:prstGeom prst="rect">
            <a:avLst/>
          </a:prstGeom>
          <a:noFill/>
        </p:spPr>
        <p:txBody>
          <a:bodyPr wrap="none" lIns="0" tIns="0" rIns="0" bIns="0" rtlCol="0">
            <a:spAutoFit/>
          </a:bodyPr>
          <a:lstStyle/>
          <a:p>
            <a:r>
              <a:rPr lang="en-US" sz="4800" b="1" spc="600" dirty="0" smtClean="0">
                <a:ln w="15875">
                  <a:noFill/>
                </a:ln>
                <a:gradFill flip="none" rotWithShape="1">
                  <a:gsLst>
                    <a:gs pos="0">
                      <a:srgbClr val="FFFFFF"/>
                    </a:gs>
                    <a:gs pos="100000">
                      <a:srgbClr val="C1E6FF"/>
                    </a:gs>
                  </a:gsLst>
                  <a:lin ang="5400000" scaled="1"/>
                  <a:tileRect/>
                </a:gradFill>
                <a:effectLst>
                  <a:reflection blurRad="6350" stA="55000" endA="300" endPos="45500" dir="5400000" sy="-100000" algn="bl" rotWithShape="0"/>
                </a:effectLst>
                <a:latin typeface="Segoe Light" pitchFamily="34" charset="0"/>
                <a:cs typeface="Arial" charset="0"/>
              </a:rPr>
              <a:t>2007</a:t>
            </a:r>
            <a:endParaRPr lang="en-US" sz="4800" b="1" spc="600" dirty="0">
              <a:ln w="15875">
                <a:noFill/>
              </a:ln>
              <a:gradFill flip="none" rotWithShape="1">
                <a:gsLst>
                  <a:gs pos="0">
                    <a:srgbClr val="FFFFFF"/>
                  </a:gs>
                  <a:gs pos="100000">
                    <a:srgbClr val="C1E6FF"/>
                  </a:gs>
                </a:gsLst>
                <a:lin ang="5400000" scaled="1"/>
                <a:tileRect/>
              </a:gradFill>
              <a:effectLst>
                <a:reflection blurRad="6350" stA="55000" endA="300" endPos="45500" dir="5400000" sy="-100000" algn="bl" rotWithShape="0"/>
              </a:effectLst>
              <a:latin typeface="Segoe Light" pitchFamily="34" charset="0"/>
              <a:cs typeface="Arial" charset="0"/>
            </a:endParaRPr>
          </a:p>
        </p:txBody>
      </p:sp>
      <p:sp>
        <p:nvSpPr>
          <p:cNvPr id="16" name="TextBox 15"/>
          <p:cNvSpPr txBox="1"/>
          <p:nvPr/>
        </p:nvSpPr>
        <p:spPr>
          <a:xfrm>
            <a:off x="4164775" y="921462"/>
            <a:ext cx="788999" cy="584775"/>
          </a:xfrm>
          <a:prstGeom prst="rect">
            <a:avLst/>
          </a:prstGeom>
          <a:noFill/>
        </p:spPr>
        <p:txBody>
          <a:bodyPr wrap="none" rtlCol="0">
            <a:spAutoFit/>
          </a:bodyPr>
          <a:lstStyle/>
          <a:p>
            <a:r>
              <a:rPr lang="en-US" sz="3200" i="1" spc="-150" dirty="0" smtClean="0">
                <a:latin typeface="Segoe Light" pitchFamily="34" charset="0"/>
              </a:rPr>
              <a:t>VS.</a:t>
            </a:r>
            <a:endParaRPr lang="en-US" sz="3200" i="1" spc="-150" dirty="0">
              <a:latin typeface="Segoe Light" pitchFamily="34" charset="0"/>
            </a:endParaRPr>
          </a:p>
        </p:txBody>
      </p:sp>
      <p:sp>
        <p:nvSpPr>
          <p:cNvPr id="15" name="TextBox 14"/>
          <p:cNvSpPr txBox="1"/>
          <p:nvPr/>
        </p:nvSpPr>
        <p:spPr>
          <a:xfrm>
            <a:off x="5777176" y="911918"/>
            <a:ext cx="1679947" cy="738664"/>
          </a:xfrm>
          <a:prstGeom prst="rect">
            <a:avLst/>
          </a:prstGeom>
          <a:noFill/>
        </p:spPr>
        <p:txBody>
          <a:bodyPr wrap="none" lIns="0" tIns="0" rIns="0" bIns="0" rtlCol="0">
            <a:spAutoFit/>
          </a:bodyPr>
          <a:lstStyle/>
          <a:p>
            <a:r>
              <a:rPr lang="en-US" sz="4800" b="1" spc="600" dirty="0" smtClean="0">
                <a:ln w="15875">
                  <a:noFill/>
                </a:ln>
                <a:gradFill flip="none" rotWithShape="1">
                  <a:gsLst>
                    <a:gs pos="0">
                      <a:srgbClr val="FFFFFF"/>
                    </a:gs>
                    <a:gs pos="100000">
                      <a:srgbClr val="ACEC88"/>
                    </a:gs>
                  </a:gsLst>
                  <a:lin ang="5400000" scaled="1"/>
                  <a:tileRect/>
                </a:gradFill>
                <a:effectLst>
                  <a:reflection blurRad="6350" stA="55000" endA="300" endPos="45500" dir="5400000" sy="-100000" algn="bl" rotWithShape="0"/>
                </a:effectLst>
                <a:latin typeface="Segoe Light" pitchFamily="34" charset="0"/>
                <a:cs typeface="Arial" charset="0"/>
              </a:rPr>
              <a:t>2009</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151561"/>
                                        </p:tgtEl>
                                        <p:attrNameLst>
                                          <p:attrName>style.visibility</p:attrName>
                                        </p:attrNameLst>
                                      </p:cBhvr>
                                      <p:to>
                                        <p:strVal val="visible"/>
                                      </p:to>
                                    </p:set>
                                    <p:animEffect transition="in" filter="fade">
                                      <p:cBhvr>
                                        <p:cTn id="15" dur="1000"/>
                                        <p:tgtEl>
                                          <p:spTgt spid="15156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par>
                                <p:cTn id="24" presetID="0" presetClass="path" presetSubtype="0" accel="50000" decel="50000" fill="hold" nodeType="withEffect">
                                  <p:stCondLst>
                                    <p:cond delay="0"/>
                                  </p:stCondLst>
                                  <p:childTnLst>
                                    <p:animMotion origin="layout" path="M 0.27639 0.00394 L -1.11111E-6 -3.7037E-6 " pathEditMode="relative" rAng="0" ptsTypes="AA">
                                      <p:cBhvr>
                                        <p:cTn id="25" dur="1000" fill="hold"/>
                                        <p:tgtEl>
                                          <p:spTgt spid="15"/>
                                        </p:tgtEl>
                                        <p:attrNameLst>
                                          <p:attrName>ppt_x</p:attrName>
                                          <p:attrName>ppt_y</p:attrName>
                                        </p:attrNameLst>
                                      </p:cBhvr>
                                      <p:rCtr x="-138" y="-2"/>
                                    </p:animMotion>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4" grpId="0"/>
      <p:bldP spid="16"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ounded Rectangle 61"/>
          <p:cNvSpPr/>
          <p:nvPr/>
        </p:nvSpPr>
        <p:spPr bwMode="auto">
          <a:xfrm>
            <a:off x="6119150" y="196472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61" name="Rounded Rectangle 60"/>
          <p:cNvSpPr/>
          <p:nvPr/>
        </p:nvSpPr>
        <p:spPr bwMode="auto">
          <a:xfrm>
            <a:off x="3223550" y="194157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dirty="0" smtClean="0">
              <a:solidFill>
                <a:schemeClr val="bg1"/>
              </a:solidFill>
              <a:effectLst>
                <a:outerShdw blurRad="50800" dist="38100" dir="2700000" algn="tl" rotWithShape="0">
                  <a:prstClr val="black">
                    <a:alpha val="40000"/>
                  </a:prstClr>
                </a:outerShdw>
              </a:effectLst>
              <a:latin typeface="Segoe" pitchFamily="34" charset="0"/>
            </a:endParaRPr>
          </a:p>
        </p:txBody>
      </p:sp>
      <p:grpSp>
        <p:nvGrpSpPr>
          <p:cNvPr id="3" name="Group 72"/>
          <p:cNvGrpSpPr/>
          <p:nvPr/>
        </p:nvGrpSpPr>
        <p:grpSpPr>
          <a:xfrm>
            <a:off x="152400" y="646176"/>
            <a:ext cx="8862350" cy="5334000"/>
            <a:chOff x="248264" y="4572000"/>
            <a:chExt cx="8686800" cy="1828800"/>
          </a:xfrm>
        </p:grpSpPr>
        <p:sp>
          <p:nvSpPr>
            <p:cNvPr id="56" name="Rounded Rectangle 55"/>
            <p:cNvSpPr/>
            <p:nvPr/>
          </p:nvSpPr>
          <p:spPr bwMode="auto">
            <a:xfrm>
              <a:off x="248264" y="4572000"/>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sp>
          <p:nvSpPr>
            <p:cNvPr id="67" name="TextBox 66"/>
            <p:cNvSpPr txBox="1"/>
            <p:nvPr/>
          </p:nvSpPr>
          <p:spPr>
            <a:xfrm>
              <a:off x="3569929" y="5118821"/>
              <a:ext cx="2373671" cy="22571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sp>
        <p:nvSpPr>
          <p:cNvPr id="60" name="Rounded Rectangle 59"/>
          <p:cNvSpPr/>
          <p:nvPr/>
        </p:nvSpPr>
        <p:spPr bwMode="auto">
          <a:xfrm>
            <a:off x="404150" y="194157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2" name="Title 1"/>
          <p:cNvSpPr>
            <a:spLocks noGrp="1"/>
          </p:cNvSpPr>
          <p:nvPr>
            <p:ph type="title"/>
          </p:nvPr>
        </p:nvSpPr>
        <p:spPr>
          <a:xfrm>
            <a:off x="140825" y="94525"/>
            <a:ext cx="8991600" cy="886397"/>
          </a:xfrm>
        </p:spPr>
        <p:txBody>
          <a:bodyPr/>
          <a:lstStyle/>
          <a:p>
            <a:r>
              <a:rPr lang="en-US" sz="3200" dirty="0"/>
              <a:t>How To Get Started On The </a:t>
            </a:r>
            <a:r>
              <a:rPr lang="en-US" sz="3200" dirty="0" smtClean="0"/>
              <a:t>Optimized Datacenter </a:t>
            </a:r>
            <a:r>
              <a:rPr lang="en-US" sz="3200" dirty="0"/>
              <a:t>Today</a:t>
            </a:r>
          </a:p>
        </p:txBody>
      </p:sp>
      <p:grpSp>
        <p:nvGrpSpPr>
          <p:cNvPr id="4" name="Group 132"/>
          <p:cNvGrpSpPr/>
          <p:nvPr/>
        </p:nvGrpSpPr>
        <p:grpSpPr>
          <a:xfrm>
            <a:off x="1141770" y="669326"/>
            <a:ext cx="1375336" cy="1111705"/>
            <a:chOff x="-2549242" y="1147409"/>
            <a:chExt cx="1850562" cy="1446363"/>
          </a:xfrm>
        </p:grpSpPr>
        <p:sp>
          <p:nvSpPr>
            <p:cNvPr id="63" name="Oval 62"/>
            <p:cNvSpPr/>
            <p:nvPr/>
          </p:nvSpPr>
          <p:spPr bwMode="auto">
            <a:xfrm>
              <a:off x="-2549242" y="1680811"/>
              <a:ext cx="1794076" cy="912961"/>
            </a:xfrm>
            <a:prstGeom prst="ellipse">
              <a:avLst/>
            </a:prstGeom>
            <a:gradFill flip="none" rotWithShape="1">
              <a:gsLst>
                <a:gs pos="0">
                  <a:schemeClr val="accent4">
                    <a:alpha val="59000"/>
                  </a:schemeClr>
                </a:gs>
                <a:gs pos="80000">
                  <a:schemeClr val="accent4">
                    <a:lumMod val="75000"/>
                    <a:alpha val="14000"/>
                  </a:schemeClr>
                </a:gs>
                <a:gs pos="100000">
                  <a:schemeClr val="accent4">
                    <a:lumMod val="60000"/>
                    <a:lumOff val="40000"/>
                    <a:alpha val="0"/>
                  </a:schemeClr>
                </a:gs>
              </a:gsLst>
              <a:lin ang="5400000" scaled="1"/>
              <a:tileRect/>
            </a:gradFill>
            <a:ln>
              <a:solidFill>
                <a:srgbClr val="7DCC2E">
                  <a:alpha val="27843"/>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R="0" lvl="0" indent="0" algn="ctr" defTabSz="914099" fontAlgn="base">
                <a:lnSpc>
                  <a:spcPct val="90000"/>
                </a:lnSpc>
                <a:spcBef>
                  <a:spcPct val="0"/>
                </a:spcBef>
                <a:spcAft>
                  <a:spcPct val="0"/>
                </a:spcAft>
                <a:buClr>
                  <a:srgbClr val="777777"/>
                </a:buClr>
                <a:buSzPct val="130000"/>
                <a:buFontTx/>
                <a:buNone/>
                <a:tabLst/>
                <a:defRPr/>
              </a:pPr>
              <a:endParaRPr lang="en-US" sz="1600" b="1" kern="0" dirty="0" err="1">
                <a:solidFill>
                  <a:schemeClr val="tx2">
                    <a:lumMod val="50000"/>
                  </a:schemeClr>
                </a:solidFill>
                <a:latin typeface="Segoe" pitchFamily="34" charset="0"/>
              </a:endParaRPr>
            </a:p>
          </p:txBody>
        </p:sp>
        <p:grpSp>
          <p:nvGrpSpPr>
            <p:cNvPr id="5" name="Group 41"/>
            <p:cNvGrpSpPr/>
            <p:nvPr/>
          </p:nvGrpSpPr>
          <p:grpSpPr>
            <a:xfrm>
              <a:off x="-2186889" y="1147407"/>
              <a:ext cx="1488209" cy="1314737"/>
              <a:chOff x="4062636" y="1905408"/>
              <a:chExt cx="1763727" cy="1558140"/>
            </a:xfrm>
          </p:grpSpPr>
          <p:pic>
            <p:nvPicPr>
              <p:cNvPr id="71" name="Picture 70" descr="\\eventsql\dvd27\Clip_Installer\DVD_ART\Artwork_Imagery\Shapes and Graphics\Internet Cloud\cloud 2.png"/>
              <p:cNvPicPr>
                <a:picLocks noChangeAspect="1" noChangeArrowheads="1"/>
              </p:cNvPicPr>
              <p:nvPr/>
            </p:nvPicPr>
            <p:blipFill>
              <a:blip r:embed="rId3" cstate="print">
                <a:grayscl/>
              </a:blip>
              <a:srcRect/>
              <a:stretch>
                <a:fillRect/>
              </a:stretch>
            </p:blipFill>
            <p:spPr bwMode="auto">
              <a:xfrm>
                <a:off x="4184166" y="1905408"/>
                <a:ext cx="1642197" cy="1234600"/>
              </a:xfrm>
              <a:prstGeom prst="rect">
                <a:avLst/>
              </a:prstGeom>
              <a:noFill/>
            </p:spPr>
          </p:pic>
          <p:sp>
            <p:nvSpPr>
              <p:cNvPr id="76" name="Curved Left Arrow 75"/>
              <p:cNvSpPr/>
              <p:nvPr/>
            </p:nvSpPr>
            <p:spPr bwMode="auto">
              <a:xfrm rot="10800000">
                <a:off x="4062636" y="2347572"/>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sp>
            <p:nvSpPr>
              <p:cNvPr id="81" name="Curved Left Arrow 80"/>
              <p:cNvSpPr/>
              <p:nvPr/>
            </p:nvSpPr>
            <p:spPr bwMode="auto">
              <a:xfrm>
                <a:off x="4586634" y="2434749"/>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pic>
            <p:nvPicPr>
              <p:cNvPr id="82" name="Picture 6" descr="Desktop-TS-Client"/>
              <p:cNvPicPr>
                <a:picLocks noChangeAspect="1" noChangeArrowheads="1"/>
              </p:cNvPicPr>
              <p:nvPr/>
            </p:nvPicPr>
            <p:blipFill>
              <a:blip r:embed="rId4" cstate="print">
                <a:lum bright="10000"/>
              </a:blip>
              <a:stretch>
                <a:fillRect/>
              </a:stretch>
            </p:blipFill>
            <p:spPr bwMode="invGray">
              <a:xfrm>
                <a:off x="4283412" y="2051144"/>
                <a:ext cx="794703" cy="1090256"/>
              </a:xfrm>
              <a:prstGeom prst="rect">
                <a:avLst/>
              </a:prstGeom>
              <a:noFill/>
              <a:ln>
                <a:noFill/>
              </a:ln>
            </p:spPr>
          </p:pic>
        </p:grpSp>
      </p:grpSp>
      <p:grpSp>
        <p:nvGrpSpPr>
          <p:cNvPr id="6" name="Group 85"/>
          <p:cNvGrpSpPr/>
          <p:nvPr/>
        </p:nvGrpSpPr>
        <p:grpSpPr>
          <a:xfrm>
            <a:off x="6533572" y="835483"/>
            <a:ext cx="1471109" cy="953927"/>
            <a:chOff x="658905" y="5020770"/>
            <a:chExt cx="1251775" cy="784856"/>
          </a:xfrm>
        </p:grpSpPr>
        <p:sp>
          <p:nvSpPr>
            <p:cNvPr id="92" name="Oval 91"/>
            <p:cNvSpPr/>
            <p:nvPr/>
          </p:nvSpPr>
          <p:spPr bwMode="auto">
            <a:xfrm>
              <a:off x="776120" y="5228276"/>
              <a:ext cx="1134560" cy="577350"/>
            </a:xfrm>
            <a:prstGeom prst="ellipse">
              <a:avLst/>
            </a:prstGeom>
            <a:gradFill flip="none" rotWithShape="1">
              <a:gsLst>
                <a:gs pos="0">
                  <a:schemeClr val="accent2">
                    <a:alpha val="84000"/>
                  </a:schemeClr>
                </a:gs>
                <a:gs pos="80000">
                  <a:srgbClr val="4F9ABF">
                    <a:alpha val="14000"/>
                  </a:srgbClr>
                </a:gs>
                <a:gs pos="100000">
                  <a:srgbClr val="C4E0EA">
                    <a:alpha val="0"/>
                  </a:srgbClr>
                </a:gs>
              </a:gsLst>
              <a:lin ang="5400000" scaled="1"/>
              <a:tileRect/>
            </a:gradFill>
            <a:ln>
              <a:solidFill>
                <a:srgbClr val="3497AE">
                  <a:alpha val="27059"/>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bodyPr>
            <a:lstStyle/>
            <a:p>
              <a:pPr marR="0" lvl="0" indent="0" algn="ctr" defTabSz="914099">
                <a:lnSpc>
                  <a:spcPct val="100000"/>
                </a:lnSpc>
                <a:buClrTx/>
                <a:buSzTx/>
                <a:buFontTx/>
                <a:buNone/>
                <a:tabLst/>
                <a:defRPr/>
              </a:pPr>
              <a:endParaRPr lang="en-US" kern="0" dirty="0" err="1" smtClean="0">
                <a:gradFill>
                  <a:gsLst>
                    <a:gs pos="0">
                      <a:srgbClr val="FFFFFF"/>
                    </a:gs>
                    <a:gs pos="100000">
                      <a:srgbClr val="FFFFFF"/>
                    </a:gs>
                  </a:gsLst>
                  <a:lin ang="5400000" scaled="0"/>
                </a:gradFill>
                <a:effectLst>
                  <a:outerShdw blurRad="50800" dist="38100" dir="2700000" algn="tl" rotWithShape="0">
                    <a:prstClr val="black">
                      <a:alpha val="40000"/>
                    </a:prstClr>
                  </a:outerShdw>
                </a:effectLst>
                <a:latin typeface="Segoe Semibold" pitchFamily="34" charset="0"/>
              </a:endParaRPr>
            </a:p>
          </p:txBody>
        </p:sp>
        <p:pic>
          <p:nvPicPr>
            <p:cNvPr id="93" name="Picture 6" descr="Desktop-TS-Client"/>
            <p:cNvPicPr>
              <a:picLocks noChangeAspect="1" noChangeArrowheads="1"/>
            </p:cNvPicPr>
            <p:nvPr/>
          </p:nvPicPr>
          <p:blipFill>
            <a:blip r:embed="rId4" cstate="print">
              <a:lum bright="10000"/>
            </a:blip>
            <a:stretch>
              <a:fillRect/>
            </a:stretch>
          </p:blipFill>
          <p:spPr bwMode="invGray">
            <a:xfrm>
              <a:off x="1211185" y="5020770"/>
              <a:ext cx="601896" cy="612972"/>
            </a:xfrm>
            <a:prstGeom prst="rect">
              <a:avLst/>
            </a:prstGeom>
            <a:noFill/>
            <a:ln>
              <a:noFill/>
            </a:ln>
          </p:spPr>
        </p:pic>
        <p:grpSp>
          <p:nvGrpSpPr>
            <p:cNvPr id="7" name="Group 82"/>
            <p:cNvGrpSpPr/>
            <p:nvPr/>
          </p:nvGrpSpPr>
          <p:grpSpPr>
            <a:xfrm>
              <a:off x="658905" y="5173168"/>
              <a:ext cx="876268" cy="612972"/>
              <a:chOff x="658905" y="5173168"/>
              <a:chExt cx="876268" cy="612972"/>
            </a:xfrm>
          </p:grpSpPr>
          <p:pic>
            <p:nvPicPr>
              <p:cNvPr id="99" name="Picture 6" descr="Desktop-TS-Client"/>
              <p:cNvPicPr>
                <a:picLocks noChangeAspect="1" noChangeArrowheads="1"/>
              </p:cNvPicPr>
              <p:nvPr/>
            </p:nvPicPr>
            <p:blipFill>
              <a:blip r:embed="rId4" cstate="print">
                <a:lum bright="10000"/>
              </a:blip>
              <a:stretch>
                <a:fillRect/>
              </a:stretch>
            </p:blipFill>
            <p:spPr bwMode="invGray">
              <a:xfrm>
                <a:off x="933277" y="5173168"/>
                <a:ext cx="601896" cy="612972"/>
              </a:xfrm>
              <a:prstGeom prst="rect">
                <a:avLst/>
              </a:prstGeom>
              <a:noFill/>
              <a:ln>
                <a:noFill/>
              </a:ln>
            </p:spPr>
          </p:pic>
          <p:sp>
            <p:nvSpPr>
              <p:cNvPr id="100" name="Left-Right Arrow 99"/>
              <p:cNvSpPr/>
              <p:nvPr/>
            </p:nvSpPr>
            <p:spPr bwMode="auto">
              <a:xfrm rot="10800000">
                <a:off x="658905" y="5319234"/>
                <a:ext cx="788659" cy="292671"/>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LeftDown"/>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grpSp>
        <p:sp>
          <p:nvSpPr>
            <p:cNvPr id="95" name="Left-Right Arrow 94"/>
            <p:cNvSpPr/>
            <p:nvPr/>
          </p:nvSpPr>
          <p:spPr bwMode="auto">
            <a:xfrm rot="10800000">
              <a:off x="1295401" y="5378382"/>
              <a:ext cx="605115" cy="224558"/>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RightUp"/>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grpSp>
      <p:sp>
        <p:nvSpPr>
          <p:cNvPr id="90" name="TextBox 89"/>
          <p:cNvSpPr txBox="1"/>
          <p:nvPr/>
        </p:nvSpPr>
        <p:spPr>
          <a:xfrm>
            <a:off x="450450" y="2398776"/>
            <a:ext cx="2537750" cy="3262432"/>
          </a:xfrm>
          <a:prstGeom prst="rect">
            <a:avLst/>
          </a:prstGeom>
        </p:spPr>
        <p:txBody>
          <a:bodyPr vert="horz" wrap="square" lIns="0" tIns="0" rIns="0" bIns="0" rtlCol="0">
            <a:spAutoFit/>
          </a:bodyPr>
          <a:lstStyle/>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Automate deployment and management of Windows Server to lower costs</a:t>
            </a:r>
          </a:p>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Reduce errors and support compliance with configuration management</a:t>
            </a:r>
          </a:p>
          <a:p>
            <a:pPr marL="223838"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Dynamically respond to change with integrated monitoring and remediation</a:t>
            </a:r>
          </a:p>
        </p:txBody>
      </p:sp>
      <p:grpSp>
        <p:nvGrpSpPr>
          <p:cNvPr id="8" name="Group 103"/>
          <p:cNvGrpSpPr/>
          <p:nvPr/>
        </p:nvGrpSpPr>
        <p:grpSpPr>
          <a:xfrm>
            <a:off x="3896843" y="820025"/>
            <a:ext cx="1335024" cy="970823"/>
            <a:chOff x="697986" y="3182260"/>
            <a:chExt cx="1335024" cy="970823"/>
          </a:xfrm>
        </p:grpSpPr>
        <p:sp>
          <p:nvSpPr>
            <p:cNvPr id="105" name="Oval 104"/>
            <p:cNvSpPr/>
            <p:nvPr/>
          </p:nvSpPr>
          <p:spPr bwMode="auto">
            <a:xfrm>
              <a:off x="697986" y="3448995"/>
              <a:ext cx="1335024" cy="704088"/>
            </a:xfrm>
            <a:prstGeom prst="ellipse">
              <a:avLst/>
            </a:prstGeom>
            <a:gradFill flip="none" rotWithShape="1">
              <a:gsLst>
                <a:gs pos="0">
                  <a:schemeClr val="accent3">
                    <a:alpha val="50000"/>
                  </a:schemeClr>
                </a:gs>
                <a:gs pos="80000">
                  <a:schemeClr val="accent1">
                    <a:lumMod val="75000"/>
                    <a:alpha val="14000"/>
                  </a:schemeClr>
                </a:gs>
                <a:gs pos="100000">
                  <a:schemeClr val="accent1">
                    <a:lumMod val="60000"/>
                    <a:lumOff val="40000"/>
                    <a:alpha val="0"/>
                  </a:schemeClr>
                </a:gs>
              </a:gsLst>
              <a:lin ang="5400000" scaled="1"/>
              <a:tileRect/>
            </a:gradFill>
            <a:ln>
              <a:solidFill>
                <a:srgbClr val="FFC000">
                  <a:alpha val="34118"/>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R="0" lvl="0" indent="0" algn="ctr" defTabSz="914099" fontAlgn="base">
                <a:lnSpc>
                  <a:spcPct val="90000"/>
                </a:lnSpc>
                <a:spcBef>
                  <a:spcPct val="0"/>
                </a:spcBef>
                <a:spcAft>
                  <a:spcPct val="0"/>
                </a:spcAft>
                <a:buClr>
                  <a:srgbClr val="777777"/>
                </a:buClr>
                <a:buSzPct val="130000"/>
                <a:buFontTx/>
                <a:buNone/>
                <a:tabLst/>
                <a:defRPr/>
              </a:pPr>
              <a:endParaRPr lang="en-US" sz="1600" b="1" kern="0" dirty="0" err="1">
                <a:solidFill>
                  <a:schemeClr val="tx2">
                    <a:lumMod val="50000"/>
                  </a:schemeClr>
                </a:solidFill>
                <a:latin typeface="Segoe" pitchFamily="34" charset="0"/>
              </a:endParaRPr>
            </a:p>
          </p:txBody>
        </p:sp>
        <p:pic>
          <p:nvPicPr>
            <p:cNvPr id="106" name="Picture 4" descr="\\.PSF\Parallels Share\Virtualization Slides\Server-Physical-3U.png"/>
            <p:cNvPicPr>
              <a:picLocks noChangeAspect="1" noChangeArrowheads="1"/>
            </p:cNvPicPr>
            <p:nvPr/>
          </p:nvPicPr>
          <p:blipFill>
            <a:blip r:embed="rId6" cstate="print">
              <a:grayscl/>
            </a:blip>
            <a:srcRect l="15279" r="15607" b="25283"/>
            <a:stretch>
              <a:fillRect/>
            </a:stretch>
          </p:blipFill>
          <p:spPr bwMode="auto">
            <a:xfrm>
              <a:off x="756745" y="3276267"/>
              <a:ext cx="1213945" cy="838533"/>
            </a:xfrm>
            <a:prstGeom prst="rect">
              <a:avLst/>
            </a:prstGeom>
            <a:noFill/>
          </p:spPr>
        </p:pic>
        <p:grpSp>
          <p:nvGrpSpPr>
            <p:cNvPr id="9" name="Group 10"/>
            <p:cNvGrpSpPr/>
            <p:nvPr/>
          </p:nvGrpSpPr>
          <p:grpSpPr>
            <a:xfrm>
              <a:off x="1168655" y="3182260"/>
              <a:ext cx="417799" cy="389422"/>
              <a:chOff x="1260730" y="3657228"/>
              <a:chExt cx="903317" cy="837515"/>
            </a:xfrm>
          </p:grpSpPr>
          <p:grpSp>
            <p:nvGrpSpPr>
              <p:cNvPr id="10" name="Group 56"/>
              <p:cNvGrpSpPr/>
              <p:nvPr/>
            </p:nvGrpSpPr>
            <p:grpSpPr>
              <a:xfrm>
                <a:off x="1260730" y="3810318"/>
                <a:ext cx="903317" cy="684425"/>
                <a:chOff x="6933246" y="4235193"/>
                <a:chExt cx="1422673" cy="1077930"/>
              </a:xfrm>
            </p:grpSpPr>
            <p:pic>
              <p:nvPicPr>
                <p:cNvPr id="128" name="Picture 127" descr="\\.PSF\Parallels Share\DDC\Server-Virtual-2U.png"/>
                <p:cNvPicPr>
                  <a:picLocks noChangeAspect="1" noChangeArrowheads="1"/>
                </p:cNvPicPr>
                <p:nvPr/>
              </p:nvPicPr>
              <p:blipFill>
                <a:blip r:embed="rId7" cstate="print">
                  <a:grayscl/>
                </a:blip>
                <a:srcRect/>
                <a:stretch>
                  <a:fillRect/>
                </a:stretch>
              </p:blipFill>
              <p:spPr bwMode="auto">
                <a:xfrm>
                  <a:off x="6933246" y="4235193"/>
                  <a:ext cx="1422673" cy="1077930"/>
                </a:xfrm>
                <a:prstGeom prst="rect">
                  <a:avLst/>
                </a:prstGeom>
                <a:noFill/>
              </p:spPr>
            </p:pic>
            <p:pic>
              <p:nvPicPr>
                <p:cNvPr id="129" name="Picture 11" descr="Windows_Vista3.png"/>
                <p:cNvPicPr>
                  <a:picLocks/>
                </p:cNvPicPr>
                <p:nvPr/>
              </p:nvPicPr>
              <p:blipFill>
                <a:blip r:embed="rId8"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27" name="Picture 126" descr="Application-Virtual.png"/>
              <p:cNvPicPr>
                <a:picLocks/>
              </p:cNvPicPr>
              <p:nvPr/>
            </p:nvPicPr>
            <p:blipFill>
              <a:blip r:embed="rId9" cstate="print">
                <a:grayscl/>
              </a:blip>
              <a:stretch>
                <a:fillRect/>
              </a:stretch>
            </p:blipFill>
            <p:spPr>
              <a:xfrm>
                <a:off x="1459984" y="3657228"/>
                <a:ext cx="527078" cy="593815"/>
              </a:xfrm>
              <a:prstGeom prst="rect">
                <a:avLst/>
              </a:prstGeom>
            </p:spPr>
          </p:pic>
        </p:grpSp>
        <p:grpSp>
          <p:nvGrpSpPr>
            <p:cNvPr id="11" name="Group 15"/>
            <p:cNvGrpSpPr/>
            <p:nvPr/>
          </p:nvGrpSpPr>
          <p:grpSpPr>
            <a:xfrm>
              <a:off x="878662" y="3349711"/>
              <a:ext cx="417799" cy="379831"/>
              <a:chOff x="1243866" y="4571629"/>
              <a:chExt cx="903317" cy="816888"/>
            </a:xfrm>
          </p:grpSpPr>
          <p:grpSp>
            <p:nvGrpSpPr>
              <p:cNvPr id="12" name="Group 56"/>
              <p:cNvGrpSpPr/>
              <p:nvPr/>
            </p:nvGrpSpPr>
            <p:grpSpPr>
              <a:xfrm>
                <a:off x="1243866" y="4704092"/>
                <a:ext cx="903317" cy="684425"/>
                <a:chOff x="6933246" y="4235193"/>
                <a:chExt cx="1422673" cy="1077930"/>
              </a:xfrm>
            </p:grpSpPr>
            <p:pic>
              <p:nvPicPr>
                <p:cNvPr id="124" name="Picture 2" descr="\\.PSF\Parallels Share\DDC\Server-Virtual-2U.png"/>
                <p:cNvPicPr>
                  <a:picLocks noChangeAspect="1" noChangeArrowheads="1"/>
                </p:cNvPicPr>
                <p:nvPr/>
              </p:nvPicPr>
              <p:blipFill>
                <a:blip r:embed="rId7" cstate="print">
                  <a:grayscl/>
                </a:blip>
                <a:srcRect/>
                <a:stretch>
                  <a:fillRect/>
                </a:stretch>
              </p:blipFill>
              <p:spPr bwMode="auto">
                <a:xfrm>
                  <a:off x="6933246" y="4235193"/>
                  <a:ext cx="1422673" cy="1077930"/>
                </a:xfrm>
                <a:prstGeom prst="rect">
                  <a:avLst/>
                </a:prstGeom>
                <a:noFill/>
              </p:spPr>
            </p:pic>
            <p:pic>
              <p:nvPicPr>
                <p:cNvPr id="125" name="Picture 124" descr="Windows_Vista3.png"/>
                <p:cNvPicPr>
                  <a:picLocks/>
                </p:cNvPicPr>
                <p:nvPr/>
              </p:nvPicPr>
              <p:blipFill>
                <a:blip r:embed="rId8"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23" name="Picture 122" descr="Application-Virtual.png"/>
              <p:cNvPicPr>
                <a:picLocks/>
              </p:cNvPicPr>
              <p:nvPr/>
            </p:nvPicPr>
            <p:blipFill>
              <a:blip r:embed="rId9" cstate="print">
                <a:grayscl/>
              </a:blip>
              <a:stretch>
                <a:fillRect/>
              </a:stretch>
            </p:blipFill>
            <p:spPr>
              <a:xfrm>
                <a:off x="1451192" y="4571629"/>
                <a:ext cx="527078" cy="593815"/>
              </a:xfrm>
              <a:prstGeom prst="rect">
                <a:avLst/>
              </a:prstGeom>
            </p:spPr>
          </p:pic>
        </p:grpSp>
        <p:grpSp>
          <p:nvGrpSpPr>
            <p:cNvPr id="13" name="Group 25"/>
            <p:cNvGrpSpPr/>
            <p:nvPr/>
          </p:nvGrpSpPr>
          <p:grpSpPr>
            <a:xfrm>
              <a:off x="1438638" y="3330471"/>
              <a:ext cx="417799" cy="383451"/>
              <a:chOff x="2019594" y="4175976"/>
              <a:chExt cx="903317" cy="824675"/>
            </a:xfrm>
          </p:grpSpPr>
          <p:grpSp>
            <p:nvGrpSpPr>
              <p:cNvPr id="14" name="Group 56"/>
              <p:cNvGrpSpPr/>
              <p:nvPr/>
            </p:nvGrpSpPr>
            <p:grpSpPr>
              <a:xfrm>
                <a:off x="2019594" y="4316226"/>
                <a:ext cx="903317" cy="684425"/>
                <a:chOff x="6933246" y="4235193"/>
                <a:chExt cx="1422673" cy="1077930"/>
              </a:xfrm>
            </p:grpSpPr>
            <p:pic>
              <p:nvPicPr>
                <p:cNvPr id="119" name="Picture 2" descr="\\.PSF\Parallels Share\DDC\Server-Virtual-2U.png"/>
                <p:cNvPicPr>
                  <a:picLocks noChangeAspect="1" noChangeArrowheads="1"/>
                </p:cNvPicPr>
                <p:nvPr/>
              </p:nvPicPr>
              <p:blipFill>
                <a:blip r:embed="rId7" cstate="print">
                  <a:grayscl/>
                </a:blip>
                <a:srcRect/>
                <a:stretch>
                  <a:fillRect/>
                </a:stretch>
              </p:blipFill>
              <p:spPr bwMode="auto">
                <a:xfrm>
                  <a:off x="6933246" y="4235193"/>
                  <a:ext cx="1422673" cy="1077930"/>
                </a:xfrm>
                <a:prstGeom prst="rect">
                  <a:avLst/>
                </a:prstGeom>
                <a:noFill/>
              </p:spPr>
            </p:pic>
            <p:pic>
              <p:nvPicPr>
                <p:cNvPr id="120" name="Picture 119" descr="Windows_Vista3.png"/>
                <p:cNvPicPr>
                  <a:picLocks/>
                </p:cNvPicPr>
                <p:nvPr/>
              </p:nvPicPr>
              <p:blipFill>
                <a:blip r:embed="rId8"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17" name="Picture 116" descr="Application-Virtual.png"/>
              <p:cNvPicPr>
                <a:picLocks/>
              </p:cNvPicPr>
              <p:nvPr/>
            </p:nvPicPr>
            <p:blipFill>
              <a:blip r:embed="rId9" cstate="print">
                <a:grayscl/>
              </a:blip>
              <a:stretch>
                <a:fillRect/>
              </a:stretch>
            </p:blipFill>
            <p:spPr>
              <a:xfrm>
                <a:off x="2216123" y="4175976"/>
                <a:ext cx="527078" cy="593815"/>
              </a:xfrm>
              <a:prstGeom prst="rect">
                <a:avLst/>
              </a:prstGeom>
            </p:spPr>
          </p:pic>
        </p:grpSp>
        <p:grpSp>
          <p:nvGrpSpPr>
            <p:cNvPr id="15" name="Group 20"/>
            <p:cNvGrpSpPr/>
            <p:nvPr/>
          </p:nvGrpSpPr>
          <p:grpSpPr>
            <a:xfrm>
              <a:off x="1167412" y="3457631"/>
              <a:ext cx="417799" cy="385531"/>
              <a:chOff x="535592" y="4272688"/>
              <a:chExt cx="903317" cy="829147"/>
            </a:xfrm>
          </p:grpSpPr>
          <p:grpSp>
            <p:nvGrpSpPr>
              <p:cNvPr id="16" name="Group 56"/>
              <p:cNvGrpSpPr/>
              <p:nvPr/>
            </p:nvGrpSpPr>
            <p:grpSpPr>
              <a:xfrm>
                <a:off x="535592" y="4417410"/>
                <a:ext cx="903317" cy="684425"/>
                <a:chOff x="6933246" y="4235193"/>
                <a:chExt cx="1422673" cy="1077930"/>
              </a:xfrm>
            </p:grpSpPr>
            <p:pic>
              <p:nvPicPr>
                <p:cNvPr id="114" name="Picture 113" descr="\\.PSF\Parallels Share\DDC\Server-Virtual-2U.png"/>
                <p:cNvPicPr>
                  <a:picLocks noChangeAspect="1" noChangeArrowheads="1"/>
                </p:cNvPicPr>
                <p:nvPr/>
              </p:nvPicPr>
              <p:blipFill>
                <a:blip r:embed="rId7" cstate="print">
                  <a:grayscl/>
                </a:blip>
                <a:srcRect/>
                <a:stretch>
                  <a:fillRect/>
                </a:stretch>
              </p:blipFill>
              <p:spPr bwMode="auto">
                <a:xfrm>
                  <a:off x="6933246" y="4235193"/>
                  <a:ext cx="1422673" cy="1077930"/>
                </a:xfrm>
                <a:prstGeom prst="rect">
                  <a:avLst/>
                </a:prstGeom>
                <a:noFill/>
              </p:spPr>
            </p:pic>
            <p:pic>
              <p:nvPicPr>
                <p:cNvPr id="115" name="Picture 11" descr="Windows_Vista3.png"/>
                <p:cNvPicPr>
                  <a:picLocks/>
                </p:cNvPicPr>
                <p:nvPr/>
              </p:nvPicPr>
              <p:blipFill>
                <a:blip r:embed="rId8"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13" name="Picture 9" descr="Application-Virtual.png"/>
              <p:cNvPicPr>
                <a:picLocks/>
              </p:cNvPicPr>
              <p:nvPr/>
            </p:nvPicPr>
            <p:blipFill>
              <a:blip r:embed="rId9" cstate="print">
                <a:grayscl/>
              </a:blip>
              <a:stretch>
                <a:fillRect/>
              </a:stretch>
            </p:blipFill>
            <p:spPr>
              <a:xfrm>
                <a:off x="739015" y="4272688"/>
                <a:ext cx="527078" cy="593816"/>
              </a:xfrm>
              <a:prstGeom prst="rect">
                <a:avLst/>
              </a:prstGeom>
            </p:spPr>
          </p:pic>
        </p:grpSp>
      </p:grpSp>
      <p:sp>
        <p:nvSpPr>
          <p:cNvPr id="54" name="TextBox 53"/>
          <p:cNvSpPr txBox="1"/>
          <p:nvPr/>
        </p:nvSpPr>
        <p:spPr>
          <a:xfrm>
            <a:off x="3396218" y="2430884"/>
            <a:ext cx="2560320" cy="2769989"/>
          </a:xfrm>
          <a:prstGeom prst="rect">
            <a:avLst/>
          </a:prstGeom>
        </p:spPr>
        <p:txBody>
          <a:bodyPr vert="horz" wrap="square" lIns="0" tIns="0" rIns="0" bIns="0" rtlCol="0">
            <a:spAutoFit/>
          </a:bodyPr>
          <a:lstStyle/>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Maximize use of datacenter resources through virtualization and management</a:t>
            </a:r>
          </a:p>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Increase business agility through the dynamic management of pooled resources</a:t>
            </a:r>
          </a:p>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Use a single set of tools across physical and virtual </a:t>
            </a:r>
          </a:p>
        </p:txBody>
      </p:sp>
      <p:sp>
        <p:nvSpPr>
          <p:cNvPr id="57" name="TextBox 56"/>
          <p:cNvSpPr txBox="1"/>
          <p:nvPr/>
        </p:nvSpPr>
        <p:spPr>
          <a:xfrm>
            <a:off x="6163169" y="2430884"/>
            <a:ext cx="2394381" cy="3416320"/>
          </a:xfrm>
          <a:prstGeom prst="rect">
            <a:avLst/>
          </a:prstGeom>
        </p:spPr>
        <p:txBody>
          <a:bodyPr vert="horz" wrap="square" lIns="0" tIns="0" rIns="0" bIns="0" rtlCol="0">
            <a:spAutoFit/>
          </a:bodyPr>
          <a:lstStyle/>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Consolidate tools to manage to a single suite to lower software and operational costs</a:t>
            </a:r>
          </a:p>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Lower resolution time with integrated service desk</a:t>
            </a:r>
          </a:p>
          <a:p>
            <a:pPr marL="223838" lvl="0" indent="-223838" defTabSz="914099" fontAlgn="base">
              <a:spcBef>
                <a:spcPts val="1200"/>
              </a:spcBef>
              <a:spcAft>
                <a:spcPct val="0"/>
              </a:spcAft>
              <a:buClr>
                <a:srgbClr val="DEF5FA"/>
              </a:buClr>
              <a:buSzPct val="95000"/>
              <a:buBlip>
                <a:blip r:embed="rId5"/>
              </a:buBlip>
              <a:tabLst>
                <a:tab pos="3125788" algn="l"/>
              </a:tabLst>
              <a:defRPr/>
            </a:pPr>
            <a:r>
              <a:rPr lang="en-US" altLang="zh-CN" sz="1600" dirty="0" smtClean="0">
                <a:solidFill>
                  <a:srgbClr val="FFFFFF"/>
                </a:solidFill>
              </a:rPr>
              <a:t>Unify process across physical, virtual, Microsoft and non-Microsoft</a:t>
            </a:r>
          </a:p>
          <a:p>
            <a:pPr marL="223838" lvl="0" indent="-223838" defTabSz="914099" fontAlgn="base">
              <a:spcBef>
                <a:spcPts val="1200"/>
              </a:spcBef>
              <a:spcAft>
                <a:spcPct val="0"/>
              </a:spcAft>
              <a:buClr>
                <a:srgbClr val="DEF5FA"/>
              </a:buClr>
              <a:buSzPct val="95000"/>
              <a:buBlip>
                <a:blip r:embed="rId5"/>
              </a:buBlip>
              <a:tabLst>
                <a:tab pos="3125788" algn="l"/>
              </a:tabLst>
              <a:defRPr/>
            </a:pPr>
            <a:endParaRPr lang="en-US" altLang="zh-CN" sz="1600" dirty="0" smtClean="0">
              <a:solidFill>
                <a:srgbClr val="FFFFFF"/>
              </a:solidFill>
            </a:endParaRPr>
          </a:p>
        </p:txBody>
      </p:sp>
      <p:pic>
        <p:nvPicPr>
          <p:cNvPr id="68" name="Picture 67" descr="mangement new.png"/>
          <p:cNvPicPr>
            <a:picLocks noChangeAspect="1"/>
          </p:cNvPicPr>
          <p:nvPr/>
        </p:nvPicPr>
        <p:blipFill>
          <a:blip r:embed="rId10" cstate="print"/>
          <a:stretch>
            <a:fillRect/>
          </a:stretch>
        </p:blipFill>
        <p:spPr>
          <a:xfrm>
            <a:off x="8556792" y="94862"/>
            <a:ext cx="577877" cy="274320"/>
          </a:xfrm>
          <a:prstGeom prst="rect">
            <a:avLst/>
          </a:prstGeom>
        </p:spPr>
      </p:pic>
      <p:sp>
        <p:nvSpPr>
          <p:cNvPr id="59" name="Rounded Rectangle 58"/>
          <p:cNvSpPr/>
          <p:nvPr/>
        </p:nvSpPr>
        <p:spPr bwMode="auto">
          <a:xfrm>
            <a:off x="404150" y="1930001"/>
            <a:ext cx="2643850"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rPr>
              <a:t>Automation</a:t>
            </a:r>
          </a:p>
        </p:txBody>
      </p:sp>
      <p:sp>
        <p:nvSpPr>
          <p:cNvPr id="64" name="Rounded Rectangle 63"/>
          <p:cNvSpPr/>
          <p:nvPr/>
        </p:nvSpPr>
        <p:spPr bwMode="auto">
          <a:xfrm>
            <a:off x="3223550" y="1930001"/>
            <a:ext cx="2667000"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rPr>
              <a:t>Optimization</a:t>
            </a:r>
          </a:p>
        </p:txBody>
      </p:sp>
      <p:sp>
        <p:nvSpPr>
          <p:cNvPr id="65" name="Rounded Rectangle 64"/>
          <p:cNvSpPr/>
          <p:nvPr/>
        </p:nvSpPr>
        <p:spPr bwMode="auto">
          <a:xfrm>
            <a:off x="6107574" y="1906851"/>
            <a:ext cx="2678576"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rPr>
              <a:t>Simplification</a:t>
            </a:r>
          </a:p>
        </p:txBody>
      </p:sp>
      <p:sp>
        <p:nvSpPr>
          <p:cNvPr id="55" name="TextBox 54"/>
          <p:cNvSpPr txBox="1"/>
          <p:nvPr/>
        </p:nvSpPr>
        <p:spPr>
          <a:xfrm>
            <a:off x="-2133600" y="2209800"/>
            <a:ext cx="1295400" cy="1200329"/>
          </a:xfrm>
          <a:prstGeom prst="rect">
            <a:avLst/>
          </a:prstGeom>
          <a:solidFill>
            <a:srgbClr val="FF0000"/>
          </a:solidFill>
        </p:spPr>
        <p:txBody>
          <a:bodyPr wrap="square" rtlCol="0">
            <a:spAutoFit/>
          </a:bodyPr>
          <a:lstStyle/>
          <a:p>
            <a:r>
              <a:rPr lang="en-US" dirty="0" smtClean="0"/>
              <a:t>Check with Paul right slide to focus 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2"/>
          <p:cNvGrpSpPr/>
          <p:nvPr/>
        </p:nvGrpSpPr>
        <p:grpSpPr>
          <a:xfrm>
            <a:off x="121161" y="704088"/>
            <a:ext cx="8935064" cy="5410200"/>
            <a:chOff x="248264" y="4572000"/>
            <a:chExt cx="8686800" cy="1828800"/>
          </a:xfrm>
        </p:grpSpPr>
        <p:sp>
          <p:nvSpPr>
            <p:cNvPr id="19" name="Rounded Rectangle 18"/>
            <p:cNvSpPr/>
            <p:nvPr/>
          </p:nvSpPr>
          <p:spPr bwMode="auto">
            <a:xfrm>
              <a:off x="248264" y="4572000"/>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sp>
          <p:nvSpPr>
            <p:cNvPr id="20" name="TextBox 19"/>
            <p:cNvSpPr txBox="1"/>
            <p:nvPr/>
          </p:nvSpPr>
          <p:spPr>
            <a:xfrm>
              <a:off x="3569929" y="5118821"/>
              <a:ext cx="2373671" cy="22571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sp>
        <p:nvSpPr>
          <p:cNvPr id="2" name="Title 1"/>
          <p:cNvSpPr>
            <a:spLocks noGrp="1"/>
          </p:cNvSpPr>
          <p:nvPr>
            <p:ph type="title"/>
          </p:nvPr>
        </p:nvSpPr>
        <p:spPr>
          <a:xfrm>
            <a:off x="164592" y="137160"/>
            <a:ext cx="8229600" cy="443198"/>
          </a:xfrm>
        </p:spPr>
        <p:txBody>
          <a:bodyPr/>
          <a:lstStyle/>
          <a:p>
            <a:r>
              <a:rPr lang="en-US" sz="3200" dirty="0" smtClean="0"/>
              <a:t>System Center Datacenter Management</a:t>
            </a:r>
            <a:endParaRPr lang="en-US" sz="3200" dirty="0"/>
          </a:p>
        </p:txBody>
      </p:sp>
      <p:pic>
        <p:nvPicPr>
          <p:cNvPr id="21" name="Picture 20" descr="mangement new.png"/>
          <p:cNvPicPr>
            <a:picLocks noChangeAspect="1"/>
          </p:cNvPicPr>
          <p:nvPr/>
        </p:nvPicPr>
        <p:blipFill>
          <a:blip r:embed="rId3" cstate="print"/>
          <a:stretch>
            <a:fillRect/>
          </a:stretch>
        </p:blipFill>
        <p:spPr>
          <a:xfrm>
            <a:off x="8556792" y="94862"/>
            <a:ext cx="577877" cy="274320"/>
          </a:xfrm>
          <a:prstGeom prst="rect">
            <a:avLst/>
          </a:prstGeom>
        </p:spPr>
      </p:pic>
      <p:sp>
        <p:nvSpPr>
          <p:cNvPr id="22" name="Rounded Rectangle 21"/>
          <p:cNvSpPr/>
          <p:nvPr/>
        </p:nvSpPr>
        <p:spPr bwMode="auto">
          <a:xfrm>
            <a:off x="457200" y="4911488"/>
            <a:ext cx="8153400" cy="838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pic>
        <p:nvPicPr>
          <p:cNvPr id="9" name="Picture 2" descr="W:\TRANSFER\MBupload\SERVER-new\Logo\SystemCenter\SystemCenter\SysCnt_h_rgb_r.png"/>
          <p:cNvPicPr>
            <a:picLocks noChangeAspect="1" noChangeArrowheads="1"/>
          </p:cNvPicPr>
          <p:nvPr/>
        </p:nvPicPr>
        <p:blipFill>
          <a:blip r:embed="rId4" cstate="print"/>
          <a:srcRect/>
          <a:stretch>
            <a:fillRect/>
          </a:stretch>
        </p:blipFill>
        <p:spPr bwMode="auto">
          <a:xfrm>
            <a:off x="2902056" y="5022182"/>
            <a:ext cx="2965344" cy="628156"/>
          </a:xfrm>
          <a:prstGeom prst="rect">
            <a:avLst/>
          </a:prstGeom>
          <a:noFill/>
          <a:effectLst>
            <a:outerShdw blurRad="50800" dist="38100" dir="2700000" algn="tl" rotWithShape="0">
              <a:prstClr val="black">
                <a:alpha val="40000"/>
              </a:prstClr>
            </a:outerShdw>
          </a:effectLst>
        </p:spPr>
      </p:pic>
      <p:sp>
        <p:nvSpPr>
          <p:cNvPr id="23" name="Rounded Rectangle 22"/>
          <p:cNvSpPr/>
          <p:nvPr/>
        </p:nvSpPr>
        <p:spPr bwMode="auto">
          <a:xfrm>
            <a:off x="493850" y="1060013"/>
            <a:ext cx="8153400" cy="6096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24" name="Rectangle 23"/>
          <p:cNvSpPr/>
          <p:nvPr/>
        </p:nvSpPr>
        <p:spPr>
          <a:xfrm>
            <a:off x="457200" y="1131607"/>
            <a:ext cx="8153400" cy="480131"/>
          </a:xfrm>
          <a:prstGeom prst="rect">
            <a:avLst/>
          </a:prstGeom>
        </p:spPr>
        <p:txBody>
          <a:bodyPr wrap="square">
            <a:spAutoFit/>
          </a:bodyPr>
          <a:lstStyle/>
          <a:p>
            <a:pPr lvl="0" algn="ctr" defTabSz="914099" fontAlgn="base">
              <a:lnSpc>
                <a:spcPct val="90000"/>
              </a:lnSpc>
              <a:spcBef>
                <a:spcPct val="0"/>
              </a:spcBef>
              <a:spcAft>
                <a:spcPct val="0"/>
              </a:spcAft>
              <a:buClr>
                <a:srgbClr val="777777"/>
              </a:buClr>
              <a:buSzPct val="130000"/>
              <a:defRPr/>
            </a:pPr>
            <a:r>
              <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rPr>
              <a:t>Lower the cost of delivering datacenter services through integrated, end-to-end management of physical and virtual environments with SMSD/SMSE</a:t>
            </a:r>
          </a:p>
        </p:txBody>
      </p:sp>
      <p:sp>
        <p:nvSpPr>
          <p:cNvPr id="25" name="Rounded Rectangle 24"/>
          <p:cNvSpPr/>
          <p:nvPr/>
        </p:nvSpPr>
        <p:spPr bwMode="auto">
          <a:xfrm>
            <a:off x="457200" y="1787288"/>
            <a:ext cx="3657600" cy="2960225"/>
          </a:xfrm>
          <a:prstGeom prst="roundRect">
            <a:avLst/>
          </a:prstGeom>
          <a:solidFill>
            <a:schemeClr val="tx1">
              <a:lumMod val="10000"/>
              <a:alpha val="47000"/>
            </a:schemeClr>
          </a:solidFill>
          <a:ln>
            <a:headEnd type="none" w="med" len="med"/>
            <a:tailEnd type="none" w="med" len="med"/>
          </a:ln>
        </p:spPr>
        <p:txBody>
          <a:bodyPr wrap="square" lIns="91440" tIns="91440" rIns="0" bIns="0" rtlCol="0" anchor="t" anchorCtr="0">
            <a:noAutofit/>
          </a:bodyPr>
          <a:lstStyle/>
          <a:p>
            <a:pPr marL="0" marR="0" lvl="1" indent="-234950" algn="ctr" eaLnBrk="0" fontAlgn="base" hangingPunct="0">
              <a:lnSpc>
                <a:spcPct val="100000"/>
              </a:lnSpc>
              <a:spcBef>
                <a:spcPct val="0"/>
              </a:spcBef>
              <a:spcAft>
                <a:spcPct val="0"/>
              </a:spcAft>
              <a:buClr>
                <a:schemeClr val="tx2"/>
              </a:buClr>
              <a:buSzPct val="125000"/>
              <a:buBlip>
                <a:blip r:embed="rId5"/>
              </a:buBlip>
              <a:tabLst/>
              <a:defRPr/>
            </a:pPr>
            <a:endParaRPr lang="en-US" sz="1600" kern="0" smtClean="0">
              <a:latin typeface="Segoe" pitchFamily="34" charset="0"/>
            </a:endParaRPr>
          </a:p>
        </p:txBody>
      </p:sp>
      <p:pic>
        <p:nvPicPr>
          <p:cNvPr id="12" name="Picture 28" descr="SysCenter-CM_bL.png"/>
          <p:cNvPicPr>
            <a:picLocks noChangeAspect="1"/>
          </p:cNvPicPr>
          <p:nvPr/>
        </p:nvPicPr>
        <p:blipFill>
          <a:blip r:embed="rId6" cstate="print">
            <a:lum bright="70000" contrast="-70000"/>
          </a:blip>
          <a:srcRect/>
          <a:stretch>
            <a:fillRect/>
          </a:stretch>
        </p:blipFill>
        <p:spPr bwMode="auto">
          <a:xfrm>
            <a:off x="1446908" y="2030285"/>
            <a:ext cx="1623198" cy="457200"/>
          </a:xfrm>
          <a:prstGeom prst="rect">
            <a:avLst/>
          </a:prstGeom>
          <a:noFill/>
          <a:ln w="9525">
            <a:noFill/>
            <a:miter lim="800000"/>
            <a:headEnd/>
            <a:tailEnd/>
          </a:ln>
        </p:spPr>
      </p:pic>
      <p:pic>
        <p:nvPicPr>
          <p:cNvPr id="14" name="Picture 9" descr="C:\Program Files\Microsoft Resource DVD Artwork\DVD_ART\BoxShots_Logos\System Center Virtual Machine Manager\System Center Virtual Machine Manager logo bl.png"/>
          <p:cNvPicPr>
            <a:picLocks noChangeAspect="1" noChangeArrowheads="1"/>
          </p:cNvPicPr>
          <p:nvPr/>
        </p:nvPicPr>
        <p:blipFill>
          <a:blip r:embed="rId7" cstate="print">
            <a:lum bright="70000" contrast="-100000"/>
          </a:blip>
          <a:srcRect/>
          <a:stretch>
            <a:fillRect/>
          </a:stretch>
        </p:blipFill>
        <p:spPr bwMode="auto">
          <a:xfrm>
            <a:off x="1435033" y="2671552"/>
            <a:ext cx="1722322" cy="457200"/>
          </a:xfrm>
          <a:prstGeom prst="rect">
            <a:avLst/>
          </a:prstGeom>
          <a:noFill/>
          <a:ln w="9525">
            <a:noFill/>
            <a:miter lim="800000"/>
            <a:headEnd/>
            <a:tailEnd/>
          </a:ln>
        </p:spPr>
      </p:pic>
      <p:pic>
        <p:nvPicPr>
          <p:cNvPr id="16" name="Picture 3" descr="C:\Program Files\Microsoft Resource DVD Artwork\DVD_ART\BoxShots_Logos\System Center Operations Manager 2007 (generic)\System center Ops manager 2007 logo bl.png"/>
          <p:cNvPicPr>
            <a:picLocks noChangeAspect="1" noChangeArrowheads="1"/>
          </p:cNvPicPr>
          <p:nvPr/>
        </p:nvPicPr>
        <p:blipFill>
          <a:blip r:embed="rId8" cstate="print">
            <a:lum bright="70000" contrast="-100000"/>
          </a:blip>
          <a:srcRect r="14900"/>
          <a:stretch>
            <a:fillRect/>
          </a:stretch>
        </p:blipFill>
        <p:spPr bwMode="auto">
          <a:xfrm>
            <a:off x="1446908" y="3372195"/>
            <a:ext cx="1408176" cy="442722"/>
          </a:xfrm>
          <a:prstGeom prst="rect">
            <a:avLst/>
          </a:prstGeom>
          <a:noFill/>
          <a:ln w="9525">
            <a:noFill/>
            <a:miter lim="800000"/>
            <a:headEnd/>
            <a:tailEnd/>
          </a:ln>
        </p:spPr>
      </p:pic>
      <p:pic>
        <p:nvPicPr>
          <p:cNvPr id="15" name="Picture 8" descr="C:\Program Files\Microsoft Resource DVD Artwork\DVD_ART\BoxShots_Logos\Systems Center Data Protection Manager\Systems Center Data Protection Manager logo black.png"/>
          <p:cNvPicPr>
            <a:picLocks noChangeAspect="1" noChangeArrowheads="1"/>
          </p:cNvPicPr>
          <p:nvPr/>
        </p:nvPicPr>
        <p:blipFill>
          <a:blip r:embed="rId9" cstate="print">
            <a:lum bright="70000" contrast="-100000"/>
          </a:blip>
          <a:srcRect/>
          <a:stretch>
            <a:fillRect/>
          </a:stretch>
        </p:blipFill>
        <p:spPr bwMode="auto">
          <a:xfrm>
            <a:off x="1446908" y="4037214"/>
            <a:ext cx="1737360" cy="453352"/>
          </a:xfrm>
          <a:prstGeom prst="rect">
            <a:avLst/>
          </a:prstGeom>
          <a:noFill/>
          <a:ln w="9525">
            <a:noFill/>
            <a:miter lim="800000"/>
            <a:headEnd/>
            <a:tailEnd/>
          </a:ln>
        </p:spPr>
      </p:pic>
      <p:sp>
        <p:nvSpPr>
          <p:cNvPr id="26" name="Rounded Rectangle 25"/>
          <p:cNvSpPr/>
          <p:nvPr/>
        </p:nvSpPr>
        <p:spPr bwMode="auto">
          <a:xfrm>
            <a:off x="4572000" y="1840338"/>
            <a:ext cx="3810000" cy="2895600"/>
          </a:xfrm>
          <a:prstGeom prst="roundRect">
            <a:avLst/>
          </a:pr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1" indent="-234950" algn="ctr" defTabSz="914099" fontAlgn="base">
              <a:lnSpc>
                <a:spcPct val="90000"/>
              </a:lnSpc>
              <a:spcBef>
                <a:spcPct val="0"/>
              </a:spcBef>
              <a:spcAft>
                <a:spcPct val="0"/>
              </a:spcAft>
              <a:buClr>
                <a:srgbClr val="777777"/>
              </a:buClr>
              <a:buSzPct val="130000"/>
              <a:buBlip>
                <a:blip r:embed="rId5"/>
              </a:buBlip>
              <a:tabLst/>
              <a:defRPr/>
            </a:pPr>
            <a:endParaRPr lang="en-US" sz="1600" b="1" kern="0" dirty="0" smtClean="0">
              <a:solidFill>
                <a:schemeClr val="tx2">
                  <a:lumMod val="50000"/>
                </a:schemeClr>
              </a:solidFill>
              <a:latin typeface="Segoe" pitchFamily="34" charset="0"/>
            </a:endParaRPr>
          </a:p>
        </p:txBody>
      </p:sp>
      <p:pic>
        <p:nvPicPr>
          <p:cNvPr id="18" name="Picture 17"/>
          <p:cNvPicPr>
            <a:picLocks noChangeAspect="1" noChangeArrowheads="1"/>
          </p:cNvPicPr>
          <p:nvPr/>
        </p:nvPicPr>
        <p:blipFill>
          <a:blip r:embed="rId10" cstate="print"/>
          <a:srcRect l="14083" r="17396"/>
          <a:stretch>
            <a:fillRect/>
          </a:stretch>
        </p:blipFill>
        <p:spPr bwMode="auto">
          <a:xfrm>
            <a:off x="4910642" y="1843042"/>
            <a:ext cx="3042745" cy="2981437"/>
          </a:xfrm>
          <a:prstGeom prst="rect">
            <a:avLst/>
          </a:prstGeom>
          <a:noFill/>
          <a:ln w="9525">
            <a:noFill/>
            <a:miter lim="800000"/>
            <a:headEnd/>
            <a:tailEnd/>
          </a:ln>
          <a:effectLst/>
        </p:spPr>
      </p:pic>
      <p:sp>
        <p:nvSpPr>
          <p:cNvPr id="28" name="TextBox 27"/>
          <p:cNvSpPr txBox="1"/>
          <p:nvPr/>
        </p:nvSpPr>
        <p:spPr>
          <a:xfrm>
            <a:off x="-2133600" y="2209800"/>
            <a:ext cx="1295400" cy="1200329"/>
          </a:xfrm>
          <a:prstGeom prst="rect">
            <a:avLst/>
          </a:prstGeom>
          <a:solidFill>
            <a:srgbClr val="FF0000"/>
          </a:solidFill>
        </p:spPr>
        <p:txBody>
          <a:bodyPr wrap="square" rtlCol="0">
            <a:spAutoFit/>
          </a:bodyPr>
          <a:lstStyle/>
          <a:p>
            <a:r>
              <a:rPr lang="en-US" dirty="0" smtClean="0"/>
              <a:t>Check with Paul right slide to focus 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ounded Rectangle 61"/>
          <p:cNvSpPr/>
          <p:nvPr/>
        </p:nvSpPr>
        <p:spPr bwMode="auto">
          <a:xfrm>
            <a:off x="6119150" y="205616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61" name="Rounded Rectangle 60"/>
          <p:cNvSpPr/>
          <p:nvPr/>
        </p:nvSpPr>
        <p:spPr bwMode="auto">
          <a:xfrm>
            <a:off x="3223550" y="203301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dirty="0" smtClean="0">
              <a:solidFill>
                <a:schemeClr val="bg1"/>
              </a:solidFill>
              <a:effectLst>
                <a:outerShdw blurRad="50800" dist="38100" dir="2700000" algn="tl" rotWithShape="0">
                  <a:prstClr val="black">
                    <a:alpha val="40000"/>
                  </a:prstClr>
                </a:outerShdw>
              </a:effectLst>
              <a:latin typeface="Segoe" pitchFamily="34" charset="0"/>
            </a:endParaRPr>
          </a:p>
        </p:txBody>
      </p:sp>
      <p:grpSp>
        <p:nvGrpSpPr>
          <p:cNvPr id="2" name="Group 72"/>
          <p:cNvGrpSpPr/>
          <p:nvPr/>
        </p:nvGrpSpPr>
        <p:grpSpPr>
          <a:xfrm>
            <a:off x="152400" y="737616"/>
            <a:ext cx="8862350" cy="5334000"/>
            <a:chOff x="248264" y="4572000"/>
            <a:chExt cx="8686800" cy="1828800"/>
          </a:xfrm>
        </p:grpSpPr>
        <p:sp>
          <p:nvSpPr>
            <p:cNvPr id="56" name="Rounded Rectangle 55"/>
            <p:cNvSpPr/>
            <p:nvPr/>
          </p:nvSpPr>
          <p:spPr bwMode="auto">
            <a:xfrm>
              <a:off x="248264" y="4572000"/>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sp>
          <p:nvSpPr>
            <p:cNvPr id="67" name="TextBox 66"/>
            <p:cNvSpPr txBox="1"/>
            <p:nvPr/>
          </p:nvSpPr>
          <p:spPr>
            <a:xfrm>
              <a:off x="3569929" y="5118821"/>
              <a:ext cx="2373671" cy="22571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sp>
        <p:nvSpPr>
          <p:cNvPr id="60" name="Rounded Rectangle 59"/>
          <p:cNvSpPr/>
          <p:nvPr/>
        </p:nvSpPr>
        <p:spPr bwMode="auto">
          <a:xfrm>
            <a:off x="404150" y="2033016"/>
            <a:ext cx="2667000" cy="3886200"/>
          </a:xfrm>
          <a:prstGeom prst="roundRect">
            <a:avLst/>
          </a:prstGeom>
          <a:gradFill flip="none" rotWithShape="0">
            <a:gsLst>
              <a:gs pos="0">
                <a:schemeClr val="lt1">
                  <a:tint val="80000"/>
                  <a:satMod val="300000"/>
                  <a:alpha val="40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90000"/>
              </a:lnSpc>
              <a:spcBef>
                <a:spcPct val="0"/>
              </a:spcBef>
              <a:spcAft>
                <a:spcPct val="0"/>
              </a:spcAft>
              <a:buClr>
                <a:srgbClr val="777777"/>
              </a:buClr>
              <a:buSzPct val="130000"/>
              <a:buFontTx/>
              <a:buNone/>
              <a:tabLst/>
              <a:defRPr/>
            </a:pPr>
            <a:endParaRPr lang="en-US" sz="2400" smtClean="0">
              <a:solidFill>
                <a:schemeClr val="bg1"/>
              </a:solidFill>
              <a:effectLst>
                <a:outerShdw blurRad="50800" dist="38100" dir="2700000" algn="tl" rotWithShape="0">
                  <a:prstClr val="black">
                    <a:alpha val="40000"/>
                  </a:prstClr>
                </a:outerShdw>
              </a:effectLst>
              <a:latin typeface="Segoe" pitchFamily="34" charset="0"/>
            </a:endParaRPr>
          </a:p>
        </p:txBody>
      </p:sp>
      <p:grpSp>
        <p:nvGrpSpPr>
          <p:cNvPr id="3" name="Group 132"/>
          <p:cNvGrpSpPr/>
          <p:nvPr/>
        </p:nvGrpSpPr>
        <p:grpSpPr>
          <a:xfrm>
            <a:off x="1141770" y="760766"/>
            <a:ext cx="1375336" cy="1111705"/>
            <a:chOff x="-2549242" y="1147409"/>
            <a:chExt cx="1850562" cy="1446363"/>
          </a:xfrm>
        </p:grpSpPr>
        <p:sp>
          <p:nvSpPr>
            <p:cNvPr id="63" name="Oval 62"/>
            <p:cNvSpPr/>
            <p:nvPr/>
          </p:nvSpPr>
          <p:spPr bwMode="auto">
            <a:xfrm>
              <a:off x="-2549242" y="1680811"/>
              <a:ext cx="1794076" cy="912961"/>
            </a:xfrm>
            <a:prstGeom prst="ellipse">
              <a:avLst/>
            </a:prstGeom>
            <a:gradFill flip="none" rotWithShape="1">
              <a:gsLst>
                <a:gs pos="0">
                  <a:schemeClr val="accent4">
                    <a:alpha val="59000"/>
                  </a:schemeClr>
                </a:gs>
                <a:gs pos="80000">
                  <a:schemeClr val="accent4">
                    <a:lumMod val="75000"/>
                    <a:alpha val="14000"/>
                  </a:schemeClr>
                </a:gs>
                <a:gs pos="100000">
                  <a:schemeClr val="accent4">
                    <a:lumMod val="60000"/>
                    <a:lumOff val="40000"/>
                    <a:alpha val="0"/>
                  </a:schemeClr>
                </a:gs>
              </a:gsLst>
              <a:lin ang="5400000" scaled="1"/>
              <a:tileRect/>
            </a:gradFill>
            <a:ln>
              <a:solidFill>
                <a:srgbClr val="7DCC2E">
                  <a:alpha val="27843"/>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R="0" lvl="0" indent="0" algn="ctr" defTabSz="914099" fontAlgn="base">
                <a:lnSpc>
                  <a:spcPct val="90000"/>
                </a:lnSpc>
                <a:spcBef>
                  <a:spcPct val="0"/>
                </a:spcBef>
                <a:spcAft>
                  <a:spcPct val="0"/>
                </a:spcAft>
                <a:buClr>
                  <a:srgbClr val="777777"/>
                </a:buClr>
                <a:buSzPct val="130000"/>
                <a:buFontTx/>
                <a:buNone/>
                <a:tabLst/>
                <a:defRPr/>
              </a:pPr>
              <a:endParaRPr lang="en-US" sz="1600" b="1" kern="0" dirty="0" err="1">
                <a:solidFill>
                  <a:schemeClr val="tx2">
                    <a:lumMod val="50000"/>
                  </a:schemeClr>
                </a:solidFill>
                <a:latin typeface="Segoe" pitchFamily="34" charset="0"/>
              </a:endParaRPr>
            </a:p>
          </p:txBody>
        </p:sp>
        <p:grpSp>
          <p:nvGrpSpPr>
            <p:cNvPr id="4" name="Group 41"/>
            <p:cNvGrpSpPr/>
            <p:nvPr/>
          </p:nvGrpSpPr>
          <p:grpSpPr>
            <a:xfrm>
              <a:off x="-2186889" y="1147407"/>
              <a:ext cx="1488209" cy="1314737"/>
              <a:chOff x="4062636" y="1905408"/>
              <a:chExt cx="1763727" cy="1558140"/>
            </a:xfrm>
          </p:grpSpPr>
          <p:pic>
            <p:nvPicPr>
              <p:cNvPr id="71" name="Picture 70" descr="\\eventsql\dvd27\Clip_Installer\DVD_ART\Artwork_Imagery\Shapes and Graphics\Internet Cloud\cloud 2.png"/>
              <p:cNvPicPr>
                <a:picLocks noChangeAspect="1" noChangeArrowheads="1"/>
              </p:cNvPicPr>
              <p:nvPr/>
            </p:nvPicPr>
            <p:blipFill>
              <a:blip r:embed="rId3" cstate="print">
                <a:grayscl/>
              </a:blip>
              <a:srcRect/>
              <a:stretch>
                <a:fillRect/>
              </a:stretch>
            </p:blipFill>
            <p:spPr bwMode="auto">
              <a:xfrm>
                <a:off x="4184166" y="1905408"/>
                <a:ext cx="1642197" cy="1234600"/>
              </a:xfrm>
              <a:prstGeom prst="rect">
                <a:avLst/>
              </a:prstGeom>
              <a:noFill/>
            </p:spPr>
          </p:pic>
          <p:sp>
            <p:nvSpPr>
              <p:cNvPr id="76" name="Curved Left Arrow 75"/>
              <p:cNvSpPr/>
              <p:nvPr/>
            </p:nvSpPr>
            <p:spPr bwMode="auto">
              <a:xfrm rot="10800000">
                <a:off x="4062636" y="2347572"/>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sp>
            <p:nvSpPr>
              <p:cNvPr id="81" name="Curved Left Arrow 80"/>
              <p:cNvSpPr/>
              <p:nvPr/>
            </p:nvSpPr>
            <p:spPr bwMode="auto">
              <a:xfrm>
                <a:off x="4586634" y="2434749"/>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pic>
            <p:nvPicPr>
              <p:cNvPr id="82" name="Picture 6" descr="Desktop-TS-Client"/>
              <p:cNvPicPr>
                <a:picLocks noChangeAspect="1" noChangeArrowheads="1"/>
              </p:cNvPicPr>
              <p:nvPr/>
            </p:nvPicPr>
            <p:blipFill>
              <a:blip r:embed="rId4" cstate="print">
                <a:lum bright="10000"/>
              </a:blip>
              <a:stretch>
                <a:fillRect/>
              </a:stretch>
            </p:blipFill>
            <p:spPr bwMode="invGray">
              <a:xfrm>
                <a:off x="4283412" y="2051144"/>
                <a:ext cx="794703" cy="1090256"/>
              </a:xfrm>
              <a:prstGeom prst="rect">
                <a:avLst/>
              </a:prstGeom>
              <a:noFill/>
              <a:ln>
                <a:noFill/>
              </a:ln>
            </p:spPr>
          </p:pic>
        </p:grpSp>
      </p:grpSp>
      <p:grpSp>
        <p:nvGrpSpPr>
          <p:cNvPr id="5" name="Group 85"/>
          <p:cNvGrpSpPr/>
          <p:nvPr/>
        </p:nvGrpSpPr>
        <p:grpSpPr>
          <a:xfrm>
            <a:off x="6533572" y="926923"/>
            <a:ext cx="1471109" cy="953927"/>
            <a:chOff x="658905" y="5020770"/>
            <a:chExt cx="1251775" cy="784856"/>
          </a:xfrm>
        </p:grpSpPr>
        <p:sp>
          <p:nvSpPr>
            <p:cNvPr id="92" name="Oval 91"/>
            <p:cNvSpPr/>
            <p:nvPr/>
          </p:nvSpPr>
          <p:spPr bwMode="auto">
            <a:xfrm>
              <a:off x="776120" y="5228276"/>
              <a:ext cx="1134560" cy="577350"/>
            </a:xfrm>
            <a:prstGeom prst="ellipse">
              <a:avLst/>
            </a:prstGeom>
            <a:gradFill flip="none" rotWithShape="1">
              <a:gsLst>
                <a:gs pos="0">
                  <a:schemeClr val="accent2">
                    <a:alpha val="84000"/>
                  </a:schemeClr>
                </a:gs>
                <a:gs pos="80000">
                  <a:srgbClr val="4F9ABF">
                    <a:alpha val="14000"/>
                  </a:srgbClr>
                </a:gs>
                <a:gs pos="100000">
                  <a:srgbClr val="C4E0EA">
                    <a:alpha val="0"/>
                  </a:srgbClr>
                </a:gs>
              </a:gsLst>
              <a:lin ang="5400000" scaled="1"/>
              <a:tileRect/>
            </a:gradFill>
            <a:ln>
              <a:solidFill>
                <a:srgbClr val="3497AE">
                  <a:alpha val="27059"/>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bodyPr>
            <a:lstStyle/>
            <a:p>
              <a:pPr marR="0" lvl="0" indent="0" algn="ctr" defTabSz="914099">
                <a:lnSpc>
                  <a:spcPct val="100000"/>
                </a:lnSpc>
                <a:buClrTx/>
                <a:buSzTx/>
                <a:buFontTx/>
                <a:buNone/>
                <a:tabLst/>
                <a:defRPr/>
              </a:pPr>
              <a:endParaRPr lang="en-US" kern="0" dirty="0" err="1" smtClean="0">
                <a:gradFill>
                  <a:gsLst>
                    <a:gs pos="0">
                      <a:srgbClr val="FFFFFF"/>
                    </a:gs>
                    <a:gs pos="100000">
                      <a:srgbClr val="FFFFFF"/>
                    </a:gs>
                  </a:gsLst>
                  <a:lin ang="5400000" scaled="0"/>
                </a:gradFill>
                <a:effectLst>
                  <a:outerShdw blurRad="50800" dist="38100" dir="2700000" algn="tl" rotWithShape="0">
                    <a:prstClr val="black">
                      <a:alpha val="40000"/>
                    </a:prstClr>
                  </a:outerShdw>
                </a:effectLst>
                <a:latin typeface="Segoe Semibold" pitchFamily="34" charset="0"/>
              </a:endParaRPr>
            </a:p>
          </p:txBody>
        </p:sp>
        <p:pic>
          <p:nvPicPr>
            <p:cNvPr id="93" name="Picture 6" descr="Desktop-TS-Client"/>
            <p:cNvPicPr>
              <a:picLocks noChangeAspect="1" noChangeArrowheads="1"/>
            </p:cNvPicPr>
            <p:nvPr/>
          </p:nvPicPr>
          <p:blipFill>
            <a:blip r:embed="rId4" cstate="print">
              <a:lum bright="10000"/>
            </a:blip>
            <a:stretch>
              <a:fillRect/>
            </a:stretch>
          </p:blipFill>
          <p:spPr bwMode="invGray">
            <a:xfrm>
              <a:off x="1211185" y="5020770"/>
              <a:ext cx="601896" cy="612972"/>
            </a:xfrm>
            <a:prstGeom prst="rect">
              <a:avLst/>
            </a:prstGeom>
            <a:noFill/>
            <a:ln>
              <a:noFill/>
            </a:ln>
          </p:spPr>
        </p:pic>
        <p:grpSp>
          <p:nvGrpSpPr>
            <p:cNvPr id="6" name="Group 82"/>
            <p:cNvGrpSpPr/>
            <p:nvPr/>
          </p:nvGrpSpPr>
          <p:grpSpPr>
            <a:xfrm>
              <a:off x="658905" y="5173168"/>
              <a:ext cx="876268" cy="612972"/>
              <a:chOff x="658905" y="5173168"/>
              <a:chExt cx="876268" cy="612972"/>
            </a:xfrm>
          </p:grpSpPr>
          <p:pic>
            <p:nvPicPr>
              <p:cNvPr id="99" name="Picture 6" descr="Desktop-TS-Client"/>
              <p:cNvPicPr>
                <a:picLocks noChangeAspect="1" noChangeArrowheads="1"/>
              </p:cNvPicPr>
              <p:nvPr/>
            </p:nvPicPr>
            <p:blipFill>
              <a:blip r:embed="rId4" cstate="print">
                <a:lum bright="10000"/>
              </a:blip>
              <a:stretch>
                <a:fillRect/>
              </a:stretch>
            </p:blipFill>
            <p:spPr bwMode="invGray">
              <a:xfrm>
                <a:off x="933277" y="5173168"/>
                <a:ext cx="601896" cy="612972"/>
              </a:xfrm>
              <a:prstGeom prst="rect">
                <a:avLst/>
              </a:prstGeom>
              <a:noFill/>
              <a:ln>
                <a:noFill/>
              </a:ln>
            </p:spPr>
          </p:pic>
          <p:sp>
            <p:nvSpPr>
              <p:cNvPr id="100" name="Left-Right Arrow 99"/>
              <p:cNvSpPr/>
              <p:nvPr/>
            </p:nvSpPr>
            <p:spPr bwMode="auto">
              <a:xfrm rot="10800000">
                <a:off x="658905" y="5319234"/>
                <a:ext cx="788659" cy="292671"/>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LeftDown"/>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grpSp>
        <p:sp>
          <p:nvSpPr>
            <p:cNvPr id="95" name="Left-Right Arrow 94"/>
            <p:cNvSpPr/>
            <p:nvPr/>
          </p:nvSpPr>
          <p:spPr bwMode="auto">
            <a:xfrm rot="10800000">
              <a:off x="1295401" y="5378382"/>
              <a:ext cx="605115" cy="224558"/>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RightUp"/>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grpSp>
      <p:grpSp>
        <p:nvGrpSpPr>
          <p:cNvPr id="7" name="Group 103"/>
          <p:cNvGrpSpPr/>
          <p:nvPr/>
        </p:nvGrpSpPr>
        <p:grpSpPr>
          <a:xfrm>
            <a:off x="3896843" y="911465"/>
            <a:ext cx="1335024" cy="970823"/>
            <a:chOff x="697986" y="3182260"/>
            <a:chExt cx="1335024" cy="970823"/>
          </a:xfrm>
        </p:grpSpPr>
        <p:sp>
          <p:nvSpPr>
            <p:cNvPr id="105" name="Oval 104"/>
            <p:cNvSpPr/>
            <p:nvPr/>
          </p:nvSpPr>
          <p:spPr bwMode="auto">
            <a:xfrm>
              <a:off x="697986" y="3448995"/>
              <a:ext cx="1335024" cy="704088"/>
            </a:xfrm>
            <a:prstGeom prst="ellipse">
              <a:avLst/>
            </a:prstGeom>
            <a:gradFill flip="none" rotWithShape="1">
              <a:gsLst>
                <a:gs pos="0">
                  <a:schemeClr val="accent3">
                    <a:alpha val="50000"/>
                  </a:schemeClr>
                </a:gs>
                <a:gs pos="80000">
                  <a:schemeClr val="accent1">
                    <a:lumMod val="75000"/>
                    <a:alpha val="14000"/>
                  </a:schemeClr>
                </a:gs>
                <a:gs pos="100000">
                  <a:schemeClr val="accent1">
                    <a:lumMod val="60000"/>
                    <a:lumOff val="40000"/>
                    <a:alpha val="0"/>
                  </a:schemeClr>
                </a:gs>
              </a:gsLst>
              <a:lin ang="5400000" scaled="1"/>
              <a:tileRect/>
            </a:gradFill>
            <a:ln>
              <a:solidFill>
                <a:srgbClr val="FFC000">
                  <a:alpha val="34118"/>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R="0" lvl="0" indent="0" algn="ctr" defTabSz="914099" fontAlgn="base">
                <a:lnSpc>
                  <a:spcPct val="90000"/>
                </a:lnSpc>
                <a:spcBef>
                  <a:spcPct val="0"/>
                </a:spcBef>
                <a:spcAft>
                  <a:spcPct val="0"/>
                </a:spcAft>
                <a:buClr>
                  <a:srgbClr val="777777"/>
                </a:buClr>
                <a:buSzPct val="130000"/>
                <a:buFontTx/>
                <a:buNone/>
                <a:tabLst/>
                <a:defRPr/>
              </a:pPr>
              <a:endParaRPr lang="en-US" sz="1600" b="1" kern="0" dirty="0" err="1">
                <a:solidFill>
                  <a:schemeClr val="tx2">
                    <a:lumMod val="50000"/>
                  </a:schemeClr>
                </a:solidFill>
                <a:latin typeface="Segoe" pitchFamily="34" charset="0"/>
              </a:endParaRPr>
            </a:p>
          </p:txBody>
        </p:sp>
        <p:pic>
          <p:nvPicPr>
            <p:cNvPr id="106" name="Picture 4" descr="\\.PSF\Parallels Share\Virtualization Slides\Server-Physical-3U.png"/>
            <p:cNvPicPr>
              <a:picLocks noChangeAspect="1" noChangeArrowheads="1"/>
            </p:cNvPicPr>
            <p:nvPr/>
          </p:nvPicPr>
          <p:blipFill>
            <a:blip r:embed="rId5" cstate="print">
              <a:grayscl/>
            </a:blip>
            <a:srcRect l="15279" r="15607" b="25283"/>
            <a:stretch>
              <a:fillRect/>
            </a:stretch>
          </p:blipFill>
          <p:spPr bwMode="auto">
            <a:xfrm>
              <a:off x="756745" y="3276267"/>
              <a:ext cx="1213945" cy="838533"/>
            </a:xfrm>
            <a:prstGeom prst="rect">
              <a:avLst/>
            </a:prstGeom>
            <a:noFill/>
          </p:spPr>
        </p:pic>
        <p:grpSp>
          <p:nvGrpSpPr>
            <p:cNvPr id="8" name="Group 10"/>
            <p:cNvGrpSpPr/>
            <p:nvPr/>
          </p:nvGrpSpPr>
          <p:grpSpPr>
            <a:xfrm>
              <a:off x="1168655" y="3182260"/>
              <a:ext cx="417799" cy="389422"/>
              <a:chOff x="1260730" y="3657228"/>
              <a:chExt cx="903317" cy="837515"/>
            </a:xfrm>
          </p:grpSpPr>
          <p:grpSp>
            <p:nvGrpSpPr>
              <p:cNvPr id="9" name="Group 56"/>
              <p:cNvGrpSpPr/>
              <p:nvPr/>
            </p:nvGrpSpPr>
            <p:grpSpPr>
              <a:xfrm>
                <a:off x="1260730" y="3810318"/>
                <a:ext cx="903317" cy="684425"/>
                <a:chOff x="6933246" y="4235193"/>
                <a:chExt cx="1422673" cy="1077930"/>
              </a:xfrm>
            </p:grpSpPr>
            <p:pic>
              <p:nvPicPr>
                <p:cNvPr id="128" name="Picture 127" descr="\\.PSF\Parallels Share\DDC\Server-Virtual-2U.png"/>
                <p:cNvPicPr>
                  <a:picLocks noChangeAspect="1" noChangeArrowheads="1"/>
                </p:cNvPicPr>
                <p:nvPr/>
              </p:nvPicPr>
              <p:blipFill>
                <a:blip r:embed="rId6" cstate="print">
                  <a:grayscl/>
                </a:blip>
                <a:srcRect/>
                <a:stretch>
                  <a:fillRect/>
                </a:stretch>
              </p:blipFill>
              <p:spPr bwMode="auto">
                <a:xfrm>
                  <a:off x="6933246" y="4235193"/>
                  <a:ext cx="1422673" cy="1077930"/>
                </a:xfrm>
                <a:prstGeom prst="rect">
                  <a:avLst/>
                </a:prstGeom>
                <a:noFill/>
              </p:spPr>
            </p:pic>
            <p:pic>
              <p:nvPicPr>
                <p:cNvPr id="129" name="Picture 11" descr="Windows_Vista3.png"/>
                <p:cNvPicPr>
                  <a:picLocks/>
                </p:cNvPicPr>
                <p:nvPr/>
              </p:nvPicPr>
              <p:blipFill>
                <a:blip r:embed="rId7"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27" name="Picture 126" descr="Application-Virtual.png"/>
              <p:cNvPicPr>
                <a:picLocks/>
              </p:cNvPicPr>
              <p:nvPr/>
            </p:nvPicPr>
            <p:blipFill>
              <a:blip r:embed="rId8" cstate="print">
                <a:grayscl/>
              </a:blip>
              <a:stretch>
                <a:fillRect/>
              </a:stretch>
            </p:blipFill>
            <p:spPr>
              <a:xfrm>
                <a:off x="1459984" y="3657228"/>
                <a:ext cx="527078" cy="593815"/>
              </a:xfrm>
              <a:prstGeom prst="rect">
                <a:avLst/>
              </a:prstGeom>
            </p:spPr>
          </p:pic>
        </p:grpSp>
        <p:grpSp>
          <p:nvGrpSpPr>
            <p:cNvPr id="10" name="Group 15"/>
            <p:cNvGrpSpPr/>
            <p:nvPr/>
          </p:nvGrpSpPr>
          <p:grpSpPr>
            <a:xfrm>
              <a:off x="878662" y="3349711"/>
              <a:ext cx="417799" cy="379831"/>
              <a:chOff x="1243866" y="4571629"/>
              <a:chExt cx="903317" cy="816888"/>
            </a:xfrm>
          </p:grpSpPr>
          <p:grpSp>
            <p:nvGrpSpPr>
              <p:cNvPr id="11" name="Group 56"/>
              <p:cNvGrpSpPr/>
              <p:nvPr/>
            </p:nvGrpSpPr>
            <p:grpSpPr>
              <a:xfrm>
                <a:off x="1243866" y="4704092"/>
                <a:ext cx="903317" cy="684425"/>
                <a:chOff x="6933246" y="4235193"/>
                <a:chExt cx="1422673" cy="1077930"/>
              </a:xfrm>
            </p:grpSpPr>
            <p:pic>
              <p:nvPicPr>
                <p:cNvPr id="124" name="Picture 2" descr="\\.PSF\Parallels Share\DDC\Server-Virtual-2U.png"/>
                <p:cNvPicPr>
                  <a:picLocks noChangeAspect="1" noChangeArrowheads="1"/>
                </p:cNvPicPr>
                <p:nvPr/>
              </p:nvPicPr>
              <p:blipFill>
                <a:blip r:embed="rId6" cstate="print">
                  <a:grayscl/>
                </a:blip>
                <a:srcRect/>
                <a:stretch>
                  <a:fillRect/>
                </a:stretch>
              </p:blipFill>
              <p:spPr bwMode="auto">
                <a:xfrm>
                  <a:off x="6933246" y="4235193"/>
                  <a:ext cx="1422673" cy="1077930"/>
                </a:xfrm>
                <a:prstGeom prst="rect">
                  <a:avLst/>
                </a:prstGeom>
                <a:noFill/>
              </p:spPr>
            </p:pic>
            <p:pic>
              <p:nvPicPr>
                <p:cNvPr id="125" name="Picture 124" descr="Windows_Vista3.png"/>
                <p:cNvPicPr>
                  <a:picLocks/>
                </p:cNvPicPr>
                <p:nvPr/>
              </p:nvPicPr>
              <p:blipFill>
                <a:blip r:embed="rId7"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23" name="Picture 122" descr="Application-Virtual.png"/>
              <p:cNvPicPr>
                <a:picLocks/>
              </p:cNvPicPr>
              <p:nvPr/>
            </p:nvPicPr>
            <p:blipFill>
              <a:blip r:embed="rId8" cstate="print">
                <a:grayscl/>
              </a:blip>
              <a:stretch>
                <a:fillRect/>
              </a:stretch>
            </p:blipFill>
            <p:spPr>
              <a:xfrm>
                <a:off x="1451192" y="4571629"/>
                <a:ext cx="527078" cy="593815"/>
              </a:xfrm>
              <a:prstGeom prst="rect">
                <a:avLst/>
              </a:prstGeom>
            </p:spPr>
          </p:pic>
        </p:grpSp>
        <p:grpSp>
          <p:nvGrpSpPr>
            <p:cNvPr id="12" name="Group 25"/>
            <p:cNvGrpSpPr/>
            <p:nvPr/>
          </p:nvGrpSpPr>
          <p:grpSpPr>
            <a:xfrm>
              <a:off x="1438638" y="3330471"/>
              <a:ext cx="417799" cy="383451"/>
              <a:chOff x="2019594" y="4175976"/>
              <a:chExt cx="903317" cy="824675"/>
            </a:xfrm>
          </p:grpSpPr>
          <p:grpSp>
            <p:nvGrpSpPr>
              <p:cNvPr id="13" name="Group 56"/>
              <p:cNvGrpSpPr/>
              <p:nvPr/>
            </p:nvGrpSpPr>
            <p:grpSpPr>
              <a:xfrm>
                <a:off x="2019594" y="4316226"/>
                <a:ext cx="903317" cy="684425"/>
                <a:chOff x="6933246" y="4235193"/>
                <a:chExt cx="1422673" cy="1077930"/>
              </a:xfrm>
            </p:grpSpPr>
            <p:pic>
              <p:nvPicPr>
                <p:cNvPr id="119" name="Picture 2" descr="\\.PSF\Parallels Share\DDC\Server-Virtual-2U.png"/>
                <p:cNvPicPr>
                  <a:picLocks noChangeAspect="1" noChangeArrowheads="1"/>
                </p:cNvPicPr>
                <p:nvPr/>
              </p:nvPicPr>
              <p:blipFill>
                <a:blip r:embed="rId6" cstate="print">
                  <a:grayscl/>
                </a:blip>
                <a:srcRect/>
                <a:stretch>
                  <a:fillRect/>
                </a:stretch>
              </p:blipFill>
              <p:spPr bwMode="auto">
                <a:xfrm>
                  <a:off x="6933246" y="4235193"/>
                  <a:ext cx="1422673" cy="1077930"/>
                </a:xfrm>
                <a:prstGeom prst="rect">
                  <a:avLst/>
                </a:prstGeom>
                <a:noFill/>
              </p:spPr>
            </p:pic>
            <p:pic>
              <p:nvPicPr>
                <p:cNvPr id="120" name="Picture 119" descr="Windows_Vista3.png"/>
                <p:cNvPicPr>
                  <a:picLocks/>
                </p:cNvPicPr>
                <p:nvPr/>
              </p:nvPicPr>
              <p:blipFill>
                <a:blip r:embed="rId7"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17" name="Picture 116" descr="Application-Virtual.png"/>
              <p:cNvPicPr>
                <a:picLocks/>
              </p:cNvPicPr>
              <p:nvPr/>
            </p:nvPicPr>
            <p:blipFill>
              <a:blip r:embed="rId8" cstate="print">
                <a:grayscl/>
              </a:blip>
              <a:stretch>
                <a:fillRect/>
              </a:stretch>
            </p:blipFill>
            <p:spPr>
              <a:xfrm>
                <a:off x="2216123" y="4175976"/>
                <a:ext cx="527078" cy="593815"/>
              </a:xfrm>
              <a:prstGeom prst="rect">
                <a:avLst/>
              </a:prstGeom>
            </p:spPr>
          </p:pic>
        </p:grpSp>
        <p:grpSp>
          <p:nvGrpSpPr>
            <p:cNvPr id="14" name="Group 20"/>
            <p:cNvGrpSpPr/>
            <p:nvPr/>
          </p:nvGrpSpPr>
          <p:grpSpPr>
            <a:xfrm>
              <a:off x="1167412" y="3457631"/>
              <a:ext cx="417799" cy="385531"/>
              <a:chOff x="535592" y="4272688"/>
              <a:chExt cx="903317" cy="829147"/>
            </a:xfrm>
          </p:grpSpPr>
          <p:grpSp>
            <p:nvGrpSpPr>
              <p:cNvPr id="15" name="Group 56"/>
              <p:cNvGrpSpPr/>
              <p:nvPr/>
            </p:nvGrpSpPr>
            <p:grpSpPr>
              <a:xfrm>
                <a:off x="535592" y="4417410"/>
                <a:ext cx="903317" cy="684425"/>
                <a:chOff x="6933246" y="4235193"/>
                <a:chExt cx="1422673" cy="1077930"/>
              </a:xfrm>
            </p:grpSpPr>
            <p:pic>
              <p:nvPicPr>
                <p:cNvPr id="114" name="Picture 113" descr="\\.PSF\Parallels Share\DDC\Server-Virtual-2U.png"/>
                <p:cNvPicPr>
                  <a:picLocks noChangeAspect="1" noChangeArrowheads="1"/>
                </p:cNvPicPr>
                <p:nvPr/>
              </p:nvPicPr>
              <p:blipFill>
                <a:blip r:embed="rId6" cstate="print">
                  <a:grayscl/>
                </a:blip>
                <a:srcRect/>
                <a:stretch>
                  <a:fillRect/>
                </a:stretch>
              </p:blipFill>
              <p:spPr bwMode="auto">
                <a:xfrm>
                  <a:off x="6933246" y="4235193"/>
                  <a:ext cx="1422673" cy="1077930"/>
                </a:xfrm>
                <a:prstGeom prst="rect">
                  <a:avLst/>
                </a:prstGeom>
                <a:noFill/>
              </p:spPr>
            </p:pic>
            <p:pic>
              <p:nvPicPr>
                <p:cNvPr id="115" name="Picture 11" descr="Windows_Vista3.png"/>
                <p:cNvPicPr>
                  <a:picLocks/>
                </p:cNvPicPr>
                <p:nvPr/>
              </p:nvPicPr>
              <p:blipFill>
                <a:blip r:embed="rId7" cstate="print">
                  <a:grayscl/>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113" name="Picture 9" descr="Application-Virtual.png"/>
              <p:cNvPicPr>
                <a:picLocks/>
              </p:cNvPicPr>
              <p:nvPr/>
            </p:nvPicPr>
            <p:blipFill>
              <a:blip r:embed="rId8" cstate="print">
                <a:grayscl/>
              </a:blip>
              <a:stretch>
                <a:fillRect/>
              </a:stretch>
            </p:blipFill>
            <p:spPr>
              <a:xfrm>
                <a:off x="739015" y="4272688"/>
                <a:ext cx="527078" cy="593816"/>
              </a:xfrm>
              <a:prstGeom prst="rect">
                <a:avLst/>
              </a:prstGeom>
            </p:spPr>
          </p:pic>
        </p:grpSp>
      </p:grpSp>
      <p:pic>
        <p:nvPicPr>
          <p:cNvPr id="68" name="Picture 67" descr="mangement new.png"/>
          <p:cNvPicPr>
            <a:picLocks noChangeAspect="1"/>
          </p:cNvPicPr>
          <p:nvPr/>
        </p:nvPicPr>
        <p:blipFill>
          <a:blip r:embed="rId9" cstate="print"/>
          <a:stretch>
            <a:fillRect/>
          </a:stretch>
        </p:blipFill>
        <p:spPr>
          <a:xfrm>
            <a:off x="8556792" y="94862"/>
            <a:ext cx="577877" cy="274320"/>
          </a:xfrm>
          <a:prstGeom prst="rect">
            <a:avLst/>
          </a:prstGeom>
        </p:spPr>
      </p:pic>
      <p:sp>
        <p:nvSpPr>
          <p:cNvPr id="59" name="Rounded Rectangle 58"/>
          <p:cNvSpPr/>
          <p:nvPr/>
        </p:nvSpPr>
        <p:spPr bwMode="auto">
          <a:xfrm>
            <a:off x="404150" y="2021441"/>
            <a:ext cx="2643850"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64" name="Rounded Rectangle 63"/>
          <p:cNvSpPr/>
          <p:nvPr/>
        </p:nvSpPr>
        <p:spPr bwMode="auto">
          <a:xfrm>
            <a:off x="3223550" y="2021441"/>
            <a:ext cx="2667000"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65" name="Rounded Rectangle 64"/>
          <p:cNvSpPr/>
          <p:nvPr/>
        </p:nvSpPr>
        <p:spPr bwMode="auto">
          <a:xfrm>
            <a:off x="6107574" y="1998291"/>
            <a:ext cx="2678576" cy="457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20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55" name="Title 1"/>
          <p:cNvSpPr>
            <a:spLocks noGrp="1"/>
          </p:cNvSpPr>
          <p:nvPr>
            <p:ph type="title"/>
          </p:nvPr>
        </p:nvSpPr>
        <p:spPr>
          <a:xfrm>
            <a:off x="119489" y="104866"/>
            <a:ext cx="8631936" cy="830997"/>
          </a:xfrm>
        </p:spPr>
        <p:txBody>
          <a:bodyPr/>
          <a:lstStyle/>
          <a:p>
            <a:r>
              <a:rPr lang="en-US" sz="2800" dirty="0" smtClean="0"/>
              <a:t>How To </a:t>
            </a:r>
            <a:r>
              <a:rPr lang="en-US" sz="3200" dirty="0" smtClean="0"/>
              <a:t>Get</a:t>
            </a:r>
            <a:r>
              <a:rPr lang="en-US" sz="2800" dirty="0" smtClean="0"/>
              <a:t> Started On </a:t>
            </a:r>
            <a:r>
              <a:rPr lang="en-US" sz="2800" dirty="0"/>
              <a:t>T</a:t>
            </a:r>
            <a:r>
              <a:rPr lang="en-US" sz="2800" dirty="0" smtClean="0"/>
              <a:t>he Optimized Client Today</a:t>
            </a:r>
            <a:endParaRPr lang="en-US" sz="2800" dirty="0"/>
          </a:p>
        </p:txBody>
      </p:sp>
      <p:sp>
        <p:nvSpPr>
          <p:cNvPr id="58" name="Rectangle 57"/>
          <p:cNvSpPr/>
          <p:nvPr/>
        </p:nvSpPr>
        <p:spPr>
          <a:xfrm>
            <a:off x="737792" y="2073612"/>
            <a:ext cx="2040943" cy="323165"/>
          </a:xfrm>
          <a:prstGeom prst="rect">
            <a:avLst/>
          </a:prstGeom>
        </p:spPr>
        <p:txBody>
          <a:bodyPr wrap="none">
            <a:spAutoFit/>
          </a:bodyPr>
          <a:lstStyle/>
          <a:p>
            <a:pPr defTabSz="914099" fontAlgn="auto">
              <a:spcBef>
                <a:spcPts val="0"/>
              </a:spcBef>
              <a:spcAft>
                <a:spcPts val="0"/>
              </a:spcAft>
              <a:defRPr/>
            </a:pPr>
            <a:r>
              <a:rPr lang="en-US" sz="1500" kern="0" dirty="0" smtClean="0">
                <a:gradFill>
                  <a:gsLst>
                    <a:gs pos="0">
                      <a:srgbClr val="FFFFFF"/>
                    </a:gs>
                    <a:gs pos="100000">
                      <a:srgbClr val="FFFFFF"/>
                    </a:gs>
                  </a:gsLst>
                  <a:lin ang="5400000" scaled="0"/>
                </a:gradFill>
                <a:effectLst>
                  <a:outerShdw blurRad="50800" dist="38100" dir="2700000" algn="tl" rotWithShape="0">
                    <a:prstClr val="black">
                      <a:alpha val="40000"/>
                    </a:prstClr>
                  </a:outerShdw>
                </a:effectLst>
                <a:latin typeface="Segoe Semibold" pitchFamily="34" charset="0"/>
              </a:rPr>
              <a:t>Productive Anywhere</a:t>
            </a:r>
          </a:p>
        </p:txBody>
      </p:sp>
      <p:sp>
        <p:nvSpPr>
          <p:cNvPr id="66" name="Rectangle 65"/>
          <p:cNvSpPr/>
          <p:nvPr/>
        </p:nvSpPr>
        <p:spPr>
          <a:xfrm>
            <a:off x="3556325" y="2090891"/>
            <a:ext cx="1781257" cy="323165"/>
          </a:xfrm>
          <a:prstGeom prst="rect">
            <a:avLst/>
          </a:prstGeom>
        </p:spPr>
        <p:txBody>
          <a:bodyPr wrap="none">
            <a:spAutoFit/>
          </a:bodyPr>
          <a:lstStyle/>
          <a:p>
            <a:pPr defTabSz="914099">
              <a:defRPr/>
            </a:pPr>
            <a:r>
              <a:rPr lang="en-US" sz="1500" kern="0" dirty="0" smtClean="0">
                <a:gradFill>
                  <a:gsLst>
                    <a:gs pos="0">
                      <a:srgbClr val="FFFFFF"/>
                    </a:gs>
                    <a:gs pos="100000">
                      <a:srgbClr val="FFFFFF"/>
                    </a:gs>
                  </a:gsLst>
                  <a:lin ang="5400000" scaled="0"/>
                </a:gradFill>
                <a:effectLst>
                  <a:outerShdw blurRad="50800" dist="38100" dir="2700000" algn="tl" rotWithShape="0">
                    <a:prstClr val="black">
                      <a:alpha val="40000"/>
                    </a:prstClr>
                  </a:outerShdw>
                </a:effectLst>
                <a:latin typeface="Segoe Semibold" pitchFamily="34" charset="0"/>
              </a:rPr>
              <a:t>Increased Visibility</a:t>
            </a:r>
          </a:p>
        </p:txBody>
      </p:sp>
      <p:sp>
        <p:nvSpPr>
          <p:cNvPr id="69" name="Rectangle 68"/>
          <p:cNvSpPr/>
          <p:nvPr/>
        </p:nvSpPr>
        <p:spPr>
          <a:xfrm>
            <a:off x="6102750" y="2056166"/>
            <a:ext cx="2648482" cy="323165"/>
          </a:xfrm>
          <a:prstGeom prst="rect">
            <a:avLst/>
          </a:prstGeom>
        </p:spPr>
        <p:txBody>
          <a:bodyPr wrap="none">
            <a:spAutoFit/>
          </a:bodyPr>
          <a:lstStyle/>
          <a:p>
            <a:pPr defTabSz="914099">
              <a:defRPr/>
            </a:pPr>
            <a:r>
              <a:rPr lang="en-US" sz="1500" kern="0" dirty="0" smtClean="0">
                <a:gradFill>
                  <a:gsLst>
                    <a:gs pos="0">
                      <a:srgbClr val="FFFFFF"/>
                    </a:gs>
                    <a:gs pos="100000">
                      <a:srgbClr val="FFFFFF"/>
                    </a:gs>
                  </a:gsLst>
                  <a:lin ang="5400000" scaled="0"/>
                </a:gradFill>
                <a:effectLst>
                  <a:outerShdw blurRad="50800" dist="38100" dir="2700000" algn="tl" rotWithShape="0">
                    <a:prstClr val="black">
                      <a:alpha val="40000"/>
                    </a:prstClr>
                  </a:outerShdw>
                </a:effectLst>
                <a:latin typeface="Segoe Semibold" pitchFamily="34" charset="0"/>
              </a:rPr>
              <a:t>Consolidate &amp; Reduce Costs</a:t>
            </a:r>
          </a:p>
        </p:txBody>
      </p:sp>
      <p:sp>
        <p:nvSpPr>
          <p:cNvPr id="70" name="TextBox 69"/>
          <p:cNvSpPr txBox="1"/>
          <p:nvPr/>
        </p:nvSpPr>
        <p:spPr>
          <a:xfrm>
            <a:off x="445625" y="2628428"/>
            <a:ext cx="2560320" cy="3000821"/>
          </a:xfrm>
          <a:prstGeom prst="rect">
            <a:avLst/>
          </a:prstGeom>
        </p:spPr>
        <p:txBody>
          <a:bodyPr vert="horz" wrap="square" lIns="0" tIns="0" rIns="0" bIns="0" rtlCol="0">
            <a:spAutoFit/>
          </a:bodyPr>
          <a:lstStyle/>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Flexible deployment </a:t>
            </a:r>
            <a:br>
              <a:rPr lang="en-US" altLang="zh-CN" sz="1500" dirty="0" smtClean="0">
                <a:solidFill>
                  <a:srgbClr val="FFFFFF"/>
                </a:solidFill>
              </a:rPr>
            </a:br>
            <a:r>
              <a:rPr lang="en-US" altLang="zh-CN" sz="1500" dirty="0" smtClean="0">
                <a:solidFill>
                  <a:srgbClr val="FFFFFF"/>
                </a:solidFill>
              </a:rPr>
              <a:t>of virtualized and traditional software</a:t>
            </a:r>
          </a:p>
          <a:p>
            <a:pPr marL="223838" indent="-223838" defTabSz="914099" fontAlgn="base">
              <a:spcBef>
                <a:spcPct val="0"/>
              </a:spcBef>
              <a:spcAft>
                <a:spcPct val="0"/>
              </a:spcAft>
              <a:buClr>
                <a:srgbClr val="DEF5FA"/>
              </a:buClr>
              <a:buSzPct val="95000"/>
              <a:buBlip>
                <a:blip r:embed="rId10"/>
              </a:buBlip>
              <a:tabLst>
                <a:tab pos="3125788" algn="l"/>
              </a:tabLst>
              <a:defRPr/>
            </a:pPr>
            <a:r>
              <a:rPr lang="en-US" sz="1500" dirty="0" smtClean="0">
                <a:solidFill>
                  <a:srgbClr val="FFFFFF"/>
                </a:solidFill>
              </a:rPr>
              <a:t>Deliver services to users that rarely connect to the corporate network over </a:t>
            </a:r>
            <a:br>
              <a:rPr lang="en-US" sz="1500" dirty="0" smtClean="0">
                <a:solidFill>
                  <a:srgbClr val="FFFFFF"/>
                </a:solidFill>
              </a:rPr>
            </a:br>
            <a:r>
              <a:rPr lang="en-US" sz="1500" dirty="0" smtClean="0">
                <a:solidFill>
                  <a:srgbClr val="FFFFFF"/>
                </a:solidFill>
              </a:rPr>
              <a:t>the Internet</a:t>
            </a:r>
            <a:endParaRPr lang="en-US" altLang="zh-CN" sz="1500" dirty="0" smtClean="0">
              <a:solidFill>
                <a:srgbClr val="FFFFFF"/>
              </a:solidFill>
            </a:endParaRPr>
          </a:p>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Accelerated problem resolution thru integrated self-service portal, </a:t>
            </a:r>
            <a:br>
              <a:rPr lang="en-US" altLang="zh-CN" sz="1500" dirty="0" smtClean="0">
                <a:solidFill>
                  <a:srgbClr val="FFFFFF"/>
                </a:solidFill>
              </a:rPr>
            </a:br>
            <a:r>
              <a:rPr lang="en-US" altLang="zh-CN" sz="1500" dirty="0" smtClean="0">
                <a:solidFill>
                  <a:srgbClr val="FFFFFF"/>
                </a:solidFill>
              </a:rPr>
              <a:t>help desk &amp; backup </a:t>
            </a:r>
            <a:br>
              <a:rPr lang="en-US" altLang="zh-CN" sz="1500" dirty="0" smtClean="0">
                <a:solidFill>
                  <a:srgbClr val="FFFFFF"/>
                </a:solidFill>
              </a:rPr>
            </a:br>
            <a:r>
              <a:rPr lang="en-US" altLang="zh-CN" sz="1500" dirty="0" smtClean="0">
                <a:solidFill>
                  <a:srgbClr val="FFFFFF"/>
                </a:solidFill>
              </a:rPr>
              <a:t>file recovery</a:t>
            </a:r>
          </a:p>
          <a:p>
            <a:pPr marL="223838" lvl="0" indent="-223838" defTabSz="914099" fontAlgn="base">
              <a:spcBef>
                <a:spcPct val="0"/>
              </a:spcBef>
              <a:spcAft>
                <a:spcPct val="0"/>
              </a:spcAft>
              <a:buClr>
                <a:srgbClr val="DEF5FA"/>
              </a:buClr>
              <a:buSzPct val="95000"/>
              <a:buBlip>
                <a:blip r:embed="rId10"/>
              </a:buBlip>
              <a:tabLst>
                <a:tab pos="3125788" algn="l"/>
              </a:tabLst>
              <a:defRPr/>
            </a:pPr>
            <a:endParaRPr lang="en-US" altLang="zh-CN" sz="1500" dirty="0" smtClean="0">
              <a:solidFill>
                <a:srgbClr val="FFFFFF"/>
              </a:solidFill>
            </a:endParaRPr>
          </a:p>
        </p:txBody>
      </p:sp>
      <p:sp>
        <p:nvSpPr>
          <p:cNvPr id="72" name="TextBox 71"/>
          <p:cNvSpPr txBox="1"/>
          <p:nvPr/>
        </p:nvSpPr>
        <p:spPr>
          <a:xfrm>
            <a:off x="3311926" y="2628428"/>
            <a:ext cx="2560320" cy="3000821"/>
          </a:xfrm>
          <a:prstGeom prst="rect">
            <a:avLst/>
          </a:prstGeom>
        </p:spPr>
        <p:txBody>
          <a:bodyPr vert="horz" wrap="square" lIns="0" tIns="0" rIns="0" bIns="0" rtlCol="0">
            <a:spAutoFit/>
          </a:bodyPr>
          <a:lstStyle/>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Unified view of IT assets from device to desktop </a:t>
            </a:r>
            <a:br>
              <a:rPr lang="en-US" altLang="zh-CN" sz="1500" dirty="0" smtClean="0">
                <a:solidFill>
                  <a:srgbClr val="FFFFFF"/>
                </a:solidFill>
              </a:rPr>
            </a:br>
            <a:r>
              <a:rPr lang="en-US" altLang="zh-CN" sz="1500" dirty="0" smtClean="0">
                <a:solidFill>
                  <a:srgbClr val="FFFFFF"/>
                </a:solidFill>
              </a:rPr>
              <a:t>to datacenter</a:t>
            </a:r>
          </a:p>
          <a:p>
            <a:pPr marL="223838"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Integrated CMDB </a:t>
            </a:r>
            <a:br>
              <a:rPr lang="en-US" altLang="zh-CN" sz="1500" dirty="0" smtClean="0">
                <a:solidFill>
                  <a:srgbClr val="FFFFFF"/>
                </a:solidFill>
              </a:rPr>
            </a:br>
            <a:r>
              <a:rPr lang="en-US" altLang="zh-CN" sz="1500" dirty="0" smtClean="0">
                <a:solidFill>
                  <a:srgbClr val="FFFFFF"/>
                </a:solidFill>
              </a:rPr>
              <a:t>and data warehouse</a:t>
            </a:r>
          </a:p>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 Improve compliance </a:t>
            </a:r>
            <a:br>
              <a:rPr lang="en-US" altLang="zh-CN" sz="1500" dirty="0" smtClean="0">
                <a:solidFill>
                  <a:srgbClr val="FFFFFF"/>
                </a:solidFill>
              </a:rPr>
            </a:br>
            <a:r>
              <a:rPr lang="en-US" altLang="zh-CN" sz="1500" dirty="0" smtClean="0">
                <a:solidFill>
                  <a:srgbClr val="FFFFFF"/>
                </a:solidFill>
              </a:rPr>
              <a:t>with support for </a:t>
            </a:r>
            <a:br>
              <a:rPr lang="en-US" altLang="zh-CN" sz="1500" dirty="0" smtClean="0">
                <a:solidFill>
                  <a:srgbClr val="FFFFFF"/>
                </a:solidFill>
              </a:rPr>
            </a:br>
            <a:r>
              <a:rPr lang="en-US" altLang="zh-CN" sz="1500" dirty="0" smtClean="0">
                <a:solidFill>
                  <a:srgbClr val="FFFFFF"/>
                </a:solidFill>
              </a:rPr>
              <a:t>industry best practices</a:t>
            </a:r>
          </a:p>
          <a:p>
            <a:pPr marL="223838" indent="-223838" defTabSz="914099" fontAlgn="base">
              <a:spcBef>
                <a:spcPct val="0"/>
              </a:spcBef>
              <a:spcAft>
                <a:spcPct val="0"/>
              </a:spcAft>
              <a:buClr>
                <a:srgbClr val="DEF5FA"/>
              </a:buClr>
              <a:buSzPct val="95000"/>
              <a:buBlip>
                <a:blip r:embed="rId10"/>
              </a:buBlip>
              <a:tabLst>
                <a:tab pos="3125788" algn="l"/>
              </a:tabLst>
              <a:defRPr/>
            </a:pPr>
            <a:r>
              <a:rPr lang="en-US" sz="1500" dirty="0" smtClean="0">
                <a:ln>
                  <a:solidFill>
                    <a:srgbClr val="FFFFFF">
                      <a:lumMod val="50000"/>
                      <a:alpha val="3000"/>
                    </a:srgbClr>
                  </a:solidFill>
                </a:ln>
                <a:solidFill>
                  <a:srgbClr val="FFFFFF"/>
                </a:solidFill>
                <a:effectLst>
                  <a:outerShdw blurRad="38100" dist="38100" dir="2700000" algn="tl">
                    <a:srgbClr val="000000">
                      <a:alpha val="43137"/>
                    </a:srgbClr>
                  </a:outerShdw>
                </a:effectLst>
                <a:ea typeface="Times New Roman"/>
              </a:rPr>
              <a:t>Enable continuous </a:t>
            </a:r>
            <a:br>
              <a:rPr lang="en-US" sz="1500" dirty="0" smtClean="0">
                <a:ln>
                  <a:solidFill>
                    <a:srgbClr val="FFFFFF">
                      <a:lumMod val="50000"/>
                      <a:alpha val="3000"/>
                    </a:srgbClr>
                  </a:solidFill>
                </a:ln>
                <a:solidFill>
                  <a:srgbClr val="FFFFFF"/>
                </a:solidFill>
                <a:effectLst>
                  <a:outerShdw blurRad="38100" dist="38100" dir="2700000" algn="tl">
                    <a:srgbClr val="000000">
                      <a:alpha val="43137"/>
                    </a:srgbClr>
                  </a:outerShdw>
                </a:effectLst>
                <a:ea typeface="Times New Roman"/>
              </a:rPr>
            </a:br>
            <a:r>
              <a:rPr lang="en-US" sz="1500" dirty="0" smtClean="0">
                <a:ln>
                  <a:solidFill>
                    <a:srgbClr val="FFFFFF">
                      <a:lumMod val="50000"/>
                      <a:alpha val="3000"/>
                    </a:srgbClr>
                  </a:solidFill>
                </a:ln>
                <a:solidFill>
                  <a:srgbClr val="FFFFFF"/>
                </a:solidFill>
                <a:effectLst>
                  <a:outerShdw blurRad="38100" dist="38100" dir="2700000" algn="tl">
                    <a:srgbClr val="000000">
                      <a:alpha val="43137"/>
                    </a:srgbClr>
                  </a:outerShdw>
                </a:effectLst>
                <a:ea typeface="Times New Roman"/>
              </a:rPr>
              <a:t>end-point and infrastructure protection and remediation</a:t>
            </a:r>
            <a:endParaRPr lang="en-US" altLang="zh-CN" sz="1500" dirty="0" smtClean="0">
              <a:solidFill>
                <a:srgbClr val="FFFFFF"/>
              </a:solidFill>
              <a:effectLst>
                <a:outerShdw blurRad="38100" dist="38100" dir="2700000" algn="tl">
                  <a:srgbClr val="000000">
                    <a:alpha val="43137"/>
                  </a:srgbClr>
                </a:outerShdw>
              </a:effectLst>
            </a:endParaRPr>
          </a:p>
          <a:p>
            <a:pPr marL="223838" lvl="0" indent="-223838" defTabSz="914099" fontAlgn="base">
              <a:spcBef>
                <a:spcPct val="0"/>
              </a:spcBef>
              <a:spcAft>
                <a:spcPct val="0"/>
              </a:spcAft>
              <a:buClr>
                <a:srgbClr val="DEF5FA"/>
              </a:buClr>
              <a:buSzPct val="95000"/>
              <a:buBlip>
                <a:blip r:embed="rId10"/>
              </a:buBlip>
              <a:tabLst>
                <a:tab pos="3125788" algn="l"/>
              </a:tabLst>
              <a:defRPr/>
            </a:pPr>
            <a:endParaRPr lang="en-US" altLang="zh-CN" sz="1500" dirty="0" smtClean="0">
              <a:solidFill>
                <a:srgbClr val="FFFFFF"/>
              </a:solidFill>
            </a:endParaRPr>
          </a:p>
        </p:txBody>
      </p:sp>
      <p:sp>
        <p:nvSpPr>
          <p:cNvPr id="73" name="TextBox 72"/>
          <p:cNvSpPr txBox="1"/>
          <p:nvPr/>
        </p:nvSpPr>
        <p:spPr>
          <a:xfrm>
            <a:off x="6142300" y="2605278"/>
            <a:ext cx="2655799" cy="2769989"/>
          </a:xfrm>
          <a:prstGeom prst="rect">
            <a:avLst/>
          </a:prstGeom>
        </p:spPr>
        <p:txBody>
          <a:bodyPr vert="horz" wrap="square" lIns="0" tIns="0" rIns="0" bIns="0" rtlCol="0">
            <a:spAutoFit/>
          </a:bodyPr>
          <a:lstStyle/>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Accelerate and lower </a:t>
            </a:r>
            <a:br>
              <a:rPr lang="en-US" altLang="zh-CN" sz="1500" dirty="0" smtClean="0">
                <a:solidFill>
                  <a:srgbClr val="FFFFFF"/>
                </a:solidFill>
              </a:rPr>
            </a:br>
            <a:r>
              <a:rPr lang="en-US" altLang="zh-CN" sz="1500" dirty="0" smtClean="0">
                <a:solidFill>
                  <a:srgbClr val="FFFFFF"/>
                </a:solidFill>
              </a:rPr>
              <a:t>the cost of Windows 7 </a:t>
            </a:r>
            <a:br>
              <a:rPr lang="en-US" altLang="zh-CN" sz="1500" dirty="0" smtClean="0">
                <a:solidFill>
                  <a:srgbClr val="FFFFFF"/>
                </a:solidFill>
              </a:rPr>
            </a:br>
            <a:r>
              <a:rPr lang="en-US" altLang="zh-CN" sz="1500" dirty="0" smtClean="0">
                <a:solidFill>
                  <a:srgbClr val="FFFFFF"/>
                </a:solidFill>
              </a:rPr>
              <a:t>&amp; Office 14 deployments thru automation</a:t>
            </a:r>
          </a:p>
          <a:p>
            <a:pPr marL="223838" lvl="0"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Save on energy costs </a:t>
            </a:r>
            <a:br>
              <a:rPr lang="en-US" altLang="zh-CN" sz="1500" dirty="0" smtClean="0">
                <a:solidFill>
                  <a:srgbClr val="FFFFFF"/>
                </a:solidFill>
              </a:rPr>
            </a:br>
            <a:r>
              <a:rPr lang="en-US" altLang="zh-CN" sz="1500" dirty="0" smtClean="0">
                <a:solidFill>
                  <a:srgbClr val="FFFFFF"/>
                </a:solidFill>
              </a:rPr>
              <a:t>with automated power management </a:t>
            </a:r>
          </a:p>
          <a:p>
            <a:pPr marL="223838" indent="-223838" defTabSz="914099" fontAlgn="base">
              <a:spcBef>
                <a:spcPct val="0"/>
              </a:spcBef>
              <a:spcAft>
                <a:spcPct val="0"/>
              </a:spcAft>
              <a:buClr>
                <a:srgbClr val="DEF5FA"/>
              </a:buClr>
              <a:buSzPct val="95000"/>
              <a:buBlip>
                <a:blip r:embed="rId10"/>
              </a:buBlip>
              <a:tabLst>
                <a:tab pos="3125788" algn="l"/>
              </a:tabLst>
              <a:defRPr/>
            </a:pPr>
            <a:r>
              <a:rPr lang="en-US" altLang="zh-CN" sz="1500" dirty="0" smtClean="0">
                <a:solidFill>
                  <a:srgbClr val="FFFFFF"/>
                </a:solidFill>
              </a:rPr>
              <a:t>Capture platform</a:t>
            </a:r>
            <a:br>
              <a:rPr lang="en-US" altLang="zh-CN" sz="1500" dirty="0" smtClean="0">
                <a:solidFill>
                  <a:srgbClr val="FFFFFF"/>
                </a:solidFill>
              </a:rPr>
            </a:br>
            <a:r>
              <a:rPr lang="en-US" altLang="zh-CN" sz="1500" dirty="0" smtClean="0">
                <a:solidFill>
                  <a:srgbClr val="FFFFFF"/>
                </a:solidFill>
              </a:rPr>
              <a:t> licensing advantages </a:t>
            </a:r>
            <a:br>
              <a:rPr lang="en-US" altLang="zh-CN" sz="1500" dirty="0" smtClean="0">
                <a:solidFill>
                  <a:srgbClr val="FFFFFF"/>
                </a:solidFill>
              </a:rPr>
            </a:br>
            <a:r>
              <a:rPr lang="en-US" altLang="zh-CN" sz="1500" dirty="0" smtClean="0">
                <a:solidFill>
                  <a:srgbClr val="FFFFFF"/>
                </a:solidFill>
              </a:rPr>
              <a:t>by standardizing on </a:t>
            </a:r>
            <a:br>
              <a:rPr lang="en-US" altLang="zh-CN" sz="1500" dirty="0" smtClean="0">
                <a:solidFill>
                  <a:srgbClr val="FFFFFF"/>
                </a:solidFill>
              </a:rPr>
            </a:br>
            <a:r>
              <a:rPr lang="en-US" altLang="zh-CN" sz="1500" dirty="0" smtClean="0">
                <a:solidFill>
                  <a:srgbClr val="FFFFFF"/>
                </a:solidFill>
              </a:rPr>
              <a:t>a single platform</a:t>
            </a:r>
          </a:p>
          <a:p>
            <a:pPr marL="223838" lvl="0" indent="-223838" defTabSz="914099" fontAlgn="base">
              <a:spcBef>
                <a:spcPct val="0"/>
              </a:spcBef>
              <a:spcAft>
                <a:spcPct val="0"/>
              </a:spcAft>
              <a:buClr>
                <a:srgbClr val="DEF5FA"/>
              </a:buClr>
              <a:buSzPct val="95000"/>
              <a:buBlip>
                <a:blip r:embed="rId10"/>
              </a:buBlip>
              <a:tabLst>
                <a:tab pos="3125788" algn="l"/>
              </a:tabLst>
              <a:defRPr/>
            </a:pPr>
            <a:endParaRPr lang="en-US" altLang="zh-CN" sz="1500" dirty="0" smtClean="0">
              <a:solidFill>
                <a:srgbClr val="FFFFFF"/>
              </a:solidFill>
            </a:endParaRPr>
          </a:p>
        </p:txBody>
      </p:sp>
      <p:sp>
        <p:nvSpPr>
          <p:cNvPr id="74" name="TextBox 73"/>
          <p:cNvSpPr txBox="1"/>
          <p:nvPr/>
        </p:nvSpPr>
        <p:spPr>
          <a:xfrm>
            <a:off x="-2133600" y="2209800"/>
            <a:ext cx="1295400" cy="1200329"/>
          </a:xfrm>
          <a:prstGeom prst="rect">
            <a:avLst/>
          </a:prstGeom>
          <a:solidFill>
            <a:srgbClr val="FF0000"/>
          </a:solidFill>
        </p:spPr>
        <p:txBody>
          <a:bodyPr wrap="square" rtlCol="0">
            <a:spAutoFit/>
          </a:bodyPr>
          <a:lstStyle/>
          <a:p>
            <a:r>
              <a:rPr lang="en-US" dirty="0" smtClean="0"/>
              <a:t>Check with Kelly right slide to focus 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2"/>
          <p:cNvGrpSpPr/>
          <p:nvPr/>
        </p:nvGrpSpPr>
        <p:grpSpPr>
          <a:xfrm>
            <a:off x="132736" y="826008"/>
            <a:ext cx="8935064" cy="5199925"/>
            <a:chOff x="248264" y="4572000"/>
            <a:chExt cx="8686800" cy="1828800"/>
          </a:xfrm>
        </p:grpSpPr>
        <p:sp>
          <p:nvSpPr>
            <p:cNvPr id="56" name="Rounded Rectangle 55"/>
            <p:cNvSpPr/>
            <p:nvPr/>
          </p:nvSpPr>
          <p:spPr bwMode="auto">
            <a:xfrm>
              <a:off x="248264" y="4572000"/>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sp>
          <p:nvSpPr>
            <p:cNvPr id="57" name="TextBox 56"/>
            <p:cNvSpPr txBox="1"/>
            <p:nvPr/>
          </p:nvSpPr>
          <p:spPr>
            <a:xfrm>
              <a:off x="3569929" y="5118821"/>
              <a:ext cx="2373671" cy="22571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sp>
        <p:nvSpPr>
          <p:cNvPr id="2" name="Title 1"/>
          <p:cNvSpPr>
            <a:spLocks noGrp="1"/>
          </p:cNvSpPr>
          <p:nvPr>
            <p:ph type="title"/>
          </p:nvPr>
        </p:nvSpPr>
        <p:spPr>
          <a:xfrm>
            <a:off x="173736" y="142554"/>
            <a:ext cx="8229600" cy="443198"/>
          </a:xfrm>
        </p:spPr>
        <p:txBody>
          <a:bodyPr/>
          <a:lstStyle/>
          <a:p>
            <a:r>
              <a:rPr lang="en-US" sz="3200" dirty="0" smtClean="0"/>
              <a:t>System Center and the Optimized Desktop</a:t>
            </a:r>
            <a:endParaRPr lang="en-US" sz="3200" dirty="0"/>
          </a:p>
        </p:txBody>
      </p:sp>
      <p:pic>
        <p:nvPicPr>
          <p:cNvPr id="59" name="Picture 58" descr="mangement new.png"/>
          <p:cNvPicPr>
            <a:picLocks noChangeAspect="1"/>
          </p:cNvPicPr>
          <p:nvPr/>
        </p:nvPicPr>
        <p:blipFill>
          <a:blip r:embed="rId3" cstate="print"/>
          <a:stretch>
            <a:fillRect/>
          </a:stretch>
        </p:blipFill>
        <p:spPr>
          <a:xfrm>
            <a:off x="8556792" y="94862"/>
            <a:ext cx="577877" cy="274320"/>
          </a:xfrm>
          <a:prstGeom prst="rect">
            <a:avLst/>
          </a:prstGeom>
        </p:spPr>
      </p:pic>
      <p:sp>
        <p:nvSpPr>
          <p:cNvPr id="73" name="Rounded Rectangle 72"/>
          <p:cNvSpPr/>
          <p:nvPr/>
        </p:nvSpPr>
        <p:spPr bwMode="auto">
          <a:xfrm>
            <a:off x="563300" y="4887758"/>
            <a:ext cx="8153400" cy="8382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pic>
        <p:nvPicPr>
          <p:cNvPr id="75" name="Picture 2" descr="W:\TRANSFER\MBupload\SERVER-new\Logo\SystemCenter\SystemCenter\SysCnt_h_rgb_r.png"/>
          <p:cNvPicPr>
            <a:picLocks noChangeAspect="1" noChangeArrowheads="1"/>
          </p:cNvPicPr>
          <p:nvPr/>
        </p:nvPicPr>
        <p:blipFill>
          <a:blip r:embed="rId4" cstate="print"/>
          <a:srcRect/>
          <a:stretch>
            <a:fillRect/>
          </a:stretch>
        </p:blipFill>
        <p:spPr bwMode="auto">
          <a:xfrm>
            <a:off x="3008156" y="4998452"/>
            <a:ext cx="2965344" cy="628156"/>
          </a:xfrm>
          <a:prstGeom prst="rect">
            <a:avLst/>
          </a:prstGeom>
          <a:noFill/>
          <a:effectLst>
            <a:outerShdw blurRad="50800" dist="38100" dir="2700000" algn="tl" rotWithShape="0">
              <a:prstClr val="black">
                <a:alpha val="40000"/>
              </a:prstClr>
            </a:outerShdw>
          </a:effectLst>
        </p:spPr>
      </p:pic>
      <p:sp>
        <p:nvSpPr>
          <p:cNvPr id="76" name="Rounded Rectangle 75"/>
          <p:cNvSpPr/>
          <p:nvPr/>
        </p:nvSpPr>
        <p:spPr bwMode="auto">
          <a:xfrm>
            <a:off x="586450" y="1793458"/>
            <a:ext cx="3810000" cy="2960225"/>
          </a:xfrm>
          <a:prstGeom prst="roundRect">
            <a:avLst/>
          </a:prstGeom>
          <a:solidFill>
            <a:schemeClr val="tx1">
              <a:lumMod val="10000"/>
              <a:alpha val="47000"/>
            </a:schemeClr>
          </a:solidFill>
          <a:ln>
            <a:headEnd type="none" w="med" len="med"/>
            <a:tailEnd type="none" w="med" len="med"/>
          </a:ln>
        </p:spPr>
        <p:txBody>
          <a:bodyPr wrap="square" lIns="91440" tIns="91440" rIns="0" bIns="0" rtlCol="0" anchor="t" anchorCtr="0">
            <a:noAutofit/>
          </a:bodyPr>
          <a:lstStyle/>
          <a:p>
            <a:pPr marL="0" marR="0" lvl="1" indent="-234950" algn="ctr" eaLnBrk="0" fontAlgn="base" hangingPunct="0">
              <a:lnSpc>
                <a:spcPct val="100000"/>
              </a:lnSpc>
              <a:spcBef>
                <a:spcPct val="0"/>
              </a:spcBef>
              <a:spcAft>
                <a:spcPct val="0"/>
              </a:spcAft>
              <a:buClr>
                <a:schemeClr val="tx2"/>
              </a:buClr>
              <a:buSzPct val="125000"/>
              <a:buBlip>
                <a:blip r:embed="rId5"/>
              </a:buBlip>
              <a:tabLst/>
              <a:defRPr/>
            </a:pPr>
            <a:endParaRPr lang="en-US" sz="1600" kern="0" smtClean="0">
              <a:latin typeface="Segoe" pitchFamily="34" charset="0"/>
            </a:endParaRPr>
          </a:p>
        </p:txBody>
      </p:sp>
      <p:pic>
        <p:nvPicPr>
          <p:cNvPr id="52" name="Picture 3" descr="C:\Documents and Settings\Eva\My Documents\336\SysCnt-ConfigMgr_h_rgb_r.png"/>
          <p:cNvPicPr>
            <a:picLocks noChangeAspect="1" noChangeArrowheads="1"/>
          </p:cNvPicPr>
          <p:nvPr/>
        </p:nvPicPr>
        <p:blipFill>
          <a:blip r:embed="rId6" cstate="print"/>
          <a:srcRect/>
          <a:stretch>
            <a:fillRect/>
          </a:stretch>
        </p:blipFill>
        <p:spPr bwMode="auto">
          <a:xfrm>
            <a:off x="741505" y="2151204"/>
            <a:ext cx="1627632" cy="424027"/>
          </a:xfrm>
          <a:prstGeom prst="rect">
            <a:avLst/>
          </a:prstGeom>
          <a:noFill/>
          <a:effectLst>
            <a:outerShdw blurRad="63500" sx="102000" sy="102000" algn="ctr" rotWithShape="0">
              <a:prstClr val="black">
                <a:alpha val="40000"/>
              </a:prstClr>
            </a:outerShdw>
          </a:effectLst>
        </p:spPr>
      </p:pic>
      <p:pic>
        <p:nvPicPr>
          <p:cNvPr id="62" name="Picture 15" descr="Systems Center Data Protection Manager logo reverse"/>
          <p:cNvPicPr>
            <a:picLocks noChangeAspect="1" noChangeArrowheads="1"/>
          </p:cNvPicPr>
          <p:nvPr/>
        </p:nvPicPr>
        <p:blipFill>
          <a:blip r:embed="rId7" cstate="print"/>
          <a:stretch>
            <a:fillRect/>
          </a:stretch>
        </p:blipFill>
        <p:spPr bwMode="auto">
          <a:xfrm>
            <a:off x="771823" y="3030322"/>
            <a:ext cx="1679145" cy="411479"/>
          </a:xfrm>
          <a:prstGeom prst="rect">
            <a:avLst/>
          </a:prstGeom>
          <a:noFill/>
          <a:effectLst>
            <a:outerShdw blurRad="63500" sx="102000" sy="102000" algn="ctr" rotWithShape="0">
              <a:prstClr val="black">
                <a:alpha val="40000"/>
              </a:prstClr>
            </a:outerShdw>
          </a:effectLst>
        </p:spPr>
      </p:pic>
      <p:pic>
        <p:nvPicPr>
          <p:cNvPr id="70" name="Picture 11" descr="logo"/>
          <p:cNvPicPr>
            <a:picLocks noChangeAspect="1" noChangeArrowheads="1"/>
          </p:cNvPicPr>
          <p:nvPr/>
        </p:nvPicPr>
        <p:blipFill>
          <a:blip r:embed="rId8" cstate="print"/>
          <a:srcRect/>
          <a:stretch>
            <a:fillRect/>
          </a:stretch>
        </p:blipFill>
        <p:spPr bwMode="auto">
          <a:xfrm>
            <a:off x="1050854" y="3880674"/>
            <a:ext cx="1774210" cy="331606"/>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3" name="Picture 6" descr="C:\Documents and Settings\Eva\My Documents\336\SysCnt-OprtnsMgr_h_rgb_r.png"/>
          <p:cNvPicPr>
            <a:picLocks noChangeAspect="1" noChangeArrowheads="1"/>
          </p:cNvPicPr>
          <p:nvPr/>
        </p:nvPicPr>
        <p:blipFill>
          <a:blip r:embed="rId9" cstate="print"/>
          <a:srcRect/>
          <a:stretch>
            <a:fillRect/>
          </a:stretch>
        </p:blipFill>
        <p:spPr bwMode="auto">
          <a:xfrm>
            <a:off x="2763291" y="2151203"/>
            <a:ext cx="1584581" cy="457200"/>
          </a:xfrm>
          <a:prstGeom prst="rect">
            <a:avLst/>
          </a:prstGeom>
          <a:noFill/>
          <a:effectLst>
            <a:outerShdw blurRad="63500" sx="102000" sy="102000" algn="ctr" rotWithShape="0">
              <a:prstClr val="black">
                <a:alpha val="40000"/>
              </a:prstClr>
            </a:outerShdw>
          </a:effectLst>
        </p:spPr>
      </p:pic>
      <p:pic>
        <p:nvPicPr>
          <p:cNvPr id="63" name="Picture 7" descr="C:\Documents and Settings\Eva\My Documents\336\SysCnt-ServiceMgr_h_rgb_r.png"/>
          <p:cNvPicPr>
            <a:picLocks noChangeAspect="1" noChangeArrowheads="1"/>
          </p:cNvPicPr>
          <p:nvPr/>
        </p:nvPicPr>
        <p:blipFill>
          <a:blip r:embed="rId10" cstate="print"/>
          <a:srcRect/>
          <a:stretch>
            <a:fillRect/>
          </a:stretch>
        </p:blipFill>
        <p:spPr bwMode="auto">
          <a:xfrm>
            <a:off x="2751229" y="2994347"/>
            <a:ext cx="1478844" cy="457200"/>
          </a:xfrm>
          <a:prstGeom prst="rect">
            <a:avLst/>
          </a:prstGeom>
          <a:noFill/>
          <a:effectLst>
            <a:outerShdw blurRad="63500" sx="102000" sy="102000" algn="ctr" rotWithShape="0">
              <a:prstClr val="black">
                <a:alpha val="40000"/>
              </a:prstClr>
            </a:outerShdw>
          </a:effectLst>
        </p:spPr>
      </p:pic>
      <p:pic>
        <p:nvPicPr>
          <p:cNvPr id="71" name="Picture 4" descr="C:\Users\v-marcum\Documents\Core IO\Forefront-CS_bL_r.png"/>
          <p:cNvPicPr>
            <a:picLocks noChangeAspect="1" noChangeArrowheads="1"/>
          </p:cNvPicPr>
          <p:nvPr/>
        </p:nvPicPr>
        <p:blipFill>
          <a:blip r:embed="rId11" cstate="print"/>
          <a:srcRect/>
          <a:stretch>
            <a:fillRect/>
          </a:stretch>
        </p:blipFill>
        <p:spPr bwMode="auto">
          <a:xfrm>
            <a:off x="3075140" y="3861082"/>
            <a:ext cx="880752" cy="4114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80" name="Rounded Rectangle 79"/>
          <p:cNvSpPr/>
          <p:nvPr/>
        </p:nvSpPr>
        <p:spPr bwMode="auto">
          <a:xfrm>
            <a:off x="4701250" y="1816608"/>
            <a:ext cx="3810000" cy="2895600"/>
          </a:xfrm>
          <a:prstGeom prst="roundRect">
            <a:avLst/>
          </a:pr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1" indent="-234950" algn="ctr" defTabSz="914099" fontAlgn="base">
              <a:lnSpc>
                <a:spcPct val="90000"/>
              </a:lnSpc>
              <a:spcBef>
                <a:spcPct val="0"/>
              </a:spcBef>
              <a:spcAft>
                <a:spcPct val="0"/>
              </a:spcAft>
              <a:buClr>
                <a:srgbClr val="777777"/>
              </a:buClr>
              <a:buSzPct val="130000"/>
              <a:buBlip>
                <a:blip r:embed="rId5"/>
              </a:buBlip>
              <a:tabLst/>
              <a:defRPr/>
            </a:pPr>
            <a:endParaRPr lang="en-US" sz="1600" b="1" kern="0" dirty="0" smtClean="0">
              <a:solidFill>
                <a:schemeClr val="tx2">
                  <a:lumMod val="50000"/>
                </a:schemeClr>
              </a:solidFill>
              <a:latin typeface="Segoe" pitchFamily="34" charset="0"/>
            </a:endParaRPr>
          </a:p>
        </p:txBody>
      </p:sp>
      <p:grpSp>
        <p:nvGrpSpPr>
          <p:cNvPr id="4" name="Group 11"/>
          <p:cNvGrpSpPr/>
          <p:nvPr/>
        </p:nvGrpSpPr>
        <p:grpSpPr>
          <a:xfrm>
            <a:off x="4802188" y="1830286"/>
            <a:ext cx="3579812" cy="2666998"/>
            <a:chOff x="1439546" y="934413"/>
            <a:chExt cx="9226866" cy="5009186"/>
          </a:xfrm>
        </p:grpSpPr>
        <p:sp>
          <p:nvSpPr>
            <p:cNvPr id="64" name="Freeform 23"/>
            <p:cNvSpPr>
              <a:spLocks/>
            </p:cNvSpPr>
            <p:nvPr/>
          </p:nvSpPr>
          <p:spPr bwMode="auto">
            <a:xfrm>
              <a:off x="1439546" y="3689632"/>
              <a:ext cx="4487270" cy="1741362"/>
            </a:xfrm>
            <a:custGeom>
              <a:avLst/>
              <a:gdLst/>
              <a:ahLst/>
              <a:cxnLst>
                <a:cxn ang="0">
                  <a:pos x="911" y="0"/>
                </a:cxn>
                <a:cxn ang="0">
                  <a:pos x="0" y="0"/>
                </a:cxn>
                <a:cxn ang="0">
                  <a:pos x="0" y="12"/>
                </a:cxn>
                <a:cxn ang="0">
                  <a:pos x="377" y="354"/>
                </a:cxn>
                <a:cxn ang="0">
                  <a:pos x="914" y="2"/>
                </a:cxn>
                <a:cxn ang="0">
                  <a:pos x="911" y="0"/>
                </a:cxn>
              </a:cxnLst>
              <a:rect l="0" t="0" r="r" b="b"/>
              <a:pathLst>
                <a:path w="914" h="354">
                  <a:moveTo>
                    <a:pt x="911" y="0"/>
                  </a:moveTo>
                  <a:cubicBezTo>
                    <a:pt x="0" y="0"/>
                    <a:pt x="0" y="0"/>
                    <a:pt x="0" y="0"/>
                  </a:cubicBezTo>
                  <a:cubicBezTo>
                    <a:pt x="0" y="4"/>
                    <a:pt x="0" y="8"/>
                    <a:pt x="0" y="12"/>
                  </a:cubicBezTo>
                  <a:cubicBezTo>
                    <a:pt x="0" y="153"/>
                    <a:pt x="149" y="277"/>
                    <a:pt x="377" y="354"/>
                  </a:cubicBezTo>
                  <a:cubicBezTo>
                    <a:pt x="914" y="2"/>
                    <a:pt x="914" y="2"/>
                    <a:pt x="914" y="2"/>
                  </a:cubicBezTo>
                  <a:lnTo>
                    <a:pt x="911" y="0"/>
                  </a:lnTo>
                  <a:close/>
                </a:path>
              </a:pathLst>
            </a:custGeom>
            <a:gradFill flip="none" rotWithShape="1">
              <a:gsLst>
                <a:gs pos="0">
                  <a:schemeClr val="accent4">
                    <a:lumMod val="20000"/>
                    <a:lumOff val="80000"/>
                    <a:alpha val="0"/>
                  </a:schemeClr>
                </a:gs>
                <a:gs pos="50000">
                  <a:srgbClr val="7030A0">
                    <a:alpha val="27000"/>
                  </a:srgbClr>
                </a:gs>
                <a:gs pos="100000">
                  <a:srgbClr val="7030A0">
                    <a:alpha val="27000"/>
                  </a:srgbClr>
                </a:gs>
              </a:gsLst>
              <a:lin ang="8100000" scaled="1"/>
              <a:tileRect/>
            </a:gradFill>
            <a:ln w="31750" algn="ctr">
              <a:gradFill flip="none" rotWithShape="1">
                <a:gsLst>
                  <a:gs pos="0">
                    <a:schemeClr val="tx1"/>
                  </a:gs>
                  <a:gs pos="50000">
                    <a:schemeClr val="tx1">
                      <a:alpha val="0"/>
                    </a:schemeClr>
                  </a:gs>
                  <a:gs pos="100000">
                    <a:schemeClr val="tx1">
                      <a:alpha val="0"/>
                    </a:schemeClr>
                  </a:gs>
                </a:gsLst>
                <a:lin ang="186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a:gradFill>
                  <a:gsLst>
                    <a:gs pos="50000">
                      <a:schemeClr val="tx1"/>
                    </a:gs>
                    <a:gs pos="100000">
                      <a:schemeClr val="tx1"/>
                    </a:gs>
                  </a:gsLst>
                  <a:lin ang="10800000" scaled="1"/>
                </a:gradFill>
              </a:endParaRPr>
            </a:p>
          </p:txBody>
        </p:sp>
        <p:sp>
          <p:nvSpPr>
            <p:cNvPr id="65" name="Freeform 26"/>
            <p:cNvSpPr>
              <a:spLocks/>
            </p:cNvSpPr>
            <p:nvPr/>
          </p:nvSpPr>
          <p:spPr bwMode="auto">
            <a:xfrm>
              <a:off x="3486597" y="1493146"/>
              <a:ext cx="5091249" cy="2025706"/>
            </a:xfrm>
            <a:custGeom>
              <a:avLst/>
              <a:gdLst/>
              <a:ahLst/>
              <a:cxnLst>
                <a:cxn ang="0">
                  <a:pos x="0" y="75"/>
                </a:cxn>
                <a:cxn ang="0">
                  <a:pos x="513" y="412"/>
                </a:cxn>
                <a:cxn ang="0">
                  <a:pos x="519" y="412"/>
                </a:cxn>
                <a:cxn ang="0">
                  <a:pos x="1037" y="73"/>
                </a:cxn>
                <a:cxn ang="0">
                  <a:pos x="522" y="0"/>
                </a:cxn>
                <a:cxn ang="0">
                  <a:pos x="0" y="75"/>
                </a:cxn>
              </a:cxnLst>
              <a:rect l="0" t="0" r="r" b="b"/>
              <a:pathLst>
                <a:path w="1037" h="412">
                  <a:moveTo>
                    <a:pt x="0" y="75"/>
                  </a:moveTo>
                  <a:cubicBezTo>
                    <a:pt x="513" y="412"/>
                    <a:pt x="513" y="412"/>
                    <a:pt x="513" y="412"/>
                  </a:cubicBezTo>
                  <a:cubicBezTo>
                    <a:pt x="519" y="412"/>
                    <a:pt x="519" y="412"/>
                    <a:pt x="519" y="412"/>
                  </a:cubicBezTo>
                  <a:cubicBezTo>
                    <a:pt x="1037" y="73"/>
                    <a:pt x="1037" y="73"/>
                    <a:pt x="1037" y="73"/>
                  </a:cubicBezTo>
                  <a:cubicBezTo>
                    <a:pt x="890" y="27"/>
                    <a:pt x="713" y="0"/>
                    <a:pt x="522" y="0"/>
                  </a:cubicBezTo>
                  <a:cubicBezTo>
                    <a:pt x="328" y="0"/>
                    <a:pt x="148" y="28"/>
                    <a:pt x="0" y="75"/>
                  </a:cubicBezTo>
                  <a:close/>
                </a:path>
              </a:pathLst>
            </a:custGeom>
            <a:gradFill flip="none" rotWithShape="1">
              <a:gsLst>
                <a:gs pos="0">
                  <a:schemeClr val="accent4">
                    <a:lumMod val="20000"/>
                    <a:lumOff val="80000"/>
                    <a:alpha val="0"/>
                  </a:schemeClr>
                </a:gs>
                <a:gs pos="50000">
                  <a:schemeClr val="tx2">
                    <a:alpha val="16000"/>
                  </a:schemeClr>
                </a:gs>
                <a:gs pos="100000">
                  <a:schemeClr val="tx2">
                    <a:lumMod val="50000"/>
                    <a:alpha val="27000"/>
                  </a:schemeClr>
                </a:gs>
              </a:gsLst>
              <a:lin ang="16200000" scaled="1"/>
              <a:tileRect/>
            </a:gradFill>
            <a:ln w="31750" algn="ctr">
              <a:gradFill flip="none" rotWithShape="1">
                <a:gsLst>
                  <a:gs pos="0">
                    <a:schemeClr val="tx1"/>
                  </a:gs>
                  <a:gs pos="50000">
                    <a:schemeClr val="tx1">
                      <a:alpha val="0"/>
                    </a:schemeClr>
                  </a:gs>
                  <a:gs pos="100000">
                    <a:schemeClr val="tx1">
                      <a:alpha val="0"/>
                    </a:schemeClr>
                  </a:gs>
                </a:gsLst>
                <a:lin ang="5400000" scaled="1"/>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a:gradFill>
                  <a:gsLst>
                    <a:gs pos="50000">
                      <a:schemeClr val="tx1"/>
                    </a:gs>
                    <a:gs pos="100000">
                      <a:schemeClr val="tx1"/>
                    </a:gs>
                  </a:gsLst>
                  <a:lin ang="10800000" scaled="1"/>
                </a:gradFill>
              </a:endParaRPr>
            </a:p>
          </p:txBody>
        </p:sp>
        <p:sp>
          <p:nvSpPr>
            <p:cNvPr id="66" name="Freeform 65"/>
            <p:cNvSpPr>
              <a:spLocks/>
            </p:cNvSpPr>
            <p:nvPr/>
          </p:nvSpPr>
          <p:spPr bwMode="auto">
            <a:xfrm>
              <a:off x="6133478" y="1919810"/>
              <a:ext cx="4532934" cy="1666644"/>
            </a:xfrm>
            <a:custGeom>
              <a:avLst/>
              <a:gdLst/>
              <a:ahLst/>
              <a:cxnLst>
                <a:cxn ang="0">
                  <a:pos x="923" y="339"/>
                </a:cxn>
                <a:cxn ang="0">
                  <a:pos x="518" y="0"/>
                </a:cxn>
                <a:cxn ang="0">
                  <a:pos x="0" y="339"/>
                </a:cxn>
                <a:cxn ang="0">
                  <a:pos x="923" y="339"/>
                </a:cxn>
              </a:cxnLst>
              <a:rect l="0" t="0" r="r" b="b"/>
              <a:pathLst>
                <a:path w="923" h="339">
                  <a:moveTo>
                    <a:pt x="923" y="339"/>
                  </a:moveTo>
                  <a:cubicBezTo>
                    <a:pt x="914" y="198"/>
                    <a:pt x="756" y="74"/>
                    <a:pt x="518" y="0"/>
                  </a:cubicBezTo>
                  <a:cubicBezTo>
                    <a:pt x="0" y="339"/>
                    <a:pt x="0" y="339"/>
                    <a:pt x="0" y="339"/>
                  </a:cubicBezTo>
                  <a:lnTo>
                    <a:pt x="923" y="339"/>
                  </a:lnTo>
                  <a:close/>
                </a:path>
              </a:pathLst>
            </a:custGeom>
            <a:gradFill flip="none" rotWithShape="1">
              <a:gsLst>
                <a:gs pos="0">
                  <a:schemeClr val="accent4">
                    <a:lumMod val="20000"/>
                    <a:lumOff val="80000"/>
                    <a:alpha val="0"/>
                  </a:schemeClr>
                </a:gs>
                <a:gs pos="50000">
                  <a:schemeClr val="accent6">
                    <a:alpha val="16000"/>
                  </a:schemeClr>
                </a:gs>
                <a:gs pos="100000">
                  <a:schemeClr val="accent6">
                    <a:lumMod val="50000"/>
                  </a:schemeClr>
                </a:gs>
              </a:gsLst>
              <a:lin ang="18900000" scaled="1"/>
              <a:tileRect/>
            </a:gradFill>
            <a:ln w="31750" algn="ctr">
              <a:gradFill flip="none" rotWithShape="1">
                <a:gsLst>
                  <a:gs pos="0">
                    <a:schemeClr val="tx1"/>
                  </a:gs>
                  <a:gs pos="50000">
                    <a:schemeClr val="tx1">
                      <a:alpha val="0"/>
                    </a:schemeClr>
                  </a:gs>
                  <a:gs pos="100000">
                    <a:schemeClr val="tx1">
                      <a:alpha val="0"/>
                    </a:schemeClr>
                  </a:gs>
                </a:gsLst>
                <a:lin ang="78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smtClean="0">
                <a:gradFill>
                  <a:gsLst>
                    <a:gs pos="50000">
                      <a:schemeClr val="tx1"/>
                    </a:gs>
                    <a:gs pos="100000">
                      <a:schemeClr val="tx1"/>
                    </a:gs>
                  </a:gsLst>
                  <a:lin ang="10800000" scaled="1"/>
                </a:gradFill>
              </a:endParaRPr>
            </a:p>
          </p:txBody>
        </p:sp>
        <p:sp>
          <p:nvSpPr>
            <p:cNvPr id="67" name="Freeform 28"/>
            <p:cNvSpPr>
              <a:spLocks/>
            </p:cNvSpPr>
            <p:nvPr/>
          </p:nvSpPr>
          <p:spPr bwMode="auto">
            <a:xfrm>
              <a:off x="6118949" y="3689632"/>
              <a:ext cx="4547463" cy="1755889"/>
            </a:xfrm>
            <a:custGeom>
              <a:avLst/>
              <a:gdLst/>
              <a:ahLst/>
              <a:cxnLst>
                <a:cxn ang="0">
                  <a:pos x="0" y="2"/>
                </a:cxn>
                <a:cxn ang="0">
                  <a:pos x="541" y="357"/>
                </a:cxn>
                <a:cxn ang="0">
                  <a:pos x="926" y="12"/>
                </a:cxn>
                <a:cxn ang="0">
                  <a:pos x="926" y="0"/>
                </a:cxn>
                <a:cxn ang="0">
                  <a:pos x="3" y="0"/>
                </a:cxn>
                <a:cxn ang="0">
                  <a:pos x="0" y="2"/>
                </a:cxn>
              </a:cxnLst>
              <a:rect l="0" t="0" r="r" b="b"/>
              <a:pathLst>
                <a:path w="926" h="357">
                  <a:moveTo>
                    <a:pt x="0" y="2"/>
                  </a:moveTo>
                  <a:cubicBezTo>
                    <a:pt x="541" y="357"/>
                    <a:pt x="541" y="357"/>
                    <a:pt x="541" y="357"/>
                  </a:cubicBezTo>
                  <a:cubicBezTo>
                    <a:pt x="774" y="280"/>
                    <a:pt x="926" y="154"/>
                    <a:pt x="926" y="12"/>
                  </a:cubicBezTo>
                  <a:cubicBezTo>
                    <a:pt x="926" y="8"/>
                    <a:pt x="926" y="4"/>
                    <a:pt x="926" y="0"/>
                  </a:cubicBezTo>
                  <a:cubicBezTo>
                    <a:pt x="3" y="0"/>
                    <a:pt x="3" y="0"/>
                    <a:pt x="3" y="0"/>
                  </a:cubicBezTo>
                  <a:lnTo>
                    <a:pt x="0" y="2"/>
                  </a:lnTo>
                  <a:close/>
                </a:path>
              </a:pathLst>
            </a:custGeom>
            <a:gradFill flip="none" rotWithShape="1">
              <a:gsLst>
                <a:gs pos="0">
                  <a:schemeClr val="accent4">
                    <a:lumMod val="20000"/>
                    <a:lumOff val="80000"/>
                    <a:alpha val="0"/>
                  </a:schemeClr>
                </a:gs>
                <a:gs pos="50000">
                  <a:schemeClr val="accent4">
                    <a:alpha val="16000"/>
                  </a:schemeClr>
                </a:gs>
                <a:gs pos="100000">
                  <a:schemeClr val="accent4">
                    <a:lumMod val="50000"/>
                    <a:alpha val="27000"/>
                  </a:schemeClr>
                </a:gs>
              </a:gsLst>
              <a:lin ang="2700000" scaled="1"/>
              <a:tileRect/>
            </a:gradFill>
            <a:ln w="31750" algn="ctr">
              <a:gradFill flip="none" rotWithShape="1">
                <a:gsLst>
                  <a:gs pos="0">
                    <a:schemeClr val="tx1"/>
                  </a:gs>
                  <a:gs pos="50000">
                    <a:schemeClr val="tx1">
                      <a:alpha val="0"/>
                    </a:schemeClr>
                  </a:gs>
                  <a:gs pos="100000">
                    <a:schemeClr val="tx1">
                      <a:alpha val="0"/>
                    </a:schemeClr>
                  </a:gs>
                </a:gsLst>
                <a:lin ang="132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a:gradFill>
                  <a:gsLst>
                    <a:gs pos="50000">
                      <a:schemeClr val="tx1"/>
                    </a:gs>
                    <a:gs pos="100000">
                      <a:schemeClr val="tx1"/>
                    </a:gs>
                  </a:gsLst>
                  <a:lin ang="10800000" scaled="1"/>
                </a:gradFill>
              </a:endParaRPr>
            </a:p>
          </p:txBody>
        </p:sp>
        <p:sp>
          <p:nvSpPr>
            <p:cNvPr id="68" name="Freeform 25"/>
            <p:cNvSpPr>
              <a:spLocks/>
            </p:cNvSpPr>
            <p:nvPr/>
          </p:nvSpPr>
          <p:spPr bwMode="auto">
            <a:xfrm>
              <a:off x="3384896" y="3753378"/>
              <a:ext cx="5294650" cy="2133634"/>
            </a:xfrm>
            <a:custGeom>
              <a:avLst/>
              <a:gdLst/>
              <a:ahLst/>
              <a:cxnLst>
                <a:cxn ang="0">
                  <a:pos x="0" y="352"/>
                </a:cxn>
                <a:cxn ang="0">
                  <a:pos x="543" y="434"/>
                </a:cxn>
                <a:cxn ang="0">
                  <a:pos x="1078" y="355"/>
                </a:cxn>
                <a:cxn ang="0">
                  <a:pos x="537" y="0"/>
                </a:cxn>
                <a:cxn ang="0">
                  <a:pos x="0" y="352"/>
                </a:cxn>
              </a:cxnLst>
              <a:rect l="0" t="0" r="r" b="b"/>
              <a:pathLst>
                <a:path w="1078" h="434">
                  <a:moveTo>
                    <a:pt x="0" y="352"/>
                  </a:moveTo>
                  <a:cubicBezTo>
                    <a:pt x="152" y="404"/>
                    <a:pt x="340" y="434"/>
                    <a:pt x="543" y="434"/>
                  </a:cubicBezTo>
                  <a:cubicBezTo>
                    <a:pt x="743" y="434"/>
                    <a:pt x="927" y="405"/>
                    <a:pt x="1078" y="355"/>
                  </a:cubicBezTo>
                  <a:cubicBezTo>
                    <a:pt x="537" y="0"/>
                    <a:pt x="537" y="0"/>
                    <a:pt x="537" y="0"/>
                  </a:cubicBezTo>
                  <a:lnTo>
                    <a:pt x="0" y="352"/>
                  </a:lnTo>
                  <a:close/>
                </a:path>
              </a:pathLst>
            </a:custGeom>
            <a:gradFill flip="none" rotWithShape="1">
              <a:gsLst>
                <a:gs pos="0">
                  <a:schemeClr val="accent4">
                    <a:lumMod val="20000"/>
                    <a:lumOff val="80000"/>
                    <a:alpha val="0"/>
                  </a:schemeClr>
                </a:gs>
                <a:gs pos="50000">
                  <a:schemeClr val="accent1">
                    <a:alpha val="26000"/>
                  </a:schemeClr>
                </a:gs>
                <a:gs pos="100000">
                  <a:schemeClr val="accent1">
                    <a:lumMod val="50000"/>
                    <a:alpha val="27000"/>
                  </a:schemeClr>
                </a:gs>
              </a:gsLst>
              <a:lin ang="5400000" scaled="1"/>
              <a:tileRect/>
            </a:gradFill>
            <a:ln w="31750" algn="ctr">
              <a:gradFill flip="none" rotWithShape="1">
                <a:gsLst>
                  <a:gs pos="0">
                    <a:schemeClr val="tx1"/>
                  </a:gs>
                  <a:gs pos="50000">
                    <a:schemeClr val="tx1">
                      <a:alpha val="0"/>
                    </a:schemeClr>
                  </a:gs>
                  <a:gs pos="100000">
                    <a:schemeClr val="tx1">
                      <a:alpha val="0"/>
                    </a:schemeClr>
                  </a:gs>
                </a:gsLst>
                <a:lin ang="16200000" scaled="1"/>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a:gradFill>
                  <a:gsLst>
                    <a:gs pos="50000">
                      <a:schemeClr val="tx1"/>
                    </a:gs>
                    <a:gs pos="100000">
                      <a:schemeClr val="tx1"/>
                    </a:gs>
                  </a:gsLst>
                  <a:lin ang="10800000" scaled="1"/>
                </a:gradFill>
              </a:endParaRPr>
            </a:p>
          </p:txBody>
        </p:sp>
        <p:sp>
          <p:nvSpPr>
            <p:cNvPr id="69" name="Freeform 24"/>
            <p:cNvSpPr>
              <a:spLocks/>
            </p:cNvSpPr>
            <p:nvPr/>
          </p:nvSpPr>
          <p:spPr bwMode="auto">
            <a:xfrm>
              <a:off x="1454071" y="1928110"/>
              <a:ext cx="4472745" cy="1658342"/>
            </a:xfrm>
            <a:custGeom>
              <a:avLst/>
              <a:gdLst/>
              <a:ahLst/>
              <a:cxnLst>
                <a:cxn ang="0">
                  <a:pos x="398" y="0"/>
                </a:cxn>
                <a:cxn ang="0">
                  <a:pos x="0" y="337"/>
                </a:cxn>
                <a:cxn ang="0">
                  <a:pos x="911" y="337"/>
                </a:cxn>
                <a:cxn ang="0">
                  <a:pos x="398" y="0"/>
                </a:cxn>
              </a:cxnLst>
              <a:rect l="0" t="0" r="r" b="b"/>
              <a:pathLst>
                <a:path w="911" h="337">
                  <a:moveTo>
                    <a:pt x="398" y="0"/>
                  </a:moveTo>
                  <a:cubicBezTo>
                    <a:pt x="164" y="74"/>
                    <a:pt x="9" y="197"/>
                    <a:pt x="0" y="337"/>
                  </a:cubicBezTo>
                  <a:cubicBezTo>
                    <a:pt x="911" y="337"/>
                    <a:pt x="911" y="337"/>
                    <a:pt x="911" y="337"/>
                  </a:cubicBezTo>
                  <a:lnTo>
                    <a:pt x="398" y="0"/>
                  </a:lnTo>
                  <a:close/>
                </a:path>
              </a:pathLst>
            </a:custGeom>
            <a:gradFill flip="none" rotWithShape="1">
              <a:gsLst>
                <a:gs pos="0">
                  <a:schemeClr val="accent4">
                    <a:lumMod val="20000"/>
                    <a:lumOff val="80000"/>
                    <a:alpha val="0"/>
                  </a:schemeClr>
                </a:gs>
                <a:gs pos="50000">
                  <a:srgbClr val="C00000">
                    <a:alpha val="16000"/>
                  </a:srgbClr>
                </a:gs>
                <a:gs pos="100000">
                  <a:srgbClr val="C00000">
                    <a:alpha val="27000"/>
                  </a:srgbClr>
                </a:gs>
              </a:gsLst>
              <a:lin ang="13500000" scaled="1"/>
              <a:tileRect/>
            </a:gradFill>
            <a:ln w="31750" algn="ctr">
              <a:gradFill flip="none" rotWithShape="1">
                <a:gsLst>
                  <a:gs pos="0">
                    <a:schemeClr val="tx1"/>
                  </a:gs>
                  <a:gs pos="50000">
                    <a:schemeClr val="tx1">
                      <a:alpha val="0"/>
                    </a:schemeClr>
                  </a:gs>
                  <a:gs pos="100000">
                    <a:schemeClr val="tx1">
                      <a:alpha val="0"/>
                    </a:schemeClr>
                  </a:gs>
                </a:gsLst>
                <a:lin ang="3000000" scaled="0"/>
                <a:tileRect/>
              </a:gradFill>
              <a:round/>
              <a:headEnd/>
              <a:tailEnd/>
            </a:ln>
            <a:effectLst/>
            <a:scene3d>
              <a:camera prst="orthographicFront">
                <a:rot lat="0" lon="0" rev="0"/>
              </a:camera>
              <a:lightRig rig="threePt" dir="t"/>
            </a:scene3d>
            <a:sp3d prstMaterial="matte"/>
          </p:spPr>
          <p:style>
            <a:lnRef idx="1">
              <a:schemeClr val="accent2"/>
            </a:lnRef>
            <a:fillRef idx="3">
              <a:schemeClr val="accent2"/>
            </a:fillRef>
            <a:effectRef idx="2">
              <a:schemeClr val="accent2"/>
            </a:effectRef>
            <a:fontRef idx="minor">
              <a:schemeClr val="lt1"/>
            </a:fontRef>
          </p:style>
          <p:txBody>
            <a:bodyPr lIns="1097235" tIns="0" rIns="146261" bIns="0" anchor="ctr"/>
            <a:lstStyle/>
            <a:p>
              <a:pPr defTabSz="912739" eaLnBrk="0" fontAlgn="base" hangingPunct="0">
                <a:lnSpc>
                  <a:spcPct val="90000"/>
                </a:lnSpc>
                <a:spcBef>
                  <a:spcPct val="30000"/>
                </a:spcBef>
                <a:spcAft>
                  <a:spcPct val="0"/>
                </a:spcAft>
                <a:buClr>
                  <a:srgbClr val="DEF5FA"/>
                </a:buClr>
                <a:buSzPct val="95000"/>
                <a:defRPr/>
              </a:pPr>
              <a:endParaRPr lang="en-US" altLang="zh-CN" sz="2000" dirty="0" smtClean="0">
                <a:gradFill>
                  <a:gsLst>
                    <a:gs pos="50000">
                      <a:schemeClr val="tx1"/>
                    </a:gs>
                    <a:gs pos="100000">
                      <a:schemeClr val="tx1"/>
                    </a:gs>
                  </a:gsLst>
                  <a:lin ang="10800000" scaled="1"/>
                </a:gradFill>
              </a:endParaRPr>
            </a:p>
          </p:txBody>
        </p:sp>
        <p:grpSp>
          <p:nvGrpSpPr>
            <p:cNvPr id="5" name="Group 69"/>
            <p:cNvGrpSpPr/>
            <p:nvPr/>
          </p:nvGrpSpPr>
          <p:grpSpPr>
            <a:xfrm>
              <a:off x="1512718" y="1844624"/>
              <a:ext cx="3841485" cy="1755397"/>
              <a:chOff x="515942" y="2686054"/>
              <a:chExt cx="2570872" cy="1174778"/>
            </a:xfrm>
          </p:grpSpPr>
          <p:grpSp>
            <p:nvGrpSpPr>
              <p:cNvPr id="6" name="Group 43"/>
              <p:cNvGrpSpPr/>
              <p:nvPr/>
            </p:nvGrpSpPr>
            <p:grpSpPr>
              <a:xfrm>
                <a:off x="515942" y="2686054"/>
                <a:ext cx="1208297" cy="1073150"/>
                <a:chOff x="455613" y="2676525"/>
                <a:chExt cx="1433512" cy="1273175"/>
              </a:xfrm>
            </p:grpSpPr>
            <p:pic>
              <p:nvPicPr>
                <p:cNvPr id="100" name="Picture 2" descr="C:\Users\mitchelld\Desktop\Icons\For DVD\_Real Vista Style\blacklist 256.png"/>
                <p:cNvPicPr>
                  <a:picLocks noChangeAspect="1" noChangeArrowheads="1"/>
                </p:cNvPicPr>
                <p:nvPr/>
              </p:nvPicPr>
              <p:blipFill>
                <a:blip r:embed="rId12" cstate="print"/>
                <a:srcRect/>
                <a:stretch>
                  <a:fillRect/>
                </a:stretch>
              </p:blipFill>
              <p:spPr bwMode="auto">
                <a:xfrm>
                  <a:off x="854075" y="2676525"/>
                  <a:ext cx="1035050" cy="1035050"/>
                </a:xfrm>
                <a:prstGeom prst="rect">
                  <a:avLst/>
                </a:prstGeom>
                <a:noFill/>
              </p:spPr>
            </p:pic>
            <p:pic>
              <p:nvPicPr>
                <p:cNvPr id="101" name="Picture 2" descr="C:\Users\mitchelld\Desktop\Icons\For DVD\_Real Vista Style\blacklist 256.png"/>
                <p:cNvPicPr>
                  <a:picLocks noChangeAspect="1" noChangeArrowheads="1"/>
                </p:cNvPicPr>
                <p:nvPr/>
              </p:nvPicPr>
              <p:blipFill>
                <a:blip r:embed="rId12" cstate="print"/>
                <a:srcRect/>
                <a:stretch>
                  <a:fillRect/>
                </a:stretch>
              </p:blipFill>
              <p:spPr bwMode="auto">
                <a:xfrm>
                  <a:off x="654050" y="2790825"/>
                  <a:ext cx="1035050" cy="1035050"/>
                </a:xfrm>
                <a:prstGeom prst="rect">
                  <a:avLst/>
                </a:prstGeom>
                <a:noFill/>
              </p:spPr>
            </p:pic>
            <p:pic>
              <p:nvPicPr>
                <p:cNvPr id="102" name="Picture 2" descr="C:\Users\mitchelld\Desktop\Icons\For DVD\_Real Vista Style\blacklist 256.png"/>
                <p:cNvPicPr>
                  <a:picLocks noChangeAspect="1" noChangeArrowheads="1"/>
                </p:cNvPicPr>
                <p:nvPr/>
              </p:nvPicPr>
              <p:blipFill>
                <a:blip r:embed="rId12" cstate="print"/>
                <a:srcRect/>
                <a:stretch>
                  <a:fillRect/>
                </a:stretch>
              </p:blipFill>
              <p:spPr bwMode="auto">
                <a:xfrm>
                  <a:off x="455613" y="2914650"/>
                  <a:ext cx="1035050" cy="1035050"/>
                </a:xfrm>
                <a:prstGeom prst="rect">
                  <a:avLst/>
                </a:prstGeom>
                <a:noFill/>
              </p:spPr>
            </p:pic>
          </p:grpSp>
          <p:sp>
            <p:nvSpPr>
              <p:cNvPr id="99" name="TextBox 98"/>
              <p:cNvSpPr txBox="1"/>
              <p:nvPr/>
            </p:nvSpPr>
            <p:spPr bwMode="auto">
              <a:xfrm>
                <a:off x="1122800" y="3196390"/>
                <a:ext cx="1964014" cy="664442"/>
              </a:xfrm>
              <a:prstGeom prst="rect">
                <a:avLst/>
              </a:prstGeom>
              <a:noFill/>
              <a:ln>
                <a:noFill/>
                <a:headEnd type="none" w="med" len="med"/>
                <a:tailEnd type="none" w="med" len="med"/>
              </a:ln>
              <a:effectLst/>
            </p:spPr>
            <p:txBody>
              <a:bodyPr wrap="square">
                <a:spAutoFit/>
              </a:bodyPr>
              <a:lstStyle/>
              <a:p>
                <a:pPr algn="ct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Assess Inventory </a:t>
                </a:r>
                <a:br>
                  <a:rPr lang="en-US" sz="1050" dirty="0" smtClean="0">
                    <a:ln w="12700">
                      <a:noFill/>
                      <a:prstDash val="solid"/>
                    </a:ln>
                    <a:gradFill>
                      <a:gsLst>
                        <a:gs pos="97000">
                          <a:schemeClr val="tx1"/>
                        </a:gs>
                        <a:gs pos="100000">
                          <a:schemeClr val="tx1"/>
                        </a:gs>
                      </a:gsLst>
                      <a:lin ang="16200000" scaled="1"/>
                    </a:gradFill>
                    <a:latin typeface="Segoe Semibold" pitchFamily="34" charset="0"/>
                  </a:rPr>
                </a:br>
                <a:r>
                  <a:rPr lang="en-US" sz="1050" dirty="0" smtClean="0">
                    <a:ln w="12700">
                      <a:noFill/>
                      <a:prstDash val="solid"/>
                    </a:ln>
                    <a:gradFill>
                      <a:gsLst>
                        <a:gs pos="97000">
                          <a:schemeClr val="tx1"/>
                        </a:gs>
                        <a:gs pos="100000">
                          <a:schemeClr val="tx1"/>
                        </a:gs>
                      </a:gsLst>
                      <a:lin ang="16200000" scaled="1"/>
                    </a:gradFill>
                    <a:latin typeface="Segoe Semibold" pitchFamily="34" charset="0"/>
                  </a:rPr>
                  <a:t>&amp; Compatibility</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nvGrpSpPr>
            <p:cNvPr id="7" name="Group 71"/>
            <p:cNvGrpSpPr/>
            <p:nvPr/>
          </p:nvGrpSpPr>
          <p:grpSpPr>
            <a:xfrm>
              <a:off x="6259917" y="1930012"/>
              <a:ext cx="3832677" cy="1704652"/>
              <a:chOff x="3692949" y="2743200"/>
              <a:chExt cx="2564976" cy="1140817"/>
            </a:xfrm>
          </p:grpSpPr>
          <p:pic>
            <p:nvPicPr>
              <p:cNvPr id="96" name="Picture 5" descr="C:\Users\mitchelld\Desktop\Icons\Real_Vista_Style\Networking\ftp_site_256.png"/>
              <p:cNvPicPr>
                <a:picLocks noChangeAspect="1" noChangeArrowheads="1"/>
              </p:cNvPicPr>
              <p:nvPr/>
            </p:nvPicPr>
            <p:blipFill>
              <a:blip r:embed="rId13" cstate="print"/>
              <a:srcRect/>
              <a:stretch>
                <a:fillRect/>
              </a:stretch>
            </p:blipFill>
            <p:spPr bwMode="auto">
              <a:xfrm>
                <a:off x="5267325" y="2743200"/>
                <a:ext cx="990600" cy="990600"/>
              </a:xfrm>
              <a:prstGeom prst="rect">
                <a:avLst/>
              </a:prstGeom>
              <a:noFill/>
            </p:spPr>
          </p:pic>
          <p:sp>
            <p:nvSpPr>
              <p:cNvPr id="97" name="TextBox 96"/>
              <p:cNvSpPr txBox="1"/>
              <p:nvPr/>
            </p:nvSpPr>
            <p:spPr bwMode="auto">
              <a:xfrm>
                <a:off x="3692949" y="3402369"/>
                <a:ext cx="2262290" cy="481648"/>
              </a:xfrm>
              <a:prstGeom prst="rect">
                <a:avLst/>
              </a:prstGeom>
              <a:noFill/>
            </p:spPr>
            <p:txBody>
              <a:bodyPr wrap="square">
                <a:spAutoFit/>
              </a:bodyPr>
              <a:lstStyle/>
              <a:p>
                <a:pPr algn="ct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Deploy OS &amp; Applications</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nvGrpSpPr>
            <p:cNvPr id="8" name="Group 72"/>
            <p:cNvGrpSpPr/>
            <p:nvPr/>
          </p:nvGrpSpPr>
          <p:grpSpPr>
            <a:xfrm>
              <a:off x="6579713" y="3669805"/>
              <a:ext cx="3496273" cy="1596560"/>
              <a:chOff x="3906970" y="3907538"/>
              <a:chExt cx="2339842" cy="1068480"/>
            </a:xfrm>
          </p:grpSpPr>
          <p:grpSp>
            <p:nvGrpSpPr>
              <p:cNvPr id="9" name="Group 62"/>
              <p:cNvGrpSpPr/>
              <p:nvPr/>
            </p:nvGrpSpPr>
            <p:grpSpPr>
              <a:xfrm>
                <a:off x="5200649" y="3929855"/>
                <a:ext cx="1046163" cy="1046163"/>
                <a:chOff x="4994275" y="3723481"/>
                <a:chExt cx="1252538" cy="1252538"/>
              </a:xfrm>
            </p:grpSpPr>
            <p:pic>
              <p:nvPicPr>
                <p:cNvPr id="94" name="Picture 6" descr="C:\Users\mitchelld\Desktop\Icons\For DVD\_Real Vista Style\monitor_256.png"/>
                <p:cNvPicPr>
                  <a:picLocks noChangeAspect="1" noChangeArrowheads="1"/>
                </p:cNvPicPr>
                <p:nvPr/>
              </p:nvPicPr>
              <p:blipFill>
                <a:blip r:embed="rId14" cstate="print"/>
                <a:srcRect/>
                <a:stretch>
                  <a:fillRect/>
                </a:stretch>
              </p:blipFill>
              <p:spPr bwMode="auto">
                <a:xfrm flipH="1">
                  <a:off x="4994275" y="3723481"/>
                  <a:ext cx="1252538" cy="1252538"/>
                </a:xfrm>
                <a:prstGeom prst="rect">
                  <a:avLst/>
                </a:prstGeom>
                <a:noFill/>
              </p:spPr>
            </p:pic>
            <p:sp>
              <p:nvSpPr>
                <p:cNvPr id="95" name="Freeform 13"/>
                <p:cNvSpPr>
                  <a:spLocks/>
                </p:cNvSpPr>
                <p:nvPr/>
              </p:nvSpPr>
              <p:spPr bwMode="auto">
                <a:xfrm rot="2736289">
                  <a:off x="5704018" y="4103860"/>
                  <a:ext cx="480488" cy="373234"/>
                </a:xfrm>
                <a:custGeom>
                  <a:avLst/>
                  <a:gdLst/>
                  <a:ahLst/>
                  <a:cxnLst>
                    <a:cxn ang="0">
                      <a:pos x="69" y="1158"/>
                    </a:cxn>
                    <a:cxn ang="0">
                      <a:pos x="2230" y="811"/>
                    </a:cxn>
                    <a:cxn ang="0">
                      <a:pos x="3603" y="274"/>
                    </a:cxn>
                    <a:cxn ang="0">
                      <a:pos x="3621" y="437"/>
                    </a:cxn>
                    <a:cxn ang="0">
                      <a:pos x="3828" y="0"/>
                    </a:cxn>
                    <a:cxn ang="0">
                      <a:pos x="3131" y="7"/>
                    </a:cxn>
                    <a:cxn ang="0">
                      <a:pos x="3323" y="93"/>
                    </a:cxn>
                    <a:cxn ang="0">
                      <a:pos x="2032" y="696"/>
                    </a:cxn>
                    <a:cxn ang="0">
                      <a:pos x="0" y="1134"/>
                    </a:cxn>
                    <a:cxn ang="0">
                      <a:pos x="69" y="1158"/>
                    </a:cxn>
                  </a:cxnLst>
                  <a:rect l="0" t="0" r="r" b="b"/>
                  <a:pathLst>
                    <a:path w="3828" h="1158">
                      <a:moveTo>
                        <a:pt x="69" y="1158"/>
                      </a:moveTo>
                      <a:cubicBezTo>
                        <a:pt x="69" y="1158"/>
                        <a:pt x="1399" y="1040"/>
                        <a:pt x="2230" y="811"/>
                      </a:cubicBezTo>
                      <a:cubicBezTo>
                        <a:pt x="3164" y="552"/>
                        <a:pt x="3603" y="274"/>
                        <a:pt x="3603" y="274"/>
                      </a:cubicBezTo>
                      <a:cubicBezTo>
                        <a:pt x="3621" y="437"/>
                        <a:pt x="3621" y="437"/>
                        <a:pt x="3621" y="437"/>
                      </a:cubicBezTo>
                      <a:cubicBezTo>
                        <a:pt x="3828" y="0"/>
                        <a:pt x="3828" y="0"/>
                        <a:pt x="3828" y="0"/>
                      </a:cubicBezTo>
                      <a:cubicBezTo>
                        <a:pt x="3131" y="7"/>
                        <a:pt x="3131" y="7"/>
                        <a:pt x="3131" y="7"/>
                      </a:cubicBezTo>
                      <a:cubicBezTo>
                        <a:pt x="3323" y="93"/>
                        <a:pt x="3323" y="93"/>
                        <a:pt x="3323" y="93"/>
                      </a:cubicBezTo>
                      <a:cubicBezTo>
                        <a:pt x="3323" y="93"/>
                        <a:pt x="2919" y="386"/>
                        <a:pt x="2032" y="696"/>
                      </a:cubicBezTo>
                      <a:cubicBezTo>
                        <a:pt x="1147" y="1005"/>
                        <a:pt x="0" y="1134"/>
                        <a:pt x="0" y="1134"/>
                      </a:cubicBezTo>
                      <a:lnTo>
                        <a:pt x="69" y="1158"/>
                      </a:lnTo>
                      <a:close/>
                    </a:path>
                  </a:pathLst>
                </a:custGeom>
                <a:gradFill>
                  <a:gsLst>
                    <a:gs pos="0">
                      <a:srgbClr val="FF0000"/>
                    </a:gs>
                    <a:gs pos="97000">
                      <a:schemeClr val="tx1"/>
                    </a:gs>
                    <a:gs pos="100000">
                      <a:schemeClr val="tx1"/>
                    </a:gs>
                  </a:gsLst>
                  <a:lin ang="16200000" scaled="1"/>
                </a:gradFill>
                <a:ln>
                  <a:noFill/>
                  <a:headEnd type="none" w="med" len="med"/>
                  <a:tailEnd type="none" w="med" len="med"/>
                </a:ln>
                <a:effectLst>
                  <a:outerShdw blurRad="50800" dist="38100" dir="13500000" algn="br" rotWithShape="0">
                    <a:prstClr val="black">
                      <a:alpha val="40000"/>
                    </a:prstClr>
                  </a:outerShdw>
                </a:effectLst>
                <a:scene3d>
                  <a:camera prst="orthographicFront">
                    <a:rot lat="0" lon="0" rev="0"/>
                  </a:camera>
                  <a:lightRig rig="contrasting" dir="t"/>
                </a:scene3d>
                <a:sp3d prstMaterial="plastic">
                  <a:contourClr>
                    <a:srgbClr val="FFFFFF"/>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17" fontAlgn="base">
                    <a:spcBef>
                      <a:spcPct val="0"/>
                    </a:spcBef>
                    <a:spcAft>
                      <a:spcPct val="0"/>
                    </a:spcAft>
                    <a:defRPr/>
                  </a:pPr>
                  <a:endParaRPr lang="en-US" sz="3600" dirty="0">
                    <a:effectLst>
                      <a:outerShdw blurRad="38100" dist="38100" dir="2700000" algn="tl">
                        <a:srgbClr val="000000">
                          <a:alpha val="43137"/>
                        </a:srgbClr>
                      </a:outerShdw>
                    </a:effectLst>
                    <a:latin typeface="Segoe" pitchFamily="34" charset="0"/>
                  </a:endParaRPr>
                </a:p>
              </p:txBody>
            </p:sp>
          </p:grpSp>
          <p:sp>
            <p:nvSpPr>
              <p:cNvPr id="93" name="TextBox 92"/>
              <p:cNvSpPr txBox="1"/>
              <p:nvPr/>
            </p:nvSpPr>
            <p:spPr bwMode="auto">
              <a:xfrm>
                <a:off x="3906970" y="3907538"/>
                <a:ext cx="1523999" cy="481649"/>
              </a:xfrm>
              <a:prstGeom prst="rect">
                <a:avLst/>
              </a:prstGeom>
              <a:noFill/>
            </p:spPr>
            <p:txBody>
              <a:bodyPr>
                <a:spAutoFit/>
              </a:bodyPr>
              <a:lstStyle/>
              <a:p>
                <a:pPr algn="ct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Manage User Access </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nvGrpSpPr>
            <p:cNvPr id="10" name="Group 74"/>
            <p:cNvGrpSpPr/>
            <p:nvPr/>
          </p:nvGrpSpPr>
          <p:grpSpPr>
            <a:xfrm>
              <a:off x="1555413" y="3562712"/>
              <a:ext cx="4318316" cy="1606390"/>
              <a:chOff x="544514" y="3835868"/>
              <a:chExt cx="2889984" cy="1075059"/>
            </a:xfrm>
          </p:grpSpPr>
          <p:grpSp>
            <p:nvGrpSpPr>
              <p:cNvPr id="11" name="Group 61"/>
              <p:cNvGrpSpPr/>
              <p:nvPr/>
            </p:nvGrpSpPr>
            <p:grpSpPr>
              <a:xfrm>
                <a:off x="544514" y="3895932"/>
                <a:ext cx="1344613" cy="1014995"/>
                <a:chOff x="544513" y="3740150"/>
                <a:chExt cx="1550987" cy="1170781"/>
              </a:xfrm>
            </p:grpSpPr>
            <p:pic>
              <p:nvPicPr>
                <p:cNvPr id="89" name="Picture 10" descr="C:\Users\mitchelld\Desktop\Icons\For DVD\_Real Vista Style\computer_256.png"/>
                <p:cNvPicPr>
                  <a:picLocks noChangeAspect="1" noChangeArrowheads="1"/>
                </p:cNvPicPr>
                <p:nvPr/>
              </p:nvPicPr>
              <p:blipFill>
                <a:blip r:embed="rId15" cstate="print"/>
                <a:srcRect/>
                <a:stretch>
                  <a:fillRect/>
                </a:stretch>
              </p:blipFill>
              <p:spPr bwMode="auto">
                <a:xfrm>
                  <a:off x="544513" y="3740150"/>
                  <a:ext cx="628650" cy="628650"/>
                </a:xfrm>
                <a:prstGeom prst="rect">
                  <a:avLst/>
                </a:prstGeom>
                <a:noFill/>
              </p:spPr>
            </p:pic>
            <p:pic>
              <p:nvPicPr>
                <p:cNvPr id="90" name="Picture 6" descr="C:\Users\mitchelld\Desktop\Icons\For DVD\_Real Vista Style\monitor_256.png"/>
                <p:cNvPicPr>
                  <a:picLocks noChangeAspect="1" noChangeArrowheads="1"/>
                </p:cNvPicPr>
                <p:nvPr/>
              </p:nvPicPr>
              <p:blipFill>
                <a:blip r:embed="rId16" cstate="print"/>
                <a:srcRect/>
                <a:stretch>
                  <a:fillRect/>
                </a:stretch>
              </p:blipFill>
              <p:spPr bwMode="auto">
                <a:xfrm flipH="1">
                  <a:off x="973138" y="3788569"/>
                  <a:ext cx="1122362" cy="1122362"/>
                </a:xfrm>
                <a:prstGeom prst="rect">
                  <a:avLst/>
                </a:prstGeom>
                <a:noFill/>
              </p:spPr>
            </p:pic>
            <p:sp>
              <p:nvSpPr>
                <p:cNvPr id="91" name="Freeform 13"/>
                <p:cNvSpPr>
                  <a:spLocks/>
                </p:cNvSpPr>
                <p:nvPr/>
              </p:nvSpPr>
              <p:spPr bwMode="auto">
                <a:xfrm rot="3917204">
                  <a:off x="958113" y="3960985"/>
                  <a:ext cx="480488" cy="373234"/>
                </a:xfrm>
                <a:custGeom>
                  <a:avLst/>
                  <a:gdLst/>
                  <a:ahLst/>
                  <a:cxnLst>
                    <a:cxn ang="0">
                      <a:pos x="69" y="1158"/>
                    </a:cxn>
                    <a:cxn ang="0">
                      <a:pos x="2230" y="811"/>
                    </a:cxn>
                    <a:cxn ang="0">
                      <a:pos x="3603" y="274"/>
                    </a:cxn>
                    <a:cxn ang="0">
                      <a:pos x="3621" y="437"/>
                    </a:cxn>
                    <a:cxn ang="0">
                      <a:pos x="3828" y="0"/>
                    </a:cxn>
                    <a:cxn ang="0">
                      <a:pos x="3131" y="7"/>
                    </a:cxn>
                    <a:cxn ang="0">
                      <a:pos x="3323" y="93"/>
                    </a:cxn>
                    <a:cxn ang="0">
                      <a:pos x="2032" y="696"/>
                    </a:cxn>
                    <a:cxn ang="0">
                      <a:pos x="0" y="1134"/>
                    </a:cxn>
                    <a:cxn ang="0">
                      <a:pos x="69" y="1158"/>
                    </a:cxn>
                  </a:cxnLst>
                  <a:rect l="0" t="0" r="r" b="b"/>
                  <a:pathLst>
                    <a:path w="3828" h="1158">
                      <a:moveTo>
                        <a:pt x="69" y="1158"/>
                      </a:moveTo>
                      <a:cubicBezTo>
                        <a:pt x="69" y="1158"/>
                        <a:pt x="1399" y="1040"/>
                        <a:pt x="2230" y="811"/>
                      </a:cubicBezTo>
                      <a:cubicBezTo>
                        <a:pt x="3164" y="552"/>
                        <a:pt x="3603" y="274"/>
                        <a:pt x="3603" y="274"/>
                      </a:cubicBezTo>
                      <a:cubicBezTo>
                        <a:pt x="3621" y="437"/>
                        <a:pt x="3621" y="437"/>
                        <a:pt x="3621" y="437"/>
                      </a:cubicBezTo>
                      <a:cubicBezTo>
                        <a:pt x="3828" y="0"/>
                        <a:pt x="3828" y="0"/>
                        <a:pt x="3828" y="0"/>
                      </a:cubicBezTo>
                      <a:cubicBezTo>
                        <a:pt x="3131" y="7"/>
                        <a:pt x="3131" y="7"/>
                        <a:pt x="3131" y="7"/>
                      </a:cubicBezTo>
                      <a:cubicBezTo>
                        <a:pt x="3323" y="93"/>
                        <a:pt x="3323" y="93"/>
                        <a:pt x="3323" y="93"/>
                      </a:cubicBezTo>
                      <a:cubicBezTo>
                        <a:pt x="3323" y="93"/>
                        <a:pt x="2919" y="386"/>
                        <a:pt x="2032" y="696"/>
                      </a:cubicBezTo>
                      <a:cubicBezTo>
                        <a:pt x="1147" y="1005"/>
                        <a:pt x="0" y="1134"/>
                        <a:pt x="0" y="1134"/>
                      </a:cubicBezTo>
                      <a:lnTo>
                        <a:pt x="69" y="1158"/>
                      </a:lnTo>
                      <a:close/>
                    </a:path>
                  </a:pathLst>
                </a:custGeom>
                <a:gradFill>
                  <a:gsLst>
                    <a:gs pos="0">
                      <a:srgbClr val="FF0000"/>
                    </a:gs>
                    <a:gs pos="97000">
                      <a:schemeClr val="tx1"/>
                    </a:gs>
                    <a:gs pos="100000">
                      <a:schemeClr val="tx1"/>
                    </a:gs>
                  </a:gsLst>
                  <a:lin ang="16200000" scaled="1"/>
                </a:gradFill>
                <a:ln>
                  <a:noFill/>
                  <a:headEnd type="none" w="med" len="med"/>
                  <a:tailEnd type="none" w="med" len="med"/>
                </a:ln>
                <a:effectLst>
                  <a:outerShdw blurRad="50800" dist="38100" dir="13500000" algn="br" rotWithShape="0">
                    <a:prstClr val="black">
                      <a:alpha val="40000"/>
                    </a:prstClr>
                  </a:outerShdw>
                </a:effectLst>
                <a:scene3d>
                  <a:camera prst="orthographicFront">
                    <a:rot lat="0" lon="0" rev="0"/>
                  </a:camera>
                  <a:lightRig rig="contrasting" dir="t"/>
                </a:scene3d>
                <a:sp3d prstMaterial="plastic">
                  <a:contourClr>
                    <a:srgbClr val="FFFFFF"/>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17" fontAlgn="base">
                    <a:spcBef>
                      <a:spcPct val="0"/>
                    </a:spcBef>
                    <a:spcAft>
                      <a:spcPct val="0"/>
                    </a:spcAft>
                    <a:defRPr/>
                  </a:pPr>
                  <a:endParaRPr lang="en-US" sz="3600" dirty="0">
                    <a:effectLst>
                      <a:outerShdw blurRad="38100" dist="38100" dir="2700000" algn="tl">
                        <a:srgbClr val="000000">
                          <a:alpha val="43137"/>
                        </a:srgbClr>
                      </a:outerShdw>
                    </a:effectLst>
                    <a:latin typeface="Segoe" pitchFamily="34" charset="0"/>
                  </a:endParaRPr>
                </a:p>
              </p:txBody>
            </p:sp>
          </p:grpSp>
          <p:sp>
            <p:nvSpPr>
              <p:cNvPr id="88" name="TextBox 87"/>
              <p:cNvSpPr txBox="1"/>
              <p:nvPr/>
            </p:nvSpPr>
            <p:spPr bwMode="auto">
              <a:xfrm>
                <a:off x="1746164" y="3835868"/>
                <a:ext cx="1688334" cy="664443"/>
              </a:xfrm>
              <a:prstGeom prst="rect">
                <a:avLst/>
              </a:prstGeom>
              <a:noFill/>
              <a:ln>
                <a:noFill/>
                <a:headEnd type="none" w="med" len="med"/>
                <a:tailEnd type="none" w="med" len="med"/>
              </a:ln>
              <a:effectLst/>
            </p:spPr>
            <p:txBody>
              <a:bodyPr wrap="square">
                <a:spAutoFit/>
              </a:bodyPr>
              <a:lstStyle/>
              <a:p>
                <a:pP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Backup, Repair, </a:t>
                </a:r>
                <a:br>
                  <a:rPr lang="en-US" sz="1050" dirty="0" smtClean="0">
                    <a:ln w="12700">
                      <a:noFill/>
                      <a:prstDash val="solid"/>
                    </a:ln>
                    <a:gradFill>
                      <a:gsLst>
                        <a:gs pos="97000">
                          <a:schemeClr val="tx1"/>
                        </a:gs>
                        <a:gs pos="100000">
                          <a:schemeClr val="tx1"/>
                        </a:gs>
                      </a:gsLst>
                      <a:lin ang="16200000" scaled="1"/>
                    </a:gradFill>
                    <a:latin typeface="Segoe Semibold" pitchFamily="34" charset="0"/>
                  </a:rPr>
                </a:br>
                <a:r>
                  <a:rPr lang="en-US" sz="1050" dirty="0" smtClean="0">
                    <a:ln w="12700">
                      <a:noFill/>
                      <a:prstDash val="solid"/>
                    </a:ln>
                    <a:gradFill>
                      <a:gsLst>
                        <a:gs pos="97000">
                          <a:schemeClr val="tx1"/>
                        </a:gs>
                        <a:gs pos="100000">
                          <a:schemeClr val="tx1"/>
                        </a:gs>
                      </a:gsLst>
                      <a:lin ang="16200000" scaled="1"/>
                    </a:gradFill>
                    <a:latin typeface="Segoe Semibold" pitchFamily="34" charset="0"/>
                  </a:rPr>
                  <a:t>&amp; Restore </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nvGrpSpPr>
            <p:cNvPr id="12" name="Group 70"/>
            <p:cNvGrpSpPr/>
            <p:nvPr/>
          </p:nvGrpSpPr>
          <p:grpSpPr>
            <a:xfrm>
              <a:off x="4100512" y="934413"/>
              <a:ext cx="3430206" cy="1948441"/>
              <a:chOff x="2247798" y="2076906"/>
              <a:chExt cx="2295627" cy="1303970"/>
            </a:xfrm>
          </p:grpSpPr>
          <p:grpSp>
            <p:nvGrpSpPr>
              <p:cNvPr id="13" name="Group 49"/>
              <p:cNvGrpSpPr/>
              <p:nvPr/>
            </p:nvGrpSpPr>
            <p:grpSpPr>
              <a:xfrm>
                <a:off x="3495676" y="2076906"/>
                <a:ext cx="1047749" cy="1050021"/>
                <a:chOff x="2600325" y="1905000"/>
                <a:chExt cx="1463675" cy="1466850"/>
              </a:xfrm>
            </p:grpSpPr>
            <p:pic>
              <p:nvPicPr>
                <p:cNvPr id="82" name="Picture 3" descr="C:\Users\mitchelld\Desktop\Icons\For DVD\_Real Vista Style\lcd_monitor_256.png"/>
                <p:cNvPicPr>
                  <a:picLocks noChangeAspect="1" noChangeArrowheads="1"/>
                </p:cNvPicPr>
                <p:nvPr/>
              </p:nvPicPr>
              <p:blipFill>
                <a:blip r:embed="rId17" cstate="print"/>
                <a:srcRect/>
                <a:stretch>
                  <a:fillRect/>
                </a:stretch>
              </p:blipFill>
              <p:spPr bwMode="auto">
                <a:xfrm>
                  <a:off x="2600325" y="1905000"/>
                  <a:ext cx="1463675" cy="1463675"/>
                </a:xfrm>
                <a:prstGeom prst="rect">
                  <a:avLst/>
                </a:prstGeom>
                <a:noFill/>
              </p:spPr>
            </p:pic>
            <p:grpSp>
              <p:nvGrpSpPr>
                <p:cNvPr id="14" name="Group 48"/>
                <p:cNvGrpSpPr/>
                <p:nvPr/>
              </p:nvGrpSpPr>
              <p:grpSpPr>
                <a:xfrm>
                  <a:off x="3013075" y="2470150"/>
                  <a:ext cx="1006475" cy="901700"/>
                  <a:chOff x="2603500" y="2698750"/>
                  <a:chExt cx="1006475" cy="901700"/>
                </a:xfrm>
              </p:grpSpPr>
              <p:pic>
                <p:nvPicPr>
                  <p:cNvPr id="84" name="Picture 4" descr="C:\Users\mitchelld\Desktop\Icons\For DVD\_Real Vista Style\window_256.png"/>
                  <p:cNvPicPr>
                    <a:picLocks noChangeAspect="1" noChangeArrowheads="1"/>
                  </p:cNvPicPr>
                  <p:nvPr/>
                </p:nvPicPr>
                <p:blipFill>
                  <a:blip r:embed="rId18" cstate="print"/>
                  <a:srcRect/>
                  <a:stretch>
                    <a:fillRect/>
                  </a:stretch>
                </p:blipFill>
                <p:spPr bwMode="auto">
                  <a:xfrm>
                    <a:off x="2908300" y="2698750"/>
                    <a:ext cx="701675" cy="701675"/>
                  </a:xfrm>
                  <a:prstGeom prst="rect">
                    <a:avLst/>
                  </a:prstGeom>
                  <a:noFill/>
                </p:spPr>
              </p:pic>
              <p:pic>
                <p:nvPicPr>
                  <p:cNvPr id="85" name="Picture 4" descr="C:\Users\mitchelld\Desktop\Icons\For DVD\_Real Vista Style\window_256.png"/>
                  <p:cNvPicPr>
                    <a:picLocks noChangeAspect="1" noChangeArrowheads="1"/>
                  </p:cNvPicPr>
                  <p:nvPr/>
                </p:nvPicPr>
                <p:blipFill>
                  <a:blip r:embed="rId18" cstate="print"/>
                  <a:srcRect/>
                  <a:stretch>
                    <a:fillRect/>
                  </a:stretch>
                </p:blipFill>
                <p:spPr bwMode="auto">
                  <a:xfrm>
                    <a:off x="2765425" y="2794000"/>
                    <a:ext cx="701675" cy="701675"/>
                  </a:xfrm>
                  <a:prstGeom prst="rect">
                    <a:avLst/>
                  </a:prstGeom>
                  <a:noFill/>
                </p:spPr>
              </p:pic>
              <p:pic>
                <p:nvPicPr>
                  <p:cNvPr id="86" name="Picture 4" descr="C:\Users\mitchelld\Desktop\Icons\For DVD\_Real Vista Style\window_256.png"/>
                  <p:cNvPicPr>
                    <a:picLocks noChangeAspect="1" noChangeArrowheads="1"/>
                  </p:cNvPicPr>
                  <p:nvPr/>
                </p:nvPicPr>
                <p:blipFill>
                  <a:blip r:embed="rId18" cstate="print"/>
                  <a:srcRect/>
                  <a:stretch>
                    <a:fillRect/>
                  </a:stretch>
                </p:blipFill>
                <p:spPr bwMode="auto">
                  <a:xfrm>
                    <a:off x="2603500" y="2898775"/>
                    <a:ext cx="701675" cy="701675"/>
                  </a:xfrm>
                  <a:prstGeom prst="rect">
                    <a:avLst/>
                  </a:prstGeom>
                  <a:noFill/>
                </p:spPr>
              </p:pic>
            </p:grpSp>
          </p:grpSp>
          <p:sp>
            <p:nvSpPr>
              <p:cNvPr id="81" name="Rectangle 80"/>
              <p:cNvSpPr/>
              <p:nvPr/>
            </p:nvSpPr>
            <p:spPr>
              <a:xfrm>
                <a:off x="2247798" y="2533640"/>
                <a:ext cx="1944712" cy="847236"/>
              </a:xfrm>
              <a:prstGeom prst="rect">
                <a:avLst/>
              </a:prstGeom>
            </p:spPr>
            <p:txBody>
              <a:bodyPr wrap="square">
                <a:spAutoFit/>
              </a:bodyPr>
              <a:lstStyle/>
              <a:p>
                <a:pPr lvl="0" algn="ct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Incident, </a:t>
                </a:r>
                <a:br>
                  <a:rPr lang="en-US" sz="1050" dirty="0" smtClean="0">
                    <a:ln w="12700">
                      <a:noFill/>
                      <a:prstDash val="solid"/>
                    </a:ln>
                    <a:gradFill>
                      <a:gsLst>
                        <a:gs pos="97000">
                          <a:schemeClr val="tx1"/>
                        </a:gs>
                        <a:gs pos="100000">
                          <a:schemeClr val="tx1"/>
                        </a:gs>
                      </a:gsLst>
                      <a:lin ang="16200000" scaled="1"/>
                    </a:gradFill>
                    <a:latin typeface="Segoe Semibold" pitchFamily="34" charset="0"/>
                  </a:rPr>
                </a:br>
                <a:r>
                  <a:rPr lang="en-US" sz="1050" dirty="0" smtClean="0">
                    <a:ln w="12700">
                      <a:noFill/>
                      <a:prstDash val="solid"/>
                    </a:ln>
                    <a:gradFill>
                      <a:gsLst>
                        <a:gs pos="97000">
                          <a:schemeClr val="tx1"/>
                        </a:gs>
                        <a:gs pos="100000">
                          <a:schemeClr val="tx1"/>
                        </a:gs>
                      </a:gsLst>
                      <a:lin ang="16200000" scaled="1"/>
                    </a:gradFill>
                    <a:latin typeface="Segoe Semibold" pitchFamily="34" charset="0"/>
                  </a:rPr>
                  <a:t>Problem </a:t>
                </a:r>
                <a:br>
                  <a:rPr lang="en-US" sz="1050" dirty="0" smtClean="0">
                    <a:ln w="12700">
                      <a:noFill/>
                      <a:prstDash val="solid"/>
                    </a:ln>
                    <a:gradFill>
                      <a:gsLst>
                        <a:gs pos="97000">
                          <a:schemeClr val="tx1"/>
                        </a:gs>
                        <a:gs pos="100000">
                          <a:schemeClr val="tx1"/>
                        </a:gs>
                      </a:gsLst>
                      <a:lin ang="16200000" scaled="1"/>
                    </a:gradFill>
                    <a:latin typeface="Segoe Semibold" pitchFamily="34" charset="0"/>
                  </a:rPr>
                </a:br>
                <a:r>
                  <a:rPr lang="en-US" sz="1050" dirty="0" smtClean="0">
                    <a:ln w="12700">
                      <a:noFill/>
                      <a:prstDash val="solid"/>
                    </a:ln>
                    <a:gradFill>
                      <a:gsLst>
                        <a:gs pos="97000">
                          <a:schemeClr val="tx1"/>
                        </a:gs>
                        <a:gs pos="100000">
                          <a:schemeClr val="tx1"/>
                        </a:gs>
                      </a:gsLst>
                      <a:lin ang="16200000" scaled="1"/>
                    </a:gradFill>
                    <a:latin typeface="Segoe Semibold" pitchFamily="34" charset="0"/>
                  </a:rPr>
                  <a:t>&amp; Change Management</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nvGrpSpPr>
            <p:cNvPr id="15" name="Group 73"/>
            <p:cNvGrpSpPr/>
            <p:nvPr/>
          </p:nvGrpSpPr>
          <p:grpSpPr>
            <a:xfrm>
              <a:off x="4043743" y="4398889"/>
              <a:ext cx="4345992" cy="1544710"/>
              <a:chOff x="2209801" y="4395470"/>
              <a:chExt cx="2908507" cy="1033780"/>
            </a:xfrm>
          </p:grpSpPr>
          <p:grpSp>
            <p:nvGrpSpPr>
              <p:cNvPr id="16" name="Group 60"/>
              <p:cNvGrpSpPr/>
              <p:nvPr/>
            </p:nvGrpSpPr>
            <p:grpSpPr>
              <a:xfrm>
                <a:off x="2209801" y="4395470"/>
                <a:ext cx="1057274" cy="1033780"/>
                <a:chOff x="2276476" y="4171950"/>
                <a:chExt cx="1285874" cy="1257300"/>
              </a:xfrm>
            </p:grpSpPr>
            <p:pic>
              <p:nvPicPr>
                <p:cNvPr id="78" name="Picture 3" descr="C:\Users\mitchelld\Desktop\Icons\For DVD\_Real Vista Style\lcd_monitor_256.png"/>
                <p:cNvPicPr>
                  <a:picLocks noChangeAspect="1" noChangeArrowheads="1"/>
                </p:cNvPicPr>
                <p:nvPr/>
              </p:nvPicPr>
              <p:blipFill>
                <a:blip r:embed="rId19" cstate="print"/>
                <a:srcRect/>
                <a:stretch>
                  <a:fillRect/>
                </a:stretch>
              </p:blipFill>
              <p:spPr bwMode="auto">
                <a:xfrm>
                  <a:off x="2276476" y="4171950"/>
                  <a:ext cx="1257300" cy="1257300"/>
                </a:xfrm>
                <a:prstGeom prst="rect">
                  <a:avLst/>
                </a:prstGeom>
                <a:noFill/>
              </p:spPr>
            </p:pic>
            <p:pic>
              <p:nvPicPr>
                <p:cNvPr id="79" name="Picture 9" descr="C:\Users\mitchelld\Desktop\Icons\For DVD\_Real Vista Style\bar chart 256.png"/>
                <p:cNvPicPr>
                  <a:picLocks noChangeAspect="1" noChangeArrowheads="1"/>
                </p:cNvPicPr>
                <p:nvPr/>
              </p:nvPicPr>
              <p:blipFill>
                <a:blip r:embed="rId20" cstate="print"/>
                <a:srcRect/>
                <a:stretch>
                  <a:fillRect/>
                </a:stretch>
              </p:blipFill>
              <p:spPr bwMode="auto">
                <a:xfrm>
                  <a:off x="2867025" y="4581524"/>
                  <a:ext cx="695325" cy="695325"/>
                </a:xfrm>
                <a:prstGeom prst="rect">
                  <a:avLst/>
                </a:prstGeom>
                <a:noFill/>
              </p:spPr>
            </p:pic>
          </p:grpSp>
          <p:sp>
            <p:nvSpPr>
              <p:cNvPr id="77" name="TextBox 76"/>
              <p:cNvSpPr txBox="1"/>
              <p:nvPr/>
            </p:nvSpPr>
            <p:spPr bwMode="auto">
              <a:xfrm>
                <a:off x="2975659" y="4566691"/>
                <a:ext cx="2142649" cy="664443"/>
              </a:xfrm>
              <a:prstGeom prst="rect">
                <a:avLst/>
              </a:prstGeom>
              <a:noFill/>
            </p:spPr>
            <p:txBody>
              <a:bodyPr wrap="square">
                <a:spAutoFit/>
              </a:bodyPr>
              <a:lstStyle/>
              <a:p>
                <a:pPr algn="ctr">
                  <a:lnSpc>
                    <a:spcPct val="90000"/>
                  </a:lnSpc>
                  <a:defRPr/>
                </a:pPr>
                <a:r>
                  <a:rPr lang="en-US" sz="1050" dirty="0" smtClean="0">
                    <a:ln w="12700">
                      <a:noFill/>
                      <a:prstDash val="solid"/>
                    </a:ln>
                    <a:gradFill>
                      <a:gsLst>
                        <a:gs pos="97000">
                          <a:schemeClr val="tx1"/>
                        </a:gs>
                        <a:gs pos="100000">
                          <a:schemeClr val="tx1"/>
                        </a:gs>
                      </a:gsLst>
                      <a:lin ang="16200000" scaled="1"/>
                    </a:gradFill>
                    <a:latin typeface="Segoe Semibold" pitchFamily="34" charset="0"/>
                  </a:rPr>
                  <a:t>Monitor Performance </a:t>
                </a:r>
                <a:br>
                  <a:rPr lang="en-US" sz="1050" dirty="0" smtClean="0">
                    <a:ln w="12700">
                      <a:noFill/>
                      <a:prstDash val="solid"/>
                    </a:ln>
                    <a:gradFill>
                      <a:gsLst>
                        <a:gs pos="97000">
                          <a:schemeClr val="tx1"/>
                        </a:gs>
                        <a:gs pos="100000">
                          <a:schemeClr val="tx1"/>
                        </a:gs>
                      </a:gsLst>
                      <a:lin ang="16200000" scaled="1"/>
                    </a:gradFill>
                    <a:latin typeface="Segoe Semibold" pitchFamily="34" charset="0"/>
                  </a:rPr>
                </a:br>
                <a:r>
                  <a:rPr lang="en-US" sz="1050" dirty="0" smtClean="0">
                    <a:ln w="12700">
                      <a:noFill/>
                      <a:prstDash val="solid"/>
                    </a:ln>
                    <a:gradFill>
                      <a:gsLst>
                        <a:gs pos="97000">
                          <a:schemeClr val="tx1"/>
                        </a:gs>
                        <a:gs pos="100000">
                          <a:schemeClr val="tx1"/>
                        </a:gs>
                      </a:gsLst>
                      <a:lin ang="16200000" scaled="1"/>
                    </a:gradFill>
                    <a:latin typeface="Segoe Semibold" pitchFamily="34" charset="0"/>
                  </a:rPr>
                  <a:t>&amp; Configuration</a:t>
                </a:r>
                <a:endParaRPr lang="en-US" sz="1050" dirty="0">
                  <a:ln w="12700">
                    <a:noFill/>
                    <a:prstDash val="solid"/>
                  </a:ln>
                  <a:gradFill>
                    <a:gsLst>
                      <a:gs pos="97000">
                        <a:schemeClr val="tx1"/>
                      </a:gs>
                      <a:gs pos="100000">
                        <a:schemeClr val="tx1"/>
                      </a:gs>
                    </a:gsLst>
                    <a:lin ang="16200000" scaled="1"/>
                  </a:gradFill>
                  <a:latin typeface="Segoe Semibold" pitchFamily="34" charset="0"/>
                </a:endParaRPr>
              </a:p>
            </p:txBody>
          </p:sp>
        </p:grpSp>
      </p:grpSp>
      <p:sp>
        <p:nvSpPr>
          <p:cNvPr id="83" name="Rounded Rectangle 82"/>
          <p:cNvSpPr/>
          <p:nvPr/>
        </p:nvSpPr>
        <p:spPr bwMode="auto">
          <a:xfrm>
            <a:off x="546900" y="1054608"/>
            <a:ext cx="8153400" cy="6096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87" name="Rectangle 86"/>
          <p:cNvSpPr/>
          <p:nvPr/>
        </p:nvSpPr>
        <p:spPr>
          <a:xfrm>
            <a:off x="586450" y="1130808"/>
            <a:ext cx="7696200" cy="480131"/>
          </a:xfrm>
          <a:prstGeom prst="rect">
            <a:avLst/>
          </a:prstGeom>
        </p:spPr>
        <p:txBody>
          <a:bodyPr wrap="square">
            <a:spAutoFit/>
          </a:bodyPr>
          <a:lstStyle/>
          <a:p>
            <a:pPr lvl="0" algn="ctr" defTabSz="914099" fontAlgn="base">
              <a:lnSpc>
                <a:spcPct val="90000"/>
              </a:lnSpc>
              <a:spcBef>
                <a:spcPct val="0"/>
              </a:spcBef>
              <a:spcAft>
                <a:spcPct val="0"/>
              </a:spcAft>
              <a:buClr>
                <a:srgbClr val="777777"/>
              </a:buClr>
              <a:buSzPct val="130000"/>
              <a:defRPr/>
            </a:pPr>
            <a:r>
              <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rPr>
              <a:t>Lower costs, improve end-user service and support compliance </a:t>
            </a:r>
            <a:br>
              <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rPr>
            </a:br>
            <a:r>
              <a:rPr lang="en-US" sz="1400" kern="0" dirty="0" smtClean="0">
                <a:solidFill>
                  <a:srgbClr val="FFFFFF"/>
                </a:solidFill>
                <a:effectLst>
                  <a:outerShdw blurRad="50800" dist="38100" dir="2700000" algn="tl" rotWithShape="0">
                    <a:prstClr val="black">
                      <a:alpha val="40000"/>
                    </a:prstClr>
                  </a:outerShdw>
                </a:effectLst>
                <a:latin typeface="Segoe Semibold" pitchFamily="34" charset="0"/>
              </a:rPr>
              <a:t>through an integrated client management suite</a:t>
            </a:r>
          </a:p>
        </p:txBody>
      </p:sp>
      <p:sp>
        <p:nvSpPr>
          <p:cNvPr id="61" name="TextBox 60"/>
          <p:cNvSpPr txBox="1"/>
          <p:nvPr/>
        </p:nvSpPr>
        <p:spPr>
          <a:xfrm>
            <a:off x="-2133600" y="2209800"/>
            <a:ext cx="1295400" cy="1200329"/>
          </a:xfrm>
          <a:prstGeom prst="rect">
            <a:avLst/>
          </a:prstGeom>
          <a:solidFill>
            <a:srgbClr val="FF0000"/>
          </a:solidFill>
        </p:spPr>
        <p:txBody>
          <a:bodyPr wrap="square" rtlCol="0">
            <a:spAutoFit/>
          </a:bodyPr>
          <a:lstStyle/>
          <a:p>
            <a:r>
              <a:rPr lang="en-US" dirty="0" smtClean="0"/>
              <a:t>Check with Paul right slide to focus 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2"/>
          <p:cNvGrpSpPr/>
          <p:nvPr/>
        </p:nvGrpSpPr>
        <p:grpSpPr>
          <a:xfrm>
            <a:off x="380999" y="927695"/>
            <a:ext cx="8305801" cy="5193175"/>
            <a:chOff x="248264" y="4588212"/>
            <a:chExt cx="8686800" cy="1828800"/>
          </a:xfrm>
        </p:grpSpPr>
        <p:sp>
          <p:nvSpPr>
            <p:cNvPr id="74" name="Rounded Rectangle 73"/>
            <p:cNvSpPr/>
            <p:nvPr/>
          </p:nvSpPr>
          <p:spPr bwMode="auto">
            <a:xfrm>
              <a:off x="248264" y="4588212"/>
              <a:ext cx="8686800" cy="1828800"/>
            </a:xfrm>
            <a:prstGeom prst="roundRect">
              <a:avLst/>
            </a:prstGeom>
            <a:solidFill>
              <a:srgbClr val="E96311"/>
            </a:solidFill>
            <a:ln w="9525" cap="flat" cmpd="sng" algn="ctr">
              <a:solidFill>
                <a:srgbClr val="E96311"/>
              </a:solidFill>
              <a:prstDash val="solid"/>
              <a:round/>
              <a:headEnd/>
              <a:tailEnd/>
            </a:ln>
            <a:effectLst/>
            <a:scene3d>
              <a:camera prst="orthographicFront">
                <a:rot lat="0" lon="0" rev="0"/>
              </a:camera>
              <a:lightRig rig="brightRoom" dir="t"/>
            </a:scene3d>
            <a:sp3d prstMaterial="clear">
              <a:bevelT h="63500"/>
            </a:sp3d>
          </p:spPr>
          <p:txBody>
            <a:bodyPr vert="horz" wrap="square" lIns="1097280" tIns="0" rIns="146267" bIns="0" numCol="1" rtlCol="0" anchor="ctr" anchorCtr="0" compatLnSpc="1">
              <a:prstTxWarp prst="textNoShape">
                <a:avLst/>
              </a:prstTxWarp>
            </a:bodyPr>
            <a:lstStyle/>
            <a:p>
              <a:pPr marL="284152" marR="0" indent="-284152" defTabSz="1095332" eaLnBrk="0" fontAlgn="base" hangingPunct="0">
                <a:lnSpc>
                  <a:spcPct val="90000"/>
                </a:lnSpc>
                <a:spcBef>
                  <a:spcPct val="30000"/>
                </a:spcBef>
                <a:spcAft>
                  <a:spcPct val="0"/>
                </a:spcAft>
                <a:buClr>
                  <a:srgbClr val="DEF5FA"/>
                </a:buClr>
                <a:buSzPct val="95000"/>
                <a:buFontTx/>
                <a:buNone/>
                <a:tabLst>
                  <a:tab pos="509508" algn="l"/>
                </a:tabLst>
                <a:defRPr/>
              </a:pPr>
              <a:endParaRPr lang="en-US" sz="1200" dirty="0" smtClean="0">
                <a:solidFill>
                  <a:srgbClr val="DEF5FA"/>
                </a:solidFill>
                <a:latin typeface="Segoe"/>
              </a:endParaRPr>
            </a:p>
          </p:txBody>
        </p:sp>
        <p:sp>
          <p:nvSpPr>
            <p:cNvPr id="75" name="TextBox 74"/>
            <p:cNvSpPr txBox="1"/>
            <p:nvPr/>
          </p:nvSpPr>
          <p:spPr>
            <a:xfrm>
              <a:off x="3569929" y="5118821"/>
              <a:ext cx="2373671" cy="22571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
                  <a:srgbClr val="777777"/>
                </a:buClr>
                <a:buSzPct val="130000"/>
                <a:buFontTx/>
                <a:buNone/>
                <a:tabLst/>
                <a:defRPr/>
              </a:pPr>
              <a:endParaRPr kumimoji="0" lang="en-US" b="0" i="0" u="none" strike="noStrike" kern="0" cap="none" spc="0" normalizeH="0" baseline="0" noProof="0" dirty="0" smtClean="0">
                <a:ln>
                  <a:noFill/>
                </a:ln>
                <a:solidFill>
                  <a:schemeClr val="bg1"/>
                </a:solidFill>
                <a:effectLst/>
                <a:uLnTx/>
                <a:uFillTx/>
                <a:latin typeface="Segoe" pitchFamily="34" charset="0"/>
              </a:endParaRPr>
            </a:p>
          </p:txBody>
        </p:sp>
      </p:grpSp>
      <p:pic>
        <p:nvPicPr>
          <p:cNvPr id="15362" name="Picture 75" descr="UX-Blend.png"/>
          <p:cNvPicPr>
            <a:picLocks noChangeAspect="1"/>
          </p:cNvPicPr>
          <p:nvPr/>
        </p:nvPicPr>
        <p:blipFill>
          <a:blip r:embed="rId3" cstate="print">
            <a:lum bright="-30000" contrast="44000"/>
          </a:blip>
          <a:srcRect/>
          <a:stretch>
            <a:fillRect/>
          </a:stretch>
        </p:blipFill>
        <p:spPr bwMode="auto">
          <a:xfrm>
            <a:off x="506475" y="1920029"/>
            <a:ext cx="8083550" cy="2565400"/>
          </a:xfrm>
          <a:prstGeom prst="rect">
            <a:avLst/>
          </a:prstGeom>
          <a:noFill/>
          <a:ln w="9525">
            <a:noFill/>
            <a:miter lim="800000"/>
            <a:headEnd/>
            <a:tailEnd/>
          </a:ln>
        </p:spPr>
      </p:pic>
      <p:pic>
        <p:nvPicPr>
          <p:cNvPr id="63" name="Picture 62" descr="Untitled-1.png"/>
          <p:cNvPicPr>
            <a:picLocks noChangeAspect="1"/>
          </p:cNvPicPr>
          <p:nvPr/>
        </p:nvPicPr>
        <p:blipFill>
          <a:blip r:embed="rId4" cstate="print"/>
          <a:stretch>
            <a:fillRect/>
          </a:stretch>
        </p:blipFill>
        <p:spPr>
          <a:xfrm>
            <a:off x="1540194" y="2802717"/>
            <a:ext cx="6109486" cy="1995344"/>
          </a:xfrm>
          <a:prstGeom prst="rect">
            <a:avLst/>
          </a:prstGeom>
          <a:noFill/>
          <a:ln>
            <a:noFill/>
          </a:ln>
          <a:effectLst>
            <a:outerShdw blurRad="50800" dist="38100" dir="5400000" algn="t" rotWithShape="0">
              <a:prstClr val="black">
                <a:alpha val="40000"/>
              </a:prstClr>
            </a:outerShdw>
          </a:effectLst>
        </p:spPr>
      </p:pic>
      <p:sp>
        <p:nvSpPr>
          <p:cNvPr id="66" name="TextBox 25"/>
          <p:cNvSpPr txBox="1"/>
          <p:nvPr/>
        </p:nvSpPr>
        <p:spPr>
          <a:xfrm>
            <a:off x="2058542" y="3588798"/>
            <a:ext cx="5080543" cy="921902"/>
          </a:xfrm>
          <a:prstGeom prst="rect">
            <a:avLst/>
          </a:prstGeom>
          <a:noFill/>
        </p:spPr>
        <p:txBody>
          <a:bodyPr spcFirstLastPara="1" wrap="none">
            <a:prstTxWarp prst="textArchDown">
              <a:avLst>
                <a:gd name="adj" fmla="val 437231"/>
              </a:avLst>
            </a:prstTxWarp>
            <a:spAutoFit/>
          </a:bodyPr>
          <a:lstStyle/>
          <a:p>
            <a:pPr algn="ctr" defTabSz="1096873">
              <a:lnSpc>
                <a:spcPct val="75000"/>
              </a:lnSpc>
              <a:defRPr/>
            </a:pPr>
            <a:r>
              <a:rPr lang="en-US" dirty="0">
                <a:ln w="9525" cmpd="sng">
                  <a:noFill/>
                  <a:prstDash val="solid"/>
                </a:ln>
                <a:solidFill>
                  <a:schemeClr val="tx1">
                    <a:lumMod val="25000"/>
                  </a:schemeClr>
                </a:solidFill>
                <a:latin typeface="Segoe Semibold" pitchFamily="34" charset="0"/>
              </a:rPr>
              <a:t>SERVICE MANAGER PLATFORM</a:t>
            </a:r>
          </a:p>
        </p:txBody>
      </p:sp>
      <p:sp>
        <p:nvSpPr>
          <p:cNvPr id="54" name="Rounded Rectangle 53"/>
          <p:cNvSpPr/>
          <p:nvPr/>
        </p:nvSpPr>
        <p:spPr>
          <a:xfrm>
            <a:off x="2063212" y="4867803"/>
            <a:ext cx="5017576" cy="1061633"/>
          </a:xfrm>
          <a:prstGeom prst="roundRect">
            <a:avLst>
              <a:gd name="adj" fmla="val 5995"/>
            </a:avLst>
          </a:prstGeom>
          <a:gradFill flip="none" rotWithShape="1">
            <a:gsLst>
              <a:gs pos="0">
                <a:srgbClr val="B2CFE2">
                  <a:alpha val="87843"/>
                </a:srgbClr>
              </a:gs>
              <a:gs pos="80000">
                <a:srgbClr val="4F9ABF">
                  <a:alpha val="41961"/>
                </a:srgbClr>
              </a:gs>
              <a:gs pos="100000">
                <a:srgbClr val="3497AE">
                  <a:alpha val="45000"/>
                </a:srgbClr>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t"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r>
              <a:rPr lang="en-US" sz="1600" b="1" kern="0" dirty="0" smtClean="0">
                <a:solidFill>
                  <a:schemeClr val="tx1">
                    <a:lumMod val="25000"/>
                  </a:schemeClr>
                </a:solidFill>
                <a:latin typeface="Segoe" pitchFamily="34" charset="0"/>
              </a:rPr>
              <a:t>CONNECTORS</a:t>
            </a:r>
            <a:endParaRPr lang="en-US" sz="1600" b="1" kern="0" dirty="0">
              <a:solidFill>
                <a:schemeClr val="tx1">
                  <a:lumMod val="25000"/>
                </a:schemeClr>
              </a:solidFill>
              <a:latin typeface="Segoe" pitchFamily="34" charset="0"/>
            </a:endParaRPr>
          </a:p>
        </p:txBody>
      </p:sp>
      <p:pic>
        <p:nvPicPr>
          <p:cNvPr id="15368" name="Picture 77" descr="C:\Users\jeff.alldridge\Documents\Version Cue\APO - Enterprise Architecture\Presentation Graphics\Vince-Smile.png"/>
          <p:cNvPicPr>
            <a:picLocks noChangeAspect="1" noChangeArrowheads="1"/>
          </p:cNvPicPr>
          <p:nvPr/>
        </p:nvPicPr>
        <p:blipFill>
          <a:blip r:embed="rId5" cstate="print"/>
          <a:srcRect/>
          <a:stretch>
            <a:fillRect/>
          </a:stretch>
        </p:blipFill>
        <p:spPr bwMode="auto">
          <a:xfrm>
            <a:off x="7069226" y="1095160"/>
            <a:ext cx="828675" cy="827087"/>
          </a:xfrm>
          <a:prstGeom prst="rect">
            <a:avLst/>
          </a:prstGeom>
          <a:noFill/>
          <a:ln w="9525">
            <a:noFill/>
            <a:miter lim="800000"/>
            <a:headEnd/>
            <a:tailEnd/>
          </a:ln>
        </p:spPr>
      </p:pic>
      <p:pic>
        <p:nvPicPr>
          <p:cNvPr id="15430" name="Picture 94" descr="C:\Users\jeff.alldridge\Documents\Version Cue\APO - Enterprise Architecture\Presentation Graphics\MSB08_Amelia_02.png"/>
          <p:cNvPicPr>
            <a:picLocks noChangeAspect="1" noChangeArrowheads="1"/>
          </p:cNvPicPr>
          <p:nvPr/>
        </p:nvPicPr>
        <p:blipFill>
          <a:blip r:embed="rId6" cstate="print"/>
          <a:srcRect/>
          <a:stretch>
            <a:fillRect/>
          </a:stretch>
        </p:blipFill>
        <p:spPr bwMode="auto">
          <a:xfrm>
            <a:off x="5533579" y="860209"/>
            <a:ext cx="951949" cy="1234684"/>
          </a:xfrm>
          <a:prstGeom prst="rect">
            <a:avLst/>
          </a:prstGeom>
          <a:noFill/>
          <a:ln w="9525">
            <a:noFill/>
            <a:miter lim="800000"/>
            <a:headEnd/>
            <a:tailEnd/>
          </a:ln>
        </p:spPr>
      </p:pic>
      <p:pic>
        <p:nvPicPr>
          <p:cNvPr id="15431" name="Picture 92" descr="C:\Users\jeff.alldridge\Documents\Version Cue\APO - Enterprise Architecture\Presentation Graphics\MSB08_Amelia_02.png"/>
          <p:cNvPicPr>
            <a:picLocks noChangeAspect="1" noChangeArrowheads="1"/>
          </p:cNvPicPr>
          <p:nvPr/>
        </p:nvPicPr>
        <p:blipFill>
          <a:blip r:embed="rId7" cstate="print"/>
          <a:srcRect/>
          <a:stretch>
            <a:fillRect/>
          </a:stretch>
        </p:blipFill>
        <p:spPr bwMode="auto">
          <a:xfrm flipH="1">
            <a:off x="1246280" y="983702"/>
            <a:ext cx="774609" cy="1206973"/>
          </a:xfrm>
          <a:prstGeom prst="rect">
            <a:avLst/>
          </a:prstGeom>
          <a:noFill/>
          <a:ln w="9525">
            <a:noFill/>
            <a:miter lim="800000"/>
            <a:headEnd/>
            <a:tailEnd/>
          </a:ln>
        </p:spPr>
      </p:pic>
      <p:pic>
        <p:nvPicPr>
          <p:cNvPr id="15372" name="Picture 90" descr="C:\Users\jeff.alldridge\Documents\Version Cue\APO - Enterprise Architecture\Presentation Graphics\MSB08_Amelia_02.png"/>
          <p:cNvPicPr>
            <a:picLocks noChangeAspect="1" noChangeArrowheads="1"/>
          </p:cNvPicPr>
          <p:nvPr/>
        </p:nvPicPr>
        <p:blipFill>
          <a:blip r:embed="rId8" cstate="print"/>
          <a:srcRect/>
          <a:stretch>
            <a:fillRect/>
          </a:stretch>
        </p:blipFill>
        <p:spPr bwMode="auto">
          <a:xfrm>
            <a:off x="4179119" y="1042626"/>
            <a:ext cx="660400" cy="760412"/>
          </a:xfrm>
          <a:prstGeom prst="rect">
            <a:avLst/>
          </a:prstGeom>
          <a:noFill/>
          <a:ln w="9525">
            <a:noFill/>
            <a:miter lim="800000"/>
            <a:headEnd/>
            <a:tailEnd/>
          </a:ln>
        </p:spPr>
      </p:pic>
      <p:pic>
        <p:nvPicPr>
          <p:cNvPr id="15432" name="Picture 91" descr="C:\Users\jeff.alldridge\Documents\Version Cue\APO - Enterprise Architecture\Presentation Graphics\MSB08_Amelia_02.png"/>
          <p:cNvPicPr>
            <a:picLocks noChangeAspect="1" noChangeArrowheads="1"/>
          </p:cNvPicPr>
          <p:nvPr/>
        </p:nvPicPr>
        <p:blipFill>
          <a:blip r:embed="rId9" cstate="print"/>
          <a:srcRect/>
          <a:stretch>
            <a:fillRect/>
          </a:stretch>
        </p:blipFill>
        <p:spPr bwMode="auto">
          <a:xfrm flipH="1">
            <a:off x="2651908" y="1021617"/>
            <a:ext cx="686536" cy="1032944"/>
          </a:xfrm>
          <a:prstGeom prst="rect">
            <a:avLst/>
          </a:prstGeom>
          <a:noFill/>
          <a:ln w="9525">
            <a:noFill/>
            <a:miter lim="800000"/>
            <a:headEnd/>
            <a:tailEnd/>
          </a:ln>
        </p:spPr>
      </p:pic>
      <p:sp>
        <p:nvSpPr>
          <p:cNvPr id="2" name="Title 1"/>
          <p:cNvSpPr>
            <a:spLocks noGrp="1"/>
          </p:cNvSpPr>
          <p:nvPr>
            <p:ph type="title"/>
          </p:nvPr>
        </p:nvSpPr>
        <p:spPr>
          <a:xfrm>
            <a:off x="228600" y="91571"/>
            <a:ext cx="8382000" cy="761747"/>
          </a:xfrm>
        </p:spPr>
        <p:txBody>
          <a:bodyPr/>
          <a:lstStyle/>
          <a:p>
            <a:pPr>
              <a:defRPr/>
            </a:pPr>
            <a:r>
              <a:rPr lang="en-US" sz="3200" dirty="0" smtClean="0"/>
              <a:t>Service Manager </a:t>
            </a:r>
            <a:br>
              <a:rPr lang="en-US" sz="3200" dirty="0" smtClean="0"/>
            </a:br>
            <a:r>
              <a:rPr lang="en-US" sz="2300" dirty="0" smtClean="0">
                <a:solidFill>
                  <a:schemeClr val="tx1"/>
                </a:solidFill>
                <a:effectLst/>
                <a:latin typeface="Segoe" pitchFamily="34" charset="0"/>
              </a:rPr>
              <a:t>The power is in the Integration</a:t>
            </a:r>
            <a:endParaRPr lang="en-US" sz="2300" dirty="0">
              <a:solidFill>
                <a:schemeClr val="tx1"/>
              </a:solidFill>
              <a:effectLst/>
              <a:latin typeface="Segoe" pitchFamily="34" charset="0"/>
            </a:endParaRPr>
          </a:p>
        </p:txBody>
      </p:sp>
      <p:grpSp>
        <p:nvGrpSpPr>
          <p:cNvPr id="4" name="Group 96"/>
          <p:cNvGrpSpPr>
            <a:grpSpLocks/>
          </p:cNvGrpSpPr>
          <p:nvPr/>
        </p:nvGrpSpPr>
        <p:grpSpPr bwMode="auto">
          <a:xfrm>
            <a:off x="2160589" y="5222351"/>
            <a:ext cx="4822825" cy="614362"/>
            <a:chOff x="2160527" y="5275950"/>
            <a:chExt cx="4822946" cy="613407"/>
          </a:xfrm>
        </p:grpSpPr>
        <p:sp>
          <p:nvSpPr>
            <p:cNvPr id="130" name="Rounded Rectangle 129"/>
            <p:cNvSpPr/>
            <p:nvPr/>
          </p:nvSpPr>
          <p:spPr bwMode="auto">
            <a:xfrm rot="16200000">
              <a:off x="2406515" y="5029962"/>
              <a:ext cx="613407" cy="1105384"/>
            </a:xfrm>
            <a:prstGeom prst="roundRect">
              <a:avLst>
                <a:gd name="adj" fmla="val 7589"/>
              </a:avLst>
            </a:prstGeom>
            <a:gradFill flip="none" rotWithShape="1">
              <a:gsLst>
                <a:gs pos="0">
                  <a:srgbClr val="B2CFE2">
                    <a:alpha val="87843"/>
                  </a:srgbClr>
                </a:gs>
                <a:gs pos="80000">
                  <a:srgbClr val="4F9ABF">
                    <a:alpha val="41961"/>
                  </a:srgbClr>
                </a:gs>
                <a:gs pos="100000">
                  <a:srgbClr val="3497AE">
                    <a:alpha val="45000"/>
                  </a:srgbClr>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r>
                <a:rPr lang="en-US" sz="1200" kern="0" dirty="0" smtClean="0">
                  <a:solidFill>
                    <a:schemeClr val="tx1">
                      <a:lumMod val="25000"/>
                    </a:schemeClr>
                  </a:solidFill>
                  <a:latin typeface="Segoe Semibold" pitchFamily="34" charset="0"/>
                </a:rPr>
                <a:t>Automate and Deploy</a:t>
              </a:r>
            </a:p>
          </p:txBody>
        </p:sp>
        <p:sp>
          <p:nvSpPr>
            <p:cNvPr id="131" name="Rounded Rectangle 130"/>
            <p:cNvSpPr/>
            <p:nvPr/>
          </p:nvSpPr>
          <p:spPr bwMode="auto">
            <a:xfrm rot="16200000">
              <a:off x="3642950" y="5029962"/>
              <a:ext cx="613407" cy="1105384"/>
            </a:xfrm>
            <a:prstGeom prst="roundRect">
              <a:avLst>
                <a:gd name="adj" fmla="val 7589"/>
              </a:avLst>
            </a:prstGeom>
            <a:gradFill flip="none" rotWithShape="1">
              <a:gsLst>
                <a:gs pos="0">
                  <a:srgbClr val="B2CFE2">
                    <a:alpha val="87843"/>
                  </a:srgbClr>
                </a:gs>
                <a:gs pos="80000">
                  <a:srgbClr val="4F9ABF">
                    <a:alpha val="41961"/>
                  </a:srgbClr>
                </a:gs>
                <a:gs pos="100000">
                  <a:srgbClr val="3497AE">
                    <a:alpha val="45000"/>
                  </a:srgbClr>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r>
                <a:rPr lang="en-US" sz="1200" kern="0" dirty="0" smtClean="0">
                  <a:solidFill>
                    <a:schemeClr val="tx1">
                      <a:lumMod val="25000"/>
                    </a:schemeClr>
                  </a:solidFill>
                  <a:latin typeface="Segoe Semibold" pitchFamily="34" charset="0"/>
                </a:rPr>
                <a:t>Capacity and Utilization</a:t>
              </a:r>
            </a:p>
          </p:txBody>
        </p:sp>
        <p:sp>
          <p:nvSpPr>
            <p:cNvPr id="132" name="Rounded Rectangle 131"/>
            <p:cNvSpPr/>
            <p:nvPr/>
          </p:nvSpPr>
          <p:spPr bwMode="auto">
            <a:xfrm rot="16200000">
              <a:off x="4883007" y="5029962"/>
              <a:ext cx="613407" cy="1105384"/>
            </a:xfrm>
            <a:prstGeom prst="roundRect">
              <a:avLst>
                <a:gd name="adj" fmla="val 7589"/>
              </a:avLst>
            </a:prstGeom>
            <a:gradFill flip="none" rotWithShape="1">
              <a:gsLst>
                <a:gs pos="0">
                  <a:srgbClr val="B2CFE2">
                    <a:alpha val="87843"/>
                  </a:srgbClr>
                </a:gs>
                <a:gs pos="80000">
                  <a:srgbClr val="4F9ABF">
                    <a:alpha val="41961"/>
                  </a:srgbClr>
                </a:gs>
                <a:gs pos="100000">
                  <a:srgbClr val="3497AE">
                    <a:alpha val="45000"/>
                  </a:srgbClr>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r>
                <a:rPr lang="en-US" sz="1200" kern="0" dirty="0" smtClean="0">
                  <a:solidFill>
                    <a:schemeClr val="tx1">
                      <a:lumMod val="25000"/>
                    </a:schemeClr>
                  </a:solidFill>
                  <a:latin typeface="Segoe Semibold" pitchFamily="34" charset="0"/>
                </a:rPr>
                <a:t>Inventory and Usage</a:t>
              </a:r>
            </a:p>
          </p:txBody>
        </p:sp>
        <p:sp>
          <p:nvSpPr>
            <p:cNvPr id="133" name="Rounded Rectangle 132"/>
            <p:cNvSpPr/>
            <p:nvPr/>
          </p:nvSpPr>
          <p:spPr bwMode="auto">
            <a:xfrm rot="16200000">
              <a:off x="6124077" y="5029962"/>
              <a:ext cx="613407" cy="1105384"/>
            </a:xfrm>
            <a:prstGeom prst="roundRect">
              <a:avLst>
                <a:gd name="adj" fmla="val 7589"/>
              </a:avLst>
            </a:prstGeom>
            <a:gradFill flip="none" rotWithShape="1">
              <a:gsLst>
                <a:gs pos="0">
                  <a:srgbClr val="B2CFE2">
                    <a:alpha val="87843"/>
                  </a:srgbClr>
                </a:gs>
                <a:gs pos="80000">
                  <a:srgbClr val="4F9ABF">
                    <a:alpha val="41961"/>
                  </a:srgbClr>
                </a:gs>
                <a:gs pos="100000">
                  <a:srgbClr val="3497AE">
                    <a:alpha val="45000"/>
                  </a:srgbClr>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r>
                <a:rPr lang="en-US" sz="1200" kern="0" dirty="0" smtClean="0">
                  <a:solidFill>
                    <a:schemeClr val="tx1">
                      <a:lumMod val="25000"/>
                    </a:schemeClr>
                  </a:solidFill>
                  <a:latin typeface="Segoe Semibold" pitchFamily="34" charset="0"/>
                </a:rPr>
                <a:t>Alert Management</a:t>
              </a:r>
            </a:p>
          </p:txBody>
        </p:sp>
      </p:grpSp>
      <p:grpSp>
        <p:nvGrpSpPr>
          <p:cNvPr id="5" name="Group 68"/>
          <p:cNvGrpSpPr>
            <a:grpSpLocks/>
          </p:cNvGrpSpPr>
          <p:nvPr/>
        </p:nvGrpSpPr>
        <p:grpSpPr bwMode="auto">
          <a:xfrm>
            <a:off x="1796713" y="3040449"/>
            <a:ext cx="650875" cy="755650"/>
            <a:chOff x="1871449" y="3453205"/>
            <a:chExt cx="650774" cy="754585"/>
          </a:xfrm>
        </p:grpSpPr>
        <p:sp>
          <p:nvSpPr>
            <p:cNvPr id="15424" name="Text Box 77"/>
            <p:cNvSpPr txBox="1">
              <a:spLocks noChangeArrowheads="1"/>
            </p:cNvSpPr>
            <p:nvPr/>
          </p:nvSpPr>
          <p:spPr bwMode="auto">
            <a:xfrm>
              <a:off x="1906369" y="3977926"/>
              <a:ext cx="580935" cy="22986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rgbClr val="FFFFFF"/>
                  </a:solidFill>
                  <a:latin typeface="Segoe" pitchFamily="34" charset="0"/>
                </a:rPr>
                <a:t>Portal</a:t>
              </a:r>
            </a:p>
            <a:p>
              <a:pPr algn="ctr" defTabSz="912813" eaLnBrk="0" hangingPunct="0">
                <a:lnSpc>
                  <a:spcPct val="80000"/>
                </a:lnSpc>
              </a:pPr>
              <a:endParaRPr lang="en-US" sz="1100" dirty="0">
                <a:solidFill>
                  <a:srgbClr val="FFFFFF"/>
                </a:solidFill>
                <a:latin typeface="Segoe" pitchFamily="34" charset="0"/>
              </a:endParaRPr>
            </a:p>
          </p:txBody>
        </p:sp>
        <p:pic>
          <p:nvPicPr>
            <p:cNvPr id="98" name="Picture 97" descr="15.png"/>
            <p:cNvPicPr>
              <a:picLocks noChangeAspect="1"/>
            </p:cNvPicPr>
            <p:nvPr/>
          </p:nvPicPr>
          <p:blipFill>
            <a:blip r:embed="rId10" cstate="print">
              <a:grayscl/>
            </a:blip>
            <a:srcRect t="17500"/>
            <a:stretch>
              <a:fillRect/>
            </a:stretch>
          </p:blipFill>
          <p:spPr bwMode="auto">
            <a:xfrm>
              <a:off x="1871449" y="3453205"/>
              <a:ext cx="650774" cy="515210"/>
            </a:xfrm>
            <a:prstGeom prst="rect">
              <a:avLst/>
            </a:prstGeom>
            <a:effectLst>
              <a:outerShdw blurRad="76200" dir="18900000" sy="23000" kx="-1200000" algn="bl" rotWithShape="0">
                <a:prstClr val="black">
                  <a:alpha val="20000"/>
                </a:prstClr>
              </a:outerShdw>
            </a:effectLst>
          </p:spPr>
        </p:pic>
      </p:grpSp>
      <p:grpSp>
        <p:nvGrpSpPr>
          <p:cNvPr id="6" name="Group 74"/>
          <p:cNvGrpSpPr>
            <a:grpSpLocks/>
          </p:cNvGrpSpPr>
          <p:nvPr/>
        </p:nvGrpSpPr>
        <p:grpSpPr bwMode="auto">
          <a:xfrm>
            <a:off x="3031034" y="2402038"/>
            <a:ext cx="1577766" cy="911022"/>
            <a:chOff x="3541040" y="2860108"/>
            <a:chExt cx="1132399" cy="653391"/>
          </a:xfrm>
          <a:effectLst>
            <a:outerShdw blurRad="63500" sx="102000" sy="102000" algn="ctr" rotWithShape="0">
              <a:prstClr val="black">
                <a:alpha val="40000"/>
              </a:prstClr>
            </a:outerShdw>
          </a:effectLst>
        </p:grpSpPr>
        <p:sp>
          <p:nvSpPr>
            <p:cNvPr id="15420" name="TextBox 119"/>
            <p:cNvSpPr txBox="1">
              <a:spLocks noChangeArrowheads="1"/>
            </p:cNvSpPr>
            <p:nvPr/>
          </p:nvSpPr>
          <p:spPr bwMode="auto">
            <a:xfrm>
              <a:off x="3541040" y="3415224"/>
              <a:ext cx="1132399" cy="98275"/>
            </a:xfrm>
            <a:prstGeom prst="rect">
              <a:avLst/>
            </a:prstGeom>
            <a:noFill/>
            <a:ln w="9525">
              <a:noFill/>
              <a:miter lim="800000"/>
              <a:headEnd/>
              <a:tailEnd/>
            </a:ln>
            <a:effectLst/>
          </p:spPr>
          <p:txBody>
            <a:bodyPr lIns="0" tIns="0" rIns="0" bIns="0">
              <a:spAutoFit/>
            </a:bodyPr>
            <a:lstStyle/>
            <a:p>
              <a:pPr algn="ctr" defTabSz="912813" eaLnBrk="0" hangingPunct="0">
                <a:lnSpc>
                  <a:spcPct val="80000"/>
                </a:lnSpc>
                <a:spcBef>
                  <a:spcPct val="20000"/>
                </a:spcBef>
              </a:pPr>
              <a:r>
                <a:rPr lang="en-US" sz="1100" dirty="0">
                  <a:solidFill>
                    <a:srgbClr val="FFFFFF"/>
                  </a:solidFill>
                  <a:latin typeface="Segoe" pitchFamily="34" charset="0"/>
                </a:rPr>
                <a:t>Incident and Problem</a:t>
              </a:r>
            </a:p>
          </p:txBody>
        </p:sp>
        <p:grpSp>
          <p:nvGrpSpPr>
            <p:cNvPr id="7" name="Group 67"/>
            <p:cNvGrpSpPr>
              <a:grpSpLocks/>
            </p:cNvGrpSpPr>
            <p:nvPr/>
          </p:nvGrpSpPr>
          <p:grpSpPr bwMode="auto">
            <a:xfrm>
              <a:off x="3777684" y="2860108"/>
              <a:ext cx="659112" cy="514213"/>
              <a:chOff x="3537870" y="1808082"/>
              <a:chExt cx="810353" cy="632657"/>
            </a:xfrm>
          </p:grpSpPr>
          <p:pic>
            <p:nvPicPr>
              <p:cNvPr id="65" name="Picture 64" descr="112.png"/>
              <p:cNvPicPr>
                <a:picLocks noChangeAspect="1"/>
              </p:cNvPicPr>
              <p:nvPr/>
            </p:nvPicPr>
            <p:blipFill>
              <a:blip r:embed="rId11" cstate="print"/>
              <a:srcRect b="5998"/>
              <a:stretch>
                <a:fillRect/>
              </a:stretch>
            </p:blipFill>
            <p:spPr>
              <a:xfrm>
                <a:off x="3678464" y="1808082"/>
                <a:ext cx="669759" cy="628752"/>
              </a:xfrm>
              <a:prstGeom prst="rect">
                <a:avLst/>
              </a:prstGeom>
              <a:effectLst>
                <a:outerShdw blurRad="76200" dir="18900000" sy="23000" kx="-1200000" algn="bl" rotWithShape="0">
                  <a:prstClr val="black">
                    <a:alpha val="20000"/>
                  </a:prstClr>
                </a:outerShdw>
              </a:effectLst>
            </p:spPr>
          </p:pic>
          <p:pic>
            <p:nvPicPr>
              <p:cNvPr id="104" name="Picture 103" descr="52.png"/>
              <p:cNvPicPr>
                <a:picLocks noChangeAspect="1"/>
              </p:cNvPicPr>
              <p:nvPr/>
            </p:nvPicPr>
            <p:blipFill>
              <a:blip r:embed="rId12" cstate="print"/>
              <a:stretch>
                <a:fillRect/>
              </a:stretch>
            </p:blipFill>
            <p:spPr bwMode="auto">
              <a:xfrm>
                <a:off x="3537870" y="2056069"/>
                <a:ext cx="400293" cy="384670"/>
              </a:xfrm>
              <a:prstGeom prst="rect">
                <a:avLst/>
              </a:prstGeom>
              <a:noFill/>
              <a:ln>
                <a:noFill/>
              </a:ln>
              <a:effectLst>
                <a:outerShdw blurRad="76200" dir="18900000" sy="23000" kx="-1200000" algn="bl" rotWithShape="0">
                  <a:prstClr val="black">
                    <a:alpha val="20000"/>
                  </a:prstClr>
                </a:outerShdw>
              </a:effectLst>
            </p:spPr>
          </p:pic>
        </p:grpSp>
      </p:grpSp>
      <p:grpSp>
        <p:nvGrpSpPr>
          <p:cNvPr id="8" name="Group 72"/>
          <p:cNvGrpSpPr>
            <a:grpSpLocks/>
          </p:cNvGrpSpPr>
          <p:nvPr/>
        </p:nvGrpSpPr>
        <p:grpSpPr bwMode="auto">
          <a:xfrm>
            <a:off x="6661826" y="2914439"/>
            <a:ext cx="857250" cy="754062"/>
            <a:chOff x="6326484" y="3408160"/>
            <a:chExt cx="856980" cy="754588"/>
          </a:xfrm>
        </p:grpSpPr>
        <p:sp>
          <p:nvSpPr>
            <p:cNvPr id="15418" name="Text Box 74"/>
            <p:cNvSpPr txBox="1">
              <a:spLocks noChangeArrowheads="1"/>
            </p:cNvSpPr>
            <p:nvPr/>
          </p:nvSpPr>
          <p:spPr bwMode="auto">
            <a:xfrm>
              <a:off x="6326484" y="3951464"/>
              <a:ext cx="856980" cy="211284"/>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rgbClr val="FFFFFF"/>
                  </a:solidFill>
                  <a:latin typeface="Segoe" pitchFamily="34" charset="0"/>
                </a:rPr>
                <a:t>Workflows</a:t>
              </a:r>
              <a:br>
                <a:rPr lang="en-US" sz="1100" dirty="0">
                  <a:solidFill>
                    <a:srgbClr val="FFFFFF"/>
                  </a:solidFill>
                  <a:latin typeface="Segoe" pitchFamily="34" charset="0"/>
                </a:rPr>
              </a:br>
              <a:endParaRPr lang="en-US" sz="1100" dirty="0">
                <a:solidFill>
                  <a:srgbClr val="FFFFFF"/>
                </a:solidFill>
                <a:latin typeface="Segoe" pitchFamily="34" charset="0"/>
              </a:endParaRPr>
            </a:p>
          </p:txBody>
        </p:sp>
        <p:pic>
          <p:nvPicPr>
            <p:cNvPr id="15419" name="Picture 2" descr="C:\Users\mitchelld\Desktop\Icons\For DVD\_Real Vista Style\organigram 256.png"/>
            <p:cNvPicPr>
              <a:picLocks noChangeAspect="1" noChangeArrowheads="1"/>
            </p:cNvPicPr>
            <p:nvPr/>
          </p:nvPicPr>
          <p:blipFill>
            <a:blip r:embed="rId13" cstate="print">
              <a:grayscl/>
            </a:blip>
            <a:srcRect/>
            <a:stretch>
              <a:fillRect/>
            </a:stretch>
          </p:blipFill>
          <p:spPr bwMode="auto">
            <a:xfrm>
              <a:off x="6481466" y="3408160"/>
              <a:ext cx="512789" cy="563631"/>
            </a:xfrm>
            <a:prstGeom prst="rect">
              <a:avLst/>
            </a:prstGeom>
            <a:noFill/>
            <a:ln w="9525">
              <a:noFill/>
              <a:miter lim="800000"/>
              <a:headEnd/>
              <a:tailEnd/>
            </a:ln>
          </p:spPr>
        </p:pic>
      </p:grpSp>
      <p:grpSp>
        <p:nvGrpSpPr>
          <p:cNvPr id="9" name="Group 67"/>
          <p:cNvGrpSpPr>
            <a:grpSpLocks/>
          </p:cNvGrpSpPr>
          <p:nvPr/>
        </p:nvGrpSpPr>
        <p:grpSpPr bwMode="auto">
          <a:xfrm>
            <a:off x="2608888" y="3240003"/>
            <a:ext cx="909637" cy="676182"/>
            <a:chOff x="2762304" y="3322525"/>
            <a:chExt cx="910309" cy="674961"/>
          </a:xfrm>
        </p:grpSpPr>
        <p:sp>
          <p:nvSpPr>
            <p:cNvPr id="15416" name="Text Box 77"/>
            <p:cNvSpPr txBox="1">
              <a:spLocks noChangeArrowheads="1"/>
            </p:cNvSpPr>
            <p:nvPr/>
          </p:nvSpPr>
          <p:spPr bwMode="auto">
            <a:xfrm>
              <a:off x="2762304" y="3826346"/>
              <a:ext cx="910309" cy="171140"/>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rgbClr val="FFFFFF"/>
                  </a:solidFill>
                  <a:latin typeface="Segoe" pitchFamily="34" charset="0"/>
                </a:rPr>
                <a:t>Knowledge Base</a:t>
              </a:r>
            </a:p>
            <a:p>
              <a:pPr algn="ctr" defTabSz="912813" eaLnBrk="0" hangingPunct="0">
                <a:lnSpc>
                  <a:spcPct val="80000"/>
                </a:lnSpc>
              </a:pPr>
              <a:endParaRPr lang="en-US" sz="1100" dirty="0">
                <a:solidFill>
                  <a:srgbClr val="FFFFFF"/>
                </a:solidFill>
                <a:latin typeface="Segoe" pitchFamily="34" charset="0"/>
              </a:endParaRPr>
            </a:p>
          </p:txBody>
        </p:sp>
        <p:pic>
          <p:nvPicPr>
            <p:cNvPr id="116" name="Picture 18" descr="C:\Documents and Settings\ashish.joshi\My Documents\My Pictures\Microsoft Clip Organizer\j0432645.png"/>
            <p:cNvPicPr>
              <a:picLocks noChangeAspect="1" noChangeArrowheads="1"/>
            </p:cNvPicPr>
            <p:nvPr/>
          </p:nvPicPr>
          <p:blipFill>
            <a:blip r:embed="rId14" cstate="print">
              <a:grayscl/>
            </a:blip>
            <a:srcRect/>
            <a:stretch>
              <a:fillRect/>
            </a:stretch>
          </p:blipFill>
          <p:spPr bwMode="auto">
            <a:xfrm>
              <a:off x="2898930" y="3322525"/>
              <a:ext cx="637057" cy="572052"/>
            </a:xfrm>
            <a:prstGeom prst="rect">
              <a:avLst/>
            </a:prstGeom>
            <a:noFill/>
            <a:effectLst>
              <a:outerShdw blurRad="50800" dist="38100" dir="2700000" algn="tl" rotWithShape="0">
                <a:prstClr val="black">
                  <a:alpha val="40000"/>
                </a:prstClr>
              </a:outerShdw>
            </a:effectLst>
          </p:spPr>
        </p:pic>
      </p:grpSp>
      <p:grpSp>
        <p:nvGrpSpPr>
          <p:cNvPr id="10" name="Group 71"/>
          <p:cNvGrpSpPr>
            <a:grpSpLocks/>
          </p:cNvGrpSpPr>
          <p:nvPr/>
        </p:nvGrpSpPr>
        <p:grpSpPr bwMode="auto">
          <a:xfrm>
            <a:off x="4515006" y="3386863"/>
            <a:ext cx="1417638" cy="742950"/>
            <a:chOff x="5045291" y="3654137"/>
            <a:chExt cx="1417503" cy="742969"/>
          </a:xfrm>
        </p:grpSpPr>
        <p:sp>
          <p:nvSpPr>
            <p:cNvPr id="15414" name="Text Box 45"/>
            <p:cNvSpPr txBox="1">
              <a:spLocks noChangeArrowheads="1"/>
            </p:cNvSpPr>
            <p:nvPr/>
          </p:nvSpPr>
          <p:spPr bwMode="auto">
            <a:xfrm>
              <a:off x="5045291" y="4174850"/>
              <a:ext cx="1417503" cy="222256"/>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rgbClr val="FFFFFF"/>
                  </a:solidFill>
                  <a:latin typeface="Segoe" pitchFamily="34" charset="0"/>
                </a:rPr>
                <a:t>Data Warehouse</a:t>
              </a:r>
            </a:p>
            <a:p>
              <a:pPr algn="ctr" defTabSz="912813" eaLnBrk="0" hangingPunct="0">
                <a:lnSpc>
                  <a:spcPct val="80000"/>
                </a:lnSpc>
                <a:spcBef>
                  <a:spcPct val="20000"/>
                </a:spcBef>
              </a:pPr>
              <a:endParaRPr lang="en-US" sz="1100" dirty="0">
                <a:solidFill>
                  <a:srgbClr val="FFFFFF"/>
                </a:solidFill>
                <a:latin typeface="Segoe" pitchFamily="34" charset="0"/>
              </a:endParaRPr>
            </a:p>
          </p:txBody>
        </p:sp>
        <p:pic>
          <p:nvPicPr>
            <p:cNvPr id="15445" name="Picture 6" descr="C:\Users\mitchelld\Desktop\Icons\For DVD\_Real Vista Style\batch_process_256.png"/>
            <p:cNvPicPr>
              <a:picLocks noChangeAspect="1" noChangeArrowheads="1"/>
            </p:cNvPicPr>
            <p:nvPr/>
          </p:nvPicPr>
          <p:blipFill>
            <a:blip r:embed="rId15" cstate="print">
              <a:grayscl/>
            </a:blip>
            <a:srcRect/>
            <a:stretch>
              <a:fillRect/>
            </a:stretch>
          </p:blipFill>
          <p:spPr bwMode="auto">
            <a:xfrm>
              <a:off x="5521496" y="3654137"/>
              <a:ext cx="465094" cy="596915"/>
            </a:xfrm>
            <a:prstGeom prst="rect">
              <a:avLst/>
            </a:prstGeom>
            <a:effectLst>
              <a:outerShdw blurRad="76200" dir="18900000" sy="23000" kx="-1200000" algn="bl" rotWithShape="0">
                <a:prstClr val="black">
                  <a:alpha val="20000"/>
                </a:prstClr>
              </a:outerShdw>
            </a:effectLst>
          </p:spPr>
        </p:pic>
      </p:grpSp>
      <p:grpSp>
        <p:nvGrpSpPr>
          <p:cNvPr id="11" name="Group 69"/>
          <p:cNvGrpSpPr>
            <a:grpSpLocks/>
          </p:cNvGrpSpPr>
          <p:nvPr/>
        </p:nvGrpSpPr>
        <p:grpSpPr bwMode="auto">
          <a:xfrm>
            <a:off x="3748114" y="3349832"/>
            <a:ext cx="635000" cy="801687"/>
            <a:chOff x="3720830" y="3654137"/>
            <a:chExt cx="634193" cy="801627"/>
          </a:xfrm>
        </p:grpSpPr>
        <p:sp>
          <p:nvSpPr>
            <p:cNvPr id="15412" name="Text Box 45"/>
            <p:cNvSpPr txBox="1">
              <a:spLocks noChangeArrowheads="1"/>
            </p:cNvSpPr>
            <p:nvPr/>
          </p:nvSpPr>
          <p:spPr bwMode="auto">
            <a:xfrm>
              <a:off x="3720830" y="4224006"/>
              <a:ext cx="634193" cy="231758"/>
            </a:xfrm>
            <a:prstGeom prst="rect">
              <a:avLst/>
            </a:prstGeom>
            <a:noFill/>
            <a:ln w="9525" algn="ctr">
              <a:noFill/>
              <a:miter lim="800000"/>
              <a:headEnd/>
              <a:tailEnd/>
            </a:ln>
          </p:spPr>
          <p:txBody>
            <a:bodyPr/>
            <a:lstStyle/>
            <a:p>
              <a:pPr algn="ctr" defTabSz="912813" eaLnBrk="0" hangingPunct="0">
                <a:lnSpc>
                  <a:spcPct val="80000"/>
                </a:lnSpc>
                <a:spcBef>
                  <a:spcPct val="20000"/>
                </a:spcBef>
              </a:pPr>
              <a:r>
                <a:rPr lang="en-US" sz="1100" dirty="0">
                  <a:solidFill>
                    <a:srgbClr val="FFFFFF"/>
                  </a:solidFill>
                  <a:latin typeface="Segoe" pitchFamily="34" charset="0"/>
                </a:rPr>
                <a:t>CMDB</a:t>
              </a:r>
            </a:p>
          </p:txBody>
        </p:sp>
        <p:pic>
          <p:nvPicPr>
            <p:cNvPr id="15437" name="Picture 6" descr="C:\Users\mitchelld\Desktop\Icons\For DVD\_Real Vista Style\batch_process_256.png"/>
            <p:cNvPicPr>
              <a:picLocks noChangeAspect="1" noChangeArrowheads="1"/>
            </p:cNvPicPr>
            <p:nvPr/>
          </p:nvPicPr>
          <p:blipFill>
            <a:blip r:embed="rId15" cstate="print">
              <a:grayscl/>
            </a:blip>
            <a:srcRect/>
            <a:stretch>
              <a:fillRect/>
            </a:stretch>
          </p:blipFill>
          <p:spPr bwMode="auto">
            <a:xfrm>
              <a:off x="3804861" y="3654137"/>
              <a:ext cx="466132" cy="596855"/>
            </a:xfrm>
            <a:prstGeom prst="rect">
              <a:avLst/>
            </a:prstGeom>
            <a:noFill/>
            <a:ln w="9525">
              <a:noFill/>
              <a:miter lim="800000"/>
              <a:headEnd/>
              <a:tailEnd/>
            </a:ln>
            <a:effectLst>
              <a:outerShdw blurRad="76200" dir="18900000" sy="23000" kx="-1200000" algn="bl" rotWithShape="0">
                <a:prstClr val="black">
                  <a:alpha val="20000"/>
                </a:prstClr>
              </a:outerShdw>
            </a:effectLst>
          </p:spPr>
        </p:pic>
      </p:grpSp>
      <p:grpSp>
        <p:nvGrpSpPr>
          <p:cNvPr id="12" name="Group 70"/>
          <p:cNvGrpSpPr>
            <a:grpSpLocks/>
          </p:cNvGrpSpPr>
          <p:nvPr/>
        </p:nvGrpSpPr>
        <p:grpSpPr bwMode="auto">
          <a:xfrm>
            <a:off x="5865294" y="3131820"/>
            <a:ext cx="839787" cy="852488"/>
            <a:chOff x="4778644" y="3155402"/>
            <a:chExt cx="839492" cy="852282"/>
          </a:xfrm>
        </p:grpSpPr>
        <p:sp>
          <p:nvSpPr>
            <p:cNvPr id="15408" name="Text Box 77"/>
            <p:cNvSpPr txBox="1">
              <a:spLocks noChangeArrowheads="1"/>
            </p:cNvSpPr>
            <p:nvPr/>
          </p:nvSpPr>
          <p:spPr bwMode="auto">
            <a:xfrm>
              <a:off x="4778644" y="3798185"/>
              <a:ext cx="839492" cy="209499"/>
            </a:xfrm>
            <a:prstGeom prst="rect">
              <a:avLst/>
            </a:prstGeom>
            <a:noFill/>
            <a:ln w="9525" algn="ctr">
              <a:noFill/>
              <a:miter lim="800000"/>
              <a:headEnd/>
              <a:tailEnd/>
            </a:ln>
          </p:spPr>
          <p:txBody>
            <a:bodyPr/>
            <a:lstStyle/>
            <a:p>
              <a:pPr algn="ctr" defTabSz="912813" eaLnBrk="0" hangingPunct="0">
                <a:lnSpc>
                  <a:spcPct val="80000"/>
                </a:lnSpc>
              </a:pPr>
              <a:r>
                <a:rPr lang="en-US" sz="1100" dirty="0">
                  <a:solidFill>
                    <a:srgbClr val="FFFFFF"/>
                  </a:solidFill>
                  <a:latin typeface="Segoe" pitchFamily="34" charset="0"/>
                </a:rPr>
                <a:t>Authoring</a:t>
              </a:r>
            </a:p>
          </p:txBody>
        </p:sp>
        <p:grpSp>
          <p:nvGrpSpPr>
            <p:cNvPr id="13" name="Group 66"/>
            <p:cNvGrpSpPr>
              <a:grpSpLocks/>
            </p:cNvGrpSpPr>
            <p:nvPr/>
          </p:nvGrpSpPr>
          <p:grpSpPr bwMode="auto">
            <a:xfrm>
              <a:off x="4918385" y="3155402"/>
              <a:ext cx="668497" cy="623682"/>
              <a:chOff x="4484689" y="3095486"/>
              <a:chExt cx="699494" cy="652601"/>
            </a:xfrm>
          </p:grpSpPr>
          <p:pic>
            <p:nvPicPr>
              <p:cNvPr id="55" name="Picture 54" descr="Configurations.png"/>
              <p:cNvPicPr>
                <a:picLocks noChangeAspect="1"/>
              </p:cNvPicPr>
              <p:nvPr/>
            </p:nvPicPr>
            <p:blipFill>
              <a:blip r:embed="rId16" cstate="print">
                <a:grayscl/>
              </a:blip>
              <a:srcRect t="7992" b="10861"/>
              <a:stretch>
                <a:fillRect/>
              </a:stretch>
            </p:blipFill>
            <p:spPr bwMode="auto">
              <a:xfrm>
                <a:off x="4484595" y="3261557"/>
                <a:ext cx="599449" cy="486588"/>
              </a:xfrm>
              <a:prstGeom prst="rect">
                <a:avLst/>
              </a:prstGeom>
              <a:effectLst>
                <a:outerShdw blurRad="76200" dir="18900000" sy="23000" kx="-1200000" algn="bl" rotWithShape="0">
                  <a:prstClr val="black">
                    <a:alpha val="20000"/>
                  </a:prstClr>
                </a:outerShdw>
              </a:effectLst>
            </p:spPr>
          </p:pic>
          <p:pic>
            <p:nvPicPr>
              <p:cNvPr id="15411" name="Picture 56" descr="Tablet Pen.png"/>
              <p:cNvPicPr>
                <a:picLocks noChangeAspect="1"/>
              </p:cNvPicPr>
              <p:nvPr/>
            </p:nvPicPr>
            <p:blipFill>
              <a:blip r:embed="rId17" cstate="print">
                <a:grayscl/>
              </a:blip>
              <a:srcRect/>
              <a:stretch>
                <a:fillRect/>
              </a:stretch>
            </p:blipFill>
            <p:spPr bwMode="auto">
              <a:xfrm>
                <a:off x="4573854" y="3095486"/>
                <a:ext cx="610329" cy="611183"/>
              </a:xfrm>
              <a:prstGeom prst="rect">
                <a:avLst/>
              </a:prstGeom>
              <a:noFill/>
              <a:ln w="9525">
                <a:noFill/>
                <a:miter lim="800000"/>
                <a:headEnd/>
                <a:tailEnd/>
              </a:ln>
            </p:spPr>
          </p:pic>
        </p:grpSp>
      </p:grpSp>
      <p:sp>
        <p:nvSpPr>
          <p:cNvPr id="15440" name="TextBox 119"/>
          <p:cNvSpPr txBox="1">
            <a:spLocks noChangeArrowheads="1"/>
          </p:cNvSpPr>
          <p:nvPr/>
        </p:nvSpPr>
        <p:spPr bwMode="auto">
          <a:xfrm>
            <a:off x="4672455" y="3175595"/>
            <a:ext cx="1253332" cy="304699"/>
          </a:xfrm>
          <a:prstGeom prst="rect">
            <a:avLst/>
          </a:prstGeom>
          <a:noFill/>
          <a:ln w="9525">
            <a:noFill/>
            <a:miter lim="800000"/>
            <a:headEnd/>
            <a:tailEnd/>
          </a:ln>
        </p:spPr>
        <p:txBody>
          <a:bodyPr wrap="square" lIns="0" tIns="0" rIns="0" bIns="0">
            <a:spAutoFit/>
          </a:bodyPr>
          <a:lstStyle/>
          <a:p>
            <a:pPr defTabSz="912813" eaLnBrk="0" hangingPunct="0">
              <a:lnSpc>
                <a:spcPct val="80000"/>
              </a:lnSpc>
              <a:spcBef>
                <a:spcPct val="20000"/>
              </a:spcBef>
            </a:pPr>
            <a:r>
              <a:rPr lang="en-US" sz="1100" dirty="0">
                <a:solidFill>
                  <a:srgbClr val="FFFFFF"/>
                </a:solidFill>
                <a:latin typeface="Segoe" pitchFamily="34" charset="0"/>
              </a:rPr>
              <a:t>Change </a:t>
            </a:r>
            <a:r>
              <a:rPr lang="en-US" sz="1100" dirty="0" smtClean="0">
                <a:solidFill>
                  <a:srgbClr val="FFFFFF"/>
                </a:solidFill>
                <a:latin typeface="Segoe" pitchFamily="34" charset="0"/>
              </a:rPr>
              <a:t>and Release</a:t>
            </a:r>
          </a:p>
          <a:p>
            <a:pPr defTabSz="912813" eaLnBrk="0" hangingPunct="0">
              <a:lnSpc>
                <a:spcPct val="80000"/>
              </a:lnSpc>
              <a:spcBef>
                <a:spcPct val="20000"/>
              </a:spcBef>
            </a:pPr>
            <a:endParaRPr lang="en-US" sz="1100" dirty="0">
              <a:solidFill>
                <a:srgbClr val="FFFFFF"/>
              </a:solidFill>
              <a:latin typeface="Segoe" pitchFamily="34" charset="0"/>
            </a:endParaRPr>
          </a:p>
        </p:txBody>
      </p:sp>
      <p:grpSp>
        <p:nvGrpSpPr>
          <p:cNvPr id="14" name="Group 112"/>
          <p:cNvGrpSpPr>
            <a:grpSpLocks/>
          </p:cNvGrpSpPr>
          <p:nvPr/>
        </p:nvGrpSpPr>
        <p:grpSpPr bwMode="auto">
          <a:xfrm>
            <a:off x="2148597" y="5222351"/>
            <a:ext cx="4832350" cy="618677"/>
            <a:chOff x="2150195" y="5265617"/>
            <a:chExt cx="4831793" cy="619315"/>
          </a:xfrm>
        </p:grpSpPr>
        <p:sp>
          <p:nvSpPr>
            <p:cNvPr id="105" name="Rounded Rectangle 104"/>
            <p:cNvSpPr/>
            <p:nvPr/>
          </p:nvSpPr>
          <p:spPr bwMode="auto">
            <a:xfrm rot="16200000">
              <a:off x="4259388" y="3156424"/>
              <a:ext cx="613407" cy="4831793"/>
            </a:xfrm>
            <a:prstGeom prst="roundRect">
              <a:avLst>
                <a:gd name="adj" fmla="val 7589"/>
              </a:avLst>
            </a:prstGeom>
            <a:gradFill flip="none" rotWithShape="1">
              <a:gsLst>
                <a:gs pos="0">
                  <a:srgbClr val="B2CFE2">
                    <a:alpha val="87843"/>
                  </a:srgbClr>
                </a:gs>
                <a:gs pos="80000">
                  <a:srgbClr val="4F9ABF"/>
                </a:gs>
                <a:gs pos="100000">
                  <a:srgbClr val="3497AE"/>
                </a:gs>
              </a:gsLst>
              <a:lin ang="5400000" scaled="1"/>
              <a:tileRect/>
            </a:gradFill>
            <a:ln>
              <a:gradFill>
                <a:gsLst>
                  <a:gs pos="0">
                    <a:schemeClr val="bg1"/>
                  </a:gs>
                  <a:gs pos="50000">
                    <a:schemeClr val="accent5">
                      <a:lumMod val="40000"/>
                      <a:lumOff val="60000"/>
                    </a:schemeClr>
                  </a:gs>
                  <a:gs pos="100000">
                    <a:schemeClr val="accent5"/>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 wrap="square" lIns="91436" tIns="45718" rIns="91436" bIns="45718" numCol="1" rtlCol="0" anchor="t"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200" kern="0" dirty="0">
                <a:solidFill>
                  <a:schemeClr val="tx1">
                    <a:lumMod val="25000"/>
                  </a:schemeClr>
                </a:solidFill>
                <a:latin typeface="Segoe Semibold" pitchFamily="34" charset="0"/>
              </a:endParaRPr>
            </a:p>
          </p:txBody>
        </p:sp>
        <p:pic>
          <p:nvPicPr>
            <p:cNvPr id="15403" name="Picture 3" descr="C:\Documents and Settings\Eva\My Documents\336\SysCnt-ConfigMgr_h_rgb_r.png"/>
            <p:cNvPicPr>
              <a:picLocks noChangeAspect="1" noChangeArrowheads="1"/>
            </p:cNvPicPr>
            <p:nvPr/>
          </p:nvPicPr>
          <p:blipFill>
            <a:blip r:embed="rId18" cstate="print"/>
            <a:srcRect/>
            <a:stretch>
              <a:fillRect/>
            </a:stretch>
          </p:blipFill>
          <p:spPr bwMode="auto">
            <a:xfrm>
              <a:off x="2189903" y="5370644"/>
              <a:ext cx="1548274" cy="403353"/>
            </a:xfrm>
            <a:prstGeom prst="rect">
              <a:avLst/>
            </a:prstGeom>
            <a:noFill/>
            <a:ln w="9525">
              <a:noFill/>
              <a:miter lim="800000"/>
              <a:headEnd/>
              <a:tailEnd/>
            </a:ln>
          </p:spPr>
        </p:pic>
        <p:pic>
          <p:nvPicPr>
            <p:cNvPr id="15404" name="Picture 6" descr="C:\Documents and Settings\Eva\My Documents\336\SysCnt-OprtnsMgr_h_rgb_r.png"/>
            <p:cNvPicPr>
              <a:picLocks noChangeAspect="1" noChangeArrowheads="1"/>
            </p:cNvPicPr>
            <p:nvPr/>
          </p:nvPicPr>
          <p:blipFill>
            <a:blip r:embed="rId19" cstate="print"/>
            <a:srcRect/>
            <a:stretch>
              <a:fillRect/>
            </a:stretch>
          </p:blipFill>
          <p:spPr bwMode="auto">
            <a:xfrm>
              <a:off x="3902464" y="5370644"/>
              <a:ext cx="1397956" cy="403353"/>
            </a:xfrm>
            <a:prstGeom prst="rect">
              <a:avLst/>
            </a:prstGeom>
            <a:noFill/>
            <a:ln w="9525">
              <a:noFill/>
              <a:miter lim="800000"/>
              <a:headEnd/>
              <a:tailEnd/>
            </a:ln>
          </p:spPr>
        </p:pic>
        <p:cxnSp>
          <p:nvCxnSpPr>
            <p:cNvPr id="108" name="Straight Connector 107"/>
            <p:cNvCxnSpPr/>
            <p:nvPr/>
          </p:nvCxnSpPr>
          <p:spPr>
            <a:xfrm rot="5400000">
              <a:off x="3580878" y="5571526"/>
              <a:ext cx="495811" cy="1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5400000">
              <a:off x="5145973" y="5571526"/>
              <a:ext cx="495811" cy="1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407" name="TextBox 111"/>
            <p:cNvSpPr txBox="1">
              <a:spLocks noChangeArrowheads="1"/>
            </p:cNvSpPr>
            <p:nvPr/>
          </p:nvSpPr>
          <p:spPr bwMode="auto">
            <a:xfrm>
              <a:off x="5500428" y="5422791"/>
              <a:ext cx="1350663" cy="462141"/>
            </a:xfrm>
            <a:prstGeom prst="rect">
              <a:avLst/>
            </a:prstGeom>
            <a:noFill/>
            <a:ln w="9525">
              <a:noFill/>
              <a:miter lim="800000"/>
              <a:headEnd/>
              <a:tailEnd/>
            </a:ln>
          </p:spPr>
          <p:txBody>
            <a:bodyPr wrap="none">
              <a:spAutoFit/>
            </a:bodyPr>
            <a:lstStyle/>
            <a:p>
              <a:pPr algn="ctr"/>
              <a:r>
                <a:rPr lang="en-US" sz="1200" dirty="0">
                  <a:solidFill>
                    <a:schemeClr val="bg1"/>
                  </a:solidFill>
                  <a:latin typeface="Segoe Semibold" pitchFamily="34" charset="0"/>
                </a:rPr>
                <a:t>Active Directory </a:t>
              </a:r>
              <a:br>
                <a:rPr lang="en-US" sz="1200" dirty="0">
                  <a:solidFill>
                    <a:schemeClr val="bg1"/>
                  </a:solidFill>
                  <a:latin typeface="Segoe Semibold" pitchFamily="34" charset="0"/>
                </a:rPr>
              </a:br>
              <a:endParaRPr lang="en-US" sz="1200" dirty="0">
                <a:solidFill>
                  <a:schemeClr val="bg1"/>
                </a:solidFill>
                <a:latin typeface="Segoe Semibold" pitchFamily="34" charset="0"/>
              </a:endParaRPr>
            </a:p>
          </p:txBody>
        </p:sp>
      </p:grpSp>
      <p:sp>
        <p:nvSpPr>
          <p:cNvPr id="56" name="Up-Down Arrow 55"/>
          <p:cNvSpPr/>
          <p:nvPr/>
        </p:nvSpPr>
        <p:spPr>
          <a:xfrm>
            <a:off x="6335910" y="4454504"/>
            <a:ext cx="168640" cy="822960"/>
          </a:xfrm>
          <a:prstGeom prst="upDownArrow">
            <a:avLst/>
          </a:prstGeom>
          <a:gradFill>
            <a:gsLst>
              <a:gs pos="0">
                <a:schemeClr val="tx2">
                  <a:alpha val="50000"/>
                </a:schemeClr>
              </a:gs>
              <a:gs pos="50000">
                <a:schemeClr val="accent1">
                  <a:lumMod val="75000"/>
                  <a:alpha val="70000"/>
                </a:schemeClr>
              </a:gs>
              <a:gs pos="100000">
                <a:schemeClr val="tx2">
                  <a:lumMod val="75000"/>
                  <a:alpha val="50000"/>
                </a:schemeClr>
              </a:gs>
            </a:gsLst>
            <a:lin ang="0" scaled="0"/>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400" kern="0" dirty="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58" name="Up-Down Arrow 57"/>
          <p:cNvSpPr/>
          <p:nvPr/>
        </p:nvSpPr>
        <p:spPr>
          <a:xfrm>
            <a:off x="2608566" y="4454504"/>
            <a:ext cx="168640" cy="822960"/>
          </a:xfrm>
          <a:prstGeom prst="upDownArrow">
            <a:avLst/>
          </a:prstGeom>
          <a:gradFill>
            <a:gsLst>
              <a:gs pos="0">
                <a:schemeClr val="tx2">
                  <a:alpha val="50000"/>
                </a:schemeClr>
              </a:gs>
              <a:gs pos="50000">
                <a:schemeClr val="accent1">
                  <a:lumMod val="75000"/>
                  <a:alpha val="70000"/>
                </a:schemeClr>
              </a:gs>
              <a:gs pos="100000">
                <a:schemeClr val="tx2">
                  <a:lumMod val="75000"/>
                  <a:alpha val="50000"/>
                </a:schemeClr>
              </a:gs>
            </a:gsLst>
            <a:lin ang="0" scaled="0"/>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400" kern="0" dirty="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59" name="Up-Down Arrow 58"/>
          <p:cNvSpPr/>
          <p:nvPr/>
        </p:nvSpPr>
        <p:spPr>
          <a:xfrm>
            <a:off x="3468722" y="4545944"/>
            <a:ext cx="168640" cy="731520"/>
          </a:xfrm>
          <a:prstGeom prst="upDownArrow">
            <a:avLst/>
          </a:prstGeom>
          <a:gradFill>
            <a:gsLst>
              <a:gs pos="0">
                <a:schemeClr val="tx2">
                  <a:alpha val="50000"/>
                </a:schemeClr>
              </a:gs>
              <a:gs pos="50000">
                <a:schemeClr val="accent1">
                  <a:lumMod val="75000"/>
                  <a:alpha val="70000"/>
                </a:schemeClr>
              </a:gs>
              <a:gs pos="100000">
                <a:schemeClr val="tx2">
                  <a:lumMod val="75000"/>
                  <a:alpha val="50000"/>
                </a:schemeClr>
              </a:gs>
            </a:gsLst>
            <a:lin ang="0" scaled="0"/>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400" kern="0" dirty="0">
              <a:solidFill>
                <a:srgbClr val="FFFFFF"/>
              </a:solidFill>
              <a:effectLst>
                <a:outerShdw blurRad="50800" dist="38100" dir="2700000" algn="tl" rotWithShape="0">
                  <a:prstClr val="black">
                    <a:alpha val="40000"/>
                  </a:prstClr>
                </a:outerShdw>
              </a:effectLst>
              <a:latin typeface="Segoe Semibold" pitchFamily="34" charset="0"/>
            </a:endParaRPr>
          </a:p>
        </p:txBody>
      </p:sp>
      <p:sp>
        <p:nvSpPr>
          <p:cNvPr id="60" name="Up-Down Arrow 59"/>
          <p:cNvSpPr/>
          <p:nvPr/>
        </p:nvSpPr>
        <p:spPr>
          <a:xfrm>
            <a:off x="5506748" y="4545944"/>
            <a:ext cx="168640" cy="731520"/>
          </a:xfrm>
          <a:prstGeom prst="upDownArrow">
            <a:avLst/>
          </a:prstGeom>
          <a:gradFill>
            <a:gsLst>
              <a:gs pos="0">
                <a:schemeClr val="tx2">
                  <a:alpha val="50000"/>
                </a:schemeClr>
              </a:gs>
              <a:gs pos="50000">
                <a:schemeClr val="accent1">
                  <a:lumMod val="75000"/>
                  <a:alpha val="70000"/>
                </a:schemeClr>
              </a:gs>
              <a:gs pos="100000">
                <a:schemeClr val="tx2">
                  <a:lumMod val="75000"/>
                  <a:alpha val="50000"/>
                </a:schemeClr>
              </a:gs>
            </a:gsLst>
            <a:lin ang="0" scaled="0"/>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1400" kern="0" dirty="0">
              <a:solidFill>
                <a:srgbClr val="FFFFFF"/>
              </a:solidFill>
              <a:effectLst>
                <a:outerShdw blurRad="50800" dist="38100" dir="2700000" algn="tl" rotWithShape="0">
                  <a:prstClr val="black">
                    <a:alpha val="40000"/>
                  </a:prstClr>
                </a:outerShdw>
              </a:effectLst>
              <a:latin typeface="Segoe Semibold" pitchFamily="34" charset="0"/>
            </a:endParaRPr>
          </a:p>
        </p:txBody>
      </p:sp>
      <p:grpSp>
        <p:nvGrpSpPr>
          <p:cNvPr id="15" name="Group 67"/>
          <p:cNvGrpSpPr/>
          <p:nvPr/>
        </p:nvGrpSpPr>
        <p:grpSpPr>
          <a:xfrm>
            <a:off x="4764375" y="2415627"/>
            <a:ext cx="991849" cy="716639"/>
            <a:chOff x="4734394" y="2813310"/>
            <a:chExt cx="991849" cy="716639"/>
          </a:xfrm>
        </p:grpSpPr>
        <p:pic>
          <p:nvPicPr>
            <p:cNvPr id="62" name="Picture 61" descr="Picture1.png"/>
            <p:cNvPicPr>
              <a:picLocks noChangeAspect="1"/>
            </p:cNvPicPr>
            <p:nvPr/>
          </p:nvPicPr>
          <p:blipFill>
            <a:blip r:embed="rId20" cstate="print"/>
            <a:stretch>
              <a:fillRect/>
            </a:stretch>
          </p:blipFill>
          <p:spPr>
            <a:xfrm>
              <a:off x="4734394" y="2813310"/>
              <a:ext cx="684551" cy="716639"/>
            </a:xfrm>
            <a:prstGeom prst="rect">
              <a:avLst/>
            </a:prstGeom>
          </p:spPr>
        </p:pic>
        <p:pic>
          <p:nvPicPr>
            <p:cNvPr id="67" name="Picture 66" descr="Configurations.png"/>
            <p:cNvPicPr>
              <a:picLocks noChangeAspect="1"/>
            </p:cNvPicPr>
            <p:nvPr/>
          </p:nvPicPr>
          <p:blipFill>
            <a:blip r:embed="rId21" cstate="print"/>
            <a:srcRect b="11680"/>
            <a:stretch>
              <a:fillRect/>
            </a:stretch>
          </p:blipFill>
          <p:spPr>
            <a:xfrm>
              <a:off x="5113519" y="2959047"/>
              <a:ext cx="612724" cy="541156"/>
            </a:xfrm>
            <a:prstGeom prst="rect">
              <a:avLst/>
            </a:prstGeom>
            <a:effectLst>
              <a:outerShdw blurRad="76200" dir="18900000" sy="23000" kx="-1200000" algn="bl" rotWithShape="0">
                <a:prstClr val="black">
                  <a:alpha val="20000"/>
                </a:prstClr>
              </a:outerShdw>
            </a:effectLst>
          </p:spPr>
        </p:pic>
      </p:grpSp>
      <p:pic>
        <p:nvPicPr>
          <p:cNvPr id="76" name="Picture 75" descr="mangement new.png"/>
          <p:cNvPicPr>
            <a:picLocks noChangeAspect="1"/>
          </p:cNvPicPr>
          <p:nvPr/>
        </p:nvPicPr>
        <p:blipFill>
          <a:blip r:embed="rId22" cstate="print"/>
          <a:stretch>
            <a:fillRect/>
          </a:stretch>
        </p:blipFill>
        <p:spPr>
          <a:xfrm>
            <a:off x="8556792" y="94862"/>
            <a:ext cx="577877" cy="274320"/>
          </a:xfrm>
          <a:prstGeom prst="rect">
            <a:avLst/>
          </a:prstGeom>
        </p:spPr>
      </p:pic>
      <p:sp>
        <p:nvSpPr>
          <p:cNvPr id="77" name="Rounded Rectangle 76"/>
          <p:cNvSpPr/>
          <p:nvPr/>
        </p:nvSpPr>
        <p:spPr bwMode="auto">
          <a:xfrm>
            <a:off x="914400" y="1689695"/>
            <a:ext cx="1295400" cy="3810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1200" kern="0" dirty="0" smtClean="0">
                <a:solidFill>
                  <a:srgbClr val="FFFFFF"/>
                </a:solidFill>
                <a:effectLst>
                  <a:outerShdw blurRad="50800" dist="38100" dir="2700000" algn="tl" rotWithShape="0">
                    <a:prstClr val="black">
                      <a:alpha val="40000"/>
                    </a:prstClr>
                  </a:outerShdw>
                </a:effectLst>
                <a:latin typeface="Segoe Semibold" pitchFamily="34" charset="0"/>
              </a:rPr>
              <a:t>Self Service</a:t>
            </a:r>
          </a:p>
        </p:txBody>
      </p:sp>
      <p:sp>
        <p:nvSpPr>
          <p:cNvPr id="78" name="Rounded Rectangle 77"/>
          <p:cNvSpPr/>
          <p:nvPr/>
        </p:nvSpPr>
        <p:spPr bwMode="auto">
          <a:xfrm>
            <a:off x="2385350" y="1689695"/>
            <a:ext cx="1295400" cy="3810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1200" kern="0" dirty="0" smtClean="0">
                <a:solidFill>
                  <a:srgbClr val="FFFFFF"/>
                </a:solidFill>
                <a:effectLst>
                  <a:outerShdw blurRad="50800" dist="38100" dir="2700000" algn="tl" rotWithShape="0">
                    <a:prstClr val="black">
                      <a:alpha val="40000"/>
                    </a:prstClr>
                  </a:outerShdw>
                </a:effectLst>
                <a:latin typeface="Segoe Semibold" pitchFamily="34" charset="0"/>
              </a:rPr>
              <a:t>Service Level Management</a:t>
            </a:r>
          </a:p>
        </p:txBody>
      </p:sp>
      <p:sp>
        <p:nvSpPr>
          <p:cNvPr id="79" name="Rounded Rectangle 78"/>
          <p:cNvSpPr/>
          <p:nvPr/>
        </p:nvSpPr>
        <p:spPr bwMode="auto">
          <a:xfrm>
            <a:off x="3863050" y="1689695"/>
            <a:ext cx="1295400" cy="3810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1200" kern="0" dirty="0" smtClean="0">
                <a:solidFill>
                  <a:srgbClr val="FFFFFF"/>
                </a:solidFill>
                <a:effectLst>
                  <a:outerShdw blurRad="50800" dist="38100" dir="2700000" algn="tl" rotWithShape="0">
                    <a:prstClr val="black">
                      <a:alpha val="40000"/>
                    </a:prstClr>
                  </a:outerShdw>
                </a:effectLst>
                <a:latin typeface="Segoe Semibold" pitchFamily="34" charset="0"/>
              </a:rPr>
              <a:t>Compliance and Risk</a:t>
            </a:r>
          </a:p>
        </p:txBody>
      </p:sp>
      <p:sp>
        <p:nvSpPr>
          <p:cNvPr id="80" name="Rounded Rectangle 79"/>
          <p:cNvSpPr/>
          <p:nvPr/>
        </p:nvSpPr>
        <p:spPr bwMode="auto">
          <a:xfrm>
            <a:off x="5334000" y="1689695"/>
            <a:ext cx="1295400" cy="3810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1200" kern="0" dirty="0" smtClean="0">
                <a:solidFill>
                  <a:srgbClr val="FFFFFF"/>
                </a:solidFill>
                <a:effectLst>
                  <a:outerShdw blurRad="50800" dist="38100" dir="2700000" algn="tl" rotWithShape="0">
                    <a:prstClr val="black">
                      <a:alpha val="40000"/>
                    </a:prstClr>
                  </a:outerShdw>
                </a:effectLst>
                <a:latin typeface="Segoe Semibold" pitchFamily="34" charset="0"/>
              </a:rPr>
              <a:t>IT Business Intelligence</a:t>
            </a:r>
          </a:p>
        </p:txBody>
      </p:sp>
      <p:sp>
        <p:nvSpPr>
          <p:cNvPr id="81" name="Rounded Rectangle 80"/>
          <p:cNvSpPr/>
          <p:nvPr/>
        </p:nvSpPr>
        <p:spPr bwMode="auto">
          <a:xfrm>
            <a:off x="6781800" y="1689695"/>
            <a:ext cx="1295400" cy="381000"/>
          </a:xfrm>
          <a:prstGeom prst="roundRect">
            <a:avLst/>
          </a:prstGeom>
          <a:gradFill>
            <a:gsLst>
              <a:gs pos="0">
                <a:srgbClr val="FF6600"/>
              </a:gs>
              <a:gs pos="50000">
                <a:srgbClr val="FFC000">
                  <a:lumMod val="75000"/>
                </a:srgbClr>
              </a:gs>
              <a:gs pos="100000">
                <a:srgbClr val="FF6600">
                  <a:lumMod val="75000"/>
                </a:srgbClr>
              </a:gs>
            </a:gsLst>
            <a:lin ang="16200000" scaled="1"/>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rgbClr val="292929"/>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r>
              <a:rPr lang="en-US" sz="1200" kern="0" dirty="0" smtClean="0">
                <a:solidFill>
                  <a:srgbClr val="FFFFFF"/>
                </a:solidFill>
                <a:effectLst>
                  <a:outerShdw blurRad="50800" dist="38100" dir="2700000" algn="tl" rotWithShape="0">
                    <a:prstClr val="black">
                      <a:alpha val="40000"/>
                    </a:prstClr>
                  </a:outerShdw>
                </a:effectLst>
                <a:latin typeface="Segoe Semibold" pitchFamily="34" charset="0"/>
              </a:rPr>
              <a:t>Asset Management</a:t>
            </a:r>
          </a:p>
        </p:txBody>
      </p:sp>
      <p:sp>
        <p:nvSpPr>
          <p:cNvPr id="68" name="TextBox 67"/>
          <p:cNvSpPr txBox="1"/>
          <p:nvPr/>
        </p:nvSpPr>
        <p:spPr>
          <a:xfrm>
            <a:off x="-2133600" y="2209800"/>
            <a:ext cx="1295400" cy="1477328"/>
          </a:xfrm>
          <a:prstGeom prst="rect">
            <a:avLst/>
          </a:prstGeom>
          <a:solidFill>
            <a:srgbClr val="FF0000"/>
          </a:solidFill>
        </p:spPr>
        <p:txBody>
          <a:bodyPr wrap="square" rtlCol="0">
            <a:spAutoFit/>
          </a:bodyPr>
          <a:lstStyle/>
          <a:p>
            <a:r>
              <a:rPr lang="en-US" dirty="0" smtClean="0"/>
              <a:t>Check with Paul right slide to focus on</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IT photo" descr="MSIT08_Hector_01.png"/>
          <p:cNvPicPr>
            <a:picLocks noChangeAspect="1"/>
          </p:cNvPicPr>
          <p:nvPr/>
        </p:nvPicPr>
        <p:blipFill>
          <a:blip r:embed="rId3" cstate="email"/>
          <a:stretch>
            <a:fillRect/>
          </a:stretch>
        </p:blipFill>
        <p:spPr>
          <a:xfrm>
            <a:off x="4" y="0"/>
            <a:ext cx="5560319" cy="6858000"/>
          </a:xfrm>
          <a:prstGeom prst="rect">
            <a:avLst/>
          </a:prstGeom>
        </p:spPr>
      </p:pic>
      <p:grpSp>
        <p:nvGrpSpPr>
          <p:cNvPr id="2" name="Servers on cloud"/>
          <p:cNvGrpSpPr/>
          <p:nvPr/>
        </p:nvGrpSpPr>
        <p:grpSpPr>
          <a:xfrm>
            <a:off x="3216987" y="1539548"/>
            <a:ext cx="5927014" cy="5358555"/>
            <a:chOff x="3586377" y="1681007"/>
            <a:chExt cx="5557623" cy="5024593"/>
          </a:xfrm>
        </p:grpSpPr>
        <p:grpSp>
          <p:nvGrpSpPr>
            <p:cNvPr id="3" name="Group 53"/>
            <p:cNvGrpSpPr/>
            <p:nvPr/>
          </p:nvGrpSpPr>
          <p:grpSpPr>
            <a:xfrm>
              <a:off x="4267200" y="2660067"/>
              <a:ext cx="4876800" cy="3969335"/>
              <a:chOff x="381000" y="2430293"/>
              <a:chExt cx="4037614" cy="2145871"/>
            </a:xfrm>
          </p:grpSpPr>
          <p:pic>
            <p:nvPicPr>
              <p:cNvPr id="105"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a:off x="381000" y="3049968"/>
                <a:ext cx="2703022" cy="1526196"/>
              </a:xfrm>
              <a:prstGeom prst="rect">
                <a:avLst/>
              </a:prstGeom>
              <a:noFill/>
            </p:spPr>
          </p:pic>
          <p:pic>
            <p:nvPicPr>
              <p:cNvPr id="106"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08"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00" name="Picture 4" descr="\\SERVER3\Restrict\FTP_Root\Clients\White_Whale\2-20113_Exec Tier - Bob Muglia GCIO Deck\ART\PNGs\iStock_8793491_cutout.png"/>
            <p:cNvPicPr>
              <a:picLocks noChangeAspect="1" noChangeArrowheads="1"/>
            </p:cNvPicPr>
            <p:nvPr/>
          </p:nvPicPr>
          <p:blipFill>
            <a:blip r:embed="rId7" cstate="print"/>
            <a:srcRect/>
            <a:stretch>
              <a:fillRect/>
            </a:stretch>
          </p:blipFill>
          <p:spPr bwMode="auto">
            <a:xfrm>
              <a:off x="5250501" y="1681007"/>
              <a:ext cx="3036087" cy="3150469"/>
            </a:xfrm>
            <a:prstGeom prst="rect">
              <a:avLst/>
            </a:prstGeom>
            <a:noFill/>
            <a:effectLst>
              <a:outerShdw blurRad="393700" algn="ctr" rotWithShape="0">
                <a:prstClr val="black">
                  <a:alpha val="40000"/>
                </a:prstClr>
              </a:outerShdw>
            </a:effectLst>
          </p:spPr>
        </p:pic>
        <p:pic>
          <p:nvPicPr>
            <p:cNvPr id="101" name="Picture 5" descr="\\SERVER3\InternalBin\Resource DVD\DVD_ART36\Artwork_Imagery\Icons - Illustrations\Internet Clouds web\cloud 3.png"/>
            <p:cNvPicPr>
              <a:picLocks noChangeAspect="1" noChangeArrowheads="1"/>
            </p:cNvPicPr>
            <p:nvPr/>
          </p:nvPicPr>
          <p:blipFill>
            <a:blip r:embed="rId8" cstate="print"/>
            <a:srcRect/>
            <a:stretch>
              <a:fillRect/>
            </a:stretch>
          </p:blipFill>
          <p:spPr bwMode="auto">
            <a:xfrm>
              <a:off x="3586377" y="3650064"/>
              <a:ext cx="4825786" cy="1386671"/>
            </a:xfrm>
            <a:prstGeom prst="rect">
              <a:avLst/>
            </a:prstGeom>
            <a:noFill/>
          </p:spPr>
        </p:pic>
        <p:pic>
          <p:nvPicPr>
            <p:cNvPr id="103"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4624457" y="4230896"/>
              <a:ext cx="4497724" cy="2474704"/>
            </a:xfrm>
            <a:prstGeom prst="rect">
              <a:avLst/>
            </a:prstGeom>
            <a:noFill/>
          </p:spPr>
        </p:pic>
        <p:pic>
          <p:nvPicPr>
            <p:cNvPr id="104"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a:off x="4572000" y="4279232"/>
              <a:ext cx="2967789" cy="1632915"/>
            </a:xfrm>
            <a:prstGeom prst="rect">
              <a:avLst/>
            </a:prstGeom>
            <a:noFill/>
          </p:spPr>
        </p:pic>
      </p:grpSp>
      <p:grpSp>
        <p:nvGrpSpPr>
          <p:cNvPr id="4" name="small ring 1"/>
          <p:cNvGrpSpPr/>
          <p:nvPr/>
        </p:nvGrpSpPr>
        <p:grpSpPr>
          <a:xfrm>
            <a:off x="730250" y="2297938"/>
            <a:ext cx="1828800" cy="2371819"/>
            <a:chOff x="-2683661" y="7815037"/>
            <a:chExt cx="1828800" cy="2371819"/>
          </a:xfrm>
        </p:grpSpPr>
        <p:grpSp>
          <p:nvGrpSpPr>
            <p:cNvPr id="5" name="Group 97"/>
            <p:cNvGrpSpPr>
              <a:grpSpLocks noChangeAspect="1"/>
            </p:cNvGrpSpPr>
            <p:nvPr/>
          </p:nvGrpSpPr>
          <p:grpSpPr>
            <a:xfrm>
              <a:off x="-2683664" y="8362651"/>
              <a:ext cx="1828799" cy="1824204"/>
              <a:chOff x="10310444" y="-1000560"/>
              <a:chExt cx="2912879" cy="2905560"/>
            </a:xfrm>
          </p:grpSpPr>
          <p:pic>
            <p:nvPicPr>
              <p:cNvPr id="55" name="Picture 3" descr="C:\Users\shows\Desktop\Single Server Rack.png"/>
              <p:cNvPicPr>
                <a:picLocks noChangeAspect="1" noChangeArrowheads="1"/>
              </p:cNvPicPr>
              <p:nvPr/>
            </p:nvPicPr>
            <p:blipFill>
              <a:blip r:embed="rId9" cstate="print"/>
              <a:stretch>
                <a:fillRect/>
              </a:stretch>
            </p:blipFill>
            <p:spPr bwMode="auto">
              <a:xfrm>
                <a:off x="10947566" y="-208759"/>
                <a:ext cx="1561266" cy="1620006"/>
              </a:xfrm>
              <a:prstGeom prst="rect">
                <a:avLst/>
              </a:prstGeom>
              <a:noFill/>
            </p:spPr>
          </p:pic>
          <p:pic>
            <p:nvPicPr>
              <p:cNvPr id="5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54" name="Rectangle 53"/>
            <p:cNvSpPr/>
            <p:nvPr/>
          </p:nvSpPr>
          <p:spPr bwMode="auto">
            <a:xfrm>
              <a:off x="-2591663" y="7815037"/>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a:gradFill>
                    <a:gsLst>
                      <a:gs pos="0">
                        <a:srgbClr val="FFFFFF"/>
                      </a:gs>
                      <a:gs pos="100000">
                        <a:srgbClr val="FFFFFF"/>
                      </a:gs>
                    </a:gsLst>
                    <a:lin ang="5400000" scaled="0"/>
                  </a:gradFill>
                </a:rPr>
                <a:t>Traditional</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Datacenter</a:t>
              </a:r>
            </a:p>
          </p:txBody>
        </p:sp>
      </p:grpSp>
      <p:grpSp>
        <p:nvGrpSpPr>
          <p:cNvPr id="6" name="small ring 2"/>
          <p:cNvGrpSpPr/>
          <p:nvPr/>
        </p:nvGrpSpPr>
        <p:grpSpPr>
          <a:xfrm>
            <a:off x="2681288" y="2297938"/>
            <a:ext cx="1828800" cy="2371819"/>
            <a:chOff x="-2683661" y="7815037"/>
            <a:chExt cx="1828800" cy="2371819"/>
          </a:xfrm>
        </p:grpSpPr>
        <p:grpSp>
          <p:nvGrpSpPr>
            <p:cNvPr id="7" name="Group 97"/>
            <p:cNvGrpSpPr>
              <a:grpSpLocks noChangeAspect="1"/>
            </p:cNvGrpSpPr>
            <p:nvPr/>
          </p:nvGrpSpPr>
          <p:grpSpPr>
            <a:xfrm>
              <a:off x="-2683664" y="8362651"/>
              <a:ext cx="1828799" cy="1824204"/>
              <a:chOff x="10310444" y="-1000560"/>
              <a:chExt cx="2912879" cy="2905560"/>
            </a:xfrm>
          </p:grpSpPr>
          <p:pic>
            <p:nvPicPr>
              <p:cNvPr id="60" name="Picture 3" descr="C:\Users\shows\Desktop\Single Server Rack.png"/>
              <p:cNvPicPr>
                <a:picLocks noChangeAspect="1" noChangeArrowheads="1"/>
              </p:cNvPicPr>
              <p:nvPr/>
            </p:nvPicPr>
            <p:blipFill>
              <a:blip r:embed="rId11" cstate="print"/>
              <a:stretch>
                <a:fillRect/>
              </a:stretch>
            </p:blipFill>
            <p:spPr bwMode="auto">
              <a:xfrm>
                <a:off x="10947568" y="-208759"/>
                <a:ext cx="1561263" cy="1620006"/>
              </a:xfrm>
              <a:prstGeom prst="rect">
                <a:avLst/>
              </a:prstGeom>
              <a:noFill/>
            </p:spPr>
          </p:pic>
          <p:pic>
            <p:nvPicPr>
              <p:cNvPr id="61"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59" name="Rectangle 58"/>
            <p:cNvSpPr/>
            <p:nvPr/>
          </p:nvSpPr>
          <p:spPr bwMode="auto">
            <a:xfrm>
              <a:off x="-2591663" y="7815037"/>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Virtualized</a:t>
              </a:r>
              <a:r>
                <a:rPr lang="en-US" dirty="0">
                  <a:gradFill>
                    <a:gsLst>
                      <a:gs pos="0">
                        <a:srgbClr val="FFFFFF"/>
                      </a:gs>
                      <a:gs pos="100000">
                        <a:srgbClr val="FFFFFF"/>
                      </a:gs>
                    </a:gsLst>
                    <a:lin ang="5400000" scaled="0"/>
                  </a:gradFill>
                </a:rPr>
                <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Datacenter</a:t>
              </a:r>
            </a:p>
          </p:txBody>
        </p:sp>
      </p:grpSp>
      <p:grpSp>
        <p:nvGrpSpPr>
          <p:cNvPr id="8" name="small ring 3"/>
          <p:cNvGrpSpPr/>
          <p:nvPr/>
        </p:nvGrpSpPr>
        <p:grpSpPr>
          <a:xfrm>
            <a:off x="4632326" y="2297938"/>
            <a:ext cx="1828799" cy="2374116"/>
            <a:chOff x="4749798" y="2355850"/>
            <a:chExt cx="1828799" cy="2374116"/>
          </a:xfrm>
        </p:grpSpPr>
        <p:grpSp>
          <p:nvGrpSpPr>
            <p:cNvPr id="9" name="Group 135"/>
            <p:cNvGrpSpPr/>
            <p:nvPr/>
          </p:nvGrpSpPr>
          <p:grpSpPr>
            <a:xfrm>
              <a:off x="4749798" y="2905762"/>
              <a:ext cx="1828799" cy="1824204"/>
              <a:chOff x="4749798" y="2905762"/>
              <a:chExt cx="1828799" cy="1824204"/>
            </a:xfrm>
          </p:grpSpPr>
          <p:grpSp>
            <p:nvGrpSpPr>
              <p:cNvPr id="10" name="Group 134"/>
              <p:cNvGrpSpPr/>
              <p:nvPr/>
            </p:nvGrpSpPr>
            <p:grpSpPr>
              <a:xfrm>
                <a:off x="4946978" y="3381807"/>
                <a:ext cx="1396813" cy="1169811"/>
                <a:chOff x="4946978" y="3381807"/>
                <a:chExt cx="1396813" cy="1169811"/>
              </a:xfrm>
            </p:grpSpPr>
            <p:grpSp>
              <p:nvGrpSpPr>
                <p:cNvPr id="11" name="Group 112"/>
                <p:cNvGrpSpPr/>
                <p:nvPr/>
              </p:nvGrpSpPr>
              <p:grpSpPr>
                <a:xfrm>
                  <a:off x="4946978" y="3381807"/>
                  <a:ext cx="1396813" cy="1169811"/>
                  <a:chOff x="3726186" y="1681007"/>
                  <a:chExt cx="5908626" cy="4948395"/>
                </a:xfrm>
              </p:grpSpPr>
              <p:grpSp>
                <p:nvGrpSpPr>
                  <p:cNvPr id="12" name="Group 53"/>
                  <p:cNvGrpSpPr/>
                  <p:nvPr/>
                </p:nvGrpSpPr>
                <p:grpSpPr>
                  <a:xfrm>
                    <a:off x="4267200" y="2660067"/>
                    <a:ext cx="4876800" cy="3969335"/>
                    <a:chOff x="381000" y="2430293"/>
                    <a:chExt cx="4037614" cy="2145871"/>
                  </a:xfrm>
                </p:grpSpPr>
                <p:pic>
                  <p:nvPicPr>
                    <p:cNvPr id="74" name="Picture 9" descr="\\SERVER3\InternalBin\Resource DVD\DVD_ART36\Artwork_Imagery\Icons - Illustrations\Internet Clouds web\cloud 1.png"/>
                    <p:cNvPicPr>
                      <a:picLocks noChangeAspect="1" noChangeArrowheads="1"/>
                    </p:cNvPicPr>
                    <p:nvPr/>
                  </p:nvPicPr>
                  <p:blipFill>
                    <a:blip r:embed="rId12" cstate="print"/>
                    <a:srcRect/>
                    <a:stretch>
                      <a:fillRect/>
                    </a:stretch>
                  </p:blipFill>
                  <p:spPr bwMode="auto">
                    <a:xfrm>
                      <a:off x="381000" y="3049968"/>
                      <a:ext cx="2703022" cy="1526196"/>
                    </a:xfrm>
                    <a:prstGeom prst="rect">
                      <a:avLst/>
                    </a:prstGeom>
                    <a:noFill/>
                  </p:spPr>
                </p:pic>
                <p:pic>
                  <p:nvPicPr>
                    <p:cNvPr id="75" name="Picture 6" descr="\\SERVER3\InternalBin\Resource DVD\DVD_ART36\Artwork_Imagery\Icons - Illustrations\Internet Clouds web\cloud 2.png"/>
                    <p:cNvPicPr>
                      <a:picLocks noChangeAspect="1" noChangeArrowheads="1"/>
                    </p:cNvPicPr>
                    <p:nvPr/>
                  </p:nvPicPr>
                  <p:blipFill>
                    <a:blip r:embed="rId13" cstate="print"/>
                    <a:srcRect/>
                    <a:stretch>
                      <a:fillRect/>
                    </a:stretch>
                  </p:blipFill>
                  <p:spPr bwMode="auto">
                    <a:xfrm>
                      <a:off x="1629294" y="2752306"/>
                      <a:ext cx="2718261" cy="1368635"/>
                    </a:xfrm>
                    <a:prstGeom prst="rect">
                      <a:avLst/>
                    </a:prstGeom>
                    <a:noFill/>
                  </p:spPr>
                </p:pic>
                <p:pic>
                  <p:nvPicPr>
                    <p:cNvPr id="76" name="Picture 4" descr="\\SERVER3\InternalBin\Resource DVD\DVD_ART36\Artwork_Imagery\Icons - Illustrations\Internet Clouds web\Istock 5118882 - clouds and sky.png"/>
                    <p:cNvPicPr>
                      <a:picLocks noChangeAspect="1" noChangeArrowheads="1"/>
                    </p:cNvPicPr>
                    <p:nvPr/>
                  </p:nvPicPr>
                  <p:blipFill>
                    <a:blip r:embed="rId14"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70" name="Picture 4" descr="\\SERVER3\Restrict\FTP_Root\Clients\White_Whale\2-20113_Exec Tier - Bob Muglia GCIO Deck\ART\PNGs\iStock_8793491_cutout.png"/>
                  <p:cNvPicPr>
                    <a:picLocks noChangeAspect="1" noChangeArrowheads="1"/>
                  </p:cNvPicPr>
                  <p:nvPr/>
                </p:nvPicPr>
                <p:blipFill>
                  <a:blip r:embed="rId15" cstate="print"/>
                  <a:stretch>
                    <a:fillRect/>
                  </a:stretch>
                </p:blipFill>
                <p:spPr bwMode="auto">
                  <a:xfrm>
                    <a:off x="6486936" y="1681007"/>
                    <a:ext cx="1495264" cy="3150470"/>
                  </a:xfrm>
                  <a:prstGeom prst="rect">
                    <a:avLst/>
                  </a:prstGeom>
                  <a:noFill/>
                  <a:effectLst>
                    <a:outerShdw blurRad="393700" algn="ctr" rotWithShape="0">
                      <a:prstClr val="black">
                        <a:alpha val="40000"/>
                      </a:prstClr>
                    </a:outerShdw>
                  </a:effectLst>
                </p:spPr>
              </p:pic>
              <p:pic>
                <p:nvPicPr>
                  <p:cNvPr id="71" name="Picture 5" descr="\\SERVER3\InternalBin\Resource DVD\DVD_ART36\Artwork_Imagery\Icons - Illustrations\Internet Clouds web\cloud 3.png"/>
                  <p:cNvPicPr>
                    <a:picLocks noChangeAspect="1" noChangeArrowheads="1"/>
                  </p:cNvPicPr>
                  <p:nvPr/>
                </p:nvPicPr>
                <p:blipFill>
                  <a:blip r:embed="rId16" cstate="print"/>
                  <a:srcRect/>
                  <a:stretch>
                    <a:fillRect/>
                  </a:stretch>
                </p:blipFill>
                <p:spPr bwMode="auto">
                  <a:xfrm rot="497655" flipH="1">
                    <a:off x="3726186" y="3650063"/>
                    <a:ext cx="4825785" cy="1386671"/>
                  </a:xfrm>
                  <a:prstGeom prst="rect">
                    <a:avLst/>
                  </a:prstGeom>
                  <a:noFill/>
                </p:spPr>
              </p:pic>
              <p:pic>
                <p:nvPicPr>
                  <p:cNvPr id="72" name="Picture 9" descr="\\SERVER3\InternalBin\Resource DVD\DVD_ART36\Artwork_Imagery\Icons - Illustrations\Internet Clouds web\cloud 1.png"/>
                  <p:cNvPicPr>
                    <a:picLocks noChangeAspect="1" noChangeArrowheads="1"/>
                  </p:cNvPicPr>
                  <p:nvPr/>
                </p:nvPicPr>
                <p:blipFill>
                  <a:blip r:embed="rId17" cstate="print"/>
                  <a:srcRect/>
                  <a:stretch>
                    <a:fillRect/>
                  </a:stretch>
                </p:blipFill>
                <p:spPr bwMode="auto">
                  <a:xfrm flipH="1">
                    <a:off x="5137090" y="3811474"/>
                    <a:ext cx="4497722" cy="2474703"/>
                  </a:xfrm>
                  <a:prstGeom prst="rect">
                    <a:avLst/>
                  </a:prstGeom>
                  <a:noFill/>
                </p:spPr>
              </p:pic>
              <p:pic>
                <p:nvPicPr>
                  <p:cNvPr id="73" name="Picture 9" descr="\\SERVER3\InternalBin\Resource DVD\DVD_ART36\Artwork_Imagery\Icons - Illustrations\Internet Clouds web\cloud 1.png"/>
                  <p:cNvPicPr>
                    <a:picLocks noChangeAspect="1" noChangeArrowheads="1"/>
                  </p:cNvPicPr>
                  <p:nvPr/>
                </p:nvPicPr>
                <p:blipFill>
                  <a:blip r:embed="rId18" cstate="print"/>
                  <a:srcRect/>
                  <a:stretch>
                    <a:fillRect/>
                  </a:stretch>
                </p:blipFill>
                <p:spPr bwMode="auto">
                  <a:xfrm>
                    <a:off x="4572000" y="4279232"/>
                    <a:ext cx="2967789" cy="1632915"/>
                  </a:xfrm>
                  <a:prstGeom prst="rect">
                    <a:avLst/>
                  </a:prstGeom>
                  <a:noFill/>
                </p:spPr>
              </p:pic>
            </p:grpSp>
            <p:pic>
              <p:nvPicPr>
                <p:cNvPr id="68" name="Picture 3" descr="D:\SilverFox\DVD_ART36\Artwork_Imagery\Icons - Illustrations\_ REAL VISTA STYLE\people executive icon business man.png"/>
                <p:cNvPicPr>
                  <a:picLocks noChangeAspect="1" noChangeArrowheads="1"/>
                </p:cNvPicPr>
                <p:nvPr/>
              </p:nvPicPr>
              <p:blipFill>
                <a:blip r:embed="rId19" cstate="print"/>
                <a:stretch>
                  <a:fillRect/>
                </a:stretch>
              </p:blipFill>
              <p:spPr bwMode="auto">
                <a:xfrm>
                  <a:off x="5188178" y="3696657"/>
                  <a:ext cx="536575" cy="536575"/>
                </a:xfrm>
                <a:prstGeom prst="rect">
                  <a:avLst/>
                </a:prstGeom>
                <a:noFill/>
                <a:effectLst>
                  <a:outerShdw blurRad="101600" algn="ctr" rotWithShape="0">
                    <a:prstClr val="black">
                      <a:alpha val="50000"/>
                    </a:prstClr>
                  </a:outerShdw>
                </a:effectLst>
              </p:spPr>
            </p:pic>
          </p:grpSp>
          <p:pic>
            <p:nvPicPr>
              <p:cNvPr id="6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749798" y="2905762"/>
                <a:ext cx="1828799" cy="1824204"/>
              </a:xfrm>
              <a:prstGeom prst="rect">
                <a:avLst/>
              </a:prstGeom>
              <a:noFill/>
              <a:effectLst>
                <a:outerShdw blurRad="127000" algn="ctr" rotWithShape="0">
                  <a:prstClr val="black">
                    <a:alpha val="60000"/>
                  </a:prstClr>
                </a:outerShdw>
              </a:effectLst>
            </p:spPr>
          </p:pic>
        </p:grpSp>
        <p:sp>
          <p:nvSpPr>
            <p:cNvPr id="64" name="Rectangle 63"/>
            <p:cNvSpPr/>
            <p:nvPr/>
          </p:nvSpPr>
          <p:spPr bwMode="auto">
            <a:xfrm>
              <a:off x="4841798" y="2355850"/>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Private</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Cloud</a:t>
              </a:r>
              <a:endParaRPr lang="en-US" dirty="0">
                <a:gradFill>
                  <a:gsLst>
                    <a:gs pos="0">
                      <a:srgbClr val="FFFFFF"/>
                    </a:gs>
                    <a:gs pos="100000">
                      <a:srgbClr val="FFFFFF"/>
                    </a:gs>
                  </a:gsLst>
                  <a:lin ang="5400000" scaled="0"/>
                </a:gradFill>
              </a:endParaRPr>
            </a:p>
          </p:txBody>
        </p:sp>
      </p:grpSp>
      <p:grpSp>
        <p:nvGrpSpPr>
          <p:cNvPr id="13" name="small ring 4"/>
          <p:cNvGrpSpPr/>
          <p:nvPr/>
        </p:nvGrpSpPr>
        <p:grpSpPr>
          <a:xfrm>
            <a:off x="6583364" y="2297938"/>
            <a:ext cx="1828799" cy="2390092"/>
            <a:chOff x="6934199" y="2355850"/>
            <a:chExt cx="1828799" cy="2390092"/>
          </a:xfrm>
        </p:grpSpPr>
        <p:sp>
          <p:nvSpPr>
            <p:cNvPr id="78" name="text"/>
            <p:cNvSpPr/>
            <p:nvPr/>
          </p:nvSpPr>
          <p:spPr bwMode="auto">
            <a:xfrm>
              <a:off x="7026198" y="2355850"/>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Public</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Cloud</a:t>
              </a:r>
              <a:endParaRPr lang="en-US" dirty="0">
                <a:gradFill>
                  <a:gsLst>
                    <a:gs pos="0">
                      <a:srgbClr val="FFFFFF"/>
                    </a:gs>
                    <a:gs pos="100000">
                      <a:srgbClr val="FFFFFF"/>
                    </a:gs>
                  </a:gsLst>
                  <a:lin ang="5400000" scaled="0"/>
                </a:gradFill>
              </a:endParaRPr>
            </a:p>
          </p:txBody>
        </p:sp>
        <p:grpSp>
          <p:nvGrpSpPr>
            <p:cNvPr id="14" name="Group 121"/>
            <p:cNvGrpSpPr/>
            <p:nvPr/>
          </p:nvGrpSpPr>
          <p:grpSpPr>
            <a:xfrm>
              <a:off x="6934199" y="2921738"/>
              <a:ext cx="1828799" cy="1824204"/>
              <a:chOff x="6934199" y="2921738"/>
              <a:chExt cx="1828799" cy="1824204"/>
            </a:xfrm>
          </p:grpSpPr>
          <p:pic>
            <p:nvPicPr>
              <p:cNvPr id="80" name="globe" descr="D:\SilverFox\DVD_ART36\Artwork_Imagery\Icons - Illustrations\_ SUPER VISTA STYLE\world globe map.png"/>
              <p:cNvPicPr>
                <a:picLocks noChangeAspect="1" noChangeArrowheads="1"/>
              </p:cNvPicPr>
              <p:nvPr/>
            </p:nvPicPr>
            <p:blipFill>
              <a:blip r:embed="rId20" cstate="print"/>
              <a:stretch>
                <a:fillRect/>
              </a:stretch>
            </p:blipFill>
            <p:spPr bwMode="auto">
              <a:xfrm>
                <a:off x="7219948" y="3143250"/>
                <a:ext cx="1257300" cy="1257300"/>
              </a:xfrm>
              <a:prstGeom prst="rect">
                <a:avLst/>
              </a:prstGeom>
              <a:noFill/>
            </p:spPr>
          </p:pic>
          <p:grpSp>
            <p:nvGrpSpPr>
              <p:cNvPr id="15" name="Group 112"/>
              <p:cNvGrpSpPr/>
              <p:nvPr/>
            </p:nvGrpSpPr>
            <p:grpSpPr>
              <a:xfrm>
                <a:off x="7098328" y="3397783"/>
                <a:ext cx="1313835" cy="1187825"/>
                <a:chOff x="3586377" y="1681007"/>
                <a:chExt cx="5557623" cy="5024594"/>
              </a:xfrm>
            </p:grpSpPr>
            <p:grpSp>
              <p:nvGrpSpPr>
                <p:cNvPr id="16" name="Group 53"/>
                <p:cNvGrpSpPr/>
                <p:nvPr/>
              </p:nvGrpSpPr>
              <p:grpSpPr>
                <a:xfrm>
                  <a:off x="4267200" y="2660067"/>
                  <a:ext cx="4876800" cy="3969335"/>
                  <a:chOff x="381000" y="2430293"/>
                  <a:chExt cx="4037614" cy="2145871"/>
                </a:xfrm>
              </p:grpSpPr>
              <p:pic>
                <p:nvPicPr>
                  <p:cNvPr id="91" name="Picture 9" descr="\\SERVER3\InternalBin\Resource DVD\DVD_ART36\Artwork_Imagery\Icons - Illustrations\Internet Clouds web\cloud 1.png"/>
                  <p:cNvPicPr>
                    <a:picLocks noChangeAspect="1" noChangeArrowheads="1"/>
                  </p:cNvPicPr>
                  <p:nvPr/>
                </p:nvPicPr>
                <p:blipFill>
                  <a:blip r:embed="rId12" cstate="print"/>
                  <a:srcRect/>
                  <a:stretch>
                    <a:fillRect/>
                  </a:stretch>
                </p:blipFill>
                <p:spPr bwMode="auto">
                  <a:xfrm>
                    <a:off x="381000" y="3049968"/>
                    <a:ext cx="2703022" cy="1526196"/>
                  </a:xfrm>
                  <a:prstGeom prst="rect">
                    <a:avLst/>
                  </a:prstGeom>
                  <a:noFill/>
                </p:spPr>
              </p:pic>
              <p:pic>
                <p:nvPicPr>
                  <p:cNvPr id="93" name="Picture 6" descr="\\SERVER3\InternalBin\Resource DVD\DVD_ART36\Artwork_Imagery\Icons - Illustrations\Internet Clouds web\cloud 2.png"/>
                  <p:cNvPicPr>
                    <a:picLocks noChangeAspect="1" noChangeArrowheads="1"/>
                  </p:cNvPicPr>
                  <p:nvPr/>
                </p:nvPicPr>
                <p:blipFill>
                  <a:blip r:embed="rId13" cstate="print"/>
                  <a:srcRect/>
                  <a:stretch>
                    <a:fillRect/>
                  </a:stretch>
                </p:blipFill>
                <p:spPr bwMode="auto">
                  <a:xfrm>
                    <a:off x="1629294" y="2752306"/>
                    <a:ext cx="2718261" cy="1368635"/>
                  </a:xfrm>
                  <a:prstGeom prst="rect">
                    <a:avLst/>
                  </a:prstGeom>
                  <a:noFill/>
                </p:spPr>
              </p:pic>
              <p:pic>
                <p:nvPicPr>
                  <p:cNvPr id="94" name="Picture 4" descr="\\SERVER3\InternalBin\Resource DVD\DVD_ART36\Artwork_Imagery\Icons - Illustrations\Internet Clouds web\Istock 5118882 - clouds and sky.png"/>
                  <p:cNvPicPr>
                    <a:picLocks noChangeAspect="1" noChangeArrowheads="1"/>
                  </p:cNvPicPr>
                  <p:nvPr/>
                </p:nvPicPr>
                <p:blipFill>
                  <a:blip r:embed="rId14"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86" name="Picture 4" descr="\\SERVER3\Restrict\FTP_Root\Clients\White_Whale\2-20113_Exec Tier - Bob Muglia GCIO Deck\ART\PNGs\iStock_8793491_cutout.png"/>
                <p:cNvPicPr>
                  <a:picLocks noChangeAspect="1" noChangeArrowheads="1"/>
                </p:cNvPicPr>
                <p:nvPr/>
              </p:nvPicPr>
              <p:blipFill>
                <a:blip r:embed="rId15" cstate="print"/>
                <a:stretch>
                  <a:fillRect/>
                </a:stretch>
              </p:blipFill>
              <p:spPr bwMode="auto">
                <a:xfrm>
                  <a:off x="6020911" y="1681007"/>
                  <a:ext cx="1495266" cy="3150469"/>
                </a:xfrm>
                <a:prstGeom prst="rect">
                  <a:avLst/>
                </a:prstGeom>
                <a:noFill/>
                <a:effectLst>
                  <a:outerShdw blurRad="393700" algn="ctr" rotWithShape="0">
                    <a:prstClr val="black">
                      <a:alpha val="40000"/>
                    </a:prstClr>
                  </a:outerShdw>
                </a:effectLst>
              </p:spPr>
            </p:pic>
            <p:pic>
              <p:nvPicPr>
                <p:cNvPr id="88" name="Picture 5" descr="\\SERVER3\InternalBin\Resource DVD\DVD_ART36\Artwork_Imagery\Icons - Illustrations\Internet Clouds web\cloud 3.png"/>
                <p:cNvPicPr>
                  <a:picLocks noChangeAspect="1" noChangeArrowheads="1"/>
                </p:cNvPicPr>
                <p:nvPr/>
              </p:nvPicPr>
              <p:blipFill>
                <a:blip r:embed="rId16" cstate="print"/>
                <a:srcRect/>
                <a:stretch>
                  <a:fillRect/>
                </a:stretch>
              </p:blipFill>
              <p:spPr bwMode="auto">
                <a:xfrm>
                  <a:off x="3586377" y="3650064"/>
                  <a:ext cx="4825786" cy="1386671"/>
                </a:xfrm>
                <a:prstGeom prst="rect">
                  <a:avLst/>
                </a:prstGeom>
                <a:noFill/>
              </p:spPr>
            </p:pic>
            <p:pic>
              <p:nvPicPr>
                <p:cNvPr id="89" name="Picture 9" descr="\\SERVER3\InternalBin\Resource DVD\DVD_ART36\Artwork_Imagery\Icons - Illustrations\Internet Clouds web\cloud 1.png"/>
                <p:cNvPicPr>
                  <a:picLocks noChangeAspect="1" noChangeArrowheads="1"/>
                </p:cNvPicPr>
                <p:nvPr/>
              </p:nvPicPr>
              <p:blipFill>
                <a:blip r:embed="rId17" cstate="print"/>
                <a:srcRect/>
                <a:stretch>
                  <a:fillRect/>
                </a:stretch>
              </p:blipFill>
              <p:spPr bwMode="auto">
                <a:xfrm flipH="1">
                  <a:off x="4624457" y="4230897"/>
                  <a:ext cx="4497724" cy="2474704"/>
                </a:xfrm>
                <a:prstGeom prst="rect">
                  <a:avLst/>
                </a:prstGeom>
                <a:noFill/>
              </p:spPr>
            </p:pic>
            <p:pic>
              <p:nvPicPr>
                <p:cNvPr id="90" name="Picture 9" descr="\\SERVER3\InternalBin\Resource DVD\DVD_ART36\Artwork_Imagery\Icons - Illustrations\Internet Clouds web\cloud 1.png"/>
                <p:cNvPicPr>
                  <a:picLocks noChangeAspect="1" noChangeArrowheads="1"/>
                </p:cNvPicPr>
                <p:nvPr/>
              </p:nvPicPr>
              <p:blipFill>
                <a:blip r:embed="rId18" cstate="print"/>
                <a:srcRect/>
                <a:stretch>
                  <a:fillRect/>
                </a:stretch>
              </p:blipFill>
              <p:spPr bwMode="auto">
                <a:xfrm>
                  <a:off x="4572000" y="4279232"/>
                  <a:ext cx="2967789" cy="1632915"/>
                </a:xfrm>
                <a:prstGeom prst="rect">
                  <a:avLst/>
                </a:prstGeom>
                <a:noFill/>
              </p:spPr>
            </p:pic>
          </p:grpSp>
          <p:pic>
            <p:nvPicPr>
              <p:cNvPr id="83" name="ring" descr="S:\InternalBin\Resource DVD\DVD_ART36\Artwork_Imagery\Shapes\rings\silver orb frame 2.png"/>
              <p:cNvPicPr>
                <a:picLocks noChangeAspect="1" noChangeArrowheads="1"/>
              </p:cNvPicPr>
              <p:nvPr/>
            </p:nvPicPr>
            <p:blipFill>
              <a:blip r:embed="rId10" cstate="print"/>
              <a:stretch>
                <a:fillRect/>
              </a:stretch>
            </p:blipFill>
            <p:spPr bwMode="auto">
              <a:xfrm>
                <a:off x="6934199" y="2921738"/>
                <a:ext cx="1828799" cy="1824204"/>
              </a:xfrm>
              <a:prstGeom prst="rect">
                <a:avLst/>
              </a:prstGeom>
              <a:noFill/>
              <a:effectLst>
                <a:outerShdw blurRad="127000" algn="ctr" rotWithShape="0">
                  <a:prstClr val="black">
                    <a:alpha val="60000"/>
                  </a:prstClr>
                </a:outerShdw>
              </a:effectLst>
            </p:spPr>
          </p:pic>
        </p:grpSp>
      </p:grpSp>
      <p:sp>
        <p:nvSpPr>
          <p:cNvPr id="46" name="Title 45"/>
          <p:cNvSpPr>
            <a:spLocks noGrp="1"/>
          </p:cNvSpPr>
          <p:nvPr>
            <p:ph type="title"/>
          </p:nvPr>
        </p:nvSpPr>
        <p:spPr>
          <a:xfrm>
            <a:off x="381000" y="230188"/>
            <a:ext cx="8382000" cy="443198"/>
          </a:xfrm>
        </p:spPr>
        <p:txBody>
          <a:bodyPr/>
          <a:lstStyle/>
          <a:p>
            <a:r>
              <a:rPr lang="en-US" sz="3200" dirty="0"/>
              <a:t>Adapting to Market: Datacenter Evolution</a:t>
            </a:r>
          </a:p>
        </p:txBody>
      </p:sp>
      <p:grpSp>
        <p:nvGrpSpPr>
          <p:cNvPr id="17" name="large ring 1"/>
          <p:cNvGrpSpPr>
            <a:grpSpLocks noChangeAspect="1"/>
          </p:cNvGrpSpPr>
          <p:nvPr/>
        </p:nvGrpSpPr>
        <p:grpSpPr>
          <a:xfrm>
            <a:off x="57150" y="1210501"/>
            <a:ext cx="3200400" cy="4150683"/>
            <a:chOff x="-2683661" y="7815037"/>
            <a:chExt cx="1828800" cy="2371819"/>
          </a:xfrm>
        </p:grpSpPr>
        <p:grpSp>
          <p:nvGrpSpPr>
            <p:cNvPr id="18" name="Group 97"/>
            <p:cNvGrpSpPr>
              <a:grpSpLocks noChangeAspect="1"/>
            </p:cNvGrpSpPr>
            <p:nvPr/>
          </p:nvGrpSpPr>
          <p:grpSpPr>
            <a:xfrm>
              <a:off x="-2683661" y="8362651"/>
              <a:ext cx="1828800" cy="1824205"/>
              <a:chOff x="10310444" y="-1000560"/>
              <a:chExt cx="2912879" cy="2905560"/>
            </a:xfrm>
          </p:grpSpPr>
          <p:pic>
            <p:nvPicPr>
              <p:cNvPr id="96" name="Picture 3" descr="C:\Users\shows\Desktop\Single Server Rack.png"/>
              <p:cNvPicPr>
                <a:picLocks noChangeAspect="1" noChangeArrowheads="1"/>
              </p:cNvPicPr>
              <p:nvPr/>
            </p:nvPicPr>
            <p:blipFill>
              <a:blip r:embed="rId21" cstate="print"/>
              <a:stretch>
                <a:fillRect/>
              </a:stretch>
            </p:blipFill>
            <p:spPr bwMode="auto">
              <a:xfrm>
                <a:off x="10947566" y="-208759"/>
                <a:ext cx="1561266" cy="1620006"/>
              </a:xfrm>
              <a:prstGeom prst="rect">
                <a:avLst/>
              </a:prstGeom>
              <a:noFill/>
            </p:spPr>
          </p:pic>
          <p:pic>
            <p:nvPicPr>
              <p:cNvPr id="95"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82" name="Rectangle 81"/>
            <p:cNvSpPr/>
            <p:nvPr/>
          </p:nvSpPr>
          <p:spPr bwMode="auto">
            <a:xfrm>
              <a:off x="-2591663" y="7815037"/>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a:gradFill>
                    <a:gsLst>
                      <a:gs pos="0">
                        <a:srgbClr val="FFFFFF"/>
                      </a:gs>
                      <a:gs pos="100000">
                        <a:srgbClr val="FFFFFF"/>
                      </a:gs>
                    </a:gsLst>
                    <a:lin ang="5400000" scaled="0"/>
                  </a:gradFill>
                </a:rPr>
                <a:t>Traditional</a:t>
              </a:r>
              <a:br>
                <a:rPr lang="en-US" sz="3200" dirty="0">
                  <a:gradFill>
                    <a:gsLst>
                      <a:gs pos="0">
                        <a:srgbClr val="FFFFFF"/>
                      </a:gs>
                      <a:gs pos="100000">
                        <a:srgbClr val="FFFFFF"/>
                      </a:gs>
                    </a:gsLst>
                    <a:lin ang="5400000" scaled="0"/>
                  </a:gradFill>
                </a:rPr>
              </a:br>
              <a:r>
                <a:rPr lang="en-US" sz="3200" dirty="0">
                  <a:gradFill>
                    <a:gsLst>
                      <a:gs pos="0">
                        <a:srgbClr val="FFFFFF"/>
                      </a:gs>
                      <a:gs pos="100000">
                        <a:srgbClr val="FFFFFF"/>
                      </a:gs>
                    </a:gsLst>
                    <a:lin ang="5400000" scaled="0"/>
                  </a:gradFill>
                </a:rPr>
                <a:t>Datacenter</a:t>
              </a:r>
            </a:p>
          </p:txBody>
        </p:sp>
      </p:grpSp>
      <p:grpSp>
        <p:nvGrpSpPr>
          <p:cNvPr id="19" name="large ring 2"/>
          <p:cNvGrpSpPr>
            <a:grpSpLocks noChangeAspect="1"/>
          </p:cNvGrpSpPr>
          <p:nvPr/>
        </p:nvGrpSpPr>
        <p:grpSpPr>
          <a:xfrm>
            <a:off x="2001867" y="1210500"/>
            <a:ext cx="3200398" cy="4150681"/>
            <a:chOff x="-2683664" y="7815037"/>
            <a:chExt cx="1828799" cy="2371818"/>
          </a:xfrm>
        </p:grpSpPr>
        <p:grpSp>
          <p:nvGrpSpPr>
            <p:cNvPr id="20" name="Group 97"/>
            <p:cNvGrpSpPr>
              <a:grpSpLocks noChangeAspect="1"/>
            </p:cNvGrpSpPr>
            <p:nvPr/>
          </p:nvGrpSpPr>
          <p:grpSpPr>
            <a:xfrm>
              <a:off x="-2683664" y="8362651"/>
              <a:ext cx="1828799" cy="1824204"/>
              <a:chOff x="10310444" y="-1000560"/>
              <a:chExt cx="2912879" cy="2905560"/>
            </a:xfrm>
          </p:grpSpPr>
          <p:pic>
            <p:nvPicPr>
              <p:cNvPr id="87" name="Picture 3" descr="C:\Users\shows\Desktop\Single Server Rack.png"/>
              <p:cNvPicPr>
                <a:picLocks noChangeAspect="1" noChangeArrowheads="1"/>
              </p:cNvPicPr>
              <p:nvPr/>
            </p:nvPicPr>
            <p:blipFill>
              <a:blip r:embed="rId22" cstate="print"/>
              <a:stretch>
                <a:fillRect/>
              </a:stretch>
            </p:blipFill>
            <p:spPr bwMode="auto">
              <a:xfrm>
                <a:off x="10947568" y="-208759"/>
                <a:ext cx="1561263" cy="1620006"/>
              </a:xfrm>
              <a:prstGeom prst="rect">
                <a:avLst/>
              </a:prstGeom>
              <a:noFill/>
            </p:spPr>
          </p:pic>
          <p:pic>
            <p:nvPicPr>
              <p:cNvPr id="92"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84" name="Rectangle 83"/>
            <p:cNvSpPr/>
            <p:nvPr/>
          </p:nvSpPr>
          <p:spPr bwMode="auto">
            <a:xfrm>
              <a:off x="-2591663" y="7815037"/>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Virtualized</a:t>
              </a:r>
              <a:r>
                <a:rPr lang="en-US" sz="3200" dirty="0">
                  <a:gradFill>
                    <a:gsLst>
                      <a:gs pos="0">
                        <a:srgbClr val="FFFFFF"/>
                      </a:gs>
                      <a:gs pos="100000">
                        <a:srgbClr val="FFFFFF"/>
                      </a:gs>
                    </a:gsLst>
                    <a:lin ang="5400000" scaled="0"/>
                  </a:gradFill>
                </a:rPr>
                <a:t/>
              </a:r>
              <a:br>
                <a:rPr lang="en-US" sz="3200" dirty="0">
                  <a:gradFill>
                    <a:gsLst>
                      <a:gs pos="0">
                        <a:srgbClr val="FFFFFF"/>
                      </a:gs>
                      <a:gs pos="100000">
                        <a:srgbClr val="FFFFFF"/>
                      </a:gs>
                    </a:gsLst>
                    <a:lin ang="5400000" scaled="0"/>
                  </a:gradFill>
                </a:rPr>
              </a:br>
              <a:r>
                <a:rPr lang="en-US" sz="3200" dirty="0">
                  <a:gradFill>
                    <a:gsLst>
                      <a:gs pos="0">
                        <a:srgbClr val="FFFFFF"/>
                      </a:gs>
                      <a:gs pos="100000">
                        <a:srgbClr val="FFFFFF"/>
                      </a:gs>
                    </a:gsLst>
                    <a:lin ang="5400000" scaled="0"/>
                  </a:gradFill>
                </a:rPr>
                <a:t>Datacenter</a:t>
              </a:r>
            </a:p>
          </p:txBody>
        </p:sp>
      </p:grpSp>
      <p:grpSp>
        <p:nvGrpSpPr>
          <p:cNvPr id="21" name="large ring 3"/>
          <p:cNvGrpSpPr/>
          <p:nvPr/>
        </p:nvGrpSpPr>
        <p:grpSpPr>
          <a:xfrm>
            <a:off x="3946582" y="1210501"/>
            <a:ext cx="3200398" cy="4154703"/>
            <a:chOff x="3835400" y="1420813"/>
            <a:chExt cx="3200398" cy="4154703"/>
          </a:xfrm>
        </p:grpSpPr>
        <p:pic>
          <p:nvPicPr>
            <p:cNvPr id="47" name="Picture 2" descr="D:\SilverFox\8-20190_IsaacRoybal\Art\rays from center - faded edges.png"/>
            <p:cNvPicPr>
              <a:picLocks noChangeAspect="1" noChangeArrowheads="1"/>
            </p:cNvPicPr>
            <p:nvPr/>
          </p:nvPicPr>
          <p:blipFill>
            <a:blip r:embed="rId23" cstate="print"/>
            <a:stretch>
              <a:fillRect/>
            </a:stretch>
          </p:blipFill>
          <p:spPr bwMode="auto">
            <a:xfrm>
              <a:off x="4133850" y="2705100"/>
              <a:ext cx="2628900" cy="2628900"/>
            </a:xfrm>
            <a:prstGeom prst="rect">
              <a:avLst/>
            </a:prstGeom>
            <a:noFill/>
          </p:spPr>
        </p:pic>
        <p:grpSp>
          <p:nvGrpSpPr>
            <p:cNvPr id="22" name="Group 137"/>
            <p:cNvGrpSpPr>
              <a:grpSpLocks noChangeAspect="1"/>
            </p:cNvGrpSpPr>
            <p:nvPr/>
          </p:nvGrpSpPr>
          <p:grpSpPr>
            <a:xfrm>
              <a:off x="3835400" y="1420813"/>
              <a:ext cx="3200398" cy="4154703"/>
              <a:chOff x="4749798" y="2355850"/>
              <a:chExt cx="1828799" cy="2374116"/>
            </a:xfrm>
          </p:grpSpPr>
          <p:grpSp>
            <p:nvGrpSpPr>
              <p:cNvPr id="23" name="Group 135"/>
              <p:cNvGrpSpPr/>
              <p:nvPr/>
            </p:nvGrpSpPr>
            <p:grpSpPr>
              <a:xfrm>
                <a:off x="4749798" y="2905762"/>
                <a:ext cx="1828799" cy="1824204"/>
                <a:chOff x="4749798" y="2905762"/>
                <a:chExt cx="1828799" cy="1824204"/>
              </a:xfrm>
            </p:grpSpPr>
            <p:grpSp>
              <p:nvGrpSpPr>
                <p:cNvPr id="24" name="Group 134"/>
                <p:cNvGrpSpPr/>
                <p:nvPr/>
              </p:nvGrpSpPr>
              <p:grpSpPr>
                <a:xfrm>
                  <a:off x="4946978" y="3381807"/>
                  <a:ext cx="1396813" cy="1169811"/>
                  <a:chOff x="4946978" y="3381807"/>
                  <a:chExt cx="1396813" cy="1169811"/>
                </a:xfrm>
              </p:grpSpPr>
              <p:grpSp>
                <p:nvGrpSpPr>
                  <p:cNvPr id="25" name="Group 112"/>
                  <p:cNvGrpSpPr/>
                  <p:nvPr/>
                </p:nvGrpSpPr>
                <p:grpSpPr>
                  <a:xfrm>
                    <a:off x="4946978" y="3381807"/>
                    <a:ext cx="1396813" cy="1169811"/>
                    <a:chOff x="3726186" y="1681007"/>
                    <a:chExt cx="5908626" cy="4948395"/>
                  </a:xfrm>
                </p:grpSpPr>
                <p:grpSp>
                  <p:nvGrpSpPr>
                    <p:cNvPr id="26" name="Group 53"/>
                    <p:cNvGrpSpPr/>
                    <p:nvPr/>
                  </p:nvGrpSpPr>
                  <p:grpSpPr>
                    <a:xfrm>
                      <a:off x="4267200" y="2660067"/>
                      <a:ext cx="4876800" cy="3969335"/>
                      <a:chOff x="381000" y="2430293"/>
                      <a:chExt cx="4037614" cy="2145871"/>
                    </a:xfrm>
                  </p:grpSpPr>
                  <p:pic>
                    <p:nvPicPr>
                      <p:cNvPr id="132" name="Picture 9" descr="\\SERVER3\InternalBin\Resource DVD\DVD_ART36\Artwork_Imagery\Icons - Illustrations\Internet Clouds web\cloud 1.png"/>
                      <p:cNvPicPr>
                        <a:picLocks noChangeAspect="1" noChangeArrowheads="1"/>
                      </p:cNvPicPr>
                      <p:nvPr/>
                    </p:nvPicPr>
                    <p:blipFill>
                      <a:blip r:embed="rId24" cstate="print"/>
                      <a:srcRect/>
                      <a:stretch>
                        <a:fillRect/>
                      </a:stretch>
                    </p:blipFill>
                    <p:spPr bwMode="auto">
                      <a:xfrm>
                        <a:off x="381000" y="3049968"/>
                        <a:ext cx="2703022" cy="1526196"/>
                      </a:xfrm>
                      <a:prstGeom prst="rect">
                        <a:avLst/>
                      </a:prstGeom>
                      <a:noFill/>
                    </p:spPr>
                  </p:pic>
                  <p:pic>
                    <p:nvPicPr>
                      <p:cNvPr id="133"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34"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28" name="Picture 4" descr="\\SERVER3\Restrict\FTP_Root\Clients\White_Whale\2-20113_Exec Tier - Bob Muglia GCIO Deck\ART\PNGs\iStock_8793491_cutout.png"/>
                    <p:cNvPicPr>
                      <a:picLocks noChangeAspect="1" noChangeArrowheads="1"/>
                    </p:cNvPicPr>
                    <p:nvPr/>
                  </p:nvPicPr>
                  <p:blipFill>
                    <a:blip r:embed="rId25" cstate="print"/>
                    <a:stretch>
                      <a:fillRect/>
                    </a:stretch>
                  </p:blipFill>
                  <p:spPr bwMode="auto">
                    <a:xfrm>
                      <a:off x="6486936" y="1681007"/>
                      <a:ext cx="1495264" cy="3150470"/>
                    </a:xfrm>
                    <a:prstGeom prst="rect">
                      <a:avLst/>
                    </a:prstGeom>
                    <a:noFill/>
                    <a:effectLst>
                      <a:outerShdw blurRad="393700" algn="ctr" rotWithShape="0">
                        <a:prstClr val="black">
                          <a:alpha val="40000"/>
                        </a:prstClr>
                      </a:outerShdw>
                    </a:effectLst>
                  </p:spPr>
                </p:pic>
                <p:pic>
                  <p:nvPicPr>
                    <p:cNvPr id="129" name="Picture 5" descr="\\SERVER3\InternalBin\Resource DVD\DVD_ART36\Artwork_Imagery\Icons - Illustrations\Internet Clouds web\cloud 3.png"/>
                    <p:cNvPicPr>
                      <a:picLocks noChangeAspect="1" noChangeArrowheads="1"/>
                    </p:cNvPicPr>
                    <p:nvPr/>
                  </p:nvPicPr>
                  <p:blipFill>
                    <a:blip r:embed="rId26" cstate="print"/>
                    <a:srcRect/>
                    <a:stretch>
                      <a:fillRect/>
                    </a:stretch>
                  </p:blipFill>
                  <p:spPr bwMode="auto">
                    <a:xfrm rot="497655" flipH="1">
                      <a:off x="3726186" y="3650063"/>
                      <a:ext cx="4825785" cy="1386671"/>
                    </a:xfrm>
                    <a:prstGeom prst="rect">
                      <a:avLst/>
                    </a:prstGeom>
                    <a:noFill/>
                  </p:spPr>
                </p:pic>
                <p:pic>
                  <p:nvPicPr>
                    <p:cNvPr id="130"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5137090" y="3811474"/>
                      <a:ext cx="4497722" cy="2474703"/>
                    </a:xfrm>
                    <a:prstGeom prst="rect">
                      <a:avLst/>
                    </a:prstGeom>
                    <a:noFill/>
                  </p:spPr>
                </p:pic>
                <p:pic>
                  <p:nvPicPr>
                    <p:cNvPr id="131" name="Picture 9" descr="\\SERVER3\InternalBin\Resource DVD\DVD_ART36\Artwork_Imagery\Icons - Illustrations\Internet Clouds web\cloud 1.png"/>
                    <p:cNvPicPr>
                      <a:picLocks noChangeAspect="1" noChangeArrowheads="1"/>
                    </p:cNvPicPr>
                    <p:nvPr/>
                  </p:nvPicPr>
                  <p:blipFill>
                    <a:blip r:embed="rId27" cstate="print"/>
                    <a:srcRect/>
                    <a:stretch>
                      <a:fillRect/>
                    </a:stretch>
                  </p:blipFill>
                  <p:spPr bwMode="auto">
                    <a:xfrm>
                      <a:off x="4572000" y="4279232"/>
                      <a:ext cx="2967789" cy="1632915"/>
                    </a:xfrm>
                    <a:prstGeom prst="rect">
                      <a:avLst/>
                    </a:prstGeom>
                    <a:noFill/>
                  </p:spPr>
                </p:pic>
              </p:grpSp>
              <p:pic>
                <p:nvPicPr>
                  <p:cNvPr id="1027" name="Picture 3" descr="D:\SilverFox\DVD_ART36\Artwork_Imagery\Icons - Illustrations\_ REAL VISTA STYLE\people executive icon business man.png"/>
                  <p:cNvPicPr>
                    <a:picLocks noChangeAspect="1" noChangeArrowheads="1"/>
                  </p:cNvPicPr>
                  <p:nvPr/>
                </p:nvPicPr>
                <p:blipFill>
                  <a:blip r:embed="rId28" cstate="print"/>
                  <a:stretch>
                    <a:fillRect/>
                  </a:stretch>
                </p:blipFill>
                <p:spPr bwMode="auto">
                  <a:xfrm>
                    <a:off x="5188178" y="3696657"/>
                    <a:ext cx="536575" cy="536575"/>
                  </a:xfrm>
                  <a:prstGeom prst="rect">
                    <a:avLst/>
                  </a:prstGeom>
                  <a:noFill/>
                  <a:effectLst>
                    <a:outerShdw blurRad="101600" algn="ctr" rotWithShape="0">
                      <a:prstClr val="black">
                        <a:alpha val="50000"/>
                      </a:prstClr>
                    </a:outerShdw>
                  </a:effectLst>
                </p:spPr>
              </p:pic>
            </p:grpSp>
            <p:pic>
              <p:nvPicPr>
                <p:cNvPr id="12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749798" y="2905762"/>
                  <a:ext cx="1828799" cy="1824204"/>
                </a:xfrm>
                <a:prstGeom prst="rect">
                  <a:avLst/>
                </a:prstGeom>
                <a:noFill/>
                <a:effectLst>
                  <a:outerShdw blurRad="127000" algn="ctr" rotWithShape="0">
                    <a:prstClr val="black">
                      <a:alpha val="60000"/>
                    </a:prstClr>
                  </a:outerShdw>
                </a:effectLst>
              </p:spPr>
            </p:pic>
          </p:grpSp>
          <p:sp>
            <p:nvSpPr>
              <p:cNvPr id="102" name="Rectangle 101"/>
              <p:cNvSpPr/>
              <p:nvPr/>
            </p:nvSpPr>
            <p:spPr bwMode="auto">
              <a:xfrm>
                <a:off x="4841798" y="2355850"/>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Private</a:t>
                </a:r>
                <a:br>
                  <a:rPr lang="en-US" sz="3200" dirty="0" smtClean="0">
                    <a:gradFill>
                      <a:gsLst>
                        <a:gs pos="0">
                          <a:srgbClr val="FFFFFF"/>
                        </a:gs>
                        <a:gs pos="100000">
                          <a:srgbClr val="FFFFFF"/>
                        </a:gs>
                      </a:gsLst>
                      <a:lin ang="5400000" scaled="0"/>
                    </a:gradFill>
                  </a:rPr>
                </a:br>
                <a:r>
                  <a:rPr lang="en-US" sz="3200" dirty="0" smtClean="0">
                    <a:gradFill>
                      <a:gsLst>
                        <a:gs pos="0">
                          <a:srgbClr val="FFFFFF"/>
                        </a:gs>
                        <a:gs pos="100000">
                          <a:srgbClr val="FFFFFF"/>
                        </a:gs>
                      </a:gsLst>
                      <a:lin ang="5400000" scaled="0"/>
                    </a:gradFill>
                  </a:rPr>
                  <a:t>Cloud</a:t>
                </a:r>
                <a:endParaRPr lang="en-US" sz="3200" dirty="0">
                  <a:gradFill>
                    <a:gsLst>
                      <a:gs pos="0">
                        <a:srgbClr val="FFFFFF"/>
                      </a:gs>
                      <a:gs pos="100000">
                        <a:srgbClr val="FFFFFF"/>
                      </a:gs>
                    </a:gsLst>
                    <a:lin ang="5400000" scaled="0"/>
                  </a:gradFill>
                </a:endParaRPr>
              </a:p>
            </p:txBody>
          </p:sp>
        </p:grpSp>
      </p:grpSp>
      <p:grpSp>
        <p:nvGrpSpPr>
          <p:cNvPr id="27" name="large ring 4"/>
          <p:cNvGrpSpPr/>
          <p:nvPr/>
        </p:nvGrpSpPr>
        <p:grpSpPr>
          <a:xfrm>
            <a:off x="5891300" y="1210501"/>
            <a:ext cx="3200398" cy="4182663"/>
            <a:chOff x="5562603" y="1420813"/>
            <a:chExt cx="3200398" cy="4182663"/>
          </a:xfrm>
        </p:grpSpPr>
        <p:pic>
          <p:nvPicPr>
            <p:cNvPr id="1026" name="rays" descr="D:\SilverFox\8-20190_IsaacRoybal\Art\rays from center - faded edges.png"/>
            <p:cNvPicPr>
              <a:picLocks noChangeAspect="1" noChangeArrowheads="1"/>
            </p:cNvPicPr>
            <p:nvPr/>
          </p:nvPicPr>
          <p:blipFill>
            <a:blip r:embed="rId29" cstate="print"/>
            <a:stretch>
              <a:fillRect/>
            </a:stretch>
          </p:blipFill>
          <p:spPr bwMode="auto">
            <a:xfrm>
              <a:off x="5767303" y="2609850"/>
              <a:ext cx="2743200" cy="2743200"/>
            </a:xfrm>
            <a:prstGeom prst="rect">
              <a:avLst/>
            </a:prstGeom>
            <a:noFill/>
          </p:spPr>
        </p:pic>
        <p:grpSp>
          <p:nvGrpSpPr>
            <p:cNvPr id="28" name="Group 138"/>
            <p:cNvGrpSpPr>
              <a:grpSpLocks noChangeAspect="1"/>
            </p:cNvGrpSpPr>
            <p:nvPr/>
          </p:nvGrpSpPr>
          <p:grpSpPr>
            <a:xfrm>
              <a:off x="5562603" y="1420813"/>
              <a:ext cx="3200398" cy="4182663"/>
              <a:chOff x="6934200" y="2355850"/>
              <a:chExt cx="1828799" cy="2390093"/>
            </a:xfrm>
          </p:grpSpPr>
          <p:sp>
            <p:nvSpPr>
              <p:cNvPr id="107" name="Rectangle 106"/>
              <p:cNvSpPr/>
              <p:nvPr/>
            </p:nvSpPr>
            <p:spPr bwMode="auto">
              <a:xfrm>
                <a:off x="7026198" y="2355850"/>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Public</a:t>
                </a:r>
                <a:br>
                  <a:rPr lang="en-US" sz="3200" dirty="0" smtClean="0">
                    <a:gradFill>
                      <a:gsLst>
                        <a:gs pos="0">
                          <a:srgbClr val="FFFFFF"/>
                        </a:gs>
                        <a:gs pos="100000">
                          <a:srgbClr val="FFFFFF"/>
                        </a:gs>
                      </a:gsLst>
                      <a:lin ang="5400000" scaled="0"/>
                    </a:gradFill>
                  </a:rPr>
                </a:br>
                <a:r>
                  <a:rPr lang="en-US" sz="3200" dirty="0" smtClean="0">
                    <a:gradFill>
                      <a:gsLst>
                        <a:gs pos="0">
                          <a:srgbClr val="FFFFFF"/>
                        </a:gs>
                        <a:gs pos="100000">
                          <a:srgbClr val="FFFFFF"/>
                        </a:gs>
                      </a:gsLst>
                      <a:lin ang="5400000" scaled="0"/>
                    </a:gradFill>
                  </a:rPr>
                  <a:t>Cloud</a:t>
                </a:r>
                <a:endParaRPr lang="en-US" sz="3200" dirty="0">
                  <a:gradFill>
                    <a:gsLst>
                      <a:gs pos="0">
                        <a:srgbClr val="FFFFFF"/>
                      </a:gs>
                      <a:gs pos="100000">
                        <a:srgbClr val="FFFFFF"/>
                      </a:gs>
                    </a:gsLst>
                    <a:lin ang="5400000" scaled="0"/>
                  </a:gradFill>
                </a:endParaRPr>
              </a:p>
            </p:txBody>
          </p:sp>
          <p:grpSp>
            <p:nvGrpSpPr>
              <p:cNvPr id="29" name="Group 121"/>
              <p:cNvGrpSpPr/>
              <p:nvPr/>
            </p:nvGrpSpPr>
            <p:grpSpPr>
              <a:xfrm>
                <a:off x="6934200" y="2921739"/>
                <a:ext cx="1828799" cy="1824204"/>
                <a:chOff x="6934200" y="2921739"/>
                <a:chExt cx="1828799" cy="1824204"/>
              </a:xfrm>
            </p:grpSpPr>
            <p:pic>
              <p:nvPicPr>
                <p:cNvPr id="1037" name="globe" descr="D:\SilverFox\DVD_ART36\Artwork_Imagery\Icons - Illustrations\_ SUPER VISTA STYLE\world globe map.png"/>
                <p:cNvPicPr>
                  <a:picLocks noChangeAspect="1" noChangeArrowheads="1"/>
                </p:cNvPicPr>
                <p:nvPr/>
              </p:nvPicPr>
              <p:blipFill>
                <a:blip r:embed="rId20" cstate="print"/>
                <a:stretch>
                  <a:fillRect/>
                </a:stretch>
              </p:blipFill>
              <p:spPr bwMode="auto">
                <a:xfrm>
                  <a:off x="7284253" y="3187700"/>
                  <a:ext cx="1128693" cy="1128693"/>
                </a:xfrm>
                <a:prstGeom prst="rect">
                  <a:avLst/>
                </a:prstGeom>
                <a:noFill/>
              </p:spPr>
            </p:pic>
            <p:grpSp>
              <p:nvGrpSpPr>
                <p:cNvPr id="30" name="Group 112"/>
                <p:cNvGrpSpPr/>
                <p:nvPr/>
              </p:nvGrpSpPr>
              <p:grpSpPr>
                <a:xfrm>
                  <a:off x="7098328" y="3397783"/>
                  <a:ext cx="1313835" cy="1187825"/>
                  <a:chOff x="3586377" y="1681007"/>
                  <a:chExt cx="5557623" cy="5024594"/>
                </a:xfrm>
              </p:grpSpPr>
              <p:grpSp>
                <p:nvGrpSpPr>
                  <p:cNvPr id="31" name="Group 53"/>
                  <p:cNvGrpSpPr/>
                  <p:nvPr/>
                </p:nvGrpSpPr>
                <p:grpSpPr>
                  <a:xfrm>
                    <a:off x="4267200" y="2660067"/>
                    <a:ext cx="4876800" cy="3969335"/>
                    <a:chOff x="381000" y="2430293"/>
                    <a:chExt cx="4037614" cy="2145871"/>
                  </a:xfrm>
                </p:grpSpPr>
                <p:pic>
                  <p:nvPicPr>
                    <p:cNvPr id="119" name="Picture 9" descr="\\SERVER3\InternalBin\Resource DVD\DVD_ART36\Artwork_Imagery\Icons - Illustrations\Internet Clouds web\cloud 1.png"/>
                    <p:cNvPicPr>
                      <a:picLocks noChangeAspect="1" noChangeArrowheads="1"/>
                    </p:cNvPicPr>
                    <p:nvPr/>
                  </p:nvPicPr>
                  <p:blipFill>
                    <a:blip r:embed="rId24" cstate="print"/>
                    <a:srcRect/>
                    <a:stretch>
                      <a:fillRect/>
                    </a:stretch>
                  </p:blipFill>
                  <p:spPr bwMode="auto">
                    <a:xfrm>
                      <a:off x="381000" y="3049968"/>
                      <a:ext cx="2703022" cy="1526196"/>
                    </a:xfrm>
                    <a:prstGeom prst="rect">
                      <a:avLst/>
                    </a:prstGeom>
                    <a:noFill/>
                  </p:spPr>
                </p:pic>
                <p:pic>
                  <p:nvPicPr>
                    <p:cNvPr id="120"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21"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15" name="Picture 4" descr="\\SERVER3\Restrict\FTP_Root\Clients\White_Whale\2-20113_Exec Tier - Bob Muglia GCIO Deck\ART\PNGs\iStock_8793491_cutout.png"/>
                  <p:cNvPicPr>
                    <a:picLocks noChangeAspect="1" noChangeArrowheads="1"/>
                  </p:cNvPicPr>
                  <p:nvPr/>
                </p:nvPicPr>
                <p:blipFill>
                  <a:blip r:embed="rId25" cstate="print"/>
                  <a:stretch>
                    <a:fillRect/>
                  </a:stretch>
                </p:blipFill>
                <p:spPr bwMode="auto">
                  <a:xfrm>
                    <a:off x="6020911" y="1681007"/>
                    <a:ext cx="1495266" cy="3150469"/>
                  </a:xfrm>
                  <a:prstGeom prst="rect">
                    <a:avLst/>
                  </a:prstGeom>
                  <a:noFill/>
                  <a:effectLst>
                    <a:outerShdw blurRad="393700" algn="ctr" rotWithShape="0">
                      <a:prstClr val="black">
                        <a:alpha val="40000"/>
                      </a:prstClr>
                    </a:outerShdw>
                  </a:effectLst>
                </p:spPr>
              </p:pic>
              <p:pic>
                <p:nvPicPr>
                  <p:cNvPr id="116" name="Picture 5" descr="\\SERVER3\InternalBin\Resource DVD\DVD_ART36\Artwork_Imagery\Icons - Illustrations\Internet Clouds web\cloud 3.png"/>
                  <p:cNvPicPr>
                    <a:picLocks noChangeAspect="1" noChangeArrowheads="1"/>
                  </p:cNvPicPr>
                  <p:nvPr/>
                </p:nvPicPr>
                <p:blipFill>
                  <a:blip r:embed="rId26" cstate="print"/>
                  <a:srcRect/>
                  <a:stretch>
                    <a:fillRect/>
                  </a:stretch>
                </p:blipFill>
                <p:spPr bwMode="auto">
                  <a:xfrm>
                    <a:off x="3586377" y="3650064"/>
                    <a:ext cx="4825786" cy="1386671"/>
                  </a:xfrm>
                  <a:prstGeom prst="rect">
                    <a:avLst/>
                  </a:prstGeom>
                  <a:noFill/>
                </p:spPr>
              </p:pic>
              <p:pic>
                <p:nvPicPr>
                  <p:cNvPr id="117"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4624457" y="4230897"/>
                    <a:ext cx="4497724" cy="2474704"/>
                  </a:xfrm>
                  <a:prstGeom prst="rect">
                    <a:avLst/>
                  </a:prstGeom>
                  <a:noFill/>
                </p:spPr>
              </p:pic>
              <p:pic>
                <p:nvPicPr>
                  <p:cNvPr id="118" name="Picture 9" descr="\\SERVER3\InternalBin\Resource DVD\DVD_ART36\Artwork_Imagery\Icons - Illustrations\Internet Clouds web\cloud 1.png"/>
                  <p:cNvPicPr>
                    <a:picLocks noChangeAspect="1" noChangeArrowheads="1"/>
                  </p:cNvPicPr>
                  <p:nvPr/>
                </p:nvPicPr>
                <p:blipFill>
                  <a:blip r:embed="rId27" cstate="print"/>
                  <a:srcRect/>
                  <a:stretch>
                    <a:fillRect/>
                  </a:stretch>
                </p:blipFill>
                <p:spPr bwMode="auto">
                  <a:xfrm>
                    <a:off x="4572000" y="4279232"/>
                    <a:ext cx="2967789" cy="1632915"/>
                  </a:xfrm>
                  <a:prstGeom prst="rect">
                    <a:avLst/>
                  </a:prstGeom>
                  <a:noFill/>
                </p:spPr>
              </p:pic>
            </p:grpSp>
            <p:pic>
              <p:nvPicPr>
                <p:cNvPr id="109" name="ring" descr="S:\InternalBin\Resource DVD\DVD_ART36\Artwork_Imagery\Shapes\rings\silver orb frame 2.png"/>
                <p:cNvPicPr>
                  <a:picLocks noChangeAspect="1" noChangeArrowheads="1"/>
                </p:cNvPicPr>
                <p:nvPr/>
              </p:nvPicPr>
              <p:blipFill>
                <a:blip r:embed="rId10" cstate="print"/>
                <a:stretch>
                  <a:fillRect/>
                </a:stretch>
              </p:blipFill>
              <p:spPr bwMode="auto">
                <a:xfrm>
                  <a:off x="6934200" y="2921739"/>
                  <a:ext cx="1828799" cy="1824204"/>
                </a:xfrm>
                <a:prstGeom prst="rect">
                  <a:avLst/>
                </a:prstGeom>
                <a:noFill/>
                <a:effectLst>
                  <a:outerShdw blurRad="127000" algn="ctr" rotWithShape="0">
                    <a:prstClr val="black">
                      <a:alpha val="60000"/>
                    </a:prstClr>
                  </a:outerShdw>
                </a:effectLst>
              </p:spPr>
            </p:pic>
          </p:grpSp>
        </p:grpSp>
      </p:grpSp>
      <p:sp>
        <p:nvSpPr>
          <p:cNvPr id="50" name="Right Arrow 3"/>
          <p:cNvSpPr/>
          <p:nvPr/>
        </p:nvSpPr>
        <p:spPr bwMode="auto">
          <a:xfrm>
            <a:off x="1500889" y="3528278"/>
            <a:ext cx="5297486"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51" name="Right Arrow 2"/>
          <p:cNvSpPr/>
          <p:nvPr/>
        </p:nvSpPr>
        <p:spPr bwMode="auto">
          <a:xfrm>
            <a:off x="1500888" y="3528278"/>
            <a:ext cx="3373437"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52" name="Right Arrow 1"/>
          <p:cNvSpPr/>
          <p:nvPr/>
        </p:nvSpPr>
        <p:spPr bwMode="auto">
          <a:xfrm>
            <a:off x="1500889" y="3528278"/>
            <a:ext cx="1411286"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2054" name="Freeform 6"/>
          <p:cNvSpPr>
            <a:spLocks/>
          </p:cNvSpPr>
          <p:nvPr/>
        </p:nvSpPr>
        <p:spPr bwMode="auto">
          <a:xfrm>
            <a:off x="0" y="5320145"/>
            <a:ext cx="9144000" cy="1537855"/>
          </a:xfrm>
          <a:custGeom>
            <a:avLst/>
            <a:gdLst/>
            <a:ahLst/>
            <a:cxnLst>
              <a:cxn ang="0">
                <a:pos x="722" y="40"/>
              </a:cxn>
              <a:cxn ang="0">
                <a:pos x="360" y="0"/>
              </a:cxn>
              <a:cxn ang="0">
                <a:pos x="0" y="40"/>
              </a:cxn>
              <a:cxn ang="0">
                <a:pos x="0" y="226"/>
              </a:cxn>
              <a:cxn ang="0">
                <a:pos x="722" y="226"/>
              </a:cxn>
              <a:cxn ang="0">
                <a:pos x="722" y="40"/>
              </a:cxn>
            </a:cxnLst>
            <a:rect l="0" t="0" r="r" b="b"/>
            <a:pathLst>
              <a:path w="722" h="226">
                <a:moveTo>
                  <a:pt x="722" y="40"/>
                </a:moveTo>
                <a:cubicBezTo>
                  <a:pt x="722" y="40"/>
                  <a:pt x="550" y="0"/>
                  <a:pt x="360" y="0"/>
                </a:cubicBezTo>
                <a:cubicBezTo>
                  <a:pt x="170" y="0"/>
                  <a:pt x="0" y="40"/>
                  <a:pt x="0" y="40"/>
                </a:cubicBezTo>
                <a:cubicBezTo>
                  <a:pt x="0" y="226"/>
                  <a:pt x="0" y="226"/>
                  <a:pt x="0" y="226"/>
                </a:cubicBezTo>
                <a:cubicBezTo>
                  <a:pt x="722" y="226"/>
                  <a:pt x="722" y="226"/>
                  <a:pt x="722" y="226"/>
                </a:cubicBezTo>
                <a:lnTo>
                  <a:pt x="722" y="40"/>
                </a:lnTo>
                <a:close/>
              </a:path>
            </a:pathLst>
          </a:custGeom>
          <a:gradFill>
            <a:gsLst>
              <a:gs pos="0">
                <a:srgbClr val="000000">
                  <a:alpha val="30000"/>
                </a:srgbClr>
              </a:gs>
              <a:gs pos="100000">
                <a:srgbClr val="000000">
                  <a:alpha val="0"/>
                </a:srgbClr>
              </a:gs>
            </a:gsLst>
            <a:lin ang="5400000" scaled="0"/>
          </a:gradFill>
          <a:ln>
            <a:noFill/>
            <a:headEnd type="none" w="med" len="med"/>
            <a:tailEnd type="none" w="med" len="med"/>
          </a:ln>
          <a:effectLst/>
          <a:scene3d>
            <a:camera prst="orthographicFront"/>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r>
              <a:rPr lang="en-US" sz="2000" spc="600" dirty="0" smtClean="0">
                <a:ln w="12700" cmpd="sng">
                  <a:noFill/>
                  <a:prstDash val="solid"/>
                </a:ln>
                <a:gradFill>
                  <a:gsLst>
                    <a:gs pos="40000">
                      <a:srgbClr val="333333"/>
                    </a:gs>
                    <a:gs pos="100000">
                      <a:srgbClr val="333333"/>
                    </a:gs>
                  </a:gsLst>
                  <a:lin ang="5400000" scaled="1"/>
                </a:gradFill>
                <a:latin typeface="Segoe Condensed" pitchFamily="34" charset="0"/>
              </a:rPr>
              <a:t> </a:t>
            </a: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111" name="Rectangle 110"/>
          <p:cNvSpPr/>
          <p:nvPr/>
        </p:nvSpPr>
        <p:spPr>
          <a:xfrm>
            <a:off x="769100" y="3181898"/>
            <a:ext cx="1958340" cy="1249573"/>
          </a:xfrm>
          <a:prstGeom prst="rect">
            <a:avLst/>
          </a:prstGeom>
          <a:ln>
            <a:noFill/>
          </a:ln>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Well-known, </a:t>
            </a:r>
            <a:b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stable and secure</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Utilization &lt;15%</a:t>
            </a:r>
            <a:endParaRPr lang="en-US" sz="1600" b="1" dirty="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endParaRPr>
          </a:p>
        </p:txBody>
      </p:sp>
      <p:sp>
        <p:nvSpPr>
          <p:cNvPr id="112" name="Rectangle 111"/>
          <p:cNvSpPr/>
          <p:nvPr/>
        </p:nvSpPr>
        <p:spPr>
          <a:xfrm>
            <a:off x="2713516" y="3229208"/>
            <a:ext cx="1915160" cy="1249573"/>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Utilization </a:t>
            </a:r>
            <a:b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Increases to &gt;50%</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Management </a:t>
            </a:r>
            <a:b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Costs Decrease</a:t>
            </a:r>
            <a:endParaRPr lang="en-US" sz="1600" b="1" dirty="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endParaRPr>
          </a:p>
        </p:txBody>
      </p:sp>
      <p:sp>
        <p:nvSpPr>
          <p:cNvPr id="113" name="Rectangle 112"/>
          <p:cNvSpPr/>
          <p:nvPr/>
        </p:nvSpPr>
        <p:spPr>
          <a:xfrm>
            <a:off x="4657924" y="3040016"/>
            <a:ext cx="2001520" cy="1249573"/>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Management Costs </a:t>
            </a:r>
            <a:b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Decrease Significantly</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IT as a Service</a:t>
            </a:r>
            <a:endParaRPr lang="en-US" sz="1600" b="1" dirty="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endParaRPr>
          </a:p>
        </p:txBody>
      </p:sp>
      <p:sp>
        <p:nvSpPr>
          <p:cNvPr id="114" name="Rectangle 113"/>
          <p:cNvSpPr/>
          <p:nvPr/>
        </p:nvSpPr>
        <p:spPr>
          <a:xfrm>
            <a:off x="6660662" y="3434166"/>
            <a:ext cx="1897380" cy="806375"/>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Capacity on Demand</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Global Reach</a:t>
            </a:r>
            <a:endParaRPr lang="en-US" sz="1600" b="1" dirty="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endParaRPr>
          </a:p>
        </p:txBody>
      </p:sp>
      <p:pic>
        <p:nvPicPr>
          <p:cNvPr id="110" name="Picture 109" descr="cloud new.png"/>
          <p:cNvPicPr>
            <a:picLocks noChangeAspect="1"/>
          </p:cNvPicPr>
          <p:nvPr/>
        </p:nvPicPr>
        <p:blipFill>
          <a:blip r:embed="rId30" cstate="print"/>
          <a:stretch>
            <a:fillRect/>
          </a:stretch>
        </p:blipFill>
        <p:spPr>
          <a:xfrm>
            <a:off x="8556792" y="97349"/>
            <a:ext cx="577877" cy="274320"/>
          </a:xfrm>
          <a:prstGeom prst="rect">
            <a:avLst/>
          </a:prstGeom>
        </p:spPr>
      </p:pic>
      <p:sp>
        <p:nvSpPr>
          <p:cNvPr id="122" name="TextBox 121"/>
          <p:cNvSpPr txBox="1"/>
          <p:nvPr/>
        </p:nvSpPr>
        <p:spPr>
          <a:xfrm>
            <a:off x="-1928318" y="2209800"/>
            <a:ext cx="1295400" cy="1200329"/>
          </a:xfrm>
          <a:prstGeom prst="rect">
            <a:avLst/>
          </a:prstGeom>
          <a:solidFill>
            <a:srgbClr val="FF0000"/>
          </a:solidFill>
        </p:spPr>
        <p:txBody>
          <a:bodyPr wrap="square" rtlCol="0">
            <a:spAutoFit/>
          </a:bodyPr>
          <a:lstStyle/>
          <a:p>
            <a:r>
              <a:rPr lang="en-US" dirty="0" smtClean="0"/>
              <a:t>Check with Isaac right slide to focus on</a:t>
            </a:r>
            <a:endParaRPr lang="en-US" dirty="0"/>
          </a:p>
        </p:txBody>
      </p:sp>
    </p:spTree>
    <p:extLst>
      <p:ext uri="{BB962C8B-B14F-4D97-AF65-F5344CB8AC3E}">
        <p14:creationId xmlns="" xmlns:p14="http://schemas.microsoft.com/office/powerpoint/2007/7/12/main" val="25622752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
                                        </p:tgtEl>
                                      </p:cBhvr>
                                    </p:animEffect>
                                    <p:set>
                                      <p:cBhvr>
                                        <p:cTn id="7" dur="1" fill="hold">
                                          <p:stCondLst>
                                            <p:cond delay="9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97"/>
                                        </p:tgtEl>
                                      </p:cBhvr>
                                    </p:animEffect>
                                    <p:set>
                                      <p:cBhvr>
                                        <p:cTn id="10" dur="1" fill="hold">
                                          <p:stCondLst>
                                            <p:cond delay="999"/>
                                          </p:stCondLst>
                                        </p:cTn>
                                        <p:tgtEl>
                                          <p:spTgt spid="97"/>
                                        </p:tgtEl>
                                        <p:attrNameLst>
                                          <p:attrName>style.visibility</p:attrName>
                                        </p:attrNameLst>
                                      </p:cBhvr>
                                      <p:to>
                                        <p:strVal val="hidden"/>
                                      </p:to>
                                    </p:se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2054"/>
                                        </p:tgtEl>
                                        <p:attrNameLst>
                                          <p:attrName>style.visibility</p:attrName>
                                        </p:attrNameLst>
                                      </p:cBhvr>
                                      <p:to>
                                        <p:strVal val="visible"/>
                                      </p:to>
                                    </p:set>
                                  </p:childTnLst>
                                </p:cTn>
                              </p:par>
                              <p:par>
                                <p:cTn id="14" presetID="10" presetClass="entr" presetSubtype="0" fill="hold"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par>
                                <p:cTn id="23" presetID="10" presetClass="entr" presetSubtype="0" fill="hold"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childTnLst>
                                </p:cTn>
                              </p:par>
                            </p:childTnLst>
                          </p:cTn>
                        </p:par>
                        <p:par>
                          <p:cTn id="26" fill="hold">
                            <p:stCondLst>
                              <p:cond delay="2500"/>
                            </p:stCondLst>
                            <p:childTnLst>
                              <p:par>
                                <p:cTn id="27" presetID="10" presetClass="exit" presetSubtype="0" fill="hold" nodeType="afterEffect">
                                  <p:stCondLst>
                                    <p:cond delay="0"/>
                                  </p:stCondLst>
                                  <p:childTnLst>
                                    <p:animEffect transition="out" filter="fade">
                                      <p:cBhvr>
                                        <p:cTn id="28" dur="1000"/>
                                        <p:tgtEl>
                                          <p:spTgt spid="4"/>
                                        </p:tgtEl>
                                      </p:cBhvr>
                                    </p:animEffect>
                                    <p:set>
                                      <p:cBhvr>
                                        <p:cTn id="29" dur="1" fill="hold">
                                          <p:stCondLst>
                                            <p:cond delay="999"/>
                                          </p:stCondLst>
                                        </p:cTn>
                                        <p:tgtEl>
                                          <p:spTgt spid="4"/>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childTnLst>
                                </p:cTn>
                              </p:par>
                            </p:childTnLst>
                          </p:cTn>
                        </p:par>
                        <p:par>
                          <p:cTn id="33" fill="hold">
                            <p:stCondLst>
                              <p:cond delay="3500"/>
                            </p:stCondLst>
                            <p:childTnLst>
                              <p:par>
                                <p:cTn id="34" presetID="1" presetClass="entr" presetSubtype="0" fill="hold" grpId="0" nodeType="afterEffect">
                                  <p:stCondLst>
                                    <p:cond delay="0"/>
                                  </p:stCondLst>
                                  <p:childTnLst>
                                    <p:set>
                                      <p:cBhvr>
                                        <p:cTn id="35" dur="1" fill="hold">
                                          <p:stCondLst>
                                            <p:cond delay="0"/>
                                          </p:stCondLst>
                                        </p:cTn>
                                        <p:tgtEl>
                                          <p:spTgt spid="1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6" presetClass="emph" presetSubtype="0" fill="hold" nodeType="clickEffect">
                                  <p:stCondLst>
                                    <p:cond delay="0"/>
                                  </p:stCondLst>
                                  <p:childTnLst>
                                    <p:animScale>
                                      <p:cBhvr>
                                        <p:cTn id="39" dur="1000" fill="hold"/>
                                        <p:tgtEl>
                                          <p:spTgt spid="17"/>
                                        </p:tgtEl>
                                      </p:cBhvr>
                                      <p:by x="50000" y="50000"/>
                                    </p:animScale>
                                  </p:childTnLst>
                                </p:cTn>
                              </p:par>
                              <p:par>
                                <p:cTn id="40" presetID="10" presetClass="exit" presetSubtype="0" fill="hold" nodeType="withEffect">
                                  <p:stCondLst>
                                    <p:cond delay="0"/>
                                  </p:stCondLst>
                                  <p:childTnLst>
                                    <p:animEffect transition="out" filter="fade">
                                      <p:cBhvr>
                                        <p:cTn id="41" dur="1000"/>
                                        <p:tgtEl>
                                          <p:spTgt spid="17"/>
                                        </p:tgtEl>
                                      </p:cBhvr>
                                    </p:animEffect>
                                    <p:set>
                                      <p:cBhvr>
                                        <p:cTn id="42" dur="1" fill="hold">
                                          <p:stCondLst>
                                            <p:cond delay="999"/>
                                          </p:stCondLst>
                                        </p:cTn>
                                        <p:tgtEl>
                                          <p:spTgt spid="17"/>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11"/>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childTnLst>
                                </p:cTn>
                              </p:par>
                            </p:childTnLst>
                          </p:cTn>
                        </p:par>
                        <p:par>
                          <p:cTn id="48" fill="hold">
                            <p:stCondLst>
                              <p:cond delay="1000"/>
                            </p:stCondLst>
                            <p:childTnLst>
                              <p:par>
                                <p:cTn id="49" presetID="10" presetClass="exit" presetSubtype="0" fill="hold" nodeType="afterEffect">
                                  <p:stCondLst>
                                    <p:cond delay="0"/>
                                  </p:stCondLst>
                                  <p:childTnLst>
                                    <p:animEffect transition="out" filter="fade">
                                      <p:cBhvr>
                                        <p:cTn id="50" dur="1000"/>
                                        <p:tgtEl>
                                          <p:spTgt spid="6"/>
                                        </p:tgtEl>
                                      </p:cBhvr>
                                    </p:animEffect>
                                    <p:set>
                                      <p:cBhvr>
                                        <p:cTn id="51" dur="1" fill="hold">
                                          <p:stCondLst>
                                            <p:cond delay="999"/>
                                          </p:stCondLst>
                                        </p:cTn>
                                        <p:tgtEl>
                                          <p:spTgt spid="6"/>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childTnLst>
                                </p:cTn>
                              </p:par>
                            </p:childTnLst>
                          </p:cTn>
                        </p:par>
                        <p:par>
                          <p:cTn id="58" fill="hold">
                            <p:stCondLst>
                              <p:cond delay="2000"/>
                            </p:stCondLst>
                            <p:childTnLst>
                              <p:par>
                                <p:cTn id="59" presetID="1" presetClass="entr" presetSubtype="0" fill="hold" grpId="0" nodeType="afterEffect">
                                  <p:stCondLst>
                                    <p:cond delay="0"/>
                                  </p:stCondLst>
                                  <p:childTnLst>
                                    <p:set>
                                      <p:cBhvr>
                                        <p:cTn id="60" dur="1" fill="hold">
                                          <p:stCondLst>
                                            <p:cond delay="0"/>
                                          </p:stCondLst>
                                        </p:cTn>
                                        <p:tgtEl>
                                          <p:spTgt spid="11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6" presetClass="emph" presetSubtype="0" fill="hold" nodeType="clickEffect">
                                  <p:stCondLst>
                                    <p:cond delay="0"/>
                                  </p:stCondLst>
                                  <p:childTnLst>
                                    <p:animScale>
                                      <p:cBhvr>
                                        <p:cTn id="64" dur="1000" fill="hold"/>
                                        <p:tgtEl>
                                          <p:spTgt spid="19"/>
                                        </p:tgtEl>
                                      </p:cBhvr>
                                      <p:by x="50000" y="50000"/>
                                    </p:animScale>
                                  </p:childTnLst>
                                </p:cTn>
                              </p:par>
                              <p:par>
                                <p:cTn id="65" presetID="10" presetClass="exit" presetSubtype="0" fill="hold" nodeType="withEffect">
                                  <p:stCondLst>
                                    <p:cond delay="0"/>
                                  </p:stCondLst>
                                  <p:childTnLst>
                                    <p:animEffect transition="out" filter="fade">
                                      <p:cBhvr>
                                        <p:cTn id="66" dur="1000"/>
                                        <p:tgtEl>
                                          <p:spTgt spid="19"/>
                                        </p:tgtEl>
                                      </p:cBhvr>
                                    </p:animEffect>
                                    <p:set>
                                      <p:cBhvr>
                                        <p:cTn id="67" dur="1" fill="hold">
                                          <p:stCondLst>
                                            <p:cond delay="999"/>
                                          </p:stCondLst>
                                        </p:cTn>
                                        <p:tgtEl>
                                          <p:spTgt spid="19"/>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112"/>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childTnLst>
                                </p:cTn>
                              </p:par>
                            </p:childTnLst>
                          </p:cTn>
                        </p:par>
                        <p:par>
                          <p:cTn id="73" fill="hold">
                            <p:stCondLst>
                              <p:cond delay="1000"/>
                            </p:stCondLst>
                            <p:childTnLst>
                              <p:par>
                                <p:cTn id="74" presetID="10" presetClass="exit" presetSubtype="0" fill="hold" nodeType="afterEffect">
                                  <p:stCondLst>
                                    <p:cond delay="0"/>
                                  </p:stCondLst>
                                  <p:childTnLst>
                                    <p:animEffect transition="out" filter="fade">
                                      <p:cBhvr>
                                        <p:cTn id="75" dur="1000"/>
                                        <p:tgtEl>
                                          <p:spTgt spid="8"/>
                                        </p:tgtEl>
                                      </p:cBhvr>
                                    </p:animEffect>
                                    <p:set>
                                      <p:cBhvr>
                                        <p:cTn id="76" dur="1" fill="hold">
                                          <p:stCondLst>
                                            <p:cond delay="999"/>
                                          </p:stCondLst>
                                        </p:cTn>
                                        <p:tgtEl>
                                          <p:spTgt spid="8"/>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childTnLst>
                                </p:cTn>
                              </p:par>
                              <p:par>
                                <p:cTn id="83" presetID="10" presetClass="exit" presetSubtype="0" fill="hold" grpId="1" nodeType="withEffect">
                                  <p:stCondLst>
                                    <p:cond delay="500"/>
                                  </p:stCondLst>
                                  <p:childTnLst>
                                    <p:animEffect transition="out" filter="fade">
                                      <p:cBhvr>
                                        <p:cTn id="84" dur="1000"/>
                                        <p:tgtEl>
                                          <p:spTgt spid="52"/>
                                        </p:tgtEl>
                                      </p:cBhvr>
                                    </p:animEffect>
                                    <p:set>
                                      <p:cBhvr>
                                        <p:cTn id="85" dur="1" fill="hold">
                                          <p:stCondLst>
                                            <p:cond delay="999"/>
                                          </p:stCondLst>
                                        </p:cTn>
                                        <p:tgtEl>
                                          <p:spTgt spid="52"/>
                                        </p:tgtEl>
                                        <p:attrNameLst>
                                          <p:attrName>style.visibility</p:attrName>
                                        </p:attrNameLst>
                                      </p:cBhvr>
                                      <p:to>
                                        <p:strVal val="hidden"/>
                                      </p:to>
                                    </p:set>
                                  </p:childTnLst>
                                </p:cTn>
                              </p:par>
                            </p:childTnLst>
                          </p:cTn>
                        </p:par>
                        <p:par>
                          <p:cTn id="86" fill="hold">
                            <p:stCondLst>
                              <p:cond delay="2500"/>
                            </p:stCondLst>
                            <p:childTnLst>
                              <p:par>
                                <p:cTn id="87" presetID="1" presetClass="entr" presetSubtype="0" fill="hold" grpId="0" nodeType="afterEffect">
                                  <p:stCondLst>
                                    <p:cond delay="0"/>
                                  </p:stCondLst>
                                  <p:childTnLst>
                                    <p:set>
                                      <p:cBhvr>
                                        <p:cTn id="88" dur="1" fill="hold">
                                          <p:stCondLst>
                                            <p:cond delay="0"/>
                                          </p:stCondLst>
                                        </p:cTn>
                                        <p:tgtEl>
                                          <p:spTgt spid="11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6" presetClass="emph" presetSubtype="0" fill="hold" nodeType="clickEffect">
                                  <p:stCondLst>
                                    <p:cond delay="0"/>
                                  </p:stCondLst>
                                  <p:childTnLst>
                                    <p:animScale>
                                      <p:cBhvr>
                                        <p:cTn id="92" dur="1000" fill="hold"/>
                                        <p:tgtEl>
                                          <p:spTgt spid="21"/>
                                        </p:tgtEl>
                                      </p:cBhvr>
                                      <p:by x="50000" y="50000"/>
                                    </p:animScale>
                                  </p:childTnLst>
                                </p:cTn>
                              </p:par>
                              <p:par>
                                <p:cTn id="93" presetID="10" presetClass="exit" presetSubtype="0" fill="hold" nodeType="withEffect">
                                  <p:stCondLst>
                                    <p:cond delay="0"/>
                                  </p:stCondLst>
                                  <p:childTnLst>
                                    <p:animEffect transition="out" filter="fade">
                                      <p:cBhvr>
                                        <p:cTn id="94" dur="1000"/>
                                        <p:tgtEl>
                                          <p:spTgt spid="21"/>
                                        </p:tgtEl>
                                      </p:cBhvr>
                                    </p:animEffect>
                                    <p:set>
                                      <p:cBhvr>
                                        <p:cTn id="95" dur="1" fill="hold">
                                          <p:stCondLst>
                                            <p:cond delay="999"/>
                                          </p:stCondLst>
                                        </p:cTn>
                                        <p:tgtEl>
                                          <p:spTgt spid="2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2000"/>
                                        <p:tgtEl>
                                          <p:spTgt spid="113"/>
                                        </p:tgtEl>
                                      </p:cBhvr>
                                    </p:animEffect>
                                    <p:set>
                                      <p:cBhvr>
                                        <p:cTn id="98" dur="1" fill="hold">
                                          <p:stCondLst>
                                            <p:cond delay="1999"/>
                                          </p:stCondLst>
                                        </p:cTn>
                                        <p:tgtEl>
                                          <p:spTgt spid="113"/>
                                        </p:tgtEl>
                                        <p:attrNameLst>
                                          <p:attrName>style.visibility</p:attrName>
                                        </p:attrNameLst>
                                      </p:cBhvr>
                                      <p:to>
                                        <p:strVal val="hidden"/>
                                      </p:to>
                                    </p:set>
                                  </p:childTnLst>
                                </p:cTn>
                              </p:par>
                              <p:par>
                                <p:cTn id="99" presetID="10" presetClass="entr" presetSubtype="0" fill="hold" nodeType="with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fade">
                                      <p:cBhvr>
                                        <p:cTn id="101" dur="1000"/>
                                        <p:tgtEl>
                                          <p:spTgt spid="8"/>
                                        </p:tgtEl>
                                      </p:cBhvr>
                                    </p:animEffect>
                                  </p:childTnLst>
                                </p:cTn>
                              </p:par>
                            </p:childTnLst>
                          </p:cTn>
                        </p:par>
                        <p:par>
                          <p:cTn id="102" fill="hold">
                            <p:stCondLst>
                              <p:cond delay="2000"/>
                            </p:stCondLst>
                            <p:childTnLst>
                              <p:par>
                                <p:cTn id="103" presetID="10" presetClass="exit" presetSubtype="0" fill="hold" nodeType="afterEffect">
                                  <p:stCondLst>
                                    <p:cond delay="0"/>
                                  </p:stCondLst>
                                  <p:childTnLst>
                                    <p:animEffect transition="out" filter="fade">
                                      <p:cBhvr>
                                        <p:cTn id="104" dur="1000"/>
                                        <p:tgtEl>
                                          <p:spTgt spid="13"/>
                                        </p:tgtEl>
                                      </p:cBhvr>
                                    </p:animEffect>
                                    <p:set>
                                      <p:cBhvr>
                                        <p:cTn id="105" dur="1" fill="hold">
                                          <p:stCondLst>
                                            <p:cond delay="999"/>
                                          </p:stCondLst>
                                        </p:cTn>
                                        <p:tgtEl>
                                          <p:spTgt spid="13"/>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1000"/>
                                        <p:tgtEl>
                                          <p:spTgt spid="50"/>
                                        </p:tgtEl>
                                      </p:cBhvr>
                                    </p:animEffect>
                                  </p:childTnLst>
                                </p:cTn>
                              </p:par>
                              <p:par>
                                <p:cTn id="112" presetID="10" presetClass="exit" presetSubtype="0" fill="hold" grpId="1" nodeType="withEffect">
                                  <p:stCondLst>
                                    <p:cond delay="500"/>
                                  </p:stCondLst>
                                  <p:childTnLst>
                                    <p:animEffect transition="out" filter="fade">
                                      <p:cBhvr>
                                        <p:cTn id="113" dur="1000"/>
                                        <p:tgtEl>
                                          <p:spTgt spid="51"/>
                                        </p:tgtEl>
                                      </p:cBhvr>
                                    </p:animEffect>
                                    <p:set>
                                      <p:cBhvr>
                                        <p:cTn id="114" dur="1" fill="hold">
                                          <p:stCondLst>
                                            <p:cond delay="999"/>
                                          </p:stCondLst>
                                        </p:cTn>
                                        <p:tgtEl>
                                          <p:spTgt spid="51"/>
                                        </p:tgtEl>
                                        <p:attrNameLst>
                                          <p:attrName>style.visibility</p:attrName>
                                        </p:attrNameLst>
                                      </p:cBhvr>
                                      <p:to>
                                        <p:strVal val="hidden"/>
                                      </p:to>
                                    </p:set>
                                  </p:childTnLst>
                                </p:cTn>
                              </p:par>
                            </p:childTnLst>
                          </p:cTn>
                        </p:par>
                        <p:par>
                          <p:cTn id="115" fill="hold">
                            <p:stCondLst>
                              <p:cond delay="3500"/>
                            </p:stCondLst>
                            <p:childTnLst>
                              <p:par>
                                <p:cTn id="116" presetID="1" presetClass="entr" presetSubtype="0" fill="hold" grpId="0" nodeType="afterEffect">
                                  <p:stCondLst>
                                    <p:cond delay="0"/>
                                  </p:stCondLst>
                                  <p:childTnLst>
                                    <p:set>
                                      <p:cBhvr>
                                        <p:cTn id="117" dur="1" fill="hold">
                                          <p:stCondLst>
                                            <p:cond delay="0"/>
                                          </p:stCondLst>
                                        </p:cTn>
                                        <p:tgtEl>
                                          <p:spTgt spid="114"/>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6" presetClass="emph" presetSubtype="0" fill="hold" nodeType="clickEffect">
                                  <p:stCondLst>
                                    <p:cond delay="0"/>
                                  </p:stCondLst>
                                  <p:childTnLst>
                                    <p:animScale>
                                      <p:cBhvr>
                                        <p:cTn id="121" dur="1000" fill="hold"/>
                                        <p:tgtEl>
                                          <p:spTgt spid="27"/>
                                        </p:tgtEl>
                                      </p:cBhvr>
                                      <p:by x="50000" y="50000"/>
                                    </p:animScale>
                                  </p:childTnLst>
                                </p:cTn>
                              </p:par>
                              <p:par>
                                <p:cTn id="122" presetID="10" presetClass="exit" presetSubtype="0" fill="hold" nodeType="withEffect">
                                  <p:stCondLst>
                                    <p:cond delay="0"/>
                                  </p:stCondLst>
                                  <p:childTnLst>
                                    <p:animEffect transition="out" filter="fade">
                                      <p:cBhvr>
                                        <p:cTn id="123" dur="1000"/>
                                        <p:tgtEl>
                                          <p:spTgt spid="27"/>
                                        </p:tgtEl>
                                      </p:cBhvr>
                                    </p:animEffect>
                                    <p:set>
                                      <p:cBhvr>
                                        <p:cTn id="124" dur="1" fill="hold">
                                          <p:stCondLst>
                                            <p:cond delay="999"/>
                                          </p:stCondLst>
                                        </p:cTn>
                                        <p:tgtEl>
                                          <p:spTgt spid="27"/>
                                        </p:tgtEl>
                                        <p:attrNameLst>
                                          <p:attrName>style.visibility</p:attrName>
                                        </p:attrNameLst>
                                      </p:cBhvr>
                                      <p:to>
                                        <p:strVal val="hidden"/>
                                      </p:to>
                                    </p:set>
                                  </p:childTnLst>
                                </p:cTn>
                              </p:par>
                              <p:par>
                                <p:cTn id="125" presetID="1" presetClass="exit" presetSubtype="0" fill="hold" grpId="1" nodeType="withEffect">
                                  <p:stCondLst>
                                    <p:cond delay="0"/>
                                  </p:stCondLst>
                                  <p:childTnLst>
                                    <p:set>
                                      <p:cBhvr>
                                        <p:cTn id="126" dur="1" fill="hold">
                                          <p:stCondLst>
                                            <p:cond delay="0"/>
                                          </p:stCondLst>
                                        </p:cTn>
                                        <p:tgtEl>
                                          <p:spTgt spid="114"/>
                                        </p:tgtEl>
                                        <p:attrNameLst>
                                          <p:attrName>style.visibility</p:attrName>
                                        </p:attrNameLst>
                                      </p:cBhvr>
                                      <p:to>
                                        <p:strVal val="hidden"/>
                                      </p:to>
                                    </p:set>
                                  </p:childTnLst>
                                </p:cTn>
                              </p:par>
                              <p:par>
                                <p:cTn id="127" presetID="10" presetClass="entr" presetSubtype="0" fill="hold" nodeType="withEffect">
                                  <p:stCondLst>
                                    <p:cond delay="0"/>
                                  </p:stCondLst>
                                  <p:childTnLst>
                                    <p:set>
                                      <p:cBhvr>
                                        <p:cTn id="128" dur="1" fill="hold">
                                          <p:stCondLst>
                                            <p:cond delay="0"/>
                                          </p:stCondLst>
                                        </p:cTn>
                                        <p:tgtEl>
                                          <p:spTgt spid="13"/>
                                        </p:tgtEl>
                                        <p:attrNameLst>
                                          <p:attrName>style.visibility</p:attrName>
                                        </p:attrNameLst>
                                      </p:cBhvr>
                                      <p:to>
                                        <p:strVal val="visible"/>
                                      </p:to>
                                    </p:set>
                                    <p:animEffect transition="in" filter="fade">
                                      <p:cBhvr>
                                        <p:cTn id="1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1" grpId="1" animBg="1"/>
      <p:bldP spid="52" grpId="0" animBg="1"/>
      <p:bldP spid="52" grpId="1" animBg="1"/>
      <p:bldP spid="2054" grpId="0" animBg="1"/>
      <p:bldP spid="111" grpId="0"/>
      <p:bldP spid="111" grpId="1"/>
      <p:bldP spid="112" grpId="0"/>
      <p:bldP spid="112" grpId="1"/>
      <p:bldP spid="113" grpId="0"/>
      <p:bldP spid="113" grpId="1"/>
      <p:bldP spid="114" grpId="0"/>
      <p:bldP spid="11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1816"/>
            <a:ext cx="9220200" cy="443198"/>
          </a:xfrm>
        </p:spPr>
        <p:txBody>
          <a:bodyPr/>
          <a:lstStyle/>
          <a:p>
            <a:r>
              <a:rPr lang="en-US" sz="3200" dirty="0" smtClean="0"/>
              <a:t>Microsoft Cloud Computing Continuum</a:t>
            </a:r>
            <a:endParaRPr lang="en-US" sz="3200" dirty="0"/>
          </a:p>
        </p:txBody>
      </p:sp>
      <p:grpSp>
        <p:nvGrpSpPr>
          <p:cNvPr id="3" name="Group 115"/>
          <p:cNvGrpSpPr/>
          <p:nvPr/>
        </p:nvGrpSpPr>
        <p:grpSpPr>
          <a:xfrm>
            <a:off x="70348" y="390144"/>
            <a:ext cx="3106738" cy="1159089"/>
            <a:chOff x="1249363" y="888893"/>
            <a:chExt cx="3106738" cy="1159089"/>
          </a:xfrm>
        </p:grpSpPr>
        <p:pic>
          <p:nvPicPr>
            <p:cNvPr id="114" name="Picture 13" descr="D:\SilverFox\DVD_ART36\Artwork_Imagery\Icons - Illustrations\Internet Clouds web\cloud 3.png"/>
            <p:cNvPicPr>
              <a:picLocks noChangeAspect="1" noChangeArrowheads="1"/>
            </p:cNvPicPr>
            <p:nvPr/>
          </p:nvPicPr>
          <p:blipFill>
            <a:blip r:embed="rId3" cstate="print"/>
            <a:srcRect/>
            <a:stretch>
              <a:fillRect/>
            </a:stretch>
          </p:blipFill>
          <p:spPr bwMode="auto">
            <a:xfrm>
              <a:off x="1249363" y="888893"/>
              <a:ext cx="3106738" cy="1159089"/>
            </a:xfrm>
            <a:prstGeom prst="rect">
              <a:avLst/>
            </a:prstGeom>
            <a:noFill/>
          </p:spPr>
        </p:pic>
        <p:sp>
          <p:nvSpPr>
            <p:cNvPr id="6" name="TextBox 5"/>
            <p:cNvSpPr txBox="1"/>
            <p:nvPr/>
          </p:nvSpPr>
          <p:spPr>
            <a:xfrm>
              <a:off x="2749455" y="1347661"/>
              <a:ext cx="1268412" cy="430887"/>
            </a:xfrm>
            <a:prstGeom prst="rect">
              <a:avLst/>
            </a:prstGeom>
            <a:noFill/>
          </p:spPr>
          <p:txBody>
            <a:bodyPr wrap="square" lIns="0" tIns="0" rIns="0" bIns="0" rtlCol="0">
              <a:spAutoFit/>
            </a:bodyPr>
            <a:lstStyle/>
            <a:p>
              <a:pPr algn="ctr"/>
              <a:r>
                <a:rPr lang="en-US" sz="2800" b="1" dirty="0" smtClean="0">
                  <a:solidFill>
                    <a:schemeClr val="tx1">
                      <a:lumMod val="95000"/>
                    </a:schemeClr>
                  </a:solidFill>
                  <a:effectLst>
                    <a:outerShdw blurRad="88900" algn="ctr" rotWithShape="0">
                      <a:schemeClr val="tx1">
                        <a:alpha val="62000"/>
                      </a:schemeClr>
                    </a:outerShdw>
                  </a:effectLst>
                  <a:latin typeface="Segoe UI" pitchFamily="34" charset="0"/>
                </a:rPr>
                <a:t>Private</a:t>
              </a:r>
            </a:p>
          </p:txBody>
        </p:sp>
      </p:grpSp>
      <p:grpSp>
        <p:nvGrpSpPr>
          <p:cNvPr id="4" name="Group 116"/>
          <p:cNvGrpSpPr/>
          <p:nvPr/>
        </p:nvGrpSpPr>
        <p:grpSpPr>
          <a:xfrm>
            <a:off x="6261954" y="448103"/>
            <a:ext cx="2107854" cy="1172830"/>
            <a:chOff x="6214911" y="1058485"/>
            <a:chExt cx="2107854" cy="1172830"/>
          </a:xfrm>
        </p:grpSpPr>
        <p:pic>
          <p:nvPicPr>
            <p:cNvPr id="2064" name="Picture 16" descr="D:\SilverFox\DVD_ART36\Artwork_Imagery\Icons - Illustrations\Maps Globes\world_256.png"/>
            <p:cNvPicPr>
              <a:picLocks noChangeAspect="1" noChangeArrowheads="1"/>
            </p:cNvPicPr>
            <p:nvPr/>
          </p:nvPicPr>
          <p:blipFill>
            <a:blip r:embed="rId4" cstate="print"/>
            <a:srcRect l="7125" t="4125" r="6750" b="9375"/>
            <a:stretch>
              <a:fillRect/>
            </a:stretch>
          </p:blipFill>
          <p:spPr bwMode="auto">
            <a:xfrm>
              <a:off x="6737844" y="1067889"/>
              <a:ext cx="1158381" cy="1163426"/>
            </a:xfrm>
            <a:prstGeom prst="ellipse">
              <a:avLst/>
            </a:prstGeom>
            <a:solidFill>
              <a:schemeClr val="accent2"/>
            </a:solidFill>
            <a:effectLst>
              <a:outerShdw blurRad="127000" algn="ctr" rotWithShape="0">
                <a:schemeClr val="bg2">
                  <a:lumMod val="50000"/>
                  <a:alpha val="71000"/>
                </a:schemeClr>
              </a:outerShdw>
            </a:effectLst>
          </p:spPr>
        </p:pic>
        <p:pic>
          <p:nvPicPr>
            <p:cNvPr id="2061" name="Picture 13" descr="D:\SilverFox\DVD_ART36\Artwork_Imagery\Icons - Illustrations\Internet Clouds web\cloud 3.png"/>
            <p:cNvPicPr>
              <a:picLocks noChangeAspect="1" noChangeArrowheads="1"/>
            </p:cNvPicPr>
            <p:nvPr/>
          </p:nvPicPr>
          <p:blipFill>
            <a:blip r:embed="rId3" cstate="print"/>
            <a:srcRect l="23556"/>
            <a:stretch>
              <a:fillRect/>
            </a:stretch>
          </p:blipFill>
          <p:spPr bwMode="auto">
            <a:xfrm rot="643107" flipH="1">
              <a:off x="6214911" y="1058485"/>
              <a:ext cx="2107854" cy="1159089"/>
            </a:xfrm>
            <a:prstGeom prst="rect">
              <a:avLst/>
            </a:prstGeom>
            <a:noFill/>
          </p:spPr>
        </p:pic>
        <p:sp>
          <p:nvSpPr>
            <p:cNvPr id="7" name="TextBox 6"/>
            <p:cNvSpPr txBox="1"/>
            <p:nvPr/>
          </p:nvSpPr>
          <p:spPr>
            <a:xfrm>
              <a:off x="6781800" y="1468438"/>
              <a:ext cx="1066800" cy="430887"/>
            </a:xfrm>
            <a:prstGeom prst="rect">
              <a:avLst/>
            </a:prstGeom>
            <a:noFill/>
          </p:spPr>
          <p:txBody>
            <a:bodyPr wrap="square" lIns="0" tIns="0" rIns="0" bIns="0" rtlCol="0">
              <a:spAutoFit/>
            </a:bodyPr>
            <a:lstStyle/>
            <a:p>
              <a:pPr algn="ctr"/>
              <a:r>
                <a:rPr lang="en-US" sz="2800" b="1" dirty="0" smtClean="0">
                  <a:solidFill>
                    <a:schemeClr val="tx1">
                      <a:lumMod val="95000"/>
                    </a:schemeClr>
                  </a:solidFill>
                  <a:effectLst>
                    <a:outerShdw blurRad="88900" algn="ctr" rotWithShape="0">
                      <a:schemeClr val="tx1">
                        <a:alpha val="62000"/>
                      </a:schemeClr>
                    </a:outerShdw>
                  </a:effectLst>
                  <a:latin typeface="Segoe UI" pitchFamily="34" charset="0"/>
                </a:rPr>
                <a:t>Public</a:t>
              </a:r>
            </a:p>
          </p:txBody>
        </p:sp>
      </p:grpSp>
      <p:sp>
        <p:nvSpPr>
          <p:cNvPr id="8" name="Freeform 11"/>
          <p:cNvSpPr>
            <a:spLocks/>
          </p:cNvSpPr>
          <p:nvPr/>
        </p:nvSpPr>
        <p:spPr bwMode="auto">
          <a:xfrm>
            <a:off x="2897685" y="922064"/>
            <a:ext cx="3800475" cy="460258"/>
          </a:xfrm>
          <a:custGeom>
            <a:avLst/>
            <a:gdLst>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4972 w 10000"/>
              <a:gd name="connsiteY11" fmla="*/ 6250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4972 w 10000"/>
              <a:gd name="connsiteY11" fmla="*/ 6250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280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280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720 h 10000"/>
              <a:gd name="connsiteX12" fmla="*/ 9021 w 10000"/>
              <a:gd name="connsiteY12" fmla="*/ 74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9021" y="7400"/>
                </a:moveTo>
                <a:cubicBezTo>
                  <a:pt x="8997" y="8267"/>
                  <a:pt x="8973" y="9133"/>
                  <a:pt x="8949" y="10000"/>
                </a:cubicBezTo>
                <a:lnTo>
                  <a:pt x="10000" y="5000"/>
                </a:lnTo>
                <a:lnTo>
                  <a:pt x="8949" y="0"/>
                </a:lnTo>
                <a:cubicBezTo>
                  <a:pt x="9021" y="2575"/>
                  <a:pt x="9004" y="2198"/>
                  <a:pt x="9021" y="2575"/>
                </a:cubicBezTo>
                <a:cubicBezTo>
                  <a:pt x="8919" y="2639"/>
                  <a:pt x="7025" y="3280"/>
                  <a:pt x="5000" y="3280"/>
                </a:cubicBezTo>
                <a:cubicBezTo>
                  <a:pt x="3002" y="3280"/>
                  <a:pt x="979" y="2575"/>
                  <a:pt x="979" y="2575"/>
                </a:cubicBezTo>
                <a:cubicBezTo>
                  <a:pt x="1003" y="1717"/>
                  <a:pt x="1027" y="858"/>
                  <a:pt x="1051" y="0"/>
                </a:cubicBezTo>
                <a:lnTo>
                  <a:pt x="0" y="5000"/>
                </a:lnTo>
                <a:lnTo>
                  <a:pt x="1051" y="10000"/>
                </a:lnTo>
                <a:cubicBezTo>
                  <a:pt x="1027" y="9133"/>
                  <a:pt x="1003" y="8267"/>
                  <a:pt x="979" y="7400"/>
                </a:cubicBezTo>
                <a:cubicBezTo>
                  <a:pt x="979" y="7400"/>
                  <a:pt x="2999" y="6720"/>
                  <a:pt x="5000" y="6720"/>
                </a:cubicBezTo>
                <a:cubicBezTo>
                  <a:pt x="7021" y="6720"/>
                  <a:pt x="9021" y="7400"/>
                  <a:pt x="9021" y="7400"/>
                </a:cubicBezTo>
                <a:close/>
              </a:path>
            </a:pathLst>
          </a:custGeom>
          <a:gradFill rotWithShape="1">
            <a:gsLst>
              <a:gs pos="0">
                <a:srgbClr val="FFFFCC">
                  <a:lumMod val="40000"/>
                  <a:lumOff val="60000"/>
                </a:srgbClr>
              </a:gs>
              <a:gs pos="5000">
                <a:srgbClr val="FFFFCC">
                  <a:lumMod val="60000"/>
                  <a:lumOff val="40000"/>
                </a:srgbClr>
              </a:gs>
              <a:gs pos="40000">
                <a:srgbClr val="FFFFCC"/>
              </a:gs>
              <a:gs pos="60000">
                <a:srgbClr val="FFFFCC"/>
              </a:gs>
              <a:gs pos="95000">
                <a:srgbClr val="FFFFCC">
                  <a:lumMod val="60000"/>
                  <a:lumOff val="40000"/>
                </a:srgbClr>
              </a:gs>
              <a:gs pos="100000">
                <a:srgbClr val="FFFFCC">
                  <a:lumMod val="40000"/>
                  <a:lumOff val="60000"/>
                </a:srgbClr>
              </a:gs>
            </a:gsLst>
            <a:lin ang="0" scaled="0"/>
          </a:gradFill>
          <a:ln w="9525" cap="flat" cmpd="sng" algn="ctr">
            <a:noFill/>
            <a:prstDash val="solid"/>
            <a:headEnd type="none" w="med" len="med"/>
            <a:tailEnd type="none" w="med" len="med"/>
          </a:ln>
          <a:effectLst>
            <a:outerShdw blurRad="127000" algn="ctr" rotWithShape="0">
              <a:prstClr val="black">
                <a:alpha val="40000"/>
              </a:prstClr>
            </a:outerShdw>
          </a:effectLst>
        </p:spPr>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400" kern="0" dirty="0">
              <a:solidFill>
                <a:srgbClr val="FFFFFF"/>
              </a:solidFill>
              <a:effectLst>
                <a:outerShdw blurRad="38100" dist="38100" dir="2700000" algn="tl">
                  <a:srgbClr val="000000">
                    <a:alpha val="43137"/>
                  </a:srgbClr>
                </a:outerShdw>
              </a:effectLst>
              <a:latin typeface="Segoe"/>
              <a:ea typeface="ＭＳ Ｐゴシック"/>
            </a:endParaRPr>
          </a:p>
        </p:txBody>
      </p:sp>
      <p:sp>
        <p:nvSpPr>
          <p:cNvPr id="14" name="Rectangle 13"/>
          <p:cNvSpPr/>
          <p:nvPr/>
        </p:nvSpPr>
        <p:spPr bwMode="auto">
          <a:xfrm>
            <a:off x="457200" y="1662887"/>
            <a:ext cx="8413749" cy="1443928"/>
          </a:xfrm>
          <a:prstGeom prst="rect">
            <a:avLst/>
          </a:prstGeom>
          <a:solidFill>
            <a:srgbClr val="80808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kern="0" dirty="0" smtClean="0">
              <a:solidFill>
                <a:srgbClr val="FFFFFF"/>
              </a:solidFill>
              <a:effectLst>
                <a:outerShdw blurRad="38100" dist="38100" dir="2700000" algn="tl">
                  <a:srgbClr val="000000">
                    <a:alpha val="43137"/>
                  </a:srgbClr>
                </a:outerShdw>
              </a:effectLst>
              <a:latin typeface="Segoe"/>
              <a:ea typeface="ＭＳ Ｐゴシック"/>
            </a:endParaRPr>
          </a:p>
        </p:txBody>
      </p:sp>
      <p:sp>
        <p:nvSpPr>
          <p:cNvPr id="15" name="Rectangle 14"/>
          <p:cNvSpPr/>
          <p:nvPr/>
        </p:nvSpPr>
        <p:spPr bwMode="auto">
          <a:xfrm>
            <a:off x="457200" y="3182816"/>
            <a:ext cx="8413749" cy="1443928"/>
          </a:xfrm>
          <a:prstGeom prst="rect">
            <a:avLst/>
          </a:prstGeom>
          <a:solidFill>
            <a:srgbClr val="80808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kern="0" dirty="0" smtClean="0">
              <a:solidFill>
                <a:srgbClr val="FFFFFF"/>
              </a:solidFill>
              <a:effectLst>
                <a:outerShdw blurRad="38100" dist="38100" dir="2700000" algn="tl">
                  <a:srgbClr val="000000">
                    <a:alpha val="43137"/>
                  </a:srgbClr>
                </a:outerShdw>
              </a:effectLst>
              <a:latin typeface="Segoe"/>
              <a:ea typeface="ＭＳ Ｐゴシック"/>
            </a:endParaRPr>
          </a:p>
        </p:txBody>
      </p:sp>
      <p:sp>
        <p:nvSpPr>
          <p:cNvPr id="16" name="Rectangle 15"/>
          <p:cNvSpPr/>
          <p:nvPr/>
        </p:nvSpPr>
        <p:spPr bwMode="auto">
          <a:xfrm>
            <a:off x="450165" y="4684115"/>
            <a:ext cx="8413749" cy="1443928"/>
          </a:xfrm>
          <a:prstGeom prst="rect">
            <a:avLst/>
          </a:prstGeom>
          <a:solidFill>
            <a:srgbClr val="80808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kern="0" dirty="0" smtClean="0">
              <a:solidFill>
                <a:srgbClr val="FFFFFF"/>
              </a:solidFill>
              <a:effectLst>
                <a:outerShdw blurRad="38100" dist="38100" dir="2700000" algn="tl">
                  <a:srgbClr val="000000">
                    <a:alpha val="43137"/>
                  </a:srgbClr>
                </a:outerShdw>
              </a:effectLst>
              <a:latin typeface="Segoe"/>
              <a:ea typeface="ＭＳ Ｐゴシック"/>
            </a:endParaRPr>
          </a:p>
        </p:txBody>
      </p:sp>
      <p:grpSp>
        <p:nvGrpSpPr>
          <p:cNvPr id="5" name="Group 57"/>
          <p:cNvGrpSpPr/>
          <p:nvPr/>
        </p:nvGrpSpPr>
        <p:grpSpPr>
          <a:xfrm>
            <a:off x="6104362" y="1844250"/>
            <a:ext cx="1875574" cy="1081202"/>
            <a:chOff x="6349370" y="2270419"/>
            <a:chExt cx="1960235" cy="1130006"/>
          </a:xfrm>
        </p:grpSpPr>
        <p:pic>
          <p:nvPicPr>
            <p:cNvPr id="27" name="Picture 4" descr="\\eventsql\dvd\Online_ART\DVD_ART36\Logos\Microsoft Online Services\Microsoft Online Services logo h w.png"/>
            <p:cNvPicPr>
              <a:picLocks noChangeAspect="1" noChangeArrowheads="1"/>
            </p:cNvPicPr>
            <p:nvPr/>
          </p:nvPicPr>
          <p:blipFill>
            <a:blip r:embed="rId5" cstate="print">
              <a:extLst>
                <a:ext uri="28A0092B-C50C-407e-A947-70E740481C1C">
                  <a14:useLocalDpi xmlns:a14="http://schemas.microsoft.com/office/drawing/2007/7/7/main" xmlns="" val="0"/>
                </a:ext>
              </a:extLst>
            </a:blip>
            <a:srcRect/>
            <a:stretch>
              <a:fillRect/>
            </a:stretch>
          </p:blipFill>
          <p:spPr bwMode="auto">
            <a:xfrm>
              <a:off x="6349370" y="2270419"/>
              <a:ext cx="1960235" cy="164600"/>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31" name="Picture 23" descr="\\eventsql\dvd\Online_ART\DVD_ART36\Logos\Microsoft Office Live\Office Live (brand)\Office Live logo r.png"/>
            <p:cNvPicPr>
              <a:picLocks noChangeAspect="1" noChangeArrowheads="1"/>
            </p:cNvPicPr>
            <p:nvPr/>
          </p:nvPicPr>
          <p:blipFill>
            <a:blip r:embed="rId6" cstate="print">
              <a:extLst>
                <a:ext uri="28A0092B-C50C-407e-A947-70E740481C1C">
                  <a14:useLocalDpi xmlns:a14="http://schemas.microsoft.com/office/drawing/2007/7/7/main" xmlns="" val="0"/>
                </a:ext>
              </a:extLst>
            </a:blip>
            <a:srcRect/>
            <a:stretch>
              <a:fillRect/>
            </a:stretch>
          </p:blipFill>
          <p:spPr bwMode="auto">
            <a:xfrm>
              <a:off x="6712238" y="3074966"/>
              <a:ext cx="1234499" cy="325459"/>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34" name="Picture 26" descr="\\eventsql\dvd\Online_ART\DVD_ART36\Logos\Azure Services Platform\SharePoint Services\SharePoint Services logo rh.png"/>
            <p:cNvPicPr>
              <a:picLocks noChangeAspect="1" noChangeArrowheads="1"/>
            </p:cNvPicPr>
            <p:nvPr/>
          </p:nvPicPr>
          <p:blipFill>
            <a:blip r:embed="rId7" cstate="print">
              <a:extLst>
                <a:ext uri="28A0092B-C50C-407e-A947-70E740481C1C">
                  <a14:useLocalDpi xmlns:a14="http://schemas.microsoft.com/office/drawing/2007/7/7/main" xmlns="" val="0"/>
                </a:ext>
              </a:extLst>
            </a:blip>
            <a:srcRect/>
            <a:stretch>
              <a:fillRect/>
            </a:stretch>
          </p:blipFill>
          <p:spPr bwMode="auto">
            <a:xfrm>
              <a:off x="6490028" y="2630629"/>
              <a:ext cx="1678919" cy="248728"/>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grpSp>
        <p:nvGrpSpPr>
          <p:cNvPr id="9" name="Group 93"/>
          <p:cNvGrpSpPr/>
          <p:nvPr/>
        </p:nvGrpSpPr>
        <p:grpSpPr>
          <a:xfrm>
            <a:off x="5713364" y="3342708"/>
            <a:ext cx="2657570" cy="1124145"/>
            <a:chOff x="5938790" y="3795615"/>
            <a:chExt cx="2657570" cy="1124145"/>
          </a:xfrm>
        </p:grpSpPr>
        <p:pic>
          <p:nvPicPr>
            <p:cNvPr id="26" name="Picture 25" descr="WinAzure_h_rgb_r.png"/>
            <p:cNvPicPr>
              <a:picLocks noChangeAspect="1"/>
            </p:cNvPicPr>
            <p:nvPr/>
          </p:nvPicPr>
          <p:blipFill>
            <a:blip r:embed="rId8" cstate="print"/>
            <a:stretch>
              <a:fillRect/>
            </a:stretch>
          </p:blipFill>
          <p:spPr>
            <a:xfrm>
              <a:off x="6499269" y="3795615"/>
              <a:ext cx="1536611" cy="286705"/>
            </a:xfrm>
            <a:prstGeom prst="rect">
              <a:avLst/>
            </a:prstGeom>
          </p:spPr>
        </p:pic>
        <p:pic>
          <p:nvPicPr>
            <p:cNvPr id="33" name="Picture 25" descr="\\eventsql\dvd\Online_ART\DVD_ART36\Logos\Azure Services Platform\Microsoft .NET Services\.Net Services logo r Net.png"/>
            <p:cNvPicPr>
              <a:picLocks noChangeAspect="1" noChangeArrowheads="1"/>
            </p:cNvPicPr>
            <p:nvPr/>
          </p:nvPicPr>
          <p:blipFill>
            <a:blip r:embed="rId9" cstate="print">
              <a:extLst>
                <a:ext uri="28A0092B-C50C-407e-A947-70E740481C1C">
                  <a14:useLocalDpi xmlns:a14="http://schemas.microsoft.com/office/drawing/2007/7/7/main" xmlns="" val="0"/>
                </a:ext>
              </a:extLst>
            </a:blip>
            <a:srcRect/>
            <a:stretch>
              <a:fillRect/>
            </a:stretch>
          </p:blipFill>
          <p:spPr bwMode="auto">
            <a:xfrm>
              <a:off x="6634727" y="4670400"/>
              <a:ext cx="1265695" cy="249360"/>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nvGrpSpPr>
            <p:cNvPr id="10" name="Group 54"/>
            <p:cNvGrpSpPr/>
            <p:nvPr/>
          </p:nvGrpSpPr>
          <p:grpSpPr>
            <a:xfrm>
              <a:off x="5938790" y="4217676"/>
              <a:ext cx="2657570" cy="302255"/>
              <a:chOff x="5893461" y="4203551"/>
              <a:chExt cx="2777531" cy="315899"/>
            </a:xfrm>
          </p:grpSpPr>
          <p:pic>
            <p:nvPicPr>
              <p:cNvPr id="32" name="Picture 24" descr="\\eventsql\dvd\Online_ART\DVD_ART36\Logos\Azure Services Platform\Live Services\Live Services logo hr.png"/>
              <p:cNvPicPr>
                <a:picLocks noChangeAspect="1" noChangeArrowheads="1"/>
              </p:cNvPicPr>
              <p:nvPr/>
            </p:nvPicPr>
            <p:blipFill>
              <a:blip r:embed="rId10" cstate="print">
                <a:extLst>
                  <a:ext uri="28A0092B-C50C-407e-A947-70E740481C1C">
                    <a14:useLocalDpi xmlns:a14="http://schemas.microsoft.com/office/drawing/2007/7/7/main" xmlns="" val="0"/>
                  </a:ext>
                </a:extLst>
              </a:blip>
              <a:srcRect/>
              <a:stretch>
                <a:fillRect/>
              </a:stretch>
            </p:blipFill>
            <p:spPr bwMode="auto">
              <a:xfrm>
                <a:off x="7367909" y="4203551"/>
                <a:ext cx="1303083" cy="315899"/>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35" name="Picture 27" descr="\\eventsql\dvd\Online_ART\DVD_ART36\Logos\Azure Services Platform\SQL Services\SQL Services logo r.png"/>
              <p:cNvPicPr>
                <a:picLocks noChangeAspect="1" noChangeArrowheads="1"/>
              </p:cNvPicPr>
              <p:nvPr/>
            </p:nvPicPr>
            <p:blipFill>
              <a:blip r:embed="rId11" cstate="print">
                <a:extLst>
                  <a:ext uri="28A0092B-C50C-407e-A947-70E740481C1C">
                    <a14:useLocalDpi xmlns:a14="http://schemas.microsoft.com/office/drawing/2007/7/7/main" xmlns="" val="0"/>
                  </a:ext>
                </a:extLst>
              </a:blip>
              <a:srcRect/>
              <a:stretch>
                <a:fillRect/>
              </a:stretch>
            </p:blipFill>
            <p:spPr bwMode="auto">
              <a:xfrm>
                <a:off x="5893461" y="4211448"/>
                <a:ext cx="1216211" cy="30010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grpSp>
      <p:grpSp>
        <p:nvGrpSpPr>
          <p:cNvPr id="17" name="Group 55"/>
          <p:cNvGrpSpPr/>
          <p:nvPr/>
        </p:nvGrpSpPr>
        <p:grpSpPr>
          <a:xfrm>
            <a:off x="5663515" y="4811897"/>
            <a:ext cx="2743200" cy="1188364"/>
            <a:chOff x="5895975" y="5273095"/>
            <a:chExt cx="2867025" cy="1242005"/>
          </a:xfrm>
        </p:grpSpPr>
        <p:pic>
          <p:nvPicPr>
            <p:cNvPr id="29" name="Picture 18" descr="\\eventsql\dvd\Online_ART\DVD_ART36\Logos\System Center\System Center generic brand Grid h r.png"/>
            <p:cNvPicPr>
              <a:picLocks noChangeAspect="1" noChangeArrowheads="1"/>
            </p:cNvPicPr>
            <p:nvPr/>
          </p:nvPicPr>
          <p:blipFill>
            <a:blip r:embed="rId12" cstate="print">
              <a:extLst>
                <a:ext uri="28A0092B-C50C-407e-A947-70E740481C1C">
                  <a14:useLocalDpi xmlns:a14="http://schemas.microsoft.com/office/drawing/2007/7/7/main" xmlns="" val="0"/>
                </a:ext>
              </a:extLst>
            </a:blip>
            <a:srcRect/>
            <a:stretch>
              <a:fillRect/>
            </a:stretch>
          </p:blipFill>
          <p:spPr bwMode="auto">
            <a:xfrm>
              <a:off x="6567487" y="5273095"/>
              <a:ext cx="1524000" cy="335028"/>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30" name="Picture 20" descr="\\eventsql\dvd\Online_ART\DVD_ART36\Logos\Windows Server (brand)\Windows Server brand logo hr.png"/>
            <p:cNvPicPr>
              <a:picLocks noChangeAspect="1" noChangeArrowheads="1"/>
            </p:cNvPicPr>
            <p:nvPr/>
          </p:nvPicPr>
          <p:blipFill>
            <a:blip r:embed="rId13" cstate="print">
              <a:extLst>
                <a:ext uri="28A0092B-C50C-407e-A947-70E740481C1C">
                  <a14:useLocalDpi xmlns:a14="http://schemas.microsoft.com/office/drawing/2007/7/7/main" xmlns="" val="0"/>
                </a:ext>
              </a:extLst>
            </a:blip>
            <a:srcRect/>
            <a:stretch>
              <a:fillRect/>
            </a:stretch>
          </p:blipFill>
          <p:spPr bwMode="auto">
            <a:xfrm>
              <a:off x="6514842" y="5705445"/>
              <a:ext cx="1629290" cy="300852"/>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nvGrpSpPr>
            <p:cNvPr id="19" name="Group 46"/>
            <p:cNvGrpSpPr/>
            <p:nvPr/>
          </p:nvGrpSpPr>
          <p:grpSpPr>
            <a:xfrm>
              <a:off x="5895975" y="6103620"/>
              <a:ext cx="2867025" cy="411480"/>
              <a:chOff x="5895974" y="6160770"/>
              <a:chExt cx="2867025" cy="411480"/>
            </a:xfrm>
          </p:grpSpPr>
          <p:sp>
            <p:nvSpPr>
              <p:cNvPr id="45" name="Rounded Rectangle 44"/>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22" name="Group 38"/>
              <p:cNvGrpSpPr/>
              <p:nvPr/>
            </p:nvGrpSpPr>
            <p:grpSpPr>
              <a:xfrm>
                <a:off x="5984545" y="6180951"/>
                <a:ext cx="2681734" cy="341150"/>
                <a:chOff x="5984545" y="6114276"/>
                <a:chExt cx="2681734" cy="341150"/>
              </a:xfrm>
            </p:grpSpPr>
            <p:pic>
              <p:nvPicPr>
                <p:cNvPr id="2050" name="Picture 2" descr="D:\SilverFox\DVD_ART36\Logos\MICROSOFT (brand)\Microsoft corporate logo white.png"/>
                <p:cNvPicPr>
                  <a:picLocks noChangeAspect="1" noChangeArrowheads="1"/>
                </p:cNvPicPr>
                <p:nvPr/>
              </p:nvPicPr>
              <p:blipFill>
                <a:blip r:embed="rId14" cstate="print"/>
                <a:srcRect/>
                <a:stretch>
                  <a:fillRect/>
                </a:stretch>
              </p:blipFill>
              <p:spPr bwMode="auto">
                <a:xfrm>
                  <a:off x="5984545" y="6159950"/>
                  <a:ext cx="736759" cy="126302"/>
                </a:xfrm>
                <a:prstGeom prst="rect">
                  <a:avLst/>
                </a:prstGeom>
                <a:noFill/>
              </p:spPr>
            </p:pic>
            <p:sp>
              <p:nvSpPr>
                <p:cNvPr id="37" name="TextBox 36"/>
                <p:cNvSpPr txBox="1"/>
                <p:nvPr/>
              </p:nvSpPr>
              <p:spPr>
                <a:xfrm>
                  <a:off x="6798251" y="6133756"/>
                  <a:ext cx="1868028" cy="321670"/>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Hosters</a:t>
                  </a:r>
                </a:p>
              </p:txBody>
            </p:sp>
            <p:sp>
              <p:nvSpPr>
                <p:cNvPr id="38" name="TextBox 37"/>
                <p:cNvSpPr txBox="1"/>
                <p:nvPr/>
              </p:nvSpPr>
              <p:spPr>
                <a:xfrm>
                  <a:off x="6734175" y="6114276"/>
                  <a:ext cx="75392" cy="176918"/>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grpSp>
      <p:grpSp>
        <p:nvGrpSpPr>
          <p:cNvPr id="23" name="Group 114"/>
          <p:cNvGrpSpPr/>
          <p:nvPr/>
        </p:nvGrpSpPr>
        <p:grpSpPr>
          <a:xfrm>
            <a:off x="458787" y="1662887"/>
            <a:ext cx="3470592" cy="1444753"/>
            <a:chOff x="731838" y="2085975"/>
            <a:chExt cx="3470592" cy="1444753"/>
          </a:xfrm>
        </p:grpSpPr>
        <p:sp>
          <p:nvSpPr>
            <p:cNvPr id="18" name="Rectangle 17"/>
            <p:cNvSpPr/>
            <p:nvPr/>
          </p:nvSpPr>
          <p:spPr bwMode="auto">
            <a:xfrm>
              <a:off x="731838" y="2085975"/>
              <a:ext cx="1020762"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4" name="Group 125"/>
            <p:cNvGrpSpPr/>
            <p:nvPr/>
          </p:nvGrpSpPr>
          <p:grpSpPr>
            <a:xfrm>
              <a:off x="1256495" y="2085976"/>
              <a:ext cx="2945935" cy="1444752"/>
              <a:chOff x="2418545" y="2085976"/>
              <a:chExt cx="2945935" cy="1444752"/>
            </a:xfrm>
          </p:grpSpPr>
          <p:grpSp>
            <p:nvGrpSpPr>
              <p:cNvPr id="25" name="Group 79"/>
              <p:cNvGrpSpPr/>
              <p:nvPr/>
            </p:nvGrpSpPr>
            <p:grpSpPr>
              <a:xfrm>
                <a:off x="2418545" y="2226327"/>
                <a:ext cx="1944710" cy="1163224"/>
                <a:chOff x="1912691" y="2204836"/>
                <a:chExt cx="2032492" cy="1215731"/>
              </a:xfrm>
            </p:grpSpPr>
            <p:pic>
              <p:nvPicPr>
                <p:cNvPr id="63" name="Picture 3" descr="\\eventsql\dvd\Online_ART\DVD_ART36\Logos\Exchange (brand)\Exchange brand h r .png"/>
                <p:cNvPicPr>
                  <a:picLocks noChangeAspect="1" noChangeArrowheads="1"/>
                </p:cNvPicPr>
                <p:nvPr/>
              </p:nvPicPr>
              <p:blipFill>
                <a:blip r:embed="rId15" cstate="print"/>
                <a:stretch>
                  <a:fillRect/>
                </a:stretch>
              </p:blipFill>
              <p:spPr bwMode="auto">
                <a:xfrm>
                  <a:off x="2346898" y="2646486"/>
                  <a:ext cx="1164079" cy="344364"/>
                </a:xfrm>
                <a:prstGeom prst="rect">
                  <a:avLst/>
                </a:prstGeom>
                <a:noFill/>
                <a:effectLst>
                  <a:outerShdw blurRad="88900" algn="ctr" rotWithShape="0">
                    <a:prstClr val="black">
                      <a:alpha val="50000"/>
                    </a:prst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64" name="Picture 4" descr="\\eventsql\dvd\Online_ART\DVD_ART36\Logos\SharePoint Server\SharePoint Server generic brand Grid h r.png"/>
                <p:cNvPicPr>
                  <a:picLocks noChangeArrowheads="1"/>
                </p:cNvPicPr>
                <p:nvPr/>
              </p:nvPicPr>
              <p:blipFill>
                <a:blip r:embed="rId16" cstate="print">
                  <a:extLst>
                    <a:ext uri="28A0092B-C50C-407e-A947-70E740481C1C">
                      <a14:useLocalDpi xmlns:a14="http://schemas.microsoft.com/office/drawing/2007/7/7/main" xmlns="" val="0"/>
                    </a:ext>
                  </a:extLst>
                </a:blip>
                <a:srcRect/>
                <a:stretch>
                  <a:fillRect/>
                </a:stretch>
              </p:blipFill>
              <p:spPr bwMode="auto">
                <a:xfrm>
                  <a:off x="2058241" y="2204836"/>
                  <a:ext cx="1741393" cy="327946"/>
                </a:xfrm>
                <a:prstGeom prst="rect">
                  <a:avLst/>
                </a:prstGeom>
                <a:noFill/>
                <a:effectLst>
                  <a:outerShdw blurRad="88900" algn="ctr" rotWithShape="0">
                    <a:prstClr val="black">
                      <a:alpha val="50000"/>
                    </a:prst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65" name="Picture 7" descr="\\eventsql\dvd\Online_ART\DVD_ART36\Logos\Microsoft Dynamics\Dynamics - overall brand\dynamics brand rev h.png"/>
                <p:cNvPicPr>
                  <a:picLocks noChangeAspect="1" noChangeArrowheads="1"/>
                </p:cNvPicPr>
                <p:nvPr/>
              </p:nvPicPr>
              <p:blipFill>
                <a:blip r:embed="rId17" cstate="print"/>
                <a:stretch>
                  <a:fillRect/>
                </a:stretch>
              </p:blipFill>
              <p:spPr bwMode="auto">
                <a:xfrm>
                  <a:off x="1912691" y="2964294"/>
                  <a:ext cx="2032492" cy="456273"/>
                </a:xfrm>
                <a:prstGeom prst="rect">
                  <a:avLst/>
                </a:prstGeom>
                <a:noFill/>
                <a:effectLst>
                  <a:outerShdw blurRad="88900" algn="ctr" rotWithShape="0">
                    <a:prstClr val="black">
                      <a:alpha val="50000"/>
                    </a:prst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grpSp>
            <p:nvGrpSpPr>
              <p:cNvPr id="28" name="Group 96"/>
              <p:cNvGrpSpPr/>
              <p:nvPr/>
            </p:nvGrpSpPr>
            <p:grpSpPr>
              <a:xfrm>
                <a:off x="4724400" y="2085976"/>
                <a:ext cx="640080" cy="1444752"/>
                <a:chOff x="4295775" y="2085976"/>
                <a:chExt cx="640080" cy="1444752"/>
              </a:xfrm>
            </p:grpSpPr>
            <p:cxnSp>
              <p:nvCxnSpPr>
                <p:cNvPr id="82" name="Straight Connector 81"/>
                <p:cNvCxnSpPr/>
                <p:nvPr/>
              </p:nvCxnSpPr>
              <p:spPr>
                <a:xfrm rot="5400000">
                  <a:off x="3893439" y="2808350"/>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2056" name="Picture 8" descr="D:\SilverFox\Iconshock\Super Vista style\Super Vista - Networking\png\256\firewall_256.png"/>
                <p:cNvPicPr>
                  <a:picLocks noChangeAspect="1" noChangeArrowheads="1"/>
                </p:cNvPicPr>
                <p:nvPr/>
              </p:nvPicPr>
              <p:blipFill>
                <a:blip r:embed="rId18" cstate="print"/>
                <a:srcRect/>
                <a:stretch>
                  <a:fillRect/>
                </a:stretch>
              </p:blipFill>
              <p:spPr bwMode="auto">
                <a:xfrm>
                  <a:off x="4295775" y="2432050"/>
                  <a:ext cx="640080" cy="640080"/>
                </a:xfrm>
                <a:prstGeom prst="rect">
                  <a:avLst/>
                </a:prstGeom>
                <a:noFill/>
                <a:effectLst>
                  <a:outerShdw blurRad="88900" algn="ctr" rotWithShape="0">
                    <a:prstClr val="black">
                      <a:alpha val="50000"/>
                    </a:prstClr>
                  </a:outerShdw>
                </a:effectLst>
              </p:spPr>
            </p:pic>
          </p:grpSp>
        </p:grpSp>
      </p:grpSp>
      <p:grpSp>
        <p:nvGrpSpPr>
          <p:cNvPr id="36" name="Group 111"/>
          <p:cNvGrpSpPr/>
          <p:nvPr/>
        </p:nvGrpSpPr>
        <p:grpSpPr>
          <a:xfrm>
            <a:off x="458787" y="3182816"/>
            <a:ext cx="3470592" cy="1444753"/>
            <a:chOff x="731838" y="3635723"/>
            <a:chExt cx="3470592" cy="1444753"/>
          </a:xfrm>
        </p:grpSpPr>
        <p:sp>
          <p:nvSpPr>
            <p:cNvPr id="20" name="Rectangle 19"/>
            <p:cNvSpPr/>
            <p:nvPr/>
          </p:nvSpPr>
          <p:spPr bwMode="auto">
            <a:xfrm>
              <a:off x="731838" y="3635723"/>
              <a:ext cx="1020762"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39" name="Group 124"/>
            <p:cNvGrpSpPr/>
            <p:nvPr/>
          </p:nvGrpSpPr>
          <p:grpSpPr>
            <a:xfrm>
              <a:off x="1602133" y="3635724"/>
              <a:ext cx="2600297" cy="1444752"/>
              <a:chOff x="2764183" y="3635724"/>
              <a:chExt cx="2600297" cy="1444752"/>
            </a:xfrm>
          </p:grpSpPr>
          <p:grpSp>
            <p:nvGrpSpPr>
              <p:cNvPr id="40" name="Group 78"/>
              <p:cNvGrpSpPr/>
              <p:nvPr/>
            </p:nvGrpSpPr>
            <p:grpSpPr>
              <a:xfrm>
                <a:off x="2764183" y="3942110"/>
                <a:ext cx="1253433" cy="831155"/>
                <a:chOff x="2273931" y="3876675"/>
                <a:chExt cx="1310012" cy="868673"/>
              </a:xfrm>
            </p:grpSpPr>
            <p:pic>
              <p:nvPicPr>
                <p:cNvPr id="59" name="Picture 12" descr="\\eventsql\dvd\Online_ART\DVD_ART36\Logos\SQL Server\SQL Server (brand)\SQL Server generic brand Grid h.png"/>
                <p:cNvPicPr>
                  <a:picLocks noChangeAspect="1" noChangeArrowheads="1"/>
                </p:cNvPicPr>
                <p:nvPr/>
              </p:nvPicPr>
              <p:blipFill>
                <a:blip r:embed="rId19" cstate="print"/>
                <a:stretch>
                  <a:fillRect/>
                </a:stretch>
              </p:blipFill>
              <p:spPr bwMode="auto">
                <a:xfrm>
                  <a:off x="2273931" y="3876675"/>
                  <a:ext cx="1310012" cy="361950"/>
                </a:xfrm>
                <a:prstGeom prst="rect">
                  <a:avLst/>
                </a:prstGeom>
                <a:noFill/>
                <a:effectLst>
                  <a:outerShdw blurRad="88900" algn="ctr" rotWithShape="0">
                    <a:prstClr val="black">
                      <a:alpha val="50000"/>
                    </a:prst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60" name="Picture 13" descr="\\eventsql\dvd\Online_ART\DVD_ART36\Logos\Microsoft .NET - NET (brand)\.net bl h.png"/>
                <p:cNvPicPr>
                  <a:picLocks noChangeAspect="1" noChangeArrowheads="1"/>
                </p:cNvPicPr>
                <p:nvPr/>
              </p:nvPicPr>
              <p:blipFill>
                <a:blip r:embed="rId20" cstate="print"/>
                <a:stretch>
                  <a:fillRect/>
                </a:stretch>
              </p:blipFill>
              <p:spPr bwMode="auto">
                <a:xfrm>
                  <a:off x="2395537" y="4473931"/>
                  <a:ext cx="1066800" cy="271417"/>
                </a:xfrm>
                <a:prstGeom prst="rect">
                  <a:avLst/>
                </a:prstGeom>
                <a:noFill/>
                <a:effectLst>
                  <a:outerShdw blurRad="88900" algn="ctr" rotWithShape="0">
                    <a:prstClr val="black">
                      <a:alpha val="50000"/>
                    </a:prstClr>
                  </a:outerShdw>
                </a:effectLst>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grpSp>
            <p:nvGrpSpPr>
              <p:cNvPr id="41" name="Group 95"/>
              <p:cNvGrpSpPr/>
              <p:nvPr/>
            </p:nvGrpSpPr>
            <p:grpSpPr>
              <a:xfrm>
                <a:off x="4724400" y="3635724"/>
                <a:ext cx="640080" cy="1444752"/>
                <a:chOff x="4295775" y="3635724"/>
                <a:chExt cx="640080" cy="1444752"/>
              </a:xfrm>
            </p:grpSpPr>
            <p:cxnSp>
              <p:nvCxnSpPr>
                <p:cNvPr id="90" name="Straight Connector 89"/>
                <p:cNvCxnSpPr/>
                <p:nvPr/>
              </p:nvCxnSpPr>
              <p:spPr>
                <a:xfrm rot="5400000">
                  <a:off x="3893439" y="4358098"/>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88" name="Picture 8" descr="D:\SilverFox\Iconshock\Super Vista style\Super Vista - Networking\png\256\firewall_256.png"/>
                <p:cNvPicPr>
                  <a:picLocks noChangeAspect="1" noChangeArrowheads="1"/>
                </p:cNvPicPr>
                <p:nvPr/>
              </p:nvPicPr>
              <p:blipFill>
                <a:blip r:embed="rId18" cstate="print"/>
                <a:srcRect/>
                <a:stretch>
                  <a:fillRect/>
                </a:stretch>
              </p:blipFill>
              <p:spPr bwMode="auto">
                <a:xfrm>
                  <a:off x="4295775" y="3981798"/>
                  <a:ext cx="640080" cy="640080"/>
                </a:xfrm>
                <a:prstGeom prst="rect">
                  <a:avLst/>
                </a:prstGeom>
                <a:noFill/>
                <a:effectLst>
                  <a:outerShdw blurRad="88900" algn="ctr" rotWithShape="0">
                    <a:prstClr val="black">
                      <a:alpha val="50000"/>
                    </a:prstClr>
                  </a:outerShdw>
                </a:effectLst>
              </p:spPr>
            </p:pic>
          </p:grpSp>
        </p:grpSp>
      </p:grpSp>
      <p:grpSp>
        <p:nvGrpSpPr>
          <p:cNvPr id="42" name="Group 110"/>
          <p:cNvGrpSpPr/>
          <p:nvPr/>
        </p:nvGrpSpPr>
        <p:grpSpPr>
          <a:xfrm>
            <a:off x="451753" y="4684115"/>
            <a:ext cx="3470592" cy="1444753"/>
            <a:chOff x="731838" y="5185472"/>
            <a:chExt cx="3470592" cy="1444753"/>
          </a:xfrm>
        </p:grpSpPr>
        <p:sp>
          <p:nvSpPr>
            <p:cNvPr id="21" name="Rectangle 20"/>
            <p:cNvSpPr/>
            <p:nvPr/>
          </p:nvSpPr>
          <p:spPr bwMode="auto">
            <a:xfrm>
              <a:off x="731838" y="5185472"/>
              <a:ext cx="1020762"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43" name="Group 123"/>
            <p:cNvGrpSpPr/>
            <p:nvPr/>
          </p:nvGrpSpPr>
          <p:grpSpPr>
            <a:xfrm>
              <a:off x="904875" y="5185473"/>
              <a:ext cx="3297555" cy="1444752"/>
              <a:chOff x="2066925" y="5185473"/>
              <a:chExt cx="3297555" cy="1444752"/>
            </a:xfrm>
          </p:grpSpPr>
          <p:grpSp>
            <p:nvGrpSpPr>
              <p:cNvPr id="44" name="Group 66"/>
              <p:cNvGrpSpPr/>
              <p:nvPr/>
            </p:nvGrpSpPr>
            <p:grpSpPr>
              <a:xfrm>
                <a:off x="2066925" y="5313255"/>
                <a:ext cx="2743200" cy="1188363"/>
                <a:chOff x="5895975" y="5273095"/>
                <a:chExt cx="2867025" cy="1242005"/>
              </a:xfrm>
            </p:grpSpPr>
            <p:pic>
              <p:nvPicPr>
                <p:cNvPr id="68" name="Picture 18" descr="\\eventsql\dvd\Online_ART\DVD_ART36\Logos\System Center\System Center generic brand Grid h r.png"/>
                <p:cNvPicPr>
                  <a:picLocks noChangeAspect="1" noChangeArrowheads="1"/>
                </p:cNvPicPr>
                <p:nvPr/>
              </p:nvPicPr>
              <p:blipFill>
                <a:blip r:embed="rId12" cstate="print">
                  <a:extLst>
                    <a:ext uri="28A0092B-C50C-407e-A947-70E740481C1C">
                      <a14:useLocalDpi xmlns:a14="http://schemas.microsoft.com/office/drawing/2007/7/7/main" xmlns="" val="0"/>
                    </a:ext>
                  </a:extLst>
                </a:blip>
                <a:srcRect/>
                <a:stretch>
                  <a:fillRect/>
                </a:stretch>
              </p:blipFill>
              <p:spPr bwMode="auto">
                <a:xfrm>
                  <a:off x="6567487" y="5273095"/>
                  <a:ext cx="1524000" cy="335028"/>
                </a:xfrm>
                <a:prstGeom prst="rect">
                  <a:avLst/>
                </a:prstGeom>
                <a:ln>
                  <a:headEnd type="none" w="med" len="med"/>
                  <a:tailEnd type="none" w="med" len="med"/>
                </a:ln>
                <a:extLst>
                  <a:ext uri="{909E8E84-426E-40dd-AFC4-6F175D3DCCD1}">
                    <a14:hiddenFill xmlns:a14="http://schemas.microsoft.com/office/drawing/2007/7/7/main" xmlns="">
                      <a:solidFill>
                        <a:srgbClr xmlns:mc="http://schemas.openxmlformats.org/markup-compatibility/2006" val="FFFFFF" mc:Ignorable=""/>
                      </a:solidFill>
                    </a14:hiddenFill>
                  </a:ext>
                </a:extLst>
              </p:spPr>
            </p:pic>
            <p:pic>
              <p:nvPicPr>
                <p:cNvPr id="69" name="Picture 20" descr="\\eventsql\dvd\Online_ART\DVD_ART36\Logos\Windows Server (brand)\Windows Server brand logo hr.png"/>
                <p:cNvPicPr>
                  <a:picLocks noChangeAspect="1" noChangeArrowheads="1"/>
                </p:cNvPicPr>
                <p:nvPr/>
              </p:nvPicPr>
              <p:blipFill>
                <a:blip r:embed="rId13" cstate="print">
                  <a:extLst>
                    <a:ext uri="28A0092B-C50C-407e-A947-70E740481C1C">
                      <a14:useLocalDpi xmlns:a14="http://schemas.microsoft.com/office/drawing/2007/7/7/main" xmlns="" val="0"/>
                    </a:ext>
                  </a:extLst>
                </a:blip>
                <a:srcRect/>
                <a:stretch>
                  <a:fillRect/>
                </a:stretch>
              </p:blipFill>
              <p:spPr bwMode="auto">
                <a:xfrm>
                  <a:off x="6514842" y="5705445"/>
                  <a:ext cx="1629290" cy="300852"/>
                </a:xfrm>
                <a:prstGeom prst="rect">
                  <a:avLst/>
                </a:prstGeom>
                <a:ln>
                  <a:headEnd type="none" w="med" len="med"/>
                  <a:tailEnd type="none" w="med" len="med"/>
                </a:ln>
                <a:extLst>
                  <a:ext uri="{909E8E84-426E-40dd-AFC4-6F175D3DCCD1}">
                    <a14:hiddenFill xmlns:a14="http://schemas.microsoft.com/office/drawing/2007/7/7/main" xmlns="">
                      <a:solidFill>
                        <a:srgbClr xmlns:mc="http://schemas.openxmlformats.org/markup-compatibility/2006" val="FFFFFF" mc:Ignorable=""/>
                      </a:solidFill>
                    </a14:hiddenFill>
                  </a:ext>
                </a:extLst>
              </p:spPr>
            </p:pic>
            <p:grpSp>
              <p:nvGrpSpPr>
                <p:cNvPr id="46" name="Group 46"/>
                <p:cNvGrpSpPr/>
                <p:nvPr/>
              </p:nvGrpSpPr>
              <p:grpSpPr>
                <a:xfrm>
                  <a:off x="5895975" y="6103620"/>
                  <a:ext cx="2867025" cy="411480"/>
                  <a:chOff x="5895974" y="6160770"/>
                  <a:chExt cx="2867025" cy="411480"/>
                </a:xfrm>
              </p:grpSpPr>
              <p:sp>
                <p:nvSpPr>
                  <p:cNvPr id="71" name="Rounded Rectangle 70"/>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47" name="Group 38"/>
                  <p:cNvGrpSpPr/>
                  <p:nvPr/>
                </p:nvGrpSpPr>
                <p:grpSpPr>
                  <a:xfrm>
                    <a:off x="5984545" y="6180951"/>
                    <a:ext cx="2601055" cy="327257"/>
                    <a:chOff x="5984545" y="6114276"/>
                    <a:chExt cx="2601055" cy="327257"/>
                  </a:xfrm>
                </p:grpSpPr>
                <p:pic>
                  <p:nvPicPr>
                    <p:cNvPr id="73" name="Picture 2" descr="D:\SilverFox\DVD_ART36\Logos\MICROSOFT (brand)\Microsoft corporate logo white.png"/>
                    <p:cNvPicPr>
                      <a:picLocks noChangeAspect="1" noChangeArrowheads="1"/>
                    </p:cNvPicPr>
                    <p:nvPr/>
                  </p:nvPicPr>
                  <p:blipFill>
                    <a:blip r:embed="rId14" cstate="print"/>
                    <a:srcRect/>
                    <a:stretch>
                      <a:fillRect/>
                    </a:stretch>
                  </p:blipFill>
                  <p:spPr bwMode="auto">
                    <a:xfrm>
                      <a:off x="5984545" y="6159950"/>
                      <a:ext cx="736759" cy="126302"/>
                    </a:xfrm>
                    <a:prstGeom prst="rect">
                      <a:avLst/>
                    </a:prstGeom>
                    <a:ln>
                      <a:headEnd type="none" w="med" len="med"/>
                      <a:tailEnd type="none" w="med" len="med"/>
                    </a:ln>
                  </p:spPr>
                </p:pic>
                <p:sp>
                  <p:nvSpPr>
                    <p:cNvPr id="74" name="TextBox 73"/>
                    <p:cNvSpPr txBox="1"/>
                    <p:nvPr/>
                  </p:nvSpPr>
                  <p:spPr>
                    <a:xfrm>
                      <a:off x="6798251" y="6133756"/>
                      <a:ext cx="1787349" cy="3077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75" name="TextBox 74"/>
                    <p:cNvSpPr txBox="1"/>
                    <p:nvPr/>
                  </p:nvSpPr>
                  <p:spPr>
                    <a:xfrm>
                      <a:off x="6734175" y="6114276"/>
                      <a:ext cx="72136" cy="1692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grpSp>
          <p:grpSp>
            <p:nvGrpSpPr>
              <p:cNvPr id="48" name="Group 94"/>
              <p:cNvGrpSpPr/>
              <p:nvPr/>
            </p:nvGrpSpPr>
            <p:grpSpPr>
              <a:xfrm>
                <a:off x="4724400" y="5185473"/>
                <a:ext cx="640080" cy="1444752"/>
                <a:chOff x="4295775" y="5185473"/>
                <a:chExt cx="640080" cy="1444752"/>
              </a:xfrm>
            </p:grpSpPr>
            <p:cxnSp>
              <p:nvCxnSpPr>
                <p:cNvPr id="91" name="Straight Connector 90"/>
                <p:cNvCxnSpPr/>
                <p:nvPr/>
              </p:nvCxnSpPr>
              <p:spPr>
                <a:xfrm rot="5400000">
                  <a:off x="3893439" y="5907847"/>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9" name="Picture 8" descr="D:\SilverFox\Iconshock\Super Vista style\Super Vista - Networking\png\256\firewall_256.png"/>
                <p:cNvPicPr>
                  <a:picLocks noChangeAspect="1" noChangeArrowheads="1"/>
                </p:cNvPicPr>
                <p:nvPr/>
              </p:nvPicPr>
              <p:blipFill>
                <a:blip r:embed="rId18" cstate="print"/>
                <a:srcRect/>
                <a:stretch>
                  <a:fillRect/>
                </a:stretch>
              </p:blipFill>
              <p:spPr bwMode="auto">
                <a:xfrm>
                  <a:off x="4295775" y="5531959"/>
                  <a:ext cx="640080" cy="640080"/>
                </a:xfrm>
                <a:prstGeom prst="rect">
                  <a:avLst/>
                </a:prstGeom>
                <a:ln>
                  <a:headEnd type="none" w="med" len="med"/>
                  <a:tailEnd type="none" w="med" len="med"/>
                </a:ln>
              </p:spPr>
            </p:pic>
          </p:grpSp>
        </p:grpSp>
      </p:grpSp>
      <p:grpSp>
        <p:nvGrpSpPr>
          <p:cNvPr id="49" name="Group 106"/>
          <p:cNvGrpSpPr/>
          <p:nvPr/>
        </p:nvGrpSpPr>
        <p:grpSpPr>
          <a:xfrm>
            <a:off x="4078287" y="1662887"/>
            <a:ext cx="1466850" cy="1444752"/>
            <a:chOff x="4351338" y="2085975"/>
            <a:chExt cx="1466850" cy="1444752"/>
          </a:xfrm>
        </p:grpSpPr>
        <p:sp>
          <p:nvSpPr>
            <p:cNvPr id="103" name="Rectangle 102"/>
            <p:cNvSpPr/>
            <p:nvPr/>
          </p:nvSpPr>
          <p:spPr bwMode="auto">
            <a:xfrm>
              <a:off x="5465763" y="2085975"/>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4" name="Rectangle 83"/>
            <p:cNvSpPr/>
            <p:nvPr/>
          </p:nvSpPr>
          <p:spPr bwMode="auto">
            <a:xfrm>
              <a:off x="4351338" y="2085975"/>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4519893" y="2558640"/>
              <a:ext cx="1129740"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Software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(SaaS)</a:t>
              </a:r>
            </a:p>
          </p:txBody>
        </p:sp>
      </p:grpSp>
      <p:grpSp>
        <p:nvGrpSpPr>
          <p:cNvPr id="50" name="Group 105"/>
          <p:cNvGrpSpPr/>
          <p:nvPr/>
        </p:nvGrpSpPr>
        <p:grpSpPr>
          <a:xfrm>
            <a:off x="4078287" y="3182816"/>
            <a:ext cx="1466850" cy="1444752"/>
            <a:chOff x="4351338" y="3635723"/>
            <a:chExt cx="1466850" cy="1444752"/>
          </a:xfrm>
        </p:grpSpPr>
        <p:sp>
          <p:nvSpPr>
            <p:cNvPr id="104" name="Rectangle 103"/>
            <p:cNvSpPr/>
            <p:nvPr/>
          </p:nvSpPr>
          <p:spPr bwMode="auto">
            <a:xfrm>
              <a:off x="5465763" y="3635723"/>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5" name="Rectangle 84"/>
            <p:cNvSpPr/>
            <p:nvPr/>
          </p:nvSpPr>
          <p:spPr bwMode="auto">
            <a:xfrm>
              <a:off x="4351338" y="3635723"/>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 name="TextBox 11"/>
            <p:cNvSpPr txBox="1"/>
            <p:nvPr/>
          </p:nvSpPr>
          <p:spPr>
            <a:xfrm>
              <a:off x="4519892" y="4108388"/>
              <a:ext cx="1129743"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Platform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(PaaS)</a:t>
              </a:r>
            </a:p>
          </p:txBody>
        </p:sp>
      </p:grpSp>
      <p:grpSp>
        <p:nvGrpSpPr>
          <p:cNvPr id="51" name="Group 101"/>
          <p:cNvGrpSpPr/>
          <p:nvPr/>
        </p:nvGrpSpPr>
        <p:grpSpPr>
          <a:xfrm>
            <a:off x="4071253" y="4684115"/>
            <a:ext cx="1466850" cy="1444752"/>
            <a:chOff x="4351338" y="5185472"/>
            <a:chExt cx="1466850" cy="1444752"/>
          </a:xfrm>
        </p:grpSpPr>
        <p:sp>
          <p:nvSpPr>
            <p:cNvPr id="105" name="Rectangle 104"/>
            <p:cNvSpPr/>
            <p:nvPr/>
          </p:nvSpPr>
          <p:spPr bwMode="auto">
            <a:xfrm>
              <a:off x="5465763" y="5185472"/>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6" name="Rectangle 85"/>
            <p:cNvSpPr/>
            <p:nvPr/>
          </p:nvSpPr>
          <p:spPr bwMode="auto">
            <a:xfrm>
              <a:off x="4351338" y="5185472"/>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3" name="TextBox 12"/>
            <p:cNvSpPr txBox="1"/>
            <p:nvPr/>
          </p:nvSpPr>
          <p:spPr>
            <a:xfrm>
              <a:off x="4413251" y="5658137"/>
              <a:ext cx="1343024"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Infrastructure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(IaaS)</a:t>
              </a:r>
            </a:p>
          </p:txBody>
        </p:sp>
      </p:grpSp>
      <p:sp>
        <p:nvSpPr>
          <p:cNvPr id="92" name="TextBox 91"/>
          <p:cNvSpPr txBox="1"/>
          <p:nvPr/>
        </p:nvSpPr>
        <p:spPr>
          <a:xfrm rot="16200000">
            <a:off x="-1518825" y="3670698"/>
            <a:ext cx="4419602" cy="443198"/>
          </a:xfrm>
          <a:prstGeom prst="rect">
            <a:avLst/>
          </a:prstGeom>
          <a:noFill/>
          <a:scene3d>
            <a:camera prst="orthographicFront">
              <a:rot lat="0" lon="0" rev="0"/>
            </a:camera>
            <a:lightRig rig="threePt" dir="t"/>
          </a:scene3d>
        </p:spPr>
        <p:txBody>
          <a:bodyPr wrap="square" lIns="0" tIns="0" rIns="0" bIns="0" rtlCol="0">
            <a:spAutoFit/>
          </a:bodyPr>
          <a:lstStyle/>
          <a:p>
            <a:pPr algn="ctr">
              <a:lnSpc>
                <a:spcPct val="90000"/>
              </a:lnSpc>
            </a:pPr>
            <a:r>
              <a:rPr lang="en-US" sz="3200" b="1" dirty="0" smtClean="0">
                <a:latin typeface="Segoe UI" pitchFamily="34" charset="0"/>
              </a:rPr>
              <a:t>IT as a Service</a:t>
            </a:r>
          </a:p>
        </p:txBody>
      </p:sp>
      <p:pic>
        <p:nvPicPr>
          <p:cNvPr id="80" name="Picture 79" descr="cloud new.png"/>
          <p:cNvPicPr>
            <a:picLocks noChangeAspect="1"/>
          </p:cNvPicPr>
          <p:nvPr/>
        </p:nvPicPr>
        <p:blipFill>
          <a:blip r:embed="rId21" cstate="print"/>
          <a:stretch>
            <a:fillRect/>
          </a:stretch>
        </p:blipFill>
        <p:spPr>
          <a:xfrm>
            <a:off x="8556792" y="97349"/>
            <a:ext cx="577877" cy="274320"/>
          </a:xfrm>
          <a:prstGeom prst="rect">
            <a:avLst/>
          </a:prstGeom>
        </p:spPr>
      </p:pic>
      <p:sp>
        <p:nvSpPr>
          <p:cNvPr id="81" name="TextBox 80"/>
          <p:cNvSpPr txBox="1"/>
          <p:nvPr/>
        </p:nvSpPr>
        <p:spPr>
          <a:xfrm>
            <a:off x="-1928318" y="2209800"/>
            <a:ext cx="1295400" cy="1200329"/>
          </a:xfrm>
          <a:prstGeom prst="rect">
            <a:avLst/>
          </a:prstGeom>
          <a:solidFill>
            <a:srgbClr val="FF0000"/>
          </a:solidFill>
        </p:spPr>
        <p:txBody>
          <a:bodyPr wrap="square" rtlCol="0">
            <a:spAutoFit/>
          </a:bodyPr>
          <a:lstStyle/>
          <a:p>
            <a:r>
              <a:rPr lang="en-US" dirty="0" smtClean="0"/>
              <a:t>Check with Isaac right slide to focus on</a:t>
            </a:r>
            <a:endParaRPr lang="en-US" dirty="0"/>
          </a:p>
        </p:txBody>
      </p:sp>
    </p:spTree>
    <p:extLst>
      <p:ext uri="{BB962C8B-B14F-4D97-AF65-F5344CB8AC3E}">
        <p14:creationId xmlns:p14="http://schemas.microsoft.com/office/powerpoint/2007/7/12/main" xmlns="" val="8584738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5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fade">
                                      <p:cBhvr>
                                        <p:cTn id="20" dur="1000"/>
                                        <p:tgtEl>
                                          <p:spTgt spid="92"/>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par>
                                <p:cTn id="28" presetID="10"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1000"/>
                                        <p:tgtEl>
                                          <p:spTgt spid="51"/>
                                        </p:tgtEl>
                                      </p:cBhvr>
                                    </p:animEffect>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childTnLst>
                                </p:cTn>
                              </p:par>
                              <p:par>
                                <p:cTn id="38" presetID="10"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childTnLst>
                                </p:cTn>
                              </p:par>
                              <p:par>
                                <p:cTn id="41" presetID="10"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10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childTnLst>
                                </p:cTn>
                              </p:par>
                              <p:par>
                                <p:cTn id="54" presetID="10" presetClass="entr" presetSubtype="0" fill="hold"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childTnLst>
                                </p:cTn>
                              </p:par>
                              <p:par>
                                <p:cTn id="57" presetID="10" presetClass="entr" presetSubtype="0"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6" grpId="0" animBg="1"/>
      <p:bldP spid="9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12" descr="D:\SilverFox\DVD_ART36\Artwork_Imagery\Icons - Illustrations\Internet Clouds web\cloud 1.png"/>
          <p:cNvPicPr>
            <a:picLocks noChangeAspect="1" noChangeArrowheads="1"/>
          </p:cNvPicPr>
          <p:nvPr/>
        </p:nvPicPr>
        <p:blipFill>
          <a:blip r:embed="rId3" cstate="print"/>
          <a:srcRect/>
          <a:stretch>
            <a:fillRect/>
          </a:stretch>
        </p:blipFill>
        <p:spPr bwMode="auto">
          <a:xfrm flipH="1">
            <a:off x="1961991" y="2243201"/>
            <a:ext cx="4508325" cy="2545518"/>
          </a:xfrm>
          <a:prstGeom prst="rect">
            <a:avLst/>
          </a:prstGeom>
          <a:noFill/>
        </p:spPr>
      </p:pic>
      <p:sp>
        <p:nvSpPr>
          <p:cNvPr id="54" name="Freeform 13"/>
          <p:cNvSpPr>
            <a:spLocks/>
          </p:cNvSpPr>
          <p:nvPr/>
        </p:nvSpPr>
        <p:spPr bwMode="auto">
          <a:xfrm>
            <a:off x="82296" y="1099186"/>
            <a:ext cx="9144000" cy="4599051"/>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gradFill>
            <a:gsLst>
              <a:gs pos="0">
                <a:srgbClr val="000000">
                  <a:alpha val="0"/>
                </a:srgbClr>
              </a:gs>
              <a:gs pos="20000">
                <a:srgbClr val="000000">
                  <a:alpha val="30000"/>
                </a:srgbClr>
              </a:gs>
              <a:gs pos="80000">
                <a:srgbClr val="000000">
                  <a:alpha val="30000"/>
                </a:srgbClr>
              </a:gs>
              <a:gs pos="100000">
                <a:srgbClr val="000000">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grpSp>
        <p:nvGrpSpPr>
          <p:cNvPr id="2" name="Group 46"/>
          <p:cNvGrpSpPr/>
          <p:nvPr/>
        </p:nvGrpSpPr>
        <p:grpSpPr>
          <a:xfrm>
            <a:off x="2714854" y="4048132"/>
            <a:ext cx="3878884" cy="556703"/>
            <a:chOff x="5895974" y="6160770"/>
            <a:chExt cx="2867025" cy="411480"/>
          </a:xfrm>
        </p:grpSpPr>
        <p:sp>
          <p:nvSpPr>
            <p:cNvPr id="47" name="Rounded Rectangle 46"/>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dirty="0" smtClean="0">
                <a:gradFill>
                  <a:gsLst>
                    <a:gs pos="0">
                      <a:schemeClr val="tx1"/>
                    </a:gs>
                    <a:gs pos="100000">
                      <a:schemeClr val="tx1"/>
                    </a:gs>
                  </a:gsLst>
                  <a:lin ang="16200000" scaled="0"/>
                </a:gradFill>
                <a:latin typeface="Segoe UI" pitchFamily="34" charset="0"/>
              </a:endParaRPr>
            </a:p>
          </p:txBody>
        </p:sp>
        <p:grpSp>
          <p:nvGrpSpPr>
            <p:cNvPr id="3" name="Group 38"/>
            <p:cNvGrpSpPr/>
            <p:nvPr/>
          </p:nvGrpSpPr>
          <p:grpSpPr>
            <a:xfrm>
              <a:off x="5984545" y="6180951"/>
              <a:ext cx="2730559" cy="329661"/>
              <a:chOff x="5984545" y="6114276"/>
              <a:chExt cx="2730559" cy="329661"/>
            </a:xfrm>
          </p:grpSpPr>
          <p:pic>
            <p:nvPicPr>
              <p:cNvPr id="49" name="Picture 2" descr="D:\SilverFox\DVD_ART36\Logos\MICROSOFT (brand)\Microsoft corporate logo white.png"/>
              <p:cNvPicPr>
                <a:picLocks noChangeAspect="1" noChangeArrowheads="1"/>
              </p:cNvPicPr>
              <p:nvPr/>
            </p:nvPicPr>
            <p:blipFill>
              <a:blip r:embed="rId4" cstate="print"/>
              <a:srcRect/>
              <a:stretch>
                <a:fillRect/>
              </a:stretch>
            </p:blipFill>
            <p:spPr bwMode="auto">
              <a:xfrm>
                <a:off x="5984545" y="6159950"/>
                <a:ext cx="736759" cy="126302"/>
              </a:xfrm>
              <a:prstGeom prst="rect">
                <a:avLst/>
              </a:prstGeom>
              <a:noFill/>
            </p:spPr>
          </p:pic>
          <p:sp>
            <p:nvSpPr>
              <p:cNvPr id="50" name="TextBox 49"/>
              <p:cNvSpPr txBox="1"/>
              <p:nvPr/>
            </p:nvSpPr>
            <p:spPr>
              <a:xfrm>
                <a:off x="6798251" y="6133756"/>
                <a:ext cx="1916853" cy="31018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51" name="TextBox 50"/>
              <p:cNvSpPr txBox="1"/>
              <p:nvPr/>
            </p:nvSpPr>
            <p:spPr>
              <a:xfrm>
                <a:off x="6734175" y="6114276"/>
                <a:ext cx="78981" cy="18381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cxnSp>
        <p:nvCxnSpPr>
          <p:cNvPr id="45" name="Straight Connector 44"/>
          <p:cNvCxnSpPr/>
          <p:nvPr/>
        </p:nvCxnSpPr>
        <p:spPr>
          <a:xfrm rot="5400000">
            <a:off x="7020483" y="3308045"/>
            <a:ext cx="2042879" cy="4"/>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6" name="Picture 8" descr="D:\SilverFox\Iconshock\Super Vista style\Super Vista - Networking\png\256\firewall_256.png"/>
          <p:cNvPicPr>
            <a:picLocks noChangeAspect="1" noChangeArrowheads="1"/>
          </p:cNvPicPr>
          <p:nvPr/>
        </p:nvPicPr>
        <p:blipFill>
          <a:blip r:embed="rId5" cstate="print"/>
          <a:srcRect/>
          <a:stretch>
            <a:fillRect/>
          </a:stretch>
        </p:blipFill>
        <p:spPr bwMode="auto">
          <a:xfrm>
            <a:off x="7589386" y="2776539"/>
            <a:ext cx="905073" cy="905073"/>
          </a:xfrm>
          <a:prstGeom prst="rect">
            <a:avLst/>
          </a:prstGeom>
          <a:noFill/>
          <a:effectLst>
            <a:outerShdw blurRad="88900" algn="ctr" rotWithShape="0">
              <a:prstClr val="black">
                <a:alpha val="50000"/>
              </a:prstClr>
            </a:outerShdw>
          </a:effectLst>
        </p:spPr>
      </p:pic>
      <p:sp>
        <p:nvSpPr>
          <p:cNvPr id="94" name="TextBox 93"/>
          <p:cNvSpPr txBox="1"/>
          <p:nvPr/>
        </p:nvSpPr>
        <p:spPr>
          <a:xfrm>
            <a:off x="2490216" y="1534796"/>
            <a:ext cx="4328160" cy="276999"/>
          </a:xfrm>
          <a:prstGeom prst="rect">
            <a:avLst/>
          </a:prstGeom>
          <a:noFill/>
        </p:spPr>
        <p:txBody>
          <a:bodyPr wrap="square" lIns="0" tIns="0" rIns="0" bIns="0" rtlCol="0">
            <a:spAutoFit/>
          </a:bodyPr>
          <a:lstStyle/>
          <a:p>
            <a:pPr algn="ctr">
              <a:lnSpc>
                <a:spcPct val="90000"/>
              </a:lnSpc>
            </a:pPr>
            <a:r>
              <a:rPr lang="en-US" sz="2000" b="1" dirty="0" smtClean="0">
                <a:gradFill>
                  <a:gsLst>
                    <a:gs pos="0">
                      <a:schemeClr val="tx1"/>
                    </a:gs>
                    <a:gs pos="100000">
                      <a:schemeClr val="tx1"/>
                    </a:gs>
                  </a:gsLst>
                  <a:lin ang="16200000" scaled="0"/>
                </a:gradFill>
                <a:latin typeface="Segoe UI" pitchFamily="34" charset="0"/>
              </a:rPr>
              <a:t>Infrastructure as a Service (</a:t>
            </a:r>
            <a:r>
              <a:rPr lang="en-US" sz="2000" b="1" dirty="0" err="1" smtClean="0">
                <a:gradFill>
                  <a:gsLst>
                    <a:gs pos="0">
                      <a:schemeClr val="tx1"/>
                    </a:gs>
                    <a:gs pos="100000">
                      <a:schemeClr val="tx1"/>
                    </a:gs>
                  </a:gsLst>
                  <a:lin ang="16200000" scaled="0"/>
                </a:gradFill>
                <a:latin typeface="Segoe UI" pitchFamily="34" charset="0"/>
              </a:rPr>
              <a:t>IaaS</a:t>
            </a:r>
            <a:r>
              <a:rPr lang="en-US" sz="2000" b="1" dirty="0" smtClean="0">
                <a:gradFill>
                  <a:gsLst>
                    <a:gs pos="0">
                      <a:schemeClr val="tx1"/>
                    </a:gs>
                    <a:gs pos="100000">
                      <a:schemeClr val="tx1"/>
                    </a:gs>
                  </a:gsLst>
                  <a:lin ang="16200000" scaled="0"/>
                </a:gradFill>
                <a:latin typeface="Segoe UI" pitchFamily="34" charset="0"/>
              </a:rPr>
              <a:t>)</a:t>
            </a:r>
          </a:p>
        </p:txBody>
      </p:sp>
      <p:grpSp>
        <p:nvGrpSpPr>
          <p:cNvPr id="4" name="Group 54"/>
          <p:cNvGrpSpPr>
            <a:grpSpLocks noChangeAspect="1"/>
          </p:cNvGrpSpPr>
          <p:nvPr/>
        </p:nvGrpSpPr>
        <p:grpSpPr>
          <a:xfrm>
            <a:off x="358522" y="3508568"/>
            <a:ext cx="1738053" cy="690006"/>
            <a:chOff x="857852" y="4389935"/>
            <a:chExt cx="2303274" cy="914400"/>
          </a:xfrm>
        </p:grpSpPr>
        <p:sp>
          <p:nvSpPr>
            <p:cNvPr id="56" name="Rounded Rectangle 55"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Distributed and Elastic</a:t>
              </a:r>
            </a:p>
          </p:txBody>
        </p:sp>
        <p:pic>
          <p:nvPicPr>
            <p:cNvPr id="57" name="Picture 3" descr="D:\SilverFox\8-20190_IsaacRoybal\Art\oval circle frame edge - stretch by 800.png"/>
            <p:cNvPicPr>
              <a:picLocks noChangeAspect="1" noChangeArrowheads="1"/>
            </p:cNvPicPr>
            <p:nvPr/>
          </p:nvPicPr>
          <p:blipFill>
            <a:blip r:embed="rId6" cstate="print"/>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5" name="Group 57"/>
          <p:cNvGrpSpPr>
            <a:grpSpLocks noChangeAspect="1"/>
          </p:cNvGrpSpPr>
          <p:nvPr/>
        </p:nvGrpSpPr>
        <p:grpSpPr>
          <a:xfrm>
            <a:off x="358522" y="4432786"/>
            <a:ext cx="1738053" cy="690006"/>
            <a:chOff x="857852" y="4389935"/>
            <a:chExt cx="2303274" cy="914400"/>
          </a:xfrm>
        </p:grpSpPr>
        <p:sp>
          <p:nvSpPr>
            <p:cNvPr id="61" name="Rounded Rectangle 60"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Infrastructure Fabric</a:t>
              </a:r>
            </a:p>
          </p:txBody>
        </p:sp>
        <p:pic>
          <p:nvPicPr>
            <p:cNvPr id="62" name="Picture 3" descr="D:\SilverFox\8-20190_IsaacRoybal\Art\oval circle frame edge - stretch by 800.png"/>
            <p:cNvPicPr>
              <a:picLocks noChangeAspect="1" noChangeArrowheads="1"/>
            </p:cNvPicPr>
            <p:nvPr/>
          </p:nvPicPr>
          <p:blipFill>
            <a:blip r:embed="rId6" cstate="print"/>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6" name="Group 65"/>
          <p:cNvGrpSpPr>
            <a:grpSpLocks noChangeAspect="1"/>
          </p:cNvGrpSpPr>
          <p:nvPr/>
        </p:nvGrpSpPr>
        <p:grpSpPr>
          <a:xfrm>
            <a:off x="358522" y="2584349"/>
            <a:ext cx="1738053" cy="690006"/>
            <a:chOff x="857852" y="4389935"/>
            <a:chExt cx="2303274" cy="914400"/>
          </a:xfrm>
        </p:grpSpPr>
        <p:sp>
          <p:nvSpPr>
            <p:cNvPr id="67" name="Rounded Rectangle 66"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Automated Management</a:t>
              </a:r>
            </a:p>
          </p:txBody>
        </p:sp>
        <p:pic>
          <p:nvPicPr>
            <p:cNvPr id="70" name="Picture 3" descr="D:\SilverFox\8-20190_IsaacRoybal\Art\oval circle frame edge - stretch by 800.png"/>
            <p:cNvPicPr>
              <a:picLocks noChangeAspect="1" noChangeArrowheads="1"/>
            </p:cNvPicPr>
            <p:nvPr/>
          </p:nvPicPr>
          <p:blipFill>
            <a:blip r:embed="rId6" cstate="print"/>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7" name="Group 71"/>
          <p:cNvGrpSpPr>
            <a:grpSpLocks noChangeAspect="1"/>
          </p:cNvGrpSpPr>
          <p:nvPr/>
        </p:nvGrpSpPr>
        <p:grpSpPr>
          <a:xfrm>
            <a:off x="358522" y="1660130"/>
            <a:ext cx="1738053" cy="690006"/>
            <a:chOff x="857852" y="4389935"/>
            <a:chExt cx="2303274" cy="914400"/>
          </a:xfrm>
        </p:grpSpPr>
        <p:sp>
          <p:nvSpPr>
            <p:cNvPr id="76" name="Rounded Rectangle 75"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SLA Driven</a:t>
              </a:r>
            </a:p>
          </p:txBody>
        </p:sp>
        <p:pic>
          <p:nvPicPr>
            <p:cNvPr id="77" name="Picture 3" descr="D:\SilverFox\8-20190_IsaacRoybal\Art\oval circle frame edge - stretch by 800.png"/>
            <p:cNvPicPr>
              <a:picLocks noChangeAspect="1" noChangeArrowheads="1"/>
            </p:cNvPicPr>
            <p:nvPr/>
          </p:nvPicPr>
          <p:blipFill>
            <a:blip r:embed="rId6" cstate="print"/>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8" name="Group 84"/>
          <p:cNvGrpSpPr/>
          <p:nvPr/>
        </p:nvGrpSpPr>
        <p:grpSpPr>
          <a:xfrm>
            <a:off x="2714854" y="4651208"/>
            <a:ext cx="3922755" cy="563002"/>
            <a:chOff x="3010237" y="6213110"/>
            <a:chExt cx="3922755" cy="563002"/>
          </a:xfrm>
        </p:grpSpPr>
        <p:sp>
          <p:nvSpPr>
            <p:cNvPr id="86" name="Rounded Rectangle 85"/>
            <p:cNvSpPr/>
            <p:nvPr/>
          </p:nvSpPr>
          <p:spPr bwMode="auto">
            <a:xfrm>
              <a:off x="3010237" y="6213110"/>
              <a:ext cx="3922755"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dirty="0" smtClean="0">
                <a:gradFill>
                  <a:gsLst>
                    <a:gs pos="0">
                      <a:schemeClr val="tx1"/>
                    </a:gs>
                    <a:gs pos="100000">
                      <a:schemeClr val="tx1"/>
                    </a:gs>
                  </a:gsLst>
                  <a:lin ang="16200000" scaled="0"/>
                </a:gradFill>
                <a:latin typeface="Segoe UI" pitchFamily="34" charset="0"/>
              </a:endParaRPr>
            </a:p>
          </p:txBody>
        </p:sp>
        <p:pic>
          <p:nvPicPr>
            <p:cNvPr id="87" name="Picture 2" descr="\\eventsql\dvd\Online_ART\DVD_ART35\Logos\System Center Operations Manager 2007 R2\system center operations manager 2007 r2 rev h.png"/>
            <p:cNvPicPr>
              <a:picLocks noChangeAspect="1" noChangeArrowheads="1"/>
            </p:cNvPicPr>
            <p:nvPr/>
          </p:nvPicPr>
          <p:blipFill>
            <a:blip r:embed="rId7" cstate="print"/>
            <a:stretch>
              <a:fillRect/>
            </a:stretch>
          </p:blipFill>
          <p:spPr bwMode="auto">
            <a:xfrm>
              <a:off x="3078503" y="6266011"/>
              <a:ext cx="1534441" cy="457200"/>
            </a:xfrm>
            <a:prstGeom prst="rect">
              <a:avLst/>
            </a:prstGeom>
            <a:noFill/>
          </p:spPr>
        </p:pic>
        <p:pic>
          <p:nvPicPr>
            <p:cNvPr id="92" name="Picture 5"/>
            <p:cNvPicPr>
              <a:picLocks noChangeAspect="1" noChangeArrowheads="1"/>
            </p:cNvPicPr>
            <p:nvPr/>
          </p:nvPicPr>
          <p:blipFill>
            <a:blip r:embed="rId8" cstate="print"/>
            <a:stretch>
              <a:fillRect/>
            </a:stretch>
          </p:blipFill>
          <p:spPr bwMode="auto">
            <a:xfrm>
              <a:off x="5023671" y="6266011"/>
              <a:ext cx="1807256" cy="457200"/>
            </a:xfrm>
            <a:prstGeom prst="rect">
              <a:avLst/>
            </a:prstGeom>
            <a:noFill/>
            <a:ln w="9525">
              <a:noFill/>
              <a:miter lim="800000"/>
              <a:headEnd/>
              <a:tailEnd/>
            </a:ln>
            <a:effectLst/>
          </p:spPr>
        </p:pic>
      </p:grpSp>
      <p:grpSp>
        <p:nvGrpSpPr>
          <p:cNvPr id="9" name="top two buckets"/>
          <p:cNvGrpSpPr/>
          <p:nvPr/>
        </p:nvGrpSpPr>
        <p:grpSpPr>
          <a:xfrm>
            <a:off x="2615184" y="960120"/>
            <a:ext cx="3905602" cy="3390252"/>
            <a:chOff x="2530027" y="1781174"/>
            <a:chExt cx="3905602" cy="3390252"/>
          </a:xfrm>
        </p:grpSpPr>
        <p:grpSp>
          <p:nvGrpSpPr>
            <p:cNvPr id="10" name="Group 107"/>
            <p:cNvGrpSpPr>
              <a:grpSpLocks noChangeAspect="1"/>
            </p:cNvGrpSpPr>
            <p:nvPr/>
          </p:nvGrpSpPr>
          <p:grpSpPr>
            <a:xfrm>
              <a:off x="2530027" y="1781174"/>
              <a:ext cx="3904646" cy="1800225"/>
              <a:chOff x="1728729" y="2009774"/>
              <a:chExt cx="3904646" cy="1800225"/>
            </a:xfrm>
          </p:grpSpPr>
          <p:pic>
            <p:nvPicPr>
              <p:cNvPr id="109" name="Picture 12" descr="D:\SilverFox\DVD_ART36\Artwork_Imagery\Icons - Illustrations\Internet Clouds web\cloud 1.png"/>
              <p:cNvPicPr>
                <a:picLocks noChangeAspect="1" noChangeArrowheads="1"/>
              </p:cNvPicPr>
              <p:nvPr/>
            </p:nvPicPr>
            <p:blipFill>
              <a:blip r:embed="rId3" cstate="print"/>
              <a:srcRect/>
              <a:stretch>
                <a:fillRect/>
              </a:stretch>
            </p:blipFill>
            <p:spPr bwMode="auto">
              <a:xfrm>
                <a:off x="1728729" y="2009774"/>
                <a:ext cx="3188349" cy="1800225"/>
              </a:xfrm>
              <a:prstGeom prst="rect">
                <a:avLst/>
              </a:prstGeom>
              <a:noFill/>
            </p:spPr>
          </p:pic>
          <p:sp>
            <p:nvSpPr>
              <p:cNvPr id="110" name="Rectangle 109"/>
              <p:cNvSpPr/>
              <p:nvPr/>
            </p:nvSpPr>
            <p:spPr bwMode="auto">
              <a:xfrm>
                <a:off x="1893888" y="2085975"/>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1" name="Rectangle 110"/>
              <p:cNvSpPr/>
              <p:nvPr/>
            </p:nvSpPr>
            <p:spPr bwMode="auto">
              <a:xfrm>
                <a:off x="1893888" y="2085975"/>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12" name="Picture 3" descr="\\eventsql\dvd\Online_ART\DVD_ART36\Logos\Exchange (brand)\Exchange brand h r .png"/>
              <p:cNvPicPr>
                <a:picLocks noChangeAspect="1" noChangeArrowheads="1"/>
              </p:cNvPicPr>
              <p:nvPr/>
            </p:nvPicPr>
            <p:blipFill>
              <a:blip r:embed="rId9" cstate="print"/>
              <a:stretch>
                <a:fillRect/>
              </a:stretch>
            </p:blipFill>
            <p:spPr bwMode="auto">
              <a:xfrm>
                <a:off x="2833999" y="2648902"/>
                <a:ext cx="1113803" cy="329491"/>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14" name="Picture 4" descr="\\eventsql\dvd\Online_ART\DVD_ART36\Logos\SharePoint Server\SharePoint Server generic brand Grid h r.png"/>
              <p:cNvPicPr>
                <a:picLocks noChangeArrowheads="1"/>
              </p:cNvPicPr>
              <p:nvPr/>
            </p:nvPicPr>
            <p:blipFill>
              <a:blip r:embed="rId10" cstate="print">
                <a:extLst>
                  <a:ext uri="28A0092B-C50C-407e-A947-70E740481C1C">
                    <a14:useLocalDpi xmlns="" xmlns:a14="http://schemas.microsoft.com/office/drawing/2007/7/7/main" val="0"/>
                  </a:ext>
                </a:extLst>
              </a:blip>
              <a:srcRect/>
              <a:stretch>
                <a:fillRect/>
              </a:stretch>
            </p:blipFill>
            <p:spPr bwMode="auto">
              <a:xfrm>
                <a:off x="2557809" y="2226327"/>
                <a:ext cx="1666183" cy="313782"/>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15" name="Picture 7" descr="\\eventsql\dvd\Online_ART\DVD_ART36\Logos\Microsoft Dynamics\Dynamics - overall brand\dynamics brand rev h.png"/>
              <p:cNvPicPr>
                <a:picLocks noChangeAspect="1" noChangeArrowheads="1"/>
              </p:cNvPicPr>
              <p:nvPr/>
            </p:nvPicPr>
            <p:blipFill>
              <a:blip r:embed="rId11" cstate="print"/>
              <a:stretch>
                <a:fillRect/>
              </a:stretch>
            </p:blipFill>
            <p:spPr bwMode="auto">
              <a:xfrm>
                <a:off x="2418545" y="2952984"/>
                <a:ext cx="1944710" cy="436567"/>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cxnSp>
            <p:nvCxnSpPr>
              <p:cNvPr id="116" name="Straight Connector 115"/>
              <p:cNvCxnSpPr/>
              <p:nvPr/>
            </p:nvCxnSpPr>
            <p:spPr>
              <a:xfrm rot="5400000">
                <a:off x="4322064" y="2808350"/>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117" name="Picture 8" descr="D:\SilverFox\Iconshock\Super Vista style\Super Vista - Networking\png\256\firewall_256.png"/>
              <p:cNvPicPr>
                <a:picLocks noChangeAspect="1" noChangeArrowheads="1"/>
              </p:cNvPicPr>
              <p:nvPr/>
            </p:nvPicPr>
            <p:blipFill>
              <a:blip r:embed="rId5" cstate="print"/>
              <a:srcRect/>
              <a:stretch>
                <a:fillRect/>
              </a:stretch>
            </p:blipFill>
            <p:spPr bwMode="auto">
              <a:xfrm>
                <a:off x="4724400" y="2432050"/>
                <a:ext cx="640080" cy="640080"/>
              </a:xfrm>
              <a:prstGeom prst="rect">
                <a:avLst/>
              </a:prstGeom>
              <a:noFill/>
              <a:effectLst>
                <a:outerShdw blurRad="88900" algn="ctr" rotWithShape="0">
                  <a:prstClr val="black">
                    <a:alpha val="50000"/>
                  </a:prstClr>
                </a:outerShdw>
              </a:effectLst>
            </p:spPr>
          </p:pic>
        </p:grpSp>
        <p:grpSp>
          <p:nvGrpSpPr>
            <p:cNvPr id="11" name="Group 117"/>
            <p:cNvGrpSpPr>
              <a:grpSpLocks noChangeAspect="1"/>
            </p:cNvGrpSpPr>
            <p:nvPr/>
          </p:nvGrpSpPr>
          <p:grpSpPr>
            <a:xfrm>
              <a:off x="2619351" y="3344081"/>
              <a:ext cx="3816278" cy="1827345"/>
              <a:chOff x="2708045" y="3344081"/>
              <a:chExt cx="3816278" cy="1827345"/>
            </a:xfrm>
          </p:grpSpPr>
          <p:pic>
            <p:nvPicPr>
              <p:cNvPr id="119" name="Picture 10" descr="D:\SilverFox\DVD_ART36\Artwork_Imagery\Icons - Illustrations\Internet Clouds web\cloud 2.png"/>
              <p:cNvPicPr>
                <a:picLocks noChangeAspect="1" noChangeArrowheads="1"/>
              </p:cNvPicPr>
              <p:nvPr/>
            </p:nvPicPr>
            <p:blipFill>
              <a:blip r:embed="rId12" cstate="print"/>
              <a:srcRect/>
              <a:stretch>
                <a:fillRect/>
              </a:stretch>
            </p:blipFill>
            <p:spPr bwMode="auto">
              <a:xfrm flipH="1">
                <a:off x="2708045" y="3344081"/>
                <a:ext cx="2978773" cy="1827345"/>
              </a:xfrm>
              <a:prstGeom prst="rect">
                <a:avLst/>
              </a:prstGeom>
              <a:noFill/>
            </p:spPr>
          </p:pic>
          <p:grpSp>
            <p:nvGrpSpPr>
              <p:cNvPr id="12" name="Group 91"/>
              <p:cNvGrpSpPr/>
              <p:nvPr/>
            </p:nvGrpSpPr>
            <p:grpSpPr>
              <a:xfrm>
                <a:off x="2784836" y="3407123"/>
                <a:ext cx="3739487" cy="1444753"/>
                <a:chOff x="1893888" y="3635723"/>
                <a:chExt cx="3739487" cy="1444753"/>
              </a:xfrm>
            </p:grpSpPr>
            <p:sp>
              <p:nvSpPr>
                <p:cNvPr id="121" name="Rectangle 120"/>
                <p:cNvSpPr/>
                <p:nvPr/>
              </p:nvSpPr>
              <p:spPr bwMode="auto">
                <a:xfrm>
                  <a:off x="1893888" y="3635723"/>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2" name="Rectangle 121"/>
                <p:cNvSpPr/>
                <p:nvPr/>
              </p:nvSpPr>
              <p:spPr bwMode="auto">
                <a:xfrm>
                  <a:off x="1893888" y="3635723"/>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23" name="Picture 12" descr="\\eventsql\dvd\Online_ART\DVD_ART36\Logos\SQL Server\SQL Server (brand)\SQL Server generic brand Grid h.png"/>
                <p:cNvPicPr>
                  <a:picLocks noChangeAspect="1" noChangeArrowheads="1"/>
                </p:cNvPicPr>
                <p:nvPr/>
              </p:nvPicPr>
              <p:blipFill>
                <a:blip r:embed="rId13" cstate="print"/>
                <a:stretch>
                  <a:fillRect/>
                </a:stretch>
              </p:blipFill>
              <p:spPr bwMode="auto">
                <a:xfrm>
                  <a:off x="2764183" y="3942110"/>
                  <a:ext cx="1253433" cy="346317"/>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24" name="Picture 13" descr="\\eventsql\dvd\Online_ART\DVD_ART36\Logos\Microsoft .NET - NET (brand)\.net bl h.png"/>
                <p:cNvPicPr>
                  <a:picLocks noChangeAspect="1" noChangeArrowheads="1"/>
                </p:cNvPicPr>
                <p:nvPr/>
              </p:nvPicPr>
              <p:blipFill>
                <a:blip r:embed="rId14" cstate="print"/>
                <a:stretch>
                  <a:fillRect/>
                </a:stretch>
              </p:blipFill>
              <p:spPr bwMode="auto">
                <a:xfrm>
                  <a:off x="2880537" y="4513571"/>
                  <a:ext cx="1020725" cy="259694"/>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cxnSp>
              <p:nvCxnSpPr>
                <p:cNvPr id="125" name="Straight Connector 124"/>
                <p:cNvCxnSpPr/>
                <p:nvPr/>
              </p:nvCxnSpPr>
              <p:spPr>
                <a:xfrm rot="5400000">
                  <a:off x="4322064" y="4358098"/>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126" name="Picture 8" descr="D:\SilverFox\Iconshock\Super Vista style\Super Vista - Networking\png\256\firewall_256.png"/>
                <p:cNvPicPr>
                  <a:picLocks noChangeAspect="1" noChangeArrowheads="1"/>
                </p:cNvPicPr>
                <p:nvPr/>
              </p:nvPicPr>
              <p:blipFill>
                <a:blip r:embed="rId5" cstate="print"/>
                <a:srcRect/>
                <a:stretch>
                  <a:fillRect/>
                </a:stretch>
              </p:blipFill>
              <p:spPr bwMode="auto">
                <a:xfrm>
                  <a:off x="4724400" y="3981798"/>
                  <a:ext cx="640080" cy="640080"/>
                </a:xfrm>
                <a:prstGeom prst="rect">
                  <a:avLst/>
                </a:prstGeom>
                <a:noFill/>
                <a:effectLst>
                  <a:outerShdw blurRad="88900" algn="ctr" rotWithShape="0">
                    <a:prstClr val="black">
                      <a:alpha val="50000"/>
                    </a:prstClr>
                  </a:outerShdw>
                </a:effectLst>
              </p:spPr>
            </p:pic>
          </p:grpSp>
        </p:grpSp>
      </p:grpSp>
      <p:grpSp>
        <p:nvGrpSpPr>
          <p:cNvPr id="13" name="infrustructure bucket"/>
          <p:cNvGrpSpPr/>
          <p:nvPr/>
        </p:nvGrpSpPr>
        <p:grpSpPr>
          <a:xfrm>
            <a:off x="2660904" y="4008121"/>
            <a:ext cx="3857021" cy="1800225"/>
            <a:chOff x="1776354" y="5057775"/>
            <a:chExt cx="3857021" cy="1800225"/>
          </a:xfrm>
        </p:grpSpPr>
        <p:pic>
          <p:nvPicPr>
            <p:cNvPr id="128" name="Picture 12" descr="D:\SilverFox\DVD_ART36\Artwork_Imagery\Icons - Illustrations\Internet Clouds web\cloud 1.png"/>
            <p:cNvPicPr>
              <a:picLocks noChangeAspect="1" noChangeArrowheads="1"/>
            </p:cNvPicPr>
            <p:nvPr/>
          </p:nvPicPr>
          <p:blipFill>
            <a:blip r:embed="rId3" cstate="print"/>
            <a:srcRect/>
            <a:stretch>
              <a:fillRect/>
            </a:stretch>
          </p:blipFill>
          <p:spPr bwMode="auto">
            <a:xfrm flipH="1">
              <a:off x="1776354" y="5057775"/>
              <a:ext cx="3188349" cy="1800225"/>
            </a:xfrm>
            <a:prstGeom prst="rect">
              <a:avLst/>
            </a:prstGeom>
            <a:noFill/>
          </p:spPr>
        </p:pic>
        <p:sp>
          <p:nvSpPr>
            <p:cNvPr id="129" name="Rectangle 128"/>
            <p:cNvSpPr/>
            <p:nvPr/>
          </p:nvSpPr>
          <p:spPr bwMode="auto">
            <a:xfrm>
              <a:off x="1893888" y="5185472"/>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30" name="Rectangle 129"/>
            <p:cNvSpPr/>
            <p:nvPr/>
          </p:nvSpPr>
          <p:spPr bwMode="auto">
            <a:xfrm>
              <a:off x="1893888" y="5185472"/>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1" name="Picture 18" descr="\\eventsql\dvd\Online_ART\DVD_ART36\Logos\System Center\System Center generic brand Grid h r.png"/>
            <p:cNvPicPr>
              <a:picLocks noChangeAspect="1" noChangeArrowheads="1"/>
            </p:cNvPicPr>
            <p:nvPr/>
          </p:nvPicPr>
          <p:blipFill>
            <a:blip r:embed="rId15" cstate="print">
              <a:extLst>
                <a:ext uri="28A0092B-C50C-407e-A947-70E740481C1C">
                  <a14:useLocalDpi xmlns="" xmlns:a14="http://schemas.microsoft.com/office/drawing/2007/7/7/main" val="0"/>
                </a:ext>
              </a:extLst>
            </a:blip>
            <a:srcRect/>
            <a:stretch>
              <a:fillRect/>
            </a:stretch>
          </p:blipFill>
          <p:spPr bwMode="auto">
            <a:xfrm>
              <a:off x="2709435" y="5313255"/>
              <a:ext cx="1458179" cy="32055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32" name="Picture 20" descr="\\eventsql\dvd\Online_ART\DVD_ART36\Logos\Windows Server (brand)\Windows Server brand logo hr.png"/>
            <p:cNvPicPr>
              <a:picLocks noChangeAspect="1" noChangeArrowheads="1"/>
            </p:cNvPicPr>
            <p:nvPr/>
          </p:nvPicPr>
          <p:blipFill>
            <a:blip r:embed="rId16" cstate="print">
              <a:extLst>
                <a:ext uri="28A0092B-C50C-407e-A947-70E740481C1C">
                  <a14:useLocalDpi xmlns="" xmlns:a14="http://schemas.microsoft.com/office/drawing/2007/7/7/main" val="0"/>
                </a:ext>
              </a:extLst>
            </a:blip>
            <a:srcRect/>
            <a:stretch>
              <a:fillRect/>
            </a:stretch>
          </p:blipFill>
          <p:spPr bwMode="auto">
            <a:xfrm>
              <a:off x="2659064" y="5726932"/>
              <a:ext cx="1558922" cy="28785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nvGrpSpPr>
            <p:cNvPr id="14" name="Group 46"/>
            <p:cNvGrpSpPr/>
            <p:nvPr/>
          </p:nvGrpSpPr>
          <p:grpSpPr>
            <a:xfrm>
              <a:off x="2066925" y="6107910"/>
              <a:ext cx="2743200" cy="393708"/>
              <a:chOff x="5895974" y="6160770"/>
              <a:chExt cx="2867025" cy="411480"/>
            </a:xfrm>
          </p:grpSpPr>
          <p:sp>
            <p:nvSpPr>
              <p:cNvPr id="136" name="Rounded Rectangle 135"/>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15" name="Group 38"/>
              <p:cNvGrpSpPr/>
              <p:nvPr/>
            </p:nvGrpSpPr>
            <p:grpSpPr>
              <a:xfrm>
                <a:off x="5984545" y="6180951"/>
                <a:ext cx="2601055" cy="327257"/>
                <a:chOff x="5984545" y="6114276"/>
                <a:chExt cx="2601055" cy="327257"/>
              </a:xfrm>
            </p:grpSpPr>
            <p:pic>
              <p:nvPicPr>
                <p:cNvPr id="138" name="Picture 2" descr="D:\SilverFox\DVD_ART36\Logos\MICROSOFT (brand)\Microsoft corporate logo white.png"/>
                <p:cNvPicPr>
                  <a:picLocks noChangeAspect="1" noChangeArrowheads="1"/>
                </p:cNvPicPr>
                <p:nvPr/>
              </p:nvPicPr>
              <p:blipFill>
                <a:blip r:embed="rId17" cstate="print"/>
                <a:srcRect/>
                <a:stretch>
                  <a:fillRect/>
                </a:stretch>
              </p:blipFill>
              <p:spPr bwMode="auto">
                <a:xfrm>
                  <a:off x="5984545" y="6159950"/>
                  <a:ext cx="736759" cy="126302"/>
                </a:xfrm>
                <a:prstGeom prst="rect">
                  <a:avLst/>
                </a:prstGeom>
                <a:noFill/>
              </p:spPr>
            </p:pic>
            <p:sp>
              <p:nvSpPr>
                <p:cNvPr id="139" name="TextBox 138"/>
                <p:cNvSpPr txBox="1"/>
                <p:nvPr/>
              </p:nvSpPr>
              <p:spPr>
                <a:xfrm>
                  <a:off x="6798251" y="6133756"/>
                  <a:ext cx="1787349" cy="3077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140" name="TextBox 139"/>
                <p:cNvSpPr txBox="1"/>
                <p:nvPr/>
              </p:nvSpPr>
              <p:spPr>
                <a:xfrm>
                  <a:off x="6734175" y="6114276"/>
                  <a:ext cx="72136" cy="1692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cxnSp>
          <p:nvCxnSpPr>
            <p:cNvPr id="134" name="Straight Connector 133"/>
            <p:cNvCxnSpPr/>
            <p:nvPr/>
          </p:nvCxnSpPr>
          <p:spPr>
            <a:xfrm rot="5400000">
              <a:off x="4322064" y="5907847"/>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5" name="Picture 8" descr="D:\SilverFox\Iconshock\Super Vista style\Super Vista - Networking\png\256\firewall_256.png"/>
            <p:cNvPicPr>
              <a:picLocks noChangeAspect="1" noChangeArrowheads="1"/>
            </p:cNvPicPr>
            <p:nvPr/>
          </p:nvPicPr>
          <p:blipFill>
            <a:blip r:embed="rId5" cstate="print"/>
            <a:srcRect/>
            <a:stretch>
              <a:fillRect/>
            </a:stretch>
          </p:blipFill>
          <p:spPr bwMode="auto">
            <a:xfrm>
              <a:off x="4724400" y="5531959"/>
              <a:ext cx="640080" cy="640080"/>
            </a:xfrm>
            <a:prstGeom prst="rect">
              <a:avLst/>
            </a:prstGeom>
            <a:noFill/>
            <a:effectLst>
              <a:outerShdw blurRad="88900" algn="ctr" rotWithShape="0">
                <a:prstClr val="black">
                  <a:alpha val="50000"/>
                </a:prstClr>
              </a:outerShdw>
            </a:effectLst>
          </p:spPr>
        </p:pic>
      </p:grpSp>
      <p:grpSp>
        <p:nvGrpSpPr>
          <p:cNvPr id="16" name="Group 149"/>
          <p:cNvGrpSpPr/>
          <p:nvPr/>
        </p:nvGrpSpPr>
        <p:grpSpPr>
          <a:xfrm>
            <a:off x="2714854" y="5260584"/>
            <a:ext cx="3922755" cy="563002"/>
            <a:chOff x="2632558" y="6066398"/>
            <a:chExt cx="3922755" cy="563002"/>
          </a:xfrm>
        </p:grpSpPr>
        <p:sp>
          <p:nvSpPr>
            <p:cNvPr id="148" name="Rounded Rectangle 147"/>
            <p:cNvSpPr/>
            <p:nvPr/>
          </p:nvSpPr>
          <p:spPr bwMode="auto">
            <a:xfrm>
              <a:off x="2632558" y="6066398"/>
              <a:ext cx="1938528"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dirty="0" smtClean="0">
                  <a:gradFill>
                    <a:gsLst>
                      <a:gs pos="0">
                        <a:schemeClr val="tx1"/>
                      </a:gs>
                      <a:gs pos="100000">
                        <a:schemeClr val="tx1"/>
                      </a:gs>
                    </a:gsLst>
                    <a:lin ang="16200000" scaled="0"/>
                  </a:gradFill>
                  <a:latin typeface="Segoe UI" pitchFamily="34" charset="0"/>
                </a:rPr>
                <a:t>Delivering </a:t>
              </a:r>
              <a:br>
                <a:rPr lang="en-US" dirty="0" smtClean="0">
                  <a:gradFill>
                    <a:gsLst>
                      <a:gs pos="0">
                        <a:schemeClr val="tx1"/>
                      </a:gs>
                      <a:gs pos="100000">
                        <a:schemeClr val="tx1"/>
                      </a:gs>
                    </a:gsLst>
                    <a:lin ang="16200000" scaled="0"/>
                  </a:gradFill>
                  <a:latin typeface="Segoe UI" pitchFamily="34" charset="0"/>
                </a:rPr>
              </a:br>
              <a:r>
                <a:rPr lang="en-US" dirty="0" smtClean="0">
                  <a:gradFill>
                    <a:gsLst>
                      <a:gs pos="0">
                        <a:schemeClr val="tx1"/>
                      </a:gs>
                      <a:gs pos="100000">
                        <a:schemeClr val="tx1"/>
                      </a:gs>
                    </a:gsLst>
                    <a:lin ang="16200000" scaled="0"/>
                  </a:gradFill>
                  <a:latin typeface="Segoe UI" pitchFamily="34" charset="0"/>
                </a:rPr>
                <a:t>the service</a:t>
              </a:r>
            </a:p>
          </p:txBody>
        </p:sp>
        <p:sp>
          <p:nvSpPr>
            <p:cNvPr id="149" name="Rounded Rectangle 148"/>
            <p:cNvSpPr/>
            <p:nvPr/>
          </p:nvSpPr>
          <p:spPr bwMode="auto">
            <a:xfrm>
              <a:off x="4616785" y="6066398"/>
              <a:ext cx="1938528"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sz="1600" dirty="0" smtClean="0">
                  <a:gradFill>
                    <a:gsLst>
                      <a:gs pos="0">
                        <a:schemeClr val="tx1"/>
                      </a:gs>
                      <a:gs pos="100000">
                        <a:schemeClr val="tx1"/>
                      </a:gs>
                    </a:gsLst>
                    <a:lin ang="16200000" scaled="0"/>
                  </a:gradFill>
                  <a:latin typeface="Segoe UI" pitchFamily="34" charset="0"/>
                </a:rPr>
                <a:t>Managing </a:t>
              </a:r>
              <a:br>
                <a:rPr lang="en-US" sz="1600" dirty="0" smtClean="0">
                  <a:gradFill>
                    <a:gsLst>
                      <a:gs pos="0">
                        <a:schemeClr val="tx1"/>
                      </a:gs>
                      <a:gs pos="100000">
                        <a:schemeClr val="tx1"/>
                      </a:gs>
                    </a:gsLst>
                    <a:lin ang="16200000" scaled="0"/>
                  </a:gradFill>
                  <a:latin typeface="Segoe UI" pitchFamily="34" charset="0"/>
                </a:rPr>
              </a:br>
              <a:r>
                <a:rPr lang="en-US" sz="1600" dirty="0" smtClean="0">
                  <a:gradFill>
                    <a:gsLst>
                      <a:gs pos="0">
                        <a:schemeClr val="tx1"/>
                      </a:gs>
                      <a:gs pos="100000">
                        <a:schemeClr val="tx1"/>
                      </a:gs>
                    </a:gsLst>
                    <a:lin ang="16200000" scaled="0"/>
                  </a:gradFill>
                  <a:latin typeface="Segoe UI" pitchFamily="34" charset="0"/>
                </a:rPr>
                <a:t>the fabric</a:t>
              </a:r>
            </a:p>
          </p:txBody>
        </p:sp>
      </p:grpSp>
      <p:sp>
        <p:nvSpPr>
          <p:cNvPr id="165" name="Oval Base"/>
          <p:cNvSpPr>
            <a:spLocks noEditPoints="1"/>
          </p:cNvSpPr>
          <p:nvPr/>
        </p:nvSpPr>
        <p:spPr bwMode="auto">
          <a:xfrm>
            <a:off x="2541423" y="2487296"/>
            <a:ext cx="4225746" cy="131284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18000">
                <a:schemeClr val="accent1">
                  <a:lumMod val="75000"/>
                </a:schemeClr>
              </a:gs>
              <a:gs pos="54000">
                <a:schemeClr val="accent1">
                  <a:lumMod val="50000"/>
                </a:schemeClr>
              </a:gs>
              <a:gs pos="87000">
                <a:schemeClr val="tx2">
                  <a:lumMod val="20000"/>
                  <a:lumOff val="80000"/>
                </a:schemeClr>
              </a:gs>
            </a:gsLst>
            <a:lin ang="16200000" scaled="1"/>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707">
              <a:lnSpc>
                <a:spcPct val="70000"/>
              </a:lnSpc>
              <a:defRPr/>
            </a:pPr>
            <a:endParaRPr lang="en-US" sz="2000" dirty="0">
              <a:solidFill>
                <a:prstClr val="white"/>
              </a:solidFill>
              <a:effectLst>
                <a:outerShdw blurRad="38100" dist="38100" dir="2700000" algn="tl">
                  <a:srgbClr val="000000">
                    <a:alpha val="43137"/>
                  </a:srgbClr>
                </a:outerShdw>
              </a:effectLst>
            </a:endParaRPr>
          </a:p>
        </p:txBody>
      </p:sp>
      <p:pic>
        <p:nvPicPr>
          <p:cNvPr id="42" name="Picture 18" descr="\\eventsql\dvd\Online_ART\DVD_ART36\Logos\System Center\System Center generic brand Grid h r.png"/>
          <p:cNvPicPr>
            <a:picLocks noChangeAspect="1" noChangeArrowheads="1"/>
          </p:cNvPicPr>
          <p:nvPr/>
        </p:nvPicPr>
        <p:blipFill>
          <a:blip r:embed="rId15" cstate="print">
            <a:extLst>
              <a:ext uri="28A0092B-C50C-407e-A947-70E740481C1C">
                <a14:useLocalDpi xmlns="" xmlns:a14="http://schemas.microsoft.com/office/drawing/2007/7/7/main" val="0"/>
              </a:ext>
            </a:extLst>
          </a:blip>
          <a:srcRect/>
          <a:stretch>
            <a:fillRect/>
          </a:stretch>
        </p:blipFill>
        <p:spPr bwMode="auto">
          <a:xfrm>
            <a:off x="5135924" y="2870836"/>
            <a:ext cx="2061865" cy="453269"/>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43" name="Picture 20" descr="\\eventsql\dvd\Online_ART\DVD_ART36\Logos\Windows Server (brand)\Windows Server brand logo hr.png"/>
          <p:cNvPicPr>
            <a:picLocks noChangeAspect="1" noChangeArrowheads="1"/>
          </p:cNvPicPr>
          <p:nvPr/>
        </p:nvPicPr>
        <p:blipFill>
          <a:blip r:embed="rId16" cstate="print">
            <a:extLst>
              <a:ext uri="28A0092B-C50C-407e-A947-70E740481C1C">
                <a14:useLocalDpi xmlns="" xmlns:a14="http://schemas.microsoft.com/office/drawing/2007/7/7/main" val="0"/>
              </a:ext>
            </a:extLst>
          </a:blip>
          <a:srcRect/>
          <a:stretch>
            <a:fillRect/>
          </a:stretch>
        </p:blipFill>
        <p:spPr bwMode="auto">
          <a:xfrm>
            <a:off x="4654296" y="3296069"/>
            <a:ext cx="2204315" cy="407031"/>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nvGrpSpPr>
          <p:cNvPr id="17" name="Group 68"/>
          <p:cNvGrpSpPr/>
          <p:nvPr/>
        </p:nvGrpSpPr>
        <p:grpSpPr>
          <a:xfrm>
            <a:off x="3288801" y="1630521"/>
            <a:ext cx="2730989" cy="2297750"/>
            <a:chOff x="1254185" y="1209976"/>
            <a:chExt cx="7480126" cy="4721325"/>
          </a:xfrm>
        </p:grpSpPr>
        <p:pic>
          <p:nvPicPr>
            <p:cNvPr id="154" name="Picture 5"/>
            <p:cNvPicPr>
              <a:picLocks noChangeAspect="1" noChangeArrowheads="1"/>
            </p:cNvPicPr>
            <p:nvPr/>
          </p:nvPicPr>
          <p:blipFill>
            <a:blip r:embed="rId18" cstate="email"/>
            <a:srcRect/>
            <a:stretch>
              <a:fillRect/>
            </a:stretch>
          </p:blipFill>
          <p:spPr bwMode="auto">
            <a:xfrm>
              <a:off x="2334190" y="1209976"/>
              <a:ext cx="5186187" cy="3760778"/>
            </a:xfrm>
            <a:prstGeom prst="rect">
              <a:avLst/>
            </a:prstGeom>
            <a:noFill/>
            <a:ln>
              <a:noFill/>
            </a:ln>
          </p:spPr>
        </p:pic>
        <p:pic>
          <p:nvPicPr>
            <p:cNvPr id="155" name="Picture 2" descr="C:\Users\mitchelld\Desktop\Icons\For DVD\_Real Vista Style\batch_process_256.png"/>
            <p:cNvPicPr>
              <a:picLocks noChangeAspect="1" noChangeArrowheads="1"/>
            </p:cNvPicPr>
            <p:nvPr/>
          </p:nvPicPr>
          <p:blipFill>
            <a:blip r:embed="rId19" cstate="email"/>
            <a:stretch>
              <a:fillRect/>
            </a:stretch>
          </p:blipFill>
          <p:spPr bwMode="auto">
            <a:xfrm>
              <a:off x="4321461" y="2461138"/>
              <a:ext cx="1761699" cy="1761694"/>
            </a:xfrm>
            <a:prstGeom prst="rect">
              <a:avLst/>
            </a:prstGeom>
            <a:noFill/>
            <a:ln>
              <a:noFill/>
            </a:ln>
          </p:spPr>
        </p:pic>
        <p:grpSp>
          <p:nvGrpSpPr>
            <p:cNvPr id="18" name="Group 21"/>
            <p:cNvGrpSpPr/>
            <p:nvPr/>
          </p:nvGrpSpPr>
          <p:grpSpPr>
            <a:xfrm>
              <a:off x="6718406" y="2180697"/>
              <a:ext cx="2015905" cy="1653407"/>
              <a:chOff x="2291101" y="2477894"/>
              <a:chExt cx="1710190" cy="1402667"/>
            </a:xfrm>
          </p:grpSpPr>
          <p:pic>
            <p:nvPicPr>
              <p:cNvPr id="163"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2677543" y="2477894"/>
                <a:ext cx="1323748" cy="1323745"/>
              </a:xfrm>
              <a:prstGeom prst="rect">
                <a:avLst/>
              </a:prstGeom>
              <a:noFill/>
              <a:ln>
                <a:noFill/>
              </a:ln>
            </p:spPr>
          </p:pic>
          <p:pic>
            <p:nvPicPr>
              <p:cNvPr id="164"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2291101" y="2556817"/>
                <a:ext cx="1323748" cy="1323744"/>
              </a:xfrm>
              <a:prstGeom prst="rect">
                <a:avLst/>
              </a:prstGeom>
              <a:noFill/>
              <a:ln>
                <a:noFill/>
              </a:ln>
            </p:spPr>
          </p:pic>
        </p:grpSp>
        <p:grpSp>
          <p:nvGrpSpPr>
            <p:cNvPr id="19" name="Group 21"/>
            <p:cNvGrpSpPr/>
            <p:nvPr/>
          </p:nvGrpSpPr>
          <p:grpSpPr>
            <a:xfrm>
              <a:off x="1254185" y="2232788"/>
              <a:ext cx="2015904" cy="1653412"/>
              <a:chOff x="2633136" y="2522084"/>
              <a:chExt cx="1710190" cy="1402671"/>
            </a:xfrm>
          </p:grpSpPr>
          <p:pic>
            <p:nvPicPr>
              <p:cNvPr id="161"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3019577" y="2522084"/>
                <a:ext cx="1323749" cy="1323748"/>
              </a:xfrm>
              <a:prstGeom prst="rect">
                <a:avLst/>
              </a:prstGeom>
              <a:noFill/>
              <a:ln>
                <a:noFill/>
              </a:ln>
            </p:spPr>
          </p:pic>
          <p:pic>
            <p:nvPicPr>
              <p:cNvPr id="162"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2633136" y="2601007"/>
                <a:ext cx="1323749" cy="1323748"/>
              </a:xfrm>
              <a:prstGeom prst="rect">
                <a:avLst/>
              </a:prstGeom>
              <a:noFill/>
              <a:ln>
                <a:noFill/>
              </a:ln>
            </p:spPr>
          </p:pic>
        </p:grpSp>
        <p:grpSp>
          <p:nvGrpSpPr>
            <p:cNvPr id="20" name="Group 21"/>
            <p:cNvGrpSpPr/>
            <p:nvPr/>
          </p:nvGrpSpPr>
          <p:grpSpPr>
            <a:xfrm>
              <a:off x="2611718" y="4277894"/>
              <a:ext cx="2015903" cy="1653407"/>
              <a:chOff x="2863619" y="2333888"/>
              <a:chExt cx="1710190" cy="1402666"/>
            </a:xfrm>
          </p:grpSpPr>
          <p:pic>
            <p:nvPicPr>
              <p:cNvPr id="159"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3250060" y="2333888"/>
                <a:ext cx="1323749" cy="1323743"/>
              </a:xfrm>
              <a:prstGeom prst="rect">
                <a:avLst/>
              </a:prstGeom>
              <a:noFill/>
              <a:ln>
                <a:noFill/>
              </a:ln>
            </p:spPr>
          </p:pic>
          <p:pic>
            <p:nvPicPr>
              <p:cNvPr id="160" name="Picture 5" descr="C:\Users\mitchelld\Desktop\Icons\For DVD\_Real Vista Style\server_256.png"/>
              <p:cNvPicPr>
                <a:picLocks noChangeAspect="1" noChangeArrowheads="1"/>
              </p:cNvPicPr>
              <p:nvPr/>
            </p:nvPicPr>
            <p:blipFill>
              <a:blip r:embed="rId20" cstate="email"/>
              <a:srcRect/>
              <a:stretch>
                <a:fillRect/>
              </a:stretch>
            </p:blipFill>
            <p:spPr bwMode="auto">
              <a:xfrm flipH="1">
                <a:off x="2863619" y="2412810"/>
                <a:ext cx="1323749" cy="1323744"/>
              </a:xfrm>
              <a:prstGeom prst="rect">
                <a:avLst/>
              </a:prstGeom>
              <a:noFill/>
              <a:ln>
                <a:noFill/>
              </a:ln>
            </p:spPr>
          </p:pic>
        </p:grpSp>
      </p:grpSp>
      <p:sp>
        <p:nvSpPr>
          <p:cNvPr id="83" name="Title 1"/>
          <p:cNvSpPr txBox="1">
            <a:spLocks/>
          </p:cNvSpPr>
          <p:nvPr/>
        </p:nvSpPr>
        <p:spPr bwMode="auto">
          <a:xfrm>
            <a:off x="85165" y="71470"/>
            <a:ext cx="9241537"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fontAlgn="base">
              <a:lnSpc>
                <a:spcPct val="90000"/>
              </a:lnSpc>
              <a:spcBef>
                <a:spcPct val="0"/>
              </a:spcBef>
              <a:spcAft>
                <a:spcPct val="0"/>
              </a:spcAft>
            </a:pPr>
            <a:r>
              <a:rPr lang="en-US" sz="3200" spc="-150" dirty="0" smtClean="0">
                <a:ln w="3175">
                  <a:noFill/>
                </a:ln>
                <a:solidFill>
                  <a:srgbClr val="CCFFCC"/>
                </a:solidFill>
                <a:latin typeface="+mj-lt"/>
                <a:cs typeface="Arial" charset="0"/>
              </a:rPr>
              <a:t>Foundation for Private Cloud</a:t>
            </a:r>
            <a:endParaRPr lang="en-US" sz="3200" spc="-150" dirty="0">
              <a:ln w="3175">
                <a:noFill/>
              </a:ln>
              <a:solidFill>
                <a:srgbClr val="CCFFCC"/>
              </a:solidFill>
              <a:latin typeface="+mj-lt"/>
              <a:cs typeface="Arial" charset="0"/>
            </a:endParaRPr>
          </a:p>
        </p:txBody>
      </p:sp>
      <p:sp>
        <p:nvSpPr>
          <p:cNvPr id="88" name="Title 1"/>
          <p:cNvSpPr>
            <a:spLocks noGrp="1"/>
          </p:cNvSpPr>
          <p:nvPr>
            <p:ph type="title"/>
          </p:nvPr>
        </p:nvSpPr>
        <p:spPr>
          <a:xfrm>
            <a:off x="85344" y="506480"/>
            <a:ext cx="8382000" cy="276999"/>
          </a:xfrm>
        </p:spPr>
        <p:txBody>
          <a:bodyPr/>
          <a:lstStyle/>
          <a:p>
            <a:r>
              <a:rPr lang="en-US" sz="2000" dirty="0" smtClean="0">
                <a:solidFill>
                  <a:schemeClr val="tx1"/>
                </a:solidFill>
              </a:rPr>
              <a:t>Cloud </a:t>
            </a:r>
            <a:r>
              <a:rPr lang="en-US" sz="2000" dirty="0">
                <a:solidFill>
                  <a:schemeClr val="tx1"/>
                </a:solidFill>
              </a:rPr>
              <a:t>Computing Infrastructure</a:t>
            </a:r>
          </a:p>
        </p:txBody>
      </p:sp>
      <p:pic>
        <p:nvPicPr>
          <p:cNvPr id="82" name="Picture 81" descr="cloud new.png"/>
          <p:cNvPicPr>
            <a:picLocks noChangeAspect="1"/>
          </p:cNvPicPr>
          <p:nvPr/>
        </p:nvPicPr>
        <p:blipFill>
          <a:blip r:embed="rId21" cstate="print"/>
          <a:stretch>
            <a:fillRect/>
          </a:stretch>
        </p:blipFill>
        <p:spPr>
          <a:xfrm>
            <a:off x="8556792" y="97349"/>
            <a:ext cx="577877" cy="274320"/>
          </a:xfrm>
          <a:prstGeom prst="rect">
            <a:avLst/>
          </a:prstGeom>
        </p:spPr>
      </p:pic>
      <p:sp>
        <p:nvSpPr>
          <p:cNvPr id="84" name="TextBox 83"/>
          <p:cNvSpPr txBox="1"/>
          <p:nvPr/>
        </p:nvSpPr>
        <p:spPr>
          <a:xfrm>
            <a:off x="-1928318" y="2209800"/>
            <a:ext cx="1295400" cy="1200329"/>
          </a:xfrm>
          <a:prstGeom prst="rect">
            <a:avLst/>
          </a:prstGeom>
          <a:solidFill>
            <a:srgbClr val="FF0000"/>
          </a:solidFill>
        </p:spPr>
        <p:txBody>
          <a:bodyPr wrap="square" rtlCol="0">
            <a:spAutoFit/>
          </a:bodyPr>
          <a:lstStyle/>
          <a:p>
            <a:r>
              <a:rPr lang="en-US" dirty="0" smtClean="0"/>
              <a:t>Check with Isaac right slide to focus on</a:t>
            </a:r>
            <a:endParaRPr lang="en-US" dirty="0"/>
          </a:p>
        </p:txBody>
      </p:sp>
    </p:spTree>
    <p:extLst>
      <p:ext uri="{BB962C8B-B14F-4D97-AF65-F5344CB8AC3E}">
        <p14:creationId xmlns="" xmlns:p14="http://schemas.microsoft.com/office/powerpoint/2007/7/12/main" val="1938225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0" fill="hold" nodeType="clickEffect">
                                  <p:stCondLst>
                                    <p:cond delay="0"/>
                                  </p:stCondLst>
                                  <p:childTnLst>
                                    <p:anim calcmode="lin" valueType="num">
                                      <p:cBhvr>
                                        <p:cTn id="6" dur="1000"/>
                                        <p:tgtEl>
                                          <p:spTgt spid="9"/>
                                        </p:tgtEl>
                                        <p:attrNameLst>
                                          <p:attrName>ppt_w</p:attrName>
                                        </p:attrNameLst>
                                      </p:cBhvr>
                                      <p:tavLst>
                                        <p:tav tm="0">
                                          <p:val>
                                            <p:strVal val="ppt_w"/>
                                          </p:val>
                                        </p:tav>
                                        <p:tav tm="100000">
                                          <p:val>
                                            <p:fltVal val="0"/>
                                          </p:val>
                                        </p:tav>
                                      </p:tavLst>
                                    </p:anim>
                                    <p:anim calcmode="lin" valueType="num">
                                      <p:cBhvr>
                                        <p:cTn id="7" dur="1000"/>
                                        <p:tgtEl>
                                          <p:spTgt spid="9"/>
                                        </p:tgtEl>
                                        <p:attrNameLst>
                                          <p:attrName>ppt_h</p:attrName>
                                        </p:attrNameLst>
                                      </p:cBhvr>
                                      <p:tavLst>
                                        <p:tav tm="0">
                                          <p:val>
                                            <p:strVal val="ppt_h"/>
                                          </p:val>
                                        </p:tav>
                                        <p:tav tm="100000">
                                          <p:val>
                                            <p:fltVal val="0"/>
                                          </p:val>
                                        </p:tav>
                                      </p:tavLst>
                                    </p:anim>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par>
                                <p:cTn id="10" presetID="64" presetClass="path" presetSubtype="0" accel="50000" decel="50000" fill="hold" nodeType="withEffect">
                                  <p:stCondLst>
                                    <p:cond delay="0"/>
                                  </p:stCondLst>
                                  <p:childTnLst>
                                    <p:animMotion origin="layout" path="M -1.94444E-6 3.33333E-6 L -1.94444E-6 -0.2044 " pathEditMode="relative" rAng="0" ptsTypes="AA">
                                      <p:cBhvr>
                                        <p:cTn id="11" dur="2000" fill="hold"/>
                                        <p:tgtEl>
                                          <p:spTgt spid="13"/>
                                        </p:tgtEl>
                                        <p:attrNameLst>
                                          <p:attrName>ppt_x</p:attrName>
                                          <p:attrName>ppt_y</p:attrName>
                                        </p:attrNameLst>
                                      </p:cBhvr>
                                      <p:rCtr x="0" y="-102"/>
                                    </p:animMotion>
                                  </p:childTnLst>
                                </p:cTn>
                              </p:par>
                              <p:par>
                                <p:cTn id="12" presetID="10" presetClass="exit" presetSubtype="0" fill="hold" nodeType="withEffect">
                                  <p:stCondLst>
                                    <p:cond delay="0"/>
                                  </p:stCondLst>
                                  <p:childTnLst>
                                    <p:animEffect transition="out" filter="fade">
                                      <p:cBhvr>
                                        <p:cTn id="13" dur="2000"/>
                                        <p:tgtEl>
                                          <p:spTgt spid="13"/>
                                        </p:tgtEl>
                                      </p:cBhvr>
                                    </p:animEffect>
                                    <p:set>
                                      <p:cBhvr>
                                        <p:cTn id="14" dur="1" fill="hold">
                                          <p:stCondLst>
                                            <p:cond delay="1999"/>
                                          </p:stCondLst>
                                        </p:cTn>
                                        <p:tgtEl>
                                          <p:spTgt spid="13"/>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childTnLst>
                                </p:cTn>
                              </p:par>
                              <p:par>
                                <p:cTn id="18" presetID="10" presetClass="entr" presetSubtype="0"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childTnLst>
                                </p:cTn>
                              </p:par>
                              <p:par>
                                <p:cTn id="24" presetID="10"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childTnLst>
                                </p:cTn>
                              </p:par>
                              <p:par>
                                <p:cTn id="27" presetID="10"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childTnLst>
                                </p:cTn>
                              </p:par>
                              <p:par>
                                <p:cTn id="30" presetID="10"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0.70"/>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5"/>
                                        </p:tgtEl>
                                        <p:attrNameLst>
                                          <p:attrName>style.visibility</p:attrName>
                                        </p:attrNameLst>
                                      </p:cBhvr>
                                      <p:to>
                                        <p:strVal val="visible"/>
                                      </p:to>
                                    </p:set>
                                    <p:animEffect transition="in" filter="fade">
                                      <p:cBhvr>
                                        <p:cTn id="40" dur="1000"/>
                                        <p:tgtEl>
                                          <p:spTgt spid="165"/>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0"/>
                                        <p:tgtEl>
                                          <p:spTgt spid="16"/>
                                        </p:tgtEl>
                                      </p:cBhvr>
                                    </p:animEffec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childTnLst>
                                </p:cTn>
                              </p:par>
                              <p:par>
                                <p:cTn id="60" presetID="10" presetClass="entr" presetSubtype="0"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childTnLst>
                                </p:cTn>
                              </p:par>
                              <p:par>
                                <p:cTn id="63" presetID="10" presetClass="entr" presetSubtype="0" fill="hold" nodeType="with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childTnLst>
                                </p:cTn>
                              </p:par>
                              <p:par>
                                <p:cTn id="66" presetID="10" presetClass="entr" presetSubtype="0"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94" grpId="0"/>
      <p:bldP spid="16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 Same Side Corner Rectangle 35"/>
          <p:cNvSpPr/>
          <p:nvPr/>
        </p:nvSpPr>
        <p:spPr bwMode="auto">
          <a:xfrm>
            <a:off x="4724400" y="1274683"/>
            <a:ext cx="4040817" cy="4860942"/>
          </a:xfrm>
          <a:prstGeom prst="round2SameRect">
            <a:avLst>
              <a:gd name="adj1" fmla="val 6799"/>
              <a:gd name="adj2" fmla="val 0"/>
            </a:avLst>
          </a:prstGeom>
          <a:solidFill>
            <a:srgbClr val="00B0F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endParaRPr lang="en-US" dirty="0" smtClean="0">
              <a:solidFill>
                <a:schemeClr val="tx1"/>
              </a:solidFill>
              <a:latin typeface="Arial" pitchFamily="34" charset="0"/>
              <a:ea typeface="ＭＳ Ｐゴシック" pitchFamily="34" charset="-128"/>
            </a:endParaRPr>
          </a:p>
        </p:txBody>
      </p:sp>
      <p:sp>
        <p:nvSpPr>
          <p:cNvPr id="2" name="Title 1"/>
          <p:cNvSpPr>
            <a:spLocks noGrp="1"/>
          </p:cNvSpPr>
          <p:nvPr>
            <p:ph type="title"/>
          </p:nvPr>
        </p:nvSpPr>
        <p:spPr>
          <a:xfrm>
            <a:off x="76200" y="-79865"/>
            <a:ext cx="8382000" cy="1329595"/>
          </a:xfrm>
        </p:spPr>
        <p:txBody>
          <a:bodyPr/>
          <a:lstStyle/>
          <a:p>
            <a:r>
              <a:rPr lang="en-US" sz="3200" dirty="0" smtClean="0"/>
              <a:t>Cloud: Building</a:t>
            </a:r>
            <a:r>
              <a:rPr lang="en-US" dirty="0" smtClean="0"/>
              <a:t> </a:t>
            </a:r>
            <a:r>
              <a:rPr lang="en-US" sz="3200" dirty="0" smtClean="0"/>
              <a:t>a Foundation</a:t>
            </a:r>
            <a:r>
              <a:rPr lang="en-US" dirty="0" smtClean="0"/>
              <a:t/>
            </a:r>
            <a:br>
              <a:rPr lang="en-US" dirty="0" smtClean="0"/>
            </a:br>
            <a:endParaRPr lang="en-US" dirty="0"/>
          </a:p>
        </p:txBody>
      </p:sp>
      <p:sp>
        <p:nvSpPr>
          <p:cNvPr id="19" name="Round Same Side Corner Rectangle 18"/>
          <p:cNvSpPr/>
          <p:nvPr/>
        </p:nvSpPr>
        <p:spPr bwMode="auto">
          <a:xfrm>
            <a:off x="302583" y="1274683"/>
            <a:ext cx="4040817" cy="4860942"/>
          </a:xfrm>
          <a:prstGeom prst="round2SameRect">
            <a:avLst>
              <a:gd name="adj1" fmla="val 6799"/>
              <a:gd name="adj2" fmla="val 0"/>
            </a:avLst>
          </a:prstGeom>
          <a:solidFill>
            <a:srgbClr val="00B0F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endParaRPr lang="en-US" dirty="0" smtClean="0">
              <a:solidFill>
                <a:schemeClr val="tx1"/>
              </a:solidFill>
              <a:latin typeface="Arial" pitchFamily="34" charset="0"/>
              <a:ea typeface="ＭＳ Ｐゴシック" pitchFamily="34" charset="-128"/>
            </a:endParaRPr>
          </a:p>
        </p:txBody>
      </p:sp>
      <p:sp>
        <p:nvSpPr>
          <p:cNvPr id="16" name="Text Placeholder 2"/>
          <p:cNvSpPr txBox="1">
            <a:spLocks/>
          </p:cNvSpPr>
          <p:nvPr/>
        </p:nvSpPr>
        <p:spPr>
          <a:xfrm>
            <a:off x="534914" y="4249719"/>
            <a:ext cx="3687493" cy="1665390"/>
          </a:xfrm>
          <a:prstGeom prst="rect">
            <a:avLst/>
          </a:prstGeom>
        </p:spPr>
        <p:txBody>
          <a:bodyPr wrap="square" lIns="0" tIns="0" rIns="0" bIns="0">
            <a:spAutoFit/>
          </a:bodyPr>
          <a:lstStyle/>
          <a:p>
            <a:pPr marL="282575" indent="-282575">
              <a:lnSpc>
                <a:spcPct val="90000"/>
              </a:lnSpc>
              <a:spcBef>
                <a:spcPct val="20000"/>
              </a:spcBef>
              <a:spcAft>
                <a:spcPts val="600"/>
              </a:spcAft>
              <a:buClr>
                <a:srgbClr val="94C94B"/>
              </a:buClr>
              <a:buSzPct val="85000"/>
              <a:buFontTx/>
              <a:buBlip>
                <a:blip r:embed="rId3"/>
              </a:buBlip>
              <a:defRPr/>
            </a:pPr>
            <a:r>
              <a:rPr lang="en-US" sz="2000" dirty="0" smtClean="0">
                <a:gradFill>
                  <a:gsLst>
                    <a:gs pos="0">
                      <a:srgbClr val="FFFFFF"/>
                    </a:gs>
                    <a:gs pos="100000">
                      <a:srgbClr val="FFFFFF"/>
                    </a:gs>
                  </a:gsLst>
                  <a:lin ang="5400000" scaled="0"/>
                </a:gradFill>
              </a:rPr>
              <a:t>Step-by-step instructions that you can use to build an instantly scalable virtualized infrastructure guidance</a:t>
            </a:r>
          </a:p>
          <a:p>
            <a:pPr marL="282575" indent="-282575">
              <a:lnSpc>
                <a:spcPct val="90000"/>
              </a:lnSpc>
              <a:spcBef>
                <a:spcPct val="20000"/>
              </a:spcBef>
              <a:buClr>
                <a:srgbClr val="94C94B"/>
              </a:buClr>
              <a:buSzPct val="85000"/>
              <a:buFontTx/>
              <a:buBlip>
                <a:blip r:embed="rId3"/>
              </a:buBlip>
              <a:defRPr/>
            </a:pPr>
            <a:r>
              <a:rPr lang="en-US" sz="2000" dirty="0" smtClean="0">
                <a:gradFill>
                  <a:gsLst>
                    <a:gs pos="0">
                      <a:srgbClr val="FFFFFF"/>
                    </a:gs>
                    <a:gs pos="100000">
                      <a:srgbClr val="FFFFFF"/>
                    </a:gs>
                  </a:gsLst>
                  <a:lin ang="5400000" scaled="0"/>
                </a:gradFill>
              </a:rPr>
              <a:t>Sample code and best practices</a:t>
            </a:r>
          </a:p>
        </p:txBody>
      </p:sp>
      <p:sp>
        <p:nvSpPr>
          <p:cNvPr id="20" name="Text Placeholder 2"/>
          <p:cNvSpPr txBox="1">
            <a:spLocks/>
          </p:cNvSpPr>
          <p:nvPr/>
        </p:nvSpPr>
        <p:spPr>
          <a:xfrm>
            <a:off x="533396" y="1402732"/>
            <a:ext cx="3735986" cy="794263"/>
          </a:xfrm>
          <a:prstGeom prst="rect">
            <a:avLst/>
          </a:prstGeom>
        </p:spPr>
        <p:txBody>
          <a:bodyPr wrap="square" lIns="0" tIns="0" rIns="0" bIns="0">
            <a:spAutoFit/>
          </a:bodyPr>
          <a:lstStyle/>
          <a:p>
            <a:pPr algn="ctr">
              <a:lnSpc>
                <a:spcPct val="90000"/>
              </a:lnSpc>
              <a:spcBef>
                <a:spcPct val="20000"/>
              </a:spcBef>
              <a:buClr>
                <a:srgbClr val="94C94B"/>
              </a:buClr>
              <a:buSzPct val="85000"/>
              <a:defRPr/>
            </a:pPr>
            <a:r>
              <a:rPr lang="en-US" sz="2000" b="1" dirty="0" smtClean="0">
                <a:gradFill>
                  <a:gsLst>
                    <a:gs pos="0">
                      <a:srgbClr val="FFFFFF"/>
                    </a:gs>
                    <a:gs pos="100000">
                      <a:srgbClr val="FFFFFF"/>
                    </a:gs>
                  </a:gsLst>
                  <a:lin ang="5400000" scaled="0"/>
                </a:gradFill>
              </a:rPr>
              <a:t>Dynamic Data Center Toolkit for </a:t>
            </a:r>
            <a:r>
              <a:rPr lang="en-US" sz="2000" b="1" dirty="0" err="1" smtClean="0">
                <a:gradFill>
                  <a:gsLst>
                    <a:gs pos="0">
                      <a:srgbClr val="FFFFFF"/>
                    </a:gs>
                    <a:gs pos="100000">
                      <a:srgbClr val="FFFFFF"/>
                    </a:gs>
                  </a:gsLst>
                  <a:lin ang="5400000" scaled="0"/>
                </a:gradFill>
              </a:rPr>
              <a:t>Hosters</a:t>
            </a:r>
            <a:r>
              <a:rPr lang="en-US" sz="2000" b="1" dirty="0" smtClean="0">
                <a:gradFill>
                  <a:gsLst>
                    <a:gs pos="0">
                      <a:srgbClr val="FFFFFF"/>
                    </a:gs>
                    <a:gs pos="100000">
                      <a:srgbClr val="FFFFFF"/>
                    </a:gs>
                  </a:gsLst>
                  <a:lin ang="5400000" scaled="0"/>
                </a:gradFill>
              </a:rPr>
              <a:t> (DDTK-H)</a:t>
            </a:r>
          </a:p>
          <a:p>
            <a:pPr algn="ctr">
              <a:lnSpc>
                <a:spcPct val="90000"/>
              </a:lnSpc>
              <a:spcBef>
                <a:spcPct val="20000"/>
              </a:spcBef>
              <a:buClr>
                <a:srgbClr val="94C94B"/>
              </a:buClr>
              <a:buSzPct val="85000"/>
              <a:defRPr/>
            </a:pPr>
            <a:r>
              <a:rPr lang="en-US" i="1" dirty="0" smtClean="0">
                <a:gradFill>
                  <a:gsLst>
                    <a:gs pos="0">
                      <a:srgbClr val="FFFFFF"/>
                    </a:gs>
                    <a:gs pos="100000">
                      <a:srgbClr val="FFFFFF"/>
                    </a:gs>
                  </a:gsLst>
                  <a:lin ang="5400000" scaled="0"/>
                </a:gradFill>
              </a:rPr>
              <a:t>Available now and free of charge!</a:t>
            </a:r>
          </a:p>
        </p:txBody>
      </p:sp>
      <p:grpSp>
        <p:nvGrpSpPr>
          <p:cNvPr id="3" name="Group 38"/>
          <p:cNvGrpSpPr/>
          <p:nvPr/>
        </p:nvGrpSpPr>
        <p:grpSpPr>
          <a:xfrm>
            <a:off x="480761" y="2594297"/>
            <a:ext cx="3230575" cy="1588120"/>
            <a:chOff x="381000" y="2430293"/>
            <a:chExt cx="4037614" cy="2145871"/>
          </a:xfrm>
        </p:grpSpPr>
        <p:pic>
          <p:nvPicPr>
            <p:cNvPr id="1033" name="Picture 9" descr="\\SERVER3\InternalBin\Resource DVD\DVD_ART36\Artwork_Imagery\Icons - Illustrations\Internet Clouds web\cloud 1.png"/>
            <p:cNvPicPr>
              <a:picLocks noChangeAspect="1" noChangeArrowheads="1"/>
            </p:cNvPicPr>
            <p:nvPr/>
          </p:nvPicPr>
          <p:blipFill>
            <a:blip r:embed="rId4" cstate="email"/>
            <a:srcRect/>
            <a:stretch>
              <a:fillRect/>
            </a:stretch>
          </p:blipFill>
          <p:spPr bwMode="auto">
            <a:xfrm>
              <a:off x="381000" y="3049968"/>
              <a:ext cx="2703022" cy="1526196"/>
            </a:xfrm>
            <a:prstGeom prst="rect">
              <a:avLst/>
            </a:prstGeom>
            <a:noFill/>
          </p:spPr>
        </p:pic>
        <p:pic>
          <p:nvPicPr>
            <p:cNvPr id="1030" name="Picture 6" descr="\\SERVER3\InternalBin\Resource DVD\DVD_ART36\Artwork_Imagery\Icons - Illustrations\Internet Clouds web\cloud 2.png"/>
            <p:cNvPicPr>
              <a:picLocks noChangeAspect="1" noChangeArrowheads="1"/>
            </p:cNvPicPr>
            <p:nvPr/>
          </p:nvPicPr>
          <p:blipFill>
            <a:blip r:embed="rId5" cstate="email"/>
            <a:srcRect/>
            <a:stretch>
              <a:fillRect/>
            </a:stretch>
          </p:blipFill>
          <p:spPr bwMode="auto">
            <a:xfrm>
              <a:off x="1629294" y="2752306"/>
              <a:ext cx="2718261" cy="1368635"/>
            </a:xfrm>
            <a:prstGeom prst="rect">
              <a:avLst/>
            </a:prstGeom>
            <a:noFill/>
          </p:spPr>
        </p:pic>
        <p:pic>
          <p:nvPicPr>
            <p:cNvPr id="1028" name="Picture 4" descr="\\SERVER3\InternalBin\Resource DVD\DVD_ART36\Artwork_Imagery\Icons - Illustrations\Internet Clouds web\Istock 5118882 - clouds and sky.png"/>
            <p:cNvPicPr>
              <a:picLocks noChangeAspect="1" noChangeArrowheads="1"/>
            </p:cNvPicPr>
            <p:nvPr/>
          </p:nvPicPr>
          <p:blipFill>
            <a:blip r:embed="rId6" cstate="email"/>
            <a:srcRect/>
            <a:stretch>
              <a:fillRect/>
            </a:stretch>
          </p:blipFill>
          <p:spPr bwMode="auto">
            <a:xfrm>
              <a:off x="385308" y="2430293"/>
              <a:ext cx="4033306" cy="2031024"/>
            </a:xfrm>
            <a:prstGeom prst="rect">
              <a:avLst/>
            </a:prstGeom>
            <a:noFill/>
            <a:effectLst>
              <a:softEdge rad="635000"/>
            </a:effectLst>
          </p:spPr>
        </p:pic>
      </p:grpSp>
      <p:grpSp>
        <p:nvGrpSpPr>
          <p:cNvPr id="4" name="Group 69"/>
          <p:cNvGrpSpPr/>
          <p:nvPr/>
        </p:nvGrpSpPr>
        <p:grpSpPr>
          <a:xfrm>
            <a:off x="964283" y="2307411"/>
            <a:ext cx="1886987" cy="1402134"/>
            <a:chOff x="964278" y="2619701"/>
            <a:chExt cx="1886987" cy="1515881"/>
          </a:xfrm>
        </p:grpSpPr>
        <p:pic>
          <p:nvPicPr>
            <p:cNvPr id="1036" name="Picture 12" descr="\\SERVER3\InternalBin\Resource DVD\DVD_ART36\Artwork_Imagery\Icons - Illustrations\_ SUPER VISTA STYLE\server.png"/>
            <p:cNvPicPr>
              <a:picLocks noChangeAspect="1" noChangeArrowheads="1"/>
            </p:cNvPicPr>
            <p:nvPr/>
          </p:nvPicPr>
          <p:blipFill>
            <a:blip r:embed="rId7" cstate="email"/>
            <a:stretch>
              <a:fillRect/>
            </a:stretch>
          </p:blipFill>
          <p:spPr bwMode="auto">
            <a:xfrm>
              <a:off x="1789945" y="2619701"/>
              <a:ext cx="998444" cy="998444"/>
            </a:xfrm>
            <a:prstGeom prst="rect">
              <a:avLst/>
            </a:prstGeom>
            <a:noFill/>
            <a:effectLst>
              <a:outerShdw blurRad="63500" sx="102000" sy="102000" algn="ctr" rotWithShape="0">
                <a:prstClr val="black">
                  <a:alpha val="40000"/>
                </a:prstClr>
              </a:outerShdw>
            </a:effectLst>
          </p:spPr>
        </p:pic>
        <p:pic>
          <p:nvPicPr>
            <p:cNvPr id="1035" name="Picture 11" descr="C:\Users\raquel\Documents\REALVISTA - network computer connected - VIRTUAL.png"/>
            <p:cNvPicPr>
              <a:picLocks noChangeAspect="1" noChangeArrowheads="1"/>
            </p:cNvPicPr>
            <p:nvPr/>
          </p:nvPicPr>
          <p:blipFill>
            <a:blip r:embed="rId8" cstate="email"/>
            <a:srcRect/>
            <a:stretch>
              <a:fillRect/>
            </a:stretch>
          </p:blipFill>
          <p:spPr bwMode="auto">
            <a:xfrm>
              <a:off x="964278" y="2902750"/>
              <a:ext cx="1232832" cy="1232832"/>
            </a:xfrm>
            <a:prstGeom prst="rect">
              <a:avLst/>
            </a:prstGeom>
            <a:noFill/>
            <a:effectLst>
              <a:outerShdw blurRad="63500" sx="102000" sy="102000" algn="ctr" rotWithShape="0">
                <a:prstClr val="black">
                  <a:alpha val="40000"/>
                </a:prstClr>
              </a:outerShdw>
            </a:effectLst>
          </p:spPr>
        </p:pic>
        <p:pic>
          <p:nvPicPr>
            <p:cNvPr id="1034" name="Picture 10" descr="C:\Users\raquel\Documents\VISTA - subject book - no text.png"/>
            <p:cNvPicPr>
              <a:picLocks noChangeAspect="1" noChangeArrowheads="1"/>
            </p:cNvPicPr>
            <p:nvPr/>
          </p:nvPicPr>
          <p:blipFill>
            <a:blip r:embed="rId9" cstate="email"/>
            <a:srcRect/>
            <a:stretch>
              <a:fillRect/>
            </a:stretch>
          </p:blipFill>
          <p:spPr bwMode="auto">
            <a:xfrm>
              <a:off x="1788261" y="3270712"/>
              <a:ext cx="1063004" cy="756218"/>
            </a:xfrm>
            <a:prstGeom prst="rect">
              <a:avLst/>
            </a:prstGeom>
            <a:noFill/>
            <a:effectLst>
              <a:outerShdw blurRad="63500" sx="102000" sy="102000" algn="ctr" rotWithShape="0">
                <a:prstClr val="black">
                  <a:alpha val="40000"/>
                </a:prstClr>
              </a:outerShdw>
            </a:effectLst>
          </p:spPr>
        </p:pic>
      </p:grpSp>
      <p:pic>
        <p:nvPicPr>
          <p:cNvPr id="1053" name="Picture 29" descr="K:\SilverFox\Iconshock\Real Vista - Construction\Real Vista - Construction - 256\256\tool_kit_256.png"/>
          <p:cNvPicPr>
            <a:picLocks noChangeAspect="1" noChangeArrowheads="1"/>
          </p:cNvPicPr>
          <p:nvPr/>
        </p:nvPicPr>
        <p:blipFill>
          <a:blip r:embed="rId10" cstate="email"/>
          <a:srcRect/>
          <a:stretch>
            <a:fillRect/>
          </a:stretch>
        </p:blipFill>
        <p:spPr bwMode="auto">
          <a:xfrm>
            <a:off x="2810545" y="3023957"/>
            <a:ext cx="1395699" cy="1290970"/>
          </a:xfrm>
          <a:prstGeom prst="rect">
            <a:avLst/>
          </a:prstGeom>
          <a:noFill/>
          <a:effectLst>
            <a:outerShdw blurRad="63500" sx="102000" sy="102000" algn="ctr" rotWithShape="0">
              <a:prstClr val="black">
                <a:alpha val="40000"/>
              </a:prstClr>
            </a:outerShdw>
          </a:effectLst>
        </p:spPr>
      </p:pic>
      <p:sp>
        <p:nvSpPr>
          <p:cNvPr id="34" name="Text Placeholder 2"/>
          <p:cNvSpPr txBox="1">
            <a:spLocks/>
          </p:cNvSpPr>
          <p:nvPr/>
        </p:nvSpPr>
        <p:spPr>
          <a:xfrm>
            <a:off x="4875544" y="4234056"/>
            <a:ext cx="3687493" cy="1665390"/>
          </a:xfrm>
          <a:prstGeom prst="rect">
            <a:avLst/>
          </a:prstGeom>
        </p:spPr>
        <p:txBody>
          <a:bodyPr wrap="square" lIns="0" tIns="0" rIns="0" bIns="0">
            <a:spAutoFit/>
          </a:bodyPr>
          <a:lstStyle/>
          <a:p>
            <a:pPr marL="282575" indent="-282575">
              <a:lnSpc>
                <a:spcPct val="90000"/>
              </a:lnSpc>
              <a:spcBef>
                <a:spcPct val="20000"/>
              </a:spcBef>
              <a:spcAft>
                <a:spcPts val="600"/>
              </a:spcAft>
              <a:buClr>
                <a:srgbClr val="94C94B"/>
              </a:buClr>
              <a:buSzPct val="85000"/>
              <a:buFontTx/>
              <a:buBlip>
                <a:blip r:embed="rId3"/>
              </a:buBlip>
            </a:pPr>
            <a:r>
              <a:rPr lang="en-US" sz="2000" dirty="0" smtClean="0">
                <a:gradFill>
                  <a:gsLst>
                    <a:gs pos="0">
                      <a:srgbClr val="FFFFFF"/>
                    </a:gs>
                    <a:gs pos="100000">
                      <a:srgbClr val="FFFFFF"/>
                    </a:gs>
                  </a:gsLst>
                  <a:lin ang="5400000" scaled="0"/>
                </a:gradFill>
              </a:rPr>
              <a:t>An architectural roadmap, deployment guidance and best practices</a:t>
            </a:r>
          </a:p>
          <a:p>
            <a:pPr marL="282575" indent="-282575">
              <a:lnSpc>
                <a:spcPct val="90000"/>
              </a:lnSpc>
              <a:spcBef>
                <a:spcPct val="20000"/>
              </a:spcBef>
              <a:buClr>
                <a:srgbClr val="94C94B"/>
              </a:buClr>
              <a:buSzPct val="85000"/>
              <a:buFontTx/>
              <a:buBlip>
                <a:blip r:embed="rId3"/>
              </a:buBlip>
            </a:pPr>
            <a:r>
              <a:rPr lang="en-US" sz="2000" dirty="0" smtClean="0">
                <a:gradFill>
                  <a:gsLst>
                    <a:gs pos="0">
                      <a:srgbClr val="FFFFFF"/>
                    </a:gs>
                    <a:gs pos="100000">
                      <a:srgbClr val="FFFFFF"/>
                    </a:gs>
                  </a:gsLst>
                  <a:lin ang="5400000" scaled="0"/>
                </a:gradFill>
              </a:rPr>
              <a:t>Familiar tools that are compatible with existing applications</a:t>
            </a:r>
          </a:p>
        </p:txBody>
      </p:sp>
      <p:sp>
        <p:nvSpPr>
          <p:cNvPr id="35" name="Text Placeholder 2"/>
          <p:cNvSpPr txBox="1">
            <a:spLocks/>
          </p:cNvSpPr>
          <p:nvPr/>
        </p:nvSpPr>
        <p:spPr>
          <a:xfrm>
            <a:off x="4874026" y="1402732"/>
            <a:ext cx="3735986" cy="1024856"/>
          </a:xfrm>
          <a:prstGeom prst="rect">
            <a:avLst/>
          </a:prstGeom>
        </p:spPr>
        <p:txBody>
          <a:bodyPr wrap="square" lIns="0" tIns="0" rIns="0" bIns="0">
            <a:spAutoFit/>
          </a:bodyPr>
          <a:lstStyle/>
          <a:p>
            <a:pPr algn="ctr">
              <a:lnSpc>
                <a:spcPct val="90000"/>
              </a:lnSpc>
              <a:spcBef>
                <a:spcPct val="20000"/>
              </a:spcBef>
              <a:buClr>
                <a:srgbClr val="94C94B"/>
              </a:buClr>
              <a:buSzPct val="85000"/>
            </a:pPr>
            <a:r>
              <a:rPr lang="en-US" sz="2000" b="1" dirty="0" smtClean="0">
                <a:gradFill>
                  <a:gsLst>
                    <a:gs pos="0">
                      <a:srgbClr val="FFFFFF"/>
                    </a:gs>
                    <a:gs pos="100000">
                      <a:srgbClr val="FFFFFF"/>
                    </a:gs>
                  </a:gsLst>
                  <a:lin ang="5400000" scaled="0"/>
                </a:gradFill>
              </a:rPr>
              <a:t>Dynamic Data Center Toolkit for Enterprises (DDTK-E)</a:t>
            </a:r>
          </a:p>
          <a:p>
            <a:pPr algn="ctr">
              <a:lnSpc>
                <a:spcPct val="90000"/>
              </a:lnSpc>
              <a:spcBef>
                <a:spcPct val="20000"/>
              </a:spcBef>
              <a:buClr>
                <a:srgbClr val="94C94B"/>
              </a:buClr>
              <a:buSzPct val="85000"/>
            </a:pPr>
            <a:r>
              <a:rPr lang="en-US" i="1" dirty="0" smtClean="0">
                <a:gradFill>
                  <a:gsLst>
                    <a:gs pos="0">
                      <a:srgbClr val="FFFFFF"/>
                    </a:gs>
                    <a:gs pos="100000">
                      <a:srgbClr val="FFFFFF"/>
                    </a:gs>
                  </a:gsLst>
                  <a:lin ang="5400000" scaled="0"/>
                </a:gradFill>
              </a:rPr>
              <a:t>Available free of charge </a:t>
            </a:r>
            <a:br>
              <a:rPr lang="en-US" i="1" dirty="0" smtClean="0">
                <a:gradFill>
                  <a:gsLst>
                    <a:gs pos="0">
                      <a:srgbClr val="FFFFFF"/>
                    </a:gs>
                    <a:gs pos="100000">
                      <a:srgbClr val="FFFFFF"/>
                    </a:gs>
                  </a:gsLst>
                  <a:lin ang="5400000" scaled="0"/>
                </a:gradFill>
              </a:rPr>
            </a:br>
            <a:r>
              <a:rPr lang="en-US" i="1" dirty="0" smtClean="0">
                <a:gradFill>
                  <a:gsLst>
                    <a:gs pos="0">
                      <a:srgbClr val="FFFFFF"/>
                    </a:gs>
                    <a:gs pos="100000">
                      <a:srgbClr val="FFFFFF"/>
                    </a:gs>
                  </a:gsLst>
                  <a:lin ang="5400000" scaled="0"/>
                </a:gradFill>
              </a:rPr>
              <a:t>in first half of 20</a:t>
            </a:r>
          </a:p>
        </p:txBody>
      </p:sp>
      <p:grpSp>
        <p:nvGrpSpPr>
          <p:cNvPr id="5" name="Group 39"/>
          <p:cNvGrpSpPr>
            <a:grpSpLocks noChangeAspect="1"/>
          </p:cNvGrpSpPr>
          <p:nvPr/>
        </p:nvGrpSpPr>
        <p:grpSpPr>
          <a:xfrm>
            <a:off x="4725944" y="2678504"/>
            <a:ext cx="3227832" cy="1514922"/>
            <a:chOff x="4725939" y="2430293"/>
            <a:chExt cx="4033305" cy="2046519"/>
          </a:xfrm>
        </p:grpSpPr>
        <p:pic>
          <p:nvPicPr>
            <p:cNvPr id="38" name="Picture 9" descr="\\SERVER3\InternalBin\Resource DVD\DVD_ART36\Artwork_Imagery\Icons - Illustrations\Internet Clouds web\cloud 1.png"/>
            <p:cNvPicPr>
              <a:picLocks noChangeAspect="1" noChangeArrowheads="1"/>
            </p:cNvPicPr>
            <p:nvPr/>
          </p:nvPicPr>
          <p:blipFill>
            <a:blip r:embed="rId4" cstate="email"/>
            <a:srcRect/>
            <a:stretch>
              <a:fillRect/>
            </a:stretch>
          </p:blipFill>
          <p:spPr bwMode="auto">
            <a:xfrm rot="20623019">
              <a:off x="5935288" y="2723000"/>
              <a:ext cx="2703022" cy="1526196"/>
            </a:xfrm>
            <a:prstGeom prst="rect">
              <a:avLst/>
            </a:prstGeom>
            <a:noFill/>
          </p:spPr>
        </p:pic>
        <p:pic>
          <p:nvPicPr>
            <p:cNvPr id="33" name="Picture 4" descr="\\SERVER3\InternalBin\Resource DVD\DVD_ART36\Artwork_Imagery\Icons - Illustrations\Internet Clouds web\Istock 5118882 - clouds and sky.png"/>
            <p:cNvPicPr>
              <a:picLocks noChangeAspect="1" noChangeArrowheads="1"/>
            </p:cNvPicPr>
            <p:nvPr/>
          </p:nvPicPr>
          <p:blipFill>
            <a:blip r:embed="rId6" cstate="email"/>
            <a:srcRect/>
            <a:stretch>
              <a:fillRect/>
            </a:stretch>
          </p:blipFill>
          <p:spPr bwMode="auto">
            <a:xfrm>
              <a:off x="4725939" y="2430293"/>
              <a:ext cx="4033305" cy="2031024"/>
            </a:xfrm>
            <a:prstGeom prst="rect">
              <a:avLst/>
            </a:prstGeom>
            <a:noFill/>
            <a:effectLst>
              <a:softEdge rad="635000"/>
            </a:effectLst>
          </p:spPr>
        </p:pic>
        <p:pic>
          <p:nvPicPr>
            <p:cNvPr id="1029" name="Picture 5" descr="\\SERVER3\InternalBin\Resource DVD\DVD_ART36\Artwork_Imagery\Icons - Illustrations\Internet Clouds web\cloud 3.png"/>
            <p:cNvPicPr>
              <a:picLocks noChangeAspect="1" noChangeArrowheads="1"/>
            </p:cNvPicPr>
            <p:nvPr/>
          </p:nvPicPr>
          <p:blipFill>
            <a:blip r:embed="rId11" cstate="email"/>
            <a:srcRect/>
            <a:stretch>
              <a:fillRect/>
            </a:stretch>
          </p:blipFill>
          <p:spPr bwMode="auto">
            <a:xfrm rot="21109567">
              <a:off x="4873868" y="3240231"/>
              <a:ext cx="3314442" cy="1236581"/>
            </a:xfrm>
            <a:prstGeom prst="rect">
              <a:avLst/>
            </a:prstGeom>
            <a:noFill/>
          </p:spPr>
        </p:pic>
      </p:grpSp>
      <p:pic>
        <p:nvPicPr>
          <p:cNvPr id="1037" name="Picture 13" descr="\\SERVER3\InternalBin\Resource DVD\DVD_ART36\Artwork_Imagery\Icons - Illustrations\_ REAL VISTA STYLE\buildings business enterprise city.png"/>
          <p:cNvPicPr>
            <a:picLocks noChangeAspect="1" noChangeArrowheads="1"/>
          </p:cNvPicPr>
          <p:nvPr/>
        </p:nvPicPr>
        <p:blipFill>
          <a:blip r:embed="rId12" cstate="email"/>
          <a:srcRect/>
          <a:stretch>
            <a:fillRect/>
          </a:stretch>
        </p:blipFill>
        <p:spPr bwMode="auto">
          <a:xfrm>
            <a:off x="5993482" y="2430438"/>
            <a:ext cx="1181153" cy="1092523"/>
          </a:xfrm>
          <a:prstGeom prst="rect">
            <a:avLst/>
          </a:prstGeom>
          <a:noFill/>
          <a:effectLst>
            <a:outerShdw blurRad="63500" sx="102000" sy="102000" algn="ctr" rotWithShape="0">
              <a:prstClr val="black">
                <a:alpha val="40000"/>
              </a:prstClr>
            </a:outerShdw>
          </a:effectLst>
        </p:spPr>
      </p:pic>
      <p:pic>
        <p:nvPicPr>
          <p:cNvPr id="45" name="Picture 11" descr="C:\Users\raquel\Documents\REALVISTA - network computer connected - VIRTUAL.png"/>
          <p:cNvPicPr>
            <a:picLocks noChangeAspect="1" noChangeArrowheads="1"/>
          </p:cNvPicPr>
          <p:nvPr/>
        </p:nvPicPr>
        <p:blipFill>
          <a:blip r:embed="rId13" cstate="email"/>
          <a:srcRect/>
          <a:stretch>
            <a:fillRect/>
          </a:stretch>
        </p:blipFill>
        <p:spPr bwMode="auto">
          <a:xfrm>
            <a:off x="5376955" y="2684170"/>
            <a:ext cx="1217814" cy="1126433"/>
          </a:xfrm>
          <a:prstGeom prst="rect">
            <a:avLst/>
          </a:prstGeom>
          <a:noFill/>
          <a:effectLst>
            <a:outerShdw blurRad="63500" sx="102000" sy="102000" algn="ctr" rotWithShape="0">
              <a:prstClr val="black">
                <a:alpha val="40000"/>
              </a:prstClr>
            </a:outerShdw>
          </a:effectLst>
        </p:spPr>
      </p:pic>
      <p:grpSp>
        <p:nvGrpSpPr>
          <p:cNvPr id="6" name="Group 61"/>
          <p:cNvGrpSpPr/>
          <p:nvPr/>
        </p:nvGrpSpPr>
        <p:grpSpPr>
          <a:xfrm>
            <a:off x="6463203" y="3077799"/>
            <a:ext cx="876186" cy="683006"/>
            <a:chOff x="7526221" y="4155700"/>
            <a:chExt cx="1236779" cy="1042309"/>
          </a:xfrm>
        </p:grpSpPr>
        <p:pic>
          <p:nvPicPr>
            <p:cNvPr id="1051" name="Picture 27" descr="K:\SilverFox\Iconshock\Real Vista - Construction\Real Vista - Construction - 256\256\site_plan_256.png"/>
            <p:cNvPicPr>
              <a:picLocks noChangeAspect="1" noChangeArrowheads="1"/>
            </p:cNvPicPr>
            <p:nvPr/>
          </p:nvPicPr>
          <p:blipFill>
            <a:blip r:embed="rId14" cstate="email"/>
            <a:srcRect/>
            <a:stretch>
              <a:fillRect/>
            </a:stretch>
          </p:blipFill>
          <p:spPr bwMode="auto">
            <a:xfrm>
              <a:off x="7775448" y="4155700"/>
              <a:ext cx="987552" cy="987552"/>
            </a:xfrm>
            <a:prstGeom prst="rect">
              <a:avLst/>
            </a:prstGeom>
            <a:noFill/>
            <a:effectLst>
              <a:outerShdw blurRad="63500" sx="102000" sy="102000" algn="ctr" rotWithShape="0">
                <a:prstClr val="black">
                  <a:alpha val="40000"/>
                </a:prstClr>
              </a:outerShdw>
            </a:effectLst>
          </p:spPr>
        </p:pic>
        <p:pic>
          <p:nvPicPr>
            <p:cNvPr id="1040" name="Picture 16" descr="K:\SilverFox\Iconshock\Real Vista - Construction\Real Vista - Construction - 256\256\blueprint_plan_256.png"/>
            <p:cNvPicPr>
              <a:picLocks noChangeAspect="1" noChangeArrowheads="1"/>
            </p:cNvPicPr>
            <p:nvPr/>
          </p:nvPicPr>
          <p:blipFill>
            <a:blip r:embed="rId15" cstate="email"/>
            <a:srcRect/>
            <a:stretch>
              <a:fillRect/>
            </a:stretch>
          </p:blipFill>
          <p:spPr bwMode="auto">
            <a:xfrm>
              <a:off x="7526221" y="4211999"/>
              <a:ext cx="986010" cy="986010"/>
            </a:xfrm>
            <a:prstGeom prst="rect">
              <a:avLst/>
            </a:prstGeom>
            <a:noFill/>
            <a:effectLst>
              <a:outerShdw blurRad="63500" sx="102000" sy="102000" algn="ctr" rotWithShape="0">
                <a:prstClr val="black">
                  <a:alpha val="40000"/>
                </a:prstClr>
              </a:outerShdw>
            </a:effectLst>
          </p:spPr>
        </p:pic>
      </p:grpSp>
      <p:pic>
        <p:nvPicPr>
          <p:cNvPr id="69" name="Picture 29" descr="K:\SilverFox\Iconshock\Real Vista - Construction\Real Vista - Construction - 256\256\tool_kit_256.png"/>
          <p:cNvPicPr>
            <a:picLocks noChangeAspect="1" noChangeArrowheads="1"/>
          </p:cNvPicPr>
          <p:nvPr/>
        </p:nvPicPr>
        <p:blipFill>
          <a:blip r:embed="rId10" cstate="email"/>
          <a:srcRect/>
          <a:stretch>
            <a:fillRect/>
          </a:stretch>
        </p:blipFill>
        <p:spPr bwMode="auto">
          <a:xfrm>
            <a:off x="7151175" y="3023957"/>
            <a:ext cx="1395699" cy="1290970"/>
          </a:xfrm>
          <a:prstGeom prst="rect">
            <a:avLst/>
          </a:prstGeom>
          <a:noFill/>
          <a:effectLst>
            <a:outerShdw blurRad="63500" sx="102000" sy="102000" algn="ctr" rotWithShape="0">
              <a:prstClr val="black">
                <a:alpha val="40000"/>
              </a:prstClr>
            </a:outerShdw>
          </a:effectLst>
        </p:spPr>
      </p:pic>
      <p:pic>
        <p:nvPicPr>
          <p:cNvPr id="31" name="Picture 30" descr="cloud new.png"/>
          <p:cNvPicPr>
            <a:picLocks noChangeAspect="1"/>
          </p:cNvPicPr>
          <p:nvPr/>
        </p:nvPicPr>
        <p:blipFill>
          <a:blip r:embed="rId16" cstate="print"/>
          <a:stretch>
            <a:fillRect/>
          </a:stretch>
        </p:blipFill>
        <p:spPr>
          <a:xfrm>
            <a:off x="8545217" y="171305"/>
            <a:ext cx="577877" cy="274320"/>
          </a:xfrm>
          <a:prstGeom prst="rect">
            <a:avLst/>
          </a:prstGeom>
        </p:spPr>
      </p:pic>
      <p:sp>
        <p:nvSpPr>
          <p:cNvPr id="37" name="Rounded Rectangle 36"/>
          <p:cNvSpPr/>
          <p:nvPr/>
        </p:nvSpPr>
        <p:spPr bwMode="auto">
          <a:xfrm>
            <a:off x="325519" y="558826"/>
            <a:ext cx="8382000" cy="621475"/>
          </a:xfrm>
          <a:prstGeom prst="roundRect">
            <a:avLst/>
          </a:prstGeom>
          <a:solidFill>
            <a:srgbClr val="4F81BD">
              <a:hueOff val="0"/>
              <a:satOff val="0"/>
              <a:lumOff val="0"/>
              <a:alphaOff val="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fontAlgn="base">
              <a:lnSpc>
                <a:spcPct val="90000"/>
              </a:lnSpc>
              <a:spcBef>
                <a:spcPct val="0"/>
              </a:spcBef>
              <a:spcAft>
                <a:spcPct val="0"/>
              </a:spcAft>
              <a:defRPr/>
            </a:pPr>
            <a:endParaRPr lang="en-US" sz="1600" b="1" dirty="0" smtClean="0">
              <a:solidFill>
                <a:schemeClr val="accent4">
                  <a:lumMod val="10000"/>
                </a:schemeClr>
              </a:solidFill>
              <a:latin typeface="Calibri"/>
            </a:endParaRPr>
          </a:p>
        </p:txBody>
      </p:sp>
      <p:sp>
        <p:nvSpPr>
          <p:cNvPr id="30" name="Rectangle 29"/>
          <p:cNvSpPr/>
          <p:nvPr/>
        </p:nvSpPr>
        <p:spPr>
          <a:xfrm>
            <a:off x="316375" y="561257"/>
            <a:ext cx="8382000" cy="646331"/>
          </a:xfrm>
          <a:prstGeom prst="rect">
            <a:avLst/>
          </a:prstGeom>
        </p:spPr>
        <p:txBody>
          <a:bodyPr wrap="square">
            <a:spAutoFit/>
          </a:bodyPr>
          <a:lstStyle/>
          <a:p>
            <a:pPr marL="1588" lvl="2" indent="-1588" algn="ctr"/>
            <a:r>
              <a:rPr lang="en-US" b="1" dirty="0">
                <a:solidFill>
                  <a:srgbClr val="FFFFFF"/>
                </a:solidFill>
              </a:rPr>
              <a:t>Vision: </a:t>
            </a:r>
            <a:r>
              <a:rPr lang="en-US" dirty="0">
                <a:solidFill>
                  <a:srgbClr val="FFFFFF"/>
                </a:solidFill>
              </a:rPr>
              <a:t>Deliver a toolkit that allows </a:t>
            </a:r>
            <a:r>
              <a:rPr lang="en-US" dirty="0" err="1">
                <a:solidFill>
                  <a:srgbClr val="FFFFFF"/>
                </a:solidFill>
              </a:rPr>
              <a:t>hosters</a:t>
            </a:r>
            <a:r>
              <a:rPr lang="en-US" dirty="0">
                <a:solidFill>
                  <a:srgbClr val="FFFFFF"/>
                </a:solidFill>
              </a:rPr>
              <a:t> &amp; enterprises to dynamically pool, allocate and manage resources to enable IT </a:t>
            </a:r>
            <a:r>
              <a:rPr lang="en-US" i="1" dirty="0">
                <a:solidFill>
                  <a:srgbClr val="FFFFFF"/>
                </a:solidFill>
              </a:rPr>
              <a:t>Infrastructure as a Service</a:t>
            </a:r>
          </a:p>
        </p:txBody>
      </p:sp>
      <p:sp>
        <p:nvSpPr>
          <p:cNvPr id="39" name="TextBox 38"/>
          <p:cNvSpPr txBox="1"/>
          <p:nvPr/>
        </p:nvSpPr>
        <p:spPr>
          <a:xfrm>
            <a:off x="-1928318" y="2209800"/>
            <a:ext cx="1295400" cy="1200329"/>
          </a:xfrm>
          <a:prstGeom prst="rect">
            <a:avLst/>
          </a:prstGeom>
          <a:solidFill>
            <a:srgbClr val="FF0000"/>
          </a:solidFill>
        </p:spPr>
        <p:txBody>
          <a:bodyPr wrap="square" rtlCol="0">
            <a:spAutoFit/>
          </a:bodyPr>
          <a:lstStyle/>
          <a:p>
            <a:r>
              <a:rPr lang="en-US" dirty="0" smtClean="0"/>
              <a:t>Check with Isaac right slide to focus on</a:t>
            </a:r>
            <a:endParaRPr lang="en-US" dirty="0"/>
          </a:p>
        </p:txBody>
      </p:sp>
    </p:spTree>
    <p:extLst>
      <p:ext uri="{BB962C8B-B14F-4D97-AF65-F5344CB8AC3E}">
        <p14:creationId xmlns:p14="http://schemas.microsoft.com/office/powerpoint/2007/7/12/main" xmlns="" val="327049854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3"/>
          <p:cNvSpPr>
            <a:spLocks/>
          </p:cNvSpPr>
          <p:nvPr/>
        </p:nvSpPr>
        <p:spPr bwMode="auto">
          <a:xfrm>
            <a:off x="0" y="1143000"/>
            <a:ext cx="9144000" cy="5410200"/>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gradFill>
            <a:gsLst>
              <a:gs pos="0">
                <a:srgbClr val="000000">
                  <a:alpha val="0"/>
                </a:srgbClr>
              </a:gs>
              <a:gs pos="20000">
                <a:srgbClr val="000000">
                  <a:alpha val="30000"/>
                </a:srgbClr>
              </a:gs>
              <a:gs pos="80000">
                <a:srgbClr val="000000">
                  <a:alpha val="30000"/>
                </a:srgbClr>
              </a:gs>
              <a:gs pos="100000">
                <a:srgbClr val="000000">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21" name="Rectangle 20"/>
          <p:cNvSpPr/>
          <p:nvPr/>
        </p:nvSpPr>
        <p:spPr bwMode="auto">
          <a:xfrm>
            <a:off x="0" y="1908048"/>
            <a:ext cx="9144000" cy="3200400"/>
          </a:xfrm>
          <a:prstGeom prst="rect">
            <a:avLst/>
          </a:prstGeom>
          <a:gradFill>
            <a:gsLst>
              <a:gs pos="0">
                <a:schemeClr val="tx1">
                  <a:alpha val="40000"/>
                </a:schemeClr>
              </a:gs>
              <a:gs pos="50000">
                <a:schemeClr val="bg1">
                  <a:alpha val="68000"/>
                </a:schemeClr>
              </a:gs>
              <a:gs pos="100000">
                <a:srgbClr val="FFFFFF">
                  <a:shade val="100000"/>
                  <a:satMod val="115000"/>
                </a:srgb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34" charset="-128"/>
            </a:endParaRPr>
          </a:p>
        </p:txBody>
      </p:sp>
      <p:pic>
        <p:nvPicPr>
          <p:cNvPr id="23" name="Picture 22" descr="iStock_000006849420Small.jpg"/>
          <p:cNvPicPr>
            <a:picLocks noChangeAspect="1"/>
          </p:cNvPicPr>
          <p:nvPr/>
        </p:nvPicPr>
        <p:blipFill>
          <a:blip r:embed="rId3" cstate="print">
            <a:lum/>
          </a:blip>
          <a:srcRect l="21655" r="7803"/>
          <a:stretch>
            <a:fillRect/>
          </a:stretch>
        </p:blipFill>
        <p:spPr>
          <a:xfrm>
            <a:off x="3886200" y="2060448"/>
            <a:ext cx="5257800" cy="2895600"/>
          </a:xfrm>
          <a:prstGeom prst="rect">
            <a:avLst/>
          </a:prstGeom>
          <a:gradFill>
            <a:gsLst>
              <a:gs pos="0">
                <a:srgbClr val="FFFFFF">
                  <a:shade val="30000"/>
                  <a:satMod val="115000"/>
                  <a:alpha val="0"/>
                </a:srgbClr>
              </a:gs>
              <a:gs pos="50000">
                <a:schemeClr val="bg1">
                  <a:alpha val="68000"/>
                </a:schemeClr>
              </a:gs>
              <a:gs pos="100000">
                <a:srgbClr val="FFFFFF">
                  <a:shade val="100000"/>
                  <a:satMod val="115000"/>
                </a:srgbClr>
              </a:gs>
            </a:gsLst>
            <a:lin ang="10800000" scaled="1"/>
          </a:gradFill>
        </p:spPr>
      </p:pic>
      <p:sp>
        <p:nvSpPr>
          <p:cNvPr id="6" name="Title 1"/>
          <p:cNvSpPr txBox="1">
            <a:spLocks/>
          </p:cNvSpPr>
          <p:nvPr/>
        </p:nvSpPr>
        <p:spPr bwMode="auto">
          <a:xfrm>
            <a:off x="152400" y="73152"/>
            <a:ext cx="8382000"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R="0" indent="0" fontAlgn="base">
              <a:lnSpc>
                <a:spcPct val="90000"/>
              </a:lnSpc>
              <a:spcBef>
                <a:spcPct val="0"/>
              </a:spcBef>
              <a:spcAft>
                <a:spcPct val="0"/>
              </a:spcAft>
              <a:buClrTx/>
              <a:buSzTx/>
              <a:buFontTx/>
              <a:buNone/>
              <a:tabLst/>
              <a:defRPr/>
            </a:pPr>
            <a:r>
              <a:rPr lang="en-US" sz="3200" spc="-150" dirty="0" smtClean="0">
                <a:ln w="3175">
                  <a:noFill/>
                </a:ln>
                <a:solidFill>
                  <a:srgbClr val="CCFFCC"/>
                </a:solidFill>
                <a:latin typeface="+mj-lt"/>
                <a:cs typeface="Arial" charset="0"/>
              </a:rPr>
              <a:t>Microsoft Advantage: Get More, Pay Less</a:t>
            </a:r>
            <a:endParaRPr lang="en-US" sz="3200" spc="-150" dirty="0">
              <a:ln w="3175">
                <a:noFill/>
              </a:ln>
              <a:solidFill>
                <a:srgbClr val="CCFFCC"/>
              </a:solidFill>
              <a:latin typeface="+mj-lt"/>
              <a:cs typeface="Arial" charset="0"/>
            </a:endParaRPr>
          </a:p>
        </p:txBody>
      </p:sp>
      <p:sp>
        <p:nvSpPr>
          <p:cNvPr id="9" name="Rectangle 8"/>
          <p:cNvSpPr/>
          <p:nvPr/>
        </p:nvSpPr>
        <p:spPr>
          <a:xfrm>
            <a:off x="76200" y="530352"/>
            <a:ext cx="8991600" cy="994118"/>
          </a:xfrm>
          <a:prstGeom prst="rect">
            <a:avLst/>
          </a:prstGeom>
        </p:spPr>
        <p:txBody>
          <a:bodyPr wrap="square">
            <a:spAutoFit/>
          </a:bodyPr>
          <a:lstStyle/>
          <a:p>
            <a:pPr lvl="0" fontAlgn="base">
              <a:lnSpc>
                <a:spcPct val="90000"/>
              </a:lnSpc>
              <a:spcBef>
                <a:spcPts val="600"/>
              </a:spcBef>
              <a:spcAft>
                <a:spcPts val="600"/>
              </a:spcAft>
              <a:defRPr/>
            </a:pPr>
            <a:r>
              <a:rPr lang="en-US" kern="0" dirty="0" smtClean="0"/>
              <a:t>Why pay more and get less with VMware, when Microsoft virtualization delivers all the capabilities you need?</a:t>
            </a:r>
            <a:endParaRPr lang="en-US" u="sng" kern="0" dirty="0" smtClean="0">
              <a:hlinkClick r:id="rId4"/>
            </a:endParaRPr>
          </a:p>
          <a:p>
            <a:pPr marL="401638" lvl="0" indent="-401638" fontAlgn="base">
              <a:lnSpc>
                <a:spcPct val="90000"/>
              </a:lnSpc>
              <a:spcBef>
                <a:spcPts val="600"/>
              </a:spcBef>
              <a:spcAft>
                <a:spcPts val="600"/>
              </a:spcAft>
              <a:buFontTx/>
              <a:buChar char="•"/>
              <a:defRPr/>
            </a:pPr>
            <a:endParaRPr lang="en-US" kern="0" dirty="0"/>
          </a:p>
        </p:txBody>
      </p:sp>
      <p:sp>
        <p:nvSpPr>
          <p:cNvPr id="18" name="Rectangle 17"/>
          <p:cNvSpPr/>
          <p:nvPr/>
        </p:nvSpPr>
        <p:spPr bwMode="auto">
          <a:xfrm>
            <a:off x="0" y="2060448"/>
            <a:ext cx="8763000" cy="2895600"/>
          </a:xfrm>
          <a:prstGeom prst="rect">
            <a:avLst/>
          </a:prstGeom>
          <a:gradFill>
            <a:gsLst>
              <a:gs pos="17000">
                <a:schemeClr val="bg1">
                  <a:lumMod val="50000"/>
                </a:schemeClr>
              </a:gs>
              <a:gs pos="50000">
                <a:srgbClr val="000000"/>
              </a:gs>
              <a:gs pos="70000">
                <a:srgbClr val="000000">
                  <a:alpha val="0"/>
                </a:srgbClr>
              </a:gs>
              <a:gs pos="100000">
                <a:srgbClr val="000000">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indent="0" algn="ctr" defTabSz="914099" fontAlgn="base">
              <a:lnSpc>
                <a:spcPct val="80000"/>
              </a:lnSpc>
              <a:spcBef>
                <a:spcPct val="0"/>
              </a:spcBef>
              <a:spcAft>
                <a:spcPct val="0"/>
              </a:spcAft>
              <a:buClrTx/>
              <a:buSzTx/>
              <a:buFontTx/>
              <a:buNone/>
              <a:tabLst/>
              <a:defRPr/>
            </a:pPr>
            <a:endParaRPr lang="en-US" sz="2300" smtClean="0">
              <a:solidFill>
                <a:srgbClr val="FFFFFF"/>
              </a:solidFill>
              <a:effectLst>
                <a:outerShdw blurRad="38100" dist="38100" dir="2700000" algn="tl">
                  <a:srgbClr val="000000">
                    <a:alpha val="43137"/>
                  </a:srgbClr>
                </a:outerShdw>
              </a:effectLst>
              <a:latin typeface="Segoe" pitchFamily="34" charset="0"/>
            </a:endParaRPr>
          </a:p>
        </p:txBody>
      </p:sp>
      <p:sp>
        <p:nvSpPr>
          <p:cNvPr id="19" name="Rectangle 18"/>
          <p:cNvSpPr/>
          <p:nvPr/>
        </p:nvSpPr>
        <p:spPr>
          <a:xfrm>
            <a:off x="533400" y="2136648"/>
            <a:ext cx="5334000" cy="2797689"/>
          </a:xfrm>
          <a:prstGeom prst="rect">
            <a:avLst/>
          </a:prstGeom>
        </p:spPr>
        <p:txBody>
          <a:bodyPr wrap="square">
            <a:spAutoFit/>
          </a:bodyPr>
          <a:lstStyle/>
          <a:p>
            <a:pPr marL="231775" lvl="1" indent="-231775" defTabSz="914363">
              <a:spcBef>
                <a:spcPct val="20000"/>
              </a:spcBef>
              <a:spcAft>
                <a:spcPts val="1200"/>
              </a:spcAft>
              <a:buSzPct val="80000"/>
              <a:buBlip>
                <a:blip r:embed="rId5"/>
              </a:buBlip>
            </a:pPr>
            <a:r>
              <a:rPr lang="en-US" dirty="0" smtClean="0"/>
              <a:t>Built-in virtualization,  </a:t>
            </a:r>
            <a:br>
              <a:rPr lang="en-US" dirty="0" smtClean="0"/>
            </a:br>
            <a:r>
              <a:rPr lang="en-US" dirty="0" smtClean="0"/>
              <a:t>part of the platform</a:t>
            </a:r>
          </a:p>
          <a:p>
            <a:pPr marL="231775" lvl="1" indent="-231775" defTabSz="914363">
              <a:spcBef>
                <a:spcPct val="20000"/>
              </a:spcBef>
              <a:spcAft>
                <a:spcPts val="1200"/>
              </a:spcAft>
              <a:buSzPct val="80000"/>
              <a:buBlip>
                <a:blip r:embed="rId5"/>
              </a:buBlip>
            </a:pPr>
            <a:r>
              <a:rPr lang="en-US" dirty="0" smtClean="0"/>
              <a:t>Physical, virtual, and application </a:t>
            </a:r>
            <a:br>
              <a:rPr lang="en-US" dirty="0" smtClean="0"/>
            </a:br>
            <a:r>
              <a:rPr lang="en-US" dirty="0" smtClean="0"/>
              <a:t>management, manage VMware</a:t>
            </a:r>
          </a:p>
          <a:p>
            <a:pPr marL="231775" lvl="1" indent="-231775" defTabSz="914363">
              <a:lnSpc>
                <a:spcPct val="150000"/>
              </a:lnSpc>
              <a:spcBef>
                <a:spcPct val="20000"/>
              </a:spcBef>
              <a:spcAft>
                <a:spcPts val="1200"/>
              </a:spcAft>
              <a:buSzPct val="80000"/>
              <a:buBlip>
                <a:blip r:embed="rId5"/>
              </a:buBlip>
            </a:pPr>
            <a:r>
              <a:rPr lang="en-US" dirty="0" smtClean="0"/>
              <a:t>Hard cost savings, no virtualization tax </a:t>
            </a:r>
          </a:p>
          <a:p>
            <a:pPr marL="231775" lvl="1" indent="-231775" defTabSz="914363">
              <a:spcBef>
                <a:spcPct val="20000"/>
              </a:spcBef>
              <a:spcAft>
                <a:spcPts val="1200"/>
              </a:spcAft>
              <a:buSzPct val="80000"/>
              <a:buBlip>
                <a:blip r:embed="rId5"/>
              </a:buBlip>
            </a:pPr>
            <a:r>
              <a:rPr lang="en-US" dirty="0" smtClean="0"/>
              <a:t>Comprehensive set of desktop virtualization solutions - Optimize the desktop infrastructure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3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155" y="138288"/>
            <a:ext cx="8382000" cy="658813"/>
          </a:xfrm>
        </p:spPr>
        <p:txBody>
          <a:bodyPr>
            <a:noAutofit/>
          </a:bodyPr>
          <a:lstStyle/>
          <a:p>
            <a:r>
              <a:rPr lang="en-US" sz="3200" dirty="0" smtClean="0"/>
              <a:t>What CEOs Are Saying: </a:t>
            </a:r>
            <a:r>
              <a:rPr lang="en-US" sz="3200" b="0" dirty="0" smtClean="0"/>
              <a:t>Virtualization Trends</a:t>
            </a:r>
            <a:endParaRPr lang="en-US" sz="3200" b="0" dirty="0"/>
          </a:p>
        </p:txBody>
      </p:sp>
      <p:graphicFrame>
        <p:nvGraphicFramePr>
          <p:cNvPr id="6" name="Chart 5"/>
          <p:cNvGraphicFramePr/>
          <p:nvPr/>
        </p:nvGraphicFramePr>
        <p:xfrm>
          <a:off x="461963" y="685800"/>
          <a:ext cx="8220075"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66509" y="6528510"/>
            <a:ext cx="5033962" cy="246221"/>
          </a:xfrm>
          <a:prstGeom prst="rect">
            <a:avLst/>
          </a:prstGeom>
          <a:noFill/>
        </p:spPr>
        <p:txBody>
          <a:bodyPr wrap="square" rtlCol="0">
            <a:spAutoFit/>
          </a:bodyPr>
          <a:lstStyle/>
          <a:p>
            <a:r>
              <a:rPr lang="en-US" sz="1000" dirty="0" smtClean="0"/>
              <a:t>Source: Barclays Capital CIO Survey, May 2009</a:t>
            </a:r>
            <a:endParaRPr lang="en-US" sz="1000" dirty="0"/>
          </a:p>
        </p:txBody>
      </p:sp>
      <p:sp>
        <p:nvSpPr>
          <p:cNvPr id="7" name="Rectangle 6"/>
          <p:cNvSpPr/>
          <p:nvPr/>
        </p:nvSpPr>
        <p:spPr>
          <a:xfrm>
            <a:off x="1581912" y="1676400"/>
            <a:ext cx="2990088"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bwMode="auto">
          <a:xfrm rot="16200000" flipH="1">
            <a:off x="7183347" y="2940531"/>
            <a:ext cx="2708202" cy="24384"/>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828800" y="4383024"/>
            <a:ext cx="7162800" cy="1676400"/>
          </a:xfrm>
          <a:prstGeom prst="rect">
            <a:avLst/>
          </a:prstGeom>
          <a:solidFill>
            <a:schemeClr val="bg1">
              <a:lumMod val="95000"/>
              <a:lumOff val="5000"/>
              <a:alpha val="77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23" name="Rectangle 22"/>
          <p:cNvSpPr/>
          <p:nvPr/>
        </p:nvSpPr>
        <p:spPr>
          <a:xfrm>
            <a:off x="457200" y="2605904"/>
            <a:ext cx="7162800" cy="1496704"/>
          </a:xfrm>
          <a:prstGeom prst="rect">
            <a:avLst/>
          </a:prstGeom>
          <a:solidFill>
            <a:schemeClr val="bg1">
              <a:lumMod val="95000"/>
              <a:lumOff val="5000"/>
              <a:alpha val="77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20" name="Rectangle 19"/>
          <p:cNvSpPr/>
          <p:nvPr/>
        </p:nvSpPr>
        <p:spPr>
          <a:xfrm>
            <a:off x="1905000" y="854760"/>
            <a:ext cx="7086600" cy="1447800"/>
          </a:xfrm>
          <a:prstGeom prst="rect">
            <a:avLst/>
          </a:prstGeom>
          <a:solidFill>
            <a:schemeClr val="bg1">
              <a:alpha val="77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31" name="Title 1"/>
          <p:cNvSpPr txBox="1">
            <a:spLocks/>
          </p:cNvSpPr>
          <p:nvPr/>
        </p:nvSpPr>
        <p:spPr>
          <a:xfrm>
            <a:off x="152400" y="62964"/>
            <a:ext cx="8991600" cy="533400"/>
          </a:xfrm>
          <a:prstGeom prst="rect">
            <a:avLst/>
          </a:prstGeom>
        </p:spPr>
        <p:txBody>
          <a:bodyPr vert="horz" anchor="t">
            <a:noAutofit/>
          </a:bodyPr>
          <a:lstStyle/>
          <a:p>
            <a:pPr fontAlgn="base">
              <a:lnSpc>
                <a:spcPct val="90000"/>
              </a:lnSpc>
              <a:spcBef>
                <a:spcPct val="0"/>
              </a:spcBef>
              <a:spcAft>
                <a:spcPct val="0"/>
              </a:spcAft>
              <a:defRPr/>
            </a:pPr>
            <a:r>
              <a:rPr lang="en-US" sz="3200" spc="-150" dirty="0" smtClean="0">
                <a:ln w="3175">
                  <a:noFill/>
                </a:ln>
                <a:solidFill>
                  <a:srgbClr val="CCFFCC"/>
                </a:solidFill>
                <a:latin typeface="+mj-lt"/>
                <a:cs typeface="Arial" charset="0"/>
              </a:rPr>
              <a:t>Microsoft Server Applications Built for Windows</a:t>
            </a:r>
            <a:endParaRPr lang="en-US" sz="3200" spc="-150" dirty="0">
              <a:ln w="3175">
                <a:noFill/>
              </a:ln>
              <a:solidFill>
                <a:srgbClr val="CCFFCC"/>
              </a:solidFill>
              <a:latin typeface="+mj-lt"/>
              <a:cs typeface="Arial" charset="0"/>
            </a:endParaRPr>
          </a:p>
        </p:txBody>
      </p:sp>
      <p:sp>
        <p:nvSpPr>
          <p:cNvPr id="18" name="Slide Number Placeholder 3"/>
          <p:cNvSpPr txBox="1">
            <a:spLocks/>
          </p:cNvSpPr>
          <p:nvPr/>
        </p:nvSpPr>
        <p:spPr>
          <a:xfrm>
            <a:off x="8610600" y="6477000"/>
            <a:ext cx="609600" cy="521208"/>
          </a:xfrm>
          <a:prstGeom prst="rect">
            <a:avLst/>
          </a:prstGeom>
        </p:spPr>
        <p:txBody>
          <a:bodyPr/>
          <a:lstStyle/>
          <a:p>
            <a:pPr defTabSz="914400">
              <a:defRPr/>
            </a:pPr>
            <a:fld id="{C2050354-581A-477B-8ECA-AC77555E3BD9}" type="slidenum">
              <a:rPr lang="en-US" sz="1400">
                <a:solidFill>
                  <a:prstClr val="white"/>
                </a:solidFill>
              </a:rPr>
              <a:pPr defTabSz="914400">
                <a:defRPr/>
              </a:pPr>
              <a:t>40</a:t>
            </a:fld>
            <a:endParaRPr lang="en-US" sz="1400" dirty="0">
              <a:solidFill>
                <a:prstClr val="white"/>
              </a:solidFill>
            </a:endParaRPr>
          </a:p>
        </p:txBody>
      </p:sp>
      <p:sp>
        <p:nvSpPr>
          <p:cNvPr id="22" name="Rectangle 21"/>
          <p:cNvSpPr/>
          <p:nvPr/>
        </p:nvSpPr>
        <p:spPr>
          <a:xfrm>
            <a:off x="2313296" y="4449816"/>
            <a:ext cx="6525904" cy="1508105"/>
          </a:xfrm>
          <a:prstGeom prst="rect">
            <a:avLst/>
          </a:prstGeom>
        </p:spPr>
        <p:txBody>
          <a:bodyPr wrap="square">
            <a:spAutoFit/>
          </a:bodyPr>
          <a:lstStyle/>
          <a:p>
            <a:pPr defTabSz="914400"/>
            <a:r>
              <a:rPr lang="en-US" b="1" dirty="0" smtClean="0">
                <a:solidFill>
                  <a:prstClr val="white"/>
                </a:solidFill>
              </a:rPr>
              <a:t>Better Together: Microsoft Applications + Microsoft Virtualization </a:t>
            </a:r>
          </a:p>
          <a:p>
            <a:pPr marL="174625" indent="-174625" defTabSz="914400">
              <a:buClr>
                <a:prstClr val="white"/>
              </a:buClr>
              <a:buFont typeface="Arial" pitchFamily="34" charset="0"/>
              <a:buChar char="•"/>
              <a:defRPr/>
            </a:pPr>
            <a:r>
              <a:rPr lang="en-US" sz="1400" dirty="0" smtClean="0">
                <a:solidFill>
                  <a:prstClr val="white"/>
                </a:solidFill>
              </a:rPr>
              <a:t>Microsoft</a:t>
            </a:r>
            <a:r>
              <a:rPr lang="en-US" sz="1400" dirty="0" smtClean="0">
                <a:solidFill>
                  <a:prstClr val="white"/>
                </a:solidFill>
                <a:latin typeface="Calibri"/>
              </a:rPr>
              <a:t> ®</a:t>
            </a:r>
            <a:r>
              <a:rPr lang="en-US" sz="1400" dirty="0" smtClean="0">
                <a:solidFill>
                  <a:prstClr val="white"/>
                </a:solidFill>
              </a:rPr>
              <a:t> SQL Server</a:t>
            </a:r>
            <a:r>
              <a:rPr lang="en-US" sz="1400" dirty="0" smtClean="0">
                <a:solidFill>
                  <a:prstClr val="white"/>
                </a:solidFill>
                <a:latin typeface="Calibri"/>
              </a:rPr>
              <a:t>®</a:t>
            </a:r>
            <a:r>
              <a:rPr lang="en-US" sz="1400" dirty="0" smtClean="0">
                <a:solidFill>
                  <a:prstClr val="white"/>
                </a:solidFill>
              </a:rPr>
              <a:t> – Database Mirroring, Guest Clustering</a:t>
            </a:r>
          </a:p>
          <a:p>
            <a:pPr marL="174625" indent="-174625" defTabSz="914400">
              <a:buClr>
                <a:prstClr val="white"/>
              </a:buClr>
              <a:buFont typeface="Arial" pitchFamily="34" charset="0"/>
              <a:buChar char="•"/>
              <a:defRPr/>
            </a:pPr>
            <a:r>
              <a:rPr lang="en-US" sz="1400" dirty="0" smtClean="0">
                <a:solidFill>
                  <a:prstClr val="white"/>
                </a:solidFill>
              </a:rPr>
              <a:t>Microsoft </a:t>
            </a:r>
            <a:r>
              <a:rPr lang="en-US" sz="1400" dirty="0" smtClean="0">
                <a:solidFill>
                  <a:prstClr val="white"/>
                </a:solidFill>
                <a:latin typeface="Calibri"/>
              </a:rPr>
              <a:t>® </a:t>
            </a:r>
            <a:r>
              <a:rPr lang="en-US" sz="1400" dirty="0" smtClean="0">
                <a:solidFill>
                  <a:prstClr val="white"/>
                </a:solidFill>
              </a:rPr>
              <a:t>Exchange – High Availability</a:t>
            </a:r>
          </a:p>
          <a:p>
            <a:pPr marL="174625" indent="-174625" defTabSz="914400">
              <a:buClr>
                <a:prstClr val="white"/>
              </a:buClr>
              <a:buFont typeface="Arial" pitchFamily="34" charset="0"/>
              <a:buChar char="•"/>
              <a:defRPr/>
            </a:pPr>
            <a:r>
              <a:rPr lang="en-US" sz="1400" dirty="0" smtClean="0">
                <a:solidFill>
                  <a:prstClr val="white"/>
                </a:solidFill>
              </a:rPr>
              <a:t>Microsoft </a:t>
            </a:r>
            <a:r>
              <a:rPr lang="en-US" sz="1400" dirty="0" smtClean="0">
                <a:solidFill>
                  <a:prstClr val="white"/>
                </a:solidFill>
                <a:latin typeface="Calibri"/>
              </a:rPr>
              <a:t>® </a:t>
            </a:r>
            <a:r>
              <a:rPr lang="en-US" sz="1400" dirty="0" smtClean="0">
                <a:solidFill>
                  <a:prstClr val="white"/>
                </a:solidFill>
              </a:rPr>
              <a:t>Office SharePoint</a:t>
            </a:r>
            <a:r>
              <a:rPr lang="en-US" sz="1400" dirty="0" smtClean="0">
                <a:solidFill>
                  <a:prstClr val="white"/>
                </a:solidFill>
                <a:latin typeface="Calibri"/>
              </a:rPr>
              <a:t>® Server</a:t>
            </a:r>
            <a:r>
              <a:rPr lang="en-US" sz="1400" dirty="0" smtClean="0">
                <a:solidFill>
                  <a:prstClr val="white"/>
                </a:solidFill>
              </a:rPr>
              <a:t> – SharePoint Farm with virtual and physical environment</a:t>
            </a:r>
          </a:p>
        </p:txBody>
      </p:sp>
      <p:sp>
        <p:nvSpPr>
          <p:cNvPr id="24" name="Rectangle 23"/>
          <p:cNvSpPr/>
          <p:nvPr/>
        </p:nvSpPr>
        <p:spPr>
          <a:xfrm>
            <a:off x="533400" y="2813310"/>
            <a:ext cx="6629400" cy="1015663"/>
          </a:xfrm>
          <a:prstGeom prst="rect">
            <a:avLst/>
          </a:prstGeom>
        </p:spPr>
        <p:txBody>
          <a:bodyPr wrap="square">
            <a:spAutoFit/>
          </a:bodyPr>
          <a:lstStyle/>
          <a:p>
            <a:pPr marL="174625" indent="-174625" defTabSz="914400">
              <a:buClr>
                <a:prstClr val="white"/>
              </a:buClr>
              <a:defRPr/>
            </a:pPr>
            <a:r>
              <a:rPr lang="en-US" b="1" dirty="0" smtClean="0">
                <a:solidFill>
                  <a:prstClr val="white"/>
                </a:solidFill>
              </a:rPr>
              <a:t>Broad Range of Partner Solutions and Services</a:t>
            </a:r>
            <a:endParaRPr lang="en-US" dirty="0" smtClean="0">
              <a:solidFill>
                <a:prstClr val="white"/>
              </a:solidFill>
            </a:endParaRPr>
          </a:p>
          <a:p>
            <a:pPr marL="174625" indent="-174625" defTabSz="914400">
              <a:buClr>
                <a:prstClr val="white"/>
              </a:buClr>
              <a:buFont typeface="Arial" pitchFamily="34" charset="0"/>
              <a:buChar char="•"/>
              <a:defRPr/>
            </a:pPr>
            <a:r>
              <a:rPr lang="en-US" sz="1400" dirty="0" smtClean="0">
                <a:solidFill>
                  <a:prstClr val="white"/>
                </a:solidFill>
              </a:rPr>
              <a:t>Strong partner ecosystem and developer network</a:t>
            </a:r>
          </a:p>
          <a:p>
            <a:pPr marL="174625" indent="-174625" defTabSz="914400">
              <a:buClr>
                <a:prstClr val="white"/>
              </a:buClr>
              <a:buFont typeface="Arial" pitchFamily="34" charset="0"/>
              <a:buChar char="•"/>
              <a:defRPr/>
            </a:pPr>
            <a:r>
              <a:rPr lang="en-US" sz="1400" dirty="0" smtClean="0">
                <a:solidFill>
                  <a:prstClr val="white"/>
                </a:solidFill>
              </a:rPr>
              <a:t>Hundreds of virtualization partners worldwide </a:t>
            </a:r>
          </a:p>
          <a:p>
            <a:pPr marL="174625" indent="-174625" defTabSz="914400">
              <a:buClr>
                <a:prstClr val="white"/>
              </a:buClr>
              <a:buFont typeface="Arial" pitchFamily="34" charset="0"/>
              <a:buChar char="•"/>
              <a:defRPr/>
            </a:pPr>
            <a:r>
              <a:rPr lang="en-US" sz="1400" dirty="0" smtClean="0">
                <a:solidFill>
                  <a:prstClr val="white"/>
                </a:solidFill>
              </a:rPr>
              <a:t>Virtualization partner solution catalog with comprehensive solutions </a:t>
            </a:r>
          </a:p>
        </p:txBody>
      </p:sp>
      <p:sp>
        <p:nvSpPr>
          <p:cNvPr id="19" name="Rectangle 18"/>
          <p:cNvSpPr/>
          <p:nvPr/>
        </p:nvSpPr>
        <p:spPr>
          <a:xfrm>
            <a:off x="2406501" y="848734"/>
            <a:ext cx="6629400" cy="1384995"/>
          </a:xfrm>
          <a:prstGeom prst="rect">
            <a:avLst/>
          </a:prstGeom>
        </p:spPr>
        <p:txBody>
          <a:bodyPr wrap="square">
            <a:spAutoFit/>
          </a:bodyPr>
          <a:lstStyle/>
          <a:p>
            <a:pPr defTabSz="914400"/>
            <a:r>
              <a:rPr lang="en-US" b="1" dirty="0" smtClean="0">
                <a:solidFill>
                  <a:prstClr val="white"/>
                </a:solidFill>
              </a:rPr>
              <a:t>Hypervisor Feature of OS</a:t>
            </a:r>
            <a:endParaRPr lang="en-US" sz="2000" b="1" dirty="0" smtClean="0">
              <a:solidFill>
                <a:prstClr val="white"/>
              </a:solidFill>
              <a:ea typeface="Calibri"/>
              <a:cs typeface="Times New Roman"/>
            </a:endParaRPr>
          </a:p>
          <a:p>
            <a:pPr defTabSz="914400"/>
            <a:r>
              <a:rPr lang="en-US" sz="1400" dirty="0" smtClean="0">
                <a:solidFill>
                  <a:prstClr val="white"/>
                </a:solidFill>
                <a:ea typeface="Calibri"/>
                <a:cs typeface="Times New Roman"/>
              </a:rPr>
              <a:t>“We liked the fact that Hyper-V™ was built into Windows Server® 2008…With Hyper-V, we don’t need separate drivers for the hypervisor, and we don’t pay additional licensing fees.” </a:t>
            </a:r>
          </a:p>
          <a:p>
            <a:pPr defTabSz="914400"/>
            <a:endParaRPr lang="en-US" sz="800" i="1" dirty="0" smtClean="0">
              <a:solidFill>
                <a:prstClr val="white"/>
              </a:solidFill>
              <a:ea typeface="Calibri"/>
              <a:cs typeface="Times New Roman"/>
            </a:endParaRPr>
          </a:p>
          <a:p>
            <a:pPr defTabSz="914400"/>
            <a:r>
              <a:rPr lang="en-US" sz="1400" b="1" i="1" dirty="0" smtClean="0">
                <a:solidFill>
                  <a:prstClr val="white"/>
                </a:solidFill>
                <a:ea typeface="Calibri"/>
                <a:cs typeface="Times New Roman"/>
              </a:rPr>
              <a:t>Bart Roels, Operations Manager, Hostbasket </a:t>
            </a:r>
          </a:p>
        </p:txBody>
      </p:sp>
      <p:sp>
        <p:nvSpPr>
          <p:cNvPr id="21" name="Rounded Rectangle 20"/>
          <p:cNvSpPr/>
          <p:nvPr/>
        </p:nvSpPr>
        <p:spPr bwMode="auto">
          <a:xfrm>
            <a:off x="152400" y="594360"/>
            <a:ext cx="1853614" cy="1828800"/>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p:spPr>
        <p:style>
          <a:lnRef idx="0">
            <a:schemeClr val="dk1"/>
          </a:lnRef>
          <a:fillRef idx="3">
            <a:schemeClr val="dk1"/>
          </a:fillRef>
          <a:effectRef idx="3">
            <a:schemeClr val="dk1"/>
          </a:effectRef>
          <a:fontRef idx="minor">
            <a:schemeClr val="lt1"/>
          </a:fontRef>
        </p:style>
        <p:txBody>
          <a:bodyPr rtlCol="0" anchor="ctr"/>
          <a:lstStyle/>
          <a:p>
            <a:pPr marL="0" lvl="1" indent="-342900" algn="ctr" defTabSz="914400" fontAlgn="base">
              <a:lnSpc>
                <a:spcPct val="90000"/>
              </a:lnSpc>
              <a:spcBef>
                <a:spcPct val="0"/>
              </a:spcBef>
              <a:spcAft>
                <a:spcPct val="0"/>
              </a:spcAft>
              <a:buClr>
                <a:srgbClr val="FFFF99"/>
              </a:buClr>
              <a:buSzPct val="80000"/>
              <a:tabLst>
                <a:tab pos="424590" algn="l"/>
              </a:tabLst>
              <a:defRPr/>
            </a:pPr>
            <a:endParaRPr lang="en-US" altLang="zh-CN" sz="1600" dirty="0">
              <a:solidFill>
                <a:prstClr val="white"/>
              </a:solidFill>
            </a:endParaRPr>
          </a:p>
        </p:txBody>
      </p:sp>
      <p:pic>
        <p:nvPicPr>
          <p:cNvPr id="3" name="Picture 2"/>
          <p:cNvPicPr>
            <a:picLocks noChangeAspect="1" noChangeArrowheads="1"/>
          </p:cNvPicPr>
          <p:nvPr/>
        </p:nvPicPr>
        <p:blipFill>
          <a:blip r:embed="rId3" cstate="print"/>
          <a:srcRect/>
          <a:stretch>
            <a:fillRect/>
          </a:stretch>
        </p:blipFill>
        <p:spPr bwMode="auto">
          <a:xfrm>
            <a:off x="543232" y="1526656"/>
            <a:ext cx="1009650" cy="1085850"/>
          </a:xfrm>
          <a:prstGeom prst="rect">
            <a:avLst/>
          </a:prstGeom>
          <a:noFill/>
          <a:ln w="9525">
            <a:noFill/>
            <a:miter lim="800000"/>
            <a:headEnd/>
            <a:tailEnd/>
          </a:ln>
          <a:effectLst/>
        </p:spPr>
      </p:pic>
      <p:sp>
        <p:nvSpPr>
          <p:cNvPr id="27" name="Rounded Rectangle 26"/>
          <p:cNvSpPr/>
          <p:nvPr/>
        </p:nvSpPr>
        <p:spPr bwMode="auto">
          <a:xfrm>
            <a:off x="7137986" y="2426208"/>
            <a:ext cx="1853614" cy="1828800"/>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p:spPr>
        <p:style>
          <a:lnRef idx="0">
            <a:schemeClr val="dk1"/>
          </a:lnRef>
          <a:fillRef idx="3">
            <a:schemeClr val="dk1"/>
          </a:fillRef>
          <a:effectRef idx="3">
            <a:schemeClr val="dk1"/>
          </a:effectRef>
          <a:fontRef idx="minor">
            <a:schemeClr val="lt1"/>
          </a:fontRef>
        </p:style>
        <p:txBody>
          <a:bodyPr rtlCol="0" anchor="ctr"/>
          <a:lstStyle/>
          <a:p>
            <a:pPr marL="0" lvl="1" indent="-342900" algn="ctr" defTabSz="914400" fontAlgn="base">
              <a:lnSpc>
                <a:spcPct val="90000"/>
              </a:lnSpc>
              <a:spcBef>
                <a:spcPct val="0"/>
              </a:spcBef>
              <a:spcAft>
                <a:spcPct val="0"/>
              </a:spcAft>
              <a:buClr>
                <a:srgbClr val="FFFF99"/>
              </a:buClr>
              <a:buSzPct val="80000"/>
              <a:tabLst>
                <a:tab pos="424590" algn="l"/>
              </a:tabLst>
              <a:defRPr/>
            </a:pPr>
            <a:endParaRPr lang="en-US" altLang="zh-CN" sz="1600" dirty="0">
              <a:solidFill>
                <a:prstClr val="white"/>
              </a:solidFill>
            </a:endParaRPr>
          </a:p>
        </p:txBody>
      </p:sp>
      <p:sp>
        <p:nvSpPr>
          <p:cNvPr id="16" name="TextBox 15"/>
          <p:cNvSpPr txBox="1"/>
          <p:nvPr/>
        </p:nvSpPr>
        <p:spPr>
          <a:xfrm>
            <a:off x="7219336" y="2416376"/>
            <a:ext cx="1676400" cy="584775"/>
          </a:xfrm>
          <a:prstGeom prst="rect">
            <a:avLst/>
          </a:prstGeom>
          <a:noFill/>
        </p:spPr>
        <p:txBody>
          <a:bodyPr wrap="square" rtlCol="0">
            <a:spAutoFit/>
          </a:bodyPr>
          <a:lstStyle/>
          <a:p>
            <a:pPr algn="ctr" defTabSz="914400"/>
            <a:r>
              <a:rPr lang="en-US" sz="1600" b="1" dirty="0" smtClean="0">
                <a:solidFill>
                  <a:prstClr val="white"/>
                </a:solidFill>
              </a:rPr>
              <a:t>Large Partner Ecosystem</a:t>
            </a:r>
            <a:endParaRPr lang="en-US" sz="1600" b="1" dirty="0">
              <a:solidFill>
                <a:prstClr val="white"/>
              </a:solidFill>
            </a:endParaRPr>
          </a:p>
        </p:txBody>
      </p:sp>
      <p:pic>
        <p:nvPicPr>
          <p:cNvPr id="1027" name="Picture 3"/>
          <p:cNvPicPr>
            <a:picLocks noChangeAspect="1" noChangeArrowheads="1"/>
          </p:cNvPicPr>
          <p:nvPr/>
        </p:nvPicPr>
        <p:blipFill>
          <a:blip r:embed="rId4" cstate="print"/>
          <a:srcRect/>
          <a:stretch>
            <a:fillRect/>
          </a:stretch>
        </p:blipFill>
        <p:spPr bwMode="auto">
          <a:xfrm>
            <a:off x="7315200" y="2969440"/>
            <a:ext cx="1552575" cy="981075"/>
          </a:xfrm>
          <a:prstGeom prst="rect">
            <a:avLst/>
          </a:prstGeom>
          <a:noFill/>
          <a:ln w="9525">
            <a:noFill/>
            <a:miter lim="800000"/>
            <a:headEnd/>
            <a:tailEnd/>
          </a:ln>
          <a:effectLst/>
        </p:spPr>
      </p:pic>
      <p:pic>
        <p:nvPicPr>
          <p:cNvPr id="2" name="Picture 2"/>
          <p:cNvPicPr>
            <a:picLocks noChangeAspect="1" noChangeArrowheads="1"/>
          </p:cNvPicPr>
          <p:nvPr/>
        </p:nvPicPr>
        <p:blipFill>
          <a:blip r:embed="rId5" cstate="print"/>
          <a:srcRect/>
          <a:stretch>
            <a:fillRect/>
          </a:stretch>
        </p:blipFill>
        <p:spPr bwMode="auto">
          <a:xfrm>
            <a:off x="7848600" y="3996912"/>
            <a:ext cx="456376" cy="182880"/>
          </a:xfrm>
          <a:prstGeom prst="rect">
            <a:avLst/>
          </a:prstGeom>
          <a:noFill/>
          <a:ln w="9525">
            <a:noFill/>
            <a:miter lim="800000"/>
            <a:headEnd/>
            <a:tailEnd/>
          </a:ln>
          <a:effectLst/>
        </p:spPr>
      </p:pic>
      <p:sp>
        <p:nvSpPr>
          <p:cNvPr id="28" name="Rounded Rectangle 27"/>
          <p:cNvSpPr/>
          <p:nvPr/>
        </p:nvSpPr>
        <p:spPr bwMode="auto">
          <a:xfrm>
            <a:off x="228600" y="4269952"/>
            <a:ext cx="1853614" cy="1828800"/>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p:spPr>
        <p:style>
          <a:lnRef idx="0">
            <a:schemeClr val="dk1"/>
          </a:lnRef>
          <a:fillRef idx="3">
            <a:schemeClr val="dk1"/>
          </a:fillRef>
          <a:effectRef idx="3">
            <a:schemeClr val="dk1"/>
          </a:effectRef>
          <a:fontRef idx="minor">
            <a:schemeClr val="lt1"/>
          </a:fontRef>
        </p:style>
        <p:txBody>
          <a:bodyPr rtlCol="0" anchor="ctr"/>
          <a:lstStyle/>
          <a:p>
            <a:pPr marL="0" lvl="1" indent="-342900" algn="ctr" defTabSz="914400" fontAlgn="base">
              <a:lnSpc>
                <a:spcPct val="90000"/>
              </a:lnSpc>
              <a:spcBef>
                <a:spcPct val="0"/>
              </a:spcBef>
              <a:spcAft>
                <a:spcPct val="0"/>
              </a:spcAft>
              <a:buClr>
                <a:srgbClr val="FFFF99"/>
              </a:buClr>
              <a:buSzPct val="80000"/>
              <a:tabLst>
                <a:tab pos="424590" algn="l"/>
              </a:tabLst>
              <a:defRPr/>
            </a:pPr>
            <a:endParaRPr lang="en-US" altLang="zh-CN" sz="1600" dirty="0">
              <a:solidFill>
                <a:prstClr val="white"/>
              </a:solidFill>
            </a:endParaRPr>
          </a:p>
        </p:txBody>
      </p:sp>
      <p:sp>
        <p:nvSpPr>
          <p:cNvPr id="26" name="TextBox 25"/>
          <p:cNvSpPr txBox="1"/>
          <p:nvPr/>
        </p:nvSpPr>
        <p:spPr>
          <a:xfrm>
            <a:off x="228600" y="4287160"/>
            <a:ext cx="1828800" cy="830997"/>
          </a:xfrm>
          <a:prstGeom prst="rect">
            <a:avLst/>
          </a:prstGeom>
          <a:noFill/>
        </p:spPr>
        <p:txBody>
          <a:bodyPr wrap="square" rtlCol="0">
            <a:spAutoFit/>
          </a:bodyPr>
          <a:lstStyle/>
          <a:p>
            <a:pPr algn="ctr" defTabSz="914400"/>
            <a:r>
              <a:rPr lang="en-US" sz="1600" b="1" dirty="0" smtClean="0">
                <a:solidFill>
                  <a:prstClr val="white"/>
                </a:solidFill>
              </a:rPr>
              <a:t>Increased Deployment Options</a:t>
            </a:r>
            <a:endParaRPr lang="en-US" sz="1600" b="1" dirty="0">
              <a:solidFill>
                <a:prstClr val="white"/>
              </a:solidFill>
            </a:endParaRPr>
          </a:p>
        </p:txBody>
      </p:sp>
      <p:pic>
        <p:nvPicPr>
          <p:cNvPr id="1026" name="Picture 2" descr="C:\Users\dgreg\AppData\Local\Microsoft\Windows\Temporary Internet Files\Content.IE5\QRANNX09\MPj03866500000[1].jpg"/>
          <p:cNvPicPr>
            <a:picLocks noChangeAspect="1" noChangeArrowheads="1"/>
          </p:cNvPicPr>
          <p:nvPr/>
        </p:nvPicPr>
        <p:blipFill>
          <a:blip r:embed="rId6" cstate="print"/>
          <a:srcRect/>
          <a:stretch>
            <a:fillRect/>
          </a:stretch>
        </p:blipFill>
        <p:spPr bwMode="auto">
          <a:xfrm>
            <a:off x="648928" y="5172064"/>
            <a:ext cx="1025494" cy="731520"/>
          </a:xfrm>
          <a:prstGeom prst="rect">
            <a:avLst/>
          </a:prstGeom>
          <a:noFill/>
        </p:spPr>
      </p:pic>
      <p:sp>
        <p:nvSpPr>
          <p:cNvPr id="29" name="Rectangle 28"/>
          <p:cNvSpPr/>
          <p:nvPr/>
        </p:nvSpPr>
        <p:spPr>
          <a:xfrm>
            <a:off x="339215" y="698833"/>
            <a:ext cx="1414935" cy="978729"/>
          </a:xfrm>
          <a:prstGeom prst="rect">
            <a:avLst/>
          </a:prstGeom>
        </p:spPr>
        <p:txBody>
          <a:bodyPr wrap="square">
            <a:spAutoFit/>
          </a:bodyPr>
          <a:lstStyle/>
          <a:p>
            <a:pPr marL="0" lvl="1" indent="-342900" algn="ctr" defTabSz="914400" fontAlgn="base">
              <a:lnSpc>
                <a:spcPct val="90000"/>
              </a:lnSpc>
              <a:spcBef>
                <a:spcPct val="0"/>
              </a:spcBef>
              <a:spcAft>
                <a:spcPct val="0"/>
              </a:spcAft>
              <a:buClr>
                <a:srgbClr val="FFFF99"/>
              </a:buClr>
              <a:buSzPct val="80000"/>
              <a:tabLst>
                <a:tab pos="424590" algn="l"/>
              </a:tabLst>
              <a:defRPr/>
            </a:pPr>
            <a:r>
              <a:rPr lang="en-US" altLang="zh-CN" sz="1600" b="1" dirty="0" smtClean="0">
                <a:solidFill>
                  <a:prstClr val="white"/>
                </a:solidFill>
              </a:rPr>
              <a:t>Built-in Virtualization with One-stop Support </a:t>
            </a:r>
          </a:p>
        </p:txBody>
      </p:sp>
      <p:pic>
        <p:nvPicPr>
          <p:cNvPr id="30" name="Picture 29" descr="datacenter new.png"/>
          <p:cNvPicPr>
            <a:picLocks noChangeAspect="1"/>
          </p:cNvPicPr>
          <p:nvPr/>
        </p:nvPicPr>
        <p:blipFill>
          <a:blip r:embed="rId7"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txBox="1">
            <a:spLocks/>
          </p:cNvSpPr>
          <p:nvPr/>
        </p:nvSpPr>
        <p:spPr>
          <a:xfrm>
            <a:off x="152400" y="215003"/>
            <a:ext cx="8839200" cy="775597"/>
          </a:xfrm>
          <a:prstGeom prst="rect">
            <a:avLst/>
          </a:prstGeom>
        </p:spPr>
        <p:txBody>
          <a:bodyPr vert="horz" wrap="square" lIns="0" tIns="0" rIns="0" bIns="0" rtlCol="0" anchor="t">
            <a:spAutoFit/>
          </a:bodyPr>
          <a:lstStyle/>
          <a:p>
            <a:pPr>
              <a:lnSpc>
                <a:spcPct val="90000"/>
              </a:lnSpc>
              <a:spcBef>
                <a:spcPct val="0"/>
              </a:spcBef>
            </a:pPr>
            <a:r>
              <a:rPr lang="en-US" sz="3200" spc="-150" dirty="0" smtClean="0">
                <a:ln w="3175">
                  <a:noFill/>
                </a:ln>
                <a:solidFill>
                  <a:srgbClr val="CCFFCC"/>
                </a:solidFill>
                <a:latin typeface="+mj-lt"/>
                <a:cs typeface="Arial" charset="0"/>
              </a:rPr>
              <a:t>SQL Server Performance: </a:t>
            </a:r>
          </a:p>
          <a:p>
            <a:pPr>
              <a:lnSpc>
                <a:spcPct val="90000"/>
              </a:lnSpc>
              <a:spcBef>
                <a:spcPct val="0"/>
              </a:spcBef>
            </a:pPr>
            <a:r>
              <a:rPr lang="en-US" sz="2400" spc="-150" dirty="0" smtClean="0">
                <a:ln w="3175">
                  <a:noFill/>
                </a:ln>
                <a:latin typeface="+mj-lt"/>
                <a:cs typeface="Arial" charset="0"/>
              </a:rPr>
              <a:t>Financial OLTP Workload</a:t>
            </a:r>
          </a:p>
        </p:txBody>
      </p:sp>
      <p:pic>
        <p:nvPicPr>
          <p:cNvPr id="33" name="Picture 32" descr="datacenter new.png"/>
          <p:cNvPicPr>
            <a:picLocks noChangeAspect="1"/>
          </p:cNvPicPr>
          <p:nvPr/>
        </p:nvPicPr>
        <p:blipFill>
          <a:blip r:embed="rId3" cstate="print"/>
          <a:stretch>
            <a:fillRect/>
          </a:stretch>
        </p:blipFill>
        <p:spPr>
          <a:xfrm>
            <a:off x="8556792" y="96414"/>
            <a:ext cx="577877" cy="274320"/>
          </a:xfrm>
          <a:prstGeom prst="rect">
            <a:avLst/>
          </a:prstGeom>
        </p:spPr>
      </p:pic>
      <p:sp>
        <p:nvSpPr>
          <p:cNvPr id="37" name="Content Placeholder 2"/>
          <p:cNvSpPr txBox="1">
            <a:spLocks/>
          </p:cNvSpPr>
          <p:nvPr/>
        </p:nvSpPr>
        <p:spPr>
          <a:xfrm>
            <a:off x="4724400" y="960120"/>
            <a:ext cx="4316104" cy="1676400"/>
          </a:xfrm>
          <a:prstGeom prst="rect">
            <a:avLst/>
          </a:prstGeom>
          <a:ln>
            <a:solidFill>
              <a:schemeClr val="accent1">
                <a:lumMod val="75000"/>
              </a:schemeClr>
            </a:solidFill>
          </a:ln>
        </p:spPr>
        <p:txBody>
          <a:bodyPr vert="horz">
            <a:normAutofit/>
          </a:bodyPr>
          <a:lstStyle/>
          <a:p>
            <a:pPr marL="411480" marR="0" lvl="0" indent="-342900" algn="l" defTabSz="914400" rtl="0" eaLnBrk="1" fontAlgn="auto" latinLnBrk="0" hangingPunct="1">
              <a:spcBef>
                <a:spcPts val="0"/>
              </a:spcBef>
              <a:spcAft>
                <a:spcPts val="0"/>
              </a:spcAft>
              <a:buClr>
                <a:schemeClr val="accent1"/>
              </a:buClr>
              <a:buSzPct val="95000"/>
              <a:tabLst/>
              <a:defRPr/>
            </a:pPr>
            <a:r>
              <a:rPr kumimoji="0" lang="en-US" sz="1600" b="1" i="0" u="none" strike="noStrike" kern="1200" cap="none" spc="0" normalizeH="0" baseline="0" noProof="0" dirty="0" smtClean="0">
                <a:ln>
                  <a:noFill/>
                </a:ln>
                <a:effectLst/>
                <a:uLnTx/>
                <a:uFillTx/>
                <a:latin typeface="+mn-lt"/>
                <a:ea typeface="+mn-ea"/>
                <a:cs typeface="+mn-cs"/>
              </a:rPr>
              <a:t>Results:</a:t>
            </a:r>
          </a:p>
          <a:p>
            <a:pPr marL="287338" indent="-219075" defTabSz="914400">
              <a:spcBef>
                <a:spcPts val="0"/>
              </a:spcBef>
              <a:spcAft>
                <a:spcPts val="200"/>
              </a:spcAft>
              <a:buClr>
                <a:schemeClr val="accent1"/>
              </a:buClr>
              <a:buSzPct val="95000"/>
              <a:buFont typeface="Arial" pitchFamily="34" charset="0"/>
              <a:buChar char="•"/>
              <a:defRPr/>
            </a:pPr>
            <a:r>
              <a:rPr lang="en-US" sz="1400" dirty="0" smtClean="0">
                <a:latin typeface="+mn-lt"/>
              </a:rPr>
              <a:t>Increased throughput with consolidation</a:t>
            </a:r>
          </a:p>
          <a:p>
            <a:pPr marL="287338" marR="0" lvl="0" indent="-219075" algn="l" defTabSz="914400" rtl="0" eaLnBrk="1" fontAlgn="auto" latinLnBrk="0" hangingPunct="1">
              <a:spcBef>
                <a:spcPts val="0"/>
              </a:spcBef>
              <a:spcAft>
                <a:spcPts val="200"/>
              </a:spcAft>
              <a:buClr>
                <a:schemeClr val="accent1"/>
              </a:buClr>
              <a:buSzPct val="95000"/>
              <a:buFont typeface="Arial" pitchFamily="34" charset="0"/>
              <a:buChar char="•"/>
              <a:tabLst/>
              <a:defRPr/>
            </a:pPr>
            <a:r>
              <a:rPr kumimoji="0" lang="en-US" sz="1400" b="0" i="0" u="none" strike="noStrike" kern="1200" cap="none" spc="0" normalizeH="0" baseline="0" noProof="0" dirty="0" smtClean="0">
                <a:ln>
                  <a:noFill/>
                </a:ln>
                <a:effectLst/>
                <a:uLnTx/>
                <a:uFillTx/>
                <a:latin typeface="+mn-lt"/>
                <a:ea typeface="+mn-ea"/>
                <a:cs typeface="+mn-cs"/>
              </a:rPr>
              <a:t>Near</a:t>
            </a:r>
            <a:r>
              <a:rPr kumimoji="0" lang="en-US" sz="1400" b="0" i="0" u="none" strike="noStrike" kern="1200" cap="none" spc="0" normalizeH="0" noProof="0" dirty="0" smtClean="0">
                <a:ln>
                  <a:noFill/>
                </a:ln>
                <a:effectLst/>
                <a:uLnTx/>
                <a:uFillTx/>
                <a:latin typeface="+mn-lt"/>
                <a:ea typeface="+mn-ea"/>
                <a:cs typeface="+mn-cs"/>
              </a:rPr>
              <a:t> </a:t>
            </a:r>
            <a:r>
              <a:rPr kumimoji="0" lang="en-US" sz="1400" b="0" i="0" u="none" strike="noStrike" kern="1200" cap="none" spc="0" normalizeH="0" baseline="0" noProof="0" dirty="0" smtClean="0">
                <a:ln>
                  <a:noFill/>
                </a:ln>
                <a:effectLst/>
                <a:uLnTx/>
                <a:uFillTx/>
                <a:latin typeface="+mn-lt"/>
                <a:ea typeface="+mn-ea"/>
                <a:cs typeface="+mn-cs"/>
              </a:rPr>
              <a:t>linear scale in throughput with no CPU over-commit</a:t>
            </a:r>
          </a:p>
          <a:p>
            <a:pPr marL="287338" marR="0" lvl="0" indent="-219075" algn="l" defTabSz="914400" rtl="0" eaLnBrk="1" fontAlgn="auto" latinLnBrk="0" hangingPunct="1">
              <a:spcBef>
                <a:spcPts val="0"/>
              </a:spcBef>
              <a:spcAft>
                <a:spcPts val="200"/>
              </a:spcAft>
              <a:buClr>
                <a:schemeClr val="accent1"/>
              </a:buClr>
              <a:buSzPct val="95000"/>
              <a:buFont typeface="Arial" pitchFamily="34" charset="0"/>
              <a:buChar char="•"/>
              <a:tabLst/>
              <a:defRPr/>
            </a:pPr>
            <a:r>
              <a:rPr lang="en-US" sz="1400" dirty="0" smtClean="0">
                <a:latin typeface="+mn-lt"/>
              </a:rPr>
              <a:t>Improved </a:t>
            </a:r>
            <a:r>
              <a:rPr kumimoji="0" lang="en-US" sz="1400" b="0" i="0" u="none" strike="noStrike" kern="1200" cap="none" spc="0" normalizeH="0" baseline="0" noProof="0" dirty="0" smtClean="0">
                <a:ln>
                  <a:noFill/>
                </a:ln>
                <a:effectLst/>
                <a:uLnTx/>
                <a:uFillTx/>
                <a:latin typeface="+mn-lt"/>
                <a:ea typeface="+mn-ea"/>
                <a:cs typeface="+mn-cs"/>
              </a:rPr>
              <a:t>performance with Windows Server 2008 R2 and SLAT processor architecture</a:t>
            </a:r>
          </a:p>
        </p:txBody>
      </p:sp>
      <p:sp>
        <p:nvSpPr>
          <p:cNvPr id="38" name="Content Placeholder 2"/>
          <p:cNvSpPr txBox="1">
            <a:spLocks/>
          </p:cNvSpPr>
          <p:nvPr/>
        </p:nvSpPr>
        <p:spPr>
          <a:xfrm>
            <a:off x="76200" y="960120"/>
            <a:ext cx="4553607" cy="1676400"/>
          </a:xfrm>
          <a:prstGeom prst="rect">
            <a:avLst/>
          </a:prstGeom>
          <a:ln>
            <a:solidFill>
              <a:schemeClr val="accent1">
                <a:lumMod val="75000"/>
              </a:schemeClr>
            </a:solidFill>
          </a:ln>
        </p:spPr>
        <p:txBody>
          <a:bodyPr vert="horz">
            <a:normAutofit/>
          </a:bodyPr>
          <a:lstStyle/>
          <a:p>
            <a:pPr marL="411480" marR="0" lvl="0" indent="-342900" algn="l" defTabSz="914400" rtl="0" eaLnBrk="1" fontAlgn="auto" latinLnBrk="0" hangingPunct="1">
              <a:spcBef>
                <a:spcPts val="0"/>
              </a:spcBef>
              <a:spcAft>
                <a:spcPts val="0"/>
              </a:spcAft>
              <a:buClr>
                <a:schemeClr val="accent1"/>
              </a:buClr>
              <a:buSzPct val="95000"/>
              <a:tabLst/>
              <a:defRPr/>
            </a:pPr>
            <a:r>
              <a:rPr kumimoji="0" lang="en-US" sz="1600" b="1" i="0" u="none" strike="noStrike" kern="1200" cap="none" spc="0" normalizeH="0" baseline="0" noProof="0" dirty="0" smtClean="0">
                <a:ln>
                  <a:noFill/>
                </a:ln>
                <a:effectLst/>
                <a:uLnTx/>
                <a:uFillTx/>
                <a:latin typeface="+mn-lt"/>
                <a:ea typeface="+mn-ea"/>
                <a:cs typeface="+mn-cs"/>
              </a:rPr>
              <a:t>Configuration:</a:t>
            </a:r>
          </a:p>
          <a:p>
            <a:pPr marL="231775" marR="0" lvl="0" indent="-163513" algn="l" defTabSz="914400" rtl="0" eaLnBrk="1" fontAlgn="auto" latinLnBrk="0" hangingPunct="1">
              <a:spcBef>
                <a:spcPts val="0"/>
              </a:spcBef>
              <a:spcAft>
                <a:spcPts val="200"/>
              </a:spcAft>
              <a:buClr>
                <a:schemeClr val="accent1"/>
              </a:buClr>
              <a:buSzPct val="95000"/>
              <a:buFont typeface="Arial" pitchFamily="34" charset="0"/>
              <a:buChar char="•"/>
              <a:tabLst/>
              <a:defRPr/>
            </a:pPr>
            <a:r>
              <a:rPr kumimoji="0" lang="en-US" sz="1400" b="1" i="0" u="none" strike="noStrike" kern="1200" cap="none" spc="0" normalizeH="0" baseline="0" noProof="0" dirty="0" smtClean="0">
                <a:ln>
                  <a:noFill/>
                </a:ln>
                <a:effectLst/>
                <a:uLnTx/>
                <a:uFillTx/>
                <a:latin typeface="+mn-lt"/>
                <a:ea typeface="+mn-ea"/>
                <a:cs typeface="+mn-cs"/>
              </a:rPr>
              <a:t>OS</a:t>
            </a:r>
            <a:r>
              <a:rPr kumimoji="0" lang="en-US" sz="1400" b="0" i="0" u="none" strike="noStrike" kern="1200" cap="none" spc="0" normalizeH="0" baseline="0" noProof="0" dirty="0" smtClean="0">
                <a:ln>
                  <a:noFill/>
                </a:ln>
                <a:effectLst/>
                <a:uLnTx/>
                <a:uFillTx/>
                <a:latin typeface="+mn-lt"/>
                <a:ea typeface="+mn-ea"/>
                <a:cs typeface="+mn-cs"/>
              </a:rPr>
              <a:t>: Microsoft</a:t>
            </a:r>
            <a:r>
              <a:rPr kumimoji="0" lang="en-US" sz="1400" b="0" i="0" u="none" strike="noStrike" kern="1200" cap="none" spc="0" normalizeH="0" baseline="0" noProof="0" dirty="0" smtClean="0">
                <a:ln>
                  <a:noFill/>
                </a:ln>
                <a:effectLst/>
                <a:uLnTx/>
                <a:uFillTx/>
                <a:latin typeface="+mn-lt"/>
              </a:rPr>
              <a:t>®</a:t>
            </a:r>
            <a:r>
              <a:rPr kumimoji="0" lang="en-US" sz="1400" b="0" i="0" u="none" strike="noStrike" kern="1200" cap="none" spc="0" normalizeH="0" baseline="0" noProof="0" dirty="0" smtClean="0">
                <a:ln>
                  <a:noFill/>
                </a:ln>
                <a:effectLst/>
                <a:uLnTx/>
                <a:uFillTx/>
                <a:latin typeface="+mn-lt"/>
                <a:ea typeface="+mn-ea"/>
                <a:cs typeface="+mn-cs"/>
              </a:rPr>
              <a:t> Windows Server</a:t>
            </a:r>
            <a:r>
              <a:rPr kumimoji="0" lang="en-US" sz="1400" b="0" i="0" u="none" strike="noStrike" kern="1200" cap="none" spc="0" normalizeH="0" baseline="0" noProof="0" dirty="0" smtClean="0">
                <a:ln>
                  <a:noFill/>
                </a:ln>
                <a:effectLst/>
                <a:uLnTx/>
                <a:uFillTx/>
                <a:latin typeface="+mn-lt"/>
              </a:rPr>
              <a:t>®</a:t>
            </a:r>
            <a:r>
              <a:rPr kumimoji="0" lang="en-US" sz="1400" b="0" i="0" u="none" strike="noStrike" kern="1200" cap="none" spc="0" normalizeH="0" baseline="0" noProof="0" dirty="0" smtClean="0">
                <a:ln>
                  <a:noFill/>
                </a:ln>
                <a:effectLst/>
                <a:uLnTx/>
                <a:uFillTx/>
                <a:latin typeface="+mn-lt"/>
                <a:ea typeface="+mn-ea"/>
                <a:cs typeface="+mn-cs"/>
              </a:rPr>
              <a:t> 2008 </a:t>
            </a:r>
            <a:r>
              <a:rPr kumimoji="0" lang="en-US" sz="1400" i="0" u="none" strike="noStrike" kern="1200" cap="none" spc="0" normalizeH="0" baseline="0" noProof="0" dirty="0" smtClean="0">
                <a:ln>
                  <a:noFill/>
                </a:ln>
                <a:effectLst/>
                <a:uLnTx/>
                <a:uFillTx/>
                <a:latin typeface="+mn-lt"/>
                <a:ea typeface="+mn-ea"/>
                <a:cs typeface="+mn-cs"/>
              </a:rPr>
              <a:t>R2 H</a:t>
            </a:r>
            <a:r>
              <a:rPr kumimoji="0" lang="en-US" sz="1400" b="0" i="0" u="none" strike="noStrike" kern="1200" cap="none" spc="0" normalizeH="0" baseline="0" noProof="0" dirty="0" smtClean="0">
                <a:ln>
                  <a:noFill/>
                </a:ln>
                <a:effectLst/>
                <a:uLnTx/>
                <a:uFillTx/>
                <a:latin typeface="+mn-lt"/>
                <a:ea typeface="+mn-ea"/>
                <a:cs typeface="+mn-cs"/>
              </a:rPr>
              <a:t>yper-V™</a:t>
            </a:r>
          </a:p>
          <a:p>
            <a:pPr marL="231775" lvl="0" indent="-163513" defTabSz="914400">
              <a:spcBef>
                <a:spcPts val="0"/>
              </a:spcBef>
              <a:spcAft>
                <a:spcPts val="200"/>
              </a:spcAft>
              <a:buClr>
                <a:schemeClr val="accent1"/>
              </a:buClr>
              <a:buSzPct val="95000"/>
              <a:buFont typeface="Arial" pitchFamily="34" charset="0"/>
              <a:buChar char="•"/>
              <a:defRPr/>
            </a:pPr>
            <a:r>
              <a:rPr kumimoji="0" lang="en-US" sz="1400" b="1" i="0" u="none" strike="noStrike" kern="1200" cap="none" spc="0" normalizeH="0" baseline="0" noProof="0" dirty="0" smtClean="0">
                <a:ln>
                  <a:noFill/>
                </a:ln>
                <a:effectLst/>
                <a:uLnTx/>
                <a:uFillTx/>
                <a:latin typeface="+mn-lt"/>
                <a:ea typeface="+mn-ea"/>
                <a:cs typeface="+mn-cs"/>
              </a:rPr>
              <a:t>Hardware</a:t>
            </a:r>
            <a:r>
              <a:rPr kumimoji="0" lang="en-US" sz="1400" b="0" i="0" u="none" strike="noStrike" kern="1200" cap="none" spc="0" normalizeH="0" baseline="0" noProof="0" dirty="0" smtClean="0">
                <a:ln>
                  <a:noFill/>
                </a:ln>
                <a:effectLst/>
                <a:uLnTx/>
                <a:uFillTx/>
                <a:latin typeface="+mn-lt"/>
                <a:ea typeface="+mn-ea"/>
                <a:cs typeface="+mn-cs"/>
              </a:rPr>
              <a:t>: HP DL585</a:t>
            </a:r>
            <a:r>
              <a:rPr kumimoji="0" lang="en-US" sz="1400" b="0" i="0" u="none" strike="noStrike" kern="1200" cap="none" spc="0" normalizeH="0" noProof="0" dirty="0" smtClean="0">
                <a:ln>
                  <a:noFill/>
                </a:ln>
                <a:effectLst/>
                <a:uLnTx/>
                <a:uFillTx/>
                <a:latin typeface="+mn-lt"/>
                <a:ea typeface="+mn-ea"/>
                <a:cs typeface="+mn-cs"/>
              </a:rPr>
              <a:t> (16 core) with SLAT (Second Level Address Translation) </a:t>
            </a:r>
            <a:r>
              <a:rPr lang="en-US" sz="1400" dirty="0" smtClean="0">
                <a:latin typeface="+mn-lt"/>
              </a:rPr>
              <a:t>processor architecture, HP EVA 8000 storage</a:t>
            </a:r>
            <a:endParaRPr kumimoji="0" lang="en-US" sz="1400" b="0" i="0" u="none" strike="noStrike" kern="1200" cap="none" spc="0" normalizeH="0" baseline="0" noProof="0" dirty="0" smtClean="0">
              <a:ln>
                <a:noFill/>
              </a:ln>
              <a:effectLst/>
              <a:uLnTx/>
              <a:uFillTx/>
              <a:latin typeface="+mn-lt"/>
              <a:ea typeface="+mn-ea"/>
              <a:cs typeface="+mn-cs"/>
            </a:endParaRPr>
          </a:p>
          <a:p>
            <a:pPr marL="231775" marR="0" lvl="0" indent="-163513" algn="l" defTabSz="914400" rtl="0" eaLnBrk="1" fontAlgn="auto" latinLnBrk="0" hangingPunct="1">
              <a:spcBef>
                <a:spcPts val="0"/>
              </a:spcBef>
              <a:spcAft>
                <a:spcPts val="200"/>
              </a:spcAft>
              <a:buClr>
                <a:schemeClr val="accent1"/>
              </a:buClr>
              <a:buSzPct val="95000"/>
              <a:buFont typeface="Arial" pitchFamily="34" charset="0"/>
              <a:buChar char="•"/>
              <a:tabLst/>
              <a:defRPr/>
            </a:pPr>
            <a:r>
              <a:rPr kumimoji="0" lang="en-US" sz="1400" b="1" i="0" u="none" strike="noStrike" kern="1200" cap="none" spc="0" normalizeH="0" baseline="0" noProof="0" dirty="0" smtClean="0">
                <a:ln>
                  <a:noFill/>
                </a:ln>
                <a:effectLst/>
                <a:uLnTx/>
                <a:uFillTx/>
                <a:latin typeface="+mn-lt"/>
                <a:ea typeface="+mn-ea"/>
                <a:cs typeface="+mn-cs"/>
              </a:rPr>
              <a:t>Virtual Machines</a:t>
            </a:r>
            <a:r>
              <a:rPr kumimoji="0" lang="en-US" sz="1400" b="0" i="0" u="none" strike="noStrike" kern="1200" cap="none" spc="0" normalizeH="0" noProof="0" dirty="0" smtClean="0">
                <a:ln>
                  <a:noFill/>
                </a:ln>
                <a:effectLst/>
                <a:uLnTx/>
                <a:uFillTx/>
                <a:latin typeface="+mn-lt"/>
                <a:ea typeface="+mn-ea"/>
                <a:cs typeface="+mn-cs"/>
              </a:rPr>
              <a:t>: 4 virtual processors and 7 GB RAM per virtual machine; Fixed size VHD</a:t>
            </a:r>
          </a:p>
        </p:txBody>
      </p:sp>
      <p:grpSp>
        <p:nvGrpSpPr>
          <p:cNvPr id="2" name="Group 39"/>
          <p:cNvGrpSpPr/>
          <p:nvPr/>
        </p:nvGrpSpPr>
        <p:grpSpPr>
          <a:xfrm>
            <a:off x="76200" y="2645392"/>
            <a:ext cx="9433034" cy="4212608"/>
            <a:chOff x="76200" y="2340592"/>
            <a:chExt cx="9433034" cy="4441208"/>
          </a:xfrm>
        </p:grpSpPr>
        <p:sp>
          <p:nvSpPr>
            <p:cNvPr id="41" name="Rectangle 40"/>
            <p:cNvSpPr/>
            <p:nvPr/>
          </p:nvSpPr>
          <p:spPr>
            <a:xfrm>
              <a:off x="81888" y="2340592"/>
              <a:ext cx="8991600" cy="444120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a:r>
              <a:endParaRPr lang="en-US" dirty="0"/>
            </a:p>
          </p:txBody>
        </p:sp>
        <p:graphicFrame>
          <p:nvGraphicFramePr>
            <p:cNvPr id="42" name="Chart 41"/>
            <p:cNvGraphicFramePr/>
            <p:nvPr/>
          </p:nvGraphicFramePr>
          <p:xfrm>
            <a:off x="76200" y="2492992"/>
            <a:ext cx="8077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43" name="TextBox 42"/>
            <p:cNvSpPr txBox="1"/>
            <p:nvPr/>
          </p:nvSpPr>
          <p:spPr>
            <a:xfrm>
              <a:off x="89848" y="2748888"/>
              <a:ext cx="609600" cy="253916"/>
            </a:xfrm>
            <a:prstGeom prst="rect">
              <a:avLst/>
            </a:prstGeom>
            <a:noFill/>
          </p:spPr>
          <p:txBody>
            <a:bodyPr wrap="square" rtlCol="0">
              <a:spAutoFit/>
            </a:bodyPr>
            <a:lstStyle/>
            <a:p>
              <a:r>
                <a:rPr lang="en-US" sz="1000" dirty="0" smtClean="0"/>
                <a:t>% CPU</a:t>
              </a:r>
              <a:endParaRPr lang="en-US" sz="1000" dirty="0"/>
            </a:p>
          </p:txBody>
        </p:sp>
        <p:sp>
          <p:nvSpPr>
            <p:cNvPr id="44" name="TextBox 43"/>
            <p:cNvSpPr txBox="1"/>
            <p:nvPr/>
          </p:nvSpPr>
          <p:spPr>
            <a:xfrm>
              <a:off x="7467600" y="2492992"/>
              <a:ext cx="1371600" cy="400110"/>
            </a:xfrm>
            <a:prstGeom prst="rect">
              <a:avLst/>
            </a:prstGeom>
            <a:noFill/>
          </p:spPr>
          <p:txBody>
            <a:bodyPr wrap="square" rtlCol="0">
              <a:spAutoFit/>
            </a:bodyPr>
            <a:lstStyle/>
            <a:p>
              <a:r>
                <a:rPr lang="en-US" sz="1000" dirty="0" smtClean="0"/>
                <a:t>Throughput</a:t>
              </a:r>
            </a:p>
            <a:p>
              <a:r>
                <a:rPr lang="en-US" sz="1000" dirty="0" smtClean="0"/>
                <a:t>(Batch requests/sec)</a:t>
              </a:r>
              <a:endParaRPr lang="en-US" sz="1000" dirty="0"/>
            </a:p>
          </p:txBody>
        </p:sp>
        <p:sp>
          <p:nvSpPr>
            <p:cNvPr id="45" name="TextBox 44"/>
            <p:cNvSpPr txBox="1"/>
            <p:nvPr/>
          </p:nvSpPr>
          <p:spPr>
            <a:xfrm>
              <a:off x="7680434" y="6248400"/>
              <a:ext cx="1828800" cy="369332"/>
            </a:xfrm>
            <a:prstGeom prst="rect">
              <a:avLst/>
            </a:prstGeom>
            <a:noFill/>
          </p:spPr>
          <p:txBody>
            <a:bodyPr wrap="square" rtlCol="0">
              <a:spAutoFit/>
            </a:bodyPr>
            <a:lstStyle/>
            <a:p>
              <a:r>
                <a:rPr lang="en-US" sz="900" dirty="0" smtClean="0"/>
                <a:t>Relative Throughput for Windows Server 2008</a:t>
              </a:r>
              <a:endParaRPr lang="en-US" sz="900" dirty="0"/>
            </a:p>
          </p:txBody>
        </p:sp>
        <p:sp>
          <p:nvSpPr>
            <p:cNvPr id="46" name="Right Brace 45"/>
            <p:cNvSpPr/>
            <p:nvPr/>
          </p:nvSpPr>
          <p:spPr>
            <a:xfrm>
              <a:off x="7924800" y="3352800"/>
              <a:ext cx="228600" cy="838200"/>
            </a:xfrm>
            <a:prstGeom prst="rightBrace">
              <a:avLst>
                <a:gd name="adj1" fmla="val 833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ight Brace 46"/>
            <p:cNvSpPr/>
            <p:nvPr/>
          </p:nvSpPr>
          <p:spPr>
            <a:xfrm>
              <a:off x="7924800" y="4267200"/>
              <a:ext cx="228600" cy="762000"/>
            </a:xfrm>
            <a:prstGeom prst="rightBrace">
              <a:avLst>
                <a:gd name="adj1" fmla="val 833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ight Brace 47"/>
            <p:cNvSpPr/>
            <p:nvPr/>
          </p:nvSpPr>
          <p:spPr>
            <a:xfrm>
              <a:off x="7924800" y="5105400"/>
              <a:ext cx="228600" cy="685800"/>
            </a:xfrm>
            <a:prstGeom prst="rightBrace">
              <a:avLst>
                <a:gd name="adj1" fmla="val 833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p:cNvSpPr txBox="1"/>
            <p:nvPr/>
          </p:nvSpPr>
          <p:spPr>
            <a:xfrm>
              <a:off x="8077200" y="3639979"/>
              <a:ext cx="762000" cy="400110"/>
            </a:xfrm>
            <a:prstGeom prst="rect">
              <a:avLst/>
            </a:prstGeom>
            <a:noFill/>
          </p:spPr>
          <p:txBody>
            <a:bodyPr wrap="square" rtlCol="0">
              <a:spAutoFit/>
            </a:bodyPr>
            <a:lstStyle/>
            <a:p>
              <a:pPr algn="ctr"/>
              <a:r>
                <a:rPr lang="en-US" sz="1000" b="1" dirty="0" smtClean="0"/>
                <a:t>Heavy</a:t>
              </a:r>
            </a:p>
            <a:p>
              <a:pPr algn="ctr"/>
              <a:r>
                <a:rPr lang="en-US" sz="1000" b="1" dirty="0" smtClean="0"/>
                <a:t>Load</a:t>
              </a:r>
              <a:endParaRPr lang="en-US" sz="1000" b="1" dirty="0"/>
            </a:p>
          </p:txBody>
        </p:sp>
        <p:sp>
          <p:nvSpPr>
            <p:cNvPr id="50" name="TextBox 49"/>
            <p:cNvSpPr txBox="1"/>
            <p:nvPr/>
          </p:nvSpPr>
          <p:spPr>
            <a:xfrm>
              <a:off x="8077200" y="4419600"/>
              <a:ext cx="762000" cy="400110"/>
            </a:xfrm>
            <a:prstGeom prst="rect">
              <a:avLst/>
            </a:prstGeom>
            <a:noFill/>
          </p:spPr>
          <p:txBody>
            <a:bodyPr wrap="square" rtlCol="0">
              <a:spAutoFit/>
            </a:bodyPr>
            <a:lstStyle/>
            <a:p>
              <a:pPr algn="ctr"/>
              <a:r>
                <a:rPr lang="en-US" sz="1000" b="1" dirty="0" smtClean="0"/>
                <a:t>Moderate</a:t>
              </a:r>
            </a:p>
            <a:p>
              <a:pPr algn="ctr"/>
              <a:r>
                <a:rPr lang="en-US" sz="1000" b="1" dirty="0" smtClean="0"/>
                <a:t>Load</a:t>
              </a:r>
              <a:endParaRPr lang="en-US" sz="1000" b="1" dirty="0"/>
            </a:p>
          </p:txBody>
        </p:sp>
        <p:sp>
          <p:nvSpPr>
            <p:cNvPr id="51" name="TextBox 50"/>
            <p:cNvSpPr txBox="1"/>
            <p:nvPr/>
          </p:nvSpPr>
          <p:spPr>
            <a:xfrm>
              <a:off x="8077200" y="5257800"/>
              <a:ext cx="762000" cy="400110"/>
            </a:xfrm>
            <a:prstGeom prst="rect">
              <a:avLst/>
            </a:prstGeom>
            <a:noFill/>
          </p:spPr>
          <p:txBody>
            <a:bodyPr wrap="square" rtlCol="0">
              <a:spAutoFit/>
            </a:bodyPr>
            <a:lstStyle/>
            <a:p>
              <a:pPr algn="ctr"/>
              <a:r>
                <a:rPr lang="en-US" sz="1000" b="1" dirty="0" smtClean="0"/>
                <a:t>Low</a:t>
              </a:r>
            </a:p>
            <a:p>
              <a:pPr algn="ctr"/>
              <a:r>
                <a:rPr lang="en-US" sz="1000" b="1" dirty="0" smtClean="0"/>
                <a:t>Load</a:t>
              </a:r>
              <a:endParaRPr lang="en-US" sz="1000" b="1" dirty="0"/>
            </a:p>
          </p:txBody>
        </p:sp>
        <p:cxnSp>
          <p:nvCxnSpPr>
            <p:cNvPr id="52" name="Straight Connector 51"/>
            <p:cNvCxnSpPr/>
            <p:nvPr/>
          </p:nvCxnSpPr>
          <p:spPr>
            <a:xfrm rot="16200000" flipV="1">
              <a:off x="2723524" y="4439276"/>
              <a:ext cx="2797792" cy="1524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971800" y="3111774"/>
              <a:ext cx="11430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6594144" y="3090041"/>
              <a:ext cx="878711" cy="459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10800000">
              <a:off x="4150056" y="3108280"/>
              <a:ext cx="14478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4616668" y="2842022"/>
              <a:ext cx="2286000" cy="510778"/>
            </a:xfrm>
            <a:prstGeom prst="roundRect">
              <a:avLst/>
            </a:prstGeom>
            <a:ln/>
          </p:spPr>
          <p:style>
            <a:lnRef idx="0">
              <a:schemeClr val="accent2"/>
            </a:lnRef>
            <a:fillRef idx="3">
              <a:schemeClr val="accent2"/>
            </a:fillRef>
            <a:effectRef idx="3">
              <a:schemeClr val="accent2"/>
            </a:effectRef>
            <a:fontRef idx="minor">
              <a:schemeClr val="lt1"/>
            </a:fontRef>
          </p:style>
          <p:txBody>
            <a:bodyPr wrap="square" anchor="ctr" anchorCtr="0">
              <a:spAutoFit/>
            </a:bodyPr>
            <a:lstStyle/>
            <a:p>
              <a:pPr algn="ctr"/>
              <a:endParaRPr lang="en-US" sz="1200" dirty="0" smtClean="0"/>
            </a:p>
            <a:p>
              <a:pPr algn="ctr"/>
              <a:endParaRPr lang="en-US" sz="1200" dirty="0"/>
            </a:p>
          </p:txBody>
        </p:sp>
        <p:sp>
          <p:nvSpPr>
            <p:cNvPr id="57" name="Rectangle 56"/>
            <p:cNvSpPr/>
            <p:nvPr/>
          </p:nvSpPr>
          <p:spPr>
            <a:xfrm>
              <a:off x="4995038" y="2938790"/>
              <a:ext cx="1598515" cy="261610"/>
            </a:xfrm>
            <a:prstGeom prst="rect">
              <a:avLst/>
            </a:prstGeom>
          </p:spPr>
          <p:txBody>
            <a:bodyPr wrap="square" anchor="ctr">
              <a:spAutoFit/>
            </a:bodyPr>
            <a:lstStyle/>
            <a:p>
              <a:pPr algn="ctr"/>
              <a:r>
                <a:rPr lang="en-US" sz="1100" b="1" dirty="0" smtClean="0"/>
                <a:t>CPU over-commit</a:t>
              </a:r>
              <a:endParaRPr lang="en-US" sz="1100" b="1" dirty="0"/>
            </a:p>
          </p:txBody>
        </p:sp>
        <p:cxnSp>
          <p:nvCxnSpPr>
            <p:cNvPr id="58" name="Straight Arrow Connector 57"/>
            <p:cNvCxnSpPr/>
            <p:nvPr/>
          </p:nvCxnSpPr>
          <p:spPr>
            <a:xfrm rot="10800000">
              <a:off x="472966" y="3108280"/>
              <a:ext cx="14478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158766" y="2876074"/>
              <a:ext cx="2286000" cy="476726"/>
            </a:xfrm>
            <a:prstGeom prst="roundRect">
              <a:avLst/>
            </a:prstGeom>
            <a:ln/>
          </p:spPr>
          <p:style>
            <a:lnRef idx="0">
              <a:schemeClr val="accent2"/>
            </a:lnRef>
            <a:fillRef idx="3">
              <a:schemeClr val="accent2"/>
            </a:fillRef>
            <a:effectRef idx="3">
              <a:schemeClr val="accent2"/>
            </a:effectRef>
            <a:fontRef idx="minor">
              <a:schemeClr val="lt1"/>
            </a:fontRef>
          </p:style>
          <p:txBody>
            <a:bodyPr wrap="square" anchor="ctr" anchorCtr="0">
              <a:spAutoFit/>
            </a:bodyPr>
            <a:lstStyle/>
            <a:p>
              <a:pPr algn="ctr"/>
              <a:r>
                <a:rPr lang="en-US" sz="1100" b="1" dirty="0" smtClean="0"/>
                <a:t>Almost Linear Scale</a:t>
              </a:r>
            </a:p>
            <a:p>
              <a:pPr algn="ctr"/>
              <a:r>
                <a:rPr lang="en-US" sz="1100" b="1" dirty="0" smtClean="0"/>
                <a:t>No CPU over-commit</a:t>
              </a:r>
              <a:endParaRPr lang="en-US" sz="1100" b="1" dirty="0"/>
            </a:p>
          </p:txBody>
        </p:sp>
        <p:sp>
          <p:nvSpPr>
            <p:cNvPr id="60" name="TextBox 59"/>
            <p:cNvSpPr txBox="1"/>
            <p:nvPr/>
          </p:nvSpPr>
          <p:spPr>
            <a:xfrm>
              <a:off x="5470634" y="6400800"/>
              <a:ext cx="1828800" cy="230832"/>
            </a:xfrm>
            <a:prstGeom prst="rect">
              <a:avLst/>
            </a:prstGeom>
            <a:noFill/>
          </p:spPr>
          <p:txBody>
            <a:bodyPr wrap="square" rtlCol="0">
              <a:spAutoFit/>
            </a:bodyPr>
            <a:lstStyle/>
            <a:p>
              <a:r>
                <a:rPr lang="en-US" sz="900" dirty="0" smtClean="0"/>
                <a:t>Batch requests/sec/%CPU</a:t>
              </a:r>
              <a:endParaRPr lang="en-US" sz="900" dirty="0"/>
            </a:p>
          </p:txBody>
        </p:sp>
        <p:grpSp>
          <p:nvGrpSpPr>
            <p:cNvPr id="3" name="Group 42"/>
            <p:cNvGrpSpPr/>
            <p:nvPr/>
          </p:nvGrpSpPr>
          <p:grpSpPr>
            <a:xfrm>
              <a:off x="7270532" y="6309360"/>
              <a:ext cx="457200" cy="91440"/>
              <a:chOff x="-3581400" y="3460532"/>
              <a:chExt cx="457200" cy="91440"/>
            </a:xfrm>
          </p:grpSpPr>
          <p:cxnSp>
            <p:nvCxnSpPr>
              <p:cNvPr id="66" name="Straight Connector 65"/>
              <p:cNvCxnSpPr/>
              <p:nvPr/>
            </p:nvCxnSpPr>
            <p:spPr>
              <a:xfrm>
                <a:off x="-3581400" y="3505200"/>
                <a:ext cx="457200" cy="0"/>
              </a:xfrm>
              <a:prstGeom prst="line">
                <a:avLst/>
              </a:prstGeom>
              <a:ln cap="rnd">
                <a:solidFill>
                  <a:schemeClr val="accent5">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Diamond 66"/>
              <p:cNvSpPr/>
              <p:nvPr/>
            </p:nvSpPr>
            <p:spPr>
              <a:xfrm>
                <a:off x="-3505200" y="3460532"/>
                <a:ext cx="182880" cy="91440"/>
              </a:xfrm>
              <a:prstGeom prst="diamond">
                <a:avLst/>
              </a:prstGeom>
              <a:solidFill>
                <a:schemeClr val="accent5">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TextBox 61"/>
            <p:cNvSpPr txBox="1"/>
            <p:nvPr/>
          </p:nvSpPr>
          <p:spPr>
            <a:xfrm>
              <a:off x="3673366" y="6416566"/>
              <a:ext cx="1828800" cy="230832"/>
            </a:xfrm>
            <a:prstGeom prst="rect">
              <a:avLst/>
            </a:prstGeom>
            <a:noFill/>
          </p:spPr>
          <p:txBody>
            <a:bodyPr wrap="square" rtlCol="0">
              <a:spAutoFit/>
            </a:bodyPr>
            <a:lstStyle/>
            <a:p>
              <a:r>
                <a:rPr lang="en-US" sz="900" dirty="0" smtClean="0"/>
                <a:t>Windows Server 2008 </a:t>
              </a:r>
              <a:r>
                <a:rPr lang="en-US" sz="900" b="1" dirty="0" smtClean="0"/>
                <a:t>R2</a:t>
              </a:r>
              <a:endParaRPr lang="en-US" sz="900" b="1" dirty="0"/>
            </a:p>
          </p:txBody>
        </p:sp>
        <p:sp>
          <p:nvSpPr>
            <p:cNvPr id="63" name="TextBox 62"/>
            <p:cNvSpPr txBox="1"/>
            <p:nvPr/>
          </p:nvSpPr>
          <p:spPr>
            <a:xfrm>
              <a:off x="1479332" y="6400800"/>
              <a:ext cx="1828800" cy="230832"/>
            </a:xfrm>
            <a:prstGeom prst="rect">
              <a:avLst/>
            </a:prstGeom>
            <a:noFill/>
          </p:spPr>
          <p:txBody>
            <a:bodyPr wrap="square" rtlCol="0">
              <a:spAutoFit/>
            </a:bodyPr>
            <a:lstStyle/>
            <a:p>
              <a:r>
                <a:rPr lang="en-US" sz="900" dirty="0" smtClean="0"/>
                <a:t>Windows Server 2008 </a:t>
              </a:r>
              <a:r>
                <a:rPr lang="en-US" sz="900" b="1" dirty="0" smtClean="0"/>
                <a:t>R2</a:t>
              </a:r>
              <a:endParaRPr lang="en-US" sz="900" b="1" dirty="0"/>
            </a:p>
          </p:txBody>
        </p:sp>
        <p:sp>
          <p:nvSpPr>
            <p:cNvPr id="64" name="TextBox 63"/>
            <p:cNvSpPr txBox="1"/>
            <p:nvPr/>
          </p:nvSpPr>
          <p:spPr>
            <a:xfrm>
              <a:off x="5473264" y="6524298"/>
              <a:ext cx="1828800" cy="230832"/>
            </a:xfrm>
            <a:prstGeom prst="rect">
              <a:avLst/>
            </a:prstGeom>
            <a:noFill/>
          </p:spPr>
          <p:txBody>
            <a:bodyPr wrap="square" rtlCol="0">
              <a:spAutoFit/>
            </a:bodyPr>
            <a:lstStyle/>
            <a:p>
              <a:r>
                <a:rPr lang="en-US" sz="900" dirty="0" smtClean="0"/>
                <a:t>Windows Server 2008 </a:t>
              </a:r>
              <a:r>
                <a:rPr lang="en-US" sz="900" b="1" dirty="0" smtClean="0"/>
                <a:t>R2</a:t>
              </a:r>
              <a:endParaRPr lang="en-US" sz="900" b="1" dirty="0"/>
            </a:p>
          </p:txBody>
        </p:sp>
        <p:graphicFrame>
          <p:nvGraphicFramePr>
            <p:cNvPr id="65" name="Chart 64"/>
            <p:cNvGraphicFramePr/>
            <p:nvPr/>
          </p:nvGraphicFramePr>
          <p:xfrm>
            <a:off x="304800" y="3657600"/>
            <a:ext cx="4343400" cy="2438400"/>
          </p:xfrm>
          <a:graphic>
            <a:graphicData uri="http://schemas.openxmlformats.org/drawingml/2006/chart">
              <c:chart xmlns:c="http://schemas.openxmlformats.org/drawingml/2006/chart" xmlns:r="http://schemas.openxmlformats.org/officeDocument/2006/relationships" r:id="rId5"/>
            </a:graphicData>
          </a:graphic>
        </p:graphicFrame>
      </p:gr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rapezoid 30"/>
          <p:cNvSpPr/>
          <p:nvPr/>
        </p:nvSpPr>
        <p:spPr bwMode="auto">
          <a:xfrm>
            <a:off x="508000" y="1886712"/>
            <a:ext cx="8229600" cy="595755"/>
          </a:xfrm>
          <a:prstGeom prst="trapezoid">
            <a:avLst>
              <a:gd name="adj" fmla="val 461292"/>
            </a:avLst>
          </a:prstGeom>
          <a:gradFill flip="none" rotWithShape="1">
            <a:gsLst>
              <a:gs pos="0">
                <a:schemeClr val="tx1">
                  <a:lumMod val="75000"/>
                  <a:shade val="30000"/>
                  <a:satMod val="115000"/>
                  <a:alpha val="31000"/>
                </a:schemeClr>
              </a:gs>
              <a:gs pos="50000">
                <a:schemeClr val="tx1">
                  <a:lumMod val="75000"/>
                  <a:shade val="67500"/>
                  <a:satMod val="115000"/>
                </a:schemeClr>
              </a:gs>
              <a:gs pos="100000">
                <a:schemeClr val="tx1">
                  <a:lumMod val="75000"/>
                  <a:shade val="100000"/>
                  <a:satMod val="11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lumMod val="95000"/>
                </a:srgbClr>
              </a:solidFill>
              <a:latin typeface="Arial" pitchFamily="34" charset="0"/>
            </a:endParaRPr>
          </a:p>
        </p:txBody>
      </p:sp>
      <p:sp>
        <p:nvSpPr>
          <p:cNvPr id="23" name="Title 1"/>
          <p:cNvSpPr>
            <a:spLocks noGrp="1"/>
          </p:cNvSpPr>
          <p:nvPr>
            <p:ph type="title"/>
          </p:nvPr>
        </p:nvSpPr>
        <p:spPr>
          <a:xfrm>
            <a:off x="149968" y="172151"/>
            <a:ext cx="8774576" cy="443198"/>
          </a:xfrm>
        </p:spPr>
        <p:txBody>
          <a:bodyPr/>
          <a:lstStyle/>
          <a:p>
            <a:r>
              <a:rPr lang="en-US" sz="3200" dirty="0" smtClean="0"/>
              <a:t>Microsoft Virtualization Partner Ecosystem</a:t>
            </a:r>
            <a:endParaRPr lang="en-US" sz="3200" dirty="0"/>
          </a:p>
        </p:txBody>
      </p:sp>
      <p:grpSp>
        <p:nvGrpSpPr>
          <p:cNvPr id="2" name="Group 15"/>
          <p:cNvGrpSpPr/>
          <p:nvPr/>
        </p:nvGrpSpPr>
        <p:grpSpPr>
          <a:xfrm>
            <a:off x="584200" y="2291981"/>
            <a:ext cx="8077200" cy="1441798"/>
            <a:chOff x="3654892" y="-327588"/>
            <a:chExt cx="1684027" cy="4774064"/>
          </a:xfrm>
          <a:scene3d>
            <a:camera prst="orthographicFront">
              <a:rot lat="0" lon="0" rev="0"/>
            </a:camera>
            <a:lightRig rig="balanced" dir="t">
              <a:rot lat="0" lon="0" rev="8700000"/>
            </a:lightRig>
          </a:scene3d>
        </p:grpSpPr>
        <p:sp>
          <p:nvSpPr>
            <p:cNvPr id="17" name="Rounded Rectangle 16"/>
            <p:cNvSpPr/>
            <p:nvPr/>
          </p:nvSpPr>
          <p:spPr>
            <a:xfrm>
              <a:off x="3654892" y="-327588"/>
              <a:ext cx="1684027" cy="4004158"/>
            </a:xfrm>
            <a:prstGeom prst="roundRect">
              <a:avLst>
                <a:gd name="adj" fmla="val 10000"/>
              </a:avLst>
            </a:prstGeom>
            <a:solidFill>
              <a:srgbClr val="BC4C00"/>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8" name="Rounded Rectangle 4"/>
            <p:cNvSpPr/>
            <p:nvPr/>
          </p:nvSpPr>
          <p:spPr>
            <a:xfrm>
              <a:off x="3701452" y="1309376"/>
              <a:ext cx="1585381" cy="31371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200" dirty="0">
                <a:solidFill>
                  <a:srgbClr val="FFFFFF"/>
                </a:solidFill>
                <a:latin typeface="Calibri"/>
              </a:endParaRPr>
            </a:p>
          </p:txBody>
        </p:sp>
      </p:grpSp>
      <p:sp>
        <p:nvSpPr>
          <p:cNvPr id="22" name="TextBox 21"/>
          <p:cNvSpPr txBox="1"/>
          <p:nvPr/>
        </p:nvSpPr>
        <p:spPr>
          <a:xfrm>
            <a:off x="3614364" y="2316118"/>
            <a:ext cx="2137272" cy="461665"/>
          </a:xfrm>
          <a:prstGeom prst="rect">
            <a:avLst/>
          </a:prstGeom>
          <a:noFill/>
        </p:spPr>
        <p:txBody>
          <a:bodyPr wrap="square" rtlCol="0">
            <a:spAutoFit/>
          </a:bodyPr>
          <a:lstStyle/>
          <a:p>
            <a:pPr algn="ctr"/>
            <a:r>
              <a:rPr lang="en-US" sz="2400" b="1" dirty="0">
                <a:solidFill>
                  <a:srgbClr val="FFFFFF"/>
                </a:solidFill>
                <a:effectLst>
                  <a:outerShdw blurRad="50800" dist="38100" dir="8100000" algn="tr" rotWithShape="0">
                    <a:prstClr val="black">
                      <a:alpha val="40000"/>
                    </a:prstClr>
                  </a:outerShdw>
                </a:effectLst>
                <a:latin typeface="Calibri" pitchFamily="34" charset="0"/>
              </a:rPr>
              <a:t>Management</a:t>
            </a:r>
          </a:p>
        </p:txBody>
      </p:sp>
      <p:sp>
        <p:nvSpPr>
          <p:cNvPr id="33" name="TextBox 32"/>
          <p:cNvSpPr txBox="1"/>
          <p:nvPr/>
        </p:nvSpPr>
        <p:spPr>
          <a:xfrm>
            <a:off x="2133601" y="598515"/>
            <a:ext cx="4952999" cy="830997"/>
          </a:xfrm>
          <a:prstGeom prst="rect">
            <a:avLst/>
          </a:prstGeom>
          <a:noFill/>
          <a:effectLst>
            <a:innerShdw blurRad="63500" dist="50800" dir="2700000">
              <a:prstClr val="black">
                <a:alpha val="50000"/>
              </a:prstClr>
            </a:innerShdw>
          </a:effectLst>
        </p:spPr>
        <p:txBody>
          <a:bodyPr wrap="square" rtlCol="0">
            <a:spAutoFit/>
          </a:bodyPr>
          <a:lstStyle/>
          <a:p>
            <a:pPr algn="ctr"/>
            <a:r>
              <a:rPr lang="en-US" sz="4800" b="1" dirty="0">
                <a:solidFill>
                  <a:srgbClr val="FFFFFF"/>
                </a:solidFill>
              </a:rPr>
              <a:t>DYNAMIC IT</a:t>
            </a:r>
          </a:p>
        </p:txBody>
      </p:sp>
      <p:grpSp>
        <p:nvGrpSpPr>
          <p:cNvPr id="3" name="Group 37"/>
          <p:cNvGrpSpPr/>
          <p:nvPr/>
        </p:nvGrpSpPr>
        <p:grpSpPr>
          <a:xfrm>
            <a:off x="622109" y="2496312"/>
            <a:ext cx="8026591" cy="3581400"/>
            <a:chOff x="622109" y="2468774"/>
            <a:chExt cx="8026591" cy="3855826"/>
          </a:xfrm>
        </p:grpSpPr>
        <p:grpSp>
          <p:nvGrpSpPr>
            <p:cNvPr id="4" name="Group 23"/>
            <p:cNvGrpSpPr/>
            <p:nvPr/>
          </p:nvGrpSpPr>
          <p:grpSpPr>
            <a:xfrm>
              <a:off x="622109" y="2468774"/>
              <a:ext cx="2552891" cy="3813331"/>
              <a:chOff x="1826643" y="26477"/>
              <a:chExt cx="1684027" cy="4286415"/>
            </a:xfrm>
            <a:scene3d>
              <a:camera prst="orthographicFront">
                <a:rot lat="0" lon="0" rev="0"/>
              </a:camera>
              <a:lightRig rig="balanced" dir="t">
                <a:rot lat="0" lon="0" rev="8700000"/>
              </a:lightRig>
            </a:scene3d>
          </p:grpSpPr>
          <p:sp>
            <p:nvSpPr>
              <p:cNvPr id="25" name="Rounded Rectangle 24"/>
              <p:cNvSpPr/>
              <p:nvPr/>
            </p:nvSpPr>
            <p:spPr>
              <a:xfrm>
                <a:off x="1826643" y="1123114"/>
                <a:ext cx="1684027" cy="3189778"/>
              </a:xfrm>
              <a:prstGeom prst="roundRect">
                <a:avLst>
                  <a:gd name="adj" fmla="val 10000"/>
                </a:avLst>
              </a:prstGeom>
              <a:solidFill>
                <a:srgbClr val="972929"/>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6" name="Rounded Rectangle 6"/>
              <p:cNvSpPr/>
              <p:nvPr/>
            </p:nvSpPr>
            <p:spPr>
              <a:xfrm>
                <a:off x="1861746" y="26477"/>
                <a:ext cx="1585381" cy="2889190"/>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200" dirty="0">
                  <a:solidFill>
                    <a:sysClr val="window" lastClr="FFFFFF"/>
                  </a:solidFill>
                  <a:latin typeface="Calibri"/>
                </a:endParaRPr>
              </a:p>
              <a:p>
                <a:pPr algn="ctr" defTabSz="533400">
                  <a:spcBef>
                    <a:spcPct val="0"/>
                  </a:spcBef>
                  <a:spcAft>
                    <a:spcPts val="600"/>
                  </a:spcAft>
                </a:pPr>
                <a:endParaRPr lang="en-US" sz="2000" b="1" dirty="0">
                  <a:solidFill>
                    <a:sysClr val="window" lastClr="FFFFFF"/>
                  </a:solidFill>
                  <a:latin typeface="Calibri"/>
                </a:endParaRPr>
              </a:p>
              <a:p>
                <a:pPr algn="ctr" defTabSz="533400">
                  <a:spcBef>
                    <a:spcPct val="0"/>
                  </a:spcBef>
                  <a:spcAft>
                    <a:spcPts val="6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Datacenter</a:t>
                </a:r>
                <a:endParaRPr lang="en-US" sz="2000" b="1" dirty="0">
                  <a:solidFill>
                    <a:sysClr val="window" lastClr="FFFFFF"/>
                  </a:solidFill>
                  <a:effectLst>
                    <a:outerShdw blurRad="50800" dist="38100" dir="8100000" algn="tr" rotWithShape="0">
                      <a:prstClr val="black">
                        <a:alpha val="40000"/>
                      </a:prstClr>
                    </a:outerShdw>
                  </a:effectLst>
                  <a:latin typeface="Calibri"/>
                </a:endParaRPr>
              </a:p>
            </p:txBody>
          </p:sp>
        </p:grpSp>
        <p:grpSp>
          <p:nvGrpSpPr>
            <p:cNvPr id="5" name="Group 7"/>
            <p:cNvGrpSpPr/>
            <p:nvPr/>
          </p:nvGrpSpPr>
          <p:grpSpPr>
            <a:xfrm>
              <a:off x="6095809" y="2672972"/>
              <a:ext cx="2552891" cy="3624648"/>
              <a:chOff x="1798751" y="83591"/>
              <a:chExt cx="1684027" cy="4172361"/>
            </a:xfrm>
            <a:scene3d>
              <a:camera prst="orthographicFront">
                <a:rot lat="0" lon="0" rev="0"/>
              </a:camera>
              <a:lightRig rig="balanced" dir="t">
                <a:rot lat="0" lon="0" rev="8700000"/>
              </a:lightRig>
            </a:scene3d>
          </p:grpSpPr>
          <p:sp>
            <p:nvSpPr>
              <p:cNvPr id="9" name="Rounded Rectangle 8"/>
              <p:cNvSpPr/>
              <p:nvPr/>
            </p:nvSpPr>
            <p:spPr>
              <a:xfrm>
                <a:off x="1798751" y="1065725"/>
                <a:ext cx="1684027" cy="3190227"/>
              </a:xfrm>
              <a:prstGeom prst="roundRect">
                <a:avLst>
                  <a:gd name="adj" fmla="val 10000"/>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0" name="Rounded Rectangle 6"/>
              <p:cNvSpPr/>
              <p:nvPr/>
            </p:nvSpPr>
            <p:spPr>
              <a:xfrm>
                <a:off x="1855591" y="83591"/>
                <a:ext cx="1585381" cy="2640098"/>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2000" dirty="0">
                  <a:solidFill>
                    <a:sysClr val="window" lastClr="FFFFFF"/>
                  </a:solidFill>
                  <a:latin typeface="Calibri"/>
                </a:endParaRPr>
              </a:p>
              <a:p>
                <a:pPr algn="ctr" defTabSz="533400">
                  <a:spcBef>
                    <a:spcPct val="0"/>
                  </a:spcBef>
                  <a:spcAft>
                    <a:spcPts val="600"/>
                  </a:spcAft>
                </a:pPr>
                <a:endParaRPr lang="en-US" sz="1200" b="1" dirty="0">
                  <a:solidFill>
                    <a:sysClr val="window" lastClr="FFFFFF"/>
                  </a:solidFill>
                  <a:latin typeface="Calibri"/>
                </a:endParaRPr>
              </a:p>
              <a:p>
                <a:pPr algn="ctr" defTabSz="533400">
                  <a:spcBef>
                    <a:spcPct val="0"/>
                  </a:spcBef>
                  <a:spcAft>
                    <a:spcPts val="6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Client</a:t>
                </a:r>
                <a:endParaRPr lang="en-US" sz="800" b="1" dirty="0">
                  <a:solidFill>
                    <a:sysClr val="window" lastClr="FFFFFF"/>
                  </a:solidFill>
                  <a:effectLst>
                    <a:outerShdw blurRad="50800" dist="38100" dir="8100000" algn="tr" rotWithShape="0">
                      <a:prstClr val="black">
                        <a:alpha val="40000"/>
                      </a:prstClr>
                    </a:outerShdw>
                  </a:effectLst>
                  <a:latin typeface="Calibri"/>
                </a:endParaRPr>
              </a:p>
            </p:txBody>
          </p:sp>
        </p:grpSp>
        <p:pic>
          <p:nvPicPr>
            <p:cNvPr id="4098" name="Picture 2"/>
            <p:cNvPicPr>
              <a:picLocks noChangeAspect="1" noChangeArrowheads="1"/>
            </p:cNvPicPr>
            <p:nvPr/>
          </p:nvPicPr>
          <p:blipFill>
            <a:blip r:embed="rId3" cstate="print">
              <a:duotone>
                <a:prstClr val="black"/>
                <a:srgbClr val="4F81BD">
                  <a:tint val="45000"/>
                  <a:satMod val="400000"/>
                </a:srgbClr>
              </a:duotone>
            </a:blip>
            <a:srcRect/>
            <a:stretch>
              <a:fillRect/>
            </a:stretch>
          </p:blipFill>
          <p:spPr bwMode="auto">
            <a:xfrm>
              <a:off x="2819400" y="3505200"/>
              <a:ext cx="1335088" cy="2819400"/>
            </a:xfrm>
            <a:prstGeom prst="rect">
              <a:avLst/>
            </a:prstGeom>
            <a:noFill/>
            <a:ln w="9525">
              <a:noFill/>
              <a:miter lim="800000"/>
              <a:headEnd/>
              <a:tailEnd/>
            </a:ln>
            <a:effectLst/>
          </p:spPr>
        </p:pic>
        <p:pic>
          <p:nvPicPr>
            <p:cNvPr id="35" name="Picture 2"/>
            <p:cNvPicPr>
              <a:picLocks noChangeAspect="1" noChangeArrowheads="1"/>
            </p:cNvPicPr>
            <p:nvPr/>
          </p:nvPicPr>
          <p:blipFill>
            <a:blip r:embed="rId3" cstate="print">
              <a:duotone>
                <a:prstClr val="black"/>
                <a:srgbClr val="4F81BD">
                  <a:tint val="45000"/>
                  <a:satMod val="400000"/>
                </a:srgbClr>
              </a:duotone>
            </a:blip>
            <a:srcRect/>
            <a:stretch>
              <a:fillRect/>
            </a:stretch>
          </p:blipFill>
          <p:spPr bwMode="auto">
            <a:xfrm rot="10800000">
              <a:off x="5141912" y="3505200"/>
              <a:ext cx="1335088" cy="2819400"/>
            </a:xfrm>
            <a:prstGeom prst="rect">
              <a:avLst/>
            </a:prstGeom>
            <a:noFill/>
            <a:ln w="9525">
              <a:noFill/>
              <a:miter lim="800000"/>
              <a:headEnd/>
              <a:tailEnd/>
            </a:ln>
            <a:effectLst/>
          </p:spPr>
        </p:pic>
        <p:grpSp>
          <p:nvGrpSpPr>
            <p:cNvPr id="6" name="Group 26"/>
            <p:cNvGrpSpPr/>
            <p:nvPr/>
          </p:nvGrpSpPr>
          <p:grpSpPr>
            <a:xfrm>
              <a:off x="3361773" y="2544974"/>
              <a:ext cx="2594527" cy="3766931"/>
              <a:chOff x="43024" y="22377"/>
              <a:chExt cx="1684028" cy="4276901"/>
            </a:xfrm>
            <a:scene3d>
              <a:camera prst="orthographicFront">
                <a:rot lat="0" lon="0" rev="0"/>
              </a:camera>
              <a:lightRig rig="balanced" dir="t">
                <a:rot lat="0" lon="0" rev="8700000"/>
              </a:lightRig>
            </a:scene3d>
          </p:grpSpPr>
          <p:sp>
            <p:nvSpPr>
              <p:cNvPr id="28" name="Rounded Rectangle 27"/>
              <p:cNvSpPr/>
              <p:nvPr/>
            </p:nvSpPr>
            <p:spPr>
              <a:xfrm>
                <a:off x="43024" y="1123599"/>
                <a:ext cx="1684028" cy="3175679"/>
              </a:xfrm>
              <a:prstGeom prst="roundRect">
                <a:avLst>
                  <a:gd name="adj" fmla="val 10000"/>
                </a:avLst>
              </a:prstGeom>
              <a:solidFill>
                <a:srgbClr val="4F81BD"/>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9" name="Rounded Rectangle 6"/>
              <p:cNvSpPr/>
              <p:nvPr/>
            </p:nvSpPr>
            <p:spPr>
              <a:xfrm>
                <a:off x="97347" y="22377"/>
                <a:ext cx="1585382" cy="2809509"/>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2000" dirty="0">
                  <a:solidFill>
                    <a:sysClr val="window" lastClr="FFFFFF"/>
                  </a:solidFill>
                  <a:latin typeface="Calibri"/>
                </a:endParaRPr>
              </a:p>
              <a:p>
                <a:pPr algn="ctr" defTabSz="533400">
                  <a:spcBef>
                    <a:spcPct val="0"/>
                  </a:spcBef>
                  <a:spcAft>
                    <a:spcPts val="600"/>
                  </a:spcAft>
                </a:pPr>
                <a:endParaRPr lang="en-US" sz="1200" b="1" dirty="0">
                  <a:solidFill>
                    <a:sysClr val="window" lastClr="FFFFFF"/>
                  </a:solidFill>
                  <a:latin typeface="Calibri"/>
                </a:endParaRPr>
              </a:p>
              <a:p>
                <a:pPr algn="ctr" defTabSz="533400">
                  <a:spcBef>
                    <a:spcPct val="0"/>
                  </a:spcBef>
                  <a:spcAft>
                    <a:spcPts val="6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Cloud</a:t>
                </a:r>
                <a:endParaRPr lang="en-US" sz="2000" b="1" dirty="0">
                  <a:solidFill>
                    <a:sysClr val="window" lastClr="FFFFFF"/>
                  </a:solidFill>
                  <a:effectLst>
                    <a:outerShdw blurRad="50800" dist="38100" dir="8100000" algn="tr" rotWithShape="0">
                      <a:prstClr val="black">
                        <a:alpha val="40000"/>
                      </a:prstClr>
                    </a:outerShdw>
                  </a:effectLst>
                  <a:latin typeface="Calibri"/>
                </a:endParaRPr>
              </a:p>
            </p:txBody>
          </p:sp>
        </p:grpSp>
      </p:grpSp>
      <p:grpSp>
        <p:nvGrpSpPr>
          <p:cNvPr id="7" name="Group 74"/>
          <p:cNvGrpSpPr/>
          <p:nvPr/>
        </p:nvGrpSpPr>
        <p:grpSpPr>
          <a:xfrm>
            <a:off x="2091143" y="2639381"/>
            <a:ext cx="5066624" cy="640080"/>
            <a:chOff x="2553376" y="3093720"/>
            <a:chExt cx="5066624" cy="640080"/>
          </a:xfrm>
        </p:grpSpPr>
        <p:pic>
          <p:nvPicPr>
            <p:cNvPr id="45" name="Picture 44" descr="SilverSponsor5.png"/>
            <p:cNvPicPr>
              <a:picLocks noChangeAspect="1"/>
            </p:cNvPicPr>
            <p:nvPr/>
          </p:nvPicPr>
          <p:blipFill>
            <a:blip r:embed="rId4" cstate="print"/>
            <a:stretch>
              <a:fillRect/>
            </a:stretch>
          </p:blipFill>
          <p:spPr>
            <a:xfrm>
              <a:off x="3475612" y="3093720"/>
              <a:ext cx="791588" cy="548640"/>
            </a:xfrm>
            <a:prstGeom prst="rect">
              <a:avLst/>
            </a:prstGeom>
          </p:spPr>
        </p:pic>
        <p:pic>
          <p:nvPicPr>
            <p:cNvPr id="46" name="Picture 45" descr="SilverSponsor12.png"/>
            <p:cNvPicPr>
              <a:picLocks noChangeAspect="1"/>
            </p:cNvPicPr>
            <p:nvPr/>
          </p:nvPicPr>
          <p:blipFill>
            <a:blip r:embed="rId5" cstate="print"/>
            <a:stretch>
              <a:fillRect/>
            </a:stretch>
          </p:blipFill>
          <p:spPr>
            <a:xfrm>
              <a:off x="4651166" y="3246120"/>
              <a:ext cx="817401" cy="365760"/>
            </a:xfrm>
            <a:prstGeom prst="rect">
              <a:avLst/>
            </a:prstGeom>
          </p:spPr>
        </p:pic>
        <p:pic>
          <p:nvPicPr>
            <p:cNvPr id="47" name="Picture 46" descr="PlatinumSponsor6.png"/>
            <p:cNvPicPr>
              <a:picLocks noChangeAspect="1"/>
            </p:cNvPicPr>
            <p:nvPr/>
          </p:nvPicPr>
          <p:blipFill>
            <a:blip r:embed="rId6" cstate="print"/>
            <a:stretch>
              <a:fillRect/>
            </a:stretch>
          </p:blipFill>
          <p:spPr>
            <a:xfrm>
              <a:off x="5870366" y="3169920"/>
              <a:ext cx="539081" cy="548640"/>
            </a:xfrm>
            <a:prstGeom prst="rect">
              <a:avLst/>
            </a:prstGeom>
            <a:effectLst/>
          </p:spPr>
        </p:pic>
        <p:pic>
          <p:nvPicPr>
            <p:cNvPr id="48" name="Picture 47" descr="SilverSponsor23.png"/>
            <p:cNvPicPr>
              <a:picLocks noChangeAspect="1"/>
            </p:cNvPicPr>
            <p:nvPr/>
          </p:nvPicPr>
          <p:blipFill>
            <a:blip r:embed="rId7" cstate="print"/>
            <a:stretch>
              <a:fillRect/>
            </a:stretch>
          </p:blipFill>
          <p:spPr>
            <a:xfrm>
              <a:off x="6708566" y="3169920"/>
              <a:ext cx="911434" cy="457200"/>
            </a:xfrm>
            <a:prstGeom prst="rect">
              <a:avLst/>
            </a:prstGeom>
          </p:spPr>
        </p:pic>
        <p:pic>
          <p:nvPicPr>
            <p:cNvPr id="49" name="Picture 48" descr="SilverSponsor31.png"/>
            <p:cNvPicPr>
              <a:picLocks noChangeAspect="1"/>
            </p:cNvPicPr>
            <p:nvPr/>
          </p:nvPicPr>
          <p:blipFill>
            <a:blip r:embed="rId8" cstate="print"/>
            <a:stretch>
              <a:fillRect/>
            </a:stretch>
          </p:blipFill>
          <p:spPr>
            <a:xfrm>
              <a:off x="2553376" y="3093720"/>
              <a:ext cx="824002" cy="640080"/>
            </a:xfrm>
            <a:prstGeom prst="rect">
              <a:avLst/>
            </a:prstGeom>
          </p:spPr>
        </p:pic>
      </p:grpSp>
      <p:grpSp>
        <p:nvGrpSpPr>
          <p:cNvPr id="8" name="Group 72"/>
          <p:cNvGrpSpPr/>
          <p:nvPr/>
        </p:nvGrpSpPr>
        <p:grpSpPr>
          <a:xfrm>
            <a:off x="6495962" y="4325112"/>
            <a:ext cx="1962238" cy="1478280"/>
            <a:chOff x="3657600" y="4648200"/>
            <a:chExt cx="1962238" cy="1478280"/>
          </a:xfrm>
        </p:grpSpPr>
        <p:pic>
          <p:nvPicPr>
            <p:cNvPr id="60" name="Picture 59" descr="SilverSponsor26.png"/>
            <p:cNvPicPr>
              <a:picLocks noChangeAspect="1"/>
            </p:cNvPicPr>
            <p:nvPr/>
          </p:nvPicPr>
          <p:blipFill>
            <a:blip r:embed="rId9" cstate="print"/>
            <a:stretch>
              <a:fillRect/>
            </a:stretch>
          </p:blipFill>
          <p:spPr>
            <a:xfrm>
              <a:off x="3657600" y="5486400"/>
              <a:ext cx="1159566" cy="640080"/>
            </a:xfrm>
            <a:prstGeom prst="rect">
              <a:avLst/>
            </a:prstGeom>
          </p:spPr>
        </p:pic>
        <p:pic>
          <p:nvPicPr>
            <p:cNvPr id="61" name="Picture 60" descr="SilverSponsor29.png"/>
            <p:cNvPicPr>
              <a:picLocks noChangeAspect="1"/>
            </p:cNvPicPr>
            <p:nvPr/>
          </p:nvPicPr>
          <p:blipFill>
            <a:blip r:embed="rId10" cstate="print"/>
            <a:stretch>
              <a:fillRect/>
            </a:stretch>
          </p:blipFill>
          <p:spPr>
            <a:xfrm>
              <a:off x="4800600" y="5562600"/>
              <a:ext cx="819238" cy="457200"/>
            </a:xfrm>
            <a:prstGeom prst="rect">
              <a:avLst/>
            </a:prstGeom>
          </p:spPr>
        </p:pic>
        <p:pic>
          <p:nvPicPr>
            <p:cNvPr id="62" name="Picture 61" descr="PlatinumSponsor11.png"/>
            <p:cNvPicPr>
              <a:picLocks noChangeAspect="1"/>
            </p:cNvPicPr>
            <p:nvPr/>
          </p:nvPicPr>
          <p:blipFill>
            <a:blip r:embed="rId11" cstate="print"/>
            <a:stretch>
              <a:fillRect/>
            </a:stretch>
          </p:blipFill>
          <p:spPr>
            <a:xfrm>
              <a:off x="3861508" y="4724400"/>
              <a:ext cx="558092" cy="274320"/>
            </a:xfrm>
            <a:prstGeom prst="rect">
              <a:avLst/>
            </a:prstGeom>
          </p:spPr>
        </p:pic>
        <p:pic>
          <p:nvPicPr>
            <p:cNvPr id="63" name="Picture 62" descr="SilverSponsor28.png"/>
            <p:cNvPicPr>
              <a:picLocks noChangeAspect="1"/>
            </p:cNvPicPr>
            <p:nvPr/>
          </p:nvPicPr>
          <p:blipFill>
            <a:blip r:embed="rId12" cstate="print"/>
            <a:stretch>
              <a:fillRect/>
            </a:stretch>
          </p:blipFill>
          <p:spPr>
            <a:xfrm>
              <a:off x="3700422" y="5013960"/>
              <a:ext cx="947778" cy="548640"/>
            </a:xfrm>
            <a:prstGeom prst="rect">
              <a:avLst/>
            </a:prstGeom>
          </p:spPr>
        </p:pic>
        <p:pic>
          <p:nvPicPr>
            <p:cNvPr id="64" name="Picture 63" descr="SilverSponsor24.png"/>
            <p:cNvPicPr>
              <a:picLocks noChangeAspect="1"/>
            </p:cNvPicPr>
            <p:nvPr/>
          </p:nvPicPr>
          <p:blipFill>
            <a:blip r:embed="rId13" cstate="print"/>
            <a:stretch>
              <a:fillRect/>
            </a:stretch>
          </p:blipFill>
          <p:spPr>
            <a:xfrm>
              <a:off x="4724400" y="5029200"/>
              <a:ext cx="833313" cy="548640"/>
            </a:xfrm>
            <a:prstGeom prst="rect">
              <a:avLst/>
            </a:prstGeom>
          </p:spPr>
        </p:pic>
        <p:pic>
          <p:nvPicPr>
            <p:cNvPr id="65" name="Picture 64" descr="PlatinumSponsor2.png"/>
            <p:cNvPicPr>
              <a:picLocks noChangeAspect="1"/>
            </p:cNvPicPr>
            <p:nvPr/>
          </p:nvPicPr>
          <p:blipFill>
            <a:blip r:embed="rId14" cstate="print"/>
            <a:stretch>
              <a:fillRect/>
            </a:stretch>
          </p:blipFill>
          <p:spPr>
            <a:xfrm>
              <a:off x="4800600" y="4648200"/>
              <a:ext cx="666649" cy="457200"/>
            </a:xfrm>
            <a:prstGeom prst="rect">
              <a:avLst/>
            </a:prstGeom>
          </p:spPr>
        </p:pic>
      </p:grpSp>
      <p:grpSp>
        <p:nvGrpSpPr>
          <p:cNvPr id="11" name="Group 71"/>
          <p:cNvGrpSpPr/>
          <p:nvPr/>
        </p:nvGrpSpPr>
        <p:grpSpPr>
          <a:xfrm>
            <a:off x="3589360" y="4477512"/>
            <a:ext cx="2099812" cy="1250260"/>
            <a:chOff x="6304489" y="4724400"/>
            <a:chExt cx="2099812" cy="1250260"/>
          </a:xfrm>
        </p:grpSpPr>
        <p:pic>
          <p:nvPicPr>
            <p:cNvPr id="66" name="Picture 4" descr="http://www.microsoft.com/hosting/images/logos/applied_innovations_280x110.jpg">
              <a:hlinkClick r:id="rId15"/>
            </p:cNvPr>
            <p:cNvPicPr>
              <a:picLocks noChangeAspect="1" noChangeArrowheads="1"/>
            </p:cNvPicPr>
            <p:nvPr/>
          </p:nvPicPr>
          <p:blipFill>
            <a:blip r:embed="rId16" cstate="print"/>
            <a:srcRect/>
            <a:stretch>
              <a:fillRect/>
            </a:stretch>
          </p:blipFill>
          <p:spPr bwMode="auto">
            <a:xfrm>
              <a:off x="6400800" y="4724400"/>
              <a:ext cx="698270" cy="274320"/>
            </a:xfrm>
            <a:prstGeom prst="rect">
              <a:avLst/>
            </a:prstGeom>
            <a:noFill/>
          </p:spPr>
        </p:pic>
        <p:pic>
          <p:nvPicPr>
            <p:cNvPr id="67" name="Picture 6" descr="http://www.microsoft.com/hosting/images/logos/cloudmore_280x95.jpg">
              <a:hlinkClick r:id="rId17"/>
            </p:cNvPr>
            <p:cNvPicPr>
              <a:picLocks noChangeAspect="1" noChangeArrowheads="1"/>
            </p:cNvPicPr>
            <p:nvPr/>
          </p:nvPicPr>
          <p:blipFill>
            <a:blip r:embed="rId18" cstate="print"/>
            <a:srcRect/>
            <a:stretch>
              <a:fillRect/>
            </a:stretch>
          </p:blipFill>
          <p:spPr bwMode="auto">
            <a:xfrm>
              <a:off x="7467600" y="4724400"/>
              <a:ext cx="808522" cy="274320"/>
            </a:xfrm>
            <a:prstGeom prst="rect">
              <a:avLst/>
            </a:prstGeom>
            <a:noFill/>
          </p:spPr>
        </p:pic>
        <p:pic>
          <p:nvPicPr>
            <p:cNvPr id="68" name="Picture 8" descr="http://www.microsoft.com/hosting/images/logos/hostbasket_280x82.jpg">
              <a:hlinkClick r:id="rId19"/>
            </p:cNvPr>
            <p:cNvPicPr>
              <a:picLocks noChangeAspect="1" noChangeArrowheads="1"/>
            </p:cNvPicPr>
            <p:nvPr/>
          </p:nvPicPr>
          <p:blipFill>
            <a:blip r:embed="rId20" cstate="print"/>
            <a:srcRect/>
            <a:stretch>
              <a:fillRect/>
            </a:stretch>
          </p:blipFill>
          <p:spPr bwMode="auto">
            <a:xfrm>
              <a:off x="7467600" y="5181600"/>
              <a:ext cx="936701" cy="274320"/>
            </a:xfrm>
            <a:prstGeom prst="rect">
              <a:avLst/>
            </a:prstGeom>
            <a:noFill/>
          </p:spPr>
        </p:pic>
        <p:pic>
          <p:nvPicPr>
            <p:cNvPr id="69" name="Picture 10" descr="http://www.microsoft.com/hosting/images/logos/hostway_280x50.jpg">
              <a:hlinkClick r:id="rId21"/>
            </p:cNvPr>
            <p:cNvPicPr>
              <a:picLocks noChangeAspect="1" noChangeArrowheads="1"/>
            </p:cNvPicPr>
            <p:nvPr/>
          </p:nvPicPr>
          <p:blipFill>
            <a:blip r:embed="rId22" cstate="print"/>
            <a:srcRect/>
            <a:stretch>
              <a:fillRect/>
            </a:stretch>
          </p:blipFill>
          <p:spPr bwMode="auto">
            <a:xfrm>
              <a:off x="6324600" y="5257800"/>
              <a:ext cx="1024128" cy="182880"/>
            </a:xfrm>
            <a:prstGeom prst="rect">
              <a:avLst/>
            </a:prstGeom>
            <a:noFill/>
          </p:spPr>
        </p:pic>
        <p:pic>
          <p:nvPicPr>
            <p:cNvPr id="70" name="Picture 12" descr="http://www.microsoft.com/hosting/images/logos/maximum_asp_280x73.jpg">
              <a:hlinkClick r:id="rId23"/>
            </p:cNvPr>
            <p:cNvPicPr>
              <a:picLocks noChangeAspect="1" noChangeArrowheads="1"/>
            </p:cNvPicPr>
            <p:nvPr/>
          </p:nvPicPr>
          <p:blipFill>
            <a:blip r:embed="rId24" cstate="print"/>
            <a:srcRect/>
            <a:stretch>
              <a:fillRect/>
            </a:stretch>
          </p:blipFill>
          <p:spPr bwMode="auto">
            <a:xfrm>
              <a:off x="6304489" y="5673525"/>
              <a:ext cx="1052186" cy="274320"/>
            </a:xfrm>
            <a:prstGeom prst="rect">
              <a:avLst/>
            </a:prstGeom>
            <a:noFill/>
          </p:spPr>
        </p:pic>
        <p:pic>
          <p:nvPicPr>
            <p:cNvPr id="71" name="Picture 14" descr="http://www.microsoft.com/hosting/images/logos/peak10_280x120.jpg">
              <a:hlinkClick r:id="rId25"/>
            </p:cNvPr>
            <p:cNvPicPr>
              <a:picLocks noChangeAspect="1" noChangeArrowheads="1"/>
            </p:cNvPicPr>
            <p:nvPr/>
          </p:nvPicPr>
          <p:blipFill>
            <a:blip r:embed="rId26" cstate="print"/>
            <a:srcRect/>
            <a:stretch>
              <a:fillRect/>
            </a:stretch>
          </p:blipFill>
          <p:spPr bwMode="auto">
            <a:xfrm>
              <a:off x="7479176" y="5608900"/>
              <a:ext cx="853439" cy="365760"/>
            </a:xfrm>
            <a:prstGeom prst="rect">
              <a:avLst/>
            </a:prstGeom>
            <a:noFill/>
          </p:spPr>
        </p:pic>
      </p:grpSp>
      <p:grpSp>
        <p:nvGrpSpPr>
          <p:cNvPr id="12" name="Group 72"/>
          <p:cNvGrpSpPr/>
          <p:nvPr/>
        </p:nvGrpSpPr>
        <p:grpSpPr>
          <a:xfrm>
            <a:off x="609600" y="4172712"/>
            <a:ext cx="2242202" cy="1666940"/>
            <a:chOff x="609600" y="4419600"/>
            <a:chExt cx="2242202" cy="1666940"/>
          </a:xfrm>
        </p:grpSpPr>
        <p:grpSp>
          <p:nvGrpSpPr>
            <p:cNvPr id="13" name="Group 73"/>
            <p:cNvGrpSpPr/>
            <p:nvPr/>
          </p:nvGrpSpPr>
          <p:grpSpPr>
            <a:xfrm>
              <a:off x="609600" y="4419600"/>
              <a:ext cx="2242202" cy="1661160"/>
              <a:chOff x="533401" y="4495800"/>
              <a:chExt cx="2242202" cy="1661160"/>
            </a:xfrm>
          </p:grpSpPr>
          <p:pic>
            <p:nvPicPr>
              <p:cNvPr id="51" name="Picture 7"/>
              <p:cNvPicPr>
                <a:picLocks noChangeAspect="1" noChangeArrowheads="1"/>
              </p:cNvPicPr>
              <p:nvPr/>
            </p:nvPicPr>
            <p:blipFill>
              <a:blip r:embed="rId27" cstate="print"/>
              <a:srcRect/>
              <a:stretch>
                <a:fillRect/>
              </a:stretch>
            </p:blipFill>
            <p:spPr bwMode="auto">
              <a:xfrm>
                <a:off x="609601" y="4495800"/>
                <a:ext cx="786510" cy="640080"/>
              </a:xfrm>
              <a:prstGeom prst="rect">
                <a:avLst/>
              </a:prstGeom>
              <a:noFill/>
              <a:ln w="9525">
                <a:noFill/>
                <a:miter lim="800000"/>
                <a:headEnd/>
                <a:tailEnd/>
              </a:ln>
              <a:effectLst/>
            </p:spPr>
          </p:pic>
          <p:pic>
            <p:nvPicPr>
              <p:cNvPr id="52" name="Picture 51" descr="PlatinumSponsor6.png"/>
              <p:cNvPicPr>
                <a:picLocks noChangeAspect="1"/>
              </p:cNvPicPr>
              <p:nvPr/>
            </p:nvPicPr>
            <p:blipFill>
              <a:blip r:embed="rId6" cstate="print"/>
              <a:stretch>
                <a:fillRect/>
              </a:stretch>
            </p:blipFill>
            <p:spPr>
              <a:xfrm>
                <a:off x="2057400" y="4572000"/>
                <a:ext cx="539081" cy="548640"/>
              </a:xfrm>
              <a:prstGeom prst="rect">
                <a:avLst/>
              </a:prstGeom>
              <a:effectLst/>
            </p:spPr>
          </p:pic>
          <p:pic>
            <p:nvPicPr>
              <p:cNvPr id="53" name="Picture 3"/>
              <p:cNvPicPr>
                <a:picLocks noChangeAspect="1" noChangeArrowheads="1"/>
              </p:cNvPicPr>
              <p:nvPr/>
            </p:nvPicPr>
            <p:blipFill>
              <a:blip r:embed="rId28" cstate="print"/>
              <a:srcRect/>
              <a:stretch>
                <a:fillRect/>
              </a:stretch>
            </p:blipFill>
            <p:spPr bwMode="auto">
              <a:xfrm>
                <a:off x="685800" y="5181600"/>
                <a:ext cx="541748" cy="274320"/>
              </a:xfrm>
              <a:prstGeom prst="rect">
                <a:avLst/>
              </a:prstGeom>
              <a:noFill/>
              <a:ln w="9525">
                <a:noFill/>
                <a:miter lim="800000"/>
                <a:headEnd/>
                <a:tailEnd/>
              </a:ln>
              <a:effectLst/>
            </p:spPr>
          </p:pic>
          <p:pic>
            <p:nvPicPr>
              <p:cNvPr id="54" name="Picture 53" descr="SilverSponsor19.png"/>
              <p:cNvPicPr>
                <a:picLocks noChangeAspect="1"/>
              </p:cNvPicPr>
              <p:nvPr/>
            </p:nvPicPr>
            <p:blipFill>
              <a:blip r:embed="rId29" cstate="print"/>
              <a:stretch>
                <a:fillRect/>
              </a:stretch>
            </p:blipFill>
            <p:spPr>
              <a:xfrm>
                <a:off x="533401" y="5410200"/>
                <a:ext cx="1108221" cy="548640"/>
              </a:xfrm>
              <a:prstGeom prst="rect">
                <a:avLst/>
              </a:prstGeom>
            </p:spPr>
          </p:pic>
          <p:pic>
            <p:nvPicPr>
              <p:cNvPr id="55" name="Picture 54" descr="SilverSponsor5.png"/>
              <p:cNvPicPr>
                <a:picLocks noChangeAspect="1"/>
              </p:cNvPicPr>
              <p:nvPr/>
            </p:nvPicPr>
            <p:blipFill>
              <a:blip r:embed="rId4" cstate="print"/>
              <a:stretch>
                <a:fillRect/>
              </a:stretch>
            </p:blipFill>
            <p:spPr>
              <a:xfrm>
                <a:off x="1981200" y="5029200"/>
                <a:ext cx="791588" cy="548640"/>
              </a:xfrm>
              <a:prstGeom prst="rect">
                <a:avLst/>
              </a:prstGeom>
            </p:spPr>
          </p:pic>
          <p:pic>
            <p:nvPicPr>
              <p:cNvPr id="56" name="Picture 55" descr="SilverSponsor12.png"/>
              <p:cNvPicPr>
                <a:picLocks noChangeAspect="1"/>
              </p:cNvPicPr>
              <p:nvPr/>
            </p:nvPicPr>
            <p:blipFill>
              <a:blip r:embed="rId5" cstate="print"/>
              <a:stretch>
                <a:fillRect/>
              </a:stretch>
            </p:blipFill>
            <p:spPr>
              <a:xfrm>
                <a:off x="609601" y="5791200"/>
                <a:ext cx="817401" cy="365760"/>
              </a:xfrm>
              <a:prstGeom prst="rect">
                <a:avLst/>
              </a:prstGeom>
            </p:spPr>
          </p:pic>
          <p:pic>
            <p:nvPicPr>
              <p:cNvPr id="57" name="Picture 56" descr="SilverSponsor13.png"/>
              <p:cNvPicPr>
                <a:picLocks noChangeAspect="1"/>
              </p:cNvPicPr>
              <p:nvPr/>
            </p:nvPicPr>
            <p:blipFill>
              <a:blip r:embed="rId30" cstate="print"/>
              <a:stretch>
                <a:fillRect/>
              </a:stretch>
            </p:blipFill>
            <p:spPr>
              <a:xfrm>
                <a:off x="1447800" y="5040775"/>
                <a:ext cx="494743" cy="548640"/>
              </a:xfrm>
              <a:prstGeom prst="rect">
                <a:avLst/>
              </a:prstGeom>
            </p:spPr>
          </p:pic>
          <p:pic>
            <p:nvPicPr>
              <p:cNvPr id="58" name="Picture 57" descr="PlatinumSponsor9.png"/>
              <p:cNvPicPr>
                <a:picLocks noChangeAspect="1"/>
              </p:cNvPicPr>
              <p:nvPr/>
            </p:nvPicPr>
            <p:blipFill>
              <a:blip r:embed="rId31" cstate="print"/>
              <a:stretch>
                <a:fillRect/>
              </a:stretch>
            </p:blipFill>
            <p:spPr>
              <a:xfrm>
                <a:off x="1981200" y="5486400"/>
                <a:ext cx="794403" cy="365760"/>
              </a:xfrm>
              <a:prstGeom prst="rect">
                <a:avLst/>
              </a:prstGeom>
            </p:spPr>
          </p:pic>
        </p:grpSp>
        <p:pic>
          <p:nvPicPr>
            <p:cNvPr id="76" name="Picture 2"/>
            <p:cNvPicPr>
              <a:picLocks noChangeAspect="1" noChangeArrowheads="1"/>
            </p:cNvPicPr>
            <p:nvPr/>
          </p:nvPicPr>
          <p:blipFill>
            <a:blip r:embed="rId32" cstate="print"/>
            <a:srcRect/>
            <a:stretch>
              <a:fillRect/>
            </a:stretch>
          </p:blipFill>
          <p:spPr bwMode="auto">
            <a:xfrm>
              <a:off x="1969117" y="5812220"/>
              <a:ext cx="850283" cy="274320"/>
            </a:xfrm>
            <a:prstGeom prst="rect">
              <a:avLst/>
            </a:prstGeom>
            <a:blipFill>
              <a:blip r:embed="rId33" cstate="print"/>
              <a:tile tx="0" ty="0" sx="100000" sy="100000" flip="none" algn="tl"/>
            </a:blipFill>
            <a:ln w="9525">
              <a:noFill/>
              <a:miter lim="800000"/>
              <a:headEnd/>
              <a:tailEnd/>
            </a:ln>
            <a:effectLst/>
          </p:spPr>
        </p:pic>
      </p:grpSp>
      <p:sp>
        <p:nvSpPr>
          <p:cNvPr id="59" name="Can 58"/>
          <p:cNvSpPr/>
          <p:nvPr/>
        </p:nvSpPr>
        <p:spPr bwMode="auto">
          <a:xfrm>
            <a:off x="4572000" y="3105912"/>
            <a:ext cx="178106" cy="488808"/>
          </a:xfrm>
          <a:prstGeom prst="can">
            <a:avLst/>
          </a:prstGeom>
          <a:solidFill>
            <a:srgbClr val="BC4C00"/>
          </a:solidFill>
          <a:ln w="25400" cap="flat" cmpd="sng" algn="ctr">
            <a:solidFill>
              <a:srgbClr val="4F81BD"/>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sp>
        <p:nvSpPr>
          <p:cNvPr id="72" name="Can 71"/>
          <p:cNvSpPr/>
          <p:nvPr/>
        </p:nvSpPr>
        <p:spPr bwMode="auto">
          <a:xfrm>
            <a:off x="1812926" y="3096080"/>
            <a:ext cx="178106" cy="488808"/>
          </a:xfrm>
          <a:prstGeom prst="can">
            <a:avLst/>
          </a:prstGeom>
          <a:solidFill>
            <a:srgbClr val="BC4C00"/>
          </a:solidFill>
          <a:ln w="25400" cap="flat" cmpd="sng" algn="ctr">
            <a:solidFill>
              <a:srgbClr val="972929"/>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sp>
        <p:nvSpPr>
          <p:cNvPr id="74" name="Can 73"/>
          <p:cNvSpPr/>
          <p:nvPr/>
        </p:nvSpPr>
        <p:spPr bwMode="auto">
          <a:xfrm>
            <a:off x="7289494" y="3182112"/>
            <a:ext cx="178106" cy="488808"/>
          </a:xfrm>
          <a:prstGeom prst="can">
            <a:avLst/>
          </a:prstGeom>
          <a:solidFill>
            <a:srgbClr val="BC4C00"/>
          </a:solidFill>
          <a:ln w="25400" cap="flat" cmpd="sng" algn="ctr">
            <a:solidFill>
              <a:srgbClr val="77933C"/>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grpSp>
        <p:nvGrpSpPr>
          <p:cNvPr id="73" name="Group 72"/>
          <p:cNvGrpSpPr/>
          <p:nvPr/>
        </p:nvGrpSpPr>
        <p:grpSpPr>
          <a:xfrm>
            <a:off x="1959864" y="1364659"/>
            <a:ext cx="5486400" cy="561677"/>
            <a:chOff x="2133600" y="1648123"/>
            <a:chExt cx="4985658" cy="561677"/>
          </a:xfrm>
        </p:grpSpPr>
        <p:sp>
          <p:nvSpPr>
            <p:cNvPr id="75" name="Rounded Rectangle 74"/>
            <p:cNvSpPr/>
            <p:nvPr/>
          </p:nvSpPr>
          <p:spPr bwMode="auto">
            <a:xfrm>
              <a:off x="2133600"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Lower</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TCO</a:t>
              </a:r>
            </a:p>
          </p:txBody>
        </p:sp>
        <p:sp>
          <p:nvSpPr>
            <p:cNvPr id="77" name="Rounded Rectangle 76"/>
            <p:cNvSpPr/>
            <p:nvPr/>
          </p:nvSpPr>
          <p:spPr bwMode="auto">
            <a:xfrm>
              <a:off x="3809221"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Increase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Availability</a:t>
              </a:r>
            </a:p>
          </p:txBody>
        </p:sp>
        <p:sp>
          <p:nvSpPr>
            <p:cNvPr id="78" name="Rounded Rectangle 77"/>
            <p:cNvSpPr/>
            <p:nvPr/>
          </p:nvSpPr>
          <p:spPr bwMode="auto">
            <a:xfrm>
              <a:off x="5493658" y="1648123"/>
              <a:ext cx="1625600"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Improve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Business </a:t>
              </a: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Agility</a:t>
              </a:r>
            </a:p>
          </p:txBody>
        </p:sp>
      </p:grpSp>
      <p:sp>
        <p:nvSpPr>
          <p:cNvPr id="79" name="TextBox 78"/>
          <p:cNvSpPr txBox="1"/>
          <p:nvPr/>
        </p:nvSpPr>
        <p:spPr>
          <a:xfrm>
            <a:off x="-2133600" y="2209800"/>
            <a:ext cx="1295400" cy="2308324"/>
          </a:xfrm>
          <a:prstGeom prst="rect">
            <a:avLst/>
          </a:prstGeom>
          <a:solidFill>
            <a:srgbClr val="FF0000"/>
          </a:solidFill>
        </p:spPr>
        <p:txBody>
          <a:bodyPr wrap="square" rtlCol="0">
            <a:spAutoFit/>
          </a:bodyPr>
          <a:lstStyle/>
          <a:p>
            <a:r>
              <a:rPr lang="en-US" dirty="0" smtClean="0"/>
              <a:t>Checking with Jim on correct partners to use where – have removed dell</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childTnLst>
                          </p:cTn>
                        </p:par>
                        <p:par>
                          <p:cTn id="11" fill="hold">
                            <p:stCondLst>
                              <p:cond delay="0"/>
                            </p:stCondLst>
                            <p:childTnLst>
                              <p:par>
                                <p:cTn id="12" presetID="3" presetClass="entr" presetSubtype="1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par>
                          <p:cTn id="19" fill="hold">
                            <p:stCondLst>
                              <p:cond delay="1000"/>
                            </p:stCondLst>
                            <p:childTnLst>
                              <p:par>
                                <p:cTn id="20" presetID="3" presetClass="entr" presetSubtype="1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par>
                          <p:cTn id="23" fill="hold">
                            <p:stCondLst>
                              <p:cond delay="1500"/>
                            </p:stCondLst>
                            <p:childTnLst>
                              <p:par>
                                <p:cTn id="24" presetID="3" presetClass="entr" presetSubtype="1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2" grpId="0" animBg="1"/>
      <p:bldP spid="7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a:xfrm>
            <a:off x="152400" y="70104"/>
            <a:ext cx="8382000" cy="443198"/>
          </a:xfrm>
        </p:spPr>
        <p:txBody>
          <a:bodyPr/>
          <a:lstStyle/>
          <a:p>
            <a:r>
              <a:rPr lang="en-US" sz="3200" dirty="0" smtClean="0"/>
              <a:t>Microsoft VDI Solution</a:t>
            </a:r>
            <a:endParaRPr lang="en-US" sz="3200" dirty="0"/>
          </a:p>
        </p:txBody>
      </p:sp>
      <p:sp>
        <p:nvSpPr>
          <p:cNvPr id="52" name="Rounded Rectangle 51"/>
          <p:cNvSpPr/>
          <p:nvPr/>
        </p:nvSpPr>
        <p:spPr bwMode="auto">
          <a:xfrm>
            <a:off x="1939636" y="2468777"/>
            <a:ext cx="7024255" cy="3630272"/>
          </a:xfrm>
          <a:prstGeom prst="roundRect">
            <a:avLst/>
          </a:prstGeom>
          <a:solidFill>
            <a:schemeClr val="accent3">
              <a:lumMod val="75000"/>
              <a:alpha val="50000"/>
            </a:schemeClr>
          </a:solidFill>
          <a:ln w="38100">
            <a:solidFill>
              <a:schemeClr val="accent5">
                <a:lumMod val="60000"/>
                <a:lumOff val="40000"/>
              </a:scheme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53" name="Rounded Rectangle 52"/>
          <p:cNvSpPr/>
          <p:nvPr/>
        </p:nvSpPr>
        <p:spPr bwMode="auto">
          <a:xfrm>
            <a:off x="3006432" y="4975298"/>
            <a:ext cx="3688772" cy="775854"/>
          </a:xfrm>
          <a:prstGeom prst="roundRect">
            <a:avLst/>
          </a:prstGeom>
          <a:solidFill>
            <a:srgbClr val="972929"/>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57" name="Rounded Rectangle 56"/>
          <p:cNvSpPr/>
          <p:nvPr/>
        </p:nvSpPr>
        <p:spPr bwMode="auto">
          <a:xfrm>
            <a:off x="6784105" y="2578462"/>
            <a:ext cx="2057400" cy="3172690"/>
          </a:xfrm>
          <a:prstGeom prst="roundRect">
            <a:avLst/>
          </a:prstGeom>
          <a:solidFill>
            <a:srgbClr val="BC4C00"/>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58" name="Rounded Rectangle 57"/>
          <p:cNvSpPr/>
          <p:nvPr/>
        </p:nvSpPr>
        <p:spPr bwMode="auto">
          <a:xfrm>
            <a:off x="2952168" y="3368177"/>
            <a:ext cx="3698009" cy="653473"/>
          </a:xfrm>
          <a:prstGeom prst="roundRect">
            <a:avLst/>
          </a:prstGeom>
          <a:solidFill>
            <a:srgbClr val="9BBB59">
              <a:lumMod val="7500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pic>
        <p:nvPicPr>
          <p:cNvPr id="59" name="Picture 60" descr="Application Virtualization v r.png"/>
          <p:cNvPicPr preferRelativeResize="0">
            <a:picLocks/>
          </p:cNvPicPr>
          <p:nvPr/>
        </p:nvPicPr>
        <p:blipFill>
          <a:blip r:embed="rId3" cstate="print"/>
          <a:srcRect/>
          <a:stretch>
            <a:fillRect/>
          </a:stretch>
        </p:blipFill>
        <p:spPr bwMode="auto">
          <a:xfrm>
            <a:off x="3124200" y="3368612"/>
            <a:ext cx="1709975" cy="590550"/>
          </a:xfrm>
          <a:prstGeom prst="rect">
            <a:avLst/>
          </a:prstGeom>
          <a:noFill/>
          <a:ln w="9525">
            <a:noFill/>
            <a:miter lim="800000"/>
            <a:headEnd/>
            <a:tailEnd/>
          </a:ln>
        </p:spPr>
      </p:pic>
      <p:sp>
        <p:nvSpPr>
          <p:cNvPr id="60" name="Rounded Rectangle 59"/>
          <p:cNvSpPr/>
          <p:nvPr/>
        </p:nvSpPr>
        <p:spPr bwMode="auto">
          <a:xfrm>
            <a:off x="3006432" y="4157886"/>
            <a:ext cx="3643746" cy="692727"/>
          </a:xfrm>
          <a:prstGeom prst="roundRect">
            <a:avLst/>
          </a:prstGeom>
          <a:solidFill>
            <a:srgbClr val="9BBB59">
              <a:lumMod val="7500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64" name="TextBox 63"/>
          <p:cNvSpPr txBox="1"/>
          <p:nvPr/>
        </p:nvSpPr>
        <p:spPr>
          <a:xfrm>
            <a:off x="7170877" y="2683526"/>
            <a:ext cx="1409700" cy="523220"/>
          </a:xfrm>
          <a:prstGeom prst="rect">
            <a:avLst/>
          </a:prstGeom>
          <a:noFill/>
        </p:spPr>
        <p:txBody>
          <a:bodyPr wrap="square" rtlCol="0">
            <a:spAutoFit/>
          </a:bodyPr>
          <a:lstStyle/>
          <a:p>
            <a:pPr algn="ctr"/>
            <a:r>
              <a:rPr lang="en-US" sz="1400" dirty="0" smtClean="0">
                <a:solidFill>
                  <a:schemeClr val="tx1"/>
                </a:solidFill>
              </a:rPr>
              <a:t>Integrated</a:t>
            </a:r>
          </a:p>
          <a:p>
            <a:pPr algn="ctr"/>
            <a:r>
              <a:rPr lang="en-US" sz="1400" dirty="0" smtClean="0">
                <a:solidFill>
                  <a:schemeClr val="tx1"/>
                </a:solidFill>
              </a:rPr>
              <a:t>Management</a:t>
            </a:r>
            <a:endParaRPr lang="en-US" sz="1400" dirty="0">
              <a:solidFill>
                <a:schemeClr val="tx1"/>
              </a:solidFill>
            </a:endParaRPr>
          </a:p>
        </p:txBody>
      </p:sp>
      <p:sp>
        <p:nvSpPr>
          <p:cNvPr id="76" name="Rounded Rectangle 75"/>
          <p:cNvSpPr/>
          <p:nvPr/>
        </p:nvSpPr>
        <p:spPr bwMode="auto">
          <a:xfrm>
            <a:off x="2966022" y="2606177"/>
            <a:ext cx="3698009" cy="653473"/>
          </a:xfrm>
          <a:prstGeom prst="roundRect">
            <a:avLst/>
          </a:prstGeom>
          <a:solidFill>
            <a:srgbClr val="9BBB59">
              <a:lumMod val="7500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pic>
        <p:nvPicPr>
          <p:cNvPr id="77" name="Picture 2"/>
          <p:cNvPicPr>
            <a:picLocks noChangeAspect="1" noChangeArrowheads="1"/>
          </p:cNvPicPr>
          <p:nvPr/>
        </p:nvPicPr>
        <p:blipFill>
          <a:blip r:embed="rId4" cstate="print">
            <a:clrChange>
              <a:clrFrom>
                <a:srgbClr val="000000"/>
              </a:clrFrom>
              <a:clrTo>
                <a:srgbClr val="000000">
                  <a:alpha val="0"/>
                </a:srgbClr>
              </a:clrTo>
            </a:clrChange>
          </a:blip>
          <a:srcRect l="40264" r="35674"/>
          <a:stretch>
            <a:fillRect/>
          </a:stretch>
        </p:blipFill>
        <p:spPr bwMode="auto">
          <a:xfrm>
            <a:off x="3684694" y="2626693"/>
            <a:ext cx="910803" cy="675026"/>
          </a:xfrm>
          <a:prstGeom prst="rect">
            <a:avLst/>
          </a:prstGeom>
          <a:noFill/>
          <a:ln w="9525">
            <a:noFill/>
            <a:miter lim="800000"/>
            <a:headEnd/>
            <a:tailEnd/>
          </a:ln>
          <a:effectLst/>
        </p:spPr>
      </p:pic>
      <p:pic>
        <p:nvPicPr>
          <p:cNvPr id="78" name="Picture 2"/>
          <p:cNvPicPr>
            <a:picLocks noChangeAspect="1" noChangeArrowheads="1"/>
          </p:cNvPicPr>
          <p:nvPr/>
        </p:nvPicPr>
        <p:blipFill>
          <a:blip r:embed="rId4" cstate="print">
            <a:clrChange>
              <a:clrFrom>
                <a:srgbClr val="000000"/>
              </a:clrFrom>
              <a:clrTo>
                <a:srgbClr val="000000">
                  <a:alpha val="0"/>
                </a:srgbClr>
              </a:clrTo>
            </a:clrChange>
          </a:blip>
          <a:srcRect l="69444"/>
          <a:stretch>
            <a:fillRect/>
          </a:stretch>
        </p:blipFill>
        <p:spPr bwMode="auto">
          <a:xfrm>
            <a:off x="5109224" y="2604650"/>
            <a:ext cx="1213677" cy="708341"/>
          </a:xfrm>
          <a:prstGeom prst="rect">
            <a:avLst/>
          </a:prstGeom>
          <a:noFill/>
          <a:ln w="9525">
            <a:noFill/>
            <a:miter lim="800000"/>
            <a:headEnd/>
            <a:tailEnd/>
          </a:ln>
          <a:effectLst/>
        </p:spPr>
      </p:pic>
      <p:pic>
        <p:nvPicPr>
          <p:cNvPr id="80" name="Picture 79" descr="SysCnt-ConfigMgr07R2_v_bL_r_white_vertical.png"/>
          <p:cNvPicPr>
            <a:picLocks noChangeAspect="1"/>
          </p:cNvPicPr>
          <p:nvPr/>
        </p:nvPicPr>
        <p:blipFill>
          <a:blip r:embed="rId5" cstate="print"/>
          <a:stretch>
            <a:fillRect/>
          </a:stretch>
        </p:blipFill>
        <p:spPr>
          <a:xfrm>
            <a:off x="7356761" y="4931426"/>
            <a:ext cx="1104900" cy="660400"/>
          </a:xfrm>
          <a:prstGeom prst="rect">
            <a:avLst/>
          </a:prstGeom>
        </p:spPr>
      </p:pic>
      <p:pic>
        <p:nvPicPr>
          <p:cNvPr id="81" name="Picture 3"/>
          <p:cNvPicPr>
            <a:picLocks noChangeAspect="1" noChangeArrowheads="1"/>
          </p:cNvPicPr>
          <p:nvPr/>
        </p:nvPicPr>
        <p:blipFill>
          <a:blip r:embed="rId6" cstate="print"/>
          <a:srcRect/>
          <a:stretch>
            <a:fillRect/>
          </a:stretch>
        </p:blipFill>
        <p:spPr bwMode="auto">
          <a:xfrm>
            <a:off x="7564577" y="3282735"/>
            <a:ext cx="1181100" cy="723900"/>
          </a:xfrm>
          <a:prstGeom prst="rect">
            <a:avLst/>
          </a:prstGeom>
          <a:noFill/>
          <a:ln w="9525">
            <a:noFill/>
            <a:miter lim="800000"/>
            <a:headEnd/>
            <a:tailEnd/>
          </a:ln>
          <a:effectLst/>
        </p:spPr>
      </p:pic>
      <p:pic>
        <p:nvPicPr>
          <p:cNvPr id="82" name="Picture 4"/>
          <p:cNvPicPr>
            <a:picLocks noChangeAspect="1" noChangeArrowheads="1"/>
          </p:cNvPicPr>
          <p:nvPr/>
        </p:nvPicPr>
        <p:blipFill>
          <a:blip r:embed="rId7" cstate="print"/>
          <a:srcRect/>
          <a:stretch>
            <a:fillRect/>
          </a:stretch>
        </p:blipFill>
        <p:spPr bwMode="auto">
          <a:xfrm>
            <a:off x="6903024" y="3985853"/>
            <a:ext cx="1358900" cy="838200"/>
          </a:xfrm>
          <a:prstGeom prst="rect">
            <a:avLst/>
          </a:prstGeom>
          <a:noFill/>
          <a:ln w="9525">
            <a:noFill/>
            <a:miter lim="800000"/>
            <a:headEnd/>
            <a:tailEnd/>
          </a:ln>
          <a:effectLst/>
        </p:spPr>
      </p:pic>
      <p:sp>
        <p:nvSpPr>
          <p:cNvPr id="84" name="Rounded Rectangle 83"/>
          <p:cNvSpPr/>
          <p:nvPr/>
        </p:nvSpPr>
        <p:spPr bwMode="auto">
          <a:xfrm>
            <a:off x="277092" y="1834935"/>
            <a:ext cx="8589818" cy="511464"/>
          </a:xfrm>
          <a:prstGeom prst="roundRect">
            <a:avLst/>
          </a:prstGeom>
          <a:solidFill>
            <a:srgbClr val="9BBB59">
              <a:lumMod val="7500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pic>
        <p:nvPicPr>
          <p:cNvPr id="86"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1205540" y="1923836"/>
            <a:ext cx="346075" cy="382588"/>
          </a:xfrm>
          <a:prstGeom prst="rect">
            <a:avLst/>
          </a:prstGeom>
          <a:noFill/>
          <a:ln w="9525">
            <a:noFill/>
            <a:miter lim="800000"/>
            <a:headEnd/>
            <a:tailEnd/>
          </a:ln>
        </p:spPr>
      </p:pic>
      <p:pic>
        <p:nvPicPr>
          <p:cNvPr id="8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7541778" y="1934229"/>
            <a:ext cx="346075" cy="382588"/>
          </a:xfrm>
          <a:prstGeom prst="rect">
            <a:avLst/>
          </a:prstGeom>
          <a:noFill/>
          <a:ln w="9525">
            <a:noFill/>
            <a:miter lim="800000"/>
            <a:headEnd/>
            <a:tailEnd/>
          </a:ln>
        </p:spPr>
      </p:pic>
      <p:pic>
        <p:nvPicPr>
          <p:cNvPr id="8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7964341" y="1920374"/>
            <a:ext cx="346075" cy="382588"/>
          </a:xfrm>
          <a:prstGeom prst="rect">
            <a:avLst/>
          </a:prstGeom>
          <a:noFill/>
          <a:ln w="9525">
            <a:noFill/>
            <a:miter lim="800000"/>
            <a:headEnd/>
            <a:tailEnd/>
          </a:ln>
        </p:spPr>
      </p:pic>
      <p:pic>
        <p:nvPicPr>
          <p:cNvPr id="90"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8353424" y="1935383"/>
            <a:ext cx="346075" cy="382588"/>
          </a:xfrm>
          <a:prstGeom prst="rect">
            <a:avLst/>
          </a:prstGeom>
          <a:noFill/>
          <a:ln w="9525">
            <a:noFill/>
            <a:miter lim="800000"/>
            <a:headEnd/>
            <a:tailEnd/>
          </a:ln>
        </p:spPr>
      </p:pic>
      <p:pic>
        <p:nvPicPr>
          <p:cNvPr id="91"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358104" y="1909981"/>
            <a:ext cx="346075" cy="382588"/>
          </a:xfrm>
          <a:prstGeom prst="rect">
            <a:avLst/>
          </a:prstGeom>
          <a:noFill/>
          <a:ln w="9525">
            <a:noFill/>
            <a:miter lim="800000"/>
            <a:headEnd/>
            <a:tailEnd/>
          </a:ln>
        </p:spPr>
      </p:pic>
      <p:pic>
        <p:nvPicPr>
          <p:cNvPr id="92"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751804" y="1908827"/>
            <a:ext cx="346075" cy="382588"/>
          </a:xfrm>
          <a:prstGeom prst="rect">
            <a:avLst/>
          </a:prstGeom>
          <a:noFill/>
          <a:ln w="9525">
            <a:noFill/>
            <a:miter lim="800000"/>
            <a:headEnd/>
            <a:tailEnd/>
          </a:ln>
        </p:spPr>
      </p:pic>
      <p:sp>
        <p:nvSpPr>
          <p:cNvPr id="93" name="TextBox 92"/>
          <p:cNvSpPr txBox="1"/>
          <p:nvPr/>
        </p:nvSpPr>
        <p:spPr>
          <a:xfrm>
            <a:off x="1593273" y="1907675"/>
            <a:ext cx="5929745" cy="369332"/>
          </a:xfrm>
          <a:prstGeom prst="rect">
            <a:avLst/>
          </a:prstGeom>
          <a:noFill/>
        </p:spPr>
        <p:txBody>
          <a:bodyPr wrap="square" rtlCol="0">
            <a:spAutoFit/>
          </a:bodyPr>
          <a:lstStyle/>
          <a:p>
            <a:pPr algn="ctr"/>
            <a:r>
              <a:rPr lang="en-US" sz="1800" dirty="0" smtClean="0">
                <a:solidFill>
                  <a:schemeClr val="tx1"/>
                </a:solidFill>
              </a:rPr>
              <a:t>Windows Virtual Enterprise Centralized Desktop (VECD)</a:t>
            </a:r>
            <a:endParaRPr lang="en-US" sz="1800" dirty="0">
              <a:solidFill>
                <a:schemeClr val="tx1"/>
              </a:solidFill>
            </a:endParaRPr>
          </a:p>
        </p:txBody>
      </p:sp>
      <p:sp>
        <p:nvSpPr>
          <p:cNvPr id="94" name="TextBox 93"/>
          <p:cNvSpPr txBox="1"/>
          <p:nvPr/>
        </p:nvSpPr>
        <p:spPr>
          <a:xfrm>
            <a:off x="3796174" y="5772686"/>
            <a:ext cx="3768432" cy="338554"/>
          </a:xfrm>
          <a:prstGeom prst="rect">
            <a:avLst/>
          </a:prstGeom>
          <a:noFill/>
        </p:spPr>
        <p:txBody>
          <a:bodyPr wrap="square" rtlCol="0">
            <a:spAutoFit/>
          </a:bodyPr>
          <a:lstStyle/>
          <a:p>
            <a:pPr algn="ctr"/>
            <a:r>
              <a:rPr lang="en-US" sz="1600" b="1" dirty="0" smtClean="0">
                <a:solidFill>
                  <a:schemeClr val="tx1"/>
                </a:solidFill>
              </a:rPr>
              <a:t>Microsoft VDI Suites</a:t>
            </a:r>
          </a:p>
        </p:txBody>
      </p:sp>
      <p:sp>
        <p:nvSpPr>
          <p:cNvPr id="96" name="Rounded Rectangle 95"/>
          <p:cNvSpPr/>
          <p:nvPr/>
        </p:nvSpPr>
        <p:spPr bwMode="auto">
          <a:xfrm>
            <a:off x="152400" y="2509189"/>
            <a:ext cx="1447800" cy="3563398"/>
          </a:xfrm>
          <a:prstGeom prst="roundRect">
            <a:avLst/>
          </a:prstGeom>
          <a:solidFill>
            <a:schemeClr val="accent3">
              <a:lumMod val="75000"/>
              <a:alpha val="50000"/>
            </a:schemeClr>
          </a:solidFill>
          <a:ln w="38100">
            <a:solidFill>
              <a:schemeClr val="accent5">
                <a:lumMod val="60000"/>
                <a:lumOff val="40000"/>
              </a:scheme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97" name="TextBox 96"/>
          <p:cNvSpPr txBox="1"/>
          <p:nvPr/>
        </p:nvSpPr>
        <p:spPr>
          <a:xfrm>
            <a:off x="1981200" y="2742422"/>
            <a:ext cx="928255" cy="400110"/>
          </a:xfrm>
          <a:prstGeom prst="rect">
            <a:avLst/>
          </a:prstGeom>
          <a:noFill/>
        </p:spPr>
        <p:txBody>
          <a:bodyPr wrap="square" rtlCol="0">
            <a:spAutoFit/>
          </a:bodyPr>
          <a:lstStyle/>
          <a:p>
            <a:pPr algn="ctr"/>
            <a:r>
              <a:rPr lang="en-US" sz="1000" dirty="0" smtClean="0">
                <a:solidFill>
                  <a:schemeClr val="tx1"/>
                </a:solidFill>
              </a:rPr>
              <a:t>User state Virtualization</a:t>
            </a:r>
          </a:p>
        </p:txBody>
      </p:sp>
      <p:sp>
        <p:nvSpPr>
          <p:cNvPr id="98" name="TextBox 97"/>
          <p:cNvSpPr txBox="1"/>
          <p:nvPr/>
        </p:nvSpPr>
        <p:spPr>
          <a:xfrm>
            <a:off x="1995050" y="3532152"/>
            <a:ext cx="928255" cy="400110"/>
          </a:xfrm>
          <a:prstGeom prst="rect">
            <a:avLst/>
          </a:prstGeom>
          <a:noFill/>
        </p:spPr>
        <p:txBody>
          <a:bodyPr wrap="square" rtlCol="0">
            <a:spAutoFit/>
          </a:bodyPr>
          <a:lstStyle/>
          <a:p>
            <a:pPr algn="ctr"/>
            <a:r>
              <a:rPr lang="en-US" sz="1000" dirty="0" smtClean="0">
                <a:solidFill>
                  <a:schemeClr val="tx1"/>
                </a:solidFill>
              </a:rPr>
              <a:t>Application Delivery</a:t>
            </a:r>
          </a:p>
        </p:txBody>
      </p:sp>
      <p:sp>
        <p:nvSpPr>
          <p:cNvPr id="99" name="TextBox 98"/>
          <p:cNvSpPr txBox="1"/>
          <p:nvPr/>
        </p:nvSpPr>
        <p:spPr>
          <a:xfrm>
            <a:off x="2050470" y="4308032"/>
            <a:ext cx="928255" cy="400110"/>
          </a:xfrm>
          <a:prstGeom prst="rect">
            <a:avLst/>
          </a:prstGeom>
          <a:noFill/>
        </p:spPr>
        <p:txBody>
          <a:bodyPr wrap="square" rtlCol="0">
            <a:spAutoFit/>
          </a:bodyPr>
          <a:lstStyle/>
          <a:p>
            <a:pPr algn="ctr"/>
            <a:r>
              <a:rPr lang="en-US" sz="1000" dirty="0" smtClean="0">
                <a:solidFill>
                  <a:schemeClr val="tx1"/>
                </a:solidFill>
              </a:rPr>
              <a:t>Desktop  Delivery</a:t>
            </a:r>
          </a:p>
        </p:txBody>
      </p:sp>
      <p:sp>
        <p:nvSpPr>
          <p:cNvPr id="100" name="TextBox 99"/>
          <p:cNvSpPr txBox="1"/>
          <p:nvPr/>
        </p:nvSpPr>
        <p:spPr>
          <a:xfrm>
            <a:off x="2078180" y="5208607"/>
            <a:ext cx="928255" cy="400110"/>
          </a:xfrm>
          <a:prstGeom prst="rect">
            <a:avLst/>
          </a:prstGeom>
          <a:noFill/>
        </p:spPr>
        <p:txBody>
          <a:bodyPr wrap="square" rtlCol="0">
            <a:spAutoFit/>
          </a:bodyPr>
          <a:lstStyle/>
          <a:p>
            <a:pPr algn="ctr"/>
            <a:r>
              <a:rPr lang="en-US" sz="1000" dirty="0" smtClean="0">
                <a:solidFill>
                  <a:schemeClr val="tx1"/>
                </a:solidFill>
              </a:rPr>
              <a:t>Virtualization Platform</a:t>
            </a:r>
          </a:p>
        </p:txBody>
      </p:sp>
      <p:sp>
        <p:nvSpPr>
          <p:cNvPr id="101" name="TextBox 100"/>
          <p:cNvSpPr txBox="1"/>
          <p:nvPr/>
        </p:nvSpPr>
        <p:spPr>
          <a:xfrm>
            <a:off x="304800" y="3007953"/>
            <a:ext cx="1094511" cy="738664"/>
          </a:xfrm>
          <a:prstGeom prst="rect">
            <a:avLst/>
          </a:prstGeom>
          <a:noFill/>
        </p:spPr>
        <p:txBody>
          <a:bodyPr wrap="square" rtlCol="0">
            <a:spAutoFit/>
          </a:bodyPr>
          <a:lstStyle/>
          <a:p>
            <a:pPr algn="ctr"/>
            <a:r>
              <a:rPr lang="en-US" sz="1400" dirty="0" smtClean="0">
                <a:solidFill>
                  <a:schemeClr val="tx1"/>
                </a:solidFill>
              </a:rPr>
              <a:t>3</a:t>
            </a:r>
            <a:r>
              <a:rPr lang="en-US" sz="1400" baseline="30000" dirty="0" smtClean="0">
                <a:solidFill>
                  <a:schemeClr val="tx1"/>
                </a:solidFill>
              </a:rPr>
              <a:t>rd</a:t>
            </a:r>
            <a:r>
              <a:rPr lang="en-US" sz="1400" dirty="0" smtClean="0">
                <a:solidFill>
                  <a:schemeClr val="tx1"/>
                </a:solidFill>
              </a:rPr>
              <a:t> party Partner Solutions</a:t>
            </a:r>
          </a:p>
        </p:txBody>
      </p:sp>
      <p:sp>
        <p:nvSpPr>
          <p:cNvPr id="102" name="TextBox 101"/>
          <p:cNvSpPr txBox="1"/>
          <p:nvPr/>
        </p:nvSpPr>
        <p:spPr bwMode="auto">
          <a:xfrm>
            <a:off x="300175" y="4792885"/>
            <a:ext cx="1149352" cy="430887"/>
          </a:xfrm>
          <a:prstGeom prst="rect">
            <a:avLst/>
          </a:prstGeom>
          <a:noFill/>
        </p:spPr>
        <p:txBody>
          <a:bodyPr wrap="square">
            <a:spAutoFit/>
          </a:bodyPr>
          <a:lstStyle/>
          <a:p>
            <a:pPr algn="ctr">
              <a:defRPr/>
            </a:pPr>
            <a:r>
              <a:rPr lang="en-US" sz="1100" dirty="0" smtClean="0">
                <a:solidFill>
                  <a:schemeClr val="bg1"/>
                </a:solidFill>
                <a:latin typeface="Segoe Semibold" pitchFamily="34" charset="0"/>
                <a:cs typeface="+mn-cs"/>
              </a:rPr>
              <a:t>(For Complex Deployments)</a:t>
            </a:r>
            <a:endParaRPr lang="en-US" sz="1100" dirty="0">
              <a:solidFill>
                <a:schemeClr val="bg1"/>
              </a:solidFill>
              <a:latin typeface="Segoe Semibold" pitchFamily="34" charset="0"/>
              <a:cs typeface="+mn-cs"/>
            </a:endParaRPr>
          </a:p>
        </p:txBody>
      </p:sp>
      <p:pic>
        <p:nvPicPr>
          <p:cNvPr id="103" name="Picture 2"/>
          <p:cNvPicPr>
            <a:picLocks noChangeAspect="1" noChangeArrowheads="1"/>
          </p:cNvPicPr>
          <p:nvPr/>
        </p:nvPicPr>
        <p:blipFill>
          <a:blip r:embed="rId9" cstate="print">
            <a:clrChange>
              <a:clrFrom>
                <a:srgbClr val="000000"/>
              </a:clrFrom>
              <a:clrTo>
                <a:srgbClr val="000000">
                  <a:alpha val="0"/>
                </a:srgbClr>
              </a:clrTo>
            </a:clrChange>
          </a:blip>
          <a:srcRect/>
          <a:stretch>
            <a:fillRect/>
          </a:stretch>
        </p:blipFill>
        <p:spPr bwMode="auto">
          <a:xfrm>
            <a:off x="271027" y="4121484"/>
            <a:ext cx="1197560" cy="318061"/>
          </a:xfrm>
          <a:prstGeom prst="rect">
            <a:avLst/>
          </a:prstGeom>
          <a:noFill/>
          <a:ln w="9525">
            <a:noFill/>
            <a:miter lim="800000"/>
            <a:headEnd/>
            <a:tailEnd/>
          </a:ln>
        </p:spPr>
      </p:pic>
      <p:sp>
        <p:nvSpPr>
          <p:cNvPr id="104" name="Plus 103"/>
          <p:cNvSpPr/>
          <p:nvPr/>
        </p:nvSpPr>
        <p:spPr bwMode="auto">
          <a:xfrm>
            <a:off x="1620981" y="4241014"/>
            <a:ext cx="277091" cy="374073"/>
          </a:xfrm>
          <a:prstGeom prst="mathPlus">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8" name="Picture 107" descr="HyperV08R2_bL_r_white.png"/>
          <p:cNvPicPr>
            <a:picLocks noChangeAspect="1"/>
          </p:cNvPicPr>
          <p:nvPr/>
        </p:nvPicPr>
        <p:blipFill>
          <a:blip r:embed="rId10" cstate="print"/>
          <a:stretch>
            <a:fillRect/>
          </a:stretch>
        </p:blipFill>
        <p:spPr>
          <a:xfrm>
            <a:off x="4793672" y="5386361"/>
            <a:ext cx="1783863" cy="278082"/>
          </a:xfrm>
          <a:prstGeom prst="rect">
            <a:avLst/>
          </a:prstGeom>
        </p:spPr>
      </p:pic>
      <p:pic>
        <p:nvPicPr>
          <p:cNvPr id="109" name="Picture 108" descr="RemoteApp_bL_reverse.png"/>
          <p:cNvPicPr>
            <a:picLocks noChangeAspect="1"/>
          </p:cNvPicPr>
          <p:nvPr/>
        </p:nvPicPr>
        <p:blipFill>
          <a:blip r:embed="rId11" cstate="print"/>
          <a:stretch>
            <a:fillRect/>
          </a:stretch>
        </p:blipFill>
        <p:spPr>
          <a:xfrm>
            <a:off x="5042310" y="3541353"/>
            <a:ext cx="1510890" cy="394698"/>
          </a:xfrm>
          <a:prstGeom prst="rect">
            <a:avLst/>
          </a:prstGeom>
        </p:spPr>
      </p:pic>
      <p:pic>
        <p:nvPicPr>
          <p:cNvPr id="277506" name="Picture 2"/>
          <p:cNvPicPr>
            <a:picLocks noChangeAspect="1" noChangeArrowheads="1"/>
          </p:cNvPicPr>
          <p:nvPr/>
        </p:nvPicPr>
        <p:blipFill>
          <a:blip r:embed="rId12" cstate="print"/>
          <a:srcRect/>
          <a:stretch>
            <a:fillRect/>
          </a:stretch>
        </p:blipFill>
        <p:spPr bwMode="auto">
          <a:xfrm>
            <a:off x="3490189" y="4227153"/>
            <a:ext cx="2697771" cy="548640"/>
          </a:xfrm>
          <a:prstGeom prst="rect">
            <a:avLst/>
          </a:prstGeom>
          <a:noFill/>
          <a:ln w="9525">
            <a:noFill/>
            <a:miter lim="800000"/>
            <a:headEnd/>
            <a:tailEnd/>
          </a:ln>
          <a:effectLst/>
        </p:spPr>
      </p:pic>
      <p:pic>
        <p:nvPicPr>
          <p:cNvPr id="277507" name="Picture 3"/>
          <p:cNvPicPr>
            <a:picLocks noChangeAspect="1" noChangeArrowheads="1"/>
          </p:cNvPicPr>
          <p:nvPr/>
        </p:nvPicPr>
        <p:blipFill>
          <a:blip r:embed="rId13" cstate="print"/>
          <a:srcRect/>
          <a:stretch>
            <a:fillRect/>
          </a:stretch>
        </p:blipFill>
        <p:spPr bwMode="auto">
          <a:xfrm>
            <a:off x="295469" y="2688523"/>
            <a:ext cx="1176251" cy="182880"/>
          </a:xfrm>
          <a:prstGeom prst="rect">
            <a:avLst/>
          </a:prstGeom>
          <a:noFill/>
          <a:ln w="9525">
            <a:noFill/>
            <a:miter lim="800000"/>
            <a:headEnd/>
            <a:tailEnd/>
          </a:ln>
          <a:effectLst/>
        </p:spPr>
      </p:pic>
      <p:pic>
        <p:nvPicPr>
          <p:cNvPr id="277508" name="Picture 4" descr="C:\Users\dgreg\AppData\Local\Microsoft\Windows\Temporary Internet Files\Content.Outlook\53MIT48K\WS08-R2_h_rgb_r (3).png"/>
          <p:cNvPicPr>
            <a:picLocks noChangeAspect="1" noChangeArrowheads="1"/>
          </p:cNvPicPr>
          <p:nvPr/>
        </p:nvPicPr>
        <p:blipFill>
          <a:blip r:embed="rId14" cstate="print"/>
          <a:srcRect/>
          <a:stretch>
            <a:fillRect/>
          </a:stretch>
        </p:blipFill>
        <p:spPr bwMode="auto">
          <a:xfrm>
            <a:off x="3144520" y="5080802"/>
            <a:ext cx="1960880" cy="274320"/>
          </a:xfrm>
          <a:prstGeom prst="rect">
            <a:avLst/>
          </a:prstGeom>
          <a:noFill/>
        </p:spPr>
      </p:pic>
      <p:sp>
        <p:nvSpPr>
          <p:cNvPr id="48" name="Rounded Rectangle 47"/>
          <p:cNvSpPr/>
          <p:nvPr/>
        </p:nvSpPr>
        <p:spPr>
          <a:xfrm>
            <a:off x="914400" y="1179762"/>
            <a:ext cx="7467600" cy="533401"/>
          </a:xfrm>
          <a:prstGeom prst="roundRect">
            <a:avLst>
              <a:gd name="adj" fmla="val 16189"/>
            </a:avLst>
          </a:prstGeom>
          <a:solidFill>
            <a:srgbClr val="92D05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lang="en-US" dirty="0" smtClean="0">
                <a:solidFill>
                  <a:schemeClr val="tx1"/>
                </a:solidFill>
                <a:latin typeface="Arial" pitchFamily="34" charset="0"/>
                <a:ea typeface="ＭＳ Ｐゴシック" pitchFamily="34" charset="-128"/>
              </a:rPr>
              <a:t>Simple Departmental Deployments: Microsoft only technology</a:t>
            </a:r>
          </a:p>
        </p:txBody>
      </p:sp>
      <p:sp>
        <p:nvSpPr>
          <p:cNvPr id="66" name="Rounded Rectangle 65"/>
          <p:cNvSpPr/>
          <p:nvPr/>
        </p:nvSpPr>
        <p:spPr>
          <a:xfrm>
            <a:off x="914400" y="559651"/>
            <a:ext cx="7467600" cy="533401"/>
          </a:xfrm>
          <a:prstGeom prst="roundRect">
            <a:avLst>
              <a:gd name="adj" fmla="val 16189"/>
            </a:avLst>
          </a:prstGeom>
          <a:solidFill>
            <a:srgbClr val="92D05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lang="en-US" dirty="0" smtClean="0">
                <a:solidFill>
                  <a:schemeClr val="tx1"/>
                </a:solidFill>
                <a:latin typeface="Arial" pitchFamily="34" charset="0"/>
                <a:ea typeface="ＭＳ Ｐゴシック" pitchFamily="34" charset="-128"/>
              </a:rPr>
              <a:t>Complex Enterprise Deployments: Microsoft + Partner technology</a:t>
            </a:r>
          </a:p>
        </p:txBody>
      </p:sp>
      <p:pic>
        <p:nvPicPr>
          <p:cNvPr id="42" name="Picture 41" descr="client new.png"/>
          <p:cNvPicPr>
            <a:picLocks noChangeAspect="1"/>
          </p:cNvPicPr>
          <p:nvPr/>
        </p:nvPicPr>
        <p:blipFill>
          <a:blip r:embed="rId15" cstate="print"/>
          <a:stretch>
            <a:fillRect/>
          </a:stretch>
        </p:blipFill>
        <p:spPr>
          <a:xfrm>
            <a:off x="8556792" y="105745"/>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par>
                                <p:cTn id="8" presetID="22" presetClass="entr" presetSubtype="1" fill="hold"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wipe(up)">
                                      <p:cBhvr>
                                        <p:cTn id="10" dur="500"/>
                                        <p:tgtEl>
                                          <p:spTgt spid="80"/>
                                        </p:tgtEl>
                                      </p:cBhvr>
                                    </p:animEffect>
                                  </p:childTnLst>
                                </p:cTn>
                              </p:par>
                              <p:par>
                                <p:cTn id="11" presetID="22" presetClass="entr" presetSubtype="1" fill="hold"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wipe(up)">
                                      <p:cBhvr>
                                        <p:cTn id="13" dur="500"/>
                                        <p:tgtEl>
                                          <p:spTgt spid="8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wipe(up)">
                                      <p:cBhvr>
                                        <p:cTn id="16" dur="500"/>
                                        <p:tgtEl>
                                          <p:spTgt spid="9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wipe(up)">
                                      <p:cBhvr>
                                        <p:cTn id="19" dur="500"/>
                                        <p:tgtEl>
                                          <p:spTgt spid="9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up)">
                                      <p:cBhvr>
                                        <p:cTn id="22" dur="500"/>
                                        <p:tgtEl>
                                          <p:spTgt spid="98"/>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wipe(up)">
                                      <p:cBhvr>
                                        <p:cTn id="25" dur="500"/>
                                        <p:tgtEl>
                                          <p:spTgt spid="9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wipe(up)">
                                      <p:cBhvr>
                                        <p:cTn id="28" dur="500"/>
                                        <p:tgtEl>
                                          <p:spTgt spid="10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up)">
                                      <p:cBhvr>
                                        <p:cTn id="3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7" grpId="0"/>
      <p:bldP spid="98" grpId="0"/>
      <p:bldP spid="99" grpId="0"/>
      <p:bldP spid="100" grpId="0"/>
      <p:bldP spid="10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a:xfrm>
            <a:off x="914400" y="1645920"/>
            <a:ext cx="7467600" cy="4419600"/>
          </a:xfrm>
          <a:prstGeom prst="roundRect">
            <a:avLst>
              <a:gd name="adj" fmla="val 16189"/>
            </a:avLst>
          </a:prstGeom>
          <a:solidFill>
            <a:schemeClr val="tx1"/>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endParaRPr lang="en-US" dirty="0" smtClean="0">
              <a:solidFill>
                <a:schemeClr val="tx1"/>
              </a:solidFill>
              <a:latin typeface="Arial" pitchFamily="34" charset="0"/>
              <a:ea typeface="ＭＳ Ｐゴシック" pitchFamily="34" charset="-128"/>
            </a:endParaRPr>
          </a:p>
        </p:txBody>
      </p:sp>
      <p:sp>
        <p:nvSpPr>
          <p:cNvPr id="41987" name="Title 1"/>
          <p:cNvSpPr>
            <a:spLocks/>
          </p:cNvSpPr>
          <p:nvPr/>
        </p:nvSpPr>
        <p:spPr bwMode="auto">
          <a:xfrm>
            <a:off x="0" y="134112"/>
            <a:ext cx="9144000" cy="443198"/>
          </a:xfrm>
          <a:prstGeom prst="rect">
            <a:avLst/>
          </a:prstGeom>
          <a:noFill/>
          <a:ln w="9525">
            <a:noFill/>
            <a:miter lim="800000"/>
            <a:headEnd/>
            <a:tailEnd/>
          </a:ln>
        </p:spPr>
        <p:txBody>
          <a:bodyPr wrap="square" tIns="0" bIns="0" anchor="ctr">
            <a:spAutoFit/>
          </a:bodyPr>
          <a:lstStyle/>
          <a:p>
            <a:pPr>
              <a:lnSpc>
                <a:spcPct val="90000"/>
              </a:lnSpc>
              <a:spcBef>
                <a:spcPct val="0"/>
              </a:spcBef>
            </a:pPr>
            <a:r>
              <a:rPr lang="en-US" sz="3200" spc="-150" dirty="0" smtClean="0">
                <a:ln w="3175">
                  <a:noFill/>
                </a:ln>
                <a:solidFill>
                  <a:srgbClr val="CCFFCC"/>
                </a:solidFill>
                <a:latin typeface="+mj-lt"/>
                <a:cs typeface="Arial" charset="0"/>
              </a:rPr>
              <a:t>Microsoft Site Recovery Solutions – HSC for Hyper-V</a:t>
            </a:r>
            <a:endParaRPr lang="en-US" sz="3200" spc="-150" dirty="0">
              <a:ln w="3175">
                <a:noFill/>
              </a:ln>
              <a:solidFill>
                <a:srgbClr val="CCFFCC"/>
              </a:solidFill>
              <a:latin typeface="+mj-lt"/>
              <a:cs typeface="Arial" charset="0"/>
            </a:endParaRPr>
          </a:p>
        </p:txBody>
      </p:sp>
      <p:sp>
        <p:nvSpPr>
          <p:cNvPr id="5" name="&quot;GLASS&quot;; Black to Transparent"/>
          <p:cNvSpPr/>
          <p:nvPr/>
        </p:nvSpPr>
        <p:spPr bwMode="auto">
          <a:xfrm rot="5400000">
            <a:off x="3454082" y="-2767800"/>
            <a:ext cx="785412" cy="7693576"/>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6" name="TextBox 5"/>
          <p:cNvSpPr txBox="1"/>
          <p:nvPr/>
        </p:nvSpPr>
        <p:spPr>
          <a:xfrm>
            <a:off x="82296" y="685800"/>
            <a:ext cx="9061703" cy="830997"/>
          </a:xfrm>
          <a:prstGeom prst="rect">
            <a:avLst/>
          </a:prstGeom>
          <a:noFill/>
        </p:spPr>
        <p:txBody>
          <a:bodyPr wrap="square">
            <a:spAutoFit/>
          </a:bodyPr>
          <a:lstStyle/>
          <a:p>
            <a:pPr>
              <a:tabLst>
                <a:tab pos="2246313" algn="l"/>
                <a:tab pos="2514600" algn="l"/>
              </a:tabLst>
            </a:pPr>
            <a:r>
              <a:rPr lang="en-US" sz="2400" dirty="0" smtClean="0"/>
              <a:t>Less application downtime, improved RTO and RPO</a:t>
            </a:r>
          </a:p>
          <a:p>
            <a:pPr>
              <a:tabLst>
                <a:tab pos="2246313" algn="l"/>
                <a:tab pos="2514600" algn="l"/>
              </a:tabLst>
            </a:pPr>
            <a:r>
              <a:rPr lang="en-US" sz="2400" dirty="0" smtClean="0"/>
              <a:t>Less business risk, CAPEX and OPEX savings</a:t>
            </a:r>
          </a:p>
        </p:txBody>
      </p:sp>
      <p:pic>
        <p:nvPicPr>
          <p:cNvPr id="7" name="Picture 6" descr="Hyper-v graphic copy.png"/>
          <p:cNvPicPr>
            <a:picLocks noChangeAspect="1"/>
          </p:cNvPicPr>
          <p:nvPr/>
        </p:nvPicPr>
        <p:blipFill>
          <a:blip r:embed="rId3" cstate="print"/>
          <a:srcRect l="24522" t="16024" r="61124" b="28226"/>
          <a:stretch>
            <a:fillRect/>
          </a:stretch>
        </p:blipFill>
        <p:spPr>
          <a:xfrm>
            <a:off x="2788853" y="2712720"/>
            <a:ext cx="1097347" cy="2545064"/>
          </a:xfrm>
          <a:prstGeom prst="rect">
            <a:avLst/>
          </a:prstGeom>
        </p:spPr>
      </p:pic>
      <p:pic>
        <p:nvPicPr>
          <p:cNvPr id="9" name="Picture 8" descr="Hyper-v graphic copy.png"/>
          <p:cNvPicPr>
            <a:picLocks noChangeAspect="1"/>
          </p:cNvPicPr>
          <p:nvPr/>
        </p:nvPicPr>
        <p:blipFill>
          <a:blip r:embed="rId3" cstate="print"/>
          <a:srcRect l="60806" t="16024" r="24242" b="30563"/>
          <a:stretch>
            <a:fillRect/>
          </a:stretch>
        </p:blipFill>
        <p:spPr>
          <a:xfrm>
            <a:off x="5486400" y="2712720"/>
            <a:ext cx="1143000" cy="2438400"/>
          </a:xfrm>
          <a:prstGeom prst="rect">
            <a:avLst/>
          </a:prstGeom>
        </p:spPr>
      </p:pic>
      <p:pic>
        <p:nvPicPr>
          <p:cNvPr id="11" name="Picture 10" descr="Security Download Server.png"/>
          <p:cNvPicPr>
            <a:picLocks noChangeAspect="1"/>
          </p:cNvPicPr>
          <p:nvPr/>
        </p:nvPicPr>
        <p:blipFill>
          <a:blip r:embed="rId4" cstate="print"/>
          <a:stretch>
            <a:fillRect/>
          </a:stretch>
        </p:blipFill>
        <p:spPr>
          <a:xfrm>
            <a:off x="1443998" y="4343384"/>
            <a:ext cx="769605" cy="1143000"/>
          </a:xfrm>
          <a:prstGeom prst="rect">
            <a:avLst/>
          </a:prstGeom>
        </p:spPr>
      </p:pic>
      <p:pic>
        <p:nvPicPr>
          <p:cNvPr id="13" name="Picture 12" descr="Security Download Server.png"/>
          <p:cNvPicPr>
            <a:picLocks noChangeAspect="1"/>
          </p:cNvPicPr>
          <p:nvPr/>
        </p:nvPicPr>
        <p:blipFill>
          <a:blip r:embed="rId4" cstate="print"/>
          <a:stretch>
            <a:fillRect/>
          </a:stretch>
        </p:blipFill>
        <p:spPr>
          <a:xfrm>
            <a:off x="1405898" y="2666984"/>
            <a:ext cx="769605" cy="1143000"/>
          </a:xfrm>
          <a:prstGeom prst="rect">
            <a:avLst/>
          </a:prstGeom>
        </p:spPr>
      </p:pic>
      <p:pic>
        <p:nvPicPr>
          <p:cNvPr id="17" name="Picture 16" descr="Security Download Server.png"/>
          <p:cNvPicPr>
            <a:picLocks noChangeAspect="1"/>
          </p:cNvPicPr>
          <p:nvPr/>
        </p:nvPicPr>
        <p:blipFill>
          <a:blip r:embed="rId4" cstate="print"/>
          <a:stretch>
            <a:fillRect/>
          </a:stretch>
        </p:blipFill>
        <p:spPr>
          <a:xfrm flipH="1">
            <a:off x="7086600" y="3352784"/>
            <a:ext cx="769605" cy="1143000"/>
          </a:xfrm>
          <a:prstGeom prst="rect">
            <a:avLst/>
          </a:prstGeom>
        </p:spPr>
      </p:pic>
      <p:sp>
        <p:nvSpPr>
          <p:cNvPr id="19" name="TextBox 18"/>
          <p:cNvSpPr txBox="1"/>
          <p:nvPr/>
        </p:nvSpPr>
        <p:spPr>
          <a:xfrm>
            <a:off x="2209800" y="1904984"/>
            <a:ext cx="762000" cy="307777"/>
          </a:xfrm>
          <a:prstGeom prst="rect">
            <a:avLst/>
          </a:prstGeom>
          <a:noFill/>
        </p:spPr>
        <p:txBody>
          <a:bodyPr wrap="square" rtlCol="0">
            <a:spAutoFit/>
          </a:bodyPr>
          <a:lstStyle/>
          <a:p>
            <a:r>
              <a:rPr lang="en-US" sz="1400" b="1" dirty="0" smtClean="0"/>
              <a:t>Site A</a:t>
            </a:r>
            <a:endParaRPr lang="en-US" sz="1400" b="1" dirty="0"/>
          </a:p>
        </p:txBody>
      </p:sp>
      <p:sp>
        <p:nvSpPr>
          <p:cNvPr id="20" name="TextBox 19"/>
          <p:cNvSpPr txBox="1"/>
          <p:nvPr/>
        </p:nvSpPr>
        <p:spPr>
          <a:xfrm>
            <a:off x="6553200" y="1904984"/>
            <a:ext cx="762000" cy="307777"/>
          </a:xfrm>
          <a:prstGeom prst="rect">
            <a:avLst/>
          </a:prstGeom>
          <a:noFill/>
        </p:spPr>
        <p:txBody>
          <a:bodyPr wrap="square" rtlCol="0">
            <a:spAutoFit/>
          </a:bodyPr>
          <a:lstStyle/>
          <a:p>
            <a:r>
              <a:rPr lang="en-US" sz="1400" b="1" dirty="0" smtClean="0"/>
              <a:t>Site B</a:t>
            </a:r>
            <a:endParaRPr lang="en-US" sz="1400" b="1" dirty="0"/>
          </a:p>
        </p:txBody>
      </p:sp>
      <p:sp>
        <p:nvSpPr>
          <p:cNvPr id="21" name="TextBox 20"/>
          <p:cNvSpPr txBox="1"/>
          <p:nvPr/>
        </p:nvSpPr>
        <p:spPr>
          <a:xfrm>
            <a:off x="2667000" y="2362184"/>
            <a:ext cx="1447800" cy="369332"/>
          </a:xfrm>
          <a:prstGeom prst="rect">
            <a:avLst/>
          </a:prstGeom>
          <a:noFill/>
        </p:spPr>
        <p:txBody>
          <a:bodyPr wrap="square" rtlCol="0">
            <a:spAutoFit/>
          </a:bodyPr>
          <a:lstStyle/>
          <a:p>
            <a:pPr algn="ctr"/>
            <a:r>
              <a:rPr lang="en-US" sz="900" b="1" dirty="0" smtClean="0"/>
              <a:t>Hitachi Universal Storage Platform </a:t>
            </a:r>
            <a:r>
              <a:rPr lang="en-US" sz="900" b="1" baseline="30000" dirty="0" smtClean="0"/>
              <a:t>TM</a:t>
            </a:r>
            <a:r>
              <a:rPr lang="en-US" sz="900" b="1" dirty="0" smtClean="0"/>
              <a:t> V</a:t>
            </a:r>
            <a:endParaRPr lang="en-US" sz="900" b="1" dirty="0"/>
          </a:p>
        </p:txBody>
      </p:sp>
      <p:sp>
        <p:nvSpPr>
          <p:cNvPr id="22" name="TextBox 21"/>
          <p:cNvSpPr txBox="1"/>
          <p:nvPr/>
        </p:nvSpPr>
        <p:spPr>
          <a:xfrm>
            <a:off x="5334000" y="2362184"/>
            <a:ext cx="1447800" cy="369332"/>
          </a:xfrm>
          <a:prstGeom prst="rect">
            <a:avLst/>
          </a:prstGeom>
          <a:noFill/>
        </p:spPr>
        <p:txBody>
          <a:bodyPr wrap="square" rtlCol="0">
            <a:spAutoFit/>
          </a:bodyPr>
          <a:lstStyle/>
          <a:p>
            <a:pPr algn="ctr"/>
            <a:r>
              <a:rPr lang="en-US" sz="900" b="1" dirty="0" smtClean="0"/>
              <a:t>Hitachi Universal Storage Platform </a:t>
            </a:r>
            <a:r>
              <a:rPr lang="en-US" sz="900" b="1" baseline="30000" dirty="0" smtClean="0"/>
              <a:t>TM</a:t>
            </a:r>
            <a:r>
              <a:rPr lang="en-US" sz="900" b="1" dirty="0" smtClean="0"/>
              <a:t> V</a:t>
            </a:r>
            <a:endParaRPr lang="en-US" sz="900" b="1" dirty="0"/>
          </a:p>
        </p:txBody>
      </p:sp>
      <p:sp>
        <p:nvSpPr>
          <p:cNvPr id="23" name="TextBox 22"/>
          <p:cNvSpPr txBox="1"/>
          <p:nvPr/>
        </p:nvSpPr>
        <p:spPr>
          <a:xfrm>
            <a:off x="3810000" y="4038584"/>
            <a:ext cx="1752600" cy="738664"/>
          </a:xfrm>
          <a:prstGeom prst="rect">
            <a:avLst/>
          </a:prstGeom>
          <a:noFill/>
        </p:spPr>
        <p:txBody>
          <a:bodyPr wrap="square" rtlCol="0">
            <a:spAutoFit/>
          </a:bodyPr>
          <a:lstStyle/>
          <a:p>
            <a:pPr algn="ctr"/>
            <a:r>
              <a:rPr lang="en-US" sz="1050" b="1" dirty="0" smtClean="0"/>
              <a:t>Synchronous or Asynchronous Replication between Storage Systems</a:t>
            </a:r>
            <a:endParaRPr lang="en-US" sz="1050" b="1" dirty="0"/>
          </a:p>
        </p:txBody>
      </p:sp>
      <p:sp>
        <p:nvSpPr>
          <p:cNvPr id="24" name="TextBox 23"/>
          <p:cNvSpPr txBox="1"/>
          <p:nvPr/>
        </p:nvSpPr>
        <p:spPr>
          <a:xfrm>
            <a:off x="1143000" y="5461068"/>
            <a:ext cx="1371600" cy="253916"/>
          </a:xfrm>
          <a:prstGeom prst="rect">
            <a:avLst/>
          </a:prstGeom>
          <a:noFill/>
        </p:spPr>
        <p:txBody>
          <a:bodyPr wrap="square" rtlCol="0">
            <a:spAutoFit/>
          </a:bodyPr>
          <a:lstStyle/>
          <a:p>
            <a:r>
              <a:rPr lang="en-US" sz="1050" b="1" dirty="0" smtClean="0"/>
              <a:t>Physical Server 2</a:t>
            </a:r>
            <a:endParaRPr lang="en-US" sz="1050" b="1" dirty="0"/>
          </a:p>
        </p:txBody>
      </p:sp>
      <p:sp>
        <p:nvSpPr>
          <p:cNvPr id="25" name="TextBox 24"/>
          <p:cNvSpPr txBox="1"/>
          <p:nvPr/>
        </p:nvSpPr>
        <p:spPr>
          <a:xfrm>
            <a:off x="1219200" y="2413068"/>
            <a:ext cx="1295400" cy="253916"/>
          </a:xfrm>
          <a:prstGeom prst="rect">
            <a:avLst/>
          </a:prstGeom>
          <a:noFill/>
        </p:spPr>
        <p:txBody>
          <a:bodyPr wrap="square" rtlCol="0">
            <a:spAutoFit/>
          </a:bodyPr>
          <a:lstStyle/>
          <a:p>
            <a:r>
              <a:rPr lang="en-US" sz="1050" b="1" dirty="0" smtClean="0"/>
              <a:t>Physical Server 1</a:t>
            </a:r>
            <a:endParaRPr lang="en-US" sz="1050" b="1" dirty="0"/>
          </a:p>
        </p:txBody>
      </p:sp>
      <p:sp>
        <p:nvSpPr>
          <p:cNvPr id="26" name="TextBox 25"/>
          <p:cNvSpPr txBox="1"/>
          <p:nvPr/>
        </p:nvSpPr>
        <p:spPr>
          <a:xfrm>
            <a:off x="6934200" y="4495784"/>
            <a:ext cx="1447800" cy="253916"/>
          </a:xfrm>
          <a:prstGeom prst="rect">
            <a:avLst/>
          </a:prstGeom>
          <a:noFill/>
        </p:spPr>
        <p:txBody>
          <a:bodyPr wrap="square" rtlCol="0">
            <a:spAutoFit/>
          </a:bodyPr>
          <a:lstStyle/>
          <a:p>
            <a:r>
              <a:rPr lang="en-US" sz="1050" b="1" dirty="0" smtClean="0"/>
              <a:t>Physical Server 3</a:t>
            </a:r>
            <a:endParaRPr lang="en-US" sz="1050" b="1" dirty="0"/>
          </a:p>
        </p:txBody>
      </p:sp>
      <p:cxnSp>
        <p:nvCxnSpPr>
          <p:cNvPr id="30" name="Straight Arrow Connector 29"/>
          <p:cNvCxnSpPr/>
          <p:nvPr/>
        </p:nvCxnSpPr>
        <p:spPr bwMode="auto">
          <a:xfrm>
            <a:off x="3962400" y="3886184"/>
            <a:ext cx="1447800" cy="1588"/>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pic>
        <p:nvPicPr>
          <p:cNvPr id="14" name="Picture 13" descr="Security Download Server-green.png"/>
          <p:cNvPicPr>
            <a:picLocks noChangeAspect="1"/>
          </p:cNvPicPr>
          <p:nvPr/>
        </p:nvPicPr>
        <p:blipFill>
          <a:blip r:embed="rId5" cstate="print"/>
          <a:stretch>
            <a:fillRect/>
          </a:stretch>
        </p:blipFill>
        <p:spPr>
          <a:xfrm>
            <a:off x="1901198" y="4541520"/>
            <a:ext cx="274320" cy="407414"/>
          </a:xfrm>
          <a:prstGeom prst="rect">
            <a:avLst/>
          </a:prstGeom>
        </p:spPr>
      </p:pic>
      <p:pic>
        <p:nvPicPr>
          <p:cNvPr id="15" name="Picture 14" descr="Security Download Server-red.png"/>
          <p:cNvPicPr>
            <a:picLocks noChangeAspect="1"/>
          </p:cNvPicPr>
          <p:nvPr/>
        </p:nvPicPr>
        <p:blipFill>
          <a:blip r:embed="rId6" cstate="print"/>
          <a:stretch>
            <a:fillRect/>
          </a:stretch>
        </p:blipFill>
        <p:spPr>
          <a:xfrm>
            <a:off x="1887992" y="3173971"/>
            <a:ext cx="274320" cy="407413"/>
          </a:xfrm>
          <a:prstGeom prst="rect">
            <a:avLst/>
          </a:prstGeom>
        </p:spPr>
      </p:pic>
      <p:pic>
        <p:nvPicPr>
          <p:cNvPr id="16" name="Picture 15" descr="Security Download Server-orange.png"/>
          <p:cNvPicPr>
            <a:picLocks noChangeAspect="1"/>
          </p:cNvPicPr>
          <p:nvPr/>
        </p:nvPicPr>
        <p:blipFill>
          <a:blip r:embed="rId7" cstate="print"/>
          <a:stretch>
            <a:fillRect/>
          </a:stretch>
        </p:blipFill>
        <p:spPr>
          <a:xfrm>
            <a:off x="1887992" y="2895584"/>
            <a:ext cx="274320" cy="407414"/>
          </a:xfrm>
          <a:prstGeom prst="rect">
            <a:avLst/>
          </a:prstGeom>
        </p:spPr>
      </p:pic>
      <p:pic>
        <p:nvPicPr>
          <p:cNvPr id="12" name="Picture 11" descr="Security Download Serve-blue.png"/>
          <p:cNvPicPr>
            <a:picLocks noChangeAspect="1"/>
          </p:cNvPicPr>
          <p:nvPr/>
        </p:nvPicPr>
        <p:blipFill>
          <a:blip r:embed="rId8" cstate="print"/>
          <a:stretch>
            <a:fillRect/>
          </a:stretch>
        </p:blipFill>
        <p:spPr>
          <a:xfrm>
            <a:off x="1901198" y="4850370"/>
            <a:ext cx="274320" cy="407414"/>
          </a:xfrm>
          <a:prstGeom prst="rect">
            <a:avLst/>
          </a:prstGeom>
        </p:spPr>
      </p:pic>
      <p:sp>
        <p:nvSpPr>
          <p:cNvPr id="38" name="Multiply 37"/>
          <p:cNvSpPr/>
          <p:nvPr/>
        </p:nvSpPr>
        <p:spPr bwMode="auto">
          <a:xfrm>
            <a:off x="990600" y="2179320"/>
            <a:ext cx="3124200" cy="3581400"/>
          </a:xfrm>
          <a:prstGeom prst="mathMultiply">
            <a:avLst/>
          </a:prstGeom>
          <a:solidFill>
            <a:srgbClr val="C00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pic>
        <p:nvPicPr>
          <p:cNvPr id="27" name="Picture 3"/>
          <p:cNvPicPr>
            <a:picLocks noChangeAspect="1" noChangeArrowheads="1"/>
          </p:cNvPicPr>
          <p:nvPr/>
        </p:nvPicPr>
        <p:blipFill>
          <a:blip r:embed="rId9" cstate="print"/>
          <a:srcRect/>
          <a:stretch>
            <a:fillRect/>
          </a:stretch>
        </p:blipFill>
        <p:spPr bwMode="auto">
          <a:xfrm>
            <a:off x="6458708" y="5096256"/>
            <a:ext cx="1805829" cy="914400"/>
          </a:xfrm>
          <a:prstGeom prst="rect">
            <a:avLst/>
          </a:prstGeom>
          <a:noFill/>
          <a:ln w="9525">
            <a:noFill/>
            <a:miter lim="800000"/>
            <a:headEnd/>
            <a:tailEnd/>
          </a:ln>
          <a:effectLst/>
        </p:spPr>
      </p:pic>
      <p:cxnSp>
        <p:nvCxnSpPr>
          <p:cNvPr id="29" name="Straight Arrow Connector 28"/>
          <p:cNvCxnSpPr/>
          <p:nvPr/>
        </p:nvCxnSpPr>
        <p:spPr bwMode="auto">
          <a:xfrm>
            <a:off x="3813232" y="3892664"/>
            <a:ext cx="1447800" cy="1588"/>
          </a:xfrm>
          <a:prstGeom prst="straightConnector1">
            <a:avLst/>
          </a:prstGeom>
          <a:solidFill>
            <a:schemeClr val="accent1"/>
          </a:solidFill>
          <a:ln w="28575" cap="flat" cmpd="sng" algn="ctr">
            <a:solidFill>
              <a:schemeClr val="tx1"/>
            </a:solidFill>
            <a:prstDash val="solid"/>
            <a:round/>
            <a:headEnd type="none" w="med" len="med"/>
            <a:tailEnd type="arrow"/>
          </a:ln>
          <a:effectLst/>
          <a:scene3d>
            <a:camera prst="orthographicFront">
              <a:rot lat="0" lon="10800000" rev="0"/>
            </a:camera>
            <a:lightRig rig="threePt" dir="t"/>
          </a:scene3d>
        </p:spPr>
      </p:cxnSp>
      <p:pic>
        <p:nvPicPr>
          <p:cNvPr id="31" name="Picture 30" descr="datacenter new.png"/>
          <p:cNvPicPr>
            <a:picLocks noChangeAspect="1"/>
          </p:cNvPicPr>
          <p:nvPr/>
        </p:nvPicPr>
        <p:blipFill>
          <a:blip r:embed="rId10"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par>
                          <p:cTn id="9" fill="hold">
                            <p:stCondLst>
                              <p:cond delay="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childTnLst>
                          </p:cTn>
                        </p:par>
                        <p:par>
                          <p:cTn id="49" fill="hold">
                            <p:stCondLst>
                              <p:cond delay="1000"/>
                            </p:stCondLst>
                            <p:childTnLst>
                              <p:par>
                                <p:cTn id="50" presetID="1"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childTnLst>
                                </p:cTn>
                              </p:par>
                            </p:childTnLst>
                          </p:cTn>
                        </p:par>
                        <p:par>
                          <p:cTn id="54" fill="hold">
                            <p:stCondLst>
                              <p:cond delay="1000"/>
                            </p:stCondLst>
                            <p:childTnLst>
                              <p:par>
                                <p:cTn id="55" presetID="9"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dissolve">
                                      <p:cBhvr>
                                        <p:cTn id="57" dur="500"/>
                                        <p:tgtEl>
                                          <p:spTgt spid="22"/>
                                        </p:tgtEl>
                                      </p:cBhvr>
                                    </p:animEffect>
                                  </p:childTnLst>
                                </p:cTn>
                              </p:par>
                              <p:par>
                                <p:cTn id="58" presetID="9" presetClass="entr" presetSubtype="0"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500"/>
                                        <p:tgtEl>
                                          <p:spTgt spid="17"/>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dissolve">
                                      <p:cBhvr>
                                        <p:cTn id="63" dur="500"/>
                                        <p:tgtEl>
                                          <p:spTgt spid="26"/>
                                        </p:tgtEl>
                                      </p:cBhvr>
                                    </p:animEffect>
                                  </p:childTnLst>
                                </p:cTn>
                              </p:par>
                              <p:par>
                                <p:cTn id="64" presetID="9" presetClass="entr" presetSubtype="0"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dissolv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500"/>
                            </p:stCondLst>
                            <p:childTnLst>
                              <p:par>
                                <p:cTn id="73" presetID="0" presetClass="path" presetSubtype="0" accel="50000" decel="50000" fill="hold" nodeType="afterEffect">
                                  <p:stCondLst>
                                    <p:cond delay="0"/>
                                  </p:stCondLst>
                                  <p:childTnLst>
                                    <p:animMotion origin="layout" path="M 7.5E-6 3.96253E-6 L 0.57501 0.08882 " pathEditMode="relative" ptsTypes="AA">
                                      <p:cBhvr>
                                        <p:cTn id="74" dur="1000" fill="hold"/>
                                        <p:tgtEl>
                                          <p:spTgt spid="16"/>
                                        </p:tgtEl>
                                        <p:attrNameLst>
                                          <p:attrName>ppt_x</p:attrName>
                                          <p:attrName>ppt_y</p:attrName>
                                        </p:attrNameLst>
                                      </p:cBhvr>
                                    </p:animMotion>
                                  </p:childTnLst>
                                </p:cTn>
                              </p:par>
                            </p:childTnLst>
                          </p:cTn>
                        </p:par>
                        <p:par>
                          <p:cTn id="75" fill="hold">
                            <p:stCondLst>
                              <p:cond delay="1500"/>
                            </p:stCondLst>
                            <p:childTnLst>
                              <p:par>
                                <p:cTn id="76" presetID="0" presetClass="path" presetSubtype="0" accel="50000" decel="50000" fill="hold" nodeType="afterEffect">
                                  <p:stCondLst>
                                    <p:cond delay="0"/>
                                  </p:stCondLst>
                                  <p:childTnLst>
                                    <p:animMotion origin="layout" path="M -4.16667E-6 -2.64862E-6 L 0.57032 0.08073 " pathEditMode="relative" rAng="0" ptsTypes="AA">
                                      <p:cBhvr>
                                        <p:cTn id="77" dur="1000" fill="hold"/>
                                        <p:tgtEl>
                                          <p:spTgt spid="15"/>
                                        </p:tgtEl>
                                        <p:attrNameLst>
                                          <p:attrName>ppt_x</p:attrName>
                                          <p:attrName>ppt_y</p:attrName>
                                        </p:attrNameLst>
                                      </p:cBhvr>
                                      <p:rCtr x="285" y="40"/>
                                    </p:animMotion>
                                  </p:childTnLst>
                                </p:cTn>
                              </p:par>
                            </p:childTnLst>
                          </p:cTn>
                        </p:par>
                        <p:par>
                          <p:cTn id="78" fill="hold">
                            <p:stCondLst>
                              <p:cond delay="2500"/>
                            </p:stCondLst>
                            <p:childTnLst>
                              <p:par>
                                <p:cTn id="79" presetID="0" presetClass="path" presetSubtype="0" accel="50000" decel="50000" fill="hold" nodeType="afterEffect">
                                  <p:stCondLst>
                                    <p:cond delay="0"/>
                                  </p:stCondLst>
                                  <p:childTnLst>
                                    <p:animMotion origin="layout" path="M -3.33333E-6 3.96253E-6 L 0.56667 -0.09993 " pathEditMode="relative" ptsTypes="AA">
                                      <p:cBhvr>
                                        <p:cTn id="80" dur="1000" fill="hold"/>
                                        <p:tgtEl>
                                          <p:spTgt spid="14"/>
                                        </p:tgtEl>
                                        <p:attrNameLst>
                                          <p:attrName>ppt_x</p:attrName>
                                          <p:attrName>ppt_y</p:attrName>
                                        </p:attrNameLst>
                                      </p:cBhvr>
                                    </p:animMotion>
                                  </p:childTnLst>
                                </p:cTn>
                              </p:par>
                            </p:childTnLst>
                          </p:cTn>
                        </p:par>
                        <p:par>
                          <p:cTn id="81" fill="hold">
                            <p:stCondLst>
                              <p:cond delay="3500"/>
                            </p:stCondLst>
                            <p:childTnLst>
                              <p:par>
                                <p:cTn id="82" presetID="0" presetClass="path" presetSubtype="0" accel="50000" decel="50000" fill="hold" nodeType="afterEffect">
                                  <p:stCondLst>
                                    <p:cond delay="0"/>
                                  </p:stCondLst>
                                  <p:childTnLst>
                                    <p:animMotion origin="layout" path="M -3.33333E-6 -7.17095E-6 L 0.58333 -0.13325 " pathEditMode="relative" ptsTypes="AA">
                                      <p:cBhvr>
                                        <p:cTn id="83" dur="1000" fill="hold"/>
                                        <p:tgtEl>
                                          <p:spTgt spid="12"/>
                                        </p:tgtEl>
                                        <p:attrNameLst>
                                          <p:attrName>ppt_x</p:attrName>
                                          <p:attrName>ppt_y</p:attrName>
                                        </p:attrNameLst>
                                      </p:cBhvr>
                                    </p:animMotion>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1" nodeType="clickEffect">
                                  <p:stCondLst>
                                    <p:cond delay="0"/>
                                  </p:stCondLst>
                                  <p:childTnLst>
                                    <p:animEffect transition="out" filter="fade">
                                      <p:cBhvr>
                                        <p:cTn id="87" dur="500"/>
                                        <p:tgtEl>
                                          <p:spTgt spid="38"/>
                                        </p:tgtEl>
                                      </p:cBhvr>
                                    </p:animEffect>
                                    <p:set>
                                      <p:cBhvr>
                                        <p:cTn id="88" dur="1" fill="hold">
                                          <p:stCondLst>
                                            <p:cond delay="499"/>
                                          </p:stCondLst>
                                        </p:cTn>
                                        <p:tgtEl>
                                          <p:spTgt spid="38"/>
                                        </p:tgtEl>
                                        <p:attrNameLst>
                                          <p:attrName>style.visibility</p:attrName>
                                        </p:attrNameLst>
                                      </p:cBhvr>
                                      <p:to>
                                        <p:strVal val="hidden"/>
                                      </p:to>
                                    </p:set>
                                  </p:childTnLst>
                                </p:cTn>
                              </p:par>
                            </p:childTnLst>
                          </p:cTn>
                        </p:par>
                        <p:par>
                          <p:cTn id="89" fill="hold">
                            <p:stCondLst>
                              <p:cond delay="500"/>
                            </p:stCondLst>
                            <p:childTnLst>
                              <p:par>
                                <p:cTn id="90" presetID="10" presetClass="exit" presetSubtype="0" fill="hold" nodeType="afterEffect">
                                  <p:stCondLst>
                                    <p:cond delay="0"/>
                                  </p:stCondLst>
                                  <p:childTnLst>
                                    <p:animEffect transition="out" filter="fade">
                                      <p:cBhvr>
                                        <p:cTn id="91" dur="2000"/>
                                        <p:tgtEl>
                                          <p:spTgt spid="30"/>
                                        </p:tgtEl>
                                      </p:cBhvr>
                                    </p:animEffect>
                                    <p:set>
                                      <p:cBhvr>
                                        <p:cTn id="92" dur="1" fill="hold">
                                          <p:stCondLst>
                                            <p:cond delay="1999"/>
                                          </p:stCondLst>
                                        </p:cTn>
                                        <p:tgtEl>
                                          <p:spTgt spid="30"/>
                                        </p:tgtEl>
                                        <p:attrNameLst>
                                          <p:attrName>style.visibility</p:attrName>
                                        </p:attrNameLst>
                                      </p:cBhvr>
                                      <p:to>
                                        <p:strVal val="hidden"/>
                                      </p:to>
                                    </p:set>
                                  </p:childTnLst>
                                </p:cTn>
                              </p:par>
                            </p:childTnLst>
                          </p:cTn>
                        </p:par>
                        <p:par>
                          <p:cTn id="93" fill="hold">
                            <p:stCondLst>
                              <p:cond delay="2500"/>
                            </p:stCondLst>
                            <p:childTnLst>
                              <p:par>
                                <p:cTn id="94" presetID="1" presetClass="entr" presetSubtype="0" fill="hold" nodeType="afterEffect">
                                  <p:stCondLst>
                                    <p:cond delay="0"/>
                                  </p:stCondLst>
                                  <p:childTnLst>
                                    <p:set>
                                      <p:cBhvr>
                                        <p:cTn id="95" dur="1" fill="hold">
                                          <p:stCondLst>
                                            <p:cond delay="0"/>
                                          </p:stCondLst>
                                        </p:cTn>
                                        <p:tgtEl>
                                          <p:spTgt spid="29"/>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0" presetClass="path" presetSubtype="0" accel="50000" decel="50000" fill="hold" nodeType="clickEffect">
                                  <p:stCondLst>
                                    <p:cond delay="0"/>
                                  </p:stCondLst>
                                  <p:childTnLst>
                                    <p:animMotion origin="layout" path="M 0.575 0.08882 L 4.16667E-6 3.96253E-6 " pathEditMode="relative" ptsTypes="AA">
                                      <p:cBhvr>
                                        <p:cTn id="99" dur="1000" fill="hold"/>
                                        <p:tgtEl>
                                          <p:spTgt spid="16"/>
                                        </p:tgtEl>
                                        <p:attrNameLst>
                                          <p:attrName>ppt_x</p:attrName>
                                          <p:attrName>ppt_y</p:attrName>
                                        </p:attrNameLst>
                                      </p:cBhvr>
                                    </p:animMotion>
                                  </p:childTnLst>
                                </p:cTn>
                              </p:par>
                            </p:childTnLst>
                          </p:cTn>
                        </p:par>
                        <p:par>
                          <p:cTn id="100" fill="hold">
                            <p:stCondLst>
                              <p:cond delay="1000"/>
                            </p:stCondLst>
                            <p:childTnLst>
                              <p:par>
                                <p:cTn id="101" presetID="0" presetClass="path" presetSubtype="0" accel="50000" decel="50000" fill="hold" nodeType="afterEffect">
                                  <p:stCondLst>
                                    <p:cond delay="0"/>
                                  </p:stCondLst>
                                  <p:childTnLst>
                                    <p:animMotion origin="layout" path="M 0.57032 0.08073 L 0.00365 0.00301 " pathEditMode="relative" rAng="0" ptsTypes="AA">
                                      <p:cBhvr>
                                        <p:cTn id="102" dur="1000" fill="hold"/>
                                        <p:tgtEl>
                                          <p:spTgt spid="15"/>
                                        </p:tgtEl>
                                        <p:attrNameLst>
                                          <p:attrName>ppt_x</p:attrName>
                                          <p:attrName>ppt_y</p:attrName>
                                        </p:attrNameLst>
                                      </p:cBhvr>
                                      <p:rCtr x="-283" y="-39"/>
                                    </p:animMotion>
                                  </p:childTnLst>
                                </p:cTn>
                              </p:par>
                            </p:childTnLst>
                          </p:cTn>
                        </p:par>
                        <p:par>
                          <p:cTn id="103" fill="hold">
                            <p:stCondLst>
                              <p:cond delay="2000"/>
                            </p:stCondLst>
                            <p:childTnLst>
                              <p:par>
                                <p:cTn id="104" presetID="0" presetClass="path" presetSubtype="0" accel="50000" decel="50000" fill="hold" nodeType="afterEffect">
                                  <p:stCondLst>
                                    <p:cond delay="0"/>
                                  </p:stCondLst>
                                  <p:childTnLst>
                                    <p:animMotion origin="layout" path="M 0.56041 -0.09623 L 0.00208 0.0037 " pathEditMode="relative" rAng="0" ptsTypes="AA">
                                      <p:cBhvr>
                                        <p:cTn id="105" dur="1000" fill="hold"/>
                                        <p:tgtEl>
                                          <p:spTgt spid="14"/>
                                        </p:tgtEl>
                                        <p:attrNameLst>
                                          <p:attrName>ppt_x</p:attrName>
                                          <p:attrName>ppt_y</p:attrName>
                                        </p:attrNameLst>
                                      </p:cBhvr>
                                      <p:rCtr x="-279" y="50"/>
                                    </p:animMotion>
                                  </p:childTnLst>
                                </p:cTn>
                              </p:par>
                            </p:childTnLst>
                          </p:cTn>
                        </p:par>
                        <p:par>
                          <p:cTn id="106" fill="hold">
                            <p:stCondLst>
                              <p:cond delay="3000"/>
                            </p:stCondLst>
                            <p:childTnLst>
                              <p:par>
                                <p:cTn id="107" presetID="0" presetClass="path" presetSubtype="0" accel="50000" decel="50000" fill="hold" nodeType="afterEffect">
                                  <p:stCondLst>
                                    <p:cond delay="0"/>
                                  </p:stCondLst>
                                  <p:childTnLst>
                                    <p:animMotion origin="layout" path="M 0.58541 -0.13024 L 0.00208 0.003 " pathEditMode="relative" rAng="0" ptsTypes="AA">
                                      <p:cBhvr>
                                        <p:cTn id="108" dur="1000" fill="hold"/>
                                        <p:tgtEl>
                                          <p:spTgt spid="12"/>
                                        </p:tgtEl>
                                        <p:attrNameLst>
                                          <p:attrName>ppt_x</p:attrName>
                                          <p:attrName>ppt_y</p:attrName>
                                        </p:attrNameLst>
                                      </p:cBhvr>
                                      <p:rCtr x="-292" y="67"/>
                                    </p:animMotion>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2000"/>
                                        <p:tgtEl>
                                          <p:spTgt spid="29"/>
                                        </p:tgtEl>
                                      </p:cBhvr>
                                    </p:animEffect>
                                    <p:set>
                                      <p:cBhvr>
                                        <p:cTn id="113" dur="1" fill="hold">
                                          <p:stCondLst>
                                            <p:cond delay="1999"/>
                                          </p:stCondLst>
                                        </p:cTn>
                                        <p:tgtEl>
                                          <p:spTgt spid="29"/>
                                        </p:tgtEl>
                                        <p:attrNameLst>
                                          <p:attrName>style.visibility</p:attrName>
                                        </p:attrNameLst>
                                      </p:cBhvr>
                                      <p:to>
                                        <p:strVal val="hidden"/>
                                      </p:to>
                                    </p:set>
                                  </p:childTnLst>
                                </p:cTn>
                              </p:par>
                            </p:childTnLst>
                          </p:cTn>
                        </p:par>
                        <p:par>
                          <p:cTn id="114" fill="hold">
                            <p:stCondLst>
                              <p:cond delay="2000"/>
                            </p:stCondLst>
                            <p:childTnLst>
                              <p:par>
                                <p:cTn id="115" presetID="1" presetClass="entr" presetSubtype="0" fill="hold" nodeType="afterEffect">
                                  <p:stCondLst>
                                    <p:cond delay="0"/>
                                  </p:stCondLst>
                                  <p:childTnLst>
                                    <p:set>
                                      <p:cBhvr>
                                        <p:cTn id="1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5" grpId="0"/>
      <p:bldP spid="26" grpId="0"/>
      <p:bldP spid="38" grpId="0" animBg="1"/>
      <p:bldP spid="3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312904" y="1122583"/>
          <a:ext cx="4191000" cy="4777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228600" y="242602"/>
            <a:ext cx="8382000" cy="443198"/>
          </a:xfrm>
          <a:prstGeom prst="rect">
            <a:avLst/>
          </a:prstGeom>
        </p:spPr>
        <p:txBody>
          <a:bodyPr vert="horz" wrap="square" lIns="0" tIns="0" rIns="0" bIns="0" rtlCol="0" anchor="t">
            <a:spAutoFit/>
          </a:bodyPr>
          <a:lstStyle/>
          <a:p>
            <a:pPr lvl="0">
              <a:lnSpc>
                <a:spcPct val="90000"/>
              </a:lnSpc>
              <a:spcBef>
                <a:spcPct val="0"/>
              </a:spcBef>
            </a:pPr>
            <a:r>
              <a:rPr lang="en-US" sz="3200" dirty="0" err="1" smtClean="0"/>
              <a:t>MaxV</a:t>
            </a:r>
            <a:r>
              <a:rPr lang="en-US" sz="3200" dirty="0" smtClean="0"/>
              <a:t> Platform</a:t>
            </a:r>
            <a:endParaRPr kumimoji="0" lang="en-US" sz="3200" b="0" i="0" u="none" strike="noStrike" kern="1200" cap="none" spc="-150" normalizeH="0" baseline="0" noProof="0" dirty="0">
              <a:ln w="3175">
                <a:noFill/>
              </a:ln>
              <a:solidFill>
                <a:srgbClr val="CCFFCC"/>
              </a:solidFill>
              <a:effectLst/>
              <a:uLnTx/>
              <a:uFillTx/>
              <a:latin typeface="+mj-lt"/>
              <a:ea typeface="+mn-ea"/>
              <a:cs typeface="Arial" charset="0"/>
            </a:endParaRPr>
          </a:p>
        </p:txBody>
      </p:sp>
      <p:grpSp>
        <p:nvGrpSpPr>
          <p:cNvPr id="2" name="Group 9"/>
          <p:cNvGrpSpPr/>
          <p:nvPr/>
        </p:nvGrpSpPr>
        <p:grpSpPr>
          <a:xfrm>
            <a:off x="4798129" y="836580"/>
            <a:ext cx="4114800" cy="5349908"/>
            <a:chOff x="4866225" y="836580"/>
            <a:chExt cx="4114800" cy="5349908"/>
          </a:xfrm>
        </p:grpSpPr>
        <p:pic>
          <p:nvPicPr>
            <p:cNvPr id="4" name="Picture 3" descr="overview.png"/>
            <p:cNvPicPr>
              <a:picLocks noChangeAspect="1"/>
            </p:cNvPicPr>
            <p:nvPr/>
          </p:nvPicPr>
          <p:blipFill>
            <a:blip r:embed="rId8" cstate="print"/>
            <a:srcRect t="17948" r="36667" b="27445"/>
            <a:stretch>
              <a:fillRect/>
            </a:stretch>
          </p:blipFill>
          <p:spPr>
            <a:xfrm>
              <a:off x="4866225" y="836580"/>
              <a:ext cx="4114800" cy="2490537"/>
            </a:xfrm>
            <a:prstGeom prst="rect">
              <a:avLst/>
            </a:prstGeom>
            <a:ln>
              <a:noFill/>
            </a:ln>
            <a:effectLst>
              <a:outerShdw blurRad="292100" dist="139700" dir="2700000" algn="tl" rotWithShape="0">
                <a:srgbClr val="333333">
                  <a:alpha val="65000"/>
                </a:srgbClr>
              </a:outerShdw>
            </a:effectLst>
          </p:spPr>
        </p:pic>
        <p:pic>
          <p:nvPicPr>
            <p:cNvPr id="5" name="Picture 4" descr="perfdata.png"/>
            <p:cNvPicPr>
              <a:picLocks noChangeAspect="1"/>
            </p:cNvPicPr>
            <p:nvPr/>
          </p:nvPicPr>
          <p:blipFill>
            <a:blip r:embed="rId9" cstate="print"/>
            <a:srcRect l="907" t="13333" r="40285" b="61111"/>
            <a:stretch>
              <a:fillRect/>
            </a:stretch>
          </p:blipFill>
          <p:spPr>
            <a:xfrm>
              <a:off x="4866225" y="4449273"/>
              <a:ext cx="4114800" cy="1737215"/>
            </a:xfrm>
            <a:prstGeom prst="rect">
              <a:avLst/>
            </a:prstGeom>
            <a:ln>
              <a:noFill/>
            </a:ln>
            <a:effectLst>
              <a:outerShdw blurRad="292100" dist="139700" dir="2700000" algn="tl" rotWithShape="0">
                <a:srgbClr val="333333">
                  <a:alpha val="65000"/>
                </a:srgbClr>
              </a:outerShdw>
            </a:effectLst>
          </p:spPr>
        </p:pic>
        <p:pic>
          <p:nvPicPr>
            <p:cNvPr id="240642" name="Picture 2"/>
            <p:cNvPicPr>
              <a:picLocks noChangeAspect="1" noChangeArrowheads="1"/>
            </p:cNvPicPr>
            <p:nvPr/>
          </p:nvPicPr>
          <p:blipFill>
            <a:blip r:embed="rId10"/>
            <a:srcRect/>
            <a:stretch>
              <a:fillRect/>
            </a:stretch>
          </p:blipFill>
          <p:spPr bwMode="auto">
            <a:xfrm>
              <a:off x="5200868" y="3584643"/>
              <a:ext cx="3445514" cy="462064"/>
            </a:xfrm>
            <a:prstGeom prst="rect">
              <a:avLst/>
            </a:prstGeom>
            <a:noFill/>
            <a:ln w="9525">
              <a:noFill/>
              <a:miter lim="800000"/>
              <a:headEnd/>
              <a:tailEnd/>
            </a:ln>
          </p:spPr>
        </p:pic>
      </p:grpSp>
      <p:pic>
        <p:nvPicPr>
          <p:cNvPr id="8" name="Picture 7" descr="cloud new.png"/>
          <p:cNvPicPr>
            <a:picLocks noChangeAspect="1"/>
          </p:cNvPicPr>
          <p:nvPr/>
        </p:nvPicPr>
        <p:blipFill>
          <a:blip r:embed="rId11" cstate="print"/>
          <a:stretch>
            <a:fillRect/>
          </a:stretch>
        </p:blipFill>
        <p:spPr>
          <a:xfrm>
            <a:off x="8556792" y="97349"/>
            <a:ext cx="577877" cy="274320"/>
          </a:xfrm>
          <a:prstGeom prst="rect">
            <a:avLst/>
          </a:prstGeom>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512" y="54864"/>
            <a:ext cx="8375946" cy="1661993"/>
          </a:xfrm>
        </p:spPr>
        <p:txBody>
          <a:bodyPr/>
          <a:lstStyle/>
          <a:p>
            <a:r>
              <a:rPr sz="3600" dirty="0" smtClean="0"/>
              <a:t>Offline Virtual Machine Servicing Tool </a:t>
            </a:r>
            <a:br>
              <a:rPr sz="3600" dirty="0" smtClean="0"/>
            </a:br>
            <a:r>
              <a:rPr lang="en-US" sz="2400" dirty="0"/>
              <a:t> Automated way to keep offline virtual machines stored in the VMM library up-to-date with the latest Patches </a:t>
            </a:r>
            <a:r>
              <a:rPr lang="en-US" sz="6000" dirty="0" smtClean="0"/>
              <a:t/>
            </a:r>
            <a:br>
              <a:rPr lang="en-US" sz="6000" dirty="0" smtClean="0"/>
            </a:br>
            <a:endParaRPr sz="3600" dirty="0">
              <a:solidFill>
                <a:schemeClr val="tx2"/>
              </a:solidFill>
            </a:endParaRPr>
          </a:p>
        </p:txBody>
      </p:sp>
      <p:grpSp>
        <p:nvGrpSpPr>
          <p:cNvPr id="3" name="Group 29"/>
          <p:cNvGrpSpPr/>
          <p:nvPr/>
        </p:nvGrpSpPr>
        <p:grpSpPr>
          <a:xfrm>
            <a:off x="2523925" y="4485280"/>
            <a:ext cx="1474962" cy="1828800"/>
            <a:chOff x="914400" y="4876800"/>
            <a:chExt cx="1474962" cy="1828800"/>
          </a:xfrm>
        </p:grpSpPr>
        <p:sp>
          <p:nvSpPr>
            <p:cNvPr id="7" name="Rectangle 6"/>
            <p:cNvSpPr/>
            <p:nvPr/>
          </p:nvSpPr>
          <p:spPr>
            <a:xfrm>
              <a:off x="989555" y="6170069"/>
              <a:ext cx="1399807" cy="535531"/>
            </a:xfrm>
            <a:prstGeom prst="rect">
              <a:avLst/>
            </a:prstGeom>
          </p:spPr>
          <p:txBody>
            <a:bodyPr wrap="none">
              <a:spAutoFit/>
            </a:bodyPr>
            <a:lstStyle/>
            <a:p>
              <a:pPr algn="ctr" eaLnBrk="0" hangingPunct="0">
                <a:lnSpc>
                  <a:spcPct val="90000"/>
                </a:lnSpc>
              </a:pPr>
              <a:r>
                <a:rPr lang="en-US" sz="1600" b="1" dirty="0" smtClean="0">
                  <a:solidFill>
                    <a:srgbClr val="FFFF00"/>
                  </a:solidFill>
                  <a:latin typeface="Calibri" pitchFamily="34" charset="0"/>
                </a:rPr>
                <a:t>Offline VM</a:t>
              </a:r>
            </a:p>
            <a:p>
              <a:pPr algn="ctr" eaLnBrk="0" hangingPunct="0">
                <a:lnSpc>
                  <a:spcPct val="90000"/>
                </a:lnSpc>
              </a:pPr>
              <a:r>
                <a:rPr lang="en-US" sz="1600" b="1" dirty="0" smtClean="0">
                  <a:solidFill>
                    <a:srgbClr val="FFFF00"/>
                  </a:solidFill>
                  <a:latin typeface="Calibri" pitchFamily="34" charset="0"/>
                </a:rPr>
                <a:t>Servicing Tool </a:t>
              </a:r>
              <a:endParaRPr lang="en-US" sz="1600" b="1" dirty="0">
                <a:solidFill>
                  <a:srgbClr val="FFFF00"/>
                </a:solidFill>
                <a:latin typeface="Calibri" pitchFamily="34" charset="0"/>
              </a:endParaRPr>
            </a:p>
          </p:txBody>
        </p:sp>
        <p:pic>
          <p:nvPicPr>
            <p:cNvPr id="8" name="Picture 5"/>
            <p:cNvPicPr>
              <a:picLocks noChangeAspect="1" noChangeArrowheads="1"/>
            </p:cNvPicPr>
            <p:nvPr/>
          </p:nvPicPr>
          <p:blipFill>
            <a:blip r:embed="rId3"/>
            <a:srcRect/>
            <a:stretch>
              <a:fillRect/>
            </a:stretch>
          </p:blipFill>
          <p:spPr bwMode="auto">
            <a:xfrm>
              <a:off x="1066800" y="5257800"/>
              <a:ext cx="1219200" cy="839190"/>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print"/>
            <a:srcRect/>
            <a:stretch>
              <a:fillRect/>
            </a:stretch>
          </p:blipFill>
          <p:spPr bwMode="auto">
            <a:xfrm>
              <a:off x="914400" y="4876800"/>
              <a:ext cx="1447800" cy="1421408"/>
            </a:xfrm>
            <a:prstGeom prst="rect">
              <a:avLst/>
            </a:prstGeom>
            <a:noFill/>
            <a:ln w="9525">
              <a:noFill/>
              <a:miter lim="800000"/>
              <a:headEnd/>
              <a:tailEnd/>
            </a:ln>
            <a:effectLst/>
          </p:spPr>
        </p:pic>
      </p:grpSp>
      <p:pic>
        <p:nvPicPr>
          <p:cNvPr id="10" name="Picture 3" descr="C:\Users\Peter\AppData\Local\Microsoft\Windows\Temporary Internet Files\Content.IE5\3E525JNE\MCj04348450000[1].png"/>
          <p:cNvPicPr>
            <a:picLocks noChangeAspect="1" noChangeArrowheads="1"/>
          </p:cNvPicPr>
          <p:nvPr/>
        </p:nvPicPr>
        <p:blipFill>
          <a:blip r:embed="rId5"/>
          <a:srcRect/>
          <a:stretch>
            <a:fillRect/>
          </a:stretch>
        </p:blipFill>
        <p:spPr bwMode="auto">
          <a:xfrm>
            <a:off x="7126048" y="3312323"/>
            <a:ext cx="1714500" cy="1714500"/>
          </a:xfrm>
          <a:prstGeom prst="rect">
            <a:avLst/>
          </a:prstGeom>
          <a:noFill/>
        </p:spPr>
      </p:pic>
      <p:grpSp>
        <p:nvGrpSpPr>
          <p:cNvPr id="4" name="Group 19"/>
          <p:cNvGrpSpPr/>
          <p:nvPr/>
        </p:nvGrpSpPr>
        <p:grpSpPr>
          <a:xfrm>
            <a:off x="4503958" y="1815674"/>
            <a:ext cx="4252693" cy="4114800"/>
            <a:chOff x="3733800" y="1295400"/>
            <a:chExt cx="5181600" cy="4114800"/>
          </a:xfrm>
        </p:grpSpPr>
        <p:sp>
          <p:nvSpPr>
            <p:cNvPr id="12" name="Rounded Rectangle 11"/>
            <p:cNvSpPr/>
            <p:nvPr/>
          </p:nvSpPr>
          <p:spPr bwMode="invGray">
            <a:xfrm>
              <a:off x="3733800" y="1295400"/>
              <a:ext cx="5181600" cy="4114800"/>
            </a:xfrm>
            <a:prstGeom prst="roundRect">
              <a:avLst>
                <a:gd name="adj" fmla="val 5921"/>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146278" tIns="487595" rIns="146278" bIns="73139" numCol="1" rtlCol="0" anchor="t" anchorCtr="0" compatLnSpc="1">
              <a:prstTxWarp prst="textNoShape">
                <a:avLst/>
              </a:prstTxWarp>
            </a:bodyPr>
            <a:lstStyle/>
            <a:p>
              <a:pPr lvl="1" indent="-228582" algn="ctr" defTabSz="822984" rtl="0">
                <a:lnSpc>
                  <a:spcPct val="80000"/>
                </a:lnSpc>
                <a:spcBef>
                  <a:spcPct val="20000"/>
                </a:spcBef>
                <a:buSzPct val="90000"/>
                <a:buFontTx/>
                <a:buBlip>
                  <a:blip r:embed="rId6"/>
                </a:buBlip>
                <a:defRPr/>
              </a:pPr>
              <a:endParaRPr lang="en-US" altLang="zh-CN" sz="5400" i="1" spc="-180" dirty="0">
                <a:ln w="18415" cmpd="sng">
                  <a:noFill/>
                  <a:prstDash val="solid"/>
                </a:ln>
                <a:solidFill>
                  <a:srgbClr val="000000"/>
                </a:solidFill>
                <a:effectLst>
                  <a:glow rad="101600">
                    <a:srgbClr val="CCECFF"/>
                  </a:glow>
                  <a:innerShdw blurRad="114300">
                    <a:prstClr val="black"/>
                  </a:innerShdw>
                </a:effectLst>
                <a:latin typeface="Calibri" pitchFamily="34" charset="0"/>
                <a:ea typeface="+mn-ea"/>
                <a:cs typeface="+mn-cs"/>
              </a:endParaRPr>
            </a:p>
          </p:txBody>
        </p:sp>
        <p:sp>
          <p:nvSpPr>
            <p:cNvPr id="13" name="Rectangle 12"/>
            <p:cNvSpPr/>
            <p:nvPr/>
          </p:nvSpPr>
          <p:spPr>
            <a:xfrm>
              <a:off x="6336029" y="1397876"/>
              <a:ext cx="2550962" cy="313932"/>
            </a:xfrm>
            <a:prstGeom prst="rect">
              <a:avLst/>
            </a:prstGeom>
          </p:spPr>
          <p:txBody>
            <a:bodyPr wrap="none">
              <a:spAutoFit/>
            </a:bodyPr>
            <a:lstStyle/>
            <a:p>
              <a:pPr eaLnBrk="0" hangingPunct="0">
                <a:lnSpc>
                  <a:spcPct val="90000"/>
                </a:lnSpc>
              </a:pPr>
              <a:r>
                <a:rPr lang="en-US" sz="1600" b="1" i="1" dirty="0" smtClean="0">
                  <a:solidFill>
                    <a:srgbClr val="FFFF00"/>
                  </a:solidFill>
                  <a:latin typeface="Calibri" pitchFamily="34" charset="0"/>
                </a:rPr>
                <a:t>Maintenance Network</a:t>
              </a:r>
              <a:endParaRPr lang="en-US" sz="1600" b="1" i="1" dirty="0">
                <a:solidFill>
                  <a:srgbClr val="FFFF00"/>
                </a:solidFill>
                <a:latin typeface="Calibri" pitchFamily="34" charset="0"/>
              </a:endParaRPr>
            </a:p>
          </p:txBody>
        </p:sp>
      </p:grpSp>
      <p:sp>
        <p:nvSpPr>
          <p:cNvPr id="14" name="Rectangle 13"/>
          <p:cNvSpPr/>
          <p:nvPr/>
        </p:nvSpPr>
        <p:spPr>
          <a:xfrm>
            <a:off x="7102273" y="4924110"/>
            <a:ext cx="1556836" cy="535531"/>
          </a:xfrm>
          <a:prstGeom prst="rect">
            <a:avLst/>
          </a:prstGeom>
        </p:spPr>
        <p:txBody>
          <a:bodyPr wrap="none">
            <a:spAutoFit/>
          </a:bodyPr>
          <a:lstStyle/>
          <a:p>
            <a:pPr eaLnBrk="0" hangingPunct="0">
              <a:lnSpc>
                <a:spcPct val="90000"/>
              </a:lnSpc>
            </a:pPr>
            <a:r>
              <a:rPr lang="en-US" sz="1600" b="1" i="1" dirty="0" smtClean="0">
                <a:solidFill>
                  <a:srgbClr val="FFFF00"/>
                </a:solidFill>
                <a:latin typeface="Calibri" pitchFamily="34" charset="0"/>
              </a:rPr>
              <a:t>ConfigMgr 2007</a:t>
            </a:r>
          </a:p>
          <a:p>
            <a:pPr eaLnBrk="0" hangingPunct="0">
              <a:lnSpc>
                <a:spcPct val="90000"/>
              </a:lnSpc>
            </a:pPr>
            <a:r>
              <a:rPr lang="en-US" sz="1600" b="1" i="1" dirty="0" smtClean="0">
                <a:solidFill>
                  <a:srgbClr val="FFFF00"/>
                </a:solidFill>
                <a:latin typeface="Calibri" pitchFamily="34" charset="0"/>
              </a:rPr>
              <a:t>     or WSUS</a:t>
            </a:r>
            <a:endParaRPr lang="en-US" sz="1600" b="1" i="1" dirty="0">
              <a:solidFill>
                <a:srgbClr val="FFFF00"/>
              </a:solidFill>
              <a:latin typeface="Calibri" pitchFamily="34" charset="0"/>
            </a:endParaRPr>
          </a:p>
        </p:txBody>
      </p:sp>
      <p:sp>
        <p:nvSpPr>
          <p:cNvPr id="15" name="Rectangle 14"/>
          <p:cNvSpPr/>
          <p:nvPr/>
        </p:nvSpPr>
        <p:spPr>
          <a:xfrm>
            <a:off x="4644513" y="4406462"/>
            <a:ext cx="1824217" cy="313932"/>
          </a:xfrm>
          <a:prstGeom prst="rect">
            <a:avLst/>
          </a:prstGeom>
        </p:spPr>
        <p:txBody>
          <a:bodyPr wrap="none">
            <a:spAutoFit/>
          </a:bodyPr>
          <a:lstStyle/>
          <a:p>
            <a:pPr eaLnBrk="0" hangingPunct="0">
              <a:lnSpc>
                <a:spcPct val="90000"/>
              </a:lnSpc>
            </a:pPr>
            <a:r>
              <a:rPr lang="en-US" sz="1600" b="1" dirty="0" smtClean="0">
                <a:solidFill>
                  <a:srgbClr val="FFFF00"/>
                </a:solidFill>
                <a:latin typeface="Calibri" pitchFamily="34" charset="0"/>
              </a:rPr>
              <a:t>Maintenance Hosts</a:t>
            </a:r>
            <a:endParaRPr lang="en-US" sz="1600" b="1" dirty="0">
              <a:solidFill>
                <a:srgbClr val="FFFF00"/>
              </a:solidFill>
              <a:latin typeface="Calibri" pitchFamily="34" charset="0"/>
            </a:endParaRPr>
          </a:p>
        </p:txBody>
      </p:sp>
      <p:pic>
        <p:nvPicPr>
          <p:cNvPr id="16"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16200000">
            <a:off x="2508297" y="3772663"/>
            <a:ext cx="767108" cy="612229"/>
          </a:xfrm>
          <a:prstGeom prst="rect">
            <a:avLst/>
          </a:prstGeom>
          <a:noFill/>
        </p:spPr>
      </p:pic>
      <p:pic>
        <p:nvPicPr>
          <p:cNvPr id="17"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5400000">
            <a:off x="2857763" y="3806822"/>
            <a:ext cx="767108" cy="612229"/>
          </a:xfrm>
          <a:prstGeom prst="rect">
            <a:avLst/>
          </a:prstGeom>
          <a:noFill/>
        </p:spPr>
      </p:pic>
      <p:pic>
        <p:nvPicPr>
          <p:cNvPr id="18"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19975192">
            <a:off x="3425711" y="4128980"/>
            <a:ext cx="1910829" cy="612229"/>
          </a:xfrm>
          <a:prstGeom prst="rect">
            <a:avLst/>
          </a:prstGeom>
          <a:noFill/>
        </p:spPr>
      </p:pic>
      <p:pic>
        <p:nvPicPr>
          <p:cNvPr id="19"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16200000">
            <a:off x="3220389" y="3783168"/>
            <a:ext cx="767110" cy="612229"/>
          </a:xfrm>
          <a:prstGeom prst="rect">
            <a:avLst/>
          </a:prstGeom>
          <a:noFill/>
        </p:spPr>
      </p:pic>
      <p:pic>
        <p:nvPicPr>
          <p:cNvPr id="20"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1366187">
            <a:off x="6280989" y="3867000"/>
            <a:ext cx="1024836" cy="612229"/>
          </a:xfrm>
          <a:prstGeom prst="rect">
            <a:avLst/>
          </a:prstGeom>
          <a:noFill/>
        </p:spPr>
      </p:pic>
      <p:pic>
        <p:nvPicPr>
          <p:cNvPr id="21"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12149684">
            <a:off x="6442566" y="3497643"/>
            <a:ext cx="889130" cy="612229"/>
          </a:xfrm>
          <a:prstGeom prst="rect">
            <a:avLst/>
          </a:prstGeom>
          <a:noFill/>
        </p:spPr>
      </p:pic>
      <p:pic>
        <p:nvPicPr>
          <p:cNvPr id="22" name="Picture 6" descr="\\eventsql\dvd27\Clip_Installer\DVD_ART\Artwork_Imagery\Shapes and Graphics\Arrows - arrow\Blue Gradient Collection\arrow 0 blue arrow 8.png"/>
          <p:cNvPicPr>
            <a:picLocks noChangeAspect="1" noChangeArrowheads="1"/>
          </p:cNvPicPr>
          <p:nvPr/>
        </p:nvPicPr>
        <p:blipFill>
          <a:blip r:embed="rId7" cstate="print"/>
          <a:srcRect/>
          <a:stretch>
            <a:fillRect/>
          </a:stretch>
        </p:blipFill>
        <p:spPr bwMode="auto">
          <a:xfrm rot="20946016">
            <a:off x="3758182" y="4708019"/>
            <a:ext cx="3779927" cy="612229"/>
          </a:xfrm>
          <a:prstGeom prst="rect">
            <a:avLst/>
          </a:prstGeom>
          <a:noFill/>
        </p:spPr>
      </p:pic>
      <p:sp>
        <p:nvSpPr>
          <p:cNvPr id="23" name="TextBox 22"/>
          <p:cNvSpPr txBox="1"/>
          <p:nvPr/>
        </p:nvSpPr>
        <p:spPr>
          <a:xfrm>
            <a:off x="340875" y="2128363"/>
            <a:ext cx="1492716" cy="369332"/>
          </a:xfrm>
          <a:prstGeom prst="rect">
            <a:avLst/>
          </a:prstGeom>
          <a:noFill/>
        </p:spPr>
        <p:txBody>
          <a:bodyPr wrap="none" rtlCol="0">
            <a:spAutoFit/>
          </a:bodyPr>
          <a:lstStyle/>
          <a:p>
            <a:r>
              <a:rPr lang="en-US" dirty="0" smtClean="0"/>
              <a:t>2 Get VM list</a:t>
            </a:r>
            <a:endParaRPr lang="en-US" dirty="0"/>
          </a:p>
        </p:txBody>
      </p:sp>
      <p:sp>
        <p:nvSpPr>
          <p:cNvPr id="24" name="TextBox 23"/>
          <p:cNvSpPr txBox="1"/>
          <p:nvPr/>
        </p:nvSpPr>
        <p:spPr>
          <a:xfrm>
            <a:off x="340875" y="2430540"/>
            <a:ext cx="2137316" cy="369332"/>
          </a:xfrm>
          <a:prstGeom prst="rect">
            <a:avLst/>
          </a:prstGeom>
          <a:noFill/>
        </p:spPr>
        <p:txBody>
          <a:bodyPr wrap="none" rtlCol="0">
            <a:spAutoFit/>
          </a:bodyPr>
          <a:lstStyle/>
          <a:p>
            <a:r>
              <a:rPr lang="en-US" dirty="0" smtClean="0"/>
              <a:t>3 Create VM Group</a:t>
            </a:r>
            <a:endParaRPr lang="en-US" dirty="0"/>
          </a:p>
        </p:txBody>
      </p:sp>
      <p:sp>
        <p:nvSpPr>
          <p:cNvPr id="25" name="TextBox 24"/>
          <p:cNvSpPr txBox="1"/>
          <p:nvPr/>
        </p:nvSpPr>
        <p:spPr>
          <a:xfrm>
            <a:off x="340875" y="2716951"/>
            <a:ext cx="2313454" cy="369332"/>
          </a:xfrm>
          <a:prstGeom prst="rect">
            <a:avLst/>
          </a:prstGeom>
          <a:noFill/>
        </p:spPr>
        <p:txBody>
          <a:bodyPr wrap="none" rtlCol="0">
            <a:spAutoFit/>
          </a:bodyPr>
          <a:lstStyle/>
          <a:p>
            <a:r>
              <a:rPr lang="en-US" dirty="0" smtClean="0"/>
              <a:t>4 Select </a:t>
            </a:r>
            <a:r>
              <a:rPr lang="en-US" dirty="0" err="1" smtClean="0"/>
              <a:t>Maint</a:t>
            </a:r>
            <a:r>
              <a:rPr lang="en-US" dirty="0" smtClean="0"/>
              <a:t>. Hosts</a:t>
            </a:r>
            <a:endParaRPr lang="en-US" dirty="0"/>
          </a:p>
        </p:txBody>
      </p:sp>
      <p:sp>
        <p:nvSpPr>
          <p:cNvPr id="26" name="TextBox 25"/>
          <p:cNvSpPr txBox="1"/>
          <p:nvPr/>
        </p:nvSpPr>
        <p:spPr>
          <a:xfrm>
            <a:off x="340875" y="3011245"/>
            <a:ext cx="2157514" cy="369332"/>
          </a:xfrm>
          <a:prstGeom prst="rect">
            <a:avLst/>
          </a:prstGeom>
          <a:noFill/>
        </p:spPr>
        <p:txBody>
          <a:bodyPr wrap="none" rtlCol="0">
            <a:spAutoFit/>
          </a:bodyPr>
          <a:lstStyle/>
          <a:p>
            <a:r>
              <a:rPr lang="en-US" dirty="0" smtClean="0"/>
              <a:t>5 Schedule Svc. Job</a:t>
            </a:r>
            <a:endParaRPr lang="en-US" dirty="0"/>
          </a:p>
        </p:txBody>
      </p:sp>
      <p:sp>
        <p:nvSpPr>
          <p:cNvPr id="27" name="TextBox 26"/>
          <p:cNvSpPr txBox="1"/>
          <p:nvPr/>
        </p:nvSpPr>
        <p:spPr>
          <a:xfrm>
            <a:off x="340874" y="3904647"/>
            <a:ext cx="1358898" cy="369332"/>
          </a:xfrm>
          <a:prstGeom prst="rect">
            <a:avLst/>
          </a:prstGeom>
          <a:noFill/>
        </p:spPr>
        <p:txBody>
          <a:bodyPr wrap="none" rtlCol="0">
            <a:spAutoFit/>
          </a:bodyPr>
          <a:lstStyle/>
          <a:p>
            <a:r>
              <a:rPr lang="en-US" dirty="0" smtClean="0"/>
              <a:t>8 Start VMs</a:t>
            </a:r>
            <a:endParaRPr lang="en-US" dirty="0"/>
          </a:p>
        </p:txBody>
      </p:sp>
      <p:sp>
        <p:nvSpPr>
          <p:cNvPr id="28" name="TextBox 27"/>
          <p:cNvSpPr txBox="1"/>
          <p:nvPr/>
        </p:nvSpPr>
        <p:spPr>
          <a:xfrm>
            <a:off x="340875" y="4198941"/>
            <a:ext cx="2242730" cy="369332"/>
          </a:xfrm>
          <a:prstGeom prst="rect">
            <a:avLst/>
          </a:prstGeom>
          <a:noFill/>
        </p:spPr>
        <p:txBody>
          <a:bodyPr wrap="none" rtlCol="0">
            <a:spAutoFit/>
          </a:bodyPr>
          <a:lstStyle/>
          <a:p>
            <a:r>
              <a:rPr lang="en-US" dirty="0" smtClean="0"/>
              <a:t>9 Check for Updates</a:t>
            </a:r>
            <a:endParaRPr lang="en-US" dirty="0"/>
          </a:p>
        </p:txBody>
      </p:sp>
      <p:sp>
        <p:nvSpPr>
          <p:cNvPr id="29" name="TextBox 28"/>
          <p:cNvSpPr txBox="1"/>
          <p:nvPr/>
        </p:nvSpPr>
        <p:spPr>
          <a:xfrm>
            <a:off x="340874" y="4493235"/>
            <a:ext cx="1992661" cy="369332"/>
          </a:xfrm>
          <a:prstGeom prst="rect">
            <a:avLst/>
          </a:prstGeom>
          <a:noFill/>
        </p:spPr>
        <p:txBody>
          <a:bodyPr wrap="none" rtlCol="0">
            <a:spAutoFit/>
          </a:bodyPr>
          <a:lstStyle/>
          <a:p>
            <a:r>
              <a:rPr lang="en-US" dirty="0" smtClean="0"/>
              <a:t>10 Apply Updates</a:t>
            </a:r>
            <a:endParaRPr lang="en-US" dirty="0"/>
          </a:p>
        </p:txBody>
      </p:sp>
      <p:sp>
        <p:nvSpPr>
          <p:cNvPr id="30" name="TextBox 29"/>
          <p:cNvSpPr txBox="1"/>
          <p:nvPr/>
        </p:nvSpPr>
        <p:spPr>
          <a:xfrm>
            <a:off x="340875" y="1839315"/>
            <a:ext cx="1639808" cy="369332"/>
          </a:xfrm>
          <a:prstGeom prst="rect">
            <a:avLst/>
          </a:prstGeom>
          <a:noFill/>
        </p:spPr>
        <p:txBody>
          <a:bodyPr wrap="none" rtlCol="0">
            <a:spAutoFit/>
          </a:bodyPr>
          <a:lstStyle/>
          <a:p>
            <a:r>
              <a:rPr lang="en-US" dirty="0" smtClean="0"/>
              <a:t>1 Read Library</a:t>
            </a:r>
            <a:endParaRPr lang="en-US" dirty="0"/>
          </a:p>
        </p:txBody>
      </p:sp>
      <p:sp>
        <p:nvSpPr>
          <p:cNvPr id="31" name="TextBox 30"/>
          <p:cNvSpPr txBox="1"/>
          <p:nvPr/>
        </p:nvSpPr>
        <p:spPr>
          <a:xfrm>
            <a:off x="340875" y="4795412"/>
            <a:ext cx="2600777" cy="369332"/>
          </a:xfrm>
          <a:prstGeom prst="rect">
            <a:avLst/>
          </a:prstGeom>
          <a:noFill/>
        </p:spPr>
        <p:txBody>
          <a:bodyPr wrap="none" rtlCol="0">
            <a:spAutoFit/>
          </a:bodyPr>
          <a:lstStyle/>
          <a:p>
            <a:r>
              <a:rPr lang="en-US" dirty="0" smtClean="0"/>
              <a:t>11 Check Update Status</a:t>
            </a:r>
            <a:endParaRPr lang="en-US" dirty="0"/>
          </a:p>
        </p:txBody>
      </p:sp>
      <p:sp>
        <p:nvSpPr>
          <p:cNvPr id="32" name="TextBox 31"/>
          <p:cNvSpPr txBox="1"/>
          <p:nvPr/>
        </p:nvSpPr>
        <p:spPr>
          <a:xfrm>
            <a:off x="340875" y="5089706"/>
            <a:ext cx="2033121" cy="369332"/>
          </a:xfrm>
          <a:prstGeom prst="rect">
            <a:avLst/>
          </a:prstGeom>
          <a:noFill/>
        </p:spPr>
        <p:txBody>
          <a:bodyPr wrap="none" rtlCol="0">
            <a:spAutoFit/>
          </a:bodyPr>
          <a:lstStyle/>
          <a:p>
            <a:r>
              <a:rPr lang="en-US" dirty="0" smtClean="0"/>
              <a:t>12 Shutdown VMs</a:t>
            </a:r>
            <a:endParaRPr lang="en-US" dirty="0"/>
          </a:p>
        </p:txBody>
      </p:sp>
      <p:sp>
        <p:nvSpPr>
          <p:cNvPr id="33" name="TextBox 32"/>
          <p:cNvSpPr txBox="1"/>
          <p:nvPr/>
        </p:nvSpPr>
        <p:spPr>
          <a:xfrm>
            <a:off x="340875" y="5384000"/>
            <a:ext cx="2212529" cy="369332"/>
          </a:xfrm>
          <a:prstGeom prst="rect">
            <a:avLst/>
          </a:prstGeom>
          <a:noFill/>
        </p:spPr>
        <p:txBody>
          <a:bodyPr wrap="none" rtlCol="0">
            <a:spAutoFit/>
          </a:bodyPr>
          <a:lstStyle/>
          <a:p>
            <a:r>
              <a:rPr lang="en-US" dirty="0" smtClean="0"/>
              <a:t>13 Move VMs to lib.</a:t>
            </a:r>
            <a:endParaRPr lang="en-US" dirty="0"/>
          </a:p>
        </p:txBody>
      </p:sp>
      <p:sp>
        <p:nvSpPr>
          <p:cNvPr id="34" name="TextBox 33"/>
          <p:cNvSpPr txBox="1"/>
          <p:nvPr/>
        </p:nvSpPr>
        <p:spPr>
          <a:xfrm>
            <a:off x="340875" y="3605093"/>
            <a:ext cx="2358787" cy="369332"/>
          </a:xfrm>
          <a:prstGeom prst="rect">
            <a:avLst/>
          </a:prstGeom>
          <a:noFill/>
        </p:spPr>
        <p:txBody>
          <a:bodyPr wrap="none" rtlCol="0">
            <a:spAutoFit/>
          </a:bodyPr>
          <a:lstStyle/>
          <a:p>
            <a:r>
              <a:rPr lang="en-US" dirty="0" smtClean="0"/>
              <a:t>7 Move VMs from lib.</a:t>
            </a:r>
            <a:endParaRPr lang="en-US" dirty="0"/>
          </a:p>
        </p:txBody>
      </p:sp>
      <p:sp>
        <p:nvSpPr>
          <p:cNvPr id="35" name="TextBox 34"/>
          <p:cNvSpPr txBox="1"/>
          <p:nvPr/>
        </p:nvSpPr>
        <p:spPr>
          <a:xfrm>
            <a:off x="340875" y="3305539"/>
            <a:ext cx="2369559" cy="369332"/>
          </a:xfrm>
          <a:prstGeom prst="rect">
            <a:avLst/>
          </a:prstGeom>
          <a:noFill/>
        </p:spPr>
        <p:txBody>
          <a:bodyPr wrap="none" rtlCol="0">
            <a:spAutoFit/>
          </a:bodyPr>
          <a:lstStyle/>
          <a:p>
            <a:r>
              <a:rPr lang="en-US" dirty="0" smtClean="0"/>
              <a:t>6 Choose </a:t>
            </a:r>
            <a:r>
              <a:rPr lang="en-US" dirty="0" err="1" smtClean="0"/>
              <a:t>Maint</a:t>
            </a:r>
            <a:r>
              <a:rPr lang="en-US" dirty="0" smtClean="0"/>
              <a:t>. Host</a:t>
            </a:r>
            <a:endParaRPr lang="en-US" dirty="0"/>
          </a:p>
        </p:txBody>
      </p:sp>
      <p:sp>
        <p:nvSpPr>
          <p:cNvPr id="36" name="TextBox 35"/>
          <p:cNvSpPr txBox="1"/>
          <p:nvPr/>
        </p:nvSpPr>
        <p:spPr>
          <a:xfrm>
            <a:off x="340875" y="5678294"/>
            <a:ext cx="2162772" cy="369332"/>
          </a:xfrm>
          <a:prstGeom prst="rect">
            <a:avLst/>
          </a:prstGeom>
          <a:noFill/>
        </p:spPr>
        <p:txBody>
          <a:bodyPr wrap="none" rtlCol="0">
            <a:spAutoFit/>
          </a:bodyPr>
          <a:lstStyle/>
          <a:p>
            <a:r>
              <a:rPr lang="en-US" dirty="0" smtClean="0"/>
              <a:t>14 Loop Until Done</a:t>
            </a:r>
            <a:endParaRPr lang="en-US" dirty="0"/>
          </a:p>
        </p:txBody>
      </p:sp>
      <p:pic>
        <p:nvPicPr>
          <p:cNvPr id="37" name="Picture 36" descr="\\.PSF\Parallels Share\Virtualization Slides\Server-Physical-3U.png"/>
          <p:cNvPicPr>
            <a:picLocks noChangeAspect="1" noChangeArrowheads="1"/>
          </p:cNvPicPr>
          <p:nvPr/>
        </p:nvPicPr>
        <p:blipFill>
          <a:blip r:embed="rId8"/>
          <a:srcRect/>
          <a:stretch>
            <a:fillRect/>
          </a:stretch>
        </p:blipFill>
        <p:spPr bwMode="auto">
          <a:xfrm>
            <a:off x="4533742" y="3283194"/>
            <a:ext cx="1341206" cy="1034967"/>
          </a:xfrm>
          <a:prstGeom prst="rect">
            <a:avLst/>
          </a:prstGeom>
          <a:noFill/>
        </p:spPr>
      </p:pic>
      <p:pic>
        <p:nvPicPr>
          <p:cNvPr id="38" name="Picture 2" descr="\\.PSF\Parallels Share\DDC\Server-Virtual-2U.png"/>
          <p:cNvPicPr>
            <a:picLocks noChangeAspect="1" noChangeArrowheads="1"/>
          </p:cNvPicPr>
          <p:nvPr/>
        </p:nvPicPr>
        <p:blipFill>
          <a:blip r:embed="rId9"/>
          <a:srcRect/>
          <a:stretch>
            <a:fillRect/>
          </a:stretch>
        </p:blipFill>
        <p:spPr bwMode="auto">
          <a:xfrm>
            <a:off x="2973584" y="2398513"/>
            <a:ext cx="823820" cy="649947"/>
          </a:xfrm>
          <a:prstGeom prst="rect">
            <a:avLst/>
          </a:prstGeom>
          <a:noFill/>
          <a:effectLst>
            <a:glow rad="228600">
              <a:schemeClr val="accent3">
                <a:satMod val="175000"/>
                <a:alpha val="40000"/>
              </a:schemeClr>
            </a:glow>
          </a:effectLst>
        </p:spPr>
      </p:pic>
      <p:pic>
        <p:nvPicPr>
          <p:cNvPr id="39" name="Picture 38" descr="\\.PSF\Parallels Share\Virtualization Slides\Server-Physical-3U.png"/>
          <p:cNvPicPr>
            <a:picLocks noChangeAspect="1" noChangeArrowheads="1"/>
          </p:cNvPicPr>
          <p:nvPr/>
        </p:nvPicPr>
        <p:blipFill>
          <a:blip r:embed="rId8"/>
          <a:srcRect/>
          <a:stretch>
            <a:fillRect/>
          </a:stretch>
        </p:blipFill>
        <p:spPr bwMode="auto">
          <a:xfrm>
            <a:off x="5052888" y="3571117"/>
            <a:ext cx="1479438" cy="1190085"/>
          </a:xfrm>
          <a:prstGeom prst="rect">
            <a:avLst/>
          </a:prstGeom>
          <a:noFill/>
        </p:spPr>
      </p:pic>
      <p:pic>
        <p:nvPicPr>
          <p:cNvPr id="40" name="Picture 2" descr="\\.PSF\Parallels Share\DDC\Server-Virtual-2U.png"/>
          <p:cNvPicPr>
            <a:picLocks noChangeAspect="1" noChangeArrowheads="1"/>
          </p:cNvPicPr>
          <p:nvPr/>
        </p:nvPicPr>
        <p:blipFill>
          <a:blip r:embed="rId9"/>
          <a:srcRect/>
          <a:stretch>
            <a:fillRect/>
          </a:stretch>
        </p:blipFill>
        <p:spPr bwMode="auto">
          <a:xfrm>
            <a:off x="2857270" y="2394568"/>
            <a:ext cx="908728" cy="701447"/>
          </a:xfrm>
          <a:prstGeom prst="rect">
            <a:avLst/>
          </a:prstGeom>
          <a:noFill/>
          <a:effectLst>
            <a:glow rad="228600">
              <a:schemeClr val="accent3">
                <a:satMod val="175000"/>
                <a:alpha val="40000"/>
              </a:schemeClr>
            </a:glow>
          </a:effectLst>
        </p:spPr>
      </p:pic>
      <p:pic>
        <p:nvPicPr>
          <p:cNvPr id="41" name="Picture 2" descr="\\.PSF\Parallels Share\DDC\Server-Virtual-2U.png"/>
          <p:cNvPicPr>
            <a:picLocks noChangeAspect="1" noChangeArrowheads="1"/>
          </p:cNvPicPr>
          <p:nvPr/>
        </p:nvPicPr>
        <p:blipFill>
          <a:blip r:embed="rId9"/>
          <a:srcRect/>
          <a:stretch>
            <a:fillRect/>
          </a:stretch>
        </p:blipFill>
        <p:spPr bwMode="auto">
          <a:xfrm>
            <a:off x="2869887" y="2368861"/>
            <a:ext cx="908728" cy="747360"/>
          </a:xfrm>
          <a:prstGeom prst="rect">
            <a:avLst/>
          </a:prstGeom>
          <a:noFill/>
          <a:effectLst>
            <a:glow rad="228600">
              <a:schemeClr val="accent3">
                <a:satMod val="175000"/>
                <a:alpha val="40000"/>
              </a:schemeClr>
            </a:glow>
          </a:effectLst>
        </p:spPr>
      </p:pic>
      <p:pic>
        <p:nvPicPr>
          <p:cNvPr id="42" name="Picture 2" descr="\\.PSF\Parallels Share\DDC\Server-Virtual-2U.png"/>
          <p:cNvPicPr>
            <a:picLocks noChangeAspect="1" noChangeArrowheads="1"/>
          </p:cNvPicPr>
          <p:nvPr/>
        </p:nvPicPr>
        <p:blipFill>
          <a:blip r:embed="rId9"/>
          <a:srcRect/>
          <a:stretch>
            <a:fillRect/>
          </a:stretch>
        </p:blipFill>
        <p:spPr bwMode="auto">
          <a:xfrm>
            <a:off x="4770300" y="3144470"/>
            <a:ext cx="823820" cy="649947"/>
          </a:xfrm>
          <a:prstGeom prst="rect">
            <a:avLst/>
          </a:prstGeom>
          <a:noFill/>
          <a:effectLst>
            <a:glow rad="228600">
              <a:schemeClr val="accent3">
                <a:satMod val="175000"/>
                <a:alpha val="40000"/>
              </a:schemeClr>
            </a:glow>
          </a:effectLst>
        </p:spPr>
      </p:pic>
      <p:pic>
        <p:nvPicPr>
          <p:cNvPr id="43" name="Picture 2" descr="\\.PSF\Parallels Share\DDC\Server-Virtual-2U.png"/>
          <p:cNvPicPr>
            <a:picLocks noChangeAspect="1" noChangeArrowheads="1"/>
          </p:cNvPicPr>
          <p:nvPr/>
        </p:nvPicPr>
        <p:blipFill>
          <a:blip r:embed="rId9"/>
          <a:srcRect/>
          <a:stretch>
            <a:fillRect/>
          </a:stretch>
        </p:blipFill>
        <p:spPr bwMode="auto">
          <a:xfrm>
            <a:off x="5324328" y="3419619"/>
            <a:ext cx="908728" cy="747360"/>
          </a:xfrm>
          <a:prstGeom prst="rect">
            <a:avLst/>
          </a:prstGeom>
          <a:noFill/>
          <a:effectLst>
            <a:glow rad="228600">
              <a:schemeClr val="accent3">
                <a:satMod val="175000"/>
                <a:alpha val="40000"/>
              </a:schemeClr>
            </a:glow>
          </a:effectLst>
        </p:spPr>
      </p:pic>
      <p:pic>
        <p:nvPicPr>
          <p:cNvPr id="44" name="Picture 2" descr="\\.PSF\Parallels Share\DDC\Server-Virtual-2U.png"/>
          <p:cNvPicPr>
            <a:picLocks noChangeAspect="1" noChangeArrowheads="1"/>
          </p:cNvPicPr>
          <p:nvPr/>
        </p:nvPicPr>
        <p:blipFill>
          <a:blip r:embed="rId9"/>
          <a:srcRect/>
          <a:stretch>
            <a:fillRect/>
          </a:stretch>
        </p:blipFill>
        <p:spPr bwMode="auto">
          <a:xfrm>
            <a:off x="5327753" y="3260841"/>
            <a:ext cx="908728" cy="701447"/>
          </a:xfrm>
          <a:prstGeom prst="rect">
            <a:avLst/>
          </a:prstGeom>
          <a:noFill/>
          <a:effectLst>
            <a:glow rad="228600">
              <a:schemeClr val="accent3">
                <a:satMod val="175000"/>
                <a:alpha val="40000"/>
              </a:schemeClr>
            </a:glow>
          </a:effectLst>
        </p:spPr>
      </p:pic>
      <p:grpSp>
        <p:nvGrpSpPr>
          <p:cNvPr id="5" name="Group 66"/>
          <p:cNvGrpSpPr/>
          <p:nvPr/>
        </p:nvGrpSpPr>
        <p:grpSpPr>
          <a:xfrm>
            <a:off x="2674639" y="1649177"/>
            <a:ext cx="1312199" cy="2091347"/>
            <a:chOff x="2558886" y="1881787"/>
            <a:chExt cx="1312199" cy="1958175"/>
          </a:xfrm>
        </p:grpSpPr>
        <p:sp>
          <p:nvSpPr>
            <p:cNvPr id="46" name="Rectangle 45"/>
            <p:cNvSpPr/>
            <p:nvPr/>
          </p:nvSpPr>
          <p:spPr>
            <a:xfrm>
              <a:off x="2695763" y="3546020"/>
              <a:ext cx="1175322" cy="293942"/>
            </a:xfrm>
            <a:prstGeom prst="rect">
              <a:avLst/>
            </a:prstGeom>
          </p:spPr>
          <p:txBody>
            <a:bodyPr wrap="none">
              <a:spAutoFit/>
            </a:bodyPr>
            <a:lstStyle/>
            <a:p>
              <a:pPr eaLnBrk="0" hangingPunct="0">
                <a:lnSpc>
                  <a:spcPct val="90000"/>
                </a:lnSpc>
              </a:pPr>
              <a:r>
                <a:rPr lang="en-US" sz="1600" b="1" dirty="0" smtClean="0">
                  <a:solidFill>
                    <a:srgbClr val="FFFF00"/>
                  </a:solidFill>
                  <a:latin typeface="Calibri" pitchFamily="34" charset="0"/>
                </a:rPr>
                <a:t>VMM 2008 </a:t>
              </a:r>
              <a:endParaRPr lang="en-US" sz="1600" b="1" dirty="0">
                <a:solidFill>
                  <a:srgbClr val="FFFF00"/>
                </a:solidFill>
                <a:latin typeface="Calibri" pitchFamily="34" charset="0"/>
              </a:endParaRPr>
            </a:p>
          </p:txBody>
        </p:sp>
        <p:sp>
          <p:nvSpPr>
            <p:cNvPr id="47" name="Rectangle 46"/>
            <p:cNvSpPr/>
            <p:nvPr/>
          </p:nvSpPr>
          <p:spPr>
            <a:xfrm>
              <a:off x="2558886" y="3308553"/>
              <a:ext cx="1295400" cy="244951"/>
            </a:xfrm>
            <a:prstGeom prst="rect">
              <a:avLst/>
            </a:prstGeom>
          </p:spPr>
          <p:txBody>
            <a:bodyPr wrap="square">
              <a:spAutoFit/>
            </a:bodyPr>
            <a:lstStyle/>
            <a:p>
              <a:pPr algn="ctr"/>
              <a:r>
                <a:rPr lang="en-US" sz="1100" b="1" dirty="0" smtClean="0">
                  <a:solidFill>
                    <a:schemeClr val="tx1"/>
                  </a:solidFill>
                  <a:latin typeface="Calibri" pitchFamily="34" charset="0"/>
                </a:rPr>
                <a:t>VMM Library</a:t>
              </a:r>
              <a:endParaRPr lang="en-US" sz="1100" b="1" dirty="0">
                <a:solidFill>
                  <a:schemeClr val="tx1"/>
                </a:solidFill>
                <a:latin typeface="Calibri" pitchFamily="34" charset="0"/>
              </a:endParaRPr>
            </a:p>
          </p:txBody>
        </p:sp>
        <p:pic>
          <p:nvPicPr>
            <p:cNvPr id="48" name="Picture 2"/>
            <p:cNvPicPr>
              <a:picLocks noChangeAspect="1" noChangeArrowheads="1"/>
            </p:cNvPicPr>
            <p:nvPr/>
          </p:nvPicPr>
          <p:blipFill>
            <a:blip r:embed="rId10"/>
            <a:srcRect/>
            <a:stretch>
              <a:fillRect/>
            </a:stretch>
          </p:blipFill>
          <p:spPr bwMode="auto">
            <a:xfrm>
              <a:off x="2654968" y="1881787"/>
              <a:ext cx="1147011" cy="1487845"/>
            </a:xfrm>
            <a:prstGeom prst="rect">
              <a:avLst/>
            </a:prstGeom>
            <a:noFill/>
            <a:ln w="9525">
              <a:noFill/>
              <a:miter lim="800000"/>
              <a:headEnd/>
              <a:tailEnd/>
            </a:ln>
            <a:effectLst/>
          </p:spPr>
        </p:pic>
      </p:grpSp>
      <p:pic>
        <p:nvPicPr>
          <p:cNvPr id="49" name="Picture 48" descr="datacenter new.png"/>
          <p:cNvPicPr>
            <a:picLocks noChangeAspect="1"/>
          </p:cNvPicPr>
          <p:nvPr/>
        </p:nvPicPr>
        <p:blipFill>
          <a:blip r:embed="rId11" cstate="print"/>
          <a:stretch>
            <a:fillRect/>
          </a:stretch>
        </p:blipFill>
        <p:spPr>
          <a:xfrm>
            <a:off x="8556792" y="96414"/>
            <a:ext cx="577877" cy="2743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2500"/>
                            </p:stCondLst>
                            <p:childTnLst>
                              <p:par>
                                <p:cTn id="22" presetID="10" presetClass="exit" presetSubtype="0" fill="hold" nodeType="afterEffect">
                                  <p:stCondLst>
                                    <p:cond delay="0"/>
                                  </p:stCondLst>
                                  <p:childTnLst>
                                    <p:animEffect transition="out" filter="fade">
                                      <p:cBhvr>
                                        <p:cTn id="23" dur="3000"/>
                                        <p:tgtEl>
                                          <p:spTgt spid="16"/>
                                        </p:tgtEl>
                                      </p:cBhvr>
                                    </p:animEffect>
                                    <p:set>
                                      <p:cBhvr>
                                        <p:cTn id="24" dur="1" fill="hold">
                                          <p:stCondLst>
                                            <p:cond delay="2999"/>
                                          </p:stCondLst>
                                        </p:cTn>
                                        <p:tgtEl>
                                          <p:spTgt spid="16"/>
                                        </p:tgtEl>
                                        <p:attrNameLst>
                                          <p:attrName>style.visibility</p:attrName>
                                        </p:attrNameLst>
                                      </p:cBhvr>
                                      <p:to>
                                        <p:strVal val="hidden"/>
                                      </p:to>
                                    </p:set>
                                  </p:childTnLst>
                                </p:cTn>
                              </p:par>
                            </p:childTnLst>
                          </p:cTn>
                        </p:par>
                        <p:par>
                          <p:cTn id="25" fill="hold">
                            <p:stCondLst>
                              <p:cond delay="550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6500"/>
                            </p:stCondLst>
                            <p:childTnLst>
                              <p:par>
                                <p:cTn id="32" presetID="22"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7000"/>
                            </p:stCondLst>
                            <p:childTnLst>
                              <p:par>
                                <p:cTn id="36" presetID="10" presetClass="exit" presetSubtype="0" fill="hold" nodeType="afterEffect">
                                  <p:stCondLst>
                                    <p:cond delay="0"/>
                                  </p:stCondLst>
                                  <p:childTnLst>
                                    <p:animEffect transition="out" filter="fade">
                                      <p:cBhvr>
                                        <p:cTn id="37" dur="3000"/>
                                        <p:tgtEl>
                                          <p:spTgt spid="17"/>
                                        </p:tgtEl>
                                      </p:cBhvr>
                                    </p:animEffect>
                                    <p:set>
                                      <p:cBhvr>
                                        <p:cTn id="38" dur="1" fill="hold">
                                          <p:stCondLst>
                                            <p:cond delay="2999"/>
                                          </p:stCondLst>
                                        </p:cTn>
                                        <p:tgtEl>
                                          <p:spTgt spid="17"/>
                                        </p:tgtEl>
                                        <p:attrNameLst>
                                          <p:attrName>style.visibility</p:attrName>
                                        </p:attrNameLst>
                                      </p:cBhvr>
                                      <p:to>
                                        <p:strVal val="hidden"/>
                                      </p:to>
                                    </p:set>
                                  </p:childTnLst>
                                </p:cTn>
                              </p:par>
                            </p:childTnLst>
                          </p:cTn>
                        </p:par>
                        <p:par>
                          <p:cTn id="39" fill="hold">
                            <p:stCondLst>
                              <p:cond delay="100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11000"/>
                            </p:stCondLst>
                            <p:childTnLst>
                              <p:par>
                                <p:cTn id="46" presetID="22" presetClass="entr" presetSubtype="4"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par>
                          <p:cTn id="49" fill="hold">
                            <p:stCondLst>
                              <p:cond delay="11500"/>
                            </p:stCondLst>
                            <p:childTnLst>
                              <p:par>
                                <p:cTn id="50" presetID="10" presetClass="exit" presetSubtype="0" fill="hold" nodeType="afterEffect">
                                  <p:stCondLst>
                                    <p:cond delay="0"/>
                                  </p:stCondLst>
                                  <p:childTnLst>
                                    <p:animEffect transition="out" filter="fade">
                                      <p:cBhvr>
                                        <p:cTn id="51" dur="3000"/>
                                        <p:tgtEl>
                                          <p:spTgt spid="19"/>
                                        </p:tgtEl>
                                      </p:cBhvr>
                                    </p:animEffect>
                                    <p:set>
                                      <p:cBhvr>
                                        <p:cTn id="52" dur="1" fill="hold">
                                          <p:stCondLst>
                                            <p:cond delay="2999"/>
                                          </p:stCondLst>
                                        </p:cTn>
                                        <p:tgtEl>
                                          <p:spTgt spid="19"/>
                                        </p:tgtEl>
                                        <p:attrNameLst>
                                          <p:attrName>style.visibility</p:attrName>
                                        </p:attrNameLst>
                                      </p:cBhvr>
                                      <p:to>
                                        <p:strVal val="hidden"/>
                                      </p:to>
                                    </p:set>
                                  </p:childTnLst>
                                </p:cTn>
                              </p:par>
                            </p:childTnLst>
                          </p:cTn>
                        </p:par>
                        <p:par>
                          <p:cTn id="53" fill="hold">
                            <p:stCondLst>
                              <p:cond delay="14500"/>
                            </p:stCondLst>
                            <p:childTnLst>
                              <p:par>
                                <p:cTn id="54" presetID="42"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childTnLst>
                          </p:cTn>
                        </p:par>
                        <p:par>
                          <p:cTn id="59" fill="hold">
                            <p:stCondLst>
                              <p:cond delay="155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16000"/>
                            </p:stCondLst>
                            <p:childTnLst>
                              <p:par>
                                <p:cTn id="64" presetID="10" presetClass="exit" presetSubtype="0" fill="hold" nodeType="afterEffect">
                                  <p:stCondLst>
                                    <p:cond delay="0"/>
                                  </p:stCondLst>
                                  <p:childTnLst>
                                    <p:animEffect transition="out" filter="fade">
                                      <p:cBhvr>
                                        <p:cTn id="65" dur="3000"/>
                                        <p:tgtEl>
                                          <p:spTgt spid="18"/>
                                        </p:tgtEl>
                                      </p:cBhvr>
                                    </p:animEffect>
                                    <p:set>
                                      <p:cBhvr>
                                        <p:cTn id="66" dur="1" fill="hold">
                                          <p:stCondLst>
                                            <p:cond delay="2999"/>
                                          </p:stCondLst>
                                        </p:cTn>
                                        <p:tgtEl>
                                          <p:spTgt spid="18"/>
                                        </p:tgtEl>
                                        <p:attrNameLst>
                                          <p:attrName>style.visibility</p:attrName>
                                        </p:attrNameLst>
                                      </p:cBhvr>
                                      <p:to>
                                        <p:strVal val="hidden"/>
                                      </p:to>
                                    </p:set>
                                  </p:childTnLst>
                                </p:cTn>
                              </p:par>
                            </p:childTnLst>
                          </p:cTn>
                        </p:par>
                        <p:par>
                          <p:cTn id="67" fill="hold">
                            <p:stCondLst>
                              <p:cond delay="19000"/>
                            </p:stCondLst>
                            <p:childTnLst>
                              <p:par>
                                <p:cTn id="68" presetID="42"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100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20000"/>
                            </p:stCondLst>
                            <p:childTnLst>
                              <p:par>
                                <p:cTn id="74" presetID="42" presetClass="entr" presetSubtype="0"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par>
                          <p:cTn id="79" fill="hold">
                            <p:stCondLst>
                              <p:cond delay="21000"/>
                            </p:stCondLst>
                            <p:childTnLst>
                              <p:par>
                                <p:cTn id="80" presetID="26" presetClass="emph" presetSubtype="0" fill="hold" nodeType="afterEffect">
                                  <p:stCondLst>
                                    <p:cond delay="0"/>
                                  </p:stCondLst>
                                  <p:childTnLst>
                                    <p:animEffect transition="out" filter="fade">
                                      <p:cBhvr>
                                        <p:cTn id="81" dur="500" tmFilter="0, 0; .2, .5; .8, .5; 1, 0"/>
                                        <p:tgtEl>
                                          <p:spTgt spid="39"/>
                                        </p:tgtEl>
                                      </p:cBhvr>
                                    </p:animEffect>
                                    <p:animScale>
                                      <p:cBhvr>
                                        <p:cTn id="82" dur="250" autoRev="1" fill="hold"/>
                                        <p:tgtEl>
                                          <p:spTgt spid="39"/>
                                        </p:tgtEl>
                                      </p:cBhvr>
                                      <p:by x="105000" y="105000"/>
                                    </p:animScale>
                                  </p:childTnLst>
                                </p:cTn>
                              </p:par>
                            </p:childTnLst>
                          </p:cTn>
                        </p:par>
                        <p:par>
                          <p:cTn id="83" fill="hold">
                            <p:stCondLst>
                              <p:cond delay="21500"/>
                            </p:stCondLst>
                            <p:childTnLst>
                              <p:par>
                                <p:cTn id="84" presetID="42" presetClass="entr" presetSubtype="0"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1000" fill="hold"/>
                                        <p:tgtEl>
                                          <p:spTgt spid="34"/>
                                        </p:tgtEl>
                                        <p:attrNameLst>
                                          <p:attrName>ppt_y</p:attrName>
                                        </p:attrNameLst>
                                      </p:cBhvr>
                                      <p:tavLst>
                                        <p:tav tm="0">
                                          <p:val>
                                            <p:strVal val="#ppt_y+.1"/>
                                          </p:val>
                                        </p:tav>
                                        <p:tav tm="100000">
                                          <p:val>
                                            <p:strVal val="#ppt_y"/>
                                          </p:val>
                                        </p:tav>
                                      </p:tavLst>
                                    </p:anim>
                                  </p:childTnLst>
                                </p:cTn>
                              </p:par>
                            </p:childTnLst>
                          </p:cTn>
                        </p:par>
                        <p:par>
                          <p:cTn id="89" fill="hold">
                            <p:stCondLst>
                              <p:cond delay="22500"/>
                            </p:stCondLst>
                            <p:childTnLst>
                              <p:par>
                                <p:cTn id="90" presetID="10" presetClass="entr" presetSubtype="0"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2000"/>
                                        <p:tgtEl>
                                          <p:spTgt spid="41"/>
                                        </p:tgtEl>
                                      </p:cBhvr>
                                    </p:animEffect>
                                  </p:childTnLst>
                                </p:cTn>
                              </p:par>
                            </p:childTnLst>
                          </p:cTn>
                        </p:par>
                        <p:par>
                          <p:cTn id="93" fill="hold">
                            <p:stCondLst>
                              <p:cond delay="24500"/>
                            </p:stCondLst>
                            <p:childTnLst>
                              <p:par>
                                <p:cTn id="94" presetID="0" presetClass="path" presetSubtype="0" accel="50000" decel="50000" fill="hold" nodeType="afterEffect">
                                  <p:stCondLst>
                                    <p:cond delay="0"/>
                                  </p:stCondLst>
                                  <p:childTnLst>
                                    <p:animMotion origin="layout" path="M -6.66667E-6 -1.48148E-6 L 0.26232 0.15902 " pathEditMode="relative" ptsTypes="AA">
                                      <p:cBhvr>
                                        <p:cTn id="95" dur="2000" fill="hold"/>
                                        <p:tgtEl>
                                          <p:spTgt spid="41"/>
                                        </p:tgtEl>
                                        <p:attrNameLst>
                                          <p:attrName>ppt_x</p:attrName>
                                          <p:attrName>ppt_y</p:attrName>
                                        </p:attrNameLst>
                                      </p:cBhvr>
                                    </p:animMotion>
                                  </p:childTnLst>
                                  <p:subTnLst>
                                    <p:set>
                                      <p:cBhvr override="childStyle">
                                        <p:cTn dur="1" fill="hold" display="0" masterRel="sameClick" afterEffect="1">
                                          <p:stCondLst>
                                            <p:cond evt="end" delay="0">
                                              <p:tn val="94"/>
                                            </p:cond>
                                          </p:stCondLst>
                                        </p:cTn>
                                        <p:tgtEl>
                                          <p:spTgt spid="41"/>
                                        </p:tgtEl>
                                        <p:attrNameLst>
                                          <p:attrName>style.visibility</p:attrName>
                                        </p:attrNameLst>
                                      </p:cBhvr>
                                      <p:to>
                                        <p:strVal val="hidden"/>
                                      </p:to>
                                    </p:set>
                                  </p:subTnLst>
                                </p:cTn>
                              </p:par>
                            </p:childTnLst>
                          </p:cTn>
                        </p:par>
                        <p:par>
                          <p:cTn id="96" fill="hold">
                            <p:stCondLst>
                              <p:cond delay="26500"/>
                            </p:stCondLst>
                            <p:childTnLst>
                              <p:par>
                                <p:cTn id="97" presetID="42"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par>
                          <p:cTn id="102" fill="hold">
                            <p:stCondLst>
                              <p:cond delay="27500"/>
                            </p:stCondLst>
                            <p:childTnLst>
                              <p:par>
                                <p:cTn id="103" presetID="49" presetClass="entr" presetSubtype="0" decel="100000" fill="hold" nodeType="after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p:cTn id="105" dur="500" fill="hold"/>
                                        <p:tgtEl>
                                          <p:spTgt spid="43"/>
                                        </p:tgtEl>
                                        <p:attrNameLst>
                                          <p:attrName>ppt_w</p:attrName>
                                        </p:attrNameLst>
                                      </p:cBhvr>
                                      <p:tavLst>
                                        <p:tav tm="0">
                                          <p:val>
                                            <p:fltVal val="0"/>
                                          </p:val>
                                        </p:tav>
                                        <p:tav tm="100000">
                                          <p:val>
                                            <p:strVal val="#ppt_w"/>
                                          </p:val>
                                        </p:tav>
                                      </p:tavLst>
                                    </p:anim>
                                    <p:anim calcmode="lin" valueType="num">
                                      <p:cBhvr>
                                        <p:cTn id="106" dur="500" fill="hold"/>
                                        <p:tgtEl>
                                          <p:spTgt spid="43"/>
                                        </p:tgtEl>
                                        <p:attrNameLst>
                                          <p:attrName>ppt_h</p:attrName>
                                        </p:attrNameLst>
                                      </p:cBhvr>
                                      <p:tavLst>
                                        <p:tav tm="0">
                                          <p:val>
                                            <p:fltVal val="0"/>
                                          </p:val>
                                        </p:tav>
                                        <p:tav tm="100000">
                                          <p:val>
                                            <p:strVal val="#ppt_h"/>
                                          </p:val>
                                        </p:tav>
                                      </p:tavLst>
                                    </p:anim>
                                    <p:anim calcmode="lin" valueType="num">
                                      <p:cBhvr>
                                        <p:cTn id="107" dur="500" fill="hold"/>
                                        <p:tgtEl>
                                          <p:spTgt spid="43"/>
                                        </p:tgtEl>
                                        <p:attrNameLst>
                                          <p:attrName>style.rotation</p:attrName>
                                        </p:attrNameLst>
                                      </p:cBhvr>
                                      <p:tavLst>
                                        <p:tav tm="0">
                                          <p:val>
                                            <p:fltVal val="360"/>
                                          </p:val>
                                        </p:tav>
                                        <p:tav tm="100000">
                                          <p:val>
                                            <p:fltVal val="0"/>
                                          </p:val>
                                        </p:tav>
                                      </p:tavLst>
                                    </p:anim>
                                    <p:animEffect transition="in" filter="fade">
                                      <p:cBhvr>
                                        <p:cTn id="108" dur="500"/>
                                        <p:tgtEl>
                                          <p:spTgt spid="43"/>
                                        </p:tgtEl>
                                      </p:cBhvr>
                                    </p:animEffect>
                                  </p:childTnLst>
                                </p:cTn>
                              </p:par>
                            </p:childTnLst>
                          </p:cTn>
                        </p:par>
                        <p:par>
                          <p:cTn id="109" fill="hold">
                            <p:stCondLst>
                              <p:cond delay="28000"/>
                            </p:stCondLst>
                            <p:childTnLst>
                              <p:par>
                                <p:cTn id="110" presetID="26" presetClass="emph" presetSubtype="0" fill="hold" nodeType="afterEffect">
                                  <p:stCondLst>
                                    <p:cond delay="0"/>
                                  </p:stCondLst>
                                  <p:childTnLst>
                                    <p:animEffect transition="out" filter="fade">
                                      <p:cBhvr>
                                        <p:cTn id="111" dur="500" tmFilter="0, 0; .2, .5; .8, .5; 1, 0"/>
                                        <p:tgtEl>
                                          <p:spTgt spid="37"/>
                                        </p:tgtEl>
                                      </p:cBhvr>
                                    </p:animEffect>
                                    <p:animScale>
                                      <p:cBhvr>
                                        <p:cTn id="112" dur="250" autoRev="1" fill="hold"/>
                                        <p:tgtEl>
                                          <p:spTgt spid="37"/>
                                        </p:tgtEl>
                                      </p:cBhvr>
                                      <p:by x="105000" y="105000"/>
                                    </p:animScale>
                                  </p:childTnLst>
                                </p:cTn>
                              </p:par>
                            </p:childTnLst>
                          </p:cTn>
                        </p:par>
                        <p:par>
                          <p:cTn id="113" fill="hold">
                            <p:stCondLst>
                              <p:cond delay="28500"/>
                            </p:stCondLst>
                            <p:childTnLst>
                              <p:par>
                                <p:cTn id="114" presetID="10" presetClass="entr" presetSubtype="0" fill="hold" nodeType="after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2000"/>
                                        <p:tgtEl>
                                          <p:spTgt spid="40"/>
                                        </p:tgtEl>
                                      </p:cBhvr>
                                    </p:animEffect>
                                  </p:childTnLst>
                                </p:cTn>
                              </p:par>
                            </p:childTnLst>
                          </p:cTn>
                        </p:par>
                        <p:par>
                          <p:cTn id="117" fill="hold">
                            <p:stCondLst>
                              <p:cond delay="30500"/>
                            </p:stCondLst>
                            <p:childTnLst>
                              <p:par>
                                <p:cTn id="118" presetID="0" presetClass="path" presetSubtype="0" accel="50000" decel="50000" fill="hold" nodeType="afterEffect">
                                  <p:stCondLst>
                                    <p:cond delay="0"/>
                                  </p:stCondLst>
                                  <p:childTnLst>
                                    <p:animMotion origin="layout" path="M 0.00139 -0.00046 L 0.27153 0.12454 " pathEditMode="relative" rAng="0" ptsTypes="AA">
                                      <p:cBhvr>
                                        <p:cTn id="119" dur="2000" fill="hold"/>
                                        <p:tgtEl>
                                          <p:spTgt spid="40"/>
                                        </p:tgtEl>
                                        <p:attrNameLst>
                                          <p:attrName>ppt_x</p:attrName>
                                          <p:attrName>ppt_y</p:attrName>
                                        </p:attrNameLst>
                                      </p:cBhvr>
                                      <p:rCtr x="135" y="63"/>
                                    </p:animMotion>
                                  </p:childTnLst>
                                  <p:subTnLst>
                                    <p:set>
                                      <p:cBhvr override="childStyle">
                                        <p:cTn dur="1" fill="hold" display="0" masterRel="sameClick" afterEffect="1">
                                          <p:stCondLst>
                                            <p:cond evt="end" delay="0">
                                              <p:tn val="118"/>
                                            </p:cond>
                                          </p:stCondLst>
                                        </p:cTn>
                                        <p:tgtEl>
                                          <p:spTgt spid="40"/>
                                        </p:tgtEl>
                                        <p:attrNameLst>
                                          <p:attrName>style.visibility</p:attrName>
                                        </p:attrNameLst>
                                      </p:cBhvr>
                                      <p:to>
                                        <p:strVal val="hidden"/>
                                      </p:to>
                                    </p:set>
                                  </p:subTnLst>
                                </p:cTn>
                              </p:par>
                            </p:childTnLst>
                          </p:cTn>
                        </p:par>
                        <p:par>
                          <p:cTn id="120" fill="hold">
                            <p:stCondLst>
                              <p:cond delay="32500"/>
                            </p:stCondLst>
                            <p:childTnLst>
                              <p:par>
                                <p:cTn id="121" presetID="49" presetClass="entr" presetSubtype="0" decel="100000" fill="hold" nodeType="afterEffect">
                                  <p:stCondLst>
                                    <p:cond delay="0"/>
                                  </p:stCondLst>
                                  <p:childTnLst>
                                    <p:set>
                                      <p:cBhvr>
                                        <p:cTn id="122" dur="1" fill="hold">
                                          <p:stCondLst>
                                            <p:cond delay="0"/>
                                          </p:stCondLst>
                                        </p:cTn>
                                        <p:tgtEl>
                                          <p:spTgt spid="44"/>
                                        </p:tgtEl>
                                        <p:attrNameLst>
                                          <p:attrName>style.visibility</p:attrName>
                                        </p:attrNameLst>
                                      </p:cBhvr>
                                      <p:to>
                                        <p:strVal val="visible"/>
                                      </p:to>
                                    </p:set>
                                    <p:anim calcmode="lin" valueType="num">
                                      <p:cBhvr>
                                        <p:cTn id="123" dur="500" fill="hold"/>
                                        <p:tgtEl>
                                          <p:spTgt spid="44"/>
                                        </p:tgtEl>
                                        <p:attrNameLst>
                                          <p:attrName>ppt_w</p:attrName>
                                        </p:attrNameLst>
                                      </p:cBhvr>
                                      <p:tavLst>
                                        <p:tav tm="0">
                                          <p:val>
                                            <p:fltVal val="0"/>
                                          </p:val>
                                        </p:tav>
                                        <p:tav tm="100000">
                                          <p:val>
                                            <p:strVal val="#ppt_w"/>
                                          </p:val>
                                        </p:tav>
                                      </p:tavLst>
                                    </p:anim>
                                    <p:anim calcmode="lin" valueType="num">
                                      <p:cBhvr>
                                        <p:cTn id="124" dur="500" fill="hold"/>
                                        <p:tgtEl>
                                          <p:spTgt spid="44"/>
                                        </p:tgtEl>
                                        <p:attrNameLst>
                                          <p:attrName>ppt_h</p:attrName>
                                        </p:attrNameLst>
                                      </p:cBhvr>
                                      <p:tavLst>
                                        <p:tav tm="0">
                                          <p:val>
                                            <p:fltVal val="0"/>
                                          </p:val>
                                        </p:tav>
                                        <p:tav tm="100000">
                                          <p:val>
                                            <p:strVal val="#ppt_h"/>
                                          </p:val>
                                        </p:tav>
                                      </p:tavLst>
                                    </p:anim>
                                    <p:anim calcmode="lin" valueType="num">
                                      <p:cBhvr>
                                        <p:cTn id="125" dur="500" fill="hold"/>
                                        <p:tgtEl>
                                          <p:spTgt spid="44"/>
                                        </p:tgtEl>
                                        <p:attrNameLst>
                                          <p:attrName>style.rotation</p:attrName>
                                        </p:attrNameLst>
                                      </p:cBhvr>
                                      <p:tavLst>
                                        <p:tav tm="0">
                                          <p:val>
                                            <p:fltVal val="360"/>
                                          </p:val>
                                        </p:tav>
                                        <p:tav tm="100000">
                                          <p:val>
                                            <p:fltVal val="0"/>
                                          </p:val>
                                        </p:tav>
                                      </p:tavLst>
                                    </p:anim>
                                    <p:animEffect transition="in" filter="fade">
                                      <p:cBhvr>
                                        <p:cTn id="126" dur="500"/>
                                        <p:tgtEl>
                                          <p:spTgt spid="44"/>
                                        </p:tgtEl>
                                      </p:cBhvr>
                                    </p:animEffect>
                                  </p:childTnLst>
                                </p:cTn>
                              </p:par>
                            </p:childTnLst>
                          </p:cTn>
                        </p:par>
                        <p:par>
                          <p:cTn id="127" fill="hold">
                            <p:stCondLst>
                              <p:cond delay="33000"/>
                            </p:stCondLst>
                            <p:childTnLst>
                              <p:par>
                                <p:cTn id="128" presetID="10" presetClass="entr" presetSubtype="0" fill="hold" nodeType="afterEffect">
                                  <p:stCondLst>
                                    <p:cond delay="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2000"/>
                                        <p:tgtEl>
                                          <p:spTgt spid="38"/>
                                        </p:tgtEl>
                                      </p:cBhvr>
                                    </p:animEffect>
                                  </p:childTnLst>
                                </p:cTn>
                              </p:par>
                            </p:childTnLst>
                          </p:cTn>
                        </p:par>
                        <p:par>
                          <p:cTn id="131" fill="hold">
                            <p:stCondLst>
                              <p:cond delay="35000"/>
                            </p:stCondLst>
                            <p:childTnLst>
                              <p:par>
                                <p:cTn id="132" presetID="0" presetClass="path" presetSubtype="0" accel="50000" decel="50000" fill="hold" nodeType="afterEffect">
                                  <p:stCondLst>
                                    <p:cond delay="0"/>
                                  </p:stCondLst>
                                  <p:childTnLst>
                                    <p:animMotion origin="layout" path="M -0.00659 0.00278 L 0.19236 0.11621 " pathEditMode="relative" rAng="0" ptsTypes="AA">
                                      <p:cBhvr>
                                        <p:cTn id="133" dur="2000" fill="hold"/>
                                        <p:tgtEl>
                                          <p:spTgt spid="38"/>
                                        </p:tgtEl>
                                        <p:attrNameLst>
                                          <p:attrName>ppt_x</p:attrName>
                                          <p:attrName>ppt_y</p:attrName>
                                        </p:attrNameLst>
                                      </p:cBhvr>
                                      <p:rCtr x="99" y="57"/>
                                    </p:animMotion>
                                  </p:childTnLst>
                                  <p:subTnLst>
                                    <p:set>
                                      <p:cBhvr override="childStyle">
                                        <p:cTn dur="1" fill="hold" display="0" masterRel="sameClick" afterEffect="1">
                                          <p:stCondLst>
                                            <p:cond evt="end" delay="0">
                                              <p:tn val="132"/>
                                            </p:cond>
                                          </p:stCondLst>
                                        </p:cTn>
                                        <p:tgtEl>
                                          <p:spTgt spid="38"/>
                                        </p:tgtEl>
                                        <p:attrNameLst>
                                          <p:attrName>style.visibility</p:attrName>
                                        </p:attrNameLst>
                                      </p:cBhvr>
                                      <p:to>
                                        <p:strVal val="hidden"/>
                                      </p:to>
                                    </p:set>
                                  </p:subTnLst>
                                </p:cTn>
                              </p:par>
                            </p:childTnLst>
                          </p:cTn>
                        </p:par>
                        <p:par>
                          <p:cTn id="134" fill="hold">
                            <p:stCondLst>
                              <p:cond delay="37000"/>
                            </p:stCondLst>
                            <p:childTnLst>
                              <p:par>
                                <p:cTn id="135" presetID="49" presetClass="entr" presetSubtype="0" decel="100000" fill="hold" nodeType="afterEffect">
                                  <p:stCondLst>
                                    <p:cond delay="0"/>
                                  </p:stCondLst>
                                  <p:childTnLst>
                                    <p:set>
                                      <p:cBhvr>
                                        <p:cTn id="136" dur="1" fill="hold">
                                          <p:stCondLst>
                                            <p:cond delay="0"/>
                                          </p:stCondLst>
                                        </p:cTn>
                                        <p:tgtEl>
                                          <p:spTgt spid="42"/>
                                        </p:tgtEl>
                                        <p:attrNameLst>
                                          <p:attrName>style.visibility</p:attrName>
                                        </p:attrNameLst>
                                      </p:cBhvr>
                                      <p:to>
                                        <p:strVal val="visible"/>
                                      </p:to>
                                    </p:set>
                                    <p:anim calcmode="lin" valueType="num">
                                      <p:cBhvr>
                                        <p:cTn id="137" dur="3000" fill="hold"/>
                                        <p:tgtEl>
                                          <p:spTgt spid="42"/>
                                        </p:tgtEl>
                                        <p:attrNameLst>
                                          <p:attrName>ppt_w</p:attrName>
                                        </p:attrNameLst>
                                      </p:cBhvr>
                                      <p:tavLst>
                                        <p:tav tm="0">
                                          <p:val>
                                            <p:fltVal val="0"/>
                                          </p:val>
                                        </p:tav>
                                        <p:tav tm="100000">
                                          <p:val>
                                            <p:strVal val="#ppt_w"/>
                                          </p:val>
                                        </p:tav>
                                      </p:tavLst>
                                    </p:anim>
                                    <p:anim calcmode="lin" valueType="num">
                                      <p:cBhvr>
                                        <p:cTn id="138" dur="3000" fill="hold"/>
                                        <p:tgtEl>
                                          <p:spTgt spid="42"/>
                                        </p:tgtEl>
                                        <p:attrNameLst>
                                          <p:attrName>ppt_h</p:attrName>
                                        </p:attrNameLst>
                                      </p:cBhvr>
                                      <p:tavLst>
                                        <p:tav tm="0">
                                          <p:val>
                                            <p:fltVal val="0"/>
                                          </p:val>
                                        </p:tav>
                                        <p:tav tm="100000">
                                          <p:val>
                                            <p:strVal val="#ppt_h"/>
                                          </p:val>
                                        </p:tav>
                                      </p:tavLst>
                                    </p:anim>
                                    <p:anim calcmode="lin" valueType="num">
                                      <p:cBhvr>
                                        <p:cTn id="139" dur="3000" fill="hold"/>
                                        <p:tgtEl>
                                          <p:spTgt spid="42"/>
                                        </p:tgtEl>
                                        <p:attrNameLst>
                                          <p:attrName>style.rotation</p:attrName>
                                        </p:attrNameLst>
                                      </p:cBhvr>
                                      <p:tavLst>
                                        <p:tav tm="0">
                                          <p:val>
                                            <p:fltVal val="360"/>
                                          </p:val>
                                        </p:tav>
                                        <p:tav tm="100000">
                                          <p:val>
                                            <p:fltVal val="0"/>
                                          </p:val>
                                        </p:tav>
                                      </p:tavLst>
                                    </p:anim>
                                    <p:animEffect transition="in" filter="fade">
                                      <p:cBhvr>
                                        <p:cTn id="140" dur="3000"/>
                                        <p:tgtEl>
                                          <p:spTgt spid="42"/>
                                        </p:tgtEl>
                                      </p:cBhvr>
                                    </p:animEffect>
                                  </p:childTnLst>
                                </p:cTn>
                              </p:par>
                            </p:childTnLst>
                          </p:cTn>
                        </p:par>
                        <p:par>
                          <p:cTn id="141" fill="hold">
                            <p:stCondLst>
                              <p:cond delay="40000"/>
                            </p:stCondLst>
                            <p:childTnLst>
                              <p:par>
                                <p:cTn id="142" presetID="42" presetClass="entr" presetSubtype="0" fill="hold" grpId="0" nodeType="afterEffect">
                                  <p:stCondLst>
                                    <p:cond delay="0"/>
                                  </p:stCondLst>
                                  <p:childTnLst>
                                    <p:set>
                                      <p:cBhvr>
                                        <p:cTn id="143" dur="1" fill="hold">
                                          <p:stCondLst>
                                            <p:cond delay="0"/>
                                          </p:stCondLst>
                                        </p:cTn>
                                        <p:tgtEl>
                                          <p:spTgt spid="28"/>
                                        </p:tgtEl>
                                        <p:attrNameLst>
                                          <p:attrName>style.visibility</p:attrName>
                                        </p:attrNameLst>
                                      </p:cBhvr>
                                      <p:to>
                                        <p:strVal val="visible"/>
                                      </p:to>
                                    </p:set>
                                    <p:animEffect transition="in" filter="fade">
                                      <p:cBhvr>
                                        <p:cTn id="144" dur="1000"/>
                                        <p:tgtEl>
                                          <p:spTgt spid="28"/>
                                        </p:tgtEl>
                                      </p:cBhvr>
                                    </p:animEffect>
                                    <p:anim calcmode="lin" valueType="num">
                                      <p:cBhvr>
                                        <p:cTn id="145" dur="1000" fill="hold"/>
                                        <p:tgtEl>
                                          <p:spTgt spid="28"/>
                                        </p:tgtEl>
                                        <p:attrNameLst>
                                          <p:attrName>ppt_x</p:attrName>
                                        </p:attrNameLst>
                                      </p:cBhvr>
                                      <p:tavLst>
                                        <p:tav tm="0">
                                          <p:val>
                                            <p:strVal val="#ppt_x"/>
                                          </p:val>
                                        </p:tav>
                                        <p:tav tm="100000">
                                          <p:val>
                                            <p:strVal val="#ppt_x"/>
                                          </p:val>
                                        </p:tav>
                                      </p:tavLst>
                                    </p:anim>
                                    <p:anim calcmode="lin" valueType="num">
                                      <p:cBhvr>
                                        <p:cTn id="146" dur="1000" fill="hold"/>
                                        <p:tgtEl>
                                          <p:spTgt spid="28"/>
                                        </p:tgtEl>
                                        <p:attrNameLst>
                                          <p:attrName>ppt_y</p:attrName>
                                        </p:attrNameLst>
                                      </p:cBhvr>
                                      <p:tavLst>
                                        <p:tav tm="0">
                                          <p:val>
                                            <p:strVal val="#ppt_y+.1"/>
                                          </p:val>
                                        </p:tav>
                                        <p:tav tm="100000">
                                          <p:val>
                                            <p:strVal val="#ppt_y"/>
                                          </p:val>
                                        </p:tav>
                                      </p:tavLst>
                                    </p:anim>
                                  </p:childTnLst>
                                </p:cTn>
                              </p:par>
                            </p:childTnLst>
                          </p:cTn>
                        </p:par>
                        <p:par>
                          <p:cTn id="147" fill="hold">
                            <p:stCondLst>
                              <p:cond delay="41000"/>
                            </p:stCondLst>
                            <p:childTnLst>
                              <p:par>
                                <p:cTn id="148" presetID="22" presetClass="entr" presetSubtype="8" fill="hold"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wipe(left)">
                                      <p:cBhvr>
                                        <p:cTn id="150" dur="500"/>
                                        <p:tgtEl>
                                          <p:spTgt spid="20"/>
                                        </p:tgtEl>
                                      </p:cBhvr>
                                    </p:animEffect>
                                  </p:childTnLst>
                                </p:cTn>
                              </p:par>
                            </p:childTnLst>
                          </p:cTn>
                        </p:par>
                        <p:par>
                          <p:cTn id="151" fill="hold">
                            <p:stCondLst>
                              <p:cond delay="41500"/>
                            </p:stCondLst>
                            <p:childTnLst>
                              <p:par>
                                <p:cTn id="152" presetID="10" presetClass="exit" presetSubtype="0" fill="hold" nodeType="afterEffect">
                                  <p:stCondLst>
                                    <p:cond delay="0"/>
                                  </p:stCondLst>
                                  <p:childTnLst>
                                    <p:animEffect transition="out" filter="fade">
                                      <p:cBhvr>
                                        <p:cTn id="153" dur="3000"/>
                                        <p:tgtEl>
                                          <p:spTgt spid="20"/>
                                        </p:tgtEl>
                                      </p:cBhvr>
                                    </p:animEffect>
                                    <p:set>
                                      <p:cBhvr>
                                        <p:cTn id="154" dur="1" fill="hold">
                                          <p:stCondLst>
                                            <p:cond delay="2999"/>
                                          </p:stCondLst>
                                        </p:cTn>
                                        <p:tgtEl>
                                          <p:spTgt spid="20"/>
                                        </p:tgtEl>
                                        <p:attrNameLst>
                                          <p:attrName>style.visibility</p:attrName>
                                        </p:attrNameLst>
                                      </p:cBhvr>
                                      <p:to>
                                        <p:strVal val="hidden"/>
                                      </p:to>
                                    </p:set>
                                  </p:childTnLst>
                                </p:cTn>
                              </p:par>
                            </p:childTnLst>
                          </p:cTn>
                        </p:par>
                        <p:par>
                          <p:cTn id="155" fill="hold">
                            <p:stCondLst>
                              <p:cond delay="44500"/>
                            </p:stCondLst>
                            <p:childTnLst>
                              <p:par>
                                <p:cTn id="156" presetID="42" presetClass="entr" presetSubtype="0" fill="hold" grpId="0" nodeType="afterEffect">
                                  <p:stCondLst>
                                    <p:cond delay="0"/>
                                  </p:stCondLst>
                                  <p:childTnLst>
                                    <p:set>
                                      <p:cBhvr>
                                        <p:cTn id="157" dur="1" fill="hold">
                                          <p:stCondLst>
                                            <p:cond delay="0"/>
                                          </p:stCondLst>
                                        </p:cTn>
                                        <p:tgtEl>
                                          <p:spTgt spid="29"/>
                                        </p:tgtEl>
                                        <p:attrNameLst>
                                          <p:attrName>style.visibility</p:attrName>
                                        </p:attrNameLst>
                                      </p:cBhvr>
                                      <p:to>
                                        <p:strVal val="visible"/>
                                      </p:to>
                                    </p:set>
                                    <p:animEffect transition="in" filter="fade">
                                      <p:cBhvr>
                                        <p:cTn id="158" dur="1000"/>
                                        <p:tgtEl>
                                          <p:spTgt spid="29"/>
                                        </p:tgtEl>
                                      </p:cBhvr>
                                    </p:animEffect>
                                    <p:anim calcmode="lin" valueType="num">
                                      <p:cBhvr>
                                        <p:cTn id="159" dur="1000" fill="hold"/>
                                        <p:tgtEl>
                                          <p:spTgt spid="29"/>
                                        </p:tgtEl>
                                        <p:attrNameLst>
                                          <p:attrName>ppt_x</p:attrName>
                                        </p:attrNameLst>
                                      </p:cBhvr>
                                      <p:tavLst>
                                        <p:tav tm="0">
                                          <p:val>
                                            <p:strVal val="#ppt_x"/>
                                          </p:val>
                                        </p:tav>
                                        <p:tav tm="100000">
                                          <p:val>
                                            <p:strVal val="#ppt_x"/>
                                          </p:val>
                                        </p:tav>
                                      </p:tavLst>
                                    </p:anim>
                                    <p:anim calcmode="lin" valueType="num">
                                      <p:cBhvr>
                                        <p:cTn id="160" dur="1000" fill="hold"/>
                                        <p:tgtEl>
                                          <p:spTgt spid="29"/>
                                        </p:tgtEl>
                                        <p:attrNameLst>
                                          <p:attrName>ppt_y</p:attrName>
                                        </p:attrNameLst>
                                      </p:cBhvr>
                                      <p:tavLst>
                                        <p:tav tm="0">
                                          <p:val>
                                            <p:strVal val="#ppt_y+.1"/>
                                          </p:val>
                                        </p:tav>
                                        <p:tav tm="100000">
                                          <p:val>
                                            <p:strVal val="#ppt_y"/>
                                          </p:val>
                                        </p:tav>
                                      </p:tavLst>
                                    </p:anim>
                                  </p:childTnLst>
                                </p:cTn>
                              </p:par>
                            </p:childTnLst>
                          </p:cTn>
                        </p:par>
                        <p:par>
                          <p:cTn id="161" fill="hold">
                            <p:stCondLst>
                              <p:cond delay="45500"/>
                            </p:stCondLst>
                            <p:childTnLst>
                              <p:par>
                                <p:cTn id="162" presetID="22" presetClass="entr" presetSubtype="2"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right)">
                                      <p:cBhvr>
                                        <p:cTn id="164" dur="500"/>
                                        <p:tgtEl>
                                          <p:spTgt spid="21"/>
                                        </p:tgtEl>
                                      </p:cBhvr>
                                    </p:animEffect>
                                  </p:childTnLst>
                                </p:cTn>
                              </p:par>
                            </p:childTnLst>
                          </p:cTn>
                        </p:par>
                        <p:par>
                          <p:cTn id="165" fill="hold">
                            <p:stCondLst>
                              <p:cond delay="46000"/>
                            </p:stCondLst>
                            <p:childTnLst>
                              <p:par>
                                <p:cTn id="166" presetID="10" presetClass="exit" presetSubtype="0" fill="hold" nodeType="afterEffect">
                                  <p:stCondLst>
                                    <p:cond delay="0"/>
                                  </p:stCondLst>
                                  <p:childTnLst>
                                    <p:animEffect transition="out" filter="fade">
                                      <p:cBhvr>
                                        <p:cTn id="167" dur="3000"/>
                                        <p:tgtEl>
                                          <p:spTgt spid="21"/>
                                        </p:tgtEl>
                                      </p:cBhvr>
                                    </p:animEffect>
                                    <p:set>
                                      <p:cBhvr>
                                        <p:cTn id="168" dur="1" fill="hold">
                                          <p:stCondLst>
                                            <p:cond delay="2999"/>
                                          </p:stCondLst>
                                        </p:cTn>
                                        <p:tgtEl>
                                          <p:spTgt spid="21"/>
                                        </p:tgtEl>
                                        <p:attrNameLst>
                                          <p:attrName>style.visibility</p:attrName>
                                        </p:attrNameLst>
                                      </p:cBhvr>
                                      <p:to>
                                        <p:strVal val="hidden"/>
                                      </p:to>
                                    </p:set>
                                  </p:childTnLst>
                                </p:cTn>
                              </p:par>
                            </p:childTnLst>
                          </p:cTn>
                        </p:par>
                        <p:par>
                          <p:cTn id="169" fill="hold">
                            <p:stCondLst>
                              <p:cond delay="49000"/>
                            </p:stCondLst>
                            <p:childTnLst>
                              <p:par>
                                <p:cTn id="170" presetID="42" presetClass="entr" presetSubtype="0" fill="hold" grpId="0" nodeType="afterEffect">
                                  <p:stCondLst>
                                    <p:cond delay="0"/>
                                  </p:stCondLst>
                                  <p:childTnLst>
                                    <p:set>
                                      <p:cBhvr>
                                        <p:cTn id="171" dur="1" fill="hold">
                                          <p:stCondLst>
                                            <p:cond delay="0"/>
                                          </p:stCondLst>
                                        </p:cTn>
                                        <p:tgtEl>
                                          <p:spTgt spid="31"/>
                                        </p:tgtEl>
                                        <p:attrNameLst>
                                          <p:attrName>style.visibility</p:attrName>
                                        </p:attrNameLst>
                                      </p:cBhvr>
                                      <p:to>
                                        <p:strVal val="visible"/>
                                      </p:to>
                                    </p:set>
                                    <p:animEffect transition="in" filter="fade">
                                      <p:cBhvr>
                                        <p:cTn id="172" dur="1000"/>
                                        <p:tgtEl>
                                          <p:spTgt spid="31"/>
                                        </p:tgtEl>
                                      </p:cBhvr>
                                    </p:animEffect>
                                    <p:anim calcmode="lin" valueType="num">
                                      <p:cBhvr>
                                        <p:cTn id="173" dur="1000" fill="hold"/>
                                        <p:tgtEl>
                                          <p:spTgt spid="31"/>
                                        </p:tgtEl>
                                        <p:attrNameLst>
                                          <p:attrName>ppt_x</p:attrName>
                                        </p:attrNameLst>
                                      </p:cBhvr>
                                      <p:tavLst>
                                        <p:tav tm="0">
                                          <p:val>
                                            <p:strVal val="#ppt_x"/>
                                          </p:val>
                                        </p:tav>
                                        <p:tav tm="100000">
                                          <p:val>
                                            <p:strVal val="#ppt_x"/>
                                          </p:val>
                                        </p:tav>
                                      </p:tavLst>
                                    </p:anim>
                                    <p:anim calcmode="lin" valueType="num">
                                      <p:cBhvr>
                                        <p:cTn id="174" dur="1000" fill="hold"/>
                                        <p:tgtEl>
                                          <p:spTgt spid="31"/>
                                        </p:tgtEl>
                                        <p:attrNameLst>
                                          <p:attrName>ppt_y</p:attrName>
                                        </p:attrNameLst>
                                      </p:cBhvr>
                                      <p:tavLst>
                                        <p:tav tm="0">
                                          <p:val>
                                            <p:strVal val="#ppt_y+.1"/>
                                          </p:val>
                                        </p:tav>
                                        <p:tav tm="100000">
                                          <p:val>
                                            <p:strVal val="#ppt_y"/>
                                          </p:val>
                                        </p:tav>
                                      </p:tavLst>
                                    </p:anim>
                                  </p:childTnLst>
                                </p:cTn>
                              </p:par>
                            </p:childTnLst>
                          </p:cTn>
                        </p:par>
                        <p:par>
                          <p:cTn id="175" fill="hold">
                            <p:stCondLst>
                              <p:cond delay="50000"/>
                            </p:stCondLst>
                            <p:childTnLst>
                              <p:par>
                                <p:cTn id="176" presetID="22" presetClass="entr" presetSubtype="8" fill="hold" nodeType="afterEffect">
                                  <p:stCondLst>
                                    <p:cond delay="0"/>
                                  </p:stCondLst>
                                  <p:childTnLst>
                                    <p:set>
                                      <p:cBhvr>
                                        <p:cTn id="177" dur="1" fill="hold">
                                          <p:stCondLst>
                                            <p:cond delay="0"/>
                                          </p:stCondLst>
                                        </p:cTn>
                                        <p:tgtEl>
                                          <p:spTgt spid="22"/>
                                        </p:tgtEl>
                                        <p:attrNameLst>
                                          <p:attrName>style.visibility</p:attrName>
                                        </p:attrNameLst>
                                      </p:cBhvr>
                                      <p:to>
                                        <p:strVal val="visible"/>
                                      </p:to>
                                    </p:set>
                                    <p:animEffect transition="in" filter="wipe(left)">
                                      <p:cBhvr>
                                        <p:cTn id="178" dur="500"/>
                                        <p:tgtEl>
                                          <p:spTgt spid="22"/>
                                        </p:tgtEl>
                                      </p:cBhvr>
                                    </p:animEffect>
                                  </p:childTnLst>
                                </p:cTn>
                              </p:par>
                            </p:childTnLst>
                          </p:cTn>
                        </p:par>
                        <p:par>
                          <p:cTn id="179" fill="hold">
                            <p:stCondLst>
                              <p:cond delay="50500"/>
                            </p:stCondLst>
                            <p:childTnLst>
                              <p:par>
                                <p:cTn id="180" presetID="10" presetClass="exit" presetSubtype="0" fill="hold" nodeType="afterEffect">
                                  <p:stCondLst>
                                    <p:cond delay="0"/>
                                  </p:stCondLst>
                                  <p:childTnLst>
                                    <p:animEffect transition="out" filter="fade">
                                      <p:cBhvr>
                                        <p:cTn id="181" dur="3000"/>
                                        <p:tgtEl>
                                          <p:spTgt spid="22"/>
                                        </p:tgtEl>
                                      </p:cBhvr>
                                    </p:animEffect>
                                    <p:set>
                                      <p:cBhvr>
                                        <p:cTn id="182" dur="1" fill="hold">
                                          <p:stCondLst>
                                            <p:cond delay="2999"/>
                                          </p:stCondLst>
                                        </p:cTn>
                                        <p:tgtEl>
                                          <p:spTgt spid="22"/>
                                        </p:tgtEl>
                                        <p:attrNameLst>
                                          <p:attrName>style.visibility</p:attrName>
                                        </p:attrNameLst>
                                      </p:cBhvr>
                                      <p:to>
                                        <p:strVal val="hidden"/>
                                      </p:to>
                                    </p:set>
                                  </p:childTnLst>
                                </p:cTn>
                              </p:par>
                            </p:childTnLst>
                          </p:cTn>
                        </p:par>
                        <p:par>
                          <p:cTn id="183" fill="hold">
                            <p:stCondLst>
                              <p:cond delay="53500"/>
                            </p:stCondLst>
                            <p:childTnLst>
                              <p:par>
                                <p:cTn id="184" presetID="42" presetClass="entr" presetSubtype="0" fill="hold" grpId="0" nodeType="afterEffect">
                                  <p:stCondLst>
                                    <p:cond delay="0"/>
                                  </p:stCondLst>
                                  <p:childTnLst>
                                    <p:set>
                                      <p:cBhvr>
                                        <p:cTn id="185" dur="1" fill="hold">
                                          <p:stCondLst>
                                            <p:cond delay="0"/>
                                          </p:stCondLst>
                                        </p:cTn>
                                        <p:tgtEl>
                                          <p:spTgt spid="32"/>
                                        </p:tgtEl>
                                        <p:attrNameLst>
                                          <p:attrName>style.visibility</p:attrName>
                                        </p:attrNameLst>
                                      </p:cBhvr>
                                      <p:to>
                                        <p:strVal val="visible"/>
                                      </p:to>
                                    </p:set>
                                    <p:animEffect transition="in" filter="fade">
                                      <p:cBhvr>
                                        <p:cTn id="186" dur="1000"/>
                                        <p:tgtEl>
                                          <p:spTgt spid="32"/>
                                        </p:tgtEl>
                                      </p:cBhvr>
                                    </p:animEffect>
                                    <p:anim calcmode="lin" valueType="num">
                                      <p:cBhvr>
                                        <p:cTn id="187" dur="1000" fill="hold"/>
                                        <p:tgtEl>
                                          <p:spTgt spid="32"/>
                                        </p:tgtEl>
                                        <p:attrNameLst>
                                          <p:attrName>ppt_x</p:attrName>
                                        </p:attrNameLst>
                                      </p:cBhvr>
                                      <p:tavLst>
                                        <p:tav tm="0">
                                          <p:val>
                                            <p:strVal val="#ppt_x"/>
                                          </p:val>
                                        </p:tav>
                                        <p:tav tm="100000">
                                          <p:val>
                                            <p:strVal val="#ppt_x"/>
                                          </p:val>
                                        </p:tav>
                                      </p:tavLst>
                                    </p:anim>
                                    <p:anim calcmode="lin" valueType="num">
                                      <p:cBhvr>
                                        <p:cTn id="188" dur="1000" fill="hold"/>
                                        <p:tgtEl>
                                          <p:spTgt spid="32"/>
                                        </p:tgtEl>
                                        <p:attrNameLst>
                                          <p:attrName>ppt_y</p:attrName>
                                        </p:attrNameLst>
                                      </p:cBhvr>
                                      <p:tavLst>
                                        <p:tav tm="0">
                                          <p:val>
                                            <p:strVal val="#ppt_y+.1"/>
                                          </p:val>
                                        </p:tav>
                                        <p:tav tm="100000">
                                          <p:val>
                                            <p:strVal val="#ppt_y"/>
                                          </p:val>
                                        </p:tav>
                                      </p:tavLst>
                                    </p:anim>
                                  </p:childTnLst>
                                </p:cTn>
                              </p:par>
                            </p:childTnLst>
                          </p:cTn>
                        </p:par>
                        <p:par>
                          <p:cTn id="189" fill="hold">
                            <p:stCondLst>
                              <p:cond delay="54500"/>
                            </p:stCondLst>
                            <p:childTnLst>
                              <p:par>
                                <p:cTn id="190" presetID="42" presetClass="entr" presetSubtype="0" fill="hold" grpId="0" nodeType="after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fade">
                                      <p:cBhvr>
                                        <p:cTn id="192" dur="1000"/>
                                        <p:tgtEl>
                                          <p:spTgt spid="33"/>
                                        </p:tgtEl>
                                      </p:cBhvr>
                                    </p:animEffect>
                                    <p:anim calcmode="lin" valueType="num">
                                      <p:cBhvr>
                                        <p:cTn id="193" dur="1000" fill="hold"/>
                                        <p:tgtEl>
                                          <p:spTgt spid="33"/>
                                        </p:tgtEl>
                                        <p:attrNameLst>
                                          <p:attrName>ppt_x</p:attrName>
                                        </p:attrNameLst>
                                      </p:cBhvr>
                                      <p:tavLst>
                                        <p:tav tm="0">
                                          <p:val>
                                            <p:strVal val="#ppt_x"/>
                                          </p:val>
                                        </p:tav>
                                        <p:tav tm="100000">
                                          <p:val>
                                            <p:strVal val="#ppt_x"/>
                                          </p:val>
                                        </p:tav>
                                      </p:tavLst>
                                    </p:anim>
                                    <p:anim calcmode="lin" valueType="num">
                                      <p:cBhvr>
                                        <p:cTn id="194" dur="1000" fill="hold"/>
                                        <p:tgtEl>
                                          <p:spTgt spid="33"/>
                                        </p:tgtEl>
                                        <p:attrNameLst>
                                          <p:attrName>ppt_y</p:attrName>
                                        </p:attrNameLst>
                                      </p:cBhvr>
                                      <p:tavLst>
                                        <p:tav tm="0">
                                          <p:val>
                                            <p:strVal val="#ppt_y+.1"/>
                                          </p:val>
                                        </p:tav>
                                        <p:tav tm="100000">
                                          <p:val>
                                            <p:strVal val="#ppt_y"/>
                                          </p:val>
                                        </p:tav>
                                      </p:tavLst>
                                    </p:anim>
                                  </p:childTnLst>
                                </p:cTn>
                              </p:par>
                            </p:childTnLst>
                          </p:cTn>
                        </p:par>
                        <p:par>
                          <p:cTn id="195" fill="hold">
                            <p:stCondLst>
                              <p:cond delay="55500"/>
                            </p:stCondLst>
                            <p:childTnLst>
                              <p:par>
                                <p:cTn id="196" presetID="0" presetClass="path" presetSubtype="0" accel="50000" decel="50000" fill="hold" nodeType="afterEffect">
                                  <p:stCondLst>
                                    <p:cond delay="0"/>
                                  </p:stCondLst>
                                  <p:childTnLst>
                                    <p:animMotion origin="layout" path="M -0.00139 -0.00092 L -0.20312 -0.10602 " pathEditMode="relative" rAng="0" ptsTypes="AA">
                                      <p:cBhvr>
                                        <p:cTn id="197" dur="2000" fill="hold"/>
                                        <p:tgtEl>
                                          <p:spTgt spid="42"/>
                                        </p:tgtEl>
                                        <p:attrNameLst>
                                          <p:attrName>ppt_x</p:attrName>
                                          <p:attrName>ppt_y</p:attrName>
                                        </p:attrNameLst>
                                      </p:cBhvr>
                                      <p:rCtr x="-101" y="-53"/>
                                    </p:animMotion>
                                  </p:childTnLst>
                                  <p:subTnLst>
                                    <p:set>
                                      <p:cBhvr override="childStyle">
                                        <p:cTn dur="1" fill="hold" display="0" masterRel="sameClick" afterEffect="1">
                                          <p:stCondLst>
                                            <p:cond evt="end" delay="0">
                                              <p:tn val="196"/>
                                            </p:cond>
                                          </p:stCondLst>
                                        </p:cTn>
                                        <p:tgtEl>
                                          <p:spTgt spid="42"/>
                                        </p:tgtEl>
                                        <p:attrNameLst>
                                          <p:attrName>style.visibility</p:attrName>
                                        </p:attrNameLst>
                                      </p:cBhvr>
                                      <p:to>
                                        <p:strVal val="hidden"/>
                                      </p:to>
                                    </p:set>
                                  </p:subTnLst>
                                </p:cTn>
                              </p:par>
                            </p:childTnLst>
                          </p:cTn>
                        </p:par>
                        <p:par>
                          <p:cTn id="198" fill="hold">
                            <p:stCondLst>
                              <p:cond delay="57500"/>
                            </p:stCondLst>
                            <p:childTnLst>
                              <p:par>
                                <p:cTn id="199" presetID="0" presetClass="path" presetSubtype="0" accel="50000" decel="50000" fill="hold" nodeType="afterEffect">
                                  <p:stCondLst>
                                    <p:cond delay="0"/>
                                  </p:stCondLst>
                                  <p:childTnLst>
                                    <p:animMotion origin="layout" path="M -4.44444E-6 3.7037E-6 L -0.26215 -0.16505 " pathEditMode="relative" rAng="0" ptsTypes="AA">
                                      <p:cBhvr>
                                        <p:cTn id="200" dur="2000" fill="hold"/>
                                        <p:tgtEl>
                                          <p:spTgt spid="44"/>
                                        </p:tgtEl>
                                        <p:attrNameLst>
                                          <p:attrName>ppt_x</p:attrName>
                                          <p:attrName>ppt_y</p:attrName>
                                        </p:attrNameLst>
                                      </p:cBhvr>
                                      <p:rCtr x="-131" y="-83"/>
                                    </p:animMotion>
                                  </p:childTnLst>
                                  <p:subTnLst>
                                    <p:set>
                                      <p:cBhvr override="childStyle">
                                        <p:cTn dur="1" fill="hold" display="0" masterRel="sameClick" afterEffect="1">
                                          <p:stCondLst>
                                            <p:cond evt="end" delay="0">
                                              <p:tn val="199"/>
                                            </p:cond>
                                          </p:stCondLst>
                                        </p:cTn>
                                        <p:tgtEl>
                                          <p:spTgt spid="44"/>
                                        </p:tgtEl>
                                        <p:attrNameLst>
                                          <p:attrName>style.visibility</p:attrName>
                                        </p:attrNameLst>
                                      </p:cBhvr>
                                      <p:to>
                                        <p:strVal val="hidden"/>
                                      </p:to>
                                    </p:set>
                                  </p:subTnLst>
                                </p:cTn>
                              </p:par>
                            </p:childTnLst>
                          </p:cTn>
                        </p:par>
                        <p:par>
                          <p:cTn id="201" fill="hold">
                            <p:stCondLst>
                              <p:cond delay="59500"/>
                            </p:stCondLst>
                            <p:childTnLst>
                              <p:par>
                                <p:cTn id="202" presetID="0" presetClass="path" presetSubtype="0" accel="50000" decel="50000" fill="hold" nodeType="afterEffect">
                                  <p:stCondLst>
                                    <p:cond delay="0"/>
                                  </p:stCondLst>
                                  <p:childTnLst>
                                    <p:animMotion origin="layout" path="M -0.00608 0.00579 L -0.27361 -0.15208 " pathEditMode="relative" rAng="0" ptsTypes="AA">
                                      <p:cBhvr>
                                        <p:cTn id="203" dur="2000" fill="hold"/>
                                        <p:tgtEl>
                                          <p:spTgt spid="43"/>
                                        </p:tgtEl>
                                        <p:attrNameLst>
                                          <p:attrName>ppt_x</p:attrName>
                                          <p:attrName>ppt_y</p:attrName>
                                        </p:attrNameLst>
                                      </p:cBhvr>
                                      <p:rCtr x="-134" y="-79"/>
                                    </p:animMotion>
                                  </p:childTnLst>
                                  <p:subTnLst>
                                    <p:set>
                                      <p:cBhvr override="childStyle">
                                        <p:cTn dur="1" fill="hold" display="0" masterRel="sameClick" afterEffect="1">
                                          <p:stCondLst>
                                            <p:cond evt="end" delay="0">
                                              <p:tn val="202"/>
                                            </p:cond>
                                          </p:stCondLst>
                                        </p:cTn>
                                        <p:tgtEl>
                                          <p:spTgt spid="43"/>
                                        </p:tgtEl>
                                        <p:attrNameLst>
                                          <p:attrName>style.visibility</p:attrName>
                                        </p:attrNameLst>
                                      </p:cBhvr>
                                      <p:to>
                                        <p:strVal val="hidden"/>
                                      </p:to>
                                    </p:set>
                                  </p:subTnLst>
                                </p:cTn>
                              </p:par>
                            </p:childTnLst>
                          </p:cTn>
                        </p:par>
                        <p:par>
                          <p:cTn id="204" fill="hold">
                            <p:stCondLst>
                              <p:cond delay="61500"/>
                            </p:stCondLst>
                            <p:childTnLst>
                              <p:par>
                                <p:cTn id="205" presetID="42" presetClass="entr" presetSubtype="0" fill="hold" grpId="0" nodeType="afterEffect">
                                  <p:stCondLst>
                                    <p:cond delay="0"/>
                                  </p:stCondLst>
                                  <p:childTnLst>
                                    <p:set>
                                      <p:cBhvr>
                                        <p:cTn id="206" dur="1" fill="hold">
                                          <p:stCondLst>
                                            <p:cond delay="0"/>
                                          </p:stCondLst>
                                        </p:cTn>
                                        <p:tgtEl>
                                          <p:spTgt spid="36"/>
                                        </p:tgtEl>
                                        <p:attrNameLst>
                                          <p:attrName>style.visibility</p:attrName>
                                        </p:attrNameLst>
                                      </p:cBhvr>
                                      <p:to>
                                        <p:strVal val="visible"/>
                                      </p:to>
                                    </p:set>
                                    <p:animEffect transition="in" filter="fade">
                                      <p:cBhvr>
                                        <p:cTn id="207" dur="1000"/>
                                        <p:tgtEl>
                                          <p:spTgt spid="36"/>
                                        </p:tgtEl>
                                      </p:cBhvr>
                                    </p:animEffect>
                                    <p:anim calcmode="lin" valueType="num">
                                      <p:cBhvr>
                                        <p:cTn id="208" dur="1000" fill="hold"/>
                                        <p:tgtEl>
                                          <p:spTgt spid="36"/>
                                        </p:tgtEl>
                                        <p:attrNameLst>
                                          <p:attrName>ppt_x</p:attrName>
                                        </p:attrNameLst>
                                      </p:cBhvr>
                                      <p:tavLst>
                                        <p:tav tm="0">
                                          <p:val>
                                            <p:strVal val="#ppt_x"/>
                                          </p:val>
                                        </p:tav>
                                        <p:tav tm="100000">
                                          <p:val>
                                            <p:strVal val="#ppt_x"/>
                                          </p:val>
                                        </p:tav>
                                      </p:tavLst>
                                    </p:anim>
                                    <p:anim calcmode="lin" valueType="num">
                                      <p:cBhvr>
                                        <p:cTn id="20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886397"/>
          </a:xfrm>
        </p:spPr>
        <p:txBody>
          <a:bodyPr/>
          <a:lstStyle/>
          <a:p>
            <a:pPr>
              <a:defRPr/>
            </a:pPr>
            <a:r>
              <a:rPr lang="en-US" sz="3600" dirty="0" smtClean="0"/>
              <a:t>Solution Accelerators (MAP and More)</a:t>
            </a:r>
            <a:br>
              <a:rPr lang="en-US" sz="3600" dirty="0" smtClean="0"/>
            </a:br>
            <a:r>
              <a:rPr lang="en-US" sz="2800" dirty="0" smtClean="0">
                <a:solidFill>
                  <a:schemeClr val="accent1"/>
                </a:solidFill>
              </a:rPr>
              <a:t>How it works</a:t>
            </a:r>
            <a:endParaRPr lang="en-US" sz="3600" dirty="0">
              <a:solidFill>
                <a:schemeClr val="accent1"/>
              </a:solidFill>
            </a:endParaRPr>
          </a:p>
        </p:txBody>
      </p:sp>
      <p:sp>
        <p:nvSpPr>
          <p:cNvPr id="9" name="Rectangle 8">
            <a:hlinkClick r:id="rId3"/>
          </p:cNvPr>
          <p:cNvSpPr/>
          <p:nvPr/>
        </p:nvSpPr>
        <p:spPr>
          <a:xfrm>
            <a:off x="6096000" y="6172200"/>
            <a:ext cx="2667000" cy="4572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indent="176213">
              <a:defRPr/>
            </a:pPr>
            <a:r>
              <a:rPr lang="en-US" b="1" i="1">
                <a:cs typeface="Segoe UI" pitchFamily="34" charset="0"/>
              </a:rPr>
              <a:t>Microsoft.com/MAP</a:t>
            </a:r>
          </a:p>
        </p:txBody>
      </p:sp>
      <p:grpSp>
        <p:nvGrpSpPr>
          <p:cNvPr id="3" name="Group 9"/>
          <p:cNvGrpSpPr>
            <a:grpSpLocks/>
          </p:cNvGrpSpPr>
          <p:nvPr/>
        </p:nvGrpSpPr>
        <p:grpSpPr bwMode="auto">
          <a:xfrm>
            <a:off x="3484563" y="4349750"/>
            <a:ext cx="5514975" cy="1676400"/>
            <a:chOff x="3484775" y="4349603"/>
            <a:chExt cx="5514221" cy="1676633"/>
          </a:xfrm>
        </p:grpSpPr>
        <p:pic>
          <p:nvPicPr>
            <p:cNvPr id="92196" name="Picture 11" descr="\\eventsql\dvd27\Clip_Installer\DVD_ART\Artwork_Imagery\HARDWARE_IMAGERY\Illustration - Misc Hardware\Windows Vista Illustration Icons\Download Arrow.png"/>
            <p:cNvPicPr>
              <a:picLocks noChangeAspect="1" noChangeArrowheads="1"/>
            </p:cNvPicPr>
            <p:nvPr/>
          </p:nvPicPr>
          <p:blipFill>
            <a:blip r:embed="rId4">
              <a:extLst>
                <a:ext uri="28A0092B-C50C-407e-A947-70E740481C1C">
                  <a14:useLocalDpi xmlns:a14="http://schemas.microsoft.com/office/drawing/2007/7/7/main" xmlns="" val="0"/>
                </a:ext>
              </a:extLst>
            </a:blip>
            <a:srcRect/>
            <a:stretch>
              <a:fillRect/>
            </a:stretch>
          </p:blipFill>
          <p:spPr bwMode="auto">
            <a:xfrm rot="-3840000">
              <a:off x="3902744" y="3931634"/>
              <a:ext cx="1097637" cy="1933575"/>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grpSp>
          <p:nvGrpSpPr>
            <p:cNvPr id="4" name="Group 48"/>
            <p:cNvGrpSpPr>
              <a:grpSpLocks/>
            </p:cNvGrpSpPr>
            <p:nvPr/>
          </p:nvGrpSpPr>
          <p:grpSpPr bwMode="auto">
            <a:xfrm>
              <a:off x="5139524" y="4453247"/>
              <a:ext cx="3859472" cy="1572989"/>
              <a:chOff x="5139524" y="4453247"/>
              <a:chExt cx="3859472" cy="1572989"/>
            </a:xfrm>
          </p:grpSpPr>
          <p:grpSp>
            <p:nvGrpSpPr>
              <p:cNvPr id="5" name="Group 29"/>
              <p:cNvGrpSpPr>
                <a:grpSpLocks/>
              </p:cNvGrpSpPr>
              <p:nvPr/>
            </p:nvGrpSpPr>
            <p:grpSpPr bwMode="auto">
              <a:xfrm>
                <a:off x="5139524" y="4453247"/>
                <a:ext cx="1291438" cy="1572989"/>
                <a:chOff x="5282027" y="4334493"/>
                <a:chExt cx="1291438" cy="1572989"/>
              </a:xfrm>
            </p:grpSpPr>
            <p:pic>
              <p:nvPicPr>
                <p:cNvPr id="92200" name="Picture 14" descr="reporting-small-vector.png"/>
                <p:cNvPicPr>
                  <a:picLocks noChangeAspect="1"/>
                </p:cNvPicPr>
                <p:nvPr/>
              </p:nvPicPr>
              <p:blipFill>
                <a:blip r:embed="rId5">
                  <a:extLst>
                    <a:ext uri="28A0092B-C50C-407e-A947-70E740481C1C">
                      <a14:useLocalDpi xmlns:a14="http://schemas.microsoft.com/office/drawing/2007/7/7/main" xmlns="" val="0"/>
                    </a:ext>
                  </a:extLst>
                </a:blip>
                <a:srcRect/>
                <a:stretch>
                  <a:fillRect/>
                </a:stretch>
              </p:blipFill>
              <p:spPr bwMode="auto">
                <a:xfrm>
                  <a:off x="5282027" y="4334493"/>
                  <a:ext cx="1186535" cy="1384962"/>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201" name="Picture 15" descr="reporting-small-vector.png"/>
                <p:cNvPicPr>
                  <a:picLocks noChangeAspect="1"/>
                </p:cNvPicPr>
                <p:nvPr/>
              </p:nvPicPr>
              <p:blipFill>
                <a:blip r:embed="rId5">
                  <a:extLst>
                    <a:ext uri="28A0092B-C50C-407e-A947-70E740481C1C">
                      <a14:useLocalDpi xmlns:a14="http://schemas.microsoft.com/office/drawing/2007/7/7/main" xmlns="" val="0"/>
                    </a:ext>
                  </a:extLst>
                </a:blip>
                <a:srcRect/>
                <a:stretch>
                  <a:fillRect/>
                </a:stretch>
              </p:blipFill>
              <p:spPr bwMode="auto">
                <a:xfrm>
                  <a:off x="5386930" y="4522520"/>
                  <a:ext cx="1186535" cy="1384962"/>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grpSp>
          <p:sp>
            <p:nvSpPr>
              <p:cNvPr id="92199" name="TextBox 13"/>
              <p:cNvSpPr txBox="1">
                <a:spLocks noChangeArrowheads="1"/>
              </p:cNvSpPr>
              <p:nvPr/>
            </p:nvSpPr>
            <p:spPr bwMode="auto">
              <a:xfrm>
                <a:off x="6270172" y="4750131"/>
                <a:ext cx="2728824" cy="10156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a:t>Report Generation</a:t>
                </a:r>
              </a:p>
              <a:p>
                <a:pPr eaLnBrk="1" hangingPunct="1"/>
                <a:r>
                  <a:rPr lang="en-US" sz="2000"/>
                  <a:t>For Different Migration</a:t>
                </a:r>
              </a:p>
              <a:p>
                <a:pPr eaLnBrk="1" hangingPunct="1"/>
                <a:r>
                  <a:rPr lang="en-US" sz="2000"/>
                  <a:t>Scenarios</a:t>
                </a:r>
              </a:p>
            </p:txBody>
          </p:sp>
        </p:grpSp>
      </p:grpSp>
      <p:grpSp>
        <p:nvGrpSpPr>
          <p:cNvPr id="6" name="Group 24"/>
          <p:cNvGrpSpPr>
            <a:grpSpLocks/>
          </p:cNvGrpSpPr>
          <p:nvPr/>
        </p:nvGrpSpPr>
        <p:grpSpPr bwMode="auto">
          <a:xfrm>
            <a:off x="2271713" y="3113088"/>
            <a:ext cx="1397000" cy="1220787"/>
            <a:chOff x="4350362" y="3754581"/>
            <a:chExt cx="1397256" cy="1221180"/>
          </a:xfrm>
        </p:grpSpPr>
        <p:pic>
          <p:nvPicPr>
            <p:cNvPr id="92194"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4350362" y="3754581"/>
              <a:ext cx="1397256" cy="1221180"/>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sp>
          <p:nvSpPr>
            <p:cNvPr id="92195" name="TextBox 18"/>
            <p:cNvSpPr txBox="1">
              <a:spLocks noChangeArrowheads="1"/>
            </p:cNvSpPr>
            <p:nvPr/>
          </p:nvSpPr>
          <p:spPr bwMode="auto">
            <a:xfrm rot="480000">
              <a:off x="4952683" y="3946121"/>
              <a:ext cx="651140" cy="33855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b="1">
                  <a:solidFill>
                    <a:schemeClr val="tx2"/>
                  </a:solidFill>
                </a:rPr>
                <a:t>MAP</a:t>
              </a:r>
            </a:p>
          </p:txBody>
        </p:sp>
      </p:grpSp>
      <p:grpSp>
        <p:nvGrpSpPr>
          <p:cNvPr id="7" name="Group 19"/>
          <p:cNvGrpSpPr>
            <a:grpSpLocks/>
          </p:cNvGrpSpPr>
          <p:nvPr/>
        </p:nvGrpSpPr>
        <p:grpSpPr bwMode="auto">
          <a:xfrm>
            <a:off x="5178425" y="873125"/>
            <a:ext cx="3736975" cy="2327275"/>
            <a:chOff x="5177641" y="546265"/>
            <a:chExt cx="3737759" cy="2326882"/>
          </a:xfrm>
        </p:grpSpPr>
        <p:grpSp>
          <p:nvGrpSpPr>
            <p:cNvPr id="8" name="Group 47"/>
            <p:cNvGrpSpPr>
              <a:grpSpLocks/>
            </p:cNvGrpSpPr>
            <p:nvPr/>
          </p:nvGrpSpPr>
          <p:grpSpPr bwMode="auto">
            <a:xfrm>
              <a:off x="5177641" y="546265"/>
              <a:ext cx="3728853" cy="1923803"/>
              <a:chOff x="5177641" y="546265"/>
              <a:chExt cx="3728853" cy="1923803"/>
            </a:xfrm>
          </p:grpSpPr>
          <p:sp>
            <p:nvSpPr>
              <p:cNvPr id="23" name="Oval 22"/>
              <p:cNvSpPr/>
              <p:nvPr/>
            </p:nvSpPr>
            <p:spPr bwMode="auto">
              <a:xfrm>
                <a:off x="5177641" y="581890"/>
                <a:ext cx="3728853" cy="1888178"/>
              </a:xfrm>
              <a:prstGeom prst="ellipse">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en-US" sz="1800" b="1">
                  <a:solidFill>
                    <a:schemeClr val="tx1"/>
                  </a:solidFill>
                  <a:latin typeface="Arial" charset="0"/>
                </a:endParaRPr>
              </a:p>
            </p:txBody>
          </p:sp>
          <p:grpSp>
            <p:nvGrpSpPr>
              <p:cNvPr id="10" name="Group 33"/>
              <p:cNvGrpSpPr>
                <a:grpSpLocks/>
              </p:cNvGrpSpPr>
              <p:nvPr/>
            </p:nvGrpSpPr>
            <p:grpSpPr bwMode="auto">
              <a:xfrm>
                <a:off x="5619043" y="546265"/>
                <a:ext cx="2931188" cy="1773073"/>
                <a:chOff x="5262783" y="665018"/>
                <a:chExt cx="2931188" cy="1773073"/>
              </a:xfrm>
            </p:grpSpPr>
            <p:pic>
              <p:nvPicPr>
                <p:cNvPr id="92184" name="Picture 7" descr="\\eventsql\dvd27\Clip_Installer\DVD_ART\Artwork_Imagery\HARDWARE_IMAGERY\Illustration - Misc Hardware\Windows Vista Illustration Icons\Network.png"/>
                <p:cNvPicPr>
                  <a:picLocks noChangeAspect="1" noChangeArrowheads="1"/>
                </p:cNvPicPr>
                <p:nvPr/>
              </p:nvPicPr>
              <p:blipFill>
                <a:blip r:embed="rId7">
                  <a:extLst>
                    <a:ext uri="28A0092B-C50C-407e-A947-70E740481C1C">
                      <a14:useLocalDpi xmlns:a14="http://schemas.microsoft.com/office/drawing/2007/7/7/main" xmlns="" val="0"/>
                    </a:ext>
                  </a:extLst>
                </a:blip>
                <a:srcRect/>
                <a:stretch>
                  <a:fillRect/>
                </a:stretch>
              </p:blipFill>
              <p:spPr bwMode="auto">
                <a:xfrm>
                  <a:off x="6605647" y="665018"/>
                  <a:ext cx="978724" cy="97872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85" name="Picture 7" descr="\\eventsql\dvd27\Clip_Installer\DVD_ART\Artwork_Imagery\HARDWARE_IMAGERY\Illustration - Misc Hardware\Windows Vista Illustration Icons\Network.png"/>
                <p:cNvPicPr>
                  <a:picLocks noChangeAspect="1" noChangeArrowheads="1"/>
                </p:cNvPicPr>
                <p:nvPr/>
              </p:nvPicPr>
              <p:blipFill>
                <a:blip r:embed="rId7">
                  <a:extLst>
                    <a:ext uri="28A0092B-C50C-407e-A947-70E740481C1C">
                      <a14:useLocalDpi xmlns:a14="http://schemas.microsoft.com/office/drawing/2007/7/7/main" xmlns="" val="0"/>
                    </a:ext>
                  </a:extLst>
                </a:blip>
                <a:srcRect/>
                <a:stretch>
                  <a:fillRect/>
                </a:stretch>
              </p:blipFill>
              <p:spPr bwMode="auto">
                <a:xfrm>
                  <a:off x="6758047" y="817418"/>
                  <a:ext cx="978724" cy="97872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86"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5262783" y="1045028"/>
                  <a:ext cx="896427" cy="7834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87"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5415183" y="1197428"/>
                  <a:ext cx="896427" cy="7834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88"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5567583" y="1349828"/>
                  <a:ext cx="896427" cy="7834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89"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5719983" y="1502228"/>
                  <a:ext cx="896427" cy="7834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90" name="Picture 7" descr="\\eventsql\dvd27\Clip_Installer\DVD_ART\Artwork_Imagery\HARDWARE_IMAGERY\Illustration - Misc Hardware\Windows Vista Illustration Icons\Network.png"/>
                <p:cNvPicPr>
                  <a:picLocks noChangeAspect="1" noChangeArrowheads="1"/>
                </p:cNvPicPr>
                <p:nvPr/>
              </p:nvPicPr>
              <p:blipFill>
                <a:blip r:embed="rId7">
                  <a:extLst>
                    <a:ext uri="28A0092B-C50C-407e-A947-70E740481C1C">
                      <a14:useLocalDpi xmlns:a14="http://schemas.microsoft.com/office/drawing/2007/7/7/main" xmlns="" val="0"/>
                    </a:ext>
                  </a:extLst>
                </a:blip>
                <a:srcRect/>
                <a:stretch>
                  <a:fillRect/>
                </a:stretch>
              </p:blipFill>
              <p:spPr bwMode="auto">
                <a:xfrm>
                  <a:off x="6910447" y="969818"/>
                  <a:ext cx="978724" cy="97872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91" name="Picture 7" descr="\\eventsql\dvd27\Clip_Installer\DVD_ART\Artwork_Imagery\HARDWARE_IMAGERY\Illustration - Misc Hardware\Windows Vista Illustration Icons\Network.png"/>
                <p:cNvPicPr>
                  <a:picLocks noChangeAspect="1" noChangeArrowheads="1"/>
                </p:cNvPicPr>
                <p:nvPr/>
              </p:nvPicPr>
              <p:blipFill>
                <a:blip r:embed="rId7">
                  <a:extLst>
                    <a:ext uri="28A0092B-C50C-407e-A947-70E740481C1C">
                      <a14:useLocalDpi xmlns:a14="http://schemas.microsoft.com/office/drawing/2007/7/7/main" xmlns="" val="0"/>
                    </a:ext>
                  </a:extLst>
                </a:blip>
                <a:srcRect/>
                <a:stretch>
                  <a:fillRect/>
                </a:stretch>
              </p:blipFill>
              <p:spPr bwMode="auto">
                <a:xfrm>
                  <a:off x="7062847" y="1122218"/>
                  <a:ext cx="978724" cy="97872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92" name="Picture 7" descr="\\eventsql\dvd27\Clip_Installer\DVD_ART\Artwork_Imagery\HARDWARE_IMAGERY\Illustration - Misc Hardware\Windows Vista Illustration Icons\Network.png"/>
                <p:cNvPicPr>
                  <a:picLocks noChangeAspect="1" noChangeArrowheads="1"/>
                </p:cNvPicPr>
                <p:nvPr/>
              </p:nvPicPr>
              <p:blipFill>
                <a:blip r:embed="rId7">
                  <a:extLst>
                    <a:ext uri="28A0092B-C50C-407e-A947-70E740481C1C">
                      <a14:useLocalDpi xmlns:a14="http://schemas.microsoft.com/office/drawing/2007/7/7/main" xmlns="" val="0"/>
                    </a:ext>
                  </a:extLst>
                </a:blip>
                <a:srcRect/>
                <a:stretch>
                  <a:fillRect/>
                </a:stretch>
              </p:blipFill>
              <p:spPr bwMode="auto">
                <a:xfrm>
                  <a:off x="7215247" y="1274618"/>
                  <a:ext cx="978724" cy="978724"/>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pic>
              <p:nvPicPr>
                <p:cNvPr id="92193" name="Picture 8" descr="\\eventsql\dvd27\Clip_Installer\DVD_ART\Artwork_Imagery\HARDWARE_IMAGERY\Illustration - Misc Hardware\Windows Vista Illustration Icons\Mobility.png"/>
                <p:cNvPicPr>
                  <a:picLocks noChangeAspect="1" noChangeArrowheads="1"/>
                </p:cNvPicPr>
                <p:nvPr/>
              </p:nvPicPr>
              <p:blipFill>
                <a:blip r:embed="rId6">
                  <a:extLst>
                    <a:ext uri="28A0092B-C50C-407e-A947-70E740481C1C">
                      <a14:useLocalDpi xmlns:a14="http://schemas.microsoft.com/office/drawing/2007/7/7/main" xmlns="" val="0"/>
                    </a:ext>
                  </a:extLst>
                </a:blip>
                <a:srcRect/>
                <a:stretch>
                  <a:fillRect/>
                </a:stretch>
              </p:blipFill>
              <p:spPr bwMode="auto">
                <a:xfrm>
                  <a:off x="5872383" y="1654628"/>
                  <a:ext cx="896427" cy="783463"/>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pic>
          </p:grpSp>
        </p:grpSp>
        <p:sp>
          <p:nvSpPr>
            <p:cNvPr id="22" name="TextBox 21"/>
            <p:cNvSpPr txBox="1"/>
            <p:nvPr/>
          </p:nvSpPr>
          <p:spPr>
            <a:xfrm>
              <a:off x="5982673" y="2473165"/>
              <a:ext cx="2932727" cy="399982"/>
            </a:xfrm>
            <a:prstGeom prst="rect">
              <a:avLst/>
            </a:prstGeom>
            <a:noFill/>
          </p:spPr>
          <p:txBody>
            <a:bodyPr>
              <a:spAutoFit/>
            </a:bodyPr>
            <a:lstStyle/>
            <a:p>
              <a:pPr>
                <a:defRPr/>
              </a:pPr>
              <a:r>
                <a:rPr lang="en-US" sz="2000" i="1">
                  <a:solidFill>
                    <a:schemeClr val="tx2">
                      <a:lumMod val="60000"/>
                      <a:lumOff val="40000"/>
                    </a:schemeClr>
                  </a:solidFill>
                </a:rPr>
                <a:t>Customer Network</a:t>
              </a:r>
            </a:p>
          </p:txBody>
        </p:sp>
      </p:grpSp>
      <p:grpSp>
        <p:nvGrpSpPr>
          <p:cNvPr id="11" name="Group 34"/>
          <p:cNvGrpSpPr>
            <a:grpSpLocks/>
          </p:cNvGrpSpPr>
          <p:nvPr/>
        </p:nvGrpSpPr>
        <p:grpSpPr bwMode="auto">
          <a:xfrm>
            <a:off x="3394075" y="2644775"/>
            <a:ext cx="5245100" cy="1317625"/>
            <a:chOff x="3394637" y="2644072"/>
            <a:chExt cx="5244366" cy="1318328"/>
          </a:xfrm>
        </p:grpSpPr>
        <p:sp>
          <p:nvSpPr>
            <p:cNvPr id="36" name="Left-Right Arrow 35"/>
            <p:cNvSpPr/>
            <p:nvPr/>
          </p:nvSpPr>
          <p:spPr bwMode="auto">
            <a:xfrm rot="19320000">
              <a:off x="3394637" y="2644072"/>
              <a:ext cx="2650754" cy="306551"/>
            </a:xfrm>
            <a:prstGeom prst="lef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ctr"/>
            <a:lstStyle/>
            <a:p>
              <a:pPr>
                <a:defRPr/>
              </a:pPr>
              <a:endParaRPr lang="en-US" sz="1800" b="1">
                <a:solidFill>
                  <a:schemeClr val="tx1"/>
                </a:solidFill>
                <a:latin typeface="Arial" charset="0"/>
              </a:endParaRPr>
            </a:p>
          </p:txBody>
        </p:sp>
        <p:sp>
          <p:nvSpPr>
            <p:cNvPr id="92177" name="TextBox 36"/>
            <p:cNvSpPr txBox="1">
              <a:spLocks noChangeArrowheads="1"/>
            </p:cNvSpPr>
            <p:nvPr/>
          </p:nvSpPr>
          <p:spPr bwMode="auto">
            <a:xfrm>
              <a:off x="4332952" y="3254514"/>
              <a:ext cx="4306051" cy="707886"/>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a:t>Assess customer’s environment and</a:t>
              </a:r>
            </a:p>
            <a:p>
              <a:pPr eaLnBrk="1" hangingPunct="1"/>
              <a:r>
                <a:rPr lang="en-US" sz="2000"/>
                <a:t>recommend the right technologies</a:t>
              </a:r>
            </a:p>
          </p:txBody>
        </p:sp>
      </p:grpSp>
      <p:grpSp>
        <p:nvGrpSpPr>
          <p:cNvPr id="12" name="Group 37"/>
          <p:cNvGrpSpPr>
            <a:grpSpLocks/>
          </p:cNvGrpSpPr>
          <p:nvPr/>
        </p:nvGrpSpPr>
        <p:grpSpPr bwMode="auto">
          <a:xfrm>
            <a:off x="381000" y="1143000"/>
            <a:ext cx="2905125" cy="3424238"/>
            <a:chOff x="381000" y="1710813"/>
            <a:chExt cx="2905433" cy="3424591"/>
          </a:xfrm>
        </p:grpSpPr>
        <p:grpSp>
          <p:nvGrpSpPr>
            <p:cNvPr id="13" name="Group 35"/>
            <p:cNvGrpSpPr>
              <a:grpSpLocks/>
            </p:cNvGrpSpPr>
            <p:nvPr/>
          </p:nvGrpSpPr>
          <p:grpSpPr bwMode="auto">
            <a:xfrm>
              <a:off x="480620" y="2909452"/>
              <a:ext cx="1957780" cy="2225952"/>
              <a:chOff x="480620" y="2909452"/>
              <a:chExt cx="1957780" cy="2225952"/>
            </a:xfrm>
          </p:grpSpPr>
          <p:pic>
            <p:nvPicPr>
              <p:cNvPr id="92174" name="Picture 4" descr="\\eventsql\dvd27\Clip_Installer\DVD_ART\Artwork_Imagery\HARDWARE_IMAGERY\Illustration - Misc Hardware\Windows Vista Illustration Icons\Generic User.png"/>
              <p:cNvPicPr>
                <a:picLocks noChangeAspect="1" noChangeArrowheads="1"/>
              </p:cNvPicPr>
              <p:nvPr/>
            </p:nvPicPr>
            <p:blipFill>
              <a:blip r:embed="rId8">
                <a:extLst>
                  <a:ext uri="28A0092B-C50C-407e-A947-70E740481C1C">
                    <a14:useLocalDpi xmlns:a14="http://schemas.microsoft.com/office/drawing/2007/7/7/main" xmlns="" val="0"/>
                  </a:ext>
                </a:extLst>
              </a:blip>
              <a:srcRect/>
              <a:stretch>
                <a:fillRect/>
              </a:stretch>
            </p:blipFill>
            <p:spPr bwMode="auto">
              <a:xfrm flipH="1">
                <a:off x="707688" y="2909452"/>
                <a:ext cx="1192613" cy="1451388"/>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Lst>
            </p:spPr>
          </p:pic>
          <p:sp>
            <p:nvSpPr>
              <p:cNvPr id="92175" name="TextBox 13"/>
              <p:cNvSpPr txBox="1">
                <a:spLocks noChangeArrowheads="1"/>
              </p:cNvSpPr>
              <p:nvPr/>
            </p:nvSpPr>
            <p:spPr bwMode="auto">
              <a:xfrm>
                <a:off x="480620" y="4427518"/>
                <a:ext cx="1957780" cy="707886"/>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 uri="{91240B29-F687-4f45-9708-019B960494DF}">
                  <a14:hiddenLine xmlns:a14="http://schemas.microsoft.com/office/drawing/2007/7/7/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07/7/7/main" xmlns="" val="1"/>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a:t>MAP Tool User</a:t>
                </a:r>
              </a:p>
              <a:p>
                <a:pPr eaLnBrk="1" hangingPunct="1"/>
                <a:r>
                  <a:rPr lang="en-US" sz="2000"/>
                  <a:t>(IT Pro/Partner)</a:t>
                </a:r>
              </a:p>
            </p:txBody>
          </p:sp>
        </p:grpSp>
        <p:sp>
          <p:nvSpPr>
            <p:cNvPr id="40" name="Cloud Callout 34"/>
            <p:cNvSpPr/>
            <p:nvPr/>
          </p:nvSpPr>
          <p:spPr bwMode="auto">
            <a:xfrm>
              <a:off x="381000" y="1710813"/>
              <a:ext cx="2905433" cy="94466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a:lstStyle/>
            <a:p>
              <a:pPr eaLnBrk="0" hangingPunct="0">
                <a:defRPr/>
              </a:pPr>
              <a:r>
                <a:rPr lang="en-US" sz="1050">
                  <a:solidFill>
                    <a:schemeClr val="bg1"/>
                  </a:solidFill>
                  <a:latin typeface="+mn-lt"/>
                  <a:cs typeface="+mn-cs"/>
                </a:rPr>
                <a:t>Server Consolidation?</a:t>
              </a:r>
            </a:p>
            <a:p>
              <a:pPr eaLnBrk="0" hangingPunct="0">
                <a:defRPr/>
              </a:pPr>
              <a:r>
                <a:rPr lang="en-US" sz="1050">
                  <a:solidFill>
                    <a:schemeClr val="bg1"/>
                  </a:solidFill>
                  <a:latin typeface="+mn-lt"/>
                  <a:cs typeface="+mn-cs"/>
                </a:rPr>
                <a:t>Application Virtualization?</a:t>
              </a:r>
            </a:p>
            <a:p>
              <a:pPr eaLnBrk="0" hangingPunct="0">
                <a:defRPr/>
              </a:pPr>
              <a:r>
                <a:rPr lang="en-US" sz="1050">
                  <a:solidFill>
                    <a:schemeClr val="bg1"/>
                  </a:solidFill>
                  <a:latin typeface="+mn-lt"/>
                  <a:cs typeface="+mn-cs"/>
                </a:rPr>
                <a:t>Windows migration?</a:t>
              </a:r>
            </a:p>
          </p:txBody>
        </p:sp>
      </p:grpSp>
      <p:sp>
        <p:nvSpPr>
          <p:cNvPr id="43" name="Rounded Rectangular Callout 42"/>
          <p:cNvSpPr/>
          <p:nvPr/>
        </p:nvSpPr>
        <p:spPr bwMode="auto">
          <a:xfrm>
            <a:off x="0" y="4648200"/>
            <a:ext cx="3886200" cy="2209800"/>
          </a:xfrm>
          <a:prstGeom prst="wedgeRoundRectCallout">
            <a:avLst>
              <a:gd name="adj1" fmla="val 50226"/>
              <a:gd name="adj2" fmla="val 24210"/>
              <a:gd name="adj3" fmla="val 16667"/>
            </a:avLst>
          </a:prstGeom>
          <a:solidFill>
            <a:srgbClr val="00027B">
              <a:alpha val="94000"/>
            </a:srgb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defRPr/>
            </a:pPr>
            <a:r>
              <a:rPr lang="en-US" sz="1400">
                <a:latin typeface="Calibri" pitchFamily="34" charset="0"/>
                <a:cs typeface="+mn-cs"/>
              </a:rPr>
              <a:t>“Before physical-to-virtual (P2V) conversions began, Costco IT staff used the Microsoft Assessment and Planning (MAP) Toolkit to evaluate server loads.  Using the toolkit, staff members discovered that, in many cases, servers were running at only 5 percent utilization, making them good candidates for consolidation.”</a:t>
            </a:r>
          </a:p>
          <a:p>
            <a:pPr algn="ctr">
              <a:defRPr/>
            </a:pPr>
            <a:r>
              <a:rPr lang="en-US" sz="1400" b="1">
                <a:latin typeface="Calibri" pitchFamily="34" charset="0"/>
                <a:cs typeface="+mn-cs"/>
              </a:rPr>
              <a:t>Costco Wholesale Corp Case Study</a:t>
            </a:r>
            <a:endParaRPr lang="en-US" sz="1400" b="1">
              <a:effectLst>
                <a:outerShdw blurRad="38100" dist="38100" dir="2700000" algn="tl">
                  <a:srgbClr val="000000">
                    <a:alpha val="43137"/>
                  </a:srgbClr>
                </a:outerShdw>
              </a:effectLst>
              <a:latin typeface="Calibri" pitchFamily="34" charset="0"/>
              <a:cs typeface="+mn-cs"/>
            </a:endParaRPr>
          </a:p>
        </p:txBody>
      </p:sp>
      <p:pic>
        <p:nvPicPr>
          <p:cNvPr id="38" name="Picture 37" descr="datacenter new.png"/>
          <p:cNvPicPr>
            <a:picLocks noChangeAspect="1"/>
          </p:cNvPicPr>
          <p:nvPr/>
        </p:nvPicPr>
        <p:blipFill>
          <a:blip r:embed="rId9" cstate="print"/>
          <a:stretch>
            <a:fillRect/>
          </a:stretch>
        </p:blipFill>
        <p:spPr>
          <a:xfrm>
            <a:off x="8556792" y="96414"/>
            <a:ext cx="577877" cy="274320"/>
          </a:xfrm>
          <a:prstGeom prst="rect">
            <a:avLst/>
          </a:prstGeom>
        </p:spPr>
      </p:pic>
    </p:spTree>
    <p:extLst>
      <p:ext uri="{BB962C8B-B14F-4D97-AF65-F5344CB8AC3E}">
        <p14:creationId xmlns:p14="http://schemas.microsoft.com/office/powerpoint/2007/7/12/main" xmlns="" val="191746492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3"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p:nvPr/>
        </p:nvGrpSpPr>
        <p:grpSpPr>
          <a:xfrm>
            <a:off x="914400" y="2209800"/>
            <a:ext cx="7543799" cy="457200"/>
            <a:chOff x="647699" y="1580917"/>
            <a:chExt cx="7644643" cy="857483"/>
          </a:xfrm>
        </p:grpSpPr>
        <p:sp>
          <p:nvSpPr>
            <p:cNvPr id="50" name="Rounded Rectangle 49"/>
            <p:cNvSpPr/>
            <p:nvPr/>
          </p:nvSpPr>
          <p:spPr>
            <a:xfrm>
              <a:off x="2605473" y="1580917"/>
              <a:ext cx="1771320" cy="857483"/>
            </a:xfrm>
            <a:prstGeom prst="roundRect">
              <a:avLst/>
            </a:prstGeom>
            <a:gradFill>
              <a:gsLst>
                <a:gs pos="0">
                  <a:srgbClr val="102F94"/>
                </a:gs>
                <a:gs pos="50000">
                  <a:srgbClr val="3776AF"/>
                </a:gs>
                <a:gs pos="100000">
                  <a:schemeClr val="tx1"/>
                </a:gs>
              </a:gsLst>
              <a:lin ang="16200000" scaled="1"/>
            </a:gradFill>
            <a:ln w="25400" cap="flat" cmpd="sng" algn="ctr">
              <a:noFill/>
              <a:prstDash val="solid"/>
            </a:ln>
            <a:effectLst>
              <a:reflection blurRad="6350" stA="52000" endA="300" endPos="35000" dir="5400000" sy="-100000" algn="bl" rotWithShape="0"/>
            </a:effectLst>
            <a:scene3d>
              <a:camera prst="orthographicFront">
                <a:rot lat="0" lon="0" rev="0"/>
              </a:camera>
              <a:lightRig rig="contrasting" dir="t">
                <a:rot lat="0" lon="0" rev="5400000"/>
              </a:lightRig>
            </a:scene3d>
            <a:sp3d prstMaterial="metal">
              <a:bevelT w="88900" h="88900"/>
            </a:sp3d>
          </p:spPr>
          <p:txBody>
            <a:bodyPr tIns="91440" rtlCol="0" anchor="t"/>
            <a:lstStyle/>
            <a:p>
              <a:pPr indent="-342900" algn="ctr">
                <a:lnSpc>
                  <a:spcPct val="80000"/>
                </a:lnSpc>
                <a:spcAft>
                  <a:spcPts val="600"/>
                </a:spcAft>
                <a:defRPr/>
              </a:pPr>
              <a:endParaRPr lang="en-US" sz="11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cs typeface="Arial" charset="0"/>
              </a:endParaRPr>
            </a:p>
          </p:txBody>
        </p:sp>
        <p:sp>
          <p:nvSpPr>
            <p:cNvPr id="51" name="Rounded Rectangle 50"/>
            <p:cNvSpPr/>
            <p:nvPr/>
          </p:nvSpPr>
          <p:spPr>
            <a:xfrm>
              <a:off x="647699" y="1580917"/>
              <a:ext cx="1771320" cy="781283"/>
            </a:xfrm>
            <a:prstGeom prst="roundRect">
              <a:avLst/>
            </a:prstGeom>
            <a:gradFill flip="none" rotWithShape="1">
              <a:gsLst>
                <a:gs pos="0">
                  <a:srgbClr val="9E0000"/>
                </a:gs>
                <a:gs pos="50000">
                  <a:srgbClr val="D3630F"/>
                </a:gs>
                <a:gs pos="100000">
                  <a:schemeClr val="tx1"/>
                </a:gs>
              </a:gsLst>
              <a:lin ang="16200000" scaled="1"/>
              <a:tileRect/>
            </a:gradFill>
            <a:ln w="25400" cap="flat" cmpd="sng" algn="ctr">
              <a:noFill/>
              <a:prstDash val="solid"/>
            </a:ln>
            <a:effectLst>
              <a:reflection blurRad="6350" stA="52000" endA="300" endPos="35000" dir="5400000" sy="-100000" algn="bl" rotWithShape="0"/>
            </a:effectLst>
            <a:scene3d>
              <a:camera prst="orthographicFront">
                <a:rot lat="0" lon="0" rev="0"/>
              </a:camera>
              <a:lightRig rig="contrasting" dir="t">
                <a:rot lat="0" lon="0" rev="5400000"/>
              </a:lightRig>
            </a:scene3d>
            <a:sp3d prstMaterial="metal">
              <a:bevelT w="88900" h="88900"/>
            </a:sp3d>
          </p:spPr>
          <p:txBody>
            <a:bodyPr tIns="91440" rtlCol="0" anchor="t"/>
            <a:lstStyle/>
            <a:p>
              <a:pPr indent="-342900" algn="ctr">
                <a:lnSpc>
                  <a:spcPct val="80000"/>
                </a:lnSpc>
                <a:spcAft>
                  <a:spcPts val="600"/>
                </a:spcAft>
                <a:defRPr/>
              </a:pPr>
              <a:endParaRPr lang="en-US" sz="11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cs typeface="Arial" charset="0"/>
              </a:endParaRPr>
            </a:p>
          </p:txBody>
        </p:sp>
        <p:sp>
          <p:nvSpPr>
            <p:cNvPr id="52" name="Rounded Rectangle 51"/>
            <p:cNvSpPr/>
            <p:nvPr/>
          </p:nvSpPr>
          <p:spPr>
            <a:xfrm>
              <a:off x="4569401" y="1580917"/>
              <a:ext cx="1771320" cy="857483"/>
            </a:xfrm>
            <a:prstGeom prst="roundRect">
              <a:avLst/>
            </a:prstGeom>
            <a:gradFill>
              <a:gsLst>
                <a:gs pos="0">
                  <a:schemeClr val="accent1">
                    <a:lumMod val="50000"/>
                  </a:schemeClr>
                </a:gs>
                <a:gs pos="50000">
                  <a:srgbClr val="B48900"/>
                </a:gs>
                <a:gs pos="100000">
                  <a:schemeClr val="tx1"/>
                </a:gs>
              </a:gsLst>
              <a:lin ang="16200000" scaled="1"/>
            </a:gradFill>
            <a:ln w="25400" cap="flat" cmpd="sng" algn="ctr">
              <a:noFill/>
              <a:prstDash val="solid"/>
            </a:ln>
            <a:effectLst>
              <a:reflection blurRad="6350" stA="52000" endA="300" endPos="35000" dir="5400000" sy="-100000" algn="bl" rotWithShape="0"/>
            </a:effectLst>
            <a:scene3d>
              <a:camera prst="orthographicFront">
                <a:rot lat="0" lon="0" rev="0"/>
              </a:camera>
              <a:lightRig rig="contrasting" dir="t">
                <a:rot lat="0" lon="0" rev="5400000"/>
              </a:lightRig>
            </a:scene3d>
            <a:sp3d prstMaterial="metal">
              <a:bevelT w="88900" h="88900"/>
            </a:sp3d>
          </p:spPr>
          <p:txBody>
            <a:bodyPr tIns="91440" rtlCol="0" anchor="t"/>
            <a:lstStyle/>
            <a:p>
              <a:pPr indent="-342900" algn="ctr">
                <a:lnSpc>
                  <a:spcPct val="80000"/>
                </a:lnSpc>
                <a:spcAft>
                  <a:spcPts val="600"/>
                </a:spcAft>
                <a:defRPr/>
              </a:pPr>
              <a:endParaRPr lang="en-US" sz="11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cs typeface="Arial" charset="0"/>
              </a:endParaRPr>
            </a:p>
          </p:txBody>
        </p:sp>
        <p:sp>
          <p:nvSpPr>
            <p:cNvPr id="53" name="Rounded Rectangle 52"/>
            <p:cNvSpPr/>
            <p:nvPr/>
          </p:nvSpPr>
          <p:spPr>
            <a:xfrm>
              <a:off x="6521022" y="1580917"/>
              <a:ext cx="1771320" cy="781283"/>
            </a:xfrm>
            <a:prstGeom prst="roundRect">
              <a:avLst/>
            </a:prstGeom>
            <a:gradFill>
              <a:gsLst>
                <a:gs pos="0">
                  <a:srgbClr val="038B03"/>
                </a:gs>
                <a:gs pos="50000">
                  <a:srgbClr val="59B73F"/>
                </a:gs>
                <a:gs pos="100000">
                  <a:schemeClr val="tx1"/>
                </a:gs>
              </a:gsLst>
              <a:lin ang="16200000" scaled="1"/>
            </a:gradFill>
            <a:ln w="25400" cap="flat" cmpd="sng" algn="ctr">
              <a:noFill/>
              <a:prstDash val="solid"/>
            </a:ln>
            <a:effectLst>
              <a:reflection blurRad="6350" stA="52000" endA="300" endPos="35000" dir="5400000" sy="-100000" algn="bl" rotWithShape="0"/>
            </a:effectLst>
            <a:scene3d>
              <a:camera prst="orthographicFront">
                <a:rot lat="0" lon="0" rev="0"/>
              </a:camera>
              <a:lightRig rig="contrasting" dir="t">
                <a:rot lat="0" lon="0" rev="5400000"/>
              </a:lightRig>
            </a:scene3d>
            <a:sp3d prstMaterial="metal">
              <a:bevelT w="88900" h="88900"/>
            </a:sp3d>
          </p:spPr>
          <p:txBody>
            <a:bodyPr tIns="91440" rtlCol="0" anchor="t"/>
            <a:lstStyle/>
            <a:p>
              <a:pPr indent="-342900" algn="ctr">
                <a:lnSpc>
                  <a:spcPct val="80000"/>
                </a:lnSpc>
                <a:spcAft>
                  <a:spcPts val="600"/>
                </a:spcAft>
                <a:defRPr/>
              </a:pPr>
              <a:endParaRPr lang="en-US" sz="11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cs typeface="Arial" charset="0"/>
              </a:endParaRPr>
            </a:p>
          </p:txBody>
        </p:sp>
        <p:sp>
          <p:nvSpPr>
            <p:cNvPr id="66" name="TextBox 65"/>
            <p:cNvSpPr txBox="1"/>
            <p:nvPr/>
          </p:nvSpPr>
          <p:spPr>
            <a:xfrm>
              <a:off x="647699" y="1733323"/>
              <a:ext cx="1771320" cy="450246"/>
            </a:xfrm>
            <a:prstGeom prst="rect">
              <a:avLst/>
            </a:prstGeom>
            <a:noFill/>
          </p:spPr>
          <p:txBody>
            <a:bodyPr wrap="square" rtlCol="0">
              <a:spAutoFit/>
            </a:bodyPr>
            <a:lstStyle/>
            <a:p>
              <a:pPr indent="-342900" algn="ctr" defTabSz="457200">
                <a:lnSpc>
                  <a:spcPct val="80000"/>
                </a:lnSpc>
                <a:spcAft>
                  <a:spcPts val="600"/>
                </a:spcAft>
                <a:defRPr/>
              </a:pPr>
              <a:r>
                <a:rPr lang="en-US" sz="12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latin typeface="Segoe"/>
                  <a:cs typeface="Arial" charset="0"/>
                </a:rPr>
                <a:t>Basic</a:t>
              </a:r>
            </a:p>
          </p:txBody>
        </p:sp>
        <p:sp>
          <p:nvSpPr>
            <p:cNvPr id="67" name="TextBox 66"/>
            <p:cNvSpPr txBox="1"/>
            <p:nvPr/>
          </p:nvSpPr>
          <p:spPr>
            <a:xfrm>
              <a:off x="2605473" y="1733323"/>
              <a:ext cx="1771320" cy="450246"/>
            </a:xfrm>
            <a:prstGeom prst="rect">
              <a:avLst/>
            </a:prstGeom>
            <a:noFill/>
          </p:spPr>
          <p:txBody>
            <a:bodyPr wrap="square" rtlCol="0">
              <a:spAutoFit/>
            </a:bodyPr>
            <a:lstStyle/>
            <a:p>
              <a:pPr indent="-342900" algn="ctr" defTabSz="457200">
                <a:lnSpc>
                  <a:spcPct val="80000"/>
                </a:lnSpc>
                <a:spcAft>
                  <a:spcPts val="600"/>
                </a:spcAft>
                <a:defRPr/>
              </a:pPr>
              <a:r>
                <a:rPr lang="en-US" sz="12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latin typeface="Segoe"/>
                  <a:cs typeface="Arial" charset="0"/>
                </a:rPr>
                <a:t>Standardized</a:t>
              </a:r>
            </a:p>
          </p:txBody>
        </p:sp>
        <p:sp>
          <p:nvSpPr>
            <p:cNvPr id="68" name="TextBox 67"/>
            <p:cNvSpPr txBox="1"/>
            <p:nvPr/>
          </p:nvSpPr>
          <p:spPr>
            <a:xfrm>
              <a:off x="4569401" y="1733323"/>
              <a:ext cx="1771320" cy="450246"/>
            </a:xfrm>
            <a:prstGeom prst="rect">
              <a:avLst/>
            </a:prstGeom>
            <a:noFill/>
          </p:spPr>
          <p:txBody>
            <a:bodyPr wrap="square" rtlCol="0">
              <a:spAutoFit/>
            </a:bodyPr>
            <a:lstStyle/>
            <a:p>
              <a:pPr indent="-342900" algn="ctr" defTabSz="457200">
                <a:lnSpc>
                  <a:spcPct val="80000"/>
                </a:lnSpc>
                <a:spcAft>
                  <a:spcPts val="600"/>
                </a:spcAft>
                <a:defRPr/>
              </a:pPr>
              <a:r>
                <a:rPr lang="en-US" sz="12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latin typeface="Segoe"/>
                  <a:cs typeface="Arial" charset="0"/>
                </a:rPr>
                <a:t>Rationalized</a:t>
              </a:r>
            </a:p>
          </p:txBody>
        </p:sp>
        <p:sp>
          <p:nvSpPr>
            <p:cNvPr id="69" name="TextBox 68"/>
            <p:cNvSpPr txBox="1"/>
            <p:nvPr/>
          </p:nvSpPr>
          <p:spPr>
            <a:xfrm>
              <a:off x="6521022" y="1733323"/>
              <a:ext cx="1771320" cy="450246"/>
            </a:xfrm>
            <a:prstGeom prst="rect">
              <a:avLst/>
            </a:prstGeom>
            <a:noFill/>
          </p:spPr>
          <p:txBody>
            <a:bodyPr wrap="square" rtlCol="0">
              <a:spAutoFit/>
            </a:bodyPr>
            <a:lstStyle/>
            <a:p>
              <a:pPr indent="-342900" algn="ctr" defTabSz="457200">
                <a:lnSpc>
                  <a:spcPct val="80000"/>
                </a:lnSpc>
                <a:spcAft>
                  <a:spcPts val="600"/>
                </a:spcAft>
                <a:defRPr/>
              </a:pPr>
              <a:r>
                <a:rPr lang="en-US" sz="1200" b="1" spc="-100" dirty="0">
                  <a:ln w="3175">
                    <a:noFill/>
                  </a:ln>
                  <a:gradFill flip="none" rotWithShape="1">
                    <a:gsLst>
                      <a:gs pos="21000">
                        <a:srgbClr val="FFC000">
                          <a:shade val="30000"/>
                          <a:satMod val="115000"/>
                        </a:srgbClr>
                      </a:gs>
                      <a:gs pos="36000">
                        <a:srgbClr val="FFC000">
                          <a:shade val="67500"/>
                          <a:satMod val="115000"/>
                        </a:srgbClr>
                      </a:gs>
                      <a:gs pos="76000">
                        <a:srgbClr val="FFC000">
                          <a:shade val="100000"/>
                          <a:satMod val="115000"/>
                        </a:srgbClr>
                      </a:gs>
                    </a:gsLst>
                    <a:lin ang="16200000" scaled="1"/>
                    <a:tileRect/>
                  </a:gradFill>
                  <a:effectLst>
                    <a:outerShdw blurRad="152400" dist="38100" dir="5400000" algn="t" rotWithShape="0">
                      <a:prstClr val="black">
                        <a:alpha val="70000"/>
                      </a:prstClr>
                    </a:outerShdw>
                  </a:effectLst>
                  <a:latin typeface="Segoe"/>
                  <a:cs typeface="Arial" charset="0"/>
                </a:rPr>
                <a:t>Dynamic</a:t>
              </a:r>
            </a:p>
          </p:txBody>
        </p:sp>
        <p:sp>
          <p:nvSpPr>
            <p:cNvPr id="25" name="Rounded Rectangle 24"/>
            <p:cNvSpPr/>
            <p:nvPr/>
          </p:nvSpPr>
          <p:spPr>
            <a:xfrm>
              <a:off x="691375" y="1634403"/>
              <a:ext cx="1680117" cy="532649"/>
            </a:xfrm>
            <a:prstGeom prst="roundRect">
              <a:avLst>
                <a:gd name="adj" fmla="val 50000"/>
              </a:avLst>
            </a:prstGeom>
            <a:gradFill>
              <a:gsLst>
                <a:gs pos="50000">
                  <a:schemeClr val="bg1">
                    <a:alpha val="0"/>
                  </a:schemeClr>
                </a:gs>
                <a:gs pos="100000">
                  <a:schemeClr val="bg1">
                    <a:alpha val="50000"/>
                  </a:scheme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dirty="0"/>
            </a:p>
          </p:txBody>
        </p:sp>
        <p:sp>
          <p:nvSpPr>
            <p:cNvPr id="30" name="Rounded Rectangle 29"/>
            <p:cNvSpPr/>
            <p:nvPr/>
          </p:nvSpPr>
          <p:spPr>
            <a:xfrm>
              <a:off x="6568067" y="1634403"/>
              <a:ext cx="1680117" cy="532649"/>
            </a:xfrm>
            <a:prstGeom prst="roundRect">
              <a:avLst>
                <a:gd name="adj" fmla="val 50000"/>
              </a:avLst>
            </a:prstGeom>
            <a:gradFill>
              <a:gsLst>
                <a:gs pos="50000">
                  <a:schemeClr val="bg1">
                    <a:alpha val="0"/>
                  </a:schemeClr>
                </a:gs>
                <a:gs pos="100000">
                  <a:schemeClr val="bg1">
                    <a:alpha val="50000"/>
                  </a:scheme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dirty="0"/>
            </a:p>
          </p:txBody>
        </p:sp>
        <p:sp>
          <p:nvSpPr>
            <p:cNvPr id="31" name="Rounded Rectangle 30"/>
            <p:cNvSpPr/>
            <p:nvPr/>
          </p:nvSpPr>
          <p:spPr>
            <a:xfrm>
              <a:off x="4609169" y="1634403"/>
              <a:ext cx="1680117" cy="532649"/>
            </a:xfrm>
            <a:prstGeom prst="roundRect">
              <a:avLst>
                <a:gd name="adj" fmla="val 50000"/>
              </a:avLst>
            </a:prstGeom>
            <a:gradFill>
              <a:gsLst>
                <a:gs pos="50000">
                  <a:schemeClr val="bg1">
                    <a:alpha val="0"/>
                  </a:schemeClr>
                </a:gs>
                <a:gs pos="100000">
                  <a:schemeClr val="bg1">
                    <a:alpha val="50000"/>
                  </a:scheme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dirty="0"/>
            </a:p>
          </p:txBody>
        </p:sp>
        <p:sp>
          <p:nvSpPr>
            <p:cNvPr id="32" name="Rounded Rectangle 31"/>
            <p:cNvSpPr/>
            <p:nvPr/>
          </p:nvSpPr>
          <p:spPr>
            <a:xfrm>
              <a:off x="2650272" y="1634403"/>
              <a:ext cx="1680117" cy="532649"/>
            </a:xfrm>
            <a:prstGeom prst="roundRect">
              <a:avLst>
                <a:gd name="adj" fmla="val 50000"/>
              </a:avLst>
            </a:prstGeom>
            <a:gradFill>
              <a:gsLst>
                <a:gs pos="50000">
                  <a:schemeClr val="bg1">
                    <a:alpha val="0"/>
                  </a:schemeClr>
                </a:gs>
                <a:gs pos="100000">
                  <a:schemeClr val="bg1">
                    <a:alpha val="50000"/>
                  </a:scheme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dirty="0"/>
            </a:p>
          </p:txBody>
        </p:sp>
      </p:grpSp>
      <p:sp>
        <p:nvSpPr>
          <p:cNvPr id="24" name="Rounded Rectangle 23"/>
          <p:cNvSpPr/>
          <p:nvPr/>
        </p:nvSpPr>
        <p:spPr bwMode="auto">
          <a:xfrm>
            <a:off x="667642" y="2775406"/>
            <a:ext cx="1626150" cy="2514918"/>
          </a:xfrm>
          <a:prstGeom prst="roundRect">
            <a:avLst>
              <a:gd name="adj" fmla="val 13686"/>
            </a:avLst>
          </a:prstGeom>
          <a:no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2000" endA="300" endPos="35000" dir="5400000" sy="-100000" algn="bl" rotWithShape="0"/>
          </a:effectLst>
        </p:spPr>
        <p:txBody>
          <a:bodyPr lIns="76807" tIns="38404" rIns="76807" bIns="38404" anchor="ctr"/>
          <a:lstStyle/>
          <a:p>
            <a:pPr algn="ctr" defTabSz="640004">
              <a:defRPr/>
            </a:pPr>
            <a:endParaRPr lang="en-US" sz="2800" kern="0" dirty="0">
              <a:solidFill>
                <a:sysClr val="windowText" lastClr="000000"/>
              </a:solidFill>
              <a:effectLst>
                <a:glow rad="63500">
                  <a:schemeClr val="accent1">
                    <a:satMod val="175000"/>
                    <a:alpha val="40000"/>
                  </a:schemeClr>
                </a:glow>
                <a:reflection blurRad="6350" stA="55000" endA="300" endPos="45500" dir="5400000" sy="-100000" algn="bl" rotWithShape="0"/>
              </a:effectLst>
              <a:latin typeface="Arial" charset="0"/>
              <a:cs typeface="+mn-cs"/>
            </a:endParaRPr>
          </a:p>
        </p:txBody>
      </p:sp>
      <p:grpSp>
        <p:nvGrpSpPr>
          <p:cNvPr id="3" name="Group 40"/>
          <p:cNvGrpSpPr/>
          <p:nvPr/>
        </p:nvGrpSpPr>
        <p:grpSpPr>
          <a:xfrm>
            <a:off x="430332" y="2209800"/>
            <a:ext cx="7951668" cy="1760067"/>
            <a:chOff x="430332" y="1796903"/>
            <a:chExt cx="7388241" cy="1487164"/>
          </a:xfrm>
        </p:grpSpPr>
        <p:pic>
          <p:nvPicPr>
            <p:cNvPr id="72" name="Picture 27" descr="arrow-bot-blue"/>
            <p:cNvPicPr>
              <a:picLocks noChangeAspect="1" noChangeArrowheads="1"/>
            </p:cNvPicPr>
            <p:nvPr/>
          </p:nvPicPr>
          <p:blipFill>
            <a:blip r:embed="rId3" cstate="print">
              <a:duotone>
                <a:prstClr val="black"/>
                <a:srgbClr val="FF0000">
                  <a:tint val="45000"/>
                  <a:satMod val="400000"/>
                </a:srgbClr>
              </a:duotone>
              <a:lum bright="10000" contrast="40000"/>
            </a:blip>
            <a:srcRect/>
            <a:stretch>
              <a:fillRect/>
            </a:stretch>
          </p:blipFill>
          <p:spPr bwMode="auto">
            <a:xfrm rot="373946" flipH="1">
              <a:off x="430332" y="1796903"/>
              <a:ext cx="3111418" cy="1487164"/>
            </a:xfrm>
            <a:prstGeom prst="rect">
              <a:avLst/>
            </a:prstGeom>
            <a:noFill/>
            <a:ln w="9525">
              <a:noFill/>
              <a:miter lim="800000"/>
              <a:headEnd/>
              <a:tailEnd/>
            </a:ln>
            <a:effectLst>
              <a:outerShdw blurRad="393700" sx="102000" sy="102000" algn="ctr" rotWithShape="0">
                <a:prstClr val="black">
                  <a:alpha val="73000"/>
                </a:prstClr>
              </a:outerShdw>
              <a:reflection blurRad="6350" stA="52000" endA="300" endPos="35000" dir="5400000" sy="-100000" algn="bl" rotWithShape="0"/>
            </a:effectLst>
          </p:spPr>
        </p:pic>
        <p:sp>
          <p:nvSpPr>
            <p:cNvPr id="76" name="Text Box 25"/>
            <p:cNvSpPr txBox="1">
              <a:spLocks noChangeArrowheads="1"/>
            </p:cNvSpPr>
            <p:nvPr/>
          </p:nvSpPr>
          <p:spPr bwMode="auto">
            <a:xfrm>
              <a:off x="1196898" y="2385881"/>
              <a:ext cx="2132747" cy="590931"/>
            </a:xfrm>
            <a:prstGeom prst="rect">
              <a:avLst/>
            </a:prstGeom>
            <a:noFill/>
            <a:ln w="12700">
              <a:noFill/>
              <a:miter lim="800000"/>
              <a:headEnd/>
              <a:tailEnd/>
            </a:ln>
            <a:effectLst/>
          </p:spPr>
          <p:txBody>
            <a:bodyPr wrap="square">
              <a:spAutoFit/>
            </a:bodyPr>
            <a:lstStyle/>
            <a:p>
              <a:pPr algn="ctr" defTabSz="-13873163" fontAlgn="base">
                <a:lnSpc>
                  <a:spcPct val="90000"/>
                </a:lnSpc>
                <a:spcBef>
                  <a:spcPct val="30000"/>
                </a:spcBef>
                <a:spcAft>
                  <a:spcPct val="0"/>
                </a:spcAft>
                <a:buClr>
                  <a:srgbClr val="FFB601"/>
                </a:buClr>
                <a:buSzPct val="100000"/>
                <a:defRPr/>
              </a:pPr>
              <a:r>
                <a:rPr lang="en-US" b="1" spc="-100" dirty="0" smtClean="0">
                  <a:effectLst>
                    <a:outerShdw blurRad="342900" dir="5400000" algn="t" rotWithShape="0">
                      <a:prstClr val="black"/>
                    </a:outerShdw>
                  </a:effectLst>
                </a:rPr>
                <a:t>Reduce Total Cost of Ownership</a:t>
              </a:r>
              <a:endParaRPr lang="en-US" b="1" spc="-100" dirty="0">
                <a:effectLst>
                  <a:outerShdw blurRad="342900" dir="5400000" algn="t" rotWithShape="0">
                    <a:prstClr val="black"/>
                  </a:outerShdw>
                </a:effectLst>
              </a:endParaRPr>
            </a:p>
          </p:txBody>
        </p:sp>
        <p:pic>
          <p:nvPicPr>
            <p:cNvPr id="74" name="Picture 27" descr="arrow-bot-blue"/>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rot="373946" flipH="1">
              <a:off x="2576001" y="1796903"/>
              <a:ext cx="3111418" cy="1487164"/>
            </a:xfrm>
            <a:prstGeom prst="rect">
              <a:avLst/>
            </a:prstGeom>
            <a:noFill/>
            <a:ln w="9525">
              <a:noFill/>
              <a:miter lim="800000"/>
              <a:headEnd/>
              <a:tailEnd/>
            </a:ln>
            <a:effectLst>
              <a:outerShdw blurRad="393700" sx="102000" sy="102000" algn="ctr" rotWithShape="0">
                <a:prstClr val="black">
                  <a:alpha val="73000"/>
                </a:prstClr>
              </a:outerShdw>
              <a:reflection blurRad="6350" stA="52000" endA="300" endPos="35000" dir="5400000" sy="-100000" algn="bl" rotWithShape="0"/>
            </a:effectLst>
          </p:spPr>
        </p:pic>
        <p:sp>
          <p:nvSpPr>
            <p:cNvPr id="87" name="Text Box 27"/>
            <p:cNvSpPr txBox="1">
              <a:spLocks noChangeArrowheads="1"/>
            </p:cNvSpPr>
            <p:nvPr/>
          </p:nvSpPr>
          <p:spPr bwMode="auto">
            <a:xfrm>
              <a:off x="3656520" y="2385881"/>
              <a:ext cx="1562782" cy="499306"/>
            </a:xfrm>
            <a:prstGeom prst="rect">
              <a:avLst/>
            </a:prstGeom>
            <a:noFill/>
            <a:ln w="12700">
              <a:noFill/>
              <a:miter lim="800000"/>
              <a:headEnd/>
              <a:tailEnd/>
            </a:ln>
            <a:effectLst/>
          </p:spPr>
          <p:txBody>
            <a:bodyPr wrap="square">
              <a:spAutoFit/>
            </a:bodyPr>
            <a:lstStyle/>
            <a:p>
              <a:pPr algn="ctr" defTabSz="-13873163" fontAlgn="base">
                <a:lnSpc>
                  <a:spcPct val="90000"/>
                </a:lnSpc>
                <a:spcBef>
                  <a:spcPct val="30000"/>
                </a:spcBef>
                <a:spcAft>
                  <a:spcPct val="0"/>
                </a:spcAft>
                <a:buClr>
                  <a:srgbClr val="FFB601"/>
                </a:buClr>
                <a:buSzPct val="100000"/>
                <a:defRPr/>
              </a:pPr>
              <a:r>
                <a:rPr lang="en-US" b="1" spc="-100" dirty="0" smtClean="0">
                  <a:effectLst>
                    <a:outerShdw blurRad="342900" dir="5400000" algn="t" rotWithShape="0">
                      <a:prstClr val="black"/>
                    </a:outerShdw>
                  </a:effectLst>
                </a:rPr>
                <a:t>Increase</a:t>
              </a:r>
              <a:br>
                <a:rPr lang="en-US" b="1" spc="-100" dirty="0" smtClean="0">
                  <a:effectLst>
                    <a:outerShdw blurRad="342900" dir="5400000" algn="t" rotWithShape="0">
                      <a:prstClr val="black"/>
                    </a:outerShdw>
                  </a:effectLst>
                </a:rPr>
              </a:br>
              <a:r>
                <a:rPr lang="en-US" b="1" spc="-100" dirty="0" smtClean="0">
                  <a:effectLst>
                    <a:outerShdw blurRad="342900" dir="5400000" algn="t" rotWithShape="0">
                      <a:prstClr val="black"/>
                    </a:outerShdw>
                  </a:effectLst>
                </a:rPr>
                <a:t>Availability</a:t>
              </a:r>
            </a:p>
          </p:txBody>
        </p:sp>
        <p:pic>
          <p:nvPicPr>
            <p:cNvPr id="75" name="Picture 27" descr="arrow-bot-blue"/>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rot="373946" flipH="1">
              <a:off x="4707155" y="1796903"/>
              <a:ext cx="3111418" cy="1487164"/>
            </a:xfrm>
            <a:prstGeom prst="rect">
              <a:avLst/>
            </a:prstGeom>
            <a:noFill/>
            <a:ln w="9525">
              <a:noFill/>
              <a:miter lim="800000"/>
              <a:headEnd/>
              <a:tailEnd/>
            </a:ln>
            <a:effectLst>
              <a:outerShdw blurRad="393700" sx="102000" sy="102000" algn="ctr" rotWithShape="0">
                <a:prstClr val="black">
                  <a:alpha val="73000"/>
                </a:prstClr>
              </a:outerShdw>
              <a:reflection blurRad="6350" stA="52000" endA="300" endPos="35000" dir="5400000" sy="-100000" algn="bl" rotWithShape="0"/>
            </a:effectLst>
          </p:spPr>
        </p:pic>
        <p:sp>
          <p:nvSpPr>
            <p:cNvPr id="88" name="Text Box 26"/>
            <p:cNvSpPr txBox="1">
              <a:spLocks noChangeArrowheads="1"/>
            </p:cNvSpPr>
            <p:nvPr/>
          </p:nvSpPr>
          <p:spPr bwMode="auto">
            <a:xfrm>
              <a:off x="5766710" y="2406223"/>
              <a:ext cx="1359342" cy="499306"/>
            </a:xfrm>
            <a:prstGeom prst="rect">
              <a:avLst/>
            </a:prstGeom>
            <a:noFill/>
            <a:ln w="12700">
              <a:noFill/>
              <a:miter lim="800000"/>
              <a:headEnd/>
              <a:tailEnd/>
            </a:ln>
            <a:effectLst/>
          </p:spPr>
          <p:txBody>
            <a:bodyPr wrap="square">
              <a:spAutoFit/>
            </a:bodyPr>
            <a:lstStyle/>
            <a:p>
              <a:pPr algn="ctr" defTabSz="-13873163" fontAlgn="base">
                <a:lnSpc>
                  <a:spcPct val="90000"/>
                </a:lnSpc>
                <a:spcBef>
                  <a:spcPct val="30000"/>
                </a:spcBef>
                <a:spcAft>
                  <a:spcPct val="0"/>
                </a:spcAft>
                <a:buClr>
                  <a:srgbClr val="FFB601"/>
                </a:buClr>
                <a:buSzPct val="100000"/>
                <a:defRPr/>
              </a:pPr>
              <a:r>
                <a:rPr lang="en-US" b="1" spc="-100" dirty="0" smtClean="0">
                  <a:effectLst>
                    <a:outerShdw blurRad="342900" dir="5400000" algn="t" rotWithShape="0">
                      <a:prstClr val="black"/>
                    </a:outerShdw>
                  </a:effectLst>
                </a:rPr>
                <a:t>Improve Agility</a:t>
              </a:r>
            </a:p>
          </p:txBody>
        </p:sp>
      </p:grpSp>
      <p:sp>
        <p:nvSpPr>
          <p:cNvPr id="34" name="Title 1"/>
          <p:cNvSpPr txBox="1">
            <a:spLocks/>
          </p:cNvSpPr>
          <p:nvPr/>
        </p:nvSpPr>
        <p:spPr>
          <a:xfrm>
            <a:off x="82296" y="97854"/>
            <a:ext cx="8229600" cy="639762"/>
          </a:xfrm>
          <a:prstGeom prst="rect">
            <a:avLst/>
          </a:prstGeom>
        </p:spPr>
        <p:txBody>
          <a:bodyPr vert="horz" lIns="91440" tIns="45720" rIns="91440" bIns="45720" rtlCol="0" anchor="ctr">
            <a:normAutofit/>
          </a:bodyPr>
          <a:lstStyle/>
          <a:p>
            <a:pPr marR="0" lvl="0" indent="0" fontAlgn="base">
              <a:lnSpc>
                <a:spcPct val="90000"/>
              </a:lnSpc>
              <a:spcBef>
                <a:spcPct val="0"/>
              </a:spcBef>
              <a:spcAft>
                <a:spcPct val="0"/>
              </a:spcAft>
              <a:buClrTx/>
              <a:buSzTx/>
              <a:buFontTx/>
              <a:buNone/>
              <a:tabLst/>
              <a:defRPr/>
            </a:pPr>
            <a:r>
              <a:rPr lang="en-US" sz="3200" spc="-150" dirty="0" smtClean="0">
                <a:ln w="3175">
                  <a:noFill/>
                </a:ln>
                <a:solidFill>
                  <a:srgbClr val="CCFFCC"/>
                </a:solidFill>
                <a:latin typeface="+mj-lt"/>
                <a:cs typeface="Arial" charset="0"/>
              </a:rPr>
              <a:t>How Microsoft Virtualization Helps You </a:t>
            </a:r>
            <a:endParaRPr lang="en-US" sz="3200" spc="-150" dirty="0">
              <a:ln w="3175">
                <a:noFill/>
              </a:ln>
              <a:solidFill>
                <a:srgbClr val="CCFFCC"/>
              </a:solidFill>
              <a:latin typeface="+mj-lt"/>
              <a:cs typeface="Arial" charset="0"/>
            </a:endParaRPr>
          </a:p>
        </p:txBody>
      </p:sp>
      <p:sp>
        <p:nvSpPr>
          <p:cNvPr id="39" name="Rectangle 38"/>
          <p:cNvSpPr/>
          <p:nvPr/>
        </p:nvSpPr>
        <p:spPr>
          <a:xfrm>
            <a:off x="228600" y="1143000"/>
            <a:ext cx="8610600" cy="646331"/>
          </a:xfrm>
          <a:prstGeom prst="rect">
            <a:avLst/>
          </a:prstGeom>
        </p:spPr>
        <p:txBody>
          <a:bodyPr wrap="square">
            <a:spAutoFit/>
          </a:bodyPr>
          <a:lstStyle/>
          <a:p>
            <a:pPr algn="ctr"/>
            <a:r>
              <a:rPr lang="en-US" i="1" spc="-100" dirty="0" smtClean="0">
                <a:latin typeface="Segoe"/>
              </a:rPr>
              <a:t>Microsoft Virtualization accelerates the journey toward dynamic IT that will </a:t>
            </a:r>
            <a:br>
              <a:rPr lang="en-US" i="1" spc="-100" dirty="0" smtClean="0">
                <a:latin typeface="Segoe"/>
              </a:rPr>
            </a:br>
            <a:r>
              <a:rPr lang="en-US" b="1" i="1" spc="-100" dirty="0" smtClean="0">
                <a:latin typeface="Segoe"/>
              </a:rPr>
              <a:t>reduce costs</a:t>
            </a:r>
            <a:r>
              <a:rPr lang="en-US" i="1" spc="-100" dirty="0" smtClean="0">
                <a:latin typeface="Segoe"/>
              </a:rPr>
              <a:t>, </a:t>
            </a:r>
            <a:r>
              <a:rPr lang="en-US" b="1" i="1" spc="-100" dirty="0" smtClean="0">
                <a:latin typeface="Segoe"/>
              </a:rPr>
              <a:t>improve service levels</a:t>
            </a:r>
            <a:r>
              <a:rPr lang="en-US" i="1" spc="-100" dirty="0" smtClean="0">
                <a:latin typeface="Segoe"/>
              </a:rPr>
              <a:t>, and </a:t>
            </a:r>
            <a:r>
              <a:rPr lang="en-US" b="1" i="1" spc="-100" dirty="0" smtClean="0">
                <a:latin typeface="Segoe"/>
              </a:rPr>
              <a:t>drive agility</a:t>
            </a:r>
            <a:endParaRPr lang="en-US" i="1" dirty="0"/>
          </a:p>
        </p:txBody>
      </p:sp>
      <p:sp>
        <p:nvSpPr>
          <p:cNvPr id="36" name="Rounded Rectangle 35"/>
          <p:cNvSpPr/>
          <p:nvPr/>
        </p:nvSpPr>
        <p:spPr bwMode="auto">
          <a:xfrm>
            <a:off x="1295401" y="4648200"/>
            <a:ext cx="2209799" cy="1554523"/>
          </a:xfrm>
          <a:prstGeom prst="roundRect">
            <a:avLst>
              <a:gd name="adj" fmla="val 11708"/>
            </a:avLst>
          </a:prstGeom>
          <a:noFill/>
          <a:ln w="34925" cap="flat" cmpd="dbl" algn="ctr">
            <a:noFill/>
            <a:prstDash val="solid"/>
            <a:round/>
            <a:headEnd type="none" w="med" len="med"/>
            <a:tailEnd type="none" w="med" len="med"/>
          </a:ln>
          <a:effectLst>
            <a:outerShdw blurRad="317500" dir="2700000" algn="ctr">
              <a:srgbClr val="000000">
                <a:alpha val="43000"/>
              </a:srgbClr>
            </a:outerShdw>
          </a:effectLst>
          <a:scene3d>
            <a:camera prst="orthographicFront"/>
            <a:lightRig rig="threePt" dir="t">
              <a:rot lat="0" lon="0" rev="0"/>
            </a:lightRig>
          </a:scene3d>
          <a:sp3d prstMaterial="clear">
            <a:bevelT w="0" h="0" prst="softRound"/>
            <a:bevelB w="0" h="0" prst="softRound"/>
          </a:sp3d>
        </p:spPr>
        <p:txBody>
          <a:bodyPr lIns="91391" tIns="45698" rIns="91391" bIns="45698" anchor="t"/>
          <a:lstStyle/>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38100" dist="38100" dir="2700000" algn="tl">
                    <a:srgbClr val="000000">
                      <a:alpha val="43137"/>
                    </a:srgbClr>
                  </a:outerShdw>
                </a:effectLst>
              </a:rPr>
              <a:t>Server Consolidation</a:t>
            </a:r>
          </a:p>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38100" dist="38100" dir="2700000" algn="tl">
                    <a:srgbClr val="000000">
                      <a:alpha val="43137"/>
                    </a:srgbClr>
                  </a:outerShdw>
                </a:effectLst>
              </a:rPr>
              <a:t>Lab Automation</a:t>
            </a:r>
          </a:p>
        </p:txBody>
      </p:sp>
      <p:sp>
        <p:nvSpPr>
          <p:cNvPr id="37" name="Rounded Rectangle 36"/>
          <p:cNvSpPr/>
          <p:nvPr/>
        </p:nvSpPr>
        <p:spPr bwMode="auto">
          <a:xfrm>
            <a:off x="3733800" y="4677101"/>
            <a:ext cx="2209800" cy="1402123"/>
          </a:xfrm>
          <a:prstGeom prst="roundRect">
            <a:avLst>
              <a:gd name="adj" fmla="val 11708"/>
            </a:avLst>
          </a:prstGeom>
          <a:noFill/>
          <a:ln w="34925" cap="flat" cmpd="dbl" algn="ctr">
            <a:noFill/>
            <a:prstDash val="solid"/>
            <a:round/>
            <a:headEnd type="none" w="med" len="med"/>
            <a:tailEnd type="none" w="med" len="med"/>
          </a:ln>
          <a:effectLst>
            <a:outerShdw blurRad="317500" dir="2700000" algn="ctr">
              <a:srgbClr val="000000">
                <a:alpha val="43000"/>
              </a:srgbClr>
            </a:outerShdw>
          </a:effectLst>
          <a:scene3d>
            <a:camera prst="orthographicFront"/>
            <a:lightRig rig="threePt" dir="t">
              <a:rot lat="0" lon="0" rev="0"/>
            </a:lightRig>
          </a:scene3d>
          <a:sp3d prstMaterial="clear">
            <a:bevelT w="0" h="0" prst="softRound"/>
            <a:bevelB w="0" h="0" prst="softRound"/>
          </a:sp3d>
        </p:spPr>
        <p:txBody>
          <a:bodyPr lIns="91391" tIns="45698" rIns="91391" bIns="45698" anchor="t"/>
          <a:lstStyle/>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38100" dist="38100" dir="2700000" algn="tl">
                    <a:srgbClr val="000000">
                      <a:alpha val="43137"/>
                    </a:srgbClr>
                  </a:outerShdw>
                </a:effectLst>
              </a:rPr>
              <a:t>Business Continuity</a:t>
            </a:r>
          </a:p>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38100" dist="38100" dir="2700000" algn="tl">
                    <a:srgbClr val="000000">
                      <a:alpha val="43137"/>
                    </a:srgbClr>
                  </a:outerShdw>
                </a:effectLst>
              </a:rPr>
              <a:t>Business Critical Apps</a:t>
            </a:r>
          </a:p>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38100" dist="38100" dir="2700000" algn="tl">
                    <a:srgbClr val="000000">
                      <a:alpha val="43137"/>
                    </a:srgbClr>
                  </a:outerShdw>
                </a:effectLst>
              </a:rPr>
              <a:t>Centralized Desktop</a:t>
            </a:r>
          </a:p>
          <a:p>
            <a:pPr marL="285750" lvl="1" indent="-171450" defTabSz="914363">
              <a:lnSpc>
                <a:spcPct val="80000"/>
              </a:lnSpc>
              <a:spcAft>
                <a:spcPts val="600"/>
              </a:spcAft>
              <a:buClr>
                <a:srgbClr val="1F497D"/>
              </a:buClr>
              <a:buSzPct val="80000"/>
              <a:buBlip>
                <a:blip r:embed="rId4"/>
              </a:buBlip>
              <a:defRPr/>
            </a:pPr>
            <a:endParaRPr lang="en-US" sz="1600" dirty="0" smtClean="0">
              <a:effectLst>
                <a:outerShdw blurRad="38100" dist="38100" dir="2700000" algn="tl">
                  <a:srgbClr val="000000">
                    <a:alpha val="43137"/>
                  </a:srgbClr>
                </a:outerShdw>
              </a:effectLst>
            </a:endParaRPr>
          </a:p>
        </p:txBody>
      </p:sp>
      <p:sp>
        <p:nvSpPr>
          <p:cNvPr id="38" name="Rounded Rectangle 37"/>
          <p:cNvSpPr/>
          <p:nvPr/>
        </p:nvSpPr>
        <p:spPr bwMode="auto">
          <a:xfrm>
            <a:off x="6019800" y="4665025"/>
            <a:ext cx="2168328" cy="1478323"/>
          </a:xfrm>
          <a:prstGeom prst="roundRect">
            <a:avLst>
              <a:gd name="adj" fmla="val 11708"/>
            </a:avLst>
          </a:prstGeom>
          <a:noFill/>
          <a:ln w="34925" cap="flat" cmpd="dbl" algn="ctr">
            <a:noFill/>
            <a:prstDash val="solid"/>
            <a:round/>
            <a:headEnd type="none" w="med" len="med"/>
            <a:tailEnd type="none" w="med" len="med"/>
          </a:ln>
          <a:effectLst>
            <a:outerShdw blurRad="317500" dir="2700000" algn="ctr">
              <a:srgbClr val="000000">
                <a:alpha val="43000"/>
              </a:srgbClr>
            </a:outerShdw>
          </a:effectLst>
          <a:scene3d>
            <a:camera prst="orthographicFront"/>
            <a:lightRig rig="threePt" dir="t">
              <a:rot lat="0" lon="0" rev="0"/>
            </a:lightRig>
          </a:scene3d>
          <a:sp3d prstMaterial="clear">
            <a:bevelT w="0" h="0" prst="softRound"/>
            <a:bevelB w="0" h="0" prst="softRound"/>
          </a:sp3d>
        </p:spPr>
        <p:txBody>
          <a:bodyPr lIns="91391" tIns="45698" rIns="91391" bIns="45698" anchor="t"/>
          <a:lstStyle/>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228600" dist="38100" dir="2700000" algn="tl">
                    <a:srgbClr val="000000"/>
                  </a:outerShdw>
                </a:effectLst>
              </a:rPr>
              <a:t>Private Cloud</a:t>
            </a:r>
          </a:p>
          <a:p>
            <a:pPr marL="285750" lvl="1" indent="-171450" defTabSz="914363">
              <a:lnSpc>
                <a:spcPct val="80000"/>
              </a:lnSpc>
              <a:spcAft>
                <a:spcPts val="600"/>
              </a:spcAft>
              <a:buClr>
                <a:srgbClr val="1F497D"/>
              </a:buClr>
              <a:buSzPct val="80000"/>
              <a:buBlip>
                <a:blip r:embed="rId4"/>
              </a:buBlip>
              <a:defRPr/>
            </a:pPr>
            <a:r>
              <a:rPr lang="en-US" sz="1600" dirty="0" smtClean="0">
                <a:effectLst>
                  <a:outerShdw blurRad="228600" dist="38100" dir="2700000" algn="tl">
                    <a:srgbClr val="000000"/>
                  </a:outerShdw>
                </a:effectLst>
              </a:rPr>
              <a:t>Remote Branch Office</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ll up with logos final.png"/>
          <p:cNvPicPr>
            <a:picLocks noChangeAspect="1"/>
          </p:cNvPicPr>
          <p:nvPr/>
        </p:nvPicPr>
        <p:blipFill>
          <a:blip r:embed="rId3" cstate="print"/>
          <a:stretch>
            <a:fillRect/>
          </a:stretch>
        </p:blipFill>
        <p:spPr>
          <a:xfrm>
            <a:off x="228600" y="2286000"/>
            <a:ext cx="3733800" cy="2895600"/>
          </a:xfrm>
          <a:prstGeom prst="rect">
            <a:avLst/>
          </a:prstGeom>
        </p:spPr>
      </p:pic>
      <p:sp>
        <p:nvSpPr>
          <p:cNvPr id="9" name="Rounded Rectangle 8"/>
          <p:cNvSpPr/>
          <p:nvPr/>
        </p:nvSpPr>
        <p:spPr bwMode="auto">
          <a:xfrm>
            <a:off x="4191000" y="1938804"/>
            <a:ext cx="4800600" cy="570271"/>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Increase server utilization, reduce operating costs and improve service levels</a:t>
            </a:r>
          </a:p>
        </p:txBody>
      </p:sp>
      <p:sp>
        <p:nvSpPr>
          <p:cNvPr id="25" name="Rounded Rectangle 24"/>
          <p:cNvSpPr/>
          <p:nvPr/>
        </p:nvSpPr>
        <p:spPr bwMode="auto">
          <a:xfrm>
            <a:off x="4175234" y="5126441"/>
            <a:ext cx="4800600" cy="570271"/>
          </a:xfrm>
          <a:prstGeom prst="roundRect">
            <a:avLst/>
          </a:prstGeom>
          <a:solidFill>
            <a:srgbClr val="FF660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Seamless physical, virtual and application management</a:t>
            </a:r>
          </a:p>
        </p:txBody>
      </p:sp>
      <p:sp>
        <p:nvSpPr>
          <p:cNvPr id="26" name="Rounded Rectangle 25"/>
          <p:cNvSpPr/>
          <p:nvPr/>
        </p:nvSpPr>
        <p:spPr bwMode="auto">
          <a:xfrm>
            <a:off x="4191000" y="2992841"/>
            <a:ext cx="4800600" cy="570271"/>
          </a:xfrm>
          <a:prstGeom prst="roundRect">
            <a:avLst/>
          </a:prstGeom>
          <a:solidFill>
            <a:srgbClr val="92D05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Access to applications at anytime from anywhere</a:t>
            </a:r>
          </a:p>
        </p:txBody>
      </p:sp>
      <p:sp>
        <p:nvSpPr>
          <p:cNvPr id="30" name="Rounded Rectangle 29"/>
          <p:cNvSpPr/>
          <p:nvPr/>
        </p:nvSpPr>
        <p:spPr bwMode="auto">
          <a:xfrm>
            <a:off x="4191000" y="4059641"/>
            <a:ext cx="4800600" cy="570271"/>
          </a:xfrm>
          <a:prstGeom prst="roundRect">
            <a:avLst/>
          </a:prstGeom>
          <a:solidFill>
            <a:srgbClr val="00B0F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Flexibility and agility for  infrastructure, applications, management and security </a:t>
            </a:r>
          </a:p>
        </p:txBody>
      </p:sp>
      <p:sp>
        <p:nvSpPr>
          <p:cNvPr id="33" name="Title 1"/>
          <p:cNvSpPr>
            <a:spLocks noGrp="1"/>
          </p:cNvSpPr>
          <p:nvPr>
            <p:ph type="title"/>
          </p:nvPr>
        </p:nvSpPr>
        <p:spPr>
          <a:xfrm>
            <a:off x="64624" y="180393"/>
            <a:ext cx="8774576" cy="443198"/>
          </a:xfrm>
        </p:spPr>
        <p:txBody>
          <a:bodyPr/>
          <a:lstStyle/>
          <a:p>
            <a:r>
              <a:rPr lang="en-US" sz="3200" dirty="0" smtClean="0"/>
              <a:t>Microsoft Virtualization</a:t>
            </a:r>
            <a:endParaRPr lang="en-US" sz="3200" dirty="0"/>
          </a:p>
        </p:txBody>
      </p:sp>
      <p:sp>
        <p:nvSpPr>
          <p:cNvPr id="35" name="&quot;GLASS&quot;; Black to Transparent"/>
          <p:cNvSpPr/>
          <p:nvPr/>
        </p:nvSpPr>
        <p:spPr bwMode="auto">
          <a:xfrm rot="5400000">
            <a:off x="3454082" y="-2711351"/>
            <a:ext cx="785412" cy="7693576"/>
          </a:xfrm>
          <a:prstGeom prst="roundRect">
            <a:avLst>
              <a:gd name="adj" fmla="val 0"/>
            </a:avLst>
          </a:prstGeom>
          <a:gradFill flip="none" rotWithShape="1">
            <a:gsLst>
              <a:gs pos="0">
                <a:schemeClr val="accent1">
                  <a:shade val="15000"/>
                  <a:satMod val="180000"/>
                </a:schemeClr>
              </a:gs>
              <a:gs pos="50000">
                <a:schemeClr val="bg1">
                  <a:alpha val="60000"/>
                </a:schemeClr>
              </a:gs>
              <a:gs pos="100000">
                <a:schemeClr val="accent1">
                  <a:tint val="99000"/>
                  <a:shade val="65000"/>
                  <a:satMod val="155000"/>
                  <a:alpha val="0"/>
                </a:schemeClr>
              </a:gs>
            </a:gsLst>
            <a:lin ang="16200000" scaled="1"/>
            <a:tileRect/>
          </a:gradFill>
          <a:ln>
            <a:gradFill>
              <a:gsLst>
                <a:gs pos="0">
                  <a:schemeClr val="accent1">
                    <a:tint val="66000"/>
                    <a:satMod val="160000"/>
                    <a:alpha val="0"/>
                  </a:schemeClr>
                </a:gs>
                <a:gs pos="50000">
                  <a:schemeClr val="accent6">
                    <a:lumMod val="60000"/>
                    <a:lumOff val="40000"/>
                  </a:schemeClr>
                </a:gs>
                <a:gs pos="100000">
                  <a:schemeClr val="accent1">
                    <a:tint val="23500"/>
                    <a:satMod val="160000"/>
                    <a:alpha val="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algn="ctr" defTabSz="914099">
              <a:defRPr/>
            </a:pPr>
            <a:endParaRPr lang="en-US" sz="2000" dirty="0">
              <a:solidFill>
                <a:srgbClr val="FFFFFF"/>
              </a:solidFill>
              <a:effectLst>
                <a:outerShdw blurRad="38100" dist="38100" dir="2700000" algn="tl">
                  <a:srgbClr val="000000">
                    <a:alpha val="43137"/>
                  </a:srgbClr>
                </a:outerShdw>
              </a:effectLst>
              <a:latin typeface="+mj-lt"/>
            </a:endParaRPr>
          </a:p>
        </p:txBody>
      </p:sp>
      <p:sp>
        <p:nvSpPr>
          <p:cNvPr id="36" name="TextBox 35"/>
          <p:cNvSpPr txBox="1"/>
          <p:nvPr/>
        </p:nvSpPr>
        <p:spPr>
          <a:xfrm>
            <a:off x="0" y="890184"/>
            <a:ext cx="9061703" cy="461665"/>
          </a:xfrm>
          <a:prstGeom prst="rect">
            <a:avLst/>
          </a:prstGeom>
          <a:noFill/>
        </p:spPr>
        <p:txBody>
          <a:bodyPr wrap="square">
            <a:spAutoFit/>
          </a:bodyPr>
          <a:lstStyle/>
          <a:p>
            <a:pPr>
              <a:tabLst>
                <a:tab pos="2246313" algn="l"/>
                <a:tab pos="2514600" algn="l"/>
              </a:tabLst>
            </a:pPr>
            <a:r>
              <a:rPr lang="en-US" sz="2400" dirty="0" smtClean="0"/>
              <a:t>Your Infrastructure: Virtualized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strVal val="#ppt_w*0.70"/>
                                          </p:val>
                                        </p:tav>
                                        <p:tav tm="100000">
                                          <p:val>
                                            <p:strVal val="#ppt_w"/>
                                          </p:val>
                                        </p:tav>
                                      </p:tavLst>
                                    </p:anim>
                                    <p:anim calcmode="lin" valueType="num">
                                      <p:cBhvr>
                                        <p:cTn id="13" dur="1000" fill="hold"/>
                                        <p:tgtEl>
                                          <p:spTgt spid="26"/>
                                        </p:tgtEl>
                                        <p:attrNameLst>
                                          <p:attrName>ppt_h</p:attrName>
                                        </p:attrNameLst>
                                      </p:cBhvr>
                                      <p:tavLst>
                                        <p:tav tm="0">
                                          <p:val>
                                            <p:strVal val="#ppt_h"/>
                                          </p:val>
                                        </p:tav>
                                        <p:tav tm="100000">
                                          <p:val>
                                            <p:strVal val="#ppt_h"/>
                                          </p:val>
                                        </p:tav>
                                      </p:tavLst>
                                    </p:anim>
                                    <p:animEffect transition="in" filter="fade">
                                      <p:cBhvr>
                                        <p:cTn id="14" dur="1000"/>
                                        <p:tgtEl>
                                          <p:spTgt spid="26"/>
                                        </p:tgtEl>
                                      </p:cBhvr>
                                    </p:animEffect>
                                  </p:childTnLst>
                                </p:cTn>
                              </p:par>
                              <p:par>
                                <p:cTn id="15" presetID="55"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000" fill="hold"/>
                                        <p:tgtEl>
                                          <p:spTgt spid="30"/>
                                        </p:tgtEl>
                                        <p:attrNameLst>
                                          <p:attrName>ppt_w</p:attrName>
                                        </p:attrNameLst>
                                      </p:cBhvr>
                                      <p:tavLst>
                                        <p:tav tm="0">
                                          <p:val>
                                            <p:strVal val="#ppt_w*0.70"/>
                                          </p:val>
                                        </p:tav>
                                        <p:tav tm="100000">
                                          <p:val>
                                            <p:strVal val="#ppt_w"/>
                                          </p:val>
                                        </p:tav>
                                      </p:tavLst>
                                    </p:anim>
                                    <p:anim calcmode="lin" valueType="num">
                                      <p:cBhvr>
                                        <p:cTn id="18" dur="1000" fill="hold"/>
                                        <p:tgtEl>
                                          <p:spTgt spid="30"/>
                                        </p:tgtEl>
                                        <p:attrNameLst>
                                          <p:attrName>ppt_h</p:attrName>
                                        </p:attrNameLst>
                                      </p:cBhvr>
                                      <p:tavLst>
                                        <p:tav tm="0">
                                          <p:val>
                                            <p:strVal val="#ppt_h"/>
                                          </p:val>
                                        </p:tav>
                                        <p:tav tm="100000">
                                          <p:val>
                                            <p:strVal val="#ppt_h"/>
                                          </p:val>
                                        </p:tav>
                                      </p:tavLst>
                                    </p:anim>
                                    <p:animEffect transition="in" filter="fade">
                                      <p:cBhvr>
                                        <p:cTn id="19" dur="1000"/>
                                        <p:tgtEl>
                                          <p:spTgt spid="30"/>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3"/>
          <p:cNvSpPr>
            <a:spLocks/>
          </p:cNvSpPr>
          <p:nvPr/>
        </p:nvSpPr>
        <p:spPr bwMode="auto">
          <a:xfrm>
            <a:off x="0" y="644591"/>
            <a:ext cx="9144000" cy="4366322"/>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solidFill>
            <a:schemeClr val="tx1">
              <a:lumMod val="65000"/>
              <a:alpha val="54000"/>
            </a:scheme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37" name="Title 43"/>
          <p:cNvSpPr txBox="1">
            <a:spLocks/>
          </p:cNvSpPr>
          <p:nvPr/>
        </p:nvSpPr>
        <p:spPr>
          <a:xfrm>
            <a:off x="330200" y="389918"/>
            <a:ext cx="8294596" cy="798680"/>
          </a:xfrm>
          <a:prstGeom prst="rect">
            <a:avLst/>
          </a:prstGeom>
          <a:noFill/>
        </p:spPr>
        <p:txBody>
          <a:bodyPr/>
          <a:lstStyle/>
          <a:p>
            <a:pPr algn="ctr" rtl="0" fontAlgn="base">
              <a:lnSpc>
                <a:spcPct val="85000"/>
              </a:lnSpc>
              <a:spcBef>
                <a:spcPct val="0"/>
              </a:spcBef>
              <a:spcAft>
                <a:spcPct val="0"/>
              </a:spcAft>
              <a:defRPr/>
            </a:pPr>
            <a:r>
              <a:rPr lang="en-US" sz="40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Dynamic IT</a:t>
            </a:r>
          </a:p>
        </p:txBody>
      </p:sp>
      <p:sp>
        <p:nvSpPr>
          <p:cNvPr id="39" name="TextBox 38"/>
          <p:cNvSpPr txBox="1"/>
          <p:nvPr/>
        </p:nvSpPr>
        <p:spPr>
          <a:xfrm>
            <a:off x="904" y="935510"/>
            <a:ext cx="9144000" cy="338554"/>
          </a:xfrm>
          <a:prstGeom prst="rect">
            <a:avLst/>
          </a:prstGeom>
          <a:noFill/>
        </p:spPr>
        <p:txBody>
          <a:bodyPr wrap="square" rtlCol="0">
            <a:spAutoFit/>
          </a:bodyPr>
          <a:lstStyle/>
          <a:p>
            <a:pPr algn="ctr"/>
            <a:r>
              <a:rPr lang="en-US" sz="1600" b="1" i="1" dirty="0" smtClean="0">
                <a:solidFill>
                  <a:schemeClr val="accent1"/>
                </a:solidFill>
                <a:effectLst>
                  <a:outerShdw blurRad="38100" dist="38100" dir="2700000" algn="tl">
                    <a:srgbClr val="000000">
                      <a:alpha val="43137"/>
                    </a:srgbClr>
                  </a:outerShdw>
                </a:effectLst>
                <a:latin typeface="Segoe UI" pitchFamily="34" charset="0"/>
                <a:cs typeface="Segoe UI" pitchFamily="34" charset="0"/>
              </a:rPr>
              <a:t>Enabling IT Pros and Development Teams Across the IT Lifecycle</a:t>
            </a:r>
          </a:p>
        </p:txBody>
      </p:sp>
      <p:sp>
        <p:nvSpPr>
          <p:cNvPr id="30" name="Title 1"/>
          <p:cNvSpPr txBox="1">
            <a:spLocks/>
          </p:cNvSpPr>
          <p:nvPr/>
        </p:nvSpPr>
        <p:spPr>
          <a:xfrm>
            <a:off x="0" y="3049"/>
            <a:ext cx="8610600" cy="533399"/>
          </a:xfrm>
          <a:prstGeom prst="rect">
            <a:avLst/>
          </a:prstGeom>
        </p:spPr>
        <p:txBody>
          <a:bodyPr/>
          <a:lstStyle/>
          <a:p>
            <a:pPr marL="0" marR="0" lvl="0" indent="0" algn="l" defTabSz="914400" rtl="0" eaLnBrk="1" fontAlgn="base" latinLnBrk="0" hangingPunct="1">
              <a:lnSpc>
                <a:spcPct val="90000"/>
              </a:lnSpc>
              <a:spcBef>
                <a:spcPct val="30000"/>
              </a:spcBef>
              <a:spcAft>
                <a:spcPct val="0"/>
              </a:spcAft>
              <a:buClrTx/>
              <a:buSzTx/>
              <a:buFontTx/>
              <a:buNone/>
              <a:tabLst/>
              <a:defRPr/>
            </a:pPr>
            <a:r>
              <a:rPr lang="en-US" sz="3200" spc="-150" dirty="0" smtClean="0">
                <a:ln w="3175">
                  <a:noFill/>
                </a:ln>
                <a:solidFill>
                  <a:srgbClr val="CCFFCC"/>
                </a:solidFill>
                <a:latin typeface="+mj-lt"/>
                <a:cs typeface="Arial" charset="0"/>
              </a:rPr>
              <a:t>Microsoft’s Vision</a:t>
            </a:r>
            <a:endParaRPr lang="en-US" sz="3200" spc="-150" dirty="0">
              <a:ln w="3175">
                <a:noFill/>
              </a:ln>
              <a:solidFill>
                <a:srgbClr val="CCFFCC"/>
              </a:solidFill>
              <a:latin typeface="+mj-lt"/>
              <a:cs typeface="Arial" charset="0"/>
            </a:endParaRPr>
          </a:p>
        </p:txBody>
      </p:sp>
      <p:sp>
        <p:nvSpPr>
          <p:cNvPr id="22" name="Rectangle 21"/>
          <p:cNvSpPr/>
          <p:nvPr/>
        </p:nvSpPr>
        <p:spPr>
          <a:xfrm>
            <a:off x="228600" y="2448842"/>
            <a:ext cx="3657600" cy="1126462"/>
          </a:xfrm>
          <a:prstGeom prst="rect">
            <a:avLst/>
          </a:prstGeom>
        </p:spPr>
        <p:txBody>
          <a:bodyPr wrap="square">
            <a:spAutoFit/>
          </a:bodyPr>
          <a:lstStyle/>
          <a:p>
            <a:pPr marL="231775" lvl="1" indent="-231775" defTabSz="914363">
              <a:lnSpc>
                <a:spcPct val="90000"/>
              </a:lnSpc>
              <a:spcBef>
                <a:spcPct val="20000"/>
              </a:spcBef>
              <a:buSzPct val="80000"/>
              <a:buBlip>
                <a:blip r:embed="rId3"/>
              </a:buBlip>
            </a:pPr>
            <a:r>
              <a:rPr lang="en-US" sz="1600" dirty="0" smtClean="0"/>
              <a:t>Move  from Physical to Logical</a:t>
            </a:r>
          </a:p>
          <a:p>
            <a:pPr marL="231775" lvl="1" indent="-231775" defTabSz="914363">
              <a:lnSpc>
                <a:spcPct val="90000"/>
              </a:lnSpc>
              <a:spcBef>
                <a:spcPct val="20000"/>
              </a:spcBef>
              <a:buSzPct val="80000"/>
              <a:buBlip>
                <a:blip r:embed="rId3"/>
              </a:buBlip>
            </a:pPr>
            <a:r>
              <a:rPr lang="en-US" sz="1600" dirty="0" smtClean="0"/>
              <a:t>Managed by policy</a:t>
            </a:r>
          </a:p>
          <a:p>
            <a:pPr marL="231775" lvl="1" indent="-231775" defTabSz="914363">
              <a:lnSpc>
                <a:spcPct val="90000"/>
              </a:lnSpc>
              <a:spcBef>
                <a:spcPct val="20000"/>
              </a:spcBef>
              <a:buSzPct val="80000"/>
              <a:buBlip>
                <a:blip r:embed="rId3"/>
              </a:buBlip>
            </a:pPr>
            <a:r>
              <a:rPr lang="en-US" sz="1600" dirty="0" smtClean="0"/>
              <a:t>State-aware, Self-healing</a:t>
            </a:r>
          </a:p>
          <a:p>
            <a:pPr marL="231775" lvl="1" indent="-231775" defTabSz="914363">
              <a:lnSpc>
                <a:spcPct val="90000"/>
              </a:lnSpc>
              <a:spcBef>
                <a:spcPct val="20000"/>
              </a:spcBef>
              <a:buSzPct val="80000"/>
              <a:buBlip>
                <a:blip r:embed="rId3"/>
              </a:buBlip>
            </a:pPr>
            <a:r>
              <a:rPr lang="en-US" sz="1600" dirty="0" smtClean="0"/>
              <a:t>Available, secure and real-time</a:t>
            </a:r>
          </a:p>
        </p:txBody>
      </p:sp>
      <p:sp>
        <p:nvSpPr>
          <p:cNvPr id="64" name="Rectangle 63"/>
          <p:cNvSpPr/>
          <p:nvPr/>
        </p:nvSpPr>
        <p:spPr>
          <a:xfrm>
            <a:off x="5653797" y="2448842"/>
            <a:ext cx="3718803" cy="1126462"/>
          </a:xfrm>
          <a:prstGeom prst="rect">
            <a:avLst/>
          </a:prstGeom>
        </p:spPr>
        <p:txBody>
          <a:bodyPr wrap="square">
            <a:spAutoFit/>
          </a:bodyPr>
          <a:lstStyle/>
          <a:p>
            <a:pPr marL="231775" lvl="1" indent="-231775" defTabSz="914363">
              <a:lnSpc>
                <a:spcPct val="90000"/>
              </a:lnSpc>
              <a:spcBef>
                <a:spcPct val="20000"/>
              </a:spcBef>
              <a:buSzPct val="80000"/>
              <a:buBlip>
                <a:blip r:embed="rId3"/>
              </a:buBlip>
            </a:pPr>
            <a:r>
              <a:rPr lang="en-US" sz="1600" dirty="0" smtClean="0"/>
              <a:t>Completely Services-based</a:t>
            </a:r>
          </a:p>
          <a:p>
            <a:pPr marL="231775" lvl="1" indent="-231775" defTabSz="914363">
              <a:lnSpc>
                <a:spcPct val="90000"/>
              </a:lnSpc>
              <a:spcBef>
                <a:spcPct val="20000"/>
              </a:spcBef>
              <a:buSzPct val="80000"/>
              <a:buBlip>
                <a:blip r:embed="rId3"/>
              </a:buBlip>
            </a:pPr>
            <a:r>
              <a:rPr lang="en-US" sz="1600" dirty="0" smtClean="0"/>
              <a:t>Federated and connected</a:t>
            </a:r>
          </a:p>
          <a:p>
            <a:pPr marL="231775" lvl="1" indent="-231775" defTabSz="914363">
              <a:lnSpc>
                <a:spcPct val="90000"/>
              </a:lnSpc>
              <a:spcBef>
                <a:spcPct val="20000"/>
              </a:spcBef>
              <a:buSzPct val="80000"/>
              <a:buBlip>
                <a:blip r:embed="rId3"/>
              </a:buBlip>
            </a:pPr>
            <a:r>
              <a:rPr lang="en-US" sz="1600" dirty="0" smtClean="0"/>
              <a:t>On-premise, off-premise, hosted</a:t>
            </a:r>
          </a:p>
          <a:p>
            <a:pPr marL="231775" lvl="1" indent="-231775" defTabSz="914363">
              <a:lnSpc>
                <a:spcPct val="90000"/>
              </a:lnSpc>
              <a:spcBef>
                <a:spcPct val="20000"/>
              </a:spcBef>
              <a:buSzPct val="80000"/>
              <a:buBlip>
                <a:blip r:embed="rId3"/>
              </a:buBlip>
            </a:pPr>
            <a:r>
              <a:rPr lang="en-US" sz="1600" dirty="0" smtClean="0"/>
              <a:t>Efficient dev-to-IT operations</a:t>
            </a:r>
          </a:p>
        </p:txBody>
      </p:sp>
      <p:pic>
        <p:nvPicPr>
          <p:cNvPr id="80" name="Rectangle 6155" descr="pic employ"/>
          <p:cNvPicPr>
            <a:picLocks noChangeAspect="1" noChangeArrowheads="1"/>
          </p:cNvPicPr>
          <p:nvPr/>
        </p:nvPicPr>
        <p:blipFill>
          <a:blip r:embed="rId4" cstate="print">
            <a:grayscl/>
          </a:blip>
          <a:srcRect/>
          <a:stretch>
            <a:fillRect/>
          </a:stretch>
        </p:blipFill>
        <p:spPr bwMode="auto">
          <a:xfrm>
            <a:off x="3437629" y="1908048"/>
            <a:ext cx="2146307" cy="1898904"/>
          </a:xfrm>
          <a:prstGeom prst="rect">
            <a:avLst/>
          </a:prstGeom>
          <a:ln w="63500" cap="rnd">
            <a:noFill/>
          </a:ln>
          <a:effectLst>
            <a:outerShdw blurRad="381000" dist="292100" dir="5400000" sx="-80000" sy="-18000" rotWithShape="0">
              <a:srgbClr val="000000">
                <a:alpha val="22000"/>
              </a:srgbClr>
            </a:outerShdw>
            <a:softEdge rad="31750"/>
          </a:effectLst>
        </p:spPr>
      </p:pic>
      <p:sp>
        <p:nvSpPr>
          <p:cNvPr id="29" name="Title 1"/>
          <p:cNvSpPr txBox="1">
            <a:spLocks/>
          </p:cNvSpPr>
          <p:nvPr/>
        </p:nvSpPr>
        <p:spPr>
          <a:xfrm>
            <a:off x="2743200" y="4419600"/>
            <a:ext cx="3581400" cy="990600"/>
          </a:xfrm>
          <a:prstGeom prst="rect">
            <a:avLst/>
          </a:prstGeom>
        </p:spPr>
        <p:txBody>
          <a:bodyPr/>
          <a:lstStyle/>
          <a:p>
            <a:pPr marL="0" marR="0" lvl="0" indent="0" algn="ctr" defTabSz="914400" rtl="0" eaLnBrk="1" fontAlgn="base" latinLnBrk="0" hangingPunct="1">
              <a:spcAft>
                <a:spcPct val="0"/>
              </a:spcAft>
              <a:buClrTx/>
              <a:buSzTx/>
              <a:buFontTx/>
              <a:buNone/>
              <a:tabLst/>
              <a:defRPr/>
            </a:pPr>
            <a:r>
              <a:rPr kumimoji="0" lang="en-US" sz="2800" b="1" i="0" u="none" strike="noStrike" kern="0" cap="none" spc="0" normalizeH="0" baseline="0" noProof="0" dirty="0" smtClean="0">
                <a:ln>
                  <a:noFill/>
                </a:ln>
                <a:solidFill>
                  <a:schemeClr val="bg1">
                    <a:lumMod val="50000"/>
                  </a:schemeClr>
                </a:solidFill>
                <a:effectLst/>
                <a:uLnTx/>
                <a:uFillTx/>
                <a:latin typeface="+mj-lt"/>
                <a:ea typeface="+mj-ea"/>
                <a:cs typeface="+mj-cs"/>
              </a:rPr>
              <a:t>Virtualization is a</a:t>
            </a:r>
          </a:p>
          <a:p>
            <a:pPr marL="0" marR="0" lvl="0" indent="0" algn="ctr" defTabSz="914400" rtl="0" eaLnBrk="1" fontAlgn="base" latinLnBrk="0" hangingPunct="1">
              <a:spcAft>
                <a:spcPct val="0"/>
              </a:spcAft>
              <a:buClrTx/>
              <a:buSzTx/>
              <a:buFontTx/>
              <a:buNone/>
              <a:tabLst/>
              <a:defRPr/>
            </a:pPr>
            <a:r>
              <a:rPr kumimoji="0" lang="en-US" sz="2800" b="1" i="0" u="none" strike="noStrike" kern="0" cap="none" spc="0" normalizeH="0" baseline="0" noProof="0" dirty="0" smtClean="0">
                <a:ln>
                  <a:noFill/>
                </a:ln>
                <a:solidFill>
                  <a:schemeClr val="bg1">
                    <a:lumMod val="50000"/>
                  </a:schemeClr>
                </a:solidFill>
                <a:effectLst/>
                <a:uLnTx/>
                <a:uFillTx/>
                <a:latin typeface="+mj-lt"/>
                <a:ea typeface="+mj-ea"/>
                <a:cs typeface="+mj-cs"/>
              </a:rPr>
              <a:t>Key</a:t>
            </a:r>
            <a:r>
              <a:rPr kumimoji="0" lang="en-US" sz="2800" b="1" i="0" u="none" strike="noStrike" kern="0" cap="none" spc="0" normalizeH="0" noProof="0" dirty="0" smtClean="0">
                <a:ln>
                  <a:noFill/>
                </a:ln>
                <a:solidFill>
                  <a:schemeClr val="bg1">
                    <a:lumMod val="50000"/>
                  </a:schemeClr>
                </a:solidFill>
                <a:effectLst/>
                <a:uLnTx/>
                <a:uFillTx/>
                <a:latin typeface="+mj-lt"/>
                <a:ea typeface="+mj-ea"/>
                <a:cs typeface="+mj-cs"/>
              </a:rPr>
              <a:t> Driver</a:t>
            </a:r>
            <a:endParaRPr kumimoji="0" lang="en-US" sz="2800" b="1" i="0" u="none" strike="noStrike" kern="0" cap="none" spc="0" normalizeH="0" baseline="0" noProof="0" dirty="0">
              <a:ln>
                <a:noFill/>
              </a:ln>
              <a:solidFill>
                <a:schemeClr val="bg1">
                  <a:lumMod val="50000"/>
                </a:schemeClr>
              </a:solidFill>
              <a:effectLst/>
              <a:uLnTx/>
              <a:uFillTx/>
              <a:latin typeface="+mj-lt"/>
              <a:ea typeface="+mj-ea"/>
              <a:cs typeface="+mj-cs"/>
            </a:endParaRPr>
          </a:p>
        </p:txBody>
      </p:sp>
      <p:sp>
        <p:nvSpPr>
          <p:cNvPr id="27" name="Trapezoid 26"/>
          <p:cNvSpPr/>
          <p:nvPr/>
        </p:nvSpPr>
        <p:spPr bwMode="auto">
          <a:xfrm>
            <a:off x="1981200" y="3861816"/>
            <a:ext cx="5334000" cy="1295400"/>
          </a:xfrm>
          <a:prstGeom prst="trapezoid">
            <a:avLst>
              <a:gd name="adj" fmla="val 127821"/>
            </a:avLst>
          </a:prstGeom>
          <a:gradFill flip="none" rotWithShape="1">
            <a:gsLst>
              <a:gs pos="0">
                <a:srgbClr val="AAADB8">
                  <a:lumMod val="40000"/>
                  <a:lumOff val="60000"/>
                  <a:shade val="30000"/>
                  <a:satMod val="115000"/>
                  <a:alpha val="0"/>
                </a:srgbClr>
              </a:gs>
              <a:gs pos="50000">
                <a:srgbClr val="AAADB8">
                  <a:lumMod val="40000"/>
                  <a:lumOff val="60000"/>
                  <a:shade val="67500"/>
                  <a:satMod val="115000"/>
                  <a:alpha val="50000"/>
                </a:srgbClr>
              </a:gs>
              <a:gs pos="100000">
                <a:srgbClr val="AAADB8">
                  <a:lumMod val="40000"/>
                  <a:lumOff val="60000"/>
                  <a:shade val="100000"/>
                  <a:satMod val="115000"/>
                </a:srgbClr>
              </a:gs>
            </a:gsLst>
            <a:lin ang="54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Arial" pitchFamily="34" charset="0"/>
              <a:ea typeface="ＭＳ Ｐゴシック" pitchFamily="34" charset="-128"/>
            </a:endParaRPr>
          </a:p>
        </p:txBody>
      </p:sp>
      <p:grpSp>
        <p:nvGrpSpPr>
          <p:cNvPr id="32" name="Group 31"/>
          <p:cNvGrpSpPr/>
          <p:nvPr/>
        </p:nvGrpSpPr>
        <p:grpSpPr>
          <a:xfrm>
            <a:off x="135840" y="5191734"/>
            <a:ext cx="8915400" cy="916458"/>
            <a:chOff x="129744" y="5331942"/>
            <a:chExt cx="8915400" cy="916458"/>
          </a:xfrm>
        </p:grpSpPr>
        <p:sp>
          <p:nvSpPr>
            <p:cNvPr id="33" name="Rounded Rectangle 32"/>
            <p:cNvSpPr/>
            <p:nvPr/>
          </p:nvSpPr>
          <p:spPr bwMode="auto">
            <a:xfrm>
              <a:off x="296802" y="5459629"/>
              <a:ext cx="2743200" cy="650786"/>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Lower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TCO</a:t>
              </a:r>
            </a:p>
          </p:txBody>
        </p:sp>
        <p:sp>
          <p:nvSpPr>
            <p:cNvPr id="34" name="Rounded Rectangle 33"/>
            <p:cNvSpPr/>
            <p:nvPr/>
          </p:nvSpPr>
          <p:spPr bwMode="auto">
            <a:xfrm>
              <a:off x="3254954" y="5459629"/>
              <a:ext cx="2743200" cy="650786"/>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Increase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Availability</a:t>
              </a:r>
            </a:p>
          </p:txBody>
        </p:sp>
        <p:sp>
          <p:nvSpPr>
            <p:cNvPr id="35" name="Rounded Rectangle 34"/>
            <p:cNvSpPr/>
            <p:nvPr/>
          </p:nvSpPr>
          <p:spPr bwMode="auto">
            <a:xfrm>
              <a:off x="6164202" y="5459629"/>
              <a:ext cx="2744190" cy="650786"/>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Improve Business                 Agility</a:t>
              </a:r>
            </a:p>
          </p:txBody>
        </p:sp>
        <p:sp>
          <p:nvSpPr>
            <p:cNvPr id="36" name="Rounded Rectangle 35"/>
            <p:cNvSpPr/>
            <p:nvPr/>
          </p:nvSpPr>
          <p:spPr bwMode="auto">
            <a:xfrm>
              <a:off x="129744" y="5331942"/>
              <a:ext cx="8915400" cy="916458"/>
            </a:xfrm>
            <a:prstGeom prst="roundRect">
              <a:avLst/>
            </a:prstGeom>
            <a:noFill/>
            <a:ln w="38100">
              <a:solidFill>
                <a:srgbClr val="FFFFFF"/>
              </a:solidFill>
              <a:miter lim="800000"/>
              <a:headEnd type="none" w="sm" len="sm"/>
              <a:tailEnd type="none" w="sm" len="sm"/>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099" eaLnBrk="0" fontAlgn="base" latinLnBrk="0" hangingPunct="0">
                <a:lnSpc>
                  <a:spcPct val="90000"/>
                </a:lnSpc>
                <a:spcBef>
                  <a:spcPct val="0"/>
                </a:spcBef>
                <a:spcAft>
                  <a:spcPct val="0"/>
                </a:spcAft>
                <a:buClrTx/>
                <a:buSzTx/>
                <a:buFontTx/>
                <a:buNone/>
                <a:tabLst/>
                <a:defRPr/>
              </a:pPr>
              <a:endParaRPr kumimoji="0" lang="en-US" sz="2000" b="1" i="0" u="none" strike="noStrike" kern="0" cap="none" spc="0" normalizeH="0" baseline="0" noProof="0" dirty="0" smtClean="0">
                <a:ln>
                  <a:noFill/>
                </a:ln>
                <a:solidFill>
                  <a:sysClr val="windowText" lastClr="000000"/>
                </a:solidFill>
                <a:effectLst/>
                <a:uLnTx/>
                <a:uFillTx/>
                <a:latin typeface="Calibri" pitchFamily="34" charset="0"/>
                <a:ea typeface="ＭＳ Ｐゴシック" pitchFamily="34" charset="-128"/>
                <a:cs typeface="Calibri" pitchFamily="34" charset="0"/>
              </a:endParaRPr>
            </a:p>
          </p:txBody>
        </p:sp>
      </p:grpSp>
      <p:sp>
        <p:nvSpPr>
          <p:cNvPr id="38" name="Title 1"/>
          <p:cNvSpPr txBox="1">
            <a:spLocks/>
          </p:cNvSpPr>
          <p:nvPr/>
        </p:nvSpPr>
        <p:spPr>
          <a:xfrm>
            <a:off x="2895600" y="4242816"/>
            <a:ext cx="3581400" cy="990600"/>
          </a:xfrm>
          <a:prstGeom prst="rect">
            <a:avLst/>
          </a:prstGeom>
        </p:spPr>
        <p: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2800" b="1" i="0" u="none" strike="noStrike" kern="0" cap="none" spc="0" normalizeH="0" baseline="0" noProof="0" dirty="0" smtClean="0">
                <a:ln>
                  <a:noFill/>
                </a:ln>
                <a:solidFill>
                  <a:srgbClr val="003366">
                    <a:lumMod val="50000"/>
                  </a:srgbClr>
                </a:solidFill>
                <a:effectLst/>
                <a:uLnTx/>
                <a:uFillTx/>
                <a:latin typeface="Segoe"/>
                <a:ea typeface="ＭＳ Ｐゴシック"/>
                <a:cs typeface="+mj-cs"/>
              </a:rPr>
              <a:t>Virtualization is a</a:t>
            </a:r>
          </a:p>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2800" b="1" i="0" u="none" strike="noStrike" kern="0" cap="none" spc="0" normalizeH="0" baseline="0" noProof="0" dirty="0" smtClean="0">
                <a:ln>
                  <a:noFill/>
                </a:ln>
                <a:solidFill>
                  <a:srgbClr val="003366">
                    <a:lumMod val="50000"/>
                  </a:srgbClr>
                </a:solidFill>
                <a:effectLst/>
                <a:uLnTx/>
                <a:uFillTx/>
                <a:latin typeface="Segoe"/>
                <a:ea typeface="ＭＳ Ｐゴシック"/>
                <a:cs typeface="+mj-cs"/>
              </a:rPr>
              <a:t>Key Driver</a:t>
            </a:r>
            <a:endParaRPr kumimoji="0" lang="en-US" sz="2800" b="1" i="0" u="none" strike="noStrike" kern="0" cap="none" spc="0" normalizeH="0" baseline="0" noProof="0" dirty="0">
              <a:ln>
                <a:noFill/>
              </a:ln>
              <a:solidFill>
                <a:srgbClr val="003366">
                  <a:lumMod val="50000"/>
                </a:srgbClr>
              </a:solidFill>
              <a:effectLst/>
              <a:uLnTx/>
              <a:uFillTx/>
              <a:latin typeface="Segoe"/>
              <a:ea typeface="ＭＳ Ｐゴシック"/>
              <a:cs typeface="+mj-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1000"/>
                                        <p:tgtEl>
                                          <p:spTgt spid="27"/>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par>
                          <p:cTn id="11" fill="hold">
                            <p:stCondLst>
                              <p:cond delay="1000"/>
                            </p:stCondLst>
                            <p:childTnLst>
                              <p:par>
                                <p:cTn id="12" presetID="55"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1000" fill="hold"/>
                                        <p:tgtEl>
                                          <p:spTgt spid="32"/>
                                        </p:tgtEl>
                                        <p:attrNameLst>
                                          <p:attrName>ppt_w</p:attrName>
                                        </p:attrNameLst>
                                      </p:cBhvr>
                                      <p:tavLst>
                                        <p:tav tm="0">
                                          <p:val>
                                            <p:strVal val="#ppt_w*0.70"/>
                                          </p:val>
                                        </p:tav>
                                        <p:tav tm="100000">
                                          <p:val>
                                            <p:strVal val="#ppt_w"/>
                                          </p:val>
                                        </p:tav>
                                      </p:tavLst>
                                    </p:anim>
                                    <p:anim calcmode="lin" valueType="num">
                                      <p:cBhvr>
                                        <p:cTn id="15" dur="1000" fill="hold"/>
                                        <p:tgtEl>
                                          <p:spTgt spid="32"/>
                                        </p:tgtEl>
                                        <p:attrNameLst>
                                          <p:attrName>ppt_h</p:attrName>
                                        </p:attrNameLst>
                                      </p:cBhvr>
                                      <p:tavLst>
                                        <p:tav tm="0">
                                          <p:val>
                                            <p:strVal val="#ppt_h"/>
                                          </p:val>
                                        </p:tav>
                                        <p:tav tm="100000">
                                          <p:val>
                                            <p:strVal val="#ppt_h"/>
                                          </p:val>
                                        </p:tav>
                                      </p:tavLst>
                                    </p:anim>
                                    <p:animEffect transition="in" filter="fade">
                                      <p:cBhvr>
                                        <p:cTn id="1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82000" cy="443198"/>
          </a:xfrm>
        </p:spPr>
        <p:txBody>
          <a:bodyPr/>
          <a:lstStyle/>
          <a:p>
            <a:r>
              <a:rPr lang="en-US" sz="3200" dirty="0" smtClean="0"/>
              <a:t>Next Steps</a:t>
            </a:r>
            <a:endParaRPr lang="en-US" sz="3200" dirty="0"/>
          </a:p>
        </p:txBody>
      </p:sp>
      <p:sp>
        <p:nvSpPr>
          <p:cNvPr id="19" name="Rounded Rectangle 18"/>
          <p:cNvSpPr/>
          <p:nvPr/>
        </p:nvSpPr>
        <p:spPr>
          <a:xfrm>
            <a:off x="1" y="1400175"/>
            <a:ext cx="9143999" cy="3990975"/>
          </a:xfrm>
          <a:prstGeom prst="roundRect">
            <a:avLst>
              <a:gd name="adj" fmla="val 0"/>
            </a:avLst>
          </a:prstGeom>
          <a:gradFill rotWithShape="1">
            <a:gsLst>
              <a:gs pos="0">
                <a:srgbClr val="FFFFFF">
                  <a:lumMod val="50000"/>
                  <a:alpha val="0"/>
                </a:srgbClr>
              </a:gs>
              <a:gs pos="100000">
                <a:srgbClr val="FFFFFF">
                  <a:lumMod val="95000"/>
                  <a:alpha val="46000"/>
                </a:srgbClr>
              </a:gs>
            </a:gsLst>
            <a:lin ang="4800000" scaled="0"/>
          </a:gradFill>
          <a:ln w="9525" cap="flat" cmpd="sng" algn="ctr">
            <a:noFill/>
            <a:prstDash val="solid"/>
          </a:ln>
          <a:effectLst>
            <a:outerShdw blurRad="40000" dist="23000" dir="5400000" rotWithShape="0">
              <a:srgbClr val="000000">
                <a:alpha val="35000"/>
              </a:srgbClr>
            </a:outerShdw>
          </a:effectLst>
          <a:scene3d>
            <a:camera prst="orthographicFront"/>
            <a:lightRig rig="soft" dir="t"/>
          </a:scene3d>
          <a:sp3d extrusionH="57150" contourW="12700" prstMaterial="plastic">
            <a:bevelT/>
            <a:extrusionClr>
              <a:srgbClr val="FFFFFF"/>
            </a:extrusionClr>
            <a:contourClr>
              <a:srgbClr val="FFFFFF">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ＭＳ Ｐゴシック"/>
            </a:endParaRPr>
          </a:p>
        </p:txBody>
      </p:sp>
      <p:sp>
        <p:nvSpPr>
          <p:cNvPr id="20" name="Rounded Rectangle 19"/>
          <p:cNvSpPr/>
          <p:nvPr/>
        </p:nvSpPr>
        <p:spPr>
          <a:xfrm>
            <a:off x="1" y="1400175"/>
            <a:ext cx="9143999" cy="3990975"/>
          </a:xfrm>
          <a:prstGeom prst="roundRect">
            <a:avLst>
              <a:gd name="adj" fmla="val 0"/>
            </a:avLst>
          </a:prstGeom>
          <a:gradFill rotWithShape="1">
            <a:gsLst>
              <a:gs pos="0">
                <a:sysClr val="window" lastClr="FFFFFF">
                  <a:lumMod val="50000"/>
                  <a:alpha val="0"/>
                </a:sysClr>
              </a:gs>
              <a:gs pos="100000">
                <a:sysClr val="window" lastClr="FFFFFF">
                  <a:lumMod val="95000"/>
                  <a:alpha val="46000"/>
                </a:sysClr>
              </a:gs>
            </a:gsLst>
            <a:lin ang="4800000" scaled="0"/>
          </a:gradFill>
          <a:ln w="9525" cap="flat" cmpd="sng" algn="ctr">
            <a:noFill/>
            <a:prstDash val="solid"/>
          </a:ln>
          <a:effectLst>
            <a:outerShdw blurRad="40000" dist="23000" dir="5400000" rotWithShape="0">
              <a:srgbClr val="000000">
                <a:alpha val="35000"/>
              </a:srgbClr>
            </a:outerShdw>
          </a:effectLst>
          <a:scene3d>
            <a:camera prst="orthographicFront"/>
            <a:lightRig rig="soft" dir="t"/>
          </a:scene3d>
          <a:sp3d extrusionH="57150" contourW="12700" prstMaterial="plastic">
            <a:bevelT/>
            <a:extrusionClr>
              <a:sysClr val="window" lastClr="FFFFFF"/>
            </a:extrusionClr>
            <a:contourClr>
              <a:sysClr val="window" lastClr="FFFFFF">
                <a:lumMod val="50000"/>
              </a:sys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 name="Group 33"/>
          <p:cNvGrpSpPr/>
          <p:nvPr/>
        </p:nvGrpSpPr>
        <p:grpSpPr>
          <a:xfrm>
            <a:off x="217721" y="1751126"/>
            <a:ext cx="8795659" cy="3289072"/>
            <a:chOff x="217721" y="1573213"/>
            <a:chExt cx="8795659" cy="3289072"/>
          </a:xfrm>
        </p:grpSpPr>
        <p:sp>
          <p:nvSpPr>
            <p:cNvPr id="22" name="Rectangle 21"/>
            <p:cNvSpPr/>
            <p:nvPr/>
          </p:nvSpPr>
          <p:spPr>
            <a:xfrm>
              <a:off x="217721" y="1799771"/>
              <a:ext cx="2569028" cy="3062514"/>
            </a:xfrm>
            <a:prstGeom prst="rect">
              <a:avLst/>
            </a:prstGeom>
            <a:gradFill rotWithShape="1">
              <a:gsLst>
                <a:gs pos="0">
                  <a:srgbClr val="102240"/>
                </a:gs>
                <a:gs pos="60000">
                  <a:srgbClr val="3E5576"/>
                </a:gs>
                <a:gs pos="100000">
                  <a:srgbClr val="53799B"/>
                </a:gs>
              </a:gsLst>
              <a:lin ang="16200000" scaled="0"/>
            </a:gradFill>
            <a:ln w="9525" cap="flat" cmpd="sng" algn="ctr">
              <a:solidFill>
                <a:sysClr val="window" lastClr="FFFFFF">
                  <a:lumMod val="75000"/>
                </a:sysClr>
              </a:solidFill>
              <a:prstDash val="solid"/>
            </a:ln>
            <a:effectLst>
              <a:outerShdw blurRad="40000" dist="23000" dir="5400000" rotWithShape="0">
                <a:srgbClr val="000000">
                  <a:alpha val="35000"/>
                </a:srgbClr>
              </a:outerShdw>
            </a:effectLst>
            <a:scene3d>
              <a:camera prst="perspectiveContrastingLeftFacing"/>
              <a:lightRig rig="glow" dir="t">
                <a:rot lat="0" lon="0" rev="5400000"/>
              </a:lightRig>
            </a:scene3d>
            <a:sp3d>
              <a:bevelT/>
              <a:bevelB/>
            </a:sp3d>
          </p:spPr>
          <p:txBody>
            <a:bodyPr lIns="91418" tIns="45708" rIns="91418" bIns="457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pic>
          <p:nvPicPr>
            <p:cNvPr id="23" name="Picture 12" descr="check box"/>
            <p:cNvPicPr>
              <a:picLocks noChangeAspect="1" noChangeArrowheads="1"/>
            </p:cNvPicPr>
            <p:nvPr/>
          </p:nvPicPr>
          <p:blipFill>
            <a:blip r:embed="rId3" cstate="print"/>
            <a:srcRect/>
            <a:stretch>
              <a:fillRect/>
            </a:stretch>
          </p:blipFill>
          <p:spPr bwMode="auto">
            <a:xfrm>
              <a:off x="755650" y="1573213"/>
              <a:ext cx="931863" cy="885825"/>
            </a:xfrm>
            <a:prstGeom prst="rect">
              <a:avLst/>
            </a:prstGeom>
            <a:noFill/>
            <a:ln w="9525">
              <a:noFill/>
              <a:miter lim="800000"/>
              <a:headEnd/>
              <a:tailEnd/>
            </a:ln>
          </p:spPr>
        </p:pic>
        <p:sp>
          <p:nvSpPr>
            <p:cNvPr id="24" name="Rectangle 23"/>
            <p:cNvSpPr/>
            <p:nvPr/>
          </p:nvSpPr>
          <p:spPr>
            <a:xfrm>
              <a:off x="2278749" y="1799771"/>
              <a:ext cx="2569028" cy="3062514"/>
            </a:xfrm>
            <a:prstGeom prst="rect">
              <a:avLst/>
            </a:prstGeom>
            <a:gradFill rotWithShape="1">
              <a:gsLst>
                <a:gs pos="0">
                  <a:srgbClr val="102240"/>
                </a:gs>
                <a:gs pos="60000">
                  <a:srgbClr val="3E5576"/>
                </a:gs>
                <a:gs pos="100000">
                  <a:srgbClr val="53799B"/>
                </a:gs>
              </a:gsLst>
              <a:lin ang="16200000" scaled="0"/>
            </a:gradFill>
            <a:ln w="9525" cap="flat" cmpd="sng" algn="ctr">
              <a:solidFill>
                <a:sysClr val="window" lastClr="FFFFFF">
                  <a:lumMod val="75000"/>
                </a:sysClr>
              </a:solidFill>
              <a:prstDash val="solid"/>
            </a:ln>
            <a:effectLst>
              <a:outerShdw blurRad="40000" dist="23000" dir="5400000" rotWithShape="0">
                <a:srgbClr val="000000">
                  <a:alpha val="35000"/>
                </a:srgbClr>
              </a:outerShdw>
            </a:effectLst>
            <a:scene3d>
              <a:camera prst="perspectiveContrastingLeftFacing"/>
              <a:lightRig rig="glow" dir="t">
                <a:rot lat="0" lon="0" rev="5400000"/>
              </a:lightRig>
            </a:scene3d>
            <a:sp3d>
              <a:bevelT/>
              <a:bevelB/>
            </a:sp3d>
          </p:spPr>
          <p:txBody>
            <a:bodyPr lIns="91418" tIns="45708" rIns="91418" bIns="457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pic>
          <p:nvPicPr>
            <p:cNvPr id="25" name="Picture 12" descr="check box"/>
            <p:cNvPicPr>
              <a:picLocks noChangeAspect="1" noChangeArrowheads="1"/>
            </p:cNvPicPr>
            <p:nvPr/>
          </p:nvPicPr>
          <p:blipFill>
            <a:blip r:embed="rId3" cstate="print"/>
            <a:srcRect/>
            <a:stretch>
              <a:fillRect/>
            </a:stretch>
          </p:blipFill>
          <p:spPr bwMode="auto">
            <a:xfrm>
              <a:off x="2816225" y="1573213"/>
              <a:ext cx="931863" cy="885825"/>
            </a:xfrm>
            <a:prstGeom prst="rect">
              <a:avLst/>
            </a:prstGeom>
            <a:noFill/>
            <a:ln w="9525">
              <a:noFill/>
              <a:miter lim="800000"/>
              <a:headEnd/>
              <a:tailEnd/>
            </a:ln>
          </p:spPr>
        </p:pic>
        <p:sp>
          <p:nvSpPr>
            <p:cNvPr id="26" name="Rectangle 9"/>
            <p:cNvSpPr>
              <a:spLocks noChangeArrowheads="1"/>
            </p:cNvSpPr>
            <p:nvPr/>
          </p:nvSpPr>
          <p:spPr bwMode="white">
            <a:xfrm>
              <a:off x="704850" y="2576513"/>
              <a:ext cx="1922463" cy="1089529"/>
            </a:xfrm>
            <a:prstGeom prst="rect">
              <a:avLst/>
            </a:prstGeom>
            <a:noFill/>
            <a:ln w="9525" algn="ctr">
              <a:noFill/>
              <a:miter lim="800000"/>
              <a:headEnd/>
              <a:tailEnd/>
            </a:ln>
            <a:effectLst/>
          </p:spPr>
          <p:txBody>
            <a:bodyPr>
              <a:spAutoFit/>
            </a:bodyPr>
            <a:lstStyle/>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rPr>
                <a:t>Step 1</a:t>
              </a:r>
              <a:endParaRPr kumimoji="0" lang="en-US" sz="18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Segoe" pitchFamily="34" charset="0"/>
                <a:ea typeface="+mn-ea"/>
              </a:endParaRPr>
            </a:p>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Segoe" pitchFamily="34" charset="0"/>
                  <a:ea typeface="+mn-ea"/>
                </a:rPr>
                <a:t>Understand your Virtualization options</a:t>
              </a:r>
              <a:endParaRPr kumimoji="0" lang="en-US" sz="1800" b="0" i="0" u="none" strike="noStrike" kern="0" cap="none" spc="0" normalizeH="0" baseline="0" noProof="0" dirty="0">
                <a:ln>
                  <a:noFill/>
                </a:ln>
                <a:solidFill>
                  <a:sysClr val="window" lastClr="FFFFFF"/>
                </a:solidFill>
                <a:effectLst/>
                <a:uLnTx/>
                <a:uFillTx/>
                <a:latin typeface="Segoe" pitchFamily="34" charset="0"/>
                <a:ea typeface="+mn-ea"/>
              </a:endParaRPr>
            </a:p>
          </p:txBody>
        </p:sp>
        <p:sp>
          <p:nvSpPr>
            <p:cNvPr id="27" name="Rectangle 26"/>
            <p:cNvSpPr/>
            <p:nvPr/>
          </p:nvSpPr>
          <p:spPr>
            <a:xfrm>
              <a:off x="4368808" y="1799771"/>
              <a:ext cx="2569028" cy="3062514"/>
            </a:xfrm>
            <a:prstGeom prst="rect">
              <a:avLst/>
            </a:prstGeom>
            <a:gradFill rotWithShape="1">
              <a:gsLst>
                <a:gs pos="0">
                  <a:srgbClr val="102240"/>
                </a:gs>
                <a:gs pos="60000">
                  <a:srgbClr val="3E5576"/>
                </a:gs>
                <a:gs pos="100000">
                  <a:srgbClr val="53799B"/>
                </a:gs>
              </a:gsLst>
              <a:lin ang="16200000" scaled="0"/>
            </a:gradFill>
            <a:ln w="9525" cap="flat" cmpd="sng" algn="ctr">
              <a:solidFill>
                <a:sysClr val="window" lastClr="FFFFFF">
                  <a:lumMod val="75000"/>
                </a:sysClr>
              </a:solidFill>
              <a:prstDash val="solid"/>
            </a:ln>
            <a:effectLst>
              <a:outerShdw blurRad="40000" dist="23000" dir="5400000" rotWithShape="0">
                <a:srgbClr val="000000">
                  <a:alpha val="35000"/>
                </a:srgbClr>
              </a:outerShdw>
            </a:effectLst>
            <a:scene3d>
              <a:camera prst="perspectiveContrastingLeftFacing"/>
              <a:lightRig rig="glow" dir="t">
                <a:rot lat="0" lon="0" rev="5400000"/>
              </a:lightRig>
            </a:scene3d>
            <a:sp3d>
              <a:bevelT/>
              <a:bevelB/>
            </a:sp3d>
          </p:spPr>
          <p:txBody>
            <a:bodyPr lIns="91418" tIns="45708" rIns="91418" bIns="457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pic>
          <p:nvPicPr>
            <p:cNvPr id="28" name="Picture 12" descr="check box"/>
            <p:cNvPicPr>
              <a:picLocks noChangeAspect="1" noChangeArrowheads="1"/>
            </p:cNvPicPr>
            <p:nvPr/>
          </p:nvPicPr>
          <p:blipFill>
            <a:blip r:embed="rId3" cstate="print"/>
            <a:srcRect/>
            <a:stretch>
              <a:fillRect/>
            </a:stretch>
          </p:blipFill>
          <p:spPr bwMode="auto">
            <a:xfrm>
              <a:off x="4905375" y="1573213"/>
              <a:ext cx="931863" cy="885825"/>
            </a:xfrm>
            <a:prstGeom prst="rect">
              <a:avLst/>
            </a:prstGeom>
            <a:noFill/>
            <a:ln w="9525">
              <a:noFill/>
              <a:miter lim="800000"/>
              <a:headEnd/>
              <a:tailEnd/>
            </a:ln>
          </p:spPr>
        </p:pic>
        <p:sp>
          <p:nvSpPr>
            <p:cNvPr id="29" name="Rectangle 28"/>
            <p:cNvSpPr>
              <a:spLocks noChangeArrowheads="1"/>
            </p:cNvSpPr>
            <p:nvPr/>
          </p:nvSpPr>
          <p:spPr bwMode="white">
            <a:xfrm>
              <a:off x="2770188" y="2576513"/>
              <a:ext cx="1864442" cy="1837426"/>
            </a:xfrm>
            <a:prstGeom prst="rect">
              <a:avLst/>
            </a:prstGeom>
            <a:noFill/>
            <a:ln w="9525" algn="ctr">
              <a:noFill/>
              <a:miter lim="800000"/>
              <a:headEnd/>
              <a:tailEnd/>
            </a:ln>
            <a:effectLst/>
          </p:spPr>
          <p:txBody>
            <a:bodyPr wrap="square">
              <a:spAutoFit/>
            </a:bodyPr>
            <a:lstStyle/>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rPr>
                <a:t>Step 2</a:t>
              </a:r>
            </a:p>
            <a:p>
              <a:pPr marL="0" lvl="1" defTabSz="-13873163">
                <a:lnSpc>
                  <a:spcPct val="90000"/>
                </a:lnSpc>
                <a:buClr>
                  <a:srgbClr val="2D2D2D"/>
                </a:buClr>
                <a:buSzPct val="95000"/>
                <a:defRPr/>
              </a:pPr>
              <a:r>
                <a:rPr lang="en-US" kern="0" dirty="0" smtClean="0">
                  <a:solidFill>
                    <a:sysClr val="window" lastClr="FFFFFF"/>
                  </a:solidFill>
                  <a:latin typeface="Segoe" pitchFamily="34" charset="0"/>
                </a:rPr>
                <a:t>Use Solution Accelerators to determine virtualization candidates</a:t>
              </a:r>
            </a:p>
            <a:p>
              <a:pPr marL="0" marR="0" lvl="1" indent="0" defTabSz="-13873163" eaLnBrk="1" fontAlgn="auto" latinLnBrk="0" hangingPunct="1">
                <a:lnSpc>
                  <a:spcPct val="90000"/>
                </a:lnSpc>
                <a:spcBef>
                  <a:spcPts val="0"/>
                </a:spcBef>
                <a:spcAft>
                  <a:spcPts val="0"/>
                </a:spcAft>
                <a:buClr>
                  <a:srgbClr val="2D2D2D"/>
                </a:buClr>
                <a:buSzPct val="95000"/>
                <a:buFontTx/>
                <a:buNone/>
                <a:tabLst/>
                <a:defRPr/>
              </a:pPr>
              <a:endParaRPr kumimoji="0" lang="en-US" sz="18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endParaRPr>
            </a:p>
          </p:txBody>
        </p:sp>
        <p:sp>
          <p:nvSpPr>
            <p:cNvPr id="30" name="Rectangle 9"/>
            <p:cNvSpPr>
              <a:spLocks noChangeArrowheads="1"/>
            </p:cNvSpPr>
            <p:nvPr/>
          </p:nvSpPr>
          <p:spPr bwMode="white">
            <a:xfrm>
              <a:off x="4860924" y="2576513"/>
              <a:ext cx="2076911" cy="1338828"/>
            </a:xfrm>
            <a:prstGeom prst="rect">
              <a:avLst/>
            </a:prstGeom>
            <a:noFill/>
            <a:ln w="9525" algn="ctr">
              <a:noFill/>
              <a:miter lim="800000"/>
              <a:headEnd/>
              <a:tailEnd/>
            </a:ln>
            <a:effectLst/>
          </p:spPr>
          <p:txBody>
            <a:bodyPr wrap="square">
              <a:spAutoFit/>
            </a:bodyPr>
            <a:lstStyle/>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rPr>
                <a:t>Step 3</a:t>
              </a:r>
            </a:p>
            <a:p>
              <a:pPr marL="0" lvl="1" defTabSz="-13873163">
                <a:lnSpc>
                  <a:spcPct val="90000"/>
                </a:lnSpc>
                <a:buClr>
                  <a:srgbClr val="2D2D2D"/>
                </a:buClr>
                <a:buSzPct val="95000"/>
                <a:defRPr/>
              </a:pPr>
              <a:r>
                <a:rPr lang="en-US" kern="0" dirty="0" smtClean="0">
                  <a:solidFill>
                    <a:sysClr val="window" lastClr="FFFFFF"/>
                  </a:solidFill>
                  <a:latin typeface="Segoe" pitchFamily="34" charset="0"/>
                </a:rPr>
                <a:t>Determine Cost Savings you can achieve using </a:t>
              </a:r>
              <a:r>
                <a:rPr lang="en-US" kern="0" smtClean="0">
                  <a:solidFill>
                    <a:sysClr val="window" lastClr="FFFFFF"/>
                  </a:solidFill>
                  <a:latin typeface="Segoe" pitchFamily="34" charset="0"/>
                </a:rPr>
                <a:t>TCO Calculators</a:t>
              </a:r>
              <a:endParaRPr lang="en-US" kern="0" dirty="0">
                <a:solidFill>
                  <a:sysClr val="window" lastClr="FFFFFF"/>
                </a:solidFill>
                <a:latin typeface="Segoe" pitchFamily="34" charset="0"/>
              </a:endParaRPr>
            </a:p>
          </p:txBody>
        </p:sp>
        <p:sp>
          <p:nvSpPr>
            <p:cNvPr id="31" name="Rectangle 30"/>
            <p:cNvSpPr/>
            <p:nvPr/>
          </p:nvSpPr>
          <p:spPr>
            <a:xfrm>
              <a:off x="6444352" y="1799771"/>
              <a:ext cx="2569028" cy="3062514"/>
            </a:xfrm>
            <a:prstGeom prst="rect">
              <a:avLst/>
            </a:prstGeom>
            <a:gradFill rotWithShape="1">
              <a:gsLst>
                <a:gs pos="0">
                  <a:srgbClr val="102240"/>
                </a:gs>
                <a:gs pos="60000">
                  <a:srgbClr val="3E5576"/>
                </a:gs>
                <a:gs pos="100000">
                  <a:srgbClr val="53799B"/>
                </a:gs>
              </a:gsLst>
              <a:lin ang="16200000" scaled="0"/>
            </a:gradFill>
            <a:ln w="9525" cap="flat" cmpd="sng" algn="ctr">
              <a:solidFill>
                <a:sysClr val="window" lastClr="FFFFFF">
                  <a:lumMod val="75000"/>
                </a:sysClr>
              </a:solidFill>
              <a:prstDash val="solid"/>
            </a:ln>
            <a:effectLst>
              <a:outerShdw blurRad="40000" dist="23000" dir="5400000" rotWithShape="0">
                <a:srgbClr val="000000">
                  <a:alpha val="35000"/>
                </a:srgbClr>
              </a:outerShdw>
            </a:effectLst>
            <a:scene3d>
              <a:camera prst="perspectiveContrastingLeftFacing"/>
              <a:lightRig rig="glow" dir="t">
                <a:rot lat="0" lon="0" rev="5400000"/>
              </a:lightRig>
            </a:scene3d>
            <a:sp3d>
              <a:bevelT/>
              <a:bevelB/>
            </a:sp3d>
          </p:spPr>
          <p:txBody>
            <a:bodyPr lIns="91418" tIns="45708" rIns="91418" bIns="457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pic>
          <p:nvPicPr>
            <p:cNvPr id="32" name="Picture 31" descr="check box"/>
            <p:cNvPicPr>
              <a:picLocks noChangeAspect="1" noChangeArrowheads="1"/>
            </p:cNvPicPr>
            <p:nvPr/>
          </p:nvPicPr>
          <p:blipFill>
            <a:blip r:embed="rId3" cstate="print"/>
            <a:srcRect/>
            <a:stretch>
              <a:fillRect/>
            </a:stretch>
          </p:blipFill>
          <p:spPr bwMode="auto">
            <a:xfrm>
              <a:off x="6981825" y="1573213"/>
              <a:ext cx="931863" cy="885825"/>
            </a:xfrm>
            <a:prstGeom prst="rect">
              <a:avLst/>
            </a:prstGeom>
            <a:noFill/>
            <a:ln w="9525">
              <a:noFill/>
              <a:miter lim="800000"/>
              <a:headEnd/>
              <a:tailEnd/>
            </a:ln>
          </p:spPr>
        </p:pic>
        <p:sp>
          <p:nvSpPr>
            <p:cNvPr id="33" name="Rectangle 9"/>
            <p:cNvSpPr>
              <a:spLocks noChangeArrowheads="1"/>
            </p:cNvSpPr>
            <p:nvPr/>
          </p:nvSpPr>
          <p:spPr bwMode="white">
            <a:xfrm>
              <a:off x="6940550" y="2576513"/>
              <a:ext cx="1806575" cy="1837426"/>
            </a:xfrm>
            <a:prstGeom prst="rect">
              <a:avLst/>
            </a:prstGeom>
            <a:noFill/>
            <a:ln w="9525" algn="ctr">
              <a:noFill/>
              <a:miter lim="800000"/>
              <a:headEnd/>
              <a:tailEnd/>
            </a:ln>
            <a:effectLst/>
          </p:spPr>
          <p:txBody>
            <a:bodyPr>
              <a:spAutoFit/>
            </a:bodyPr>
            <a:lstStyle/>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rPr>
                <a:t>Step 4</a:t>
              </a:r>
            </a:p>
            <a:p>
              <a:pPr marL="0" marR="0" lvl="1" indent="0" defTabSz="-13873163" eaLnBrk="1" fontAlgn="auto" latinLnBrk="0" hangingPunct="1">
                <a:lnSpc>
                  <a:spcPct val="90000"/>
                </a:lnSpc>
                <a:spcBef>
                  <a:spcPts val="0"/>
                </a:spcBef>
                <a:spcAft>
                  <a:spcPts val="0"/>
                </a:spcAft>
                <a:buClr>
                  <a:srgbClr val="2D2D2D"/>
                </a:buClr>
                <a:buSzPct val="95000"/>
                <a:buFontTx/>
                <a:buNone/>
                <a:tabLst/>
                <a:defRPr/>
              </a:pPr>
              <a:r>
                <a:rPr kumimoji="0" lang="en-US" sz="1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Segoe" pitchFamily="34" charset="0"/>
                  <a:ea typeface="+mn-ea"/>
                </a:rPr>
                <a:t>Talk to a Microsoft partner about optimizing your </a:t>
              </a:r>
              <a:r>
                <a:rPr lang="en-US" kern="0" dirty="0" smtClean="0">
                  <a:solidFill>
                    <a:sysClr val="window" lastClr="FFFFFF"/>
                  </a:solidFill>
                  <a:effectLst>
                    <a:outerShdw blurRad="38100" dist="38100" dir="2700000" algn="tl">
                      <a:srgbClr val="000000">
                        <a:alpha val="43137"/>
                      </a:srgbClr>
                    </a:outerShdw>
                  </a:effectLst>
                  <a:latin typeface="Segoe" pitchFamily="34" charset="0"/>
                </a:rPr>
                <a:t>infrastructure</a:t>
              </a:r>
              <a:endParaRPr kumimoji="0" lang="en-US" sz="1800" b="0" i="0" u="none" strike="noStrike" kern="0" cap="none" spc="0" normalizeH="0" baseline="0" noProof="0" dirty="0" smtClean="0">
                <a:ln>
                  <a:noFill/>
                </a:ln>
                <a:solidFill>
                  <a:sysClr val="window" lastClr="FFFFFF"/>
                </a:solidFill>
                <a:effectLst/>
                <a:uLnTx/>
                <a:uFillTx/>
                <a:latin typeface="Segoe" pitchFamily="34" charset="0"/>
                <a:ea typeface="+mn-ea"/>
              </a:endParaRPr>
            </a:p>
            <a:p>
              <a:pPr marL="0" marR="0" lvl="1" indent="0" defTabSz="-13873163" eaLnBrk="1" fontAlgn="auto" latinLnBrk="0" hangingPunct="1">
                <a:lnSpc>
                  <a:spcPct val="90000"/>
                </a:lnSpc>
                <a:spcBef>
                  <a:spcPts val="0"/>
                </a:spcBef>
                <a:spcAft>
                  <a:spcPts val="0"/>
                </a:spcAft>
                <a:buClr>
                  <a:srgbClr val="2D2D2D"/>
                </a:buClr>
                <a:buSzPct val="95000"/>
                <a:buFontTx/>
                <a:buNone/>
                <a:tabLst/>
                <a:defRPr/>
              </a:pPr>
              <a:endParaRPr kumimoji="0" lang="en-US" sz="1800" b="0" i="0" u="none" strike="noStrike" kern="0" cap="none" spc="0" normalizeH="0" baseline="0" noProof="0" dirty="0">
                <a:ln>
                  <a:noFill/>
                </a:ln>
                <a:solidFill>
                  <a:sysClr val="window" lastClr="FFFFFF"/>
                </a:solidFill>
                <a:effectLst/>
                <a:uLnTx/>
                <a:uFillTx/>
                <a:latin typeface="Segoe" pitchFamily="34" charset="0"/>
                <a:ea typeface="+mn-ea"/>
              </a:endParaRPr>
            </a:p>
          </p:txBody>
        </p:sp>
      </p:grpSp>
      <p:sp>
        <p:nvSpPr>
          <p:cNvPr id="34" name="Right Arrow 33"/>
          <p:cNvSpPr/>
          <p:nvPr/>
        </p:nvSpPr>
        <p:spPr>
          <a:xfrm>
            <a:off x="406399" y="4271917"/>
            <a:ext cx="8563430" cy="754743"/>
          </a:xfrm>
          <a:prstGeom prst="rightArrow">
            <a:avLst/>
          </a:prstGeom>
          <a:gradFill rotWithShape="1">
            <a:gsLst>
              <a:gs pos="0">
                <a:srgbClr val="BCD8CF">
                  <a:alpha val="87059"/>
                </a:srgbClr>
              </a:gs>
              <a:gs pos="60000">
                <a:srgbClr val="62AC7E">
                  <a:alpha val="41961"/>
                </a:srgbClr>
              </a:gs>
              <a:gs pos="100000">
                <a:srgbClr val="C9E5D0">
                  <a:alpha val="52157"/>
                </a:srgbClr>
              </a:gs>
            </a:gsLst>
            <a:lin ang="16200000" scaled="0"/>
          </a:gradFill>
          <a:ln w="9525" cap="flat" cmpd="sng" algn="ctr">
            <a:solidFill>
              <a:sysClr val="window" lastClr="FFFFFF">
                <a:lumMod val="75000"/>
              </a:sysClr>
            </a:solidFill>
            <a:prstDash val="solid"/>
          </a:ln>
          <a:effectLst>
            <a:outerShdw blurRad="40000" dist="23000" dir="5400000" rotWithShape="0">
              <a:srgbClr val="000000">
                <a:alpha val="35000"/>
              </a:srgbClr>
            </a:outerShdw>
          </a:effectLst>
          <a:scene3d>
            <a:camera prst="orthographicFront"/>
            <a:lightRig rig="glow" dir="t">
              <a:rot lat="0" lon="0" rev="5400000"/>
            </a:lightRig>
          </a:scene3d>
          <a:sp3d>
            <a:bevelT/>
            <a:bevelB/>
          </a:sp3d>
        </p:spPr>
        <p:txBody>
          <a:bodyPr lIns="91418" tIns="45708" rIns="91418" bIns="457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
        <p:nvSpPr>
          <p:cNvPr id="12" name="Content Placeholder 16"/>
          <p:cNvSpPr>
            <a:spLocks noGrp="1"/>
          </p:cNvSpPr>
          <p:nvPr>
            <p:ph sz="quarter" idx="10"/>
          </p:nvPr>
        </p:nvSpPr>
        <p:spPr>
          <a:xfrm>
            <a:off x="377952" y="1077913"/>
            <a:ext cx="8385048" cy="685800"/>
          </a:xfrm>
        </p:spPr>
        <p:txBody>
          <a:bodyPr/>
          <a:lstStyle/>
          <a:p>
            <a:r>
              <a:rPr lang="en-US" dirty="0" smtClean="0"/>
              <a:t>MGT312 - </a:t>
            </a:r>
            <a:r>
              <a:rPr lang="en-US" dirty="0" err="1" smtClean="0"/>
              <a:t>Virtualisation</a:t>
            </a:r>
            <a:r>
              <a:rPr lang="en-US" dirty="0" smtClean="0"/>
              <a:t> Scenarios for Business Critical Applications </a:t>
            </a:r>
          </a:p>
          <a:p>
            <a:endParaRPr dirty="0" smtClean="0"/>
          </a:p>
        </p:txBody>
      </p:sp>
      <p:sp>
        <p:nvSpPr>
          <p:cNvPr id="13" name="Content Placeholder 16"/>
          <p:cNvSpPr>
            <a:spLocks noGrp="1"/>
          </p:cNvSpPr>
          <p:nvPr>
            <p:ph sz="quarter" idx="10"/>
          </p:nvPr>
        </p:nvSpPr>
        <p:spPr>
          <a:xfrm>
            <a:off x="377952" y="1985715"/>
            <a:ext cx="8385048" cy="685800"/>
          </a:xfrm>
        </p:spPr>
        <p:txBody>
          <a:bodyPr/>
          <a:lstStyle/>
          <a:p>
            <a:r>
              <a:rPr lang="en-US" dirty="0" smtClean="0"/>
              <a:t>CLI03-IS - Microsoft Application Virtualization Discussion </a:t>
            </a:r>
            <a:endParaRPr dirty="0" smtClean="0"/>
          </a:p>
        </p:txBody>
      </p:sp>
      <p:sp>
        <p:nvSpPr>
          <p:cNvPr id="15" name="Content Placeholder 16"/>
          <p:cNvSpPr>
            <a:spLocks noGrp="1"/>
          </p:cNvSpPr>
          <p:nvPr>
            <p:ph sz="quarter" idx="10"/>
          </p:nvPr>
        </p:nvSpPr>
        <p:spPr>
          <a:xfrm>
            <a:off x="381000" y="2893517"/>
            <a:ext cx="8385048" cy="685800"/>
          </a:xfrm>
        </p:spPr>
        <p:txBody>
          <a:bodyPr/>
          <a:lstStyle/>
          <a:p>
            <a:r>
              <a:rPr lang="en-US" dirty="0" smtClean="0"/>
              <a:t>SVR09-IS - Windows Server 2008 R2 Hyper-V Deployment Considerations </a:t>
            </a:r>
            <a:endParaRPr dirty="0" smtClean="0"/>
          </a:p>
        </p:txBody>
      </p:sp>
      <p:sp>
        <p:nvSpPr>
          <p:cNvPr id="21" name="Content Placeholder 16"/>
          <p:cNvSpPr>
            <a:spLocks noGrp="1"/>
          </p:cNvSpPr>
          <p:nvPr>
            <p:ph sz="quarter" idx="10"/>
          </p:nvPr>
        </p:nvSpPr>
        <p:spPr>
          <a:xfrm>
            <a:off x="377952" y="3801319"/>
            <a:ext cx="8385048" cy="685800"/>
          </a:xfrm>
        </p:spPr>
        <p:txBody>
          <a:bodyPr/>
          <a:lstStyle/>
          <a:p>
            <a:r>
              <a:rPr lang="en-US" dirty="0" smtClean="0"/>
              <a:t>SVR205 - Introduction to Hyper-V and Windows Server 2008 R2 with Microsoft System Center Virtual Machine Manager </a:t>
            </a:r>
            <a:endParaRPr dirty="0" smtClean="0"/>
          </a:p>
        </p:txBody>
      </p:sp>
      <p:sp>
        <p:nvSpPr>
          <p:cNvPr id="22" name="Content Placeholder 16"/>
          <p:cNvSpPr>
            <a:spLocks noGrp="1"/>
          </p:cNvSpPr>
          <p:nvPr>
            <p:ph sz="quarter" idx="10"/>
          </p:nvPr>
        </p:nvSpPr>
        <p:spPr>
          <a:xfrm>
            <a:off x="380984" y="4709121"/>
            <a:ext cx="8385048" cy="685800"/>
          </a:xfrm>
        </p:spPr>
        <p:txBody>
          <a:bodyPr/>
          <a:lstStyle/>
          <a:p>
            <a:r>
              <a:rPr lang="en-US" dirty="0" smtClean="0"/>
              <a:t>MGT311 - Microsoft System Center Essentials 2010 = Integrated Virtual and Physical IT Management for Medium-Sized Businesses </a:t>
            </a:r>
            <a:endParaRPr dirty="0" smtClean="0"/>
          </a:p>
        </p:txBody>
      </p:sp>
      <p:sp>
        <p:nvSpPr>
          <p:cNvPr id="23" name="Content Placeholder 16"/>
          <p:cNvSpPr>
            <a:spLocks noGrp="1"/>
          </p:cNvSpPr>
          <p:nvPr>
            <p:ph sz="quarter" idx="10"/>
          </p:nvPr>
        </p:nvSpPr>
        <p:spPr>
          <a:xfrm>
            <a:off x="380984" y="5616924"/>
            <a:ext cx="8385048" cy="685800"/>
          </a:xfrm>
        </p:spPr>
        <p:txBody>
          <a:bodyPr/>
          <a:lstStyle/>
          <a:p>
            <a:r>
              <a:rPr lang="en-US" dirty="0" smtClean="0"/>
              <a:t>MGT200 - Microsoft System Center Roadmap and Strategy </a:t>
            </a:r>
            <a:endParaRPr dirty="0" smtClean="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474" y="-60065"/>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accent1">
                  <a:alpha val="3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 Same Side Corner Rectangle 34"/>
          <p:cNvSpPr/>
          <p:nvPr/>
        </p:nvSpPr>
        <p:spPr bwMode="hidden">
          <a:xfrm rot="5400000">
            <a:off x="1064193" y="2283808"/>
            <a:ext cx="2443162" cy="5360192"/>
          </a:xfrm>
          <a:prstGeom prst="round2SameRect">
            <a:avLst>
              <a:gd name="adj1" fmla="val 5000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 name="Rounded Rectangle 10"/>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
        <p:nvSpPr>
          <p:cNvPr id="6" name="Rectangle 5"/>
          <p:cNvSpPr/>
          <p:nvPr/>
        </p:nvSpPr>
        <p:spPr bwMode="auto">
          <a:xfrm>
            <a:off x="-2298032" y="23853"/>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pic>
        <p:nvPicPr>
          <p:cNvPr id="16" name="Picture 15" descr="xbox_360_elite_2_2.png"/>
          <p:cNvPicPr>
            <a:picLocks noChangeAspect="1"/>
          </p:cNvPicPr>
          <p:nvPr/>
        </p:nvPicPr>
        <p:blipFill>
          <a:blip r:embed="rId3"/>
          <a:stretch>
            <a:fillRect/>
          </a:stretch>
        </p:blipFill>
        <p:spPr>
          <a:xfrm>
            <a:off x="4794692" y="404813"/>
            <a:ext cx="4349308" cy="5781675"/>
          </a:xfrm>
          <a:prstGeom prst="rect">
            <a:avLst/>
          </a:prstGeom>
          <a:effectLst>
            <a:outerShdw blurRad="76200" dist="12700" dir="2700000" sy="-23000" kx="-800400" algn="bl"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5"/>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1"/>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p:bldP spid="1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6150592" y="1691640"/>
            <a:ext cx="2743200" cy="439826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22" name="Rectangle 21"/>
          <p:cNvSpPr/>
          <p:nvPr/>
        </p:nvSpPr>
        <p:spPr bwMode="auto">
          <a:xfrm>
            <a:off x="6199094" y="3484581"/>
            <a:ext cx="2639704" cy="2538023"/>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24" name="Rectangle 23"/>
          <p:cNvSpPr/>
          <p:nvPr/>
        </p:nvSpPr>
        <p:spPr>
          <a:xfrm>
            <a:off x="3186752" y="1691640"/>
            <a:ext cx="2743200" cy="439826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23" name="Rectangle 22"/>
          <p:cNvSpPr/>
          <p:nvPr/>
        </p:nvSpPr>
        <p:spPr>
          <a:xfrm>
            <a:off x="255896" y="1691640"/>
            <a:ext cx="2743200" cy="439826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16" name="Rectangle 15"/>
          <p:cNvSpPr/>
          <p:nvPr/>
        </p:nvSpPr>
        <p:spPr bwMode="auto">
          <a:xfrm>
            <a:off x="3227696" y="3479494"/>
            <a:ext cx="2639704" cy="2538023"/>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10" name="Rectangle 9"/>
          <p:cNvSpPr/>
          <p:nvPr/>
        </p:nvSpPr>
        <p:spPr bwMode="auto">
          <a:xfrm>
            <a:off x="296840" y="3485184"/>
            <a:ext cx="2631744" cy="2531568"/>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gradFill>
                <a:gsLst>
                  <a:gs pos="0">
                    <a:srgbClr val="FFFFFF"/>
                  </a:gs>
                  <a:gs pos="50000">
                    <a:srgbClr val="FFFFFF"/>
                  </a:gs>
                </a:gsLst>
                <a:lin ang="5400000" scaled="0"/>
              </a:gradFill>
            </a:endParaRPr>
          </a:p>
        </p:txBody>
      </p:sp>
      <p:sp>
        <p:nvSpPr>
          <p:cNvPr id="2" name="Title 1"/>
          <p:cNvSpPr>
            <a:spLocks noGrp="1"/>
          </p:cNvSpPr>
          <p:nvPr>
            <p:ph type="title"/>
          </p:nvPr>
        </p:nvSpPr>
        <p:spPr>
          <a:xfrm>
            <a:off x="195117" y="87895"/>
            <a:ext cx="8534400" cy="443198"/>
          </a:xfrm>
        </p:spPr>
        <p:txBody>
          <a:bodyPr/>
          <a:lstStyle/>
          <a:p>
            <a:r>
              <a:rPr lang="en-US" sz="3200" dirty="0" smtClean="0"/>
              <a:t>Microsoft Virtualization can Help</a:t>
            </a:r>
            <a:endParaRPr lang="en-US" sz="3200" dirty="0"/>
          </a:p>
        </p:txBody>
      </p:sp>
      <p:sp>
        <p:nvSpPr>
          <p:cNvPr id="11" name="Rectangle 10"/>
          <p:cNvSpPr/>
          <p:nvPr/>
        </p:nvSpPr>
        <p:spPr>
          <a:xfrm>
            <a:off x="301888" y="3543126"/>
            <a:ext cx="2669912" cy="2408865"/>
          </a:xfrm>
          <a:prstGeom prst="rect">
            <a:avLst/>
          </a:prstGeom>
        </p:spPr>
        <p:txBody>
          <a:bodyPr wrap="square">
            <a:spAutoFit/>
          </a:bodyPr>
          <a:lstStyle/>
          <a:p>
            <a:pPr marL="231775" lvl="1" indent="-231775" defTabSz="914363">
              <a:lnSpc>
                <a:spcPct val="90000"/>
              </a:lnSpc>
              <a:spcBef>
                <a:spcPct val="20000"/>
              </a:spcBef>
              <a:spcAft>
                <a:spcPts val="400"/>
              </a:spcAft>
              <a:buClr>
                <a:srgbClr val="FF5B00"/>
              </a:buClr>
              <a:buSzPct val="80000"/>
              <a:buBlip>
                <a:blip r:embed="rId3"/>
              </a:buBlip>
            </a:pPr>
            <a:r>
              <a:rPr lang="en-US" sz="1400" dirty="0">
                <a:gradFill>
                  <a:gsLst>
                    <a:gs pos="0">
                      <a:srgbClr val="FFFFFF"/>
                    </a:gs>
                    <a:gs pos="100000">
                      <a:srgbClr val="FFFFFF"/>
                    </a:gs>
                  </a:gsLst>
                  <a:lin ang="5400000" scaled="0"/>
                </a:gradFill>
              </a:rPr>
              <a:t>Reduce power consumption and data center space</a:t>
            </a:r>
          </a:p>
          <a:p>
            <a:pPr marL="231775" lvl="1" indent="-231775" defTabSz="914363">
              <a:lnSpc>
                <a:spcPct val="90000"/>
              </a:lnSpc>
              <a:spcBef>
                <a:spcPct val="20000"/>
              </a:spcBef>
              <a:spcAft>
                <a:spcPts val="400"/>
              </a:spcAft>
              <a:buClr>
                <a:srgbClr val="FF5B00"/>
              </a:buClr>
              <a:buSzPct val="80000"/>
              <a:buBlip>
                <a:blip r:embed="rId3"/>
              </a:buBlip>
            </a:pPr>
            <a:r>
              <a:rPr lang="en-US" sz="1400" dirty="0">
                <a:gradFill>
                  <a:gsLst>
                    <a:gs pos="0">
                      <a:srgbClr val="FFFFFF"/>
                    </a:gs>
                    <a:gs pos="100000">
                      <a:srgbClr val="FFFFFF"/>
                    </a:gs>
                  </a:gsLst>
                  <a:lin ang="5400000" scaled="0"/>
                </a:gradFill>
              </a:rPr>
              <a:t>Increase hardware utilization</a:t>
            </a: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Lower upfront </a:t>
            </a:r>
            <a:r>
              <a:rPr lang="en-US" sz="1400" dirty="0">
                <a:gradFill>
                  <a:gsLst>
                    <a:gs pos="0">
                      <a:srgbClr val="FFFFFF"/>
                    </a:gs>
                    <a:gs pos="100000">
                      <a:srgbClr val="FFFFFF"/>
                    </a:gs>
                  </a:gsLst>
                  <a:lin ang="5400000" scaled="0"/>
                </a:gradFill>
              </a:rPr>
              <a:t>cost – including licensing </a:t>
            </a: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Simplify application </a:t>
            </a:r>
            <a:br>
              <a:rPr lang="en-US" sz="1400" dirty="0" smtClean="0">
                <a:gradFill>
                  <a:gsLst>
                    <a:gs pos="0">
                      <a:srgbClr val="FFFFFF"/>
                    </a:gs>
                    <a:gs pos="100000">
                      <a:srgbClr val="FFFFFF"/>
                    </a:gs>
                  </a:gsLst>
                  <a:lin ang="5400000" scaled="0"/>
                </a:gradFill>
              </a:rPr>
            </a:br>
            <a:r>
              <a:rPr lang="en-US" sz="1400" dirty="0" smtClean="0">
                <a:gradFill>
                  <a:gsLst>
                    <a:gs pos="0">
                      <a:srgbClr val="FFFFFF"/>
                    </a:gs>
                    <a:gs pos="100000">
                      <a:srgbClr val="FFFFFF"/>
                    </a:gs>
                  </a:gsLst>
                  <a:lin ang="5400000" scaled="0"/>
                </a:gradFill>
              </a:rPr>
              <a:t>and desktop lifecycle management </a:t>
            </a: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Lower operational costs </a:t>
            </a:r>
            <a:r>
              <a:rPr lang="en-US" sz="1400" dirty="0">
                <a:gradFill>
                  <a:gsLst>
                    <a:gs pos="0">
                      <a:srgbClr val="FFFFFF"/>
                    </a:gs>
                    <a:gs pos="100000">
                      <a:srgbClr val="FFFFFF"/>
                    </a:gs>
                  </a:gsLst>
                  <a:lin ang="5400000" scaled="0"/>
                </a:gradFill>
              </a:rPr>
              <a:t>for maintenance and </a:t>
            </a:r>
            <a:r>
              <a:rPr lang="en-US" sz="1400" dirty="0" smtClean="0">
                <a:gradFill>
                  <a:gsLst>
                    <a:gs pos="0">
                      <a:srgbClr val="FFFFFF"/>
                    </a:gs>
                    <a:gs pos="100000">
                      <a:srgbClr val="FFFFFF"/>
                    </a:gs>
                  </a:gsLst>
                  <a:lin ang="5400000" scaled="0"/>
                </a:gradFill>
              </a:rPr>
              <a:t>training</a:t>
            </a:r>
          </a:p>
        </p:txBody>
      </p:sp>
      <p:sp>
        <p:nvSpPr>
          <p:cNvPr id="12" name="Rectangle 11"/>
          <p:cNvSpPr/>
          <p:nvPr/>
        </p:nvSpPr>
        <p:spPr>
          <a:xfrm>
            <a:off x="3258588" y="3546932"/>
            <a:ext cx="2685012" cy="2021066"/>
          </a:xfrm>
          <a:prstGeom prst="rect">
            <a:avLst/>
          </a:prstGeom>
        </p:spPr>
        <p:txBody>
          <a:bodyPr wrap="square">
            <a:spAutoFit/>
          </a:bodyPr>
          <a:lstStyle/>
          <a:p>
            <a:pPr marL="231775" lvl="1" indent="-231775" defTabSz="914363">
              <a:lnSpc>
                <a:spcPct val="90000"/>
              </a:lnSpc>
              <a:spcBef>
                <a:spcPct val="20000"/>
              </a:spcBef>
              <a:spcAft>
                <a:spcPts val="400"/>
              </a:spcAft>
              <a:buClr>
                <a:srgbClr val="FF5B00"/>
              </a:buClr>
              <a:buSzPct val="80000"/>
              <a:buBlip>
                <a:blip r:embed="rId3"/>
              </a:buBlip>
            </a:pPr>
            <a:r>
              <a:rPr lang="en-US" sz="1400" dirty="0">
                <a:gradFill>
                  <a:gsLst>
                    <a:gs pos="0">
                      <a:srgbClr val="FFFFFF"/>
                    </a:gs>
                    <a:gs pos="100000">
                      <a:srgbClr val="FFFFFF"/>
                    </a:gs>
                  </a:gsLst>
                  <a:lin ang="5400000" scaled="0"/>
                </a:gradFill>
              </a:rPr>
              <a:t>Increase service </a:t>
            </a:r>
            <a:r>
              <a:rPr lang="en-US" sz="1400" dirty="0" smtClean="0">
                <a:gradFill>
                  <a:gsLst>
                    <a:gs pos="0">
                      <a:srgbClr val="FFFFFF"/>
                    </a:gs>
                    <a:gs pos="100000">
                      <a:srgbClr val="FFFFFF"/>
                    </a:gs>
                  </a:gsLst>
                  <a:lin ang="5400000" scaled="0"/>
                </a:gradFill>
              </a:rPr>
              <a:t>levels</a:t>
            </a: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Minimize </a:t>
            </a:r>
            <a:r>
              <a:rPr lang="en-US" sz="1400" dirty="0">
                <a:gradFill>
                  <a:gsLst>
                    <a:gs pos="0">
                      <a:srgbClr val="FFFFFF"/>
                    </a:gs>
                    <a:gs pos="100000">
                      <a:srgbClr val="FFFFFF"/>
                    </a:gs>
                  </a:gsLst>
                  <a:lin ang="5400000" scaled="0"/>
                </a:gradFill>
              </a:rPr>
              <a:t>disruption of </a:t>
            </a:r>
            <a:r>
              <a:rPr lang="en-US" sz="1400" dirty="0" smtClean="0">
                <a:gradFill>
                  <a:gsLst>
                    <a:gs pos="0">
                      <a:srgbClr val="FFFFFF"/>
                    </a:gs>
                    <a:gs pos="100000">
                      <a:srgbClr val="FFFFFF"/>
                    </a:gs>
                  </a:gsLst>
                  <a:lin ang="5400000" scaled="0"/>
                </a:gradFill>
              </a:rPr>
              <a:t>service</a:t>
            </a:r>
            <a:endParaRPr lang="en-US" sz="1400" dirty="0">
              <a:gradFill>
                <a:gsLst>
                  <a:gs pos="0">
                    <a:srgbClr val="FFFFFF"/>
                  </a:gs>
                  <a:gs pos="100000">
                    <a:srgbClr val="FFFFFF"/>
                  </a:gs>
                </a:gsLst>
                <a:lin ang="5400000" scaled="0"/>
              </a:gradFill>
            </a:endParaRP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Enhance desktop business continuity</a:t>
            </a:r>
          </a:p>
          <a:p>
            <a:pPr marL="231775" lvl="1" indent="-231775"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Reduce application &amp; user data deployment time</a:t>
            </a:r>
          </a:p>
          <a:p>
            <a:pPr marL="228600" lvl="2" indent="-228600">
              <a:lnSpc>
                <a:spcPct val="90000"/>
              </a:lnSpc>
              <a:spcBef>
                <a:spcPct val="20000"/>
              </a:spcBef>
              <a:spcAft>
                <a:spcPts val="400"/>
              </a:spcAft>
              <a:buClr>
                <a:srgbClr val="FF5B00"/>
              </a:buClr>
              <a:buSzPct val="85000"/>
              <a:buFont typeface="Wingdings 3" pitchFamily="18" charset="2"/>
              <a:buChar char="u"/>
            </a:pPr>
            <a:endParaRPr lang="en-US" sz="1400" dirty="0">
              <a:gradFill>
                <a:gsLst>
                  <a:gs pos="0">
                    <a:srgbClr val="FFFFFF"/>
                  </a:gs>
                  <a:gs pos="100000">
                    <a:srgbClr val="FFFFFF"/>
                  </a:gs>
                </a:gsLst>
                <a:lin ang="5400000" scaled="0"/>
              </a:gradFill>
            </a:endParaRPr>
          </a:p>
        </p:txBody>
      </p:sp>
      <p:sp>
        <p:nvSpPr>
          <p:cNvPr id="13" name="Rectangle 12"/>
          <p:cNvSpPr/>
          <p:nvPr/>
        </p:nvSpPr>
        <p:spPr>
          <a:xfrm>
            <a:off x="6132515" y="3530843"/>
            <a:ext cx="2706685" cy="2503249"/>
          </a:xfrm>
          <a:prstGeom prst="rect">
            <a:avLst/>
          </a:prstGeom>
        </p:spPr>
        <p:txBody>
          <a:bodyPr wrap="square">
            <a:spAutoFit/>
          </a:bodyPr>
          <a:lstStyle/>
          <a:p>
            <a:pPr marL="231775" lvl="1" indent="-173038"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Integrate physical, virtual and application management</a:t>
            </a:r>
          </a:p>
          <a:p>
            <a:pPr marL="231775" lvl="1" indent="-173038"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Accelerate responses to changing business needs</a:t>
            </a:r>
            <a:endParaRPr lang="en-US" sz="1400" dirty="0">
              <a:gradFill>
                <a:gsLst>
                  <a:gs pos="0">
                    <a:srgbClr val="FFFFFF"/>
                  </a:gs>
                  <a:gs pos="100000">
                    <a:srgbClr val="FFFFFF"/>
                  </a:gs>
                </a:gsLst>
                <a:lin ang="5400000" scaled="0"/>
              </a:gradFill>
            </a:endParaRPr>
          </a:p>
          <a:p>
            <a:pPr marL="231775" lvl="1" indent="-173038"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Flexible desktop deployments</a:t>
            </a:r>
          </a:p>
          <a:p>
            <a:pPr marL="231775" lvl="1" indent="-173038"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Migration to a new Windows version</a:t>
            </a:r>
          </a:p>
          <a:p>
            <a:pPr marL="231775" lvl="1" indent="-173038" defTabSz="914363">
              <a:lnSpc>
                <a:spcPct val="90000"/>
              </a:lnSpc>
              <a:spcBef>
                <a:spcPct val="20000"/>
              </a:spcBef>
              <a:spcAft>
                <a:spcPts val="400"/>
              </a:spcAft>
              <a:buClr>
                <a:srgbClr val="FF5B00"/>
              </a:buClr>
              <a:buSzPct val="80000"/>
              <a:buBlip>
                <a:blip r:embed="rId3"/>
              </a:buBlip>
            </a:pPr>
            <a:r>
              <a:rPr lang="en-US" sz="1400" dirty="0" smtClean="0">
                <a:gradFill>
                  <a:gsLst>
                    <a:gs pos="0">
                      <a:srgbClr val="FFFFFF"/>
                    </a:gs>
                    <a:gs pos="100000">
                      <a:srgbClr val="FFFFFF"/>
                    </a:gs>
                  </a:gsLst>
                  <a:lin ang="5400000" scaled="0"/>
                </a:gradFill>
              </a:rPr>
              <a:t>Provide </a:t>
            </a:r>
            <a:r>
              <a:rPr lang="en-US" sz="1400" dirty="0">
                <a:gradFill>
                  <a:gsLst>
                    <a:gs pos="0">
                      <a:srgbClr val="FFFFFF"/>
                    </a:gs>
                    <a:gs pos="100000">
                      <a:srgbClr val="FFFFFF"/>
                    </a:gs>
                  </a:gsLst>
                  <a:lin ang="5400000" scaled="0"/>
                </a:gradFill>
              </a:rPr>
              <a:t>capacity on </a:t>
            </a:r>
            <a:r>
              <a:rPr lang="en-US" sz="1400" dirty="0" smtClean="0">
                <a:gradFill>
                  <a:gsLst>
                    <a:gs pos="0">
                      <a:srgbClr val="FFFFFF"/>
                    </a:gs>
                    <a:gs pos="100000">
                      <a:srgbClr val="FFFFFF"/>
                    </a:gs>
                  </a:gsLst>
                  <a:lin ang="5400000" scaled="0"/>
                </a:gradFill>
              </a:rPr>
              <a:t>demand</a:t>
            </a:r>
          </a:p>
          <a:p>
            <a:pPr marL="228600" lvl="2" indent="-228600">
              <a:lnSpc>
                <a:spcPct val="90000"/>
              </a:lnSpc>
              <a:spcBef>
                <a:spcPct val="20000"/>
              </a:spcBef>
              <a:spcAft>
                <a:spcPts val="400"/>
              </a:spcAft>
              <a:buClr>
                <a:srgbClr val="FF5B00"/>
              </a:buClr>
              <a:buSzPct val="85000"/>
              <a:buFont typeface="Wingdings 3" pitchFamily="18" charset="2"/>
              <a:buChar char="u"/>
            </a:pPr>
            <a:endParaRPr lang="en-US" sz="1400" dirty="0">
              <a:gradFill>
                <a:gsLst>
                  <a:gs pos="0">
                    <a:srgbClr val="FFFFFF"/>
                  </a:gs>
                  <a:gs pos="100000">
                    <a:srgbClr val="FFFFFF"/>
                  </a:gs>
                </a:gsLst>
                <a:lin ang="5400000" scaled="0"/>
              </a:gradFill>
            </a:endParaRPr>
          </a:p>
        </p:txBody>
      </p:sp>
      <p:sp>
        <p:nvSpPr>
          <p:cNvPr id="14" name="TextBox 13"/>
          <p:cNvSpPr txBox="1"/>
          <p:nvPr/>
        </p:nvSpPr>
        <p:spPr>
          <a:xfrm>
            <a:off x="152400" y="560308"/>
            <a:ext cx="5410200" cy="369332"/>
          </a:xfrm>
          <a:prstGeom prst="rect">
            <a:avLst/>
          </a:prstGeom>
          <a:noFill/>
        </p:spPr>
        <p:txBody>
          <a:bodyPr wrap="square" rtlCol="0">
            <a:spAutoFit/>
          </a:bodyPr>
          <a:lstStyle/>
          <a:p>
            <a:r>
              <a:rPr lang="en-US" dirty="0">
                <a:solidFill>
                  <a:srgbClr val="FFFFFF"/>
                </a:solidFill>
              </a:rPr>
              <a:t>Virtualization is a key driver of Dynamic IT </a:t>
            </a:r>
          </a:p>
        </p:txBody>
      </p:sp>
      <p:pic>
        <p:nvPicPr>
          <p:cNvPr id="19" name="Picture 2" descr="C:\Program Files\Microsoft Resource DVD Artwork\DVD_ART\Artwork_Imagery\Photos_for_PPT\Soft-edge_photos\FY05 Brand - Developer\MSD Developer Dawn Chad man woman desk monitors hardware repair.png"/>
          <p:cNvPicPr>
            <a:picLocks noChangeAspect="1" noChangeArrowheads="1"/>
          </p:cNvPicPr>
          <p:nvPr/>
        </p:nvPicPr>
        <p:blipFill>
          <a:blip r:embed="rId4" cstate="print"/>
          <a:stretch>
            <a:fillRect/>
          </a:stretch>
        </p:blipFill>
        <p:spPr bwMode="auto">
          <a:xfrm>
            <a:off x="3470997" y="1911275"/>
            <a:ext cx="2091603" cy="1447800"/>
          </a:xfrm>
          <a:prstGeom prst="rect">
            <a:avLst/>
          </a:prstGeom>
          <a:noFill/>
          <a:ln>
            <a:noFill/>
          </a:ln>
        </p:spPr>
      </p:pic>
      <p:pic>
        <p:nvPicPr>
          <p:cNvPr id="20" name="Picture 3" descr="C:\Program Files\Microsoft Resource DVD Artwork\DVD_ART\Artwork_Imagery\Photos_for_PPT\Soft-edge_photos\FY05 Office\OFC Enterprise team collaboration.png"/>
          <p:cNvPicPr>
            <a:picLocks noChangeAspect="1" noChangeArrowheads="1"/>
          </p:cNvPicPr>
          <p:nvPr/>
        </p:nvPicPr>
        <p:blipFill>
          <a:blip r:embed="rId5" cstate="print"/>
          <a:stretch>
            <a:fillRect/>
          </a:stretch>
        </p:blipFill>
        <p:spPr bwMode="auto">
          <a:xfrm>
            <a:off x="6629400" y="1920240"/>
            <a:ext cx="1705439" cy="1359408"/>
          </a:xfrm>
          <a:prstGeom prst="rect">
            <a:avLst/>
          </a:prstGeom>
          <a:noFill/>
          <a:ln>
            <a:noFill/>
          </a:ln>
        </p:spPr>
      </p:pic>
      <p:pic>
        <p:nvPicPr>
          <p:cNvPr id="32" name="Picture 31" descr="test.png"/>
          <p:cNvPicPr>
            <a:picLocks noChangeAspect="1"/>
          </p:cNvPicPr>
          <p:nvPr/>
        </p:nvPicPr>
        <p:blipFill>
          <a:blip r:embed="rId6" cstate="print"/>
          <a:stretch>
            <a:fillRect/>
          </a:stretch>
        </p:blipFill>
        <p:spPr>
          <a:xfrm>
            <a:off x="457200" y="1897309"/>
            <a:ext cx="2286000" cy="1486959"/>
          </a:xfrm>
          <a:prstGeom prst="rect">
            <a:avLst/>
          </a:prstGeom>
        </p:spPr>
      </p:pic>
      <p:sp>
        <p:nvSpPr>
          <p:cNvPr id="21" name="Rounded Rectangle 20"/>
          <p:cNvSpPr/>
          <p:nvPr/>
        </p:nvSpPr>
        <p:spPr bwMode="auto">
          <a:xfrm>
            <a:off x="228600" y="1020868"/>
            <a:ext cx="2819400" cy="762000"/>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a:ln>
                  <a:noFill/>
                </a:ln>
                <a:solidFill>
                  <a:srgbClr val="FFFFFF"/>
                </a:solidFill>
                <a:effectLst/>
                <a:uLnTx/>
                <a:uFillTx/>
                <a:latin typeface="Calibri" pitchFamily="34" charset="0"/>
                <a:ea typeface="ＭＳ Ｐゴシック"/>
                <a:cs typeface="Calibri" pitchFamily="34" charset="0"/>
              </a:rPr>
              <a:t>Lower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a:ln>
                  <a:noFill/>
                </a:ln>
                <a:solidFill>
                  <a:srgbClr val="FFFFFF"/>
                </a:solidFill>
                <a:effectLst/>
                <a:uLnTx/>
                <a:uFillTx/>
                <a:latin typeface="Calibri" pitchFamily="34" charset="0"/>
                <a:ea typeface="ＭＳ Ｐゴシック"/>
                <a:cs typeface="Calibri" pitchFamily="34" charset="0"/>
              </a:rPr>
              <a:t>TCO                   </a:t>
            </a:r>
          </a:p>
        </p:txBody>
      </p:sp>
      <p:sp>
        <p:nvSpPr>
          <p:cNvPr id="26" name="Rounded Rectangle 25"/>
          <p:cNvSpPr/>
          <p:nvPr/>
        </p:nvSpPr>
        <p:spPr bwMode="auto">
          <a:xfrm>
            <a:off x="3152165" y="1007421"/>
            <a:ext cx="2819400" cy="762000"/>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a:ln>
                  <a:noFill/>
                </a:ln>
                <a:solidFill>
                  <a:srgbClr val="FFFFFF"/>
                </a:solidFill>
                <a:effectLst/>
                <a:uLnTx/>
                <a:uFillTx/>
                <a:latin typeface="Calibri" pitchFamily="34" charset="0"/>
                <a:ea typeface="ＭＳ Ｐゴシック"/>
                <a:cs typeface="Calibri" pitchFamily="34" charset="0"/>
              </a:rPr>
              <a:t>Increase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a:ln>
                  <a:noFill/>
                </a:ln>
                <a:solidFill>
                  <a:srgbClr val="FFFFFF"/>
                </a:solidFill>
                <a:effectLst/>
                <a:uLnTx/>
                <a:uFillTx/>
                <a:latin typeface="Calibri" pitchFamily="34" charset="0"/>
                <a:ea typeface="ＭＳ Ｐゴシック"/>
                <a:cs typeface="Calibri" pitchFamily="34" charset="0"/>
              </a:rPr>
              <a:t>Availability</a:t>
            </a:r>
          </a:p>
        </p:txBody>
      </p:sp>
      <p:sp>
        <p:nvSpPr>
          <p:cNvPr id="27" name="Rounded Rectangle 26"/>
          <p:cNvSpPr/>
          <p:nvPr/>
        </p:nvSpPr>
        <p:spPr bwMode="auto">
          <a:xfrm>
            <a:off x="6122278" y="1007421"/>
            <a:ext cx="2820418" cy="762000"/>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2000" b="1" i="0" u="none" strike="noStrike" kern="0" cap="none" spc="0" normalizeH="0" baseline="0" noProof="0" dirty="0" smtClean="0">
                <a:ln>
                  <a:noFill/>
                </a:ln>
                <a:solidFill>
                  <a:srgbClr val="FFFFFF"/>
                </a:solidFill>
                <a:effectLst/>
                <a:uLnTx/>
                <a:uFillTx/>
                <a:latin typeface="Calibri" pitchFamily="34" charset="0"/>
                <a:ea typeface="ＭＳ Ｐゴシック"/>
                <a:cs typeface="Calibri" pitchFamily="34" charset="0"/>
              </a:rPr>
              <a:t>Improve </a:t>
            </a:r>
            <a:r>
              <a:rPr kumimoji="0" lang="en-US" altLang="zh-CN" sz="2000" b="1" i="0" u="none" strike="noStrike" kern="0" cap="none" spc="0" normalizeH="0" baseline="0" noProof="0" dirty="0">
                <a:ln>
                  <a:noFill/>
                </a:ln>
                <a:solidFill>
                  <a:srgbClr val="FFFFFF"/>
                </a:solidFill>
                <a:effectLst/>
                <a:uLnTx/>
                <a:uFillTx/>
                <a:latin typeface="Calibri" pitchFamily="34" charset="0"/>
                <a:ea typeface="ＭＳ Ｐゴシック"/>
                <a:cs typeface="Calibri" pitchFamily="34" charset="0"/>
              </a:rPr>
              <a:t>Business                 Agility</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rapezoid 30"/>
          <p:cNvSpPr/>
          <p:nvPr/>
        </p:nvSpPr>
        <p:spPr bwMode="auto">
          <a:xfrm>
            <a:off x="508000" y="1895856"/>
            <a:ext cx="8229600" cy="595755"/>
          </a:xfrm>
          <a:prstGeom prst="trapezoid">
            <a:avLst>
              <a:gd name="adj" fmla="val 461292"/>
            </a:avLst>
          </a:prstGeom>
          <a:gradFill flip="none" rotWithShape="1">
            <a:gsLst>
              <a:gs pos="0">
                <a:schemeClr val="tx1">
                  <a:lumMod val="75000"/>
                  <a:shade val="30000"/>
                  <a:satMod val="115000"/>
                  <a:alpha val="31000"/>
                </a:schemeClr>
              </a:gs>
              <a:gs pos="50000">
                <a:schemeClr val="tx1">
                  <a:lumMod val="75000"/>
                  <a:shade val="67500"/>
                  <a:satMod val="115000"/>
                </a:schemeClr>
              </a:gs>
              <a:gs pos="100000">
                <a:schemeClr val="tx1">
                  <a:lumMod val="75000"/>
                  <a:shade val="100000"/>
                  <a:satMod val="11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lumMod val="95000"/>
                </a:srgbClr>
              </a:solidFill>
              <a:latin typeface="Arial" pitchFamily="34" charset="0"/>
            </a:endParaRPr>
          </a:p>
        </p:txBody>
      </p:sp>
      <p:grpSp>
        <p:nvGrpSpPr>
          <p:cNvPr id="2" name="Group 15"/>
          <p:cNvGrpSpPr/>
          <p:nvPr/>
        </p:nvGrpSpPr>
        <p:grpSpPr>
          <a:xfrm>
            <a:off x="584200" y="2301125"/>
            <a:ext cx="8077200" cy="1441798"/>
            <a:chOff x="3654892" y="-327588"/>
            <a:chExt cx="1684027" cy="4774064"/>
          </a:xfrm>
          <a:scene3d>
            <a:camera prst="orthographicFront">
              <a:rot lat="0" lon="0" rev="0"/>
            </a:camera>
            <a:lightRig rig="balanced" dir="t">
              <a:rot lat="0" lon="0" rev="8700000"/>
            </a:lightRig>
          </a:scene3d>
        </p:grpSpPr>
        <p:sp>
          <p:nvSpPr>
            <p:cNvPr id="17" name="Rounded Rectangle 16"/>
            <p:cNvSpPr/>
            <p:nvPr/>
          </p:nvSpPr>
          <p:spPr>
            <a:xfrm>
              <a:off x="3654892" y="-327588"/>
              <a:ext cx="1684027" cy="4004158"/>
            </a:xfrm>
            <a:prstGeom prst="roundRect">
              <a:avLst>
                <a:gd name="adj" fmla="val 10000"/>
              </a:avLst>
            </a:prstGeom>
            <a:solidFill>
              <a:srgbClr val="BC4C00"/>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8" name="Rounded Rectangle 4"/>
            <p:cNvSpPr/>
            <p:nvPr/>
          </p:nvSpPr>
          <p:spPr>
            <a:xfrm>
              <a:off x="3701452" y="1309376"/>
              <a:ext cx="1585381" cy="31371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200" dirty="0">
                <a:solidFill>
                  <a:srgbClr val="FFFFFF"/>
                </a:solidFill>
                <a:latin typeface="Calibri"/>
              </a:endParaRPr>
            </a:p>
          </p:txBody>
        </p:sp>
      </p:grpSp>
      <p:sp>
        <p:nvSpPr>
          <p:cNvPr id="22" name="TextBox 21"/>
          <p:cNvSpPr txBox="1"/>
          <p:nvPr/>
        </p:nvSpPr>
        <p:spPr>
          <a:xfrm>
            <a:off x="3614364" y="2325262"/>
            <a:ext cx="2137272" cy="461665"/>
          </a:xfrm>
          <a:prstGeom prst="rect">
            <a:avLst/>
          </a:prstGeom>
          <a:noFill/>
        </p:spPr>
        <p:txBody>
          <a:bodyPr wrap="square" rtlCol="0">
            <a:spAutoFit/>
          </a:bodyPr>
          <a:lstStyle/>
          <a:p>
            <a:pPr algn="ctr"/>
            <a:r>
              <a:rPr lang="en-US" sz="2400" b="1" dirty="0">
                <a:solidFill>
                  <a:srgbClr val="FFFFFF"/>
                </a:solidFill>
                <a:effectLst>
                  <a:outerShdw blurRad="50800" dist="38100" dir="8100000" algn="tr" rotWithShape="0">
                    <a:prstClr val="black">
                      <a:alpha val="40000"/>
                    </a:prstClr>
                  </a:outerShdw>
                </a:effectLst>
                <a:latin typeface="Calibri" pitchFamily="34" charset="0"/>
              </a:rPr>
              <a:t>Management</a:t>
            </a:r>
          </a:p>
        </p:txBody>
      </p:sp>
      <p:sp>
        <p:nvSpPr>
          <p:cNvPr id="24" name="TextBox 23"/>
          <p:cNvSpPr txBox="1"/>
          <p:nvPr/>
        </p:nvSpPr>
        <p:spPr>
          <a:xfrm>
            <a:off x="2438400" y="2710087"/>
            <a:ext cx="4572000" cy="400110"/>
          </a:xfrm>
          <a:prstGeom prst="rect">
            <a:avLst/>
          </a:prstGeom>
          <a:noFill/>
        </p:spPr>
        <p:txBody>
          <a:bodyPr wrap="square" rtlCol="0">
            <a:spAutoFit/>
          </a:bodyPr>
          <a:lstStyle/>
          <a:p>
            <a:pPr algn="ctr"/>
            <a:r>
              <a:rPr lang="en-US" sz="2000" b="1" dirty="0">
                <a:solidFill>
                  <a:srgbClr val="4C1F00"/>
                </a:solidFill>
                <a:latin typeface="Calibri" pitchFamily="34" charset="0"/>
              </a:rPr>
              <a:t>Unify Physical </a:t>
            </a:r>
            <a:r>
              <a:rPr lang="en-US" sz="2000" b="1" dirty="0" smtClean="0">
                <a:solidFill>
                  <a:srgbClr val="4C1F00"/>
                </a:solidFill>
                <a:latin typeface="Calibri" pitchFamily="34" charset="0"/>
              </a:rPr>
              <a:t>Virtual and </a:t>
            </a:r>
            <a:r>
              <a:rPr lang="en-US" sz="2000" b="1" dirty="0">
                <a:solidFill>
                  <a:srgbClr val="4C1F00"/>
                </a:solidFill>
                <a:latin typeface="Calibri" pitchFamily="34" charset="0"/>
              </a:rPr>
              <a:t>Applications</a:t>
            </a:r>
          </a:p>
        </p:txBody>
      </p:sp>
      <p:sp>
        <p:nvSpPr>
          <p:cNvPr id="33" name="TextBox 32"/>
          <p:cNvSpPr txBox="1"/>
          <p:nvPr/>
        </p:nvSpPr>
        <p:spPr>
          <a:xfrm>
            <a:off x="2133601" y="607659"/>
            <a:ext cx="4952999" cy="830997"/>
          </a:xfrm>
          <a:prstGeom prst="rect">
            <a:avLst/>
          </a:prstGeom>
          <a:noFill/>
          <a:effectLst>
            <a:innerShdw blurRad="63500" dist="50800" dir="2700000">
              <a:prstClr val="black">
                <a:alpha val="50000"/>
              </a:prstClr>
            </a:innerShdw>
          </a:effectLst>
        </p:spPr>
        <p:txBody>
          <a:bodyPr wrap="square" rtlCol="0">
            <a:spAutoFit/>
          </a:bodyPr>
          <a:lstStyle/>
          <a:p>
            <a:pPr algn="ctr"/>
            <a:r>
              <a:rPr lang="en-US" sz="4800" b="1" dirty="0">
                <a:solidFill>
                  <a:srgbClr val="FFFFFF"/>
                </a:solidFill>
              </a:rPr>
              <a:t>DYNAMIC IT</a:t>
            </a:r>
          </a:p>
        </p:txBody>
      </p:sp>
      <p:grpSp>
        <p:nvGrpSpPr>
          <p:cNvPr id="4" name="Group 23"/>
          <p:cNvGrpSpPr/>
          <p:nvPr/>
        </p:nvGrpSpPr>
        <p:grpSpPr>
          <a:xfrm>
            <a:off x="622109" y="3115056"/>
            <a:ext cx="2552891" cy="2929305"/>
            <a:chOff x="1826643" y="1020178"/>
            <a:chExt cx="1684027" cy="3292714"/>
          </a:xfrm>
          <a:scene3d>
            <a:camera prst="orthographicFront">
              <a:rot lat="0" lon="0" rev="0"/>
            </a:camera>
            <a:lightRig rig="balanced" dir="t">
              <a:rot lat="0" lon="0" rev="8700000"/>
            </a:lightRig>
          </a:scene3d>
        </p:grpSpPr>
        <p:sp>
          <p:nvSpPr>
            <p:cNvPr id="25" name="Rounded Rectangle 24"/>
            <p:cNvSpPr/>
            <p:nvPr/>
          </p:nvSpPr>
          <p:spPr>
            <a:xfrm>
              <a:off x="1826643" y="1123114"/>
              <a:ext cx="1684027" cy="3189778"/>
            </a:xfrm>
            <a:prstGeom prst="roundRect">
              <a:avLst>
                <a:gd name="adj" fmla="val 10000"/>
              </a:avLst>
            </a:prstGeom>
            <a:solidFill>
              <a:srgbClr val="972929"/>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6" name="Rounded Rectangle 6"/>
            <p:cNvSpPr/>
            <p:nvPr/>
          </p:nvSpPr>
          <p:spPr>
            <a:xfrm>
              <a:off x="1861746" y="1020178"/>
              <a:ext cx="1585381" cy="2889187"/>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200" dirty="0">
                <a:solidFill>
                  <a:sysClr val="window" lastClr="FFFFFF"/>
                </a:solidFill>
                <a:latin typeface="Calibri"/>
              </a:endParaRPr>
            </a:p>
            <a:p>
              <a:pPr algn="ctr" defTabSz="533400">
                <a:spcBef>
                  <a:spcPct val="0"/>
                </a:spcBef>
                <a:spcAft>
                  <a:spcPts val="600"/>
                </a:spcAft>
              </a:pPr>
              <a:endParaRPr lang="en-US" sz="2000" b="1" dirty="0">
                <a:solidFill>
                  <a:sysClr val="window" lastClr="FFFFFF"/>
                </a:solidFill>
                <a:latin typeface="Calibri"/>
              </a:endParaRPr>
            </a:p>
            <a:p>
              <a:pPr algn="ctr" defTabSz="533400">
                <a:spcBef>
                  <a:spcPct val="0"/>
                </a:spcBef>
                <a:spcAft>
                  <a:spcPts val="6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Datacenter</a:t>
              </a:r>
              <a:endParaRPr lang="en-US" sz="20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2000" b="1" dirty="0">
                  <a:solidFill>
                    <a:srgbClr val="203854"/>
                  </a:solidFill>
                  <a:latin typeface="Calibri"/>
                </a:rPr>
                <a:t>Dynamic    Foundation</a:t>
              </a:r>
            </a:p>
          </p:txBody>
        </p:sp>
      </p:grpSp>
      <p:grpSp>
        <p:nvGrpSpPr>
          <p:cNvPr id="5" name="Group 7"/>
          <p:cNvGrpSpPr/>
          <p:nvPr/>
        </p:nvGrpSpPr>
        <p:grpSpPr>
          <a:xfrm>
            <a:off x="6095809" y="3288434"/>
            <a:ext cx="2552891" cy="2771443"/>
            <a:chOff x="1798751" y="1065725"/>
            <a:chExt cx="1684027" cy="3190227"/>
          </a:xfrm>
          <a:scene3d>
            <a:camera prst="orthographicFront">
              <a:rot lat="0" lon="0" rev="0"/>
            </a:camera>
            <a:lightRig rig="balanced" dir="t">
              <a:rot lat="0" lon="0" rev="8700000"/>
            </a:lightRig>
          </a:scene3d>
        </p:grpSpPr>
        <p:sp>
          <p:nvSpPr>
            <p:cNvPr id="9" name="Rounded Rectangle 8"/>
            <p:cNvSpPr/>
            <p:nvPr/>
          </p:nvSpPr>
          <p:spPr>
            <a:xfrm>
              <a:off x="1798751" y="1065725"/>
              <a:ext cx="1684027" cy="3190227"/>
            </a:xfrm>
            <a:prstGeom prst="roundRect">
              <a:avLst>
                <a:gd name="adj" fmla="val 10000"/>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0" name="Rounded Rectangle 6"/>
            <p:cNvSpPr/>
            <p:nvPr/>
          </p:nvSpPr>
          <p:spPr>
            <a:xfrm>
              <a:off x="1855591" y="1101203"/>
              <a:ext cx="1585381" cy="2640094"/>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2000" dirty="0">
                <a:solidFill>
                  <a:sysClr val="window" lastClr="FFFFFF"/>
                </a:solidFill>
                <a:latin typeface="Calibri"/>
              </a:endParaRPr>
            </a:p>
            <a:p>
              <a:pPr algn="ctr" defTabSz="533400">
                <a:spcBef>
                  <a:spcPct val="0"/>
                </a:spcBef>
                <a:spcAft>
                  <a:spcPts val="600"/>
                </a:spcAft>
              </a:pPr>
              <a:endParaRPr lang="en-US" sz="1200" b="1" dirty="0">
                <a:solidFill>
                  <a:sysClr val="window" lastClr="FFFFFF"/>
                </a:solidFill>
                <a:latin typeface="Calibri"/>
              </a:endParaRPr>
            </a:p>
            <a:p>
              <a:pPr algn="ctr" defTabSz="533400">
                <a:spcBef>
                  <a:spcPct val="0"/>
                </a:spcBef>
                <a:spcAft>
                  <a:spcPts val="600"/>
                </a:spcAft>
              </a:pPr>
              <a:r>
                <a:rPr lang="en-US" sz="2400" b="1" dirty="0" smtClean="0">
                  <a:solidFill>
                    <a:sysClr val="window" lastClr="FFFFFF"/>
                  </a:solidFill>
                  <a:effectLst>
                    <a:outerShdw blurRad="50800" dist="38100" dir="8100000" algn="tr" rotWithShape="0">
                      <a:prstClr val="black">
                        <a:alpha val="40000"/>
                      </a:prstClr>
                    </a:outerShdw>
                  </a:effectLst>
                  <a:latin typeface="Calibri"/>
                </a:rPr>
                <a:t>Client</a:t>
              </a:r>
              <a:endParaRPr lang="en-US" sz="8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2000" b="1" dirty="0" smtClean="0">
                  <a:solidFill>
                    <a:srgbClr val="203854"/>
                  </a:solidFill>
                  <a:latin typeface="Calibri"/>
                </a:rPr>
                <a:t>Optimized</a:t>
              </a:r>
              <a:r>
                <a:rPr lang="en-US" sz="2000" b="1" dirty="0" smtClean="0">
                  <a:solidFill>
                    <a:srgbClr val="C00000"/>
                  </a:solidFill>
                  <a:latin typeface="Calibri"/>
                </a:rPr>
                <a:t/>
              </a:r>
              <a:br>
                <a:rPr lang="en-US" sz="2000" b="1" dirty="0" smtClean="0">
                  <a:solidFill>
                    <a:srgbClr val="C00000"/>
                  </a:solidFill>
                  <a:latin typeface="Calibri"/>
                </a:rPr>
              </a:br>
              <a:r>
                <a:rPr lang="en-US" sz="2000" b="1" dirty="0" smtClean="0">
                  <a:solidFill>
                    <a:srgbClr val="203854"/>
                  </a:solidFill>
                  <a:latin typeface="Calibri"/>
                </a:rPr>
                <a:t>Desktops</a:t>
              </a:r>
            </a:p>
          </p:txBody>
        </p:sp>
      </p:grpSp>
      <p:sp>
        <p:nvSpPr>
          <p:cNvPr id="43" name="Can 42"/>
          <p:cNvSpPr/>
          <p:nvPr/>
        </p:nvSpPr>
        <p:spPr bwMode="auto">
          <a:xfrm>
            <a:off x="7289800" y="3090945"/>
            <a:ext cx="178106" cy="488808"/>
          </a:xfrm>
          <a:prstGeom prst="can">
            <a:avLst/>
          </a:prstGeom>
          <a:solidFill>
            <a:srgbClr val="BC4C00"/>
          </a:solidFill>
          <a:ln w="25400" cap="flat" cmpd="sng" algn="ctr">
            <a:solidFill>
              <a:srgbClr val="77933C"/>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pic>
        <p:nvPicPr>
          <p:cNvPr id="30" name="Picture 2"/>
          <p:cNvPicPr>
            <a:picLocks noChangeAspect="1" noChangeArrowheads="1"/>
          </p:cNvPicPr>
          <p:nvPr/>
        </p:nvPicPr>
        <p:blipFill>
          <a:blip r:embed="rId3" cstate="print">
            <a:duotone>
              <a:prstClr val="black"/>
              <a:srgbClr val="4F81BD">
                <a:tint val="45000"/>
                <a:satMod val="400000"/>
              </a:srgbClr>
            </a:duotone>
          </a:blip>
          <a:srcRect/>
          <a:stretch>
            <a:fillRect/>
          </a:stretch>
        </p:blipFill>
        <p:spPr bwMode="auto">
          <a:xfrm rot="10800000">
            <a:off x="5181600" y="3267456"/>
            <a:ext cx="1335088" cy="2819400"/>
          </a:xfrm>
          <a:prstGeom prst="rect">
            <a:avLst/>
          </a:prstGeom>
          <a:noFill/>
          <a:ln w="9525">
            <a:noFill/>
            <a:miter lim="800000"/>
            <a:headEnd/>
            <a:tailEnd/>
          </a:ln>
          <a:effectLst/>
        </p:spPr>
      </p:pic>
      <p:pic>
        <p:nvPicPr>
          <p:cNvPr id="32" name="Picture 2"/>
          <p:cNvPicPr>
            <a:picLocks noChangeAspect="1" noChangeArrowheads="1"/>
          </p:cNvPicPr>
          <p:nvPr/>
        </p:nvPicPr>
        <p:blipFill>
          <a:blip r:embed="rId3" cstate="print">
            <a:duotone>
              <a:prstClr val="black"/>
              <a:srgbClr val="4F81BD">
                <a:tint val="45000"/>
                <a:satMod val="400000"/>
              </a:srgbClr>
            </a:duotone>
          </a:blip>
          <a:srcRect/>
          <a:stretch>
            <a:fillRect/>
          </a:stretch>
        </p:blipFill>
        <p:spPr bwMode="auto">
          <a:xfrm>
            <a:off x="2703512" y="3267456"/>
            <a:ext cx="1335088" cy="2819400"/>
          </a:xfrm>
          <a:prstGeom prst="rect">
            <a:avLst/>
          </a:prstGeom>
          <a:noFill/>
          <a:ln w="9525">
            <a:noFill/>
            <a:miter lim="800000"/>
            <a:headEnd/>
            <a:tailEnd/>
          </a:ln>
          <a:effectLst/>
        </p:spPr>
      </p:pic>
      <p:sp>
        <p:nvSpPr>
          <p:cNvPr id="28" name="Rounded Rectangle 27"/>
          <p:cNvSpPr/>
          <p:nvPr/>
        </p:nvSpPr>
        <p:spPr>
          <a:xfrm>
            <a:off x="3361773" y="3277142"/>
            <a:ext cx="2594527" cy="2797015"/>
          </a:xfrm>
          <a:prstGeom prst="roundRect">
            <a:avLst>
              <a:gd name="adj" fmla="val 10000"/>
            </a:avLst>
          </a:prstGeom>
          <a:solidFill>
            <a:srgbClr val="4F81BD"/>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sp>
      <p:sp>
        <p:nvSpPr>
          <p:cNvPr id="34" name="Rounded Rectangle 6"/>
          <p:cNvSpPr/>
          <p:nvPr/>
        </p:nvSpPr>
        <p:spPr>
          <a:xfrm>
            <a:off x="3445467" y="3191256"/>
            <a:ext cx="2442546" cy="2474507"/>
          </a:xfrm>
          <a:prstGeom prst="rect">
            <a:avLst/>
          </a:prstGeom>
          <a:no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2000" dirty="0">
              <a:solidFill>
                <a:sysClr val="window" lastClr="FFFFFF"/>
              </a:solidFill>
              <a:latin typeface="Calibri"/>
            </a:endParaRPr>
          </a:p>
          <a:p>
            <a:pPr algn="ctr" defTabSz="533400">
              <a:spcBef>
                <a:spcPct val="0"/>
              </a:spcBef>
              <a:spcAft>
                <a:spcPts val="600"/>
              </a:spcAft>
            </a:pPr>
            <a:endParaRPr lang="en-US" sz="1200" b="1" dirty="0">
              <a:solidFill>
                <a:sysClr val="window" lastClr="FFFFFF"/>
              </a:solidFill>
              <a:latin typeface="Calibri"/>
            </a:endParaRPr>
          </a:p>
          <a:p>
            <a:pPr algn="ctr" defTabSz="533400">
              <a:spcBef>
                <a:spcPct val="0"/>
              </a:spcBef>
              <a:spcAft>
                <a:spcPts val="600"/>
              </a:spcAft>
            </a:pPr>
            <a:r>
              <a:rPr lang="en-US" sz="2400" b="1" dirty="0">
                <a:solidFill>
                  <a:sysClr val="window" lastClr="FFFFFF"/>
                </a:solidFill>
                <a:effectLst>
                  <a:outerShdw blurRad="50800" dist="38100" dir="8100000" algn="tr" rotWithShape="0">
                    <a:prstClr val="black">
                      <a:alpha val="40000"/>
                    </a:prstClr>
                  </a:outerShdw>
                </a:effectLst>
                <a:latin typeface="Calibri"/>
              </a:rPr>
              <a:t>Cloud</a:t>
            </a:r>
            <a:endParaRPr lang="en-US" sz="20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2000" b="1" dirty="0" smtClean="0">
                <a:solidFill>
                  <a:srgbClr val="203854"/>
                </a:solidFill>
                <a:latin typeface="Calibri"/>
              </a:rPr>
              <a:t>On-Demand        Infrastructure</a:t>
            </a:r>
          </a:p>
        </p:txBody>
      </p:sp>
      <p:sp>
        <p:nvSpPr>
          <p:cNvPr id="42" name="Can 41"/>
          <p:cNvSpPr/>
          <p:nvPr/>
        </p:nvSpPr>
        <p:spPr bwMode="auto">
          <a:xfrm>
            <a:off x="4572000" y="3115056"/>
            <a:ext cx="178106" cy="488808"/>
          </a:xfrm>
          <a:prstGeom prst="can">
            <a:avLst/>
          </a:prstGeom>
          <a:solidFill>
            <a:srgbClr val="BC4C00"/>
          </a:solidFill>
          <a:ln w="25400" cap="flat" cmpd="sng" algn="ctr">
            <a:solidFill>
              <a:srgbClr val="4F81BD"/>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sp>
        <p:nvSpPr>
          <p:cNvPr id="29" name="Can 28"/>
          <p:cNvSpPr/>
          <p:nvPr/>
        </p:nvSpPr>
        <p:spPr bwMode="auto">
          <a:xfrm>
            <a:off x="1812926" y="3105224"/>
            <a:ext cx="178106" cy="488808"/>
          </a:xfrm>
          <a:prstGeom prst="can">
            <a:avLst/>
          </a:prstGeom>
          <a:solidFill>
            <a:srgbClr val="BC4C00"/>
          </a:solidFill>
          <a:ln w="25400" cap="flat" cmpd="sng" algn="ctr">
            <a:solidFill>
              <a:srgbClr val="972929"/>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pitchFamily="34" charset="0"/>
            </a:endParaRPr>
          </a:p>
        </p:txBody>
      </p:sp>
      <p:sp>
        <p:nvSpPr>
          <p:cNvPr id="35" name="Title 1"/>
          <p:cNvSpPr txBox="1">
            <a:spLocks/>
          </p:cNvSpPr>
          <p:nvPr/>
        </p:nvSpPr>
        <p:spPr bwMode="auto">
          <a:xfrm>
            <a:off x="140824" y="100453"/>
            <a:ext cx="8774576"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R="0" lvl="0" indent="0" defTabSz="914400" fontAlgn="base">
              <a:lnSpc>
                <a:spcPct val="90000"/>
              </a:lnSpc>
              <a:spcBef>
                <a:spcPct val="30000"/>
              </a:spcBef>
              <a:spcAft>
                <a:spcPct val="0"/>
              </a:spcAft>
              <a:buClrTx/>
              <a:buSzTx/>
              <a:buFontTx/>
              <a:buNone/>
              <a:tabLst/>
              <a:defRPr/>
            </a:pPr>
            <a:r>
              <a:rPr lang="en-US" sz="3200" spc="-150" dirty="0" smtClean="0">
                <a:ln w="3175">
                  <a:noFill/>
                </a:ln>
                <a:solidFill>
                  <a:srgbClr val="CCFFCC"/>
                </a:solidFill>
                <a:latin typeface="+mj-lt"/>
                <a:cs typeface="Arial" charset="0"/>
              </a:rPr>
              <a:t>From the Datacenter and Client to the Cloud</a:t>
            </a:r>
            <a:endParaRPr lang="en-US" sz="3200" spc="-150" dirty="0">
              <a:ln w="3175">
                <a:noFill/>
              </a:ln>
              <a:solidFill>
                <a:srgbClr val="CCFFCC"/>
              </a:solidFill>
              <a:latin typeface="+mj-lt"/>
              <a:cs typeface="Arial" charset="0"/>
            </a:endParaRPr>
          </a:p>
        </p:txBody>
      </p:sp>
      <p:grpSp>
        <p:nvGrpSpPr>
          <p:cNvPr id="27" name="Group 26"/>
          <p:cNvGrpSpPr/>
          <p:nvPr/>
        </p:nvGrpSpPr>
        <p:grpSpPr>
          <a:xfrm>
            <a:off x="1905000" y="1318939"/>
            <a:ext cx="5486400" cy="561677"/>
            <a:chOff x="2133600" y="1648123"/>
            <a:chExt cx="4985658" cy="561677"/>
          </a:xfrm>
        </p:grpSpPr>
        <p:sp>
          <p:nvSpPr>
            <p:cNvPr id="36" name="Rounded Rectangle 35"/>
            <p:cNvSpPr/>
            <p:nvPr/>
          </p:nvSpPr>
          <p:spPr bwMode="auto">
            <a:xfrm>
              <a:off x="2133600"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Lower</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TCO</a:t>
              </a:r>
            </a:p>
          </p:txBody>
        </p:sp>
        <p:sp>
          <p:nvSpPr>
            <p:cNvPr id="38" name="Rounded Rectangle 37"/>
            <p:cNvSpPr/>
            <p:nvPr/>
          </p:nvSpPr>
          <p:spPr bwMode="auto">
            <a:xfrm>
              <a:off x="3809221" y="1648123"/>
              <a:ext cx="1625014"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Increase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Availability</a:t>
              </a:r>
            </a:p>
          </p:txBody>
        </p:sp>
        <p:sp>
          <p:nvSpPr>
            <p:cNvPr id="39" name="Rounded Rectangle 38"/>
            <p:cNvSpPr/>
            <p:nvPr/>
          </p:nvSpPr>
          <p:spPr bwMode="auto">
            <a:xfrm>
              <a:off x="5493658" y="1648123"/>
              <a:ext cx="1625600" cy="561677"/>
            </a:xfrm>
            <a:prstGeom prst="roundRect">
              <a:avLst/>
            </a:prstGeom>
            <a:gradFill rotWithShape="1">
              <a:gsLst>
                <a:gs pos="0">
                  <a:srgbClr val="808080">
                    <a:shade val="51000"/>
                    <a:satMod val="130000"/>
                  </a:srgbClr>
                </a:gs>
                <a:gs pos="80000">
                  <a:srgbClr val="808080">
                    <a:shade val="93000"/>
                    <a:satMod val="130000"/>
                  </a:srgbClr>
                </a:gs>
                <a:gs pos="100000">
                  <a:srgbClr val="808080">
                    <a:shade val="94000"/>
                    <a:satMod val="135000"/>
                  </a:srgbClr>
                </a:gs>
              </a:gsLst>
              <a:lin ang="16200000" scaled="0"/>
            </a:gradFill>
            <a:ln>
              <a:noFill/>
              <a:headEnd type="none" w="sm" len="sm"/>
              <a:tailEnd type="none" w="sm" len="sm"/>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Improve </a:t>
              </a:r>
            </a:p>
            <a:p>
              <a:pPr marL="0" marR="0" lvl="1" indent="-342900" algn="ctr" defTabSz="914099" eaLnBrk="0" fontAlgn="base" latinLnBrk="0" hangingPunct="0">
                <a:lnSpc>
                  <a:spcPct val="90000"/>
                </a:lnSpc>
                <a:spcBef>
                  <a:spcPct val="0"/>
                </a:spcBef>
                <a:spcAft>
                  <a:spcPct val="0"/>
                </a:spcAft>
                <a:buClr>
                  <a:srgbClr val="FFFF99"/>
                </a:buClr>
                <a:buSzPct val="80000"/>
                <a:buFontTx/>
                <a:buNone/>
                <a:tabLst>
                  <a:tab pos="424590" algn="l"/>
                </a:tabLst>
                <a:defRPr/>
              </a:pPr>
              <a:r>
                <a:rPr kumimoji="0" lang="en-US" altLang="zh-CN" sz="1600" b="1" i="0" u="none" strike="noStrike" kern="0" cap="none" spc="0" normalizeH="0" baseline="0" noProof="0" dirty="0" smtClean="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Business </a:t>
              </a:r>
              <a:r>
                <a:rPr kumimoji="0" lang="en-US" altLang="zh-CN" sz="1600" b="1" i="0" u="none" strike="noStrike" kern="0" cap="none" spc="0" normalizeH="0" baseline="0" noProof="0" dirty="0">
                  <a:ln>
                    <a:noFill/>
                  </a:ln>
                  <a:solidFill>
                    <a:srgbClr val="FFFFFF"/>
                  </a:solidFill>
                  <a:effectLst>
                    <a:outerShdw blurRad="50800" dist="38100" dir="8100000" algn="tr" rotWithShape="0">
                      <a:prstClr val="black">
                        <a:alpha val="40000"/>
                      </a:prstClr>
                    </a:outerShdw>
                  </a:effectLst>
                  <a:uLnTx/>
                  <a:uFillTx/>
                  <a:latin typeface="Calibri" pitchFamily="34" charset="0"/>
                  <a:ea typeface="ＭＳ Ｐゴシック"/>
                  <a:cs typeface="Calibri" pitchFamily="34" charset="0"/>
                </a:rPr>
                <a:t>Agility</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5" presetClass="entr" presetSubtype="1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checkerboard(across)">
                                      <p:cBhvr>
                                        <p:cTn id="28" dur="500"/>
                                        <p:tgtEl>
                                          <p:spTgt spid="30"/>
                                        </p:tgtEl>
                                      </p:cBhvr>
                                    </p:animEffect>
                                  </p:childTnLst>
                                </p:cTn>
                              </p:par>
                              <p:par>
                                <p:cTn id="29" presetID="5" presetClass="entr" presetSubtype="1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checkerboard(across)">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4" grpId="0"/>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Latest all up model.png"/>
          <p:cNvPicPr>
            <a:picLocks noChangeAspect="1"/>
          </p:cNvPicPr>
          <p:nvPr/>
        </p:nvPicPr>
        <p:blipFill>
          <a:blip r:embed="rId3" cstate="print"/>
          <a:stretch>
            <a:fillRect/>
          </a:stretch>
        </p:blipFill>
        <p:spPr>
          <a:xfrm>
            <a:off x="304800" y="1136029"/>
            <a:ext cx="3657600" cy="2514600"/>
          </a:xfrm>
          <a:prstGeom prst="rect">
            <a:avLst/>
          </a:prstGeom>
        </p:spPr>
      </p:pic>
      <p:sp>
        <p:nvSpPr>
          <p:cNvPr id="2" name="Title 1"/>
          <p:cNvSpPr>
            <a:spLocks noGrp="1"/>
          </p:cNvSpPr>
          <p:nvPr>
            <p:ph type="title"/>
          </p:nvPr>
        </p:nvSpPr>
        <p:spPr>
          <a:xfrm>
            <a:off x="173736" y="93250"/>
            <a:ext cx="8382000" cy="443198"/>
          </a:xfrm>
        </p:spPr>
        <p:txBody>
          <a:bodyPr/>
          <a:lstStyle/>
          <a:p>
            <a:r>
              <a:rPr lang="en-US" sz="3200" dirty="0" smtClean="0"/>
              <a:t>The Benefits of Virtualization</a:t>
            </a:r>
            <a:endParaRPr lang="en-US" sz="3200" dirty="0"/>
          </a:p>
        </p:txBody>
      </p:sp>
      <p:sp>
        <p:nvSpPr>
          <p:cNvPr id="9" name="Rounded Rectangle 8"/>
          <p:cNvSpPr/>
          <p:nvPr/>
        </p:nvSpPr>
        <p:spPr bwMode="auto">
          <a:xfrm>
            <a:off x="4228942" y="1008013"/>
            <a:ext cx="4648200" cy="570271"/>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Server Consolidation and Utilization of IT Resources</a:t>
            </a:r>
          </a:p>
        </p:txBody>
      </p:sp>
      <p:sp>
        <p:nvSpPr>
          <p:cNvPr id="17" name="Rounded Rectangle 16"/>
          <p:cNvSpPr/>
          <p:nvPr/>
        </p:nvSpPr>
        <p:spPr bwMode="auto">
          <a:xfrm>
            <a:off x="4228942" y="1649568"/>
            <a:ext cx="4648200" cy="570271"/>
          </a:xfrm>
          <a:prstGeom prst="roundRect">
            <a:avLst/>
          </a:prstGeom>
          <a:solidFill>
            <a:srgbClr val="972929"/>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pPr>
            <a:r>
              <a:rPr lang="en-US" dirty="0" smtClean="0">
                <a:solidFill>
                  <a:schemeClr val="tx1"/>
                </a:solidFill>
                <a:latin typeface="Arial" pitchFamily="34" charset="0"/>
                <a:ea typeface="ＭＳ Ｐゴシック" pitchFamily="34" charset="-128"/>
              </a:rPr>
              <a:t>Clustered Pooled Resources</a:t>
            </a:r>
          </a:p>
        </p:txBody>
      </p:sp>
      <p:sp>
        <p:nvSpPr>
          <p:cNvPr id="24" name="Rounded Rectangle 23"/>
          <p:cNvSpPr/>
          <p:nvPr/>
        </p:nvSpPr>
        <p:spPr bwMode="auto">
          <a:xfrm>
            <a:off x="4213176" y="3577286"/>
            <a:ext cx="4648200" cy="570271"/>
          </a:xfrm>
          <a:prstGeom prst="roundRect">
            <a:avLst/>
          </a:prstGeom>
          <a:solidFill>
            <a:srgbClr val="00B0F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Reduce Management Complexity</a:t>
            </a:r>
          </a:p>
        </p:txBody>
      </p:sp>
      <p:sp>
        <p:nvSpPr>
          <p:cNvPr id="25" name="Rounded Rectangle 24"/>
          <p:cNvSpPr/>
          <p:nvPr/>
        </p:nvSpPr>
        <p:spPr bwMode="auto">
          <a:xfrm>
            <a:off x="4213176" y="4218840"/>
            <a:ext cx="4648200" cy="570271"/>
          </a:xfrm>
          <a:prstGeom prst="roundRect">
            <a:avLst/>
          </a:prstGeom>
          <a:solidFill>
            <a:srgbClr val="00B0F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Capacity on Demand</a:t>
            </a:r>
          </a:p>
        </p:txBody>
      </p:sp>
      <p:sp>
        <p:nvSpPr>
          <p:cNvPr id="26" name="Rounded Rectangle 25"/>
          <p:cNvSpPr/>
          <p:nvPr/>
        </p:nvSpPr>
        <p:spPr bwMode="auto">
          <a:xfrm>
            <a:off x="4228942" y="2303413"/>
            <a:ext cx="4648200" cy="570271"/>
          </a:xfrm>
          <a:prstGeom prst="roundRect">
            <a:avLst/>
          </a:prstGeom>
          <a:solidFill>
            <a:srgbClr val="92D05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Anytime, Anywhere, Any Device Access</a:t>
            </a:r>
          </a:p>
        </p:txBody>
      </p:sp>
      <p:sp>
        <p:nvSpPr>
          <p:cNvPr id="27" name="Rounded Rectangle 26"/>
          <p:cNvSpPr/>
          <p:nvPr/>
        </p:nvSpPr>
        <p:spPr bwMode="auto">
          <a:xfrm>
            <a:off x="4228942" y="2939206"/>
            <a:ext cx="4648200" cy="570271"/>
          </a:xfrm>
          <a:prstGeom prst="roundRect">
            <a:avLst/>
          </a:prstGeom>
          <a:solidFill>
            <a:srgbClr val="92D05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Faster Application Deployment and Updates</a:t>
            </a:r>
          </a:p>
        </p:txBody>
      </p:sp>
      <p:sp>
        <p:nvSpPr>
          <p:cNvPr id="29" name="Rounded Rectangle 28"/>
          <p:cNvSpPr/>
          <p:nvPr/>
        </p:nvSpPr>
        <p:spPr bwMode="auto">
          <a:xfrm>
            <a:off x="4218432" y="5473913"/>
            <a:ext cx="4648200" cy="570271"/>
          </a:xfrm>
          <a:prstGeom prst="roundRect">
            <a:avLst/>
          </a:prstGeom>
          <a:solidFill>
            <a:srgbClr val="FF660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Lower Costs through Automation</a:t>
            </a:r>
          </a:p>
        </p:txBody>
      </p:sp>
      <p:sp>
        <p:nvSpPr>
          <p:cNvPr id="22" name="Rectangle 21"/>
          <p:cNvSpPr/>
          <p:nvPr/>
        </p:nvSpPr>
        <p:spPr bwMode="auto">
          <a:xfrm>
            <a:off x="275123" y="1059829"/>
            <a:ext cx="3753852" cy="2819400"/>
          </a:xfrm>
          <a:prstGeom prst="rect">
            <a:avLst/>
          </a:prstGeom>
          <a:solidFill>
            <a:schemeClr val="bg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pic>
        <p:nvPicPr>
          <p:cNvPr id="38" name="Picture 8" descr="\\showsrus\images\Branding_Photography\FY09 Brand - Business - No Exp\MSB09_Maggie_001.jpg"/>
          <p:cNvPicPr>
            <a:picLocks noChangeAspect="1" noChangeArrowheads="1"/>
          </p:cNvPicPr>
          <p:nvPr/>
        </p:nvPicPr>
        <p:blipFill>
          <a:blip r:embed="rId4" cstate="print"/>
          <a:stretch>
            <a:fillRect/>
          </a:stretch>
        </p:blipFill>
        <p:spPr bwMode="auto">
          <a:xfrm>
            <a:off x="737937" y="4216410"/>
            <a:ext cx="2667000" cy="1670167"/>
          </a:xfrm>
          <a:prstGeom prst="rect">
            <a:avLst/>
          </a:prstGeom>
          <a:noFill/>
          <a:effectLst>
            <a:reflection blurRad="6350" stA="50000" endA="300" endPos="38500" dist="50800" dir="5400000" sy="-100000" algn="bl" rotWithShape="0"/>
          </a:effectLst>
        </p:spPr>
      </p:pic>
      <p:grpSp>
        <p:nvGrpSpPr>
          <p:cNvPr id="3" name="Group 23"/>
          <p:cNvGrpSpPr/>
          <p:nvPr/>
        </p:nvGrpSpPr>
        <p:grpSpPr>
          <a:xfrm>
            <a:off x="348225" y="2293466"/>
            <a:ext cx="1317514" cy="1524000"/>
            <a:chOff x="1826643" y="1020178"/>
            <a:chExt cx="1684027" cy="3292714"/>
          </a:xfrm>
          <a:solidFill>
            <a:srgbClr val="972929"/>
          </a:solidFill>
          <a:scene3d>
            <a:camera prst="orthographicFront">
              <a:rot lat="0" lon="0" rev="0"/>
            </a:camera>
            <a:lightRig rig="balanced" dir="t">
              <a:rot lat="0" lon="0" rev="8700000"/>
            </a:lightRig>
          </a:scene3d>
        </p:grpSpPr>
        <p:sp>
          <p:nvSpPr>
            <p:cNvPr id="48" name="Rounded Rectangle 47"/>
            <p:cNvSpPr/>
            <p:nvPr/>
          </p:nvSpPr>
          <p:spPr>
            <a:xfrm>
              <a:off x="1826643" y="1123114"/>
              <a:ext cx="1684027" cy="3189778"/>
            </a:xfrm>
            <a:prstGeom prst="roundRect">
              <a:avLst>
                <a:gd name="adj" fmla="val 10000"/>
              </a:avLst>
            </a:prstGeom>
            <a:grp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49" name="Rounded Rectangle 6"/>
            <p:cNvSpPr/>
            <p:nvPr/>
          </p:nvSpPr>
          <p:spPr>
            <a:xfrm>
              <a:off x="1861746" y="1020178"/>
              <a:ext cx="1585381" cy="2889187"/>
            </a:xfrm>
            <a:prstGeom prst="rect">
              <a:avLst/>
            </a:prstGeom>
            <a:no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000" dirty="0">
                <a:solidFill>
                  <a:sysClr val="window" lastClr="FFFFFF"/>
                </a:solidFill>
                <a:latin typeface="Calibri"/>
              </a:endParaRPr>
            </a:p>
            <a:p>
              <a:pPr algn="ctr" defTabSz="533400">
                <a:spcBef>
                  <a:spcPct val="0"/>
                </a:spcBef>
                <a:spcAft>
                  <a:spcPts val="600"/>
                </a:spcAft>
              </a:pPr>
              <a:endParaRPr lang="en-US" sz="1400" b="1" dirty="0">
                <a:solidFill>
                  <a:sysClr val="window" lastClr="FFFFFF"/>
                </a:solidFill>
                <a:latin typeface="Calibri"/>
              </a:endParaRPr>
            </a:p>
            <a:p>
              <a:pPr algn="ctr" defTabSz="533400">
                <a:spcBef>
                  <a:spcPct val="0"/>
                </a:spcBef>
                <a:spcAft>
                  <a:spcPts val="600"/>
                </a:spcAft>
              </a:pPr>
              <a:r>
                <a:rPr lang="en-US" sz="1600" b="1" dirty="0" smtClean="0">
                  <a:solidFill>
                    <a:sysClr val="window" lastClr="FFFFFF"/>
                  </a:solidFill>
                  <a:effectLst>
                    <a:outerShdw blurRad="50800" dist="38100" dir="8100000" algn="tr" rotWithShape="0">
                      <a:prstClr val="black">
                        <a:alpha val="40000"/>
                      </a:prstClr>
                    </a:outerShdw>
                  </a:effectLst>
                  <a:latin typeface="Calibri"/>
                </a:rPr>
                <a:t>Datacenter</a:t>
              </a:r>
              <a:endParaRPr lang="en-US" sz="14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1400" b="1" dirty="0">
                  <a:solidFill>
                    <a:srgbClr val="203854"/>
                  </a:solidFill>
                  <a:latin typeface="Calibri"/>
                </a:rPr>
                <a:t>Dynamic    Foundation</a:t>
              </a:r>
            </a:p>
          </p:txBody>
        </p:sp>
      </p:grpSp>
      <p:grpSp>
        <p:nvGrpSpPr>
          <p:cNvPr id="4" name="Group 26"/>
          <p:cNvGrpSpPr/>
          <p:nvPr/>
        </p:nvGrpSpPr>
        <p:grpSpPr>
          <a:xfrm>
            <a:off x="1415024" y="2270205"/>
            <a:ext cx="1399401" cy="1548061"/>
            <a:chOff x="43024" y="1026086"/>
            <a:chExt cx="1684028" cy="3273192"/>
          </a:xfrm>
          <a:scene3d>
            <a:camera prst="orthographicFront">
              <a:rot lat="0" lon="0" rev="0"/>
            </a:camera>
            <a:lightRig rig="balanced" dir="t">
              <a:rot lat="0" lon="0" rev="8700000"/>
            </a:lightRig>
          </a:scene3d>
        </p:grpSpPr>
        <p:sp>
          <p:nvSpPr>
            <p:cNvPr id="52" name="Rounded Rectangle 51"/>
            <p:cNvSpPr/>
            <p:nvPr/>
          </p:nvSpPr>
          <p:spPr>
            <a:xfrm>
              <a:off x="43024" y="1123599"/>
              <a:ext cx="1684028" cy="3175679"/>
            </a:xfrm>
            <a:prstGeom prst="roundRect">
              <a:avLst>
                <a:gd name="adj" fmla="val 10000"/>
              </a:avLst>
            </a:prstGeom>
            <a:solidFill>
              <a:srgbClr val="4F81BD">
                <a:hueOff val="0"/>
                <a:satOff val="0"/>
                <a:lumOff val="0"/>
                <a:alphaOff val="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sp>
        <p:sp>
          <p:nvSpPr>
            <p:cNvPr id="53" name="Rounded Rectangle 6"/>
            <p:cNvSpPr/>
            <p:nvPr/>
          </p:nvSpPr>
          <p:spPr>
            <a:xfrm>
              <a:off x="97347" y="1026086"/>
              <a:ext cx="1585382" cy="2809509"/>
            </a:xfrm>
            <a:prstGeom prst="rect">
              <a:avLst/>
            </a:prstGeom>
            <a:no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400" dirty="0">
                <a:solidFill>
                  <a:sysClr val="window" lastClr="FFFFFF"/>
                </a:solidFill>
                <a:latin typeface="Calibri"/>
              </a:endParaRPr>
            </a:p>
            <a:p>
              <a:pPr algn="ctr" defTabSz="533400">
                <a:spcBef>
                  <a:spcPct val="0"/>
                </a:spcBef>
                <a:spcAft>
                  <a:spcPts val="600"/>
                </a:spcAft>
              </a:pPr>
              <a:endParaRPr lang="en-US" sz="1000" b="1" dirty="0">
                <a:solidFill>
                  <a:sysClr val="window" lastClr="FFFFFF"/>
                </a:solidFill>
                <a:latin typeface="Calibri"/>
              </a:endParaRPr>
            </a:p>
            <a:p>
              <a:pPr algn="ctr" defTabSz="533400">
                <a:spcBef>
                  <a:spcPct val="0"/>
                </a:spcBef>
                <a:spcAft>
                  <a:spcPts val="600"/>
                </a:spcAft>
              </a:pPr>
              <a:r>
                <a:rPr lang="en-US" sz="1600" b="1" dirty="0">
                  <a:solidFill>
                    <a:sysClr val="window" lastClr="FFFFFF"/>
                  </a:solidFill>
                  <a:effectLst>
                    <a:outerShdw blurRad="50800" dist="38100" dir="8100000" algn="tr" rotWithShape="0">
                      <a:prstClr val="black">
                        <a:alpha val="40000"/>
                      </a:prstClr>
                    </a:outerShdw>
                  </a:effectLst>
                  <a:latin typeface="Calibri"/>
                </a:rPr>
                <a:t>Cloud</a:t>
              </a:r>
              <a:endParaRPr lang="en-US" sz="14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1400" b="1" dirty="0" smtClean="0">
                  <a:solidFill>
                    <a:srgbClr val="102B32"/>
                  </a:solidFill>
                  <a:latin typeface="Calibri"/>
                </a:rPr>
                <a:t>On-Demand Infrastructure</a:t>
              </a:r>
              <a:endParaRPr lang="en-US" sz="1400" b="1" dirty="0">
                <a:solidFill>
                  <a:srgbClr val="102B32"/>
                </a:solidFill>
                <a:latin typeface="Calibri"/>
              </a:endParaRPr>
            </a:p>
          </p:txBody>
        </p:sp>
      </p:grpSp>
      <p:grpSp>
        <p:nvGrpSpPr>
          <p:cNvPr id="5" name="Group 7"/>
          <p:cNvGrpSpPr/>
          <p:nvPr/>
        </p:nvGrpSpPr>
        <p:grpSpPr>
          <a:xfrm>
            <a:off x="2505697" y="2322425"/>
            <a:ext cx="1408814" cy="1498969"/>
            <a:chOff x="1798751" y="1088093"/>
            <a:chExt cx="1684027" cy="3190227"/>
          </a:xfrm>
          <a:scene3d>
            <a:camera prst="orthographicFront">
              <a:rot lat="0" lon="0" rev="0"/>
            </a:camera>
            <a:lightRig rig="balanced" dir="t">
              <a:rot lat="0" lon="0" rev="8700000"/>
            </a:lightRig>
          </a:scene3d>
        </p:grpSpPr>
        <p:sp>
          <p:nvSpPr>
            <p:cNvPr id="55" name="Rounded Rectangle 54"/>
            <p:cNvSpPr/>
            <p:nvPr/>
          </p:nvSpPr>
          <p:spPr>
            <a:xfrm>
              <a:off x="1798751" y="1088093"/>
              <a:ext cx="1684027" cy="3190227"/>
            </a:xfrm>
            <a:prstGeom prst="roundRect">
              <a:avLst>
                <a:gd name="adj" fmla="val 10000"/>
              </a:avLst>
            </a:prstGeom>
            <a:solidFill>
              <a:srgbClr val="9BBB59">
                <a:lumMod val="75000"/>
              </a:srgbClr>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56" name="Rounded Rectangle 6"/>
            <p:cNvSpPr/>
            <p:nvPr/>
          </p:nvSpPr>
          <p:spPr>
            <a:xfrm>
              <a:off x="1855591" y="1101203"/>
              <a:ext cx="1585381" cy="2640094"/>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1400" dirty="0">
                <a:solidFill>
                  <a:sysClr val="window" lastClr="FFFFFF"/>
                </a:solidFill>
                <a:latin typeface="Calibri"/>
              </a:endParaRPr>
            </a:p>
            <a:p>
              <a:pPr algn="ctr" defTabSz="533400">
                <a:spcBef>
                  <a:spcPct val="0"/>
                </a:spcBef>
                <a:spcAft>
                  <a:spcPts val="600"/>
                </a:spcAft>
              </a:pPr>
              <a:endParaRPr lang="en-US" sz="1000" b="1" dirty="0">
                <a:solidFill>
                  <a:sysClr val="window" lastClr="FFFFFF"/>
                </a:solidFill>
                <a:latin typeface="Calibri"/>
              </a:endParaRPr>
            </a:p>
            <a:p>
              <a:pPr algn="ctr" defTabSz="533400">
                <a:spcBef>
                  <a:spcPct val="0"/>
                </a:spcBef>
                <a:spcAft>
                  <a:spcPts val="600"/>
                </a:spcAft>
              </a:pPr>
              <a:r>
                <a:rPr lang="en-US" sz="1600" b="1" dirty="0">
                  <a:solidFill>
                    <a:sysClr val="window" lastClr="FFFFFF"/>
                  </a:solidFill>
                  <a:effectLst>
                    <a:outerShdw blurRad="50800" dist="38100" dir="8100000" algn="tr" rotWithShape="0">
                      <a:prstClr val="black">
                        <a:alpha val="40000"/>
                      </a:prstClr>
                    </a:outerShdw>
                  </a:effectLst>
                  <a:latin typeface="Calibri"/>
                </a:rPr>
                <a:t>Client</a:t>
              </a:r>
              <a:endParaRPr lang="en-US" sz="500" b="1" dirty="0">
                <a:solidFill>
                  <a:sysClr val="window" lastClr="FFFFFF"/>
                </a:solidFill>
                <a:effectLst>
                  <a:outerShdw blurRad="50800" dist="38100" dir="8100000" algn="tr" rotWithShape="0">
                    <a:prstClr val="black">
                      <a:alpha val="40000"/>
                    </a:prstClr>
                  </a:outerShdw>
                </a:effectLst>
                <a:latin typeface="Calibri"/>
              </a:endParaRPr>
            </a:p>
            <a:p>
              <a:pPr algn="ctr" defTabSz="533400">
                <a:spcBef>
                  <a:spcPct val="0"/>
                </a:spcBef>
                <a:spcAft>
                  <a:spcPts val="600"/>
                </a:spcAft>
              </a:pPr>
              <a:r>
                <a:rPr lang="en-US" sz="1400" b="1" dirty="0" smtClean="0">
                  <a:solidFill>
                    <a:srgbClr val="323E1A"/>
                  </a:solidFill>
                  <a:latin typeface="Calibri"/>
                </a:rPr>
                <a:t>Optimized Desktops</a:t>
              </a:r>
              <a:endParaRPr lang="en-US" sz="1400" b="1" dirty="0">
                <a:solidFill>
                  <a:srgbClr val="323E1A"/>
                </a:solidFill>
                <a:latin typeface="Calibri"/>
              </a:endParaRPr>
            </a:p>
          </p:txBody>
        </p:sp>
      </p:grpSp>
      <p:grpSp>
        <p:nvGrpSpPr>
          <p:cNvPr id="6" name="Group 67"/>
          <p:cNvGrpSpPr/>
          <p:nvPr/>
        </p:nvGrpSpPr>
        <p:grpSpPr>
          <a:xfrm>
            <a:off x="316558" y="1917279"/>
            <a:ext cx="3670942" cy="914400"/>
            <a:chOff x="536629" y="2514600"/>
            <a:chExt cx="8236828" cy="1441798"/>
          </a:xfrm>
        </p:grpSpPr>
        <p:grpSp>
          <p:nvGrpSpPr>
            <p:cNvPr id="7" name="Group 15"/>
            <p:cNvGrpSpPr/>
            <p:nvPr/>
          </p:nvGrpSpPr>
          <p:grpSpPr>
            <a:xfrm>
              <a:off x="536629" y="2514600"/>
              <a:ext cx="8236828" cy="1441798"/>
              <a:chOff x="3639678" y="-327588"/>
              <a:chExt cx="1717308" cy="4774064"/>
            </a:xfrm>
            <a:scene3d>
              <a:camera prst="orthographicFront">
                <a:rot lat="0" lon="0" rev="0"/>
              </a:camera>
              <a:lightRig rig="balanced" dir="t">
                <a:rot lat="0" lon="0" rev="8700000"/>
              </a:lightRig>
            </a:scene3d>
          </p:grpSpPr>
          <p:sp>
            <p:nvSpPr>
              <p:cNvPr id="64" name="Rounded Rectangle 63"/>
              <p:cNvSpPr/>
              <p:nvPr/>
            </p:nvSpPr>
            <p:spPr>
              <a:xfrm>
                <a:off x="3639678" y="-327588"/>
                <a:ext cx="1717308" cy="3580548"/>
              </a:xfrm>
              <a:prstGeom prst="roundRect">
                <a:avLst>
                  <a:gd name="adj" fmla="val 10000"/>
                </a:avLst>
              </a:prstGeom>
              <a:solidFill>
                <a:srgbClr val="BC4C00"/>
              </a:solidFill>
              <a:ln w="25400" cap="flat" cmpd="sng" algn="ctr">
                <a:no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65" name="Rounded Rectangle 4"/>
              <p:cNvSpPr/>
              <p:nvPr/>
            </p:nvSpPr>
            <p:spPr>
              <a:xfrm>
                <a:off x="3701452" y="1309376"/>
                <a:ext cx="1585381" cy="31371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a:lnSpc>
                    <a:spcPct val="90000"/>
                  </a:lnSpc>
                  <a:spcBef>
                    <a:spcPct val="0"/>
                  </a:spcBef>
                  <a:spcAft>
                    <a:spcPct val="35000"/>
                  </a:spcAft>
                </a:pPr>
                <a:endParaRPr lang="en-US" sz="900" dirty="0">
                  <a:solidFill>
                    <a:srgbClr val="FFFFFF"/>
                  </a:solidFill>
                  <a:latin typeface="Calibri"/>
                </a:endParaRPr>
              </a:p>
            </p:txBody>
          </p:sp>
        </p:grpSp>
        <p:sp>
          <p:nvSpPr>
            <p:cNvPr id="66" name="TextBox 65"/>
            <p:cNvSpPr txBox="1"/>
            <p:nvPr/>
          </p:nvSpPr>
          <p:spPr>
            <a:xfrm>
              <a:off x="2911998" y="2514600"/>
              <a:ext cx="3437386" cy="485293"/>
            </a:xfrm>
            <a:prstGeom prst="rect">
              <a:avLst/>
            </a:prstGeom>
            <a:noFill/>
          </p:spPr>
          <p:txBody>
            <a:bodyPr wrap="square" rtlCol="0">
              <a:spAutoFit/>
            </a:bodyPr>
            <a:lstStyle/>
            <a:p>
              <a:pPr algn="ctr"/>
              <a:r>
                <a:rPr lang="en-US" sz="1400" b="1" dirty="0">
                  <a:solidFill>
                    <a:srgbClr val="FFFFFF"/>
                  </a:solidFill>
                  <a:effectLst>
                    <a:outerShdw blurRad="50800" dist="38100" dir="8100000" algn="tr" rotWithShape="0">
                      <a:prstClr val="black">
                        <a:alpha val="40000"/>
                      </a:prstClr>
                    </a:outerShdw>
                  </a:effectLst>
                  <a:latin typeface="Calibri" pitchFamily="34" charset="0"/>
                </a:rPr>
                <a:t>Management</a:t>
              </a:r>
            </a:p>
          </p:txBody>
        </p:sp>
        <p:sp>
          <p:nvSpPr>
            <p:cNvPr id="67" name="TextBox 66"/>
            <p:cNvSpPr txBox="1"/>
            <p:nvPr/>
          </p:nvSpPr>
          <p:spPr>
            <a:xfrm>
              <a:off x="1432828" y="2893775"/>
              <a:ext cx="6496878" cy="436764"/>
            </a:xfrm>
            <a:prstGeom prst="rect">
              <a:avLst/>
            </a:prstGeom>
            <a:noFill/>
          </p:spPr>
          <p:txBody>
            <a:bodyPr wrap="square" rtlCol="0">
              <a:spAutoFit/>
            </a:bodyPr>
            <a:lstStyle/>
            <a:p>
              <a:pPr algn="ctr"/>
              <a:r>
                <a:rPr lang="en-US" sz="1200" b="1" dirty="0">
                  <a:solidFill>
                    <a:srgbClr val="4C1F00"/>
                  </a:solidFill>
                  <a:latin typeface="Calibri" pitchFamily="34" charset="0"/>
                </a:rPr>
                <a:t>Unify Physical </a:t>
              </a:r>
              <a:r>
                <a:rPr lang="en-US" sz="1200" b="1" dirty="0" smtClean="0">
                  <a:solidFill>
                    <a:srgbClr val="4C1F00"/>
                  </a:solidFill>
                  <a:latin typeface="Calibri" pitchFamily="34" charset="0"/>
                </a:rPr>
                <a:t>Virtual and Applications</a:t>
              </a:r>
              <a:endParaRPr lang="en-US" sz="1200" b="1" dirty="0">
                <a:solidFill>
                  <a:srgbClr val="4C1F00"/>
                </a:solidFill>
                <a:latin typeface="Calibri" pitchFamily="34" charset="0"/>
              </a:endParaRPr>
            </a:p>
          </p:txBody>
        </p:sp>
      </p:grpSp>
      <p:sp>
        <p:nvSpPr>
          <p:cNvPr id="30" name="Rounded Rectangle 29"/>
          <p:cNvSpPr/>
          <p:nvPr/>
        </p:nvSpPr>
        <p:spPr bwMode="auto">
          <a:xfrm>
            <a:off x="4218432" y="4852738"/>
            <a:ext cx="4648200" cy="570271"/>
          </a:xfrm>
          <a:prstGeom prst="roundRect">
            <a:avLst/>
          </a:prstGeom>
          <a:solidFill>
            <a:srgbClr val="FF6600"/>
          </a:solidFill>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dirty="0" smtClean="0">
                <a:solidFill>
                  <a:schemeClr val="tx1"/>
                </a:solidFill>
                <a:latin typeface="Arial" pitchFamily="34" charset="0"/>
                <a:ea typeface="ＭＳ Ｐゴシック" pitchFamily="34" charset="-128"/>
              </a:rPr>
              <a:t>Centralize Physical, Virtual, and Application Management and Monitoring</a:t>
            </a:r>
          </a:p>
        </p:txBody>
      </p:sp>
      <p:sp>
        <p:nvSpPr>
          <p:cNvPr id="31" name="Rectangle 30"/>
          <p:cNvSpPr/>
          <p:nvPr/>
        </p:nvSpPr>
        <p:spPr>
          <a:xfrm>
            <a:off x="123290" y="495066"/>
            <a:ext cx="8333096" cy="369332"/>
          </a:xfrm>
          <a:prstGeom prst="rect">
            <a:avLst/>
          </a:prstGeom>
        </p:spPr>
        <p:txBody>
          <a:bodyPr wrap="square">
            <a:spAutoFit/>
          </a:bodyPr>
          <a:lstStyle/>
          <a:p>
            <a:r>
              <a:rPr lang="en-US" dirty="0" smtClean="0"/>
              <a:t>Lower TCO, Increase Availability and Improve Business Agility</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55"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strVal val="#ppt_w*0.70"/>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Effect transition="in" filter="fade">
                                      <p:cBhvr>
                                        <p:cTn id="11" dur="1000"/>
                                        <p:tgtEl>
                                          <p:spTgt spid="3"/>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0.70"/>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0.70"/>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55"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strVal val="#ppt_w*0.70"/>
                                          </p:val>
                                        </p:tav>
                                        <p:tav tm="100000">
                                          <p:val>
                                            <p:strVal val="#ppt_w"/>
                                          </p:val>
                                        </p:tav>
                                      </p:tavLst>
                                    </p:anim>
                                    <p:anim calcmode="lin" valueType="num">
                                      <p:cBhvr>
                                        <p:cTn id="31" dur="1000" fill="hold"/>
                                        <p:tgtEl>
                                          <p:spTgt spid="5"/>
                                        </p:tgtEl>
                                        <p:attrNameLst>
                                          <p:attrName>ppt_h</p:attrName>
                                        </p:attrNameLst>
                                      </p:cBhvr>
                                      <p:tavLst>
                                        <p:tav tm="0">
                                          <p:val>
                                            <p:strVal val="#ppt_h"/>
                                          </p:val>
                                        </p:tav>
                                        <p:tav tm="100000">
                                          <p:val>
                                            <p:strVal val="#ppt_h"/>
                                          </p:val>
                                        </p:tav>
                                      </p:tavLst>
                                    </p:anim>
                                    <p:animEffect transition="in" filter="fade">
                                      <p:cBhvr>
                                        <p:cTn id="32" dur="1000"/>
                                        <p:tgtEl>
                                          <p:spTgt spid="5"/>
                                        </p:tgtEl>
                                      </p:cBhvr>
                                    </p:animEffect>
                                  </p:childTnLst>
                                </p:cTn>
                              </p:par>
                            </p:childTnLst>
                          </p:cTn>
                        </p:par>
                        <p:par>
                          <p:cTn id="33" fill="hold">
                            <p:stCondLst>
                              <p:cond delay="1000"/>
                            </p:stCondLst>
                            <p:childTnLst>
                              <p:par>
                                <p:cTn id="34" presetID="55"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0.70"/>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1000" fill="hold"/>
                                        <p:tgtEl>
                                          <p:spTgt spid="27"/>
                                        </p:tgtEl>
                                        <p:attrNameLst>
                                          <p:attrName>ppt_w</p:attrName>
                                        </p:attrNameLst>
                                      </p:cBhvr>
                                      <p:tavLst>
                                        <p:tav tm="0">
                                          <p:val>
                                            <p:strVal val="#ppt_w*0.70"/>
                                          </p:val>
                                        </p:tav>
                                        <p:tav tm="100000">
                                          <p:val>
                                            <p:strVal val="#ppt_w"/>
                                          </p:val>
                                        </p:tav>
                                      </p:tavLst>
                                    </p:anim>
                                    <p:anim calcmode="lin" valueType="num">
                                      <p:cBhvr>
                                        <p:cTn id="42" dur="1000" fill="hold"/>
                                        <p:tgtEl>
                                          <p:spTgt spid="27"/>
                                        </p:tgtEl>
                                        <p:attrNameLst>
                                          <p:attrName>ppt_h</p:attrName>
                                        </p:attrNameLst>
                                      </p:cBhvr>
                                      <p:tavLst>
                                        <p:tav tm="0">
                                          <p:val>
                                            <p:strVal val="#ppt_h"/>
                                          </p:val>
                                        </p:tav>
                                        <p:tav tm="100000">
                                          <p:val>
                                            <p:strVal val="#ppt_h"/>
                                          </p:val>
                                        </p:tav>
                                      </p:tavLst>
                                    </p:anim>
                                    <p:animEffect transition="in" filter="fade">
                                      <p:cBhvr>
                                        <p:cTn id="43" dur="10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nodeType="clickEffect">
                                  <p:stCondLst>
                                    <p:cond delay="0"/>
                                  </p:stCondLst>
                                  <p:childTnLst>
                                    <p:animEffect transition="out" filter="blinds(horizontal)">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55"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p:cTn id="51" dur="1000" fill="hold"/>
                                        <p:tgtEl>
                                          <p:spTgt spid="4"/>
                                        </p:tgtEl>
                                        <p:attrNameLst>
                                          <p:attrName>ppt_w</p:attrName>
                                        </p:attrNameLst>
                                      </p:cBhvr>
                                      <p:tavLst>
                                        <p:tav tm="0">
                                          <p:val>
                                            <p:strVal val="#ppt_w*0.70"/>
                                          </p:val>
                                        </p:tav>
                                        <p:tav tm="100000">
                                          <p:val>
                                            <p:strVal val="#ppt_w"/>
                                          </p:val>
                                        </p:tav>
                                      </p:tavLst>
                                    </p:anim>
                                    <p:anim calcmode="lin" valueType="num">
                                      <p:cBhvr>
                                        <p:cTn id="52" dur="1000" fill="hold"/>
                                        <p:tgtEl>
                                          <p:spTgt spid="4"/>
                                        </p:tgtEl>
                                        <p:attrNameLst>
                                          <p:attrName>ppt_h</p:attrName>
                                        </p:attrNameLst>
                                      </p:cBhvr>
                                      <p:tavLst>
                                        <p:tav tm="0">
                                          <p:val>
                                            <p:strVal val="#ppt_h"/>
                                          </p:val>
                                        </p:tav>
                                        <p:tav tm="100000">
                                          <p:val>
                                            <p:strVal val="#ppt_h"/>
                                          </p:val>
                                        </p:tav>
                                      </p:tavLst>
                                    </p:anim>
                                    <p:animEffect transition="in" filter="fade">
                                      <p:cBhvr>
                                        <p:cTn id="53" dur="1000"/>
                                        <p:tgtEl>
                                          <p:spTgt spid="4"/>
                                        </p:tgtEl>
                                      </p:cBhvr>
                                    </p:animEffect>
                                  </p:childTnLst>
                                </p:cTn>
                              </p:par>
                            </p:childTnLst>
                          </p:cTn>
                        </p:par>
                        <p:par>
                          <p:cTn id="54" fill="hold">
                            <p:stCondLst>
                              <p:cond delay="1000"/>
                            </p:stCondLst>
                            <p:childTnLst>
                              <p:par>
                                <p:cTn id="55" presetID="55"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strVal val="#ppt_w*0.70"/>
                                          </p:val>
                                        </p:tav>
                                        <p:tav tm="100000">
                                          <p:val>
                                            <p:strVal val="#ppt_w"/>
                                          </p:val>
                                        </p:tav>
                                      </p:tavLst>
                                    </p:anim>
                                    <p:anim calcmode="lin" valueType="num">
                                      <p:cBhvr>
                                        <p:cTn id="58" dur="1000" fill="hold"/>
                                        <p:tgtEl>
                                          <p:spTgt spid="24"/>
                                        </p:tgtEl>
                                        <p:attrNameLst>
                                          <p:attrName>ppt_h</p:attrName>
                                        </p:attrNameLst>
                                      </p:cBhvr>
                                      <p:tavLst>
                                        <p:tav tm="0">
                                          <p:val>
                                            <p:strVal val="#ppt_h"/>
                                          </p:val>
                                        </p:tav>
                                        <p:tav tm="100000">
                                          <p:val>
                                            <p:strVal val="#ppt_h"/>
                                          </p:val>
                                        </p:tav>
                                      </p:tavLst>
                                    </p:anim>
                                    <p:animEffect transition="in" filter="fade">
                                      <p:cBhvr>
                                        <p:cTn id="59" dur="1000"/>
                                        <p:tgtEl>
                                          <p:spTgt spid="24"/>
                                        </p:tgtEl>
                                      </p:cBhvr>
                                    </p:animEffect>
                                  </p:childTnLst>
                                </p:cTn>
                              </p:par>
                              <p:par>
                                <p:cTn id="60" presetID="55" presetClass="entr" presetSubtype="0" fill="hold"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1000" fill="hold"/>
                                        <p:tgtEl>
                                          <p:spTgt spid="25"/>
                                        </p:tgtEl>
                                        <p:attrNameLst>
                                          <p:attrName>ppt_w</p:attrName>
                                        </p:attrNameLst>
                                      </p:cBhvr>
                                      <p:tavLst>
                                        <p:tav tm="0">
                                          <p:val>
                                            <p:strVal val="#ppt_w*0.70"/>
                                          </p:val>
                                        </p:tav>
                                        <p:tav tm="100000">
                                          <p:val>
                                            <p:strVal val="#ppt_w"/>
                                          </p:val>
                                        </p:tav>
                                      </p:tavLst>
                                    </p:anim>
                                    <p:anim calcmode="lin" valueType="num">
                                      <p:cBhvr>
                                        <p:cTn id="63" dur="1000" fill="hold"/>
                                        <p:tgtEl>
                                          <p:spTgt spid="25"/>
                                        </p:tgtEl>
                                        <p:attrNameLst>
                                          <p:attrName>ppt_h</p:attrName>
                                        </p:attrNameLst>
                                      </p:cBhvr>
                                      <p:tavLst>
                                        <p:tav tm="0">
                                          <p:val>
                                            <p:strVal val="#ppt_h"/>
                                          </p:val>
                                        </p:tav>
                                        <p:tav tm="100000">
                                          <p:val>
                                            <p:strVal val="#ppt_h"/>
                                          </p:val>
                                        </p:tav>
                                      </p:tavLst>
                                    </p:anim>
                                    <p:animEffect transition="in" filter="fade">
                                      <p:cBhvr>
                                        <p:cTn id="64" dur="10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xit" presetSubtype="10" fill="hold" nodeType="clickEffect">
                                  <p:stCondLst>
                                    <p:cond delay="0"/>
                                  </p:stCondLst>
                                  <p:childTnLst>
                                    <p:animEffect transition="out" filter="blinds(horizontal)">
                                      <p:cBhvr>
                                        <p:cTn id="68" dur="500"/>
                                        <p:tgtEl>
                                          <p:spTgt spid="4"/>
                                        </p:tgtEl>
                                      </p:cBhvr>
                                    </p:animEffect>
                                    <p:set>
                                      <p:cBhvr>
                                        <p:cTn id="69" dur="1" fill="hold">
                                          <p:stCondLst>
                                            <p:cond delay="499"/>
                                          </p:stCondLst>
                                        </p:cTn>
                                        <p:tgtEl>
                                          <p:spTgt spid="4"/>
                                        </p:tgtEl>
                                        <p:attrNameLst>
                                          <p:attrName>style.visibility</p:attrName>
                                        </p:attrNameLst>
                                      </p:cBhvr>
                                      <p:to>
                                        <p:strVal val="hidden"/>
                                      </p:to>
                                    </p:set>
                                  </p:childTnLst>
                                </p:cTn>
                              </p:par>
                              <p:par>
                                <p:cTn id="70" presetID="55" presetClass="entr" presetSubtype="0"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1000" fill="hold"/>
                                        <p:tgtEl>
                                          <p:spTgt spid="6"/>
                                        </p:tgtEl>
                                        <p:attrNameLst>
                                          <p:attrName>ppt_w</p:attrName>
                                        </p:attrNameLst>
                                      </p:cBhvr>
                                      <p:tavLst>
                                        <p:tav tm="0">
                                          <p:val>
                                            <p:strVal val="#ppt_w*0.70"/>
                                          </p:val>
                                        </p:tav>
                                        <p:tav tm="100000">
                                          <p:val>
                                            <p:strVal val="#ppt_w"/>
                                          </p:val>
                                        </p:tav>
                                      </p:tavLst>
                                    </p:anim>
                                    <p:anim calcmode="lin" valueType="num">
                                      <p:cBhvr>
                                        <p:cTn id="73" dur="1000" fill="hold"/>
                                        <p:tgtEl>
                                          <p:spTgt spid="6"/>
                                        </p:tgtEl>
                                        <p:attrNameLst>
                                          <p:attrName>ppt_h</p:attrName>
                                        </p:attrNameLst>
                                      </p:cBhvr>
                                      <p:tavLst>
                                        <p:tav tm="0">
                                          <p:val>
                                            <p:strVal val="#ppt_h"/>
                                          </p:val>
                                        </p:tav>
                                        <p:tav tm="100000">
                                          <p:val>
                                            <p:strVal val="#ppt_h"/>
                                          </p:val>
                                        </p:tav>
                                      </p:tavLst>
                                    </p:anim>
                                    <p:animEffect transition="in" filter="fade">
                                      <p:cBhvr>
                                        <p:cTn id="74" dur="1000"/>
                                        <p:tgtEl>
                                          <p:spTgt spid="6"/>
                                        </p:tgtEl>
                                      </p:cBhvr>
                                    </p:animEffect>
                                  </p:childTnLst>
                                </p:cTn>
                              </p:par>
                            </p:childTnLst>
                          </p:cTn>
                        </p:par>
                        <p:par>
                          <p:cTn id="75" fill="hold">
                            <p:stCondLst>
                              <p:cond delay="1000"/>
                            </p:stCondLst>
                            <p:childTnLst>
                              <p:par>
                                <p:cTn id="76" presetID="55"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1000" fill="hold"/>
                                        <p:tgtEl>
                                          <p:spTgt spid="30"/>
                                        </p:tgtEl>
                                        <p:attrNameLst>
                                          <p:attrName>ppt_w</p:attrName>
                                        </p:attrNameLst>
                                      </p:cBhvr>
                                      <p:tavLst>
                                        <p:tav tm="0">
                                          <p:val>
                                            <p:strVal val="#ppt_w*0.70"/>
                                          </p:val>
                                        </p:tav>
                                        <p:tav tm="100000">
                                          <p:val>
                                            <p:strVal val="#ppt_w"/>
                                          </p:val>
                                        </p:tav>
                                      </p:tavLst>
                                    </p:anim>
                                    <p:anim calcmode="lin" valueType="num">
                                      <p:cBhvr>
                                        <p:cTn id="79" dur="1000" fill="hold"/>
                                        <p:tgtEl>
                                          <p:spTgt spid="30"/>
                                        </p:tgtEl>
                                        <p:attrNameLst>
                                          <p:attrName>ppt_h</p:attrName>
                                        </p:attrNameLst>
                                      </p:cBhvr>
                                      <p:tavLst>
                                        <p:tav tm="0">
                                          <p:val>
                                            <p:strVal val="#ppt_h"/>
                                          </p:val>
                                        </p:tav>
                                        <p:tav tm="100000">
                                          <p:val>
                                            <p:strVal val="#ppt_h"/>
                                          </p:val>
                                        </p:tav>
                                      </p:tavLst>
                                    </p:anim>
                                    <p:animEffect transition="in" filter="fade">
                                      <p:cBhvr>
                                        <p:cTn id="80" dur="1000"/>
                                        <p:tgtEl>
                                          <p:spTgt spid="30"/>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p:cTn id="83" dur="1000" fill="hold"/>
                                        <p:tgtEl>
                                          <p:spTgt spid="29"/>
                                        </p:tgtEl>
                                        <p:attrNameLst>
                                          <p:attrName>ppt_w</p:attrName>
                                        </p:attrNameLst>
                                      </p:cBhvr>
                                      <p:tavLst>
                                        <p:tav tm="0">
                                          <p:val>
                                            <p:strVal val="#ppt_w*0.70"/>
                                          </p:val>
                                        </p:tav>
                                        <p:tav tm="100000">
                                          <p:val>
                                            <p:strVal val="#ppt_w"/>
                                          </p:val>
                                        </p:tav>
                                      </p:tavLst>
                                    </p:anim>
                                    <p:anim calcmode="lin" valueType="num">
                                      <p:cBhvr>
                                        <p:cTn id="84" dur="1000" fill="hold"/>
                                        <p:tgtEl>
                                          <p:spTgt spid="29"/>
                                        </p:tgtEl>
                                        <p:attrNameLst>
                                          <p:attrName>ppt_h</p:attrName>
                                        </p:attrNameLst>
                                      </p:cBhvr>
                                      <p:tavLst>
                                        <p:tav tm="0">
                                          <p:val>
                                            <p:strVal val="#ppt_h"/>
                                          </p:val>
                                        </p:tav>
                                        <p:tav tm="100000">
                                          <p:val>
                                            <p:strVal val="#ppt_h"/>
                                          </p:val>
                                        </p:tav>
                                      </p:tavLst>
                                    </p:anim>
                                    <p:animEffect transition="in" filter="fade">
                                      <p:cBhvr>
                                        <p:cTn id="85" dur="1000"/>
                                        <p:tgtEl>
                                          <p:spTgt spid="29"/>
                                        </p:tgtEl>
                                      </p:cBhvr>
                                    </p:animEffect>
                                  </p:childTnLst>
                                </p:cTn>
                              </p:par>
                            </p:childTnLst>
                          </p:cTn>
                        </p:par>
                        <p:par>
                          <p:cTn id="86" fill="hold">
                            <p:stCondLst>
                              <p:cond delay="2000"/>
                            </p:stCondLst>
                            <p:childTnLst>
                              <p:par>
                                <p:cTn id="87" presetID="3" presetClass="exit" presetSubtype="10" fill="hold" nodeType="afterEffect">
                                  <p:stCondLst>
                                    <p:cond delay="0"/>
                                  </p:stCondLst>
                                  <p:childTnLst>
                                    <p:animEffect transition="out" filter="blinds(horizontal)">
                                      <p:cBhvr>
                                        <p:cTn id="88" dur="500"/>
                                        <p:tgtEl>
                                          <p:spTgt spid="6"/>
                                        </p:tgtEl>
                                      </p:cBhvr>
                                    </p:animEffect>
                                    <p:set>
                                      <p:cBhvr>
                                        <p:cTn id="89" dur="1" fill="hold">
                                          <p:stCondLst>
                                            <p:cond delay="499"/>
                                          </p:stCondLst>
                                        </p:cTn>
                                        <p:tgtEl>
                                          <p:spTgt spid="6"/>
                                        </p:tgtEl>
                                        <p:attrNameLst>
                                          <p:attrName>style.visibility</p:attrName>
                                        </p:attrNameLst>
                                      </p:cBhvr>
                                      <p:to>
                                        <p:strVal val="hidden"/>
                                      </p:to>
                                    </p:set>
                                  </p:childTnLst>
                                </p:cTn>
                              </p:par>
                              <p:par>
                                <p:cTn id="90" presetID="3" presetClass="exit" presetSubtype="10" fill="hold" grpId="1" nodeType="withEffect">
                                  <p:stCondLst>
                                    <p:cond delay="0"/>
                                  </p:stCondLst>
                                  <p:childTnLst>
                                    <p:animEffect transition="out" filter="blinds(horizontal)">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6" grpId="0" animBg="1"/>
      <p:bldP spid="27" grpId="0" animBg="1"/>
      <p:bldP spid="29" grpId="0" animBg="1"/>
      <p:bldP spid="22" grpId="0" animBg="1"/>
      <p:bldP spid="22" grpId="1"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bwMode="auto">
          <a:xfrm>
            <a:off x="143256" y="88392"/>
            <a:ext cx="8991600"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fontAlgn="base">
              <a:lnSpc>
                <a:spcPct val="90000"/>
              </a:lnSpc>
              <a:spcBef>
                <a:spcPct val="0"/>
              </a:spcBef>
              <a:spcAft>
                <a:spcPct val="0"/>
              </a:spcAft>
              <a:buClrTx/>
              <a:buSzTx/>
              <a:tabLst/>
              <a:defRPr/>
            </a:pPr>
            <a:r>
              <a:rPr lang="en-US" sz="3200" spc="-150" dirty="0" smtClean="0">
                <a:ln w="3175">
                  <a:noFill/>
                </a:ln>
                <a:solidFill>
                  <a:srgbClr val="CCFFCC"/>
                </a:solidFill>
                <a:latin typeface="+mj-lt"/>
                <a:cs typeface="Arial" charset="0"/>
              </a:rPr>
              <a:t>Customers see the Value</a:t>
            </a:r>
            <a:endParaRPr lang="en-US" sz="3200" spc="-150" dirty="0">
              <a:ln w="3175">
                <a:noFill/>
              </a:ln>
              <a:solidFill>
                <a:srgbClr val="CCFFCC"/>
              </a:solidFill>
              <a:latin typeface="+mj-lt"/>
              <a:cs typeface="Arial" charset="0"/>
            </a:endParaRPr>
          </a:p>
        </p:txBody>
      </p:sp>
      <p:sp>
        <p:nvSpPr>
          <p:cNvPr id="19" name="Rectangle 18"/>
          <p:cNvSpPr/>
          <p:nvPr/>
        </p:nvSpPr>
        <p:spPr>
          <a:xfrm>
            <a:off x="90206" y="504117"/>
            <a:ext cx="8333096" cy="369332"/>
          </a:xfrm>
          <a:prstGeom prst="rect">
            <a:avLst/>
          </a:prstGeom>
        </p:spPr>
        <p:txBody>
          <a:bodyPr wrap="square">
            <a:spAutoFit/>
          </a:bodyPr>
          <a:lstStyle/>
          <a:p>
            <a:r>
              <a:rPr lang="en-US" dirty="0" smtClean="0"/>
              <a:t>Customers are already taking advantage of virtualization</a:t>
            </a:r>
            <a:endParaRPr lang="en-US" dirty="0"/>
          </a:p>
        </p:txBody>
      </p:sp>
      <p:sp>
        <p:nvSpPr>
          <p:cNvPr id="23" name="Rounded Rectangle 22"/>
          <p:cNvSpPr/>
          <p:nvPr/>
        </p:nvSpPr>
        <p:spPr bwMode="auto">
          <a:xfrm>
            <a:off x="287217" y="4415255"/>
            <a:ext cx="2133600" cy="493123"/>
          </a:xfrm>
          <a:prstGeom prst="roundRect">
            <a:avLst/>
          </a:prstGeom>
          <a:solidFill>
            <a:srgbClr val="972929"/>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R="0" indent="0" algn="ctr" defTabSz="533400" fontAlgn="base">
              <a:lnSpc>
                <a:spcPct val="90000"/>
              </a:lnSpc>
              <a:spcBef>
                <a:spcPct val="0"/>
              </a:spcBef>
              <a:spcAft>
                <a:spcPct val="0"/>
              </a:spcAft>
              <a:buClrTx/>
              <a:buSzTx/>
              <a:buFontTx/>
              <a:buNone/>
              <a:tabLst/>
              <a:defRPr/>
            </a:pPr>
            <a:r>
              <a:rPr lang="en-US" sz="1600" b="1" dirty="0" smtClean="0">
                <a:solidFill>
                  <a:schemeClr val="tx1"/>
                </a:solidFill>
                <a:latin typeface="Calibri"/>
              </a:rPr>
              <a:t>Datacenter</a:t>
            </a:r>
          </a:p>
          <a:p>
            <a:pPr marR="0" indent="0" algn="ctr" defTabSz="533400" fontAlgn="base">
              <a:lnSpc>
                <a:spcPct val="90000"/>
              </a:lnSpc>
              <a:spcBef>
                <a:spcPct val="0"/>
              </a:spcBef>
              <a:spcAft>
                <a:spcPts val="600"/>
              </a:spcAft>
              <a:buClrTx/>
              <a:buSzTx/>
              <a:buFontTx/>
              <a:buNone/>
              <a:tabLst/>
              <a:defRPr/>
            </a:pPr>
            <a:r>
              <a:rPr lang="en-US" sz="1600" b="1" dirty="0" smtClean="0">
                <a:solidFill>
                  <a:schemeClr val="accent4">
                    <a:lumMod val="10000"/>
                  </a:schemeClr>
                </a:solidFill>
                <a:latin typeface="Calibri"/>
              </a:rPr>
              <a:t>Reduce Space</a:t>
            </a:r>
          </a:p>
        </p:txBody>
      </p:sp>
      <p:sp>
        <p:nvSpPr>
          <p:cNvPr id="31" name="Rectangle 30"/>
          <p:cNvSpPr/>
          <p:nvPr/>
        </p:nvSpPr>
        <p:spPr>
          <a:xfrm>
            <a:off x="200607" y="5948586"/>
            <a:ext cx="3352800" cy="230832"/>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000" dirty="0" smtClean="0">
                <a:latin typeface="Calibri" pitchFamily="34" charset="0"/>
                <a:cs typeface="Calibri" pitchFamily="34" charset="0"/>
              </a:rPr>
              <a:t>Source: Avanade Virtualization case study</a:t>
            </a:r>
            <a:endParaRPr lang="en-US" sz="1000" dirty="0">
              <a:latin typeface="Calibri" pitchFamily="34" charset="0"/>
              <a:cs typeface="Calibri" pitchFamily="34" charset="0"/>
            </a:endParaRPr>
          </a:p>
        </p:txBody>
      </p:sp>
      <p:grpSp>
        <p:nvGrpSpPr>
          <p:cNvPr id="2" name="Group 43"/>
          <p:cNvGrpSpPr/>
          <p:nvPr/>
        </p:nvGrpSpPr>
        <p:grpSpPr>
          <a:xfrm>
            <a:off x="2617002" y="1094232"/>
            <a:ext cx="3707598" cy="3857906"/>
            <a:chOff x="2243945" y="1408873"/>
            <a:chExt cx="3978600" cy="3652848"/>
          </a:xfrm>
          <a:effectLst>
            <a:outerShdw blurRad="76200" dist="12700" dir="2700000" sy="-23000" kx="-800400" algn="bl" rotWithShape="0">
              <a:prstClr val="black">
                <a:alpha val="20000"/>
              </a:prstClr>
            </a:outerShdw>
          </a:effectLst>
          <a:scene3d>
            <a:camera prst="perspectiveRelaxed"/>
            <a:lightRig rig="threePt" dir="t"/>
          </a:scene3d>
        </p:grpSpPr>
        <p:sp>
          <p:nvSpPr>
            <p:cNvPr id="22" name="Rectangle 21"/>
            <p:cNvSpPr/>
            <p:nvPr/>
          </p:nvSpPr>
          <p:spPr bwMode="auto">
            <a:xfrm rot="1240381">
              <a:off x="2905880" y="1408873"/>
              <a:ext cx="1676400" cy="1566280"/>
            </a:xfrm>
            <a:prstGeom prst="rect">
              <a:avLst/>
            </a:prstGeom>
            <a:solidFill>
              <a:srgbClr val="BC4C00">
                <a:alpha val="70000"/>
              </a:srgbClr>
            </a:solidFill>
            <a:ln w="25400" cap="flat" cmpd="sng" algn="ctr">
              <a:noFill/>
              <a:prstDash val="solid"/>
            </a:ln>
            <a:effectLst>
              <a:outerShdw blurRad="44450" dist="27940" dir="5400000" algn="ctr">
                <a:srgbClr val="000000">
                  <a:alpha val="32000"/>
                </a:srgbClr>
              </a:outerShdw>
            </a:effectLst>
            <a:sp3d>
              <a:bevelT w="190500" h="38100" prst="angle"/>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sp>
          <p:nvSpPr>
            <p:cNvPr id="24" name="Rectangle 23"/>
            <p:cNvSpPr/>
            <p:nvPr/>
          </p:nvSpPr>
          <p:spPr bwMode="auto">
            <a:xfrm rot="1240381">
              <a:off x="4546145" y="1940711"/>
              <a:ext cx="1676400" cy="1566280"/>
            </a:xfrm>
            <a:prstGeom prst="rect">
              <a:avLst/>
            </a:prstGeom>
            <a:solidFill>
              <a:schemeClr val="bg1">
                <a:lumMod val="40000"/>
                <a:lumOff val="60000"/>
                <a:alpha val="70000"/>
              </a:schemeClr>
            </a:solidFill>
            <a:ln w="25400" cap="flat" cmpd="sng" algn="ctr">
              <a:noFill/>
              <a:prstDash val="solid"/>
            </a:ln>
            <a:effectLst>
              <a:outerShdw blurRad="44450" dist="27940" dir="5400000" algn="ctr">
                <a:srgbClr val="000000">
                  <a:alpha val="32000"/>
                </a:srgbClr>
              </a:outerShdw>
            </a:effectLst>
            <a:sp3d>
              <a:bevelT w="190500" h="38100" prst="angle"/>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pPr>
              <a:endParaRPr lang="en-US" sz="2400" dirty="0" smtClean="0">
                <a:latin typeface="Arial" pitchFamily="34" charset="0"/>
                <a:ea typeface="ＭＳ Ｐゴシック" pitchFamily="34" charset="-128"/>
              </a:endParaRPr>
            </a:p>
          </p:txBody>
        </p:sp>
        <p:sp>
          <p:nvSpPr>
            <p:cNvPr id="26" name="Rectangle 25"/>
            <p:cNvSpPr/>
            <p:nvPr/>
          </p:nvSpPr>
          <p:spPr bwMode="auto">
            <a:xfrm rot="1240381">
              <a:off x="2243945" y="2950808"/>
              <a:ext cx="1676400" cy="1566280"/>
            </a:xfrm>
            <a:prstGeom prst="rect">
              <a:avLst/>
            </a:prstGeom>
            <a:solidFill>
              <a:srgbClr val="972929">
                <a:alpha val="70000"/>
              </a:srgbClr>
            </a:solidFill>
            <a:ln w="25400" cap="flat" cmpd="sng" algn="ctr">
              <a:noFill/>
              <a:prstDash val="solid"/>
            </a:ln>
            <a:effectLst>
              <a:outerShdw blurRad="44450" dist="27940" dir="5400000" algn="ctr">
                <a:srgbClr val="000000">
                  <a:alpha val="32000"/>
                </a:srgbClr>
              </a:outerShdw>
            </a:effectLst>
            <a:sp3d>
              <a:bevelT w="190500" h="38100" prst="angle"/>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sp>
          <p:nvSpPr>
            <p:cNvPr id="27" name="Rectangle 26"/>
            <p:cNvSpPr/>
            <p:nvPr/>
          </p:nvSpPr>
          <p:spPr bwMode="auto">
            <a:xfrm rot="1240381">
              <a:off x="3879340" y="3495441"/>
              <a:ext cx="1676400" cy="1566280"/>
            </a:xfrm>
            <a:prstGeom prst="rect">
              <a:avLst/>
            </a:prstGeom>
            <a:solidFill>
              <a:srgbClr val="9BBB59">
                <a:lumMod val="75000"/>
                <a:alpha val="70000"/>
              </a:srgbClr>
            </a:solidFill>
            <a:ln w="25400" cap="flat" cmpd="sng" algn="ctr">
              <a:noFill/>
              <a:prstDash val="solid"/>
            </a:ln>
            <a:effectLst>
              <a:outerShdw blurRad="44450" dist="27940" dir="5400000" algn="ctr">
                <a:srgbClr val="000000">
                  <a:alpha val="32000"/>
                </a:srgbClr>
              </a:outerShdw>
            </a:effectLst>
            <a:sp3d>
              <a:bevelT w="190500" h="38100" prst="angle"/>
            </a:sp3d>
          </p:spPr>
          <p:style>
            <a:lnRef idx="2">
              <a:scrgbClr r="0" g="0" b="0"/>
            </a:lnRef>
            <a:fillRef idx="1">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grpSp>
      <p:pic>
        <p:nvPicPr>
          <p:cNvPr id="47" name="Picture 2" descr="J:\SHOW_ART\08_shows\MMS_Microsoft_Management_Summit_04-28\Artwork\Muglia\7_Servers.png"/>
          <p:cNvPicPr>
            <a:picLocks noChangeAspect="1" noChangeArrowheads="1"/>
          </p:cNvPicPr>
          <p:nvPr/>
        </p:nvPicPr>
        <p:blipFill>
          <a:blip r:embed="rId3" cstate="print">
            <a:lum bright="4000"/>
          </a:blip>
          <a:srcRect/>
          <a:stretch>
            <a:fillRect/>
          </a:stretch>
        </p:blipFill>
        <p:spPr bwMode="auto">
          <a:xfrm rot="21175794">
            <a:off x="2854274" y="2755492"/>
            <a:ext cx="834498" cy="903945"/>
          </a:xfrm>
          <a:prstGeom prst="rect">
            <a:avLst/>
          </a:prstGeom>
          <a:noFill/>
          <a:ln w="9525">
            <a:noFill/>
            <a:miter lim="800000"/>
            <a:headEnd/>
            <a:tailEnd/>
          </a:ln>
          <a:effectLst>
            <a:outerShdw blurRad="76200" dir="18900000" sy="23000" kx="-1200000" algn="bl" rotWithShape="0">
              <a:prstClr val="black">
                <a:alpha val="20000"/>
              </a:prstClr>
            </a:outerShdw>
          </a:effectLst>
        </p:spPr>
      </p:pic>
      <p:sp>
        <p:nvSpPr>
          <p:cNvPr id="65" name="Rectangle 64"/>
          <p:cNvSpPr/>
          <p:nvPr/>
        </p:nvSpPr>
        <p:spPr>
          <a:xfrm>
            <a:off x="211017" y="4922096"/>
            <a:ext cx="2971800" cy="1061829"/>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400" b="1" dirty="0" smtClean="0">
                <a:latin typeface="Calibri" pitchFamily="34" charset="0"/>
                <a:cs typeface="Calibri" pitchFamily="34" charset="0"/>
              </a:rPr>
              <a:t>Over a 5 year period expect to avoid rack-space growth, slow storage growth by 58% and avoid $835,000 in hardware depreciation expenses and rack space charges</a:t>
            </a:r>
            <a:endParaRPr lang="en-US" sz="1400" b="1" dirty="0">
              <a:latin typeface="Calibri" pitchFamily="34" charset="0"/>
              <a:cs typeface="Calibri" pitchFamily="34" charset="0"/>
            </a:endParaRPr>
          </a:p>
        </p:txBody>
      </p:sp>
      <p:sp>
        <p:nvSpPr>
          <p:cNvPr id="33" name="Bent-Up Arrow 32"/>
          <p:cNvSpPr/>
          <p:nvPr/>
        </p:nvSpPr>
        <p:spPr bwMode="auto">
          <a:xfrm>
            <a:off x="2478355" y="3913632"/>
            <a:ext cx="914400" cy="914400"/>
          </a:xfrm>
          <a:prstGeom prst="bentUpArrow">
            <a:avLst/>
          </a:prstGeom>
          <a:solidFill>
            <a:srgbClr val="972929"/>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fontAlgn="base">
              <a:lnSpc>
                <a:spcPct val="90000"/>
              </a:lnSpc>
              <a:spcBef>
                <a:spcPct val="0"/>
              </a:spcBef>
              <a:spcAft>
                <a:spcPct val="0"/>
              </a:spcAft>
              <a:defRPr/>
            </a:pPr>
            <a:endParaRPr lang="en-US" sz="1600" b="1" dirty="0" smtClean="0">
              <a:latin typeface="Calibri"/>
            </a:endParaRPr>
          </a:p>
        </p:txBody>
      </p:sp>
      <p:sp>
        <p:nvSpPr>
          <p:cNvPr id="37" name="Multiply 36"/>
          <p:cNvSpPr/>
          <p:nvPr/>
        </p:nvSpPr>
        <p:spPr bwMode="auto">
          <a:xfrm>
            <a:off x="2909547" y="3043902"/>
            <a:ext cx="381000" cy="609600"/>
          </a:xfrm>
          <a:prstGeom prst="mathMultiply">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ＭＳ Ｐゴシック" pitchFamily="34" charset="-128"/>
            </a:endParaRPr>
          </a:p>
        </p:txBody>
      </p:sp>
      <p:sp>
        <p:nvSpPr>
          <p:cNvPr id="38" name="Rectangle 37"/>
          <p:cNvSpPr/>
          <p:nvPr/>
        </p:nvSpPr>
        <p:spPr>
          <a:xfrm>
            <a:off x="501646" y="1437488"/>
            <a:ext cx="2593526" cy="1061829"/>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400" b="1" dirty="0" smtClean="0">
                <a:latin typeface="Calibri" pitchFamily="34" charset="0"/>
                <a:cs typeface="Calibri" pitchFamily="34" charset="0"/>
              </a:rPr>
              <a:t>A centralized view of all virtual machines enables the ability to see how VMs are performing and manage potential failures before they occur</a:t>
            </a:r>
            <a:endParaRPr lang="en-US" sz="1400" b="1" dirty="0">
              <a:latin typeface="Calibri" pitchFamily="34" charset="0"/>
              <a:cs typeface="Calibri" pitchFamily="34" charset="0"/>
            </a:endParaRPr>
          </a:p>
        </p:txBody>
      </p:sp>
      <p:sp>
        <p:nvSpPr>
          <p:cNvPr id="39" name="Bent-Up Arrow 38"/>
          <p:cNvSpPr/>
          <p:nvPr/>
        </p:nvSpPr>
        <p:spPr bwMode="auto">
          <a:xfrm flipV="1">
            <a:off x="3048000" y="1030205"/>
            <a:ext cx="914400" cy="914400"/>
          </a:xfrm>
          <a:prstGeom prst="bentUpArrow">
            <a:avLst/>
          </a:prstGeom>
          <a:solidFill>
            <a:srgbClr val="BC4C00"/>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anchor="ctr"/>
          <a:lstStyle/>
          <a:p>
            <a:pPr algn="ctr" defTabSz="914099" eaLnBrk="0" fontAlgn="base" hangingPunct="0">
              <a:lnSpc>
                <a:spcPct val="90000"/>
              </a:lnSpc>
              <a:spcBef>
                <a:spcPct val="0"/>
              </a:spcBef>
              <a:spcAft>
                <a:spcPct val="0"/>
              </a:spcAft>
              <a:defRPr/>
            </a:pPr>
            <a:endParaRPr lang="en-US" sz="1600" b="1" dirty="0" smtClean="0">
              <a:latin typeface="Calibri" pitchFamily="34" charset="0"/>
              <a:ea typeface="ＭＳ Ｐゴシック" pitchFamily="34" charset="-128"/>
              <a:cs typeface="Calibri" pitchFamily="34" charset="0"/>
            </a:endParaRPr>
          </a:p>
        </p:txBody>
      </p:sp>
      <p:sp>
        <p:nvSpPr>
          <p:cNvPr id="40" name="Rounded Rectangle 39"/>
          <p:cNvSpPr/>
          <p:nvPr/>
        </p:nvSpPr>
        <p:spPr bwMode="auto">
          <a:xfrm>
            <a:off x="552450" y="941832"/>
            <a:ext cx="2438400" cy="469373"/>
          </a:xfrm>
          <a:prstGeom prst="roundRect">
            <a:avLst/>
          </a:prstGeom>
          <a:solidFill>
            <a:srgbClr val="BC4C00"/>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anchor="ctr"/>
          <a:lstStyle/>
          <a:p>
            <a:pPr algn="ctr" defTabSz="914099" eaLnBrk="0" fontAlgn="base" hangingPunct="0">
              <a:lnSpc>
                <a:spcPct val="90000"/>
              </a:lnSpc>
              <a:spcBef>
                <a:spcPct val="0"/>
              </a:spcBef>
              <a:spcAft>
                <a:spcPct val="0"/>
              </a:spcAft>
              <a:defRPr/>
            </a:pPr>
            <a:r>
              <a:rPr lang="en-US" sz="1600" b="1" dirty="0" smtClean="0">
                <a:solidFill>
                  <a:schemeClr val="tx1"/>
                </a:solidFill>
                <a:latin typeface="Calibri" pitchFamily="34" charset="0"/>
                <a:ea typeface="ＭＳ Ｐゴシック" pitchFamily="34" charset="-128"/>
                <a:cs typeface="Calibri" pitchFamily="34" charset="0"/>
              </a:rPr>
              <a:t>Management</a:t>
            </a:r>
          </a:p>
          <a:p>
            <a:pPr algn="ctr" defTabSz="914099" eaLnBrk="0" fontAlgn="base" hangingPunct="0">
              <a:lnSpc>
                <a:spcPct val="90000"/>
              </a:lnSpc>
              <a:spcBef>
                <a:spcPct val="0"/>
              </a:spcBef>
              <a:spcAft>
                <a:spcPct val="0"/>
              </a:spcAft>
              <a:defRPr/>
            </a:pPr>
            <a:r>
              <a:rPr lang="en-US" sz="1600" b="1" dirty="0" smtClean="0">
                <a:solidFill>
                  <a:schemeClr val="accent4">
                    <a:lumMod val="10000"/>
                  </a:schemeClr>
                </a:solidFill>
                <a:latin typeface="Calibri" pitchFamily="34" charset="0"/>
              </a:rPr>
              <a:t>Centralized View</a:t>
            </a:r>
          </a:p>
        </p:txBody>
      </p:sp>
      <p:sp>
        <p:nvSpPr>
          <p:cNvPr id="41" name="Rectangle 40"/>
          <p:cNvSpPr/>
          <p:nvPr/>
        </p:nvSpPr>
        <p:spPr>
          <a:xfrm>
            <a:off x="500742" y="2507534"/>
            <a:ext cx="3200400" cy="415498"/>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000" dirty="0" smtClean="0">
                <a:latin typeface="Calibri" pitchFamily="34" charset="0"/>
                <a:cs typeface="Calibri" pitchFamily="34" charset="0"/>
              </a:rPr>
              <a:t>Source: Slough Borough Council </a:t>
            </a:r>
          </a:p>
          <a:p>
            <a:pPr defTabSz="1095332" eaLnBrk="0" hangingPunct="0">
              <a:lnSpc>
                <a:spcPct val="90000"/>
              </a:lnSpc>
              <a:spcBef>
                <a:spcPct val="30000"/>
              </a:spcBef>
              <a:buClr>
                <a:srgbClr val="DEF5FA"/>
              </a:buClr>
              <a:buSzPct val="95000"/>
              <a:tabLst>
                <a:tab pos="509508" algn="l"/>
              </a:tabLst>
              <a:defRPr/>
            </a:pPr>
            <a:r>
              <a:rPr lang="en-US" sz="1000" dirty="0" smtClean="0">
                <a:latin typeface="Calibri" pitchFamily="34" charset="0"/>
                <a:cs typeface="Calibri" pitchFamily="34" charset="0"/>
              </a:rPr>
              <a:t>Virtualization case study</a:t>
            </a:r>
            <a:endParaRPr lang="en-US" sz="1000" dirty="0">
              <a:latin typeface="Calibri" pitchFamily="34" charset="0"/>
              <a:cs typeface="Calibri" pitchFamily="34" charset="0"/>
            </a:endParaRPr>
          </a:p>
        </p:txBody>
      </p:sp>
      <p:grpSp>
        <p:nvGrpSpPr>
          <p:cNvPr id="3" name="Group 21"/>
          <p:cNvGrpSpPr/>
          <p:nvPr/>
        </p:nvGrpSpPr>
        <p:grpSpPr>
          <a:xfrm>
            <a:off x="3646565" y="2007809"/>
            <a:ext cx="274320" cy="365760"/>
            <a:chOff x="6321874" y="4549688"/>
            <a:chExt cx="390593" cy="631486"/>
          </a:xfrm>
          <a:effectLst>
            <a:outerShdw blurRad="76200" dir="18900000" sy="23000" kx="-1200000" algn="bl" rotWithShape="0">
              <a:prstClr val="black">
                <a:alpha val="20000"/>
              </a:prstClr>
            </a:outerShdw>
          </a:effectLst>
        </p:grpSpPr>
        <p:pic>
          <p:nvPicPr>
            <p:cNvPr id="43" name="Picture 15" descr="Server-Physical-Single"/>
            <p:cNvPicPr>
              <a:picLocks noChangeAspect="1" noChangeArrowheads="1"/>
            </p:cNvPicPr>
            <p:nvPr/>
          </p:nvPicPr>
          <p:blipFill>
            <a:blip r:embed="rId4" cstate="print"/>
            <a:srcRect/>
            <a:stretch>
              <a:fillRect/>
            </a:stretch>
          </p:blipFill>
          <p:spPr bwMode="auto">
            <a:xfrm>
              <a:off x="6321874" y="4757401"/>
              <a:ext cx="390593" cy="423773"/>
            </a:xfrm>
            <a:prstGeom prst="round2SameRect">
              <a:avLst/>
            </a:prstGeom>
            <a:noFill/>
            <a:ln w="9525">
              <a:noFill/>
              <a:miter lim="800000"/>
              <a:headEnd/>
              <a:tailEnd/>
            </a:ln>
          </p:spPr>
        </p:pic>
        <p:pic>
          <p:nvPicPr>
            <p:cNvPr id="44" name="Picture 2" descr="\\.PSF\Parallels Share\DDC\Server-Virtual-2U.png"/>
            <p:cNvPicPr>
              <a:picLocks noChangeAspect="1" noChangeArrowheads="1"/>
            </p:cNvPicPr>
            <p:nvPr/>
          </p:nvPicPr>
          <p:blipFill>
            <a:blip r:embed="rId5" cstate="print"/>
            <a:srcRect/>
            <a:stretch>
              <a:fillRect/>
            </a:stretch>
          </p:blipFill>
          <p:spPr bwMode="auto">
            <a:xfrm>
              <a:off x="6338133" y="4690637"/>
              <a:ext cx="359753" cy="351231"/>
            </a:xfrm>
            <a:prstGeom prst="rect">
              <a:avLst/>
            </a:prstGeom>
            <a:noFill/>
            <a:ln w="9525">
              <a:noFill/>
              <a:miter lim="800000"/>
              <a:headEnd/>
              <a:tailEnd/>
            </a:ln>
          </p:spPr>
        </p:pic>
        <p:pic>
          <p:nvPicPr>
            <p:cNvPr id="45" name="Picture 2" descr="\\.PSF\Parallels Share\DDC\Server-Virtual-2U.png"/>
            <p:cNvPicPr>
              <a:picLocks noChangeAspect="1" noChangeArrowheads="1"/>
            </p:cNvPicPr>
            <p:nvPr/>
          </p:nvPicPr>
          <p:blipFill>
            <a:blip r:embed="rId5" cstate="print"/>
            <a:srcRect/>
            <a:stretch>
              <a:fillRect/>
            </a:stretch>
          </p:blipFill>
          <p:spPr bwMode="auto">
            <a:xfrm>
              <a:off x="6340564" y="4620163"/>
              <a:ext cx="359753" cy="351231"/>
            </a:xfrm>
            <a:prstGeom prst="rect">
              <a:avLst/>
            </a:prstGeom>
            <a:noFill/>
            <a:ln w="9525">
              <a:noFill/>
              <a:miter lim="800000"/>
              <a:headEnd/>
              <a:tailEnd/>
            </a:ln>
          </p:spPr>
        </p:pic>
        <p:pic>
          <p:nvPicPr>
            <p:cNvPr id="46" name="Picture 2" descr="\\.PSF\Parallels Share\DDC\Server-Virtual-2U.png"/>
            <p:cNvPicPr>
              <a:picLocks noChangeAspect="1" noChangeArrowheads="1"/>
            </p:cNvPicPr>
            <p:nvPr/>
          </p:nvPicPr>
          <p:blipFill>
            <a:blip r:embed="rId5" cstate="print"/>
            <a:srcRect/>
            <a:stretch>
              <a:fillRect/>
            </a:stretch>
          </p:blipFill>
          <p:spPr bwMode="auto">
            <a:xfrm>
              <a:off x="6344210" y="4550902"/>
              <a:ext cx="359753" cy="351231"/>
            </a:xfrm>
            <a:prstGeom prst="rect">
              <a:avLst/>
            </a:prstGeom>
            <a:noFill/>
            <a:ln w="9525">
              <a:noFill/>
              <a:miter lim="800000"/>
              <a:headEnd/>
              <a:tailEnd/>
            </a:ln>
          </p:spPr>
        </p:pic>
        <p:pic>
          <p:nvPicPr>
            <p:cNvPr id="48" name="Picture 2" descr="\\.PSF\Parallels Share\DDC\Server-Virtual-2U.png"/>
            <p:cNvPicPr>
              <a:picLocks noChangeAspect="1" noChangeArrowheads="1"/>
            </p:cNvPicPr>
            <p:nvPr/>
          </p:nvPicPr>
          <p:blipFill>
            <a:blip r:embed="rId5" cstate="print"/>
            <a:srcRect/>
            <a:stretch>
              <a:fillRect/>
            </a:stretch>
          </p:blipFill>
          <p:spPr bwMode="auto">
            <a:xfrm>
              <a:off x="6346641" y="4549688"/>
              <a:ext cx="359753" cy="351231"/>
            </a:xfrm>
            <a:prstGeom prst="rect">
              <a:avLst/>
            </a:prstGeom>
            <a:noFill/>
            <a:ln w="9525">
              <a:noFill/>
              <a:miter lim="800000"/>
              <a:headEnd/>
              <a:tailEnd/>
            </a:ln>
          </p:spPr>
        </p:pic>
      </p:grpSp>
      <p:pic>
        <p:nvPicPr>
          <p:cNvPr id="50" name="Picture 2" descr="C:\Users\dgreg\AppData\Local\Microsoft\Windows\Temporary Internet Files\Content.IE5\80NM6DN8\MCj04415370000[1].png"/>
          <p:cNvPicPr>
            <a:picLocks noChangeAspect="1" noChangeArrowheads="1"/>
          </p:cNvPicPr>
          <p:nvPr/>
        </p:nvPicPr>
        <p:blipFill>
          <a:blip r:embed="rId6" cstate="print"/>
          <a:srcRect/>
          <a:stretch>
            <a:fillRect/>
          </a:stretch>
        </p:blipFill>
        <p:spPr bwMode="auto">
          <a:xfrm>
            <a:off x="4133310" y="1903616"/>
            <a:ext cx="556365" cy="548640"/>
          </a:xfrm>
          <a:prstGeom prst="rect">
            <a:avLst/>
          </a:prstGeom>
          <a:noFill/>
        </p:spPr>
      </p:pic>
      <p:grpSp>
        <p:nvGrpSpPr>
          <p:cNvPr id="4" name="Group 21"/>
          <p:cNvGrpSpPr/>
          <p:nvPr/>
        </p:nvGrpSpPr>
        <p:grpSpPr>
          <a:xfrm>
            <a:off x="3896314" y="2178871"/>
            <a:ext cx="274320" cy="365760"/>
            <a:chOff x="6321874" y="4549688"/>
            <a:chExt cx="390593" cy="631486"/>
          </a:xfrm>
          <a:effectLst>
            <a:outerShdw blurRad="76200" dir="18900000" sy="23000" kx="-1200000" algn="bl" rotWithShape="0">
              <a:prstClr val="black">
                <a:alpha val="20000"/>
              </a:prstClr>
            </a:outerShdw>
          </a:effectLst>
        </p:grpSpPr>
        <p:pic>
          <p:nvPicPr>
            <p:cNvPr id="55" name="Picture 15" descr="Server-Physical-Single"/>
            <p:cNvPicPr>
              <a:picLocks noChangeAspect="1" noChangeArrowheads="1"/>
            </p:cNvPicPr>
            <p:nvPr/>
          </p:nvPicPr>
          <p:blipFill>
            <a:blip r:embed="rId4" cstate="print"/>
            <a:srcRect/>
            <a:stretch>
              <a:fillRect/>
            </a:stretch>
          </p:blipFill>
          <p:spPr bwMode="auto">
            <a:xfrm>
              <a:off x="6321874" y="4757401"/>
              <a:ext cx="390593" cy="423773"/>
            </a:xfrm>
            <a:prstGeom prst="round2SameRect">
              <a:avLst/>
            </a:prstGeom>
            <a:noFill/>
            <a:ln w="9525">
              <a:noFill/>
              <a:miter lim="800000"/>
              <a:headEnd/>
              <a:tailEnd/>
            </a:ln>
          </p:spPr>
        </p:pic>
        <p:pic>
          <p:nvPicPr>
            <p:cNvPr id="57" name="Picture 2" descr="\\.PSF\Parallels Share\DDC\Server-Virtual-2U.png"/>
            <p:cNvPicPr>
              <a:picLocks noChangeAspect="1" noChangeArrowheads="1"/>
            </p:cNvPicPr>
            <p:nvPr/>
          </p:nvPicPr>
          <p:blipFill>
            <a:blip r:embed="rId5" cstate="print"/>
            <a:srcRect/>
            <a:stretch>
              <a:fillRect/>
            </a:stretch>
          </p:blipFill>
          <p:spPr bwMode="auto">
            <a:xfrm>
              <a:off x="6338133" y="4690637"/>
              <a:ext cx="359753" cy="351231"/>
            </a:xfrm>
            <a:prstGeom prst="rect">
              <a:avLst/>
            </a:prstGeom>
            <a:noFill/>
            <a:ln w="9525">
              <a:noFill/>
              <a:miter lim="800000"/>
              <a:headEnd/>
              <a:tailEnd/>
            </a:ln>
          </p:spPr>
        </p:pic>
        <p:pic>
          <p:nvPicPr>
            <p:cNvPr id="62" name="Picture 2" descr="\\.PSF\Parallels Share\DDC\Server-Virtual-2U.png"/>
            <p:cNvPicPr>
              <a:picLocks noChangeAspect="1" noChangeArrowheads="1"/>
            </p:cNvPicPr>
            <p:nvPr/>
          </p:nvPicPr>
          <p:blipFill>
            <a:blip r:embed="rId5" cstate="print"/>
            <a:srcRect/>
            <a:stretch>
              <a:fillRect/>
            </a:stretch>
          </p:blipFill>
          <p:spPr bwMode="auto">
            <a:xfrm>
              <a:off x="6340564" y="4620163"/>
              <a:ext cx="359753" cy="351231"/>
            </a:xfrm>
            <a:prstGeom prst="rect">
              <a:avLst/>
            </a:prstGeom>
            <a:noFill/>
            <a:ln w="9525">
              <a:noFill/>
              <a:miter lim="800000"/>
              <a:headEnd/>
              <a:tailEnd/>
            </a:ln>
          </p:spPr>
        </p:pic>
        <p:pic>
          <p:nvPicPr>
            <p:cNvPr id="66" name="Picture 2" descr="\\.PSF\Parallels Share\DDC\Server-Virtual-2U.png"/>
            <p:cNvPicPr>
              <a:picLocks noChangeAspect="1" noChangeArrowheads="1"/>
            </p:cNvPicPr>
            <p:nvPr/>
          </p:nvPicPr>
          <p:blipFill>
            <a:blip r:embed="rId5" cstate="print"/>
            <a:srcRect/>
            <a:stretch>
              <a:fillRect/>
            </a:stretch>
          </p:blipFill>
          <p:spPr bwMode="auto">
            <a:xfrm>
              <a:off x="6344210" y="4550902"/>
              <a:ext cx="359753" cy="351231"/>
            </a:xfrm>
            <a:prstGeom prst="rect">
              <a:avLst/>
            </a:prstGeom>
            <a:noFill/>
            <a:ln w="9525">
              <a:noFill/>
              <a:miter lim="800000"/>
              <a:headEnd/>
              <a:tailEnd/>
            </a:ln>
          </p:spPr>
        </p:pic>
        <p:pic>
          <p:nvPicPr>
            <p:cNvPr id="67" name="Picture 2" descr="\\.PSF\Parallels Share\DDC\Server-Virtual-2U.png"/>
            <p:cNvPicPr>
              <a:picLocks noChangeAspect="1" noChangeArrowheads="1"/>
            </p:cNvPicPr>
            <p:nvPr/>
          </p:nvPicPr>
          <p:blipFill>
            <a:blip r:embed="rId5" cstate="print"/>
            <a:srcRect/>
            <a:stretch>
              <a:fillRect/>
            </a:stretch>
          </p:blipFill>
          <p:spPr bwMode="auto">
            <a:xfrm>
              <a:off x="6346641" y="4549688"/>
              <a:ext cx="359753" cy="351231"/>
            </a:xfrm>
            <a:prstGeom prst="rect">
              <a:avLst/>
            </a:prstGeom>
            <a:noFill/>
            <a:ln w="9525">
              <a:noFill/>
              <a:miter lim="800000"/>
              <a:headEnd/>
              <a:tailEnd/>
            </a:ln>
          </p:spPr>
        </p:pic>
      </p:grpSp>
      <p:grpSp>
        <p:nvGrpSpPr>
          <p:cNvPr id="5" name="Group 21"/>
          <p:cNvGrpSpPr/>
          <p:nvPr/>
        </p:nvGrpSpPr>
        <p:grpSpPr>
          <a:xfrm>
            <a:off x="4103765" y="2388809"/>
            <a:ext cx="274320" cy="365760"/>
            <a:chOff x="6321874" y="4549688"/>
            <a:chExt cx="390593" cy="631486"/>
          </a:xfrm>
          <a:effectLst>
            <a:outerShdw blurRad="76200" dir="18900000" sy="23000" kx="-1200000" algn="bl" rotWithShape="0">
              <a:prstClr val="black">
                <a:alpha val="20000"/>
              </a:prstClr>
            </a:outerShdw>
          </a:effectLst>
        </p:grpSpPr>
        <p:pic>
          <p:nvPicPr>
            <p:cNvPr id="72" name="Picture 15" descr="Server-Physical-Single"/>
            <p:cNvPicPr>
              <a:picLocks noChangeAspect="1" noChangeArrowheads="1"/>
            </p:cNvPicPr>
            <p:nvPr/>
          </p:nvPicPr>
          <p:blipFill>
            <a:blip r:embed="rId4" cstate="print"/>
            <a:srcRect/>
            <a:stretch>
              <a:fillRect/>
            </a:stretch>
          </p:blipFill>
          <p:spPr bwMode="auto">
            <a:xfrm>
              <a:off x="6321874" y="4757401"/>
              <a:ext cx="390593" cy="423773"/>
            </a:xfrm>
            <a:prstGeom prst="round2SameRect">
              <a:avLst/>
            </a:prstGeom>
            <a:noFill/>
            <a:ln w="9525">
              <a:noFill/>
              <a:miter lim="800000"/>
              <a:headEnd/>
              <a:tailEnd/>
            </a:ln>
          </p:spPr>
        </p:pic>
        <p:pic>
          <p:nvPicPr>
            <p:cNvPr id="74" name="Picture 2" descr="\\.PSF\Parallels Share\DDC\Server-Virtual-2U.png"/>
            <p:cNvPicPr>
              <a:picLocks noChangeAspect="1" noChangeArrowheads="1"/>
            </p:cNvPicPr>
            <p:nvPr/>
          </p:nvPicPr>
          <p:blipFill>
            <a:blip r:embed="rId5" cstate="print"/>
            <a:srcRect/>
            <a:stretch>
              <a:fillRect/>
            </a:stretch>
          </p:blipFill>
          <p:spPr bwMode="auto">
            <a:xfrm>
              <a:off x="6338133" y="4690637"/>
              <a:ext cx="359753" cy="351231"/>
            </a:xfrm>
            <a:prstGeom prst="rect">
              <a:avLst/>
            </a:prstGeom>
            <a:noFill/>
            <a:ln w="9525">
              <a:noFill/>
              <a:miter lim="800000"/>
              <a:headEnd/>
              <a:tailEnd/>
            </a:ln>
          </p:spPr>
        </p:pic>
        <p:pic>
          <p:nvPicPr>
            <p:cNvPr id="75" name="Picture 2" descr="\\.PSF\Parallels Share\DDC\Server-Virtual-2U.png"/>
            <p:cNvPicPr>
              <a:picLocks noChangeAspect="1" noChangeArrowheads="1"/>
            </p:cNvPicPr>
            <p:nvPr/>
          </p:nvPicPr>
          <p:blipFill>
            <a:blip r:embed="rId5" cstate="print"/>
            <a:srcRect/>
            <a:stretch>
              <a:fillRect/>
            </a:stretch>
          </p:blipFill>
          <p:spPr bwMode="auto">
            <a:xfrm>
              <a:off x="6340564" y="4620163"/>
              <a:ext cx="359753" cy="351231"/>
            </a:xfrm>
            <a:prstGeom prst="rect">
              <a:avLst/>
            </a:prstGeom>
            <a:noFill/>
            <a:ln w="9525">
              <a:noFill/>
              <a:miter lim="800000"/>
              <a:headEnd/>
              <a:tailEnd/>
            </a:ln>
          </p:spPr>
        </p:pic>
        <p:pic>
          <p:nvPicPr>
            <p:cNvPr id="76" name="Picture 2" descr="\\.PSF\Parallels Share\DDC\Server-Virtual-2U.png"/>
            <p:cNvPicPr>
              <a:picLocks noChangeAspect="1" noChangeArrowheads="1"/>
            </p:cNvPicPr>
            <p:nvPr/>
          </p:nvPicPr>
          <p:blipFill>
            <a:blip r:embed="rId5" cstate="print"/>
            <a:srcRect/>
            <a:stretch>
              <a:fillRect/>
            </a:stretch>
          </p:blipFill>
          <p:spPr bwMode="auto">
            <a:xfrm>
              <a:off x="6344210" y="4550902"/>
              <a:ext cx="359753" cy="351231"/>
            </a:xfrm>
            <a:prstGeom prst="rect">
              <a:avLst/>
            </a:prstGeom>
            <a:noFill/>
            <a:ln w="9525">
              <a:noFill/>
              <a:miter lim="800000"/>
              <a:headEnd/>
              <a:tailEnd/>
            </a:ln>
          </p:spPr>
        </p:pic>
        <p:pic>
          <p:nvPicPr>
            <p:cNvPr id="77" name="Picture 2" descr="\\.PSF\Parallels Share\DDC\Server-Virtual-2U.png"/>
            <p:cNvPicPr>
              <a:picLocks noChangeAspect="1" noChangeArrowheads="1"/>
            </p:cNvPicPr>
            <p:nvPr/>
          </p:nvPicPr>
          <p:blipFill>
            <a:blip r:embed="rId5" cstate="print"/>
            <a:srcRect/>
            <a:stretch>
              <a:fillRect/>
            </a:stretch>
          </p:blipFill>
          <p:spPr bwMode="auto">
            <a:xfrm>
              <a:off x="6346641" y="4549688"/>
              <a:ext cx="359753" cy="351231"/>
            </a:xfrm>
            <a:prstGeom prst="rect">
              <a:avLst/>
            </a:prstGeom>
            <a:noFill/>
            <a:ln w="9525">
              <a:noFill/>
              <a:miter lim="800000"/>
              <a:headEnd/>
              <a:tailEnd/>
            </a:ln>
          </p:spPr>
        </p:pic>
      </p:grpSp>
      <p:grpSp>
        <p:nvGrpSpPr>
          <p:cNvPr id="6" name="Group 21"/>
          <p:cNvGrpSpPr/>
          <p:nvPr/>
        </p:nvGrpSpPr>
        <p:grpSpPr>
          <a:xfrm>
            <a:off x="3494165" y="2312609"/>
            <a:ext cx="274320" cy="365760"/>
            <a:chOff x="6321874" y="4549688"/>
            <a:chExt cx="390593" cy="631486"/>
          </a:xfrm>
          <a:effectLst>
            <a:outerShdw blurRad="76200" dir="18900000" sy="23000" kx="-1200000" algn="bl" rotWithShape="0">
              <a:prstClr val="black">
                <a:alpha val="20000"/>
              </a:prstClr>
            </a:outerShdw>
          </a:effectLst>
        </p:grpSpPr>
        <p:pic>
          <p:nvPicPr>
            <p:cNvPr id="79" name="Picture 15" descr="Server-Physical-Single"/>
            <p:cNvPicPr>
              <a:picLocks noChangeAspect="1" noChangeArrowheads="1"/>
            </p:cNvPicPr>
            <p:nvPr/>
          </p:nvPicPr>
          <p:blipFill>
            <a:blip r:embed="rId4" cstate="print"/>
            <a:srcRect/>
            <a:stretch>
              <a:fillRect/>
            </a:stretch>
          </p:blipFill>
          <p:spPr bwMode="auto">
            <a:xfrm>
              <a:off x="6321874" y="4757401"/>
              <a:ext cx="390593" cy="423773"/>
            </a:xfrm>
            <a:prstGeom prst="round2SameRect">
              <a:avLst/>
            </a:prstGeom>
            <a:noFill/>
            <a:ln w="9525">
              <a:noFill/>
              <a:miter lim="800000"/>
              <a:headEnd/>
              <a:tailEnd/>
            </a:ln>
          </p:spPr>
        </p:pic>
        <p:pic>
          <p:nvPicPr>
            <p:cNvPr id="80" name="Picture 2" descr="\\.PSF\Parallels Share\DDC\Server-Virtual-2U.png"/>
            <p:cNvPicPr>
              <a:picLocks noChangeAspect="1" noChangeArrowheads="1"/>
            </p:cNvPicPr>
            <p:nvPr/>
          </p:nvPicPr>
          <p:blipFill>
            <a:blip r:embed="rId5" cstate="print"/>
            <a:srcRect/>
            <a:stretch>
              <a:fillRect/>
            </a:stretch>
          </p:blipFill>
          <p:spPr bwMode="auto">
            <a:xfrm>
              <a:off x="6338133" y="4690637"/>
              <a:ext cx="359753" cy="351231"/>
            </a:xfrm>
            <a:prstGeom prst="rect">
              <a:avLst/>
            </a:prstGeom>
            <a:noFill/>
            <a:ln w="9525">
              <a:noFill/>
              <a:miter lim="800000"/>
              <a:headEnd/>
              <a:tailEnd/>
            </a:ln>
          </p:spPr>
        </p:pic>
        <p:pic>
          <p:nvPicPr>
            <p:cNvPr id="81" name="Picture 2" descr="\\.PSF\Parallels Share\DDC\Server-Virtual-2U.png"/>
            <p:cNvPicPr>
              <a:picLocks noChangeAspect="1" noChangeArrowheads="1"/>
            </p:cNvPicPr>
            <p:nvPr/>
          </p:nvPicPr>
          <p:blipFill>
            <a:blip r:embed="rId5" cstate="print"/>
            <a:srcRect/>
            <a:stretch>
              <a:fillRect/>
            </a:stretch>
          </p:blipFill>
          <p:spPr bwMode="auto">
            <a:xfrm>
              <a:off x="6340564" y="4620163"/>
              <a:ext cx="359753" cy="351231"/>
            </a:xfrm>
            <a:prstGeom prst="rect">
              <a:avLst/>
            </a:prstGeom>
            <a:noFill/>
            <a:ln w="9525">
              <a:noFill/>
              <a:miter lim="800000"/>
              <a:headEnd/>
              <a:tailEnd/>
            </a:ln>
          </p:spPr>
        </p:pic>
        <p:pic>
          <p:nvPicPr>
            <p:cNvPr id="82" name="Picture 2" descr="\\.PSF\Parallels Share\DDC\Server-Virtual-2U.png"/>
            <p:cNvPicPr>
              <a:picLocks noChangeAspect="1" noChangeArrowheads="1"/>
            </p:cNvPicPr>
            <p:nvPr/>
          </p:nvPicPr>
          <p:blipFill>
            <a:blip r:embed="rId5" cstate="print"/>
            <a:srcRect/>
            <a:stretch>
              <a:fillRect/>
            </a:stretch>
          </p:blipFill>
          <p:spPr bwMode="auto">
            <a:xfrm>
              <a:off x="6344210" y="4550902"/>
              <a:ext cx="359753" cy="351231"/>
            </a:xfrm>
            <a:prstGeom prst="rect">
              <a:avLst/>
            </a:prstGeom>
            <a:noFill/>
            <a:ln w="9525">
              <a:noFill/>
              <a:miter lim="800000"/>
              <a:headEnd/>
              <a:tailEnd/>
            </a:ln>
          </p:spPr>
        </p:pic>
        <p:pic>
          <p:nvPicPr>
            <p:cNvPr id="83" name="Picture 2" descr="\\.PSF\Parallels Share\DDC\Server-Virtual-2U.png"/>
            <p:cNvPicPr>
              <a:picLocks noChangeAspect="1" noChangeArrowheads="1"/>
            </p:cNvPicPr>
            <p:nvPr/>
          </p:nvPicPr>
          <p:blipFill>
            <a:blip r:embed="rId5" cstate="print"/>
            <a:srcRect/>
            <a:stretch>
              <a:fillRect/>
            </a:stretch>
          </p:blipFill>
          <p:spPr bwMode="auto">
            <a:xfrm>
              <a:off x="6346641" y="4549688"/>
              <a:ext cx="359753" cy="351231"/>
            </a:xfrm>
            <a:prstGeom prst="rect">
              <a:avLst/>
            </a:prstGeom>
            <a:noFill/>
            <a:ln w="9525">
              <a:noFill/>
              <a:miter lim="800000"/>
              <a:headEnd/>
              <a:tailEnd/>
            </a:ln>
          </p:spPr>
        </p:pic>
      </p:grpSp>
      <p:grpSp>
        <p:nvGrpSpPr>
          <p:cNvPr id="7" name="Group 21"/>
          <p:cNvGrpSpPr/>
          <p:nvPr/>
        </p:nvGrpSpPr>
        <p:grpSpPr>
          <a:xfrm>
            <a:off x="3721213" y="2446347"/>
            <a:ext cx="274320" cy="365760"/>
            <a:chOff x="6321874" y="4549688"/>
            <a:chExt cx="390593" cy="631486"/>
          </a:xfrm>
          <a:effectLst>
            <a:outerShdw blurRad="76200" dir="18900000" sy="23000" kx="-1200000" algn="bl" rotWithShape="0">
              <a:prstClr val="black">
                <a:alpha val="20000"/>
              </a:prstClr>
            </a:outerShdw>
          </a:effectLst>
        </p:grpSpPr>
        <p:pic>
          <p:nvPicPr>
            <p:cNvPr id="87" name="Picture 15" descr="Server-Physical-Single"/>
            <p:cNvPicPr>
              <a:picLocks noChangeAspect="1" noChangeArrowheads="1"/>
            </p:cNvPicPr>
            <p:nvPr/>
          </p:nvPicPr>
          <p:blipFill>
            <a:blip r:embed="rId4" cstate="print"/>
            <a:srcRect/>
            <a:stretch>
              <a:fillRect/>
            </a:stretch>
          </p:blipFill>
          <p:spPr bwMode="auto">
            <a:xfrm>
              <a:off x="6321874" y="4757401"/>
              <a:ext cx="390593" cy="423773"/>
            </a:xfrm>
            <a:prstGeom prst="round2SameRect">
              <a:avLst/>
            </a:prstGeom>
            <a:noFill/>
            <a:ln w="9525">
              <a:noFill/>
              <a:miter lim="800000"/>
              <a:headEnd/>
              <a:tailEnd/>
            </a:ln>
          </p:spPr>
        </p:pic>
        <p:pic>
          <p:nvPicPr>
            <p:cNvPr id="88" name="Picture 2" descr="\\.PSF\Parallels Share\DDC\Server-Virtual-2U.png"/>
            <p:cNvPicPr>
              <a:picLocks noChangeAspect="1" noChangeArrowheads="1"/>
            </p:cNvPicPr>
            <p:nvPr/>
          </p:nvPicPr>
          <p:blipFill>
            <a:blip r:embed="rId5" cstate="print"/>
            <a:srcRect/>
            <a:stretch>
              <a:fillRect/>
            </a:stretch>
          </p:blipFill>
          <p:spPr bwMode="auto">
            <a:xfrm>
              <a:off x="6338133" y="4690637"/>
              <a:ext cx="359753" cy="351231"/>
            </a:xfrm>
            <a:prstGeom prst="rect">
              <a:avLst/>
            </a:prstGeom>
            <a:noFill/>
            <a:ln w="9525">
              <a:noFill/>
              <a:miter lim="800000"/>
              <a:headEnd/>
              <a:tailEnd/>
            </a:ln>
          </p:spPr>
        </p:pic>
        <p:pic>
          <p:nvPicPr>
            <p:cNvPr id="89" name="Picture 2" descr="\\.PSF\Parallels Share\DDC\Server-Virtual-2U.png"/>
            <p:cNvPicPr>
              <a:picLocks noChangeAspect="1" noChangeArrowheads="1"/>
            </p:cNvPicPr>
            <p:nvPr/>
          </p:nvPicPr>
          <p:blipFill>
            <a:blip r:embed="rId5" cstate="print"/>
            <a:srcRect/>
            <a:stretch>
              <a:fillRect/>
            </a:stretch>
          </p:blipFill>
          <p:spPr bwMode="auto">
            <a:xfrm>
              <a:off x="6340564" y="4620163"/>
              <a:ext cx="359753" cy="351231"/>
            </a:xfrm>
            <a:prstGeom prst="rect">
              <a:avLst/>
            </a:prstGeom>
            <a:noFill/>
            <a:ln w="9525">
              <a:noFill/>
              <a:miter lim="800000"/>
              <a:headEnd/>
              <a:tailEnd/>
            </a:ln>
          </p:spPr>
        </p:pic>
        <p:pic>
          <p:nvPicPr>
            <p:cNvPr id="90" name="Picture 2" descr="\\.PSF\Parallels Share\DDC\Server-Virtual-2U.png"/>
            <p:cNvPicPr>
              <a:picLocks noChangeAspect="1" noChangeArrowheads="1"/>
            </p:cNvPicPr>
            <p:nvPr/>
          </p:nvPicPr>
          <p:blipFill>
            <a:blip r:embed="rId5" cstate="print"/>
            <a:srcRect/>
            <a:stretch>
              <a:fillRect/>
            </a:stretch>
          </p:blipFill>
          <p:spPr bwMode="auto">
            <a:xfrm>
              <a:off x="6344210" y="4550902"/>
              <a:ext cx="359753" cy="351231"/>
            </a:xfrm>
            <a:prstGeom prst="rect">
              <a:avLst/>
            </a:prstGeom>
            <a:noFill/>
            <a:ln w="9525">
              <a:noFill/>
              <a:miter lim="800000"/>
              <a:headEnd/>
              <a:tailEnd/>
            </a:ln>
          </p:spPr>
        </p:pic>
        <p:pic>
          <p:nvPicPr>
            <p:cNvPr id="91" name="Picture 2" descr="\\.PSF\Parallels Share\DDC\Server-Virtual-2U.png"/>
            <p:cNvPicPr>
              <a:picLocks noChangeAspect="1" noChangeArrowheads="1"/>
            </p:cNvPicPr>
            <p:nvPr/>
          </p:nvPicPr>
          <p:blipFill>
            <a:blip r:embed="rId5" cstate="print"/>
            <a:srcRect/>
            <a:stretch>
              <a:fillRect/>
            </a:stretch>
          </p:blipFill>
          <p:spPr bwMode="auto">
            <a:xfrm>
              <a:off x="6346641" y="4549688"/>
              <a:ext cx="359753" cy="351231"/>
            </a:xfrm>
            <a:prstGeom prst="rect">
              <a:avLst/>
            </a:prstGeom>
            <a:noFill/>
            <a:ln w="9525">
              <a:noFill/>
              <a:miter lim="800000"/>
              <a:headEnd/>
              <a:tailEnd/>
            </a:ln>
          </p:spPr>
        </p:pic>
      </p:grpSp>
      <p:sp>
        <p:nvSpPr>
          <p:cNvPr id="92" name="Rectangle 91"/>
          <p:cNvSpPr/>
          <p:nvPr/>
        </p:nvSpPr>
        <p:spPr>
          <a:xfrm>
            <a:off x="6400800" y="1608970"/>
            <a:ext cx="3048000" cy="674031"/>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400" b="1" dirty="0" smtClean="0">
                <a:latin typeface="Calibri" pitchFamily="34" charset="0"/>
                <a:cs typeface="Calibri" pitchFamily="34" charset="0"/>
              </a:rPr>
              <a:t>Administrators can perform all tasks within a web-based portal almost doubling productivity</a:t>
            </a:r>
            <a:endParaRPr lang="en-US" sz="1400" b="1" dirty="0">
              <a:latin typeface="Calibri" pitchFamily="34" charset="0"/>
              <a:cs typeface="Calibri" pitchFamily="34" charset="0"/>
            </a:endParaRPr>
          </a:p>
        </p:txBody>
      </p:sp>
      <p:sp>
        <p:nvSpPr>
          <p:cNvPr id="93" name="Rectangle 92"/>
          <p:cNvSpPr/>
          <p:nvPr/>
        </p:nvSpPr>
        <p:spPr>
          <a:xfrm>
            <a:off x="6402352" y="2235000"/>
            <a:ext cx="2874814" cy="230832"/>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000" dirty="0" smtClean="0">
                <a:latin typeface="Calibri" pitchFamily="34" charset="0"/>
                <a:cs typeface="Calibri" pitchFamily="34" charset="0"/>
              </a:rPr>
              <a:t>Source: LGDacom KIDC Virtualization case study</a:t>
            </a:r>
            <a:endParaRPr lang="en-US" sz="1000" dirty="0">
              <a:latin typeface="Calibri" pitchFamily="34" charset="0"/>
              <a:cs typeface="Calibri" pitchFamily="34" charset="0"/>
            </a:endParaRPr>
          </a:p>
        </p:txBody>
      </p:sp>
      <p:sp>
        <p:nvSpPr>
          <p:cNvPr id="94" name="Bent-Up Arrow 93"/>
          <p:cNvSpPr/>
          <p:nvPr/>
        </p:nvSpPr>
        <p:spPr bwMode="auto">
          <a:xfrm flipH="1" flipV="1">
            <a:off x="5410200" y="1274625"/>
            <a:ext cx="914400" cy="914400"/>
          </a:xfrm>
          <a:prstGeom prst="bentUpArrow">
            <a:avLst/>
          </a:prstGeom>
          <a:solidFill>
            <a:srgbClr val="4F81BD">
              <a:hueOff val="0"/>
              <a:satOff val="0"/>
              <a:lumOff val="0"/>
              <a:alphaOff val="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R="0" indent="0" algn="ctr" defTabSz="533400" fontAlgn="base">
              <a:lnSpc>
                <a:spcPct val="90000"/>
              </a:lnSpc>
              <a:spcBef>
                <a:spcPct val="0"/>
              </a:spcBef>
              <a:spcAft>
                <a:spcPct val="0"/>
              </a:spcAft>
              <a:buClrTx/>
              <a:buSzTx/>
              <a:buFontTx/>
              <a:buNone/>
              <a:tabLst/>
              <a:defRPr/>
            </a:pPr>
            <a:endParaRPr lang="en-US" sz="1600" b="1" dirty="0" smtClean="0">
              <a:solidFill>
                <a:schemeClr val="tx1"/>
              </a:solidFill>
              <a:latin typeface="Calibri"/>
            </a:endParaRPr>
          </a:p>
        </p:txBody>
      </p:sp>
      <p:sp>
        <p:nvSpPr>
          <p:cNvPr id="95" name="Rounded Rectangle 94"/>
          <p:cNvSpPr/>
          <p:nvPr/>
        </p:nvSpPr>
        <p:spPr bwMode="auto">
          <a:xfrm>
            <a:off x="6400800" y="1122225"/>
            <a:ext cx="2133600" cy="469075"/>
          </a:xfrm>
          <a:prstGeom prst="roundRect">
            <a:avLst/>
          </a:prstGeom>
          <a:solidFill>
            <a:srgbClr val="4F81BD">
              <a:hueOff val="0"/>
              <a:satOff val="0"/>
              <a:lumOff val="0"/>
              <a:alphaOff val="0"/>
            </a:srgbClr>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fontAlgn="base">
              <a:lnSpc>
                <a:spcPct val="90000"/>
              </a:lnSpc>
              <a:spcBef>
                <a:spcPct val="0"/>
              </a:spcBef>
              <a:spcAft>
                <a:spcPct val="0"/>
              </a:spcAft>
              <a:defRPr/>
            </a:pPr>
            <a:r>
              <a:rPr lang="en-US" sz="1600" b="1" dirty="0" smtClean="0">
                <a:solidFill>
                  <a:schemeClr val="tx1"/>
                </a:solidFill>
                <a:latin typeface="Calibri"/>
              </a:rPr>
              <a:t>Cloud</a:t>
            </a:r>
          </a:p>
          <a:p>
            <a:pPr algn="ctr" defTabSz="533400" fontAlgn="base">
              <a:lnSpc>
                <a:spcPct val="90000"/>
              </a:lnSpc>
              <a:spcBef>
                <a:spcPct val="0"/>
              </a:spcBef>
              <a:spcAft>
                <a:spcPct val="0"/>
              </a:spcAft>
              <a:defRPr/>
            </a:pPr>
            <a:r>
              <a:rPr lang="en-US" sz="1600" b="1" dirty="0" smtClean="0">
                <a:solidFill>
                  <a:schemeClr val="accent4">
                    <a:lumMod val="10000"/>
                  </a:schemeClr>
                </a:solidFill>
                <a:latin typeface="Calibri"/>
              </a:rPr>
              <a:t>Greater Convenience</a:t>
            </a:r>
          </a:p>
        </p:txBody>
      </p:sp>
      <p:grpSp>
        <p:nvGrpSpPr>
          <p:cNvPr id="8" name="Group 132"/>
          <p:cNvGrpSpPr/>
          <p:nvPr/>
        </p:nvGrpSpPr>
        <p:grpSpPr>
          <a:xfrm>
            <a:off x="4975072" y="2313432"/>
            <a:ext cx="851912" cy="649908"/>
            <a:chOff x="-2549242" y="1270373"/>
            <a:chExt cx="1794076" cy="1323399"/>
          </a:xfrm>
          <a:effectLst>
            <a:outerShdw blurRad="76200" dir="18900000" sy="23000" kx="-1200000" algn="bl" rotWithShape="0">
              <a:prstClr val="black">
                <a:alpha val="20000"/>
              </a:prstClr>
            </a:outerShdw>
          </a:effectLst>
        </p:grpSpPr>
        <p:sp>
          <p:nvSpPr>
            <p:cNvPr id="97" name="Oval 96"/>
            <p:cNvSpPr/>
            <p:nvPr/>
          </p:nvSpPr>
          <p:spPr bwMode="auto">
            <a:xfrm>
              <a:off x="-2549242" y="1680811"/>
              <a:ext cx="1794076" cy="912961"/>
            </a:xfrm>
            <a:prstGeom prst="ellipse">
              <a:avLst/>
            </a:prstGeom>
            <a:gradFill flip="none" rotWithShape="1">
              <a:gsLst>
                <a:gs pos="0">
                  <a:schemeClr val="accent4">
                    <a:alpha val="59000"/>
                  </a:schemeClr>
                </a:gs>
                <a:gs pos="80000">
                  <a:schemeClr val="accent4">
                    <a:lumMod val="75000"/>
                    <a:alpha val="14000"/>
                  </a:schemeClr>
                </a:gs>
                <a:gs pos="100000">
                  <a:schemeClr val="accent4">
                    <a:lumMod val="60000"/>
                    <a:lumOff val="40000"/>
                    <a:alpha val="0"/>
                  </a:schemeClr>
                </a:gs>
              </a:gsLst>
              <a:lin ang="5400000" scaled="1"/>
              <a:tileRect/>
            </a:gradFill>
            <a:ln>
              <a:solidFill>
                <a:srgbClr val="7DCC2E">
                  <a:alpha val="27843"/>
                </a:srgbClr>
              </a:solid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R="0" lvl="0" indent="0" algn="ctr" defTabSz="914099" fontAlgn="base">
                <a:lnSpc>
                  <a:spcPct val="90000"/>
                </a:lnSpc>
                <a:spcBef>
                  <a:spcPct val="0"/>
                </a:spcBef>
                <a:spcAft>
                  <a:spcPct val="0"/>
                </a:spcAft>
                <a:buClr>
                  <a:srgbClr val="777777"/>
                </a:buClr>
                <a:buSzPct val="130000"/>
                <a:buFontTx/>
                <a:buNone/>
                <a:tabLst/>
                <a:defRPr/>
              </a:pPr>
              <a:endParaRPr lang="en-US" sz="1600" b="1" kern="0" dirty="0">
                <a:solidFill>
                  <a:schemeClr val="tx2">
                    <a:lumMod val="50000"/>
                  </a:schemeClr>
                </a:solidFill>
                <a:latin typeface="Segoe" pitchFamily="34" charset="0"/>
              </a:endParaRPr>
            </a:p>
          </p:txBody>
        </p:sp>
        <p:grpSp>
          <p:nvGrpSpPr>
            <p:cNvPr id="9" name="Group 41"/>
            <p:cNvGrpSpPr/>
            <p:nvPr/>
          </p:nvGrpSpPr>
          <p:grpSpPr>
            <a:xfrm>
              <a:off x="-2186890" y="1270373"/>
              <a:ext cx="1066436" cy="1191767"/>
              <a:chOff x="4062636" y="2051144"/>
              <a:chExt cx="1263870" cy="1412404"/>
            </a:xfrm>
          </p:grpSpPr>
          <p:sp>
            <p:nvSpPr>
              <p:cNvPr id="99" name="Curved Left Arrow 98"/>
              <p:cNvSpPr/>
              <p:nvPr/>
            </p:nvSpPr>
            <p:spPr bwMode="auto">
              <a:xfrm rot="10800000">
                <a:off x="4062636" y="2347572"/>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sp>
            <p:nvSpPr>
              <p:cNvPr id="100" name="Curved Left Arrow 99"/>
              <p:cNvSpPr/>
              <p:nvPr/>
            </p:nvSpPr>
            <p:spPr bwMode="auto">
              <a:xfrm>
                <a:off x="4586634" y="2434749"/>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itchFamily="34" charset="0"/>
                  <a:ea typeface="+mn-ea"/>
                  <a:cs typeface="+mn-cs"/>
                </a:endParaRPr>
              </a:p>
            </p:txBody>
          </p:sp>
          <p:pic>
            <p:nvPicPr>
              <p:cNvPr id="101" name="Picture 6" descr="Desktop-TS-Client"/>
              <p:cNvPicPr>
                <a:picLocks noChangeAspect="1" noChangeArrowheads="1"/>
              </p:cNvPicPr>
              <p:nvPr/>
            </p:nvPicPr>
            <p:blipFill>
              <a:blip r:embed="rId7" cstate="print">
                <a:lum bright="10000"/>
              </a:blip>
              <a:stretch>
                <a:fillRect/>
              </a:stretch>
            </p:blipFill>
            <p:spPr bwMode="invGray">
              <a:xfrm>
                <a:off x="4283412" y="2051144"/>
                <a:ext cx="794703" cy="1090256"/>
              </a:xfrm>
              <a:prstGeom prst="rect">
                <a:avLst/>
              </a:prstGeom>
              <a:noFill/>
              <a:ln>
                <a:noFill/>
              </a:ln>
            </p:spPr>
          </p:pic>
        </p:grpSp>
      </p:grpSp>
      <p:pic>
        <p:nvPicPr>
          <p:cNvPr id="102" name="Picture 13" descr="D:\SilverFox\DVD_ART36\Artwork_Imagery\Icons - Illustrations\Internet Clouds web\cloud 3.png"/>
          <p:cNvPicPr>
            <a:picLocks noChangeAspect="1" noChangeArrowheads="1"/>
          </p:cNvPicPr>
          <p:nvPr/>
        </p:nvPicPr>
        <p:blipFill>
          <a:blip r:embed="rId8" cstate="print"/>
          <a:srcRect l="23556"/>
          <a:stretch>
            <a:fillRect/>
          </a:stretch>
        </p:blipFill>
        <p:spPr bwMode="auto">
          <a:xfrm rot="643107" flipH="1">
            <a:off x="4805546" y="2509481"/>
            <a:ext cx="1069542" cy="588131"/>
          </a:xfrm>
          <a:prstGeom prst="rect">
            <a:avLst/>
          </a:prstGeom>
          <a:noFill/>
          <a:effectLst>
            <a:outerShdw blurRad="76200" dir="18900000" sy="23000" kx="-1200000" algn="bl" rotWithShape="0">
              <a:prstClr val="black">
                <a:alpha val="20000"/>
              </a:prstClr>
            </a:outerShdw>
          </a:effectLst>
        </p:spPr>
      </p:pic>
      <p:sp>
        <p:nvSpPr>
          <p:cNvPr id="103" name="Rectangle 102"/>
          <p:cNvSpPr/>
          <p:nvPr/>
        </p:nvSpPr>
        <p:spPr>
          <a:xfrm>
            <a:off x="5791200" y="5892600"/>
            <a:ext cx="2971800" cy="230832"/>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000" dirty="0" smtClean="0">
                <a:latin typeface="Calibri" pitchFamily="34" charset="0"/>
                <a:cs typeface="Calibri" pitchFamily="34" charset="0"/>
              </a:rPr>
              <a:t>Source: Continental Airlines Virtualization case study</a:t>
            </a:r>
            <a:endParaRPr lang="en-US" sz="1000" dirty="0">
              <a:latin typeface="Calibri" pitchFamily="34" charset="0"/>
              <a:cs typeface="Calibri" pitchFamily="34" charset="0"/>
            </a:endParaRPr>
          </a:p>
        </p:txBody>
      </p:sp>
      <p:sp>
        <p:nvSpPr>
          <p:cNvPr id="104" name="Bent-Up Arrow 103"/>
          <p:cNvSpPr/>
          <p:nvPr/>
        </p:nvSpPr>
        <p:spPr bwMode="auto">
          <a:xfrm flipH="1">
            <a:off x="4876800" y="4179250"/>
            <a:ext cx="914400" cy="914400"/>
          </a:xfrm>
          <a:prstGeom prst="bentUpArrow">
            <a:avLst/>
          </a:prstGeom>
          <a:solidFill>
            <a:srgbClr val="77933C"/>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algn="ctr" defTabSz="533400" fontAlgn="base">
              <a:lnSpc>
                <a:spcPct val="90000"/>
              </a:lnSpc>
              <a:spcBef>
                <a:spcPct val="0"/>
              </a:spcBef>
              <a:spcAft>
                <a:spcPct val="0"/>
              </a:spcAft>
              <a:defRPr/>
            </a:pPr>
            <a:endParaRPr lang="en-US" sz="1600" b="1" dirty="0" smtClean="0">
              <a:latin typeface="Calibri"/>
            </a:endParaRPr>
          </a:p>
        </p:txBody>
      </p:sp>
      <p:sp>
        <p:nvSpPr>
          <p:cNvPr id="105" name="Rounded Rectangle 104"/>
          <p:cNvSpPr/>
          <p:nvPr/>
        </p:nvSpPr>
        <p:spPr bwMode="auto">
          <a:xfrm>
            <a:off x="5867400" y="4692783"/>
            <a:ext cx="2133600" cy="493123"/>
          </a:xfrm>
          <a:prstGeom prst="roundRect">
            <a:avLst/>
          </a:prstGeom>
          <a:solidFill>
            <a:srgbClr val="77933C"/>
          </a:solidFill>
          <a:ln w="25400" cap="flat" cmpd="sng" algn="ctr">
            <a:solidFill>
              <a:schemeClr val="tx1"/>
            </a:solidFill>
            <a:prstDash val="solid"/>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R="0" indent="0" algn="ctr" defTabSz="533400" fontAlgn="base">
              <a:lnSpc>
                <a:spcPct val="90000"/>
              </a:lnSpc>
              <a:spcBef>
                <a:spcPct val="0"/>
              </a:spcBef>
              <a:spcAft>
                <a:spcPct val="0"/>
              </a:spcAft>
              <a:buClrTx/>
              <a:buSzTx/>
              <a:buFontTx/>
              <a:buNone/>
              <a:tabLst/>
              <a:defRPr/>
            </a:pPr>
            <a:r>
              <a:rPr lang="en-US" sz="1600" b="1" dirty="0" smtClean="0">
                <a:solidFill>
                  <a:schemeClr val="tx1"/>
                </a:solidFill>
                <a:latin typeface="Calibri"/>
              </a:rPr>
              <a:t>Client</a:t>
            </a:r>
          </a:p>
          <a:p>
            <a:pPr marR="0" indent="0" algn="ctr" defTabSz="533400" fontAlgn="base">
              <a:lnSpc>
                <a:spcPct val="90000"/>
              </a:lnSpc>
              <a:spcBef>
                <a:spcPct val="0"/>
              </a:spcBef>
              <a:spcAft>
                <a:spcPts val="600"/>
              </a:spcAft>
              <a:buClrTx/>
              <a:buSzTx/>
              <a:buFontTx/>
              <a:buNone/>
              <a:tabLst/>
              <a:defRPr/>
            </a:pPr>
            <a:r>
              <a:rPr lang="en-US" sz="1600" b="1" dirty="0" smtClean="0">
                <a:solidFill>
                  <a:schemeClr val="accent4">
                    <a:lumMod val="10000"/>
                  </a:schemeClr>
                </a:solidFill>
                <a:latin typeface="Calibri"/>
              </a:rPr>
              <a:t>IT Staff Dexterity</a:t>
            </a:r>
          </a:p>
        </p:txBody>
      </p:sp>
      <p:sp>
        <p:nvSpPr>
          <p:cNvPr id="106" name="Rectangle 105"/>
          <p:cNvSpPr/>
          <p:nvPr/>
        </p:nvSpPr>
        <p:spPr>
          <a:xfrm>
            <a:off x="5791200" y="5232376"/>
            <a:ext cx="3276600" cy="674031"/>
          </a:xfrm>
          <a:prstGeom prst="rect">
            <a:avLst/>
          </a:prstGeom>
        </p:spPr>
        <p:txBody>
          <a:bodyPr wrap="square">
            <a:spAutoFit/>
          </a:bodyPr>
          <a:lstStyle/>
          <a:p>
            <a:pPr defTabSz="1095332" eaLnBrk="0" hangingPunct="0">
              <a:lnSpc>
                <a:spcPct val="90000"/>
              </a:lnSpc>
              <a:spcBef>
                <a:spcPct val="30000"/>
              </a:spcBef>
              <a:buClr>
                <a:srgbClr val="DEF5FA"/>
              </a:buClr>
              <a:buSzPct val="95000"/>
              <a:tabLst>
                <a:tab pos="509508" algn="l"/>
              </a:tabLst>
              <a:defRPr/>
            </a:pPr>
            <a:r>
              <a:rPr lang="en-US" sz="1400" b="1" dirty="0" smtClean="0">
                <a:latin typeface="Calibri" pitchFamily="34" charset="0"/>
                <a:cs typeface="Calibri" pitchFamily="34" charset="0"/>
              </a:rPr>
              <a:t>Remote developers can be connected to corporate resources at headquarters and collaborate more effectively</a:t>
            </a:r>
          </a:p>
        </p:txBody>
      </p:sp>
      <p:pic>
        <p:nvPicPr>
          <p:cNvPr id="107" name="Picture 184" descr="tug silouhette"/>
          <p:cNvPicPr>
            <a:picLocks noChangeAspect="1" noChangeArrowheads="1"/>
          </p:cNvPicPr>
          <p:nvPr/>
        </p:nvPicPr>
        <p:blipFill>
          <a:blip r:embed="rId9" cstate="print">
            <a:biLevel thresh="50000"/>
            <a:lum bright="54000" contrast="24000"/>
          </a:blip>
          <a:srcRect/>
          <a:stretch>
            <a:fillRect/>
          </a:stretch>
        </p:blipFill>
        <p:spPr bwMode="auto">
          <a:xfrm>
            <a:off x="4343400" y="3485906"/>
            <a:ext cx="947013" cy="351526"/>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7.8|0|.5|7.7|5|2|6.8|.5|2|2.7|.5|2"/>
</p:tagLst>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Blank Presentation">
  <a:themeElements>
    <a:clrScheme name="Blank Presentation 1">
      <a:dk1>
        <a:srgbClr val="808080"/>
      </a:dk1>
      <a:lt1>
        <a:srgbClr val="FFFFFF"/>
      </a:lt1>
      <a:dk2>
        <a:srgbClr val="003366"/>
      </a:dk2>
      <a:lt2>
        <a:srgbClr val="FFCC00"/>
      </a:lt2>
      <a:accent1>
        <a:srgbClr val="FFFFCC"/>
      </a:accent1>
      <a:accent2>
        <a:srgbClr val="0099FF"/>
      </a:accent2>
      <a:accent3>
        <a:srgbClr val="AAADB8"/>
      </a:accent3>
      <a:accent4>
        <a:srgbClr val="DADADA"/>
      </a:accent4>
      <a:accent5>
        <a:srgbClr val="FFFFE2"/>
      </a:accent5>
      <a:accent6>
        <a:srgbClr val="008AE7"/>
      </a:accent6>
      <a:hlink>
        <a:srgbClr val="FF6600"/>
      </a:hlink>
      <a:folHlink>
        <a:srgbClr val="00CC00"/>
      </a:folHlink>
    </a:clrScheme>
    <a:fontScheme name="Blank Presentation">
      <a:majorFont>
        <a:latin typeface="Segoe"/>
        <a:ea typeface="ＭＳ Ｐゴシック"/>
        <a:cs typeface=""/>
      </a:majorFont>
      <a:minorFont>
        <a:latin typeface="Sego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34" charset="-128"/>
          </a:defRPr>
        </a:defPPr>
      </a:lstStyle>
    </a:lnDef>
  </a:objectDefaults>
  <a:extraClrSchemeLst>
    <a:extraClrScheme>
      <a:clrScheme name="Blank Presentation 1">
        <a:dk1>
          <a:srgbClr val="808080"/>
        </a:dk1>
        <a:lt1>
          <a:srgbClr val="FFFFFF"/>
        </a:lt1>
        <a:dk2>
          <a:srgbClr val="003366"/>
        </a:dk2>
        <a:lt2>
          <a:srgbClr val="FFCC00"/>
        </a:lt2>
        <a:accent1>
          <a:srgbClr val="FFFFCC"/>
        </a:accent1>
        <a:accent2>
          <a:srgbClr val="0099FF"/>
        </a:accent2>
        <a:accent3>
          <a:srgbClr val="AAADB8"/>
        </a:accent3>
        <a:accent4>
          <a:srgbClr val="DADADA"/>
        </a:accent4>
        <a:accent5>
          <a:srgbClr val="FFFFE2"/>
        </a:accent5>
        <a:accent6>
          <a:srgbClr val="008AE7"/>
        </a:accent6>
        <a:hlink>
          <a:srgbClr val="FF6600"/>
        </a:hlink>
        <a:folHlink>
          <a:srgbClr val="00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840A8A0C99F8439A90C4AC828A0ECB" ma:contentTypeVersion="0" ma:contentTypeDescription="Create a new document." ma:contentTypeScope="" ma:versionID="0bfd343e0569a12b066bf8031bc5c8d8">
  <xsd:schema xmlns:xsd="http://www.w3.org/2001/XMLSchema" xmlns:xs="http://www.w3.org/2001/XMLSchema" xmlns:p="http://schemas.microsoft.com/office/2006/metadata/properties" targetNamespace="http://schemas.microsoft.com/office/2006/metadata/properties" ma:root="true" ma:fieldsID="91e4e95f05bf1d4c5da405be949b98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1F5067-FC3B-4369-8627-B5125DB7D978}">
  <ds:schemaRefs>
    <ds:schemaRef ds:uri="http://schemas.microsoft.com/sharepoint/v3/contenttype/forms"/>
  </ds:schemaRefs>
</ds:datastoreItem>
</file>

<file path=customXml/itemProps2.xml><?xml version="1.0" encoding="utf-8"?>
<ds:datastoreItem xmlns:ds="http://schemas.openxmlformats.org/officeDocument/2006/customXml" ds:itemID="{B4E69391-B969-4055-849E-9BEEE92C83C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8237CCB-4217-4504-A3E3-5D4C11B57A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TechEd09_Europe</Template>
  <TotalTime>1979</TotalTime>
  <Words>3391</Words>
  <Application>Microsoft Office PowerPoint</Application>
  <PresentationFormat>On-screen Show (4:3)</PresentationFormat>
  <Paragraphs>707</Paragraphs>
  <Slides>53</Slides>
  <Notes>53</Notes>
  <HiddenSlides>0</HiddenSlides>
  <MMClips>0</MMClips>
  <ScaleCrop>false</ScaleCrop>
  <HeadingPairs>
    <vt:vector size="4" baseType="variant">
      <vt:variant>
        <vt:lpstr>Theme</vt:lpstr>
      </vt:variant>
      <vt:variant>
        <vt:i4>3</vt:i4>
      </vt:variant>
      <vt:variant>
        <vt:lpstr>Slide Titles</vt:lpstr>
      </vt:variant>
      <vt:variant>
        <vt:i4>53</vt:i4>
      </vt:variant>
    </vt:vector>
  </HeadingPairs>
  <TitlesOfParts>
    <vt:vector size="56" baseType="lpstr">
      <vt:lpstr>TechEd09_Europe</vt:lpstr>
      <vt:lpstr>Blank Presentation</vt:lpstr>
      <vt:lpstr>TechEd09_Europe template</vt:lpstr>
      <vt:lpstr>Slide 1</vt:lpstr>
      <vt:lpstr>Virtualisation 360: Microsoft Virtualisation Strategy, Products, and Solutions for the New Economy </vt:lpstr>
      <vt:lpstr>Customer Challenges: With Less, Do More</vt:lpstr>
      <vt:lpstr>What CEOs Are Saying: Virtualization Trends</vt:lpstr>
      <vt:lpstr>Slide 5</vt:lpstr>
      <vt:lpstr>Microsoft Virtualization can Help</vt:lpstr>
      <vt:lpstr>Slide 7</vt:lpstr>
      <vt:lpstr>The Benefits of Virtualization</vt:lpstr>
      <vt:lpstr>Slide 9</vt:lpstr>
      <vt:lpstr>Microsoft Virtualization: Key Components</vt:lpstr>
      <vt:lpstr>Client Virtualization</vt:lpstr>
      <vt:lpstr>Client Virtualization</vt:lpstr>
      <vt:lpstr>Client Virtualization</vt:lpstr>
      <vt:lpstr>Client Virtualization</vt:lpstr>
      <vt:lpstr>Slide 15</vt:lpstr>
      <vt:lpstr>Reduce Desktop TCO with Application Virtualization</vt:lpstr>
      <vt:lpstr>Client Virtualization Offerings:  Remote Desktop Service (RDS)</vt:lpstr>
      <vt:lpstr>Slide 18</vt:lpstr>
      <vt:lpstr>Improve Agility with Microsoft’s VDI</vt:lpstr>
      <vt:lpstr>Slide 20</vt:lpstr>
      <vt:lpstr>Slide 21</vt:lpstr>
      <vt:lpstr>Slide 22</vt:lpstr>
      <vt:lpstr>Cluster Shared Volumes Migration and Storage</vt:lpstr>
      <vt:lpstr>System Center Virtual Machine Manager 2008 R2</vt:lpstr>
      <vt:lpstr>New for Virtual Machine Manager 2008 R2</vt:lpstr>
      <vt:lpstr>Quick Storage Migration</vt:lpstr>
      <vt:lpstr>PRO Tips</vt:lpstr>
      <vt:lpstr>Unlimited Virtualization with Datacenter</vt:lpstr>
      <vt:lpstr>Virtualization Management: Unified Control</vt:lpstr>
      <vt:lpstr>How To Get Started On The Optimized Datacenter Today</vt:lpstr>
      <vt:lpstr>System Center Datacenter Management</vt:lpstr>
      <vt:lpstr>How To Get Started On The Optimized Client Today</vt:lpstr>
      <vt:lpstr>System Center and the Optimized Desktop</vt:lpstr>
      <vt:lpstr>Service Manager  The power is in the Integration</vt:lpstr>
      <vt:lpstr>Adapting to Market: Datacenter Evolution</vt:lpstr>
      <vt:lpstr>Microsoft Cloud Computing Continuum</vt:lpstr>
      <vt:lpstr>Cloud Computing Infrastructure</vt:lpstr>
      <vt:lpstr>Cloud: Building a Foundation </vt:lpstr>
      <vt:lpstr>Slide 39</vt:lpstr>
      <vt:lpstr>Slide 40</vt:lpstr>
      <vt:lpstr>Slide 41</vt:lpstr>
      <vt:lpstr>Microsoft Virtualization Partner Ecosystem</vt:lpstr>
      <vt:lpstr>Microsoft VDI Solution</vt:lpstr>
      <vt:lpstr>Slide 44</vt:lpstr>
      <vt:lpstr>Slide 45</vt:lpstr>
      <vt:lpstr>Offline Virtual Machine Servicing Tool   Automated way to keep offline virtual machines stored in the VMM library up-to-date with the latest Patches  </vt:lpstr>
      <vt:lpstr>Solution Accelerators (MAP and More) How it works</vt:lpstr>
      <vt:lpstr>Slide 48</vt:lpstr>
      <vt:lpstr>Microsoft Virtualization</vt:lpstr>
      <vt:lpstr>Next Steps</vt:lpstr>
      <vt:lpstr>Related Content</vt:lpstr>
      <vt:lpstr>Slide 52</vt:lpstr>
      <vt:lpstr>Slide 53</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dgreg</dc:creator>
  <dc:description>Tech·Ed Europe 2009</dc:description>
  <cp:lastModifiedBy>cn_user</cp:lastModifiedBy>
  <cp:revision>139</cp:revision>
  <dcterms:created xsi:type="dcterms:W3CDTF">2009-10-21T18:30:01Z</dcterms:created>
  <dcterms:modified xsi:type="dcterms:W3CDTF">2009-11-08T20:16:02Z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0x010100C2840A8A0C99F8439A90C4AC828A0ECB</vt:lpwstr>
  </property>
</Properties>
</file>