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diagrams/quickStyle1.xml" ContentType="application/vnd.openxmlformats-officedocument.drawingml.diagramStyl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notesSlides/notesSlide4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852" r:id="rId2"/>
  </p:sldMasterIdLst>
  <p:notesMasterIdLst>
    <p:notesMasterId r:id="rId58"/>
  </p:notesMasterIdLst>
  <p:handoutMasterIdLst>
    <p:handoutMasterId r:id="rId59"/>
  </p:handoutMasterIdLst>
  <p:sldIdLst>
    <p:sldId id="256" r:id="rId3"/>
    <p:sldId id="257" r:id="rId4"/>
    <p:sldId id="284" r:id="rId5"/>
    <p:sldId id="286" r:id="rId6"/>
    <p:sldId id="290" r:id="rId7"/>
    <p:sldId id="288" r:id="rId8"/>
    <p:sldId id="319" r:id="rId9"/>
    <p:sldId id="320" r:id="rId10"/>
    <p:sldId id="321" r:id="rId11"/>
    <p:sldId id="327" r:id="rId12"/>
    <p:sldId id="352" r:id="rId13"/>
    <p:sldId id="317" r:id="rId14"/>
    <p:sldId id="410" r:id="rId15"/>
    <p:sldId id="411" r:id="rId16"/>
    <p:sldId id="412" r:id="rId17"/>
    <p:sldId id="413" r:id="rId18"/>
    <p:sldId id="414" r:id="rId19"/>
    <p:sldId id="415" r:id="rId20"/>
    <p:sldId id="416" r:id="rId21"/>
    <p:sldId id="417" r:id="rId22"/>
    <p:sldId id="331" r:id="rId23"/>
    <p:sldId id="419" r:id="rId24"/>
    <p:sldId id="322" r:id="rId25"/>
    <p:sldId id="421" r:id="rId26"/>
    <p:sldId id="422" r:id="rId27"/>
    <p:sldId id="344" r:id="rId28"/>
    <p:sldId id="345" r:id="rId29"/>
    <p:sldId id="346" r:id="rId30"/>
    <p:sldId id="330" r:id="rId31"/>
    <p:sldId id="347" r:id="rId32"/>
    <p:sldId id="348" r:id="rId33"/>
    <p:sldId id="349" r:id="rId34"/>
    <p:sldId id="350" r:id="rId35"/>
    <p:sldId id="318" r:id="rId36"/>
    <p:sldId id="423" r:id="rId37"/>
    <p:sldId id="424" r:id="rId38"/>
    <p:sldId id="425" r:id="rId39"/>
    <p:sldId id="369" r:id="rId40"/>
    <p:sldId id="370" r:id="rId41"/>
    <p:sldId id="371" r:id="rId42"/>
    <p:sldId id="373" r:id="rId43"/>
    <p:sldId id="374" r:id="rId44"/>
    <p:sldId id="375" r:id="rId45"/>
    <p:sldId id="427" r:id="rId46"/>
    <p:sldId id="376" r:id="rId47"/>
    <p:sldId id="377" r:id="rId48"/>
    <p:sldId id="378" r:id="rId49"/>
    <p:sldId id="428" r:id="rId50"/>
    <p:sldId id="407" r:id="rId51"/>
    <p:sldId id="274" r:id="rId52"/>
    <p:sldId id="282" r:id="rId53"/>
    <p:sldId id="408" r:id="rId54"/>
    <p:sldId id="277" r:id="rId55"/>
    <p:sldId id="429" r:id="rId56"/>
    <p:sldId id="409" r:id="rId57"/>
  </p:sldIdLst>
  <p:sldSz cx="9144000" cy="6858000" type="screen4x3"/>
  <p:notesSz cx="6858000" cy="9144000"/>
  <p:defaultTextStyle>
    <a:defPPr>
      <a:defRPr lang="en-US"/>
    </a:defPPr>
    <a:lvl1pPr marL="0" algn="l" defTabSz="914316" rtl="0" eaLnBrk="1" latinLnBrk="0" hangingPunct="1">
      <a:defRPr sz="1800" kern="1200">
        <a:solidFill>
          <a:schemeClr val="tx1"/>
        </a:solidFill>
        <a:latin typeface="+mn-lt"/>
        <a:ea typeface="+mn-ea"/>
        <a:cs typeface="+mn-cs"/>
      </a:defRPr>
    </a:lvl1pPr>
    <a:lvl2pPr marL="457158" algn="l" defTabSz="914316" rtl="0" eaLnBrk="1" latinLnBrk="0" hangingPunct="1">
      <a:defRPr sz="1800" kern="1200">
        <a:solidFill>
          <a:schemeClr val="tx1"/>
        </a:solidFill>
        <a:latin typeface="+mn-lt"/>
        <a:ea typeface="+mn-ea"/>
        <a:cs typeface="+mn-cs"/>
      </a:defRPr>
    </a:lvl2pPr>
    <a:lvl3pPr marL="914316" algn="l" defTabSz="914316" rtl="0" eaLnBrk="1" latinLnBrk="0" hangingPunct="1">
      <a:defRPr sz="1800" kern="1200">
        <a:solidFill>
          <a:schemeClr val="tx1"/>
        </a:solidFill>
        <a:latin typeface="+mn-lt"/>
        <a:ea typeface="+mn-ea"/>
        <a:cs typeface="+mn-cs"/>
      </a:defRPr>
    </a:lvl3pPr>
    <a:lvl4pPr marL="1371475" algn="l" defTabSz="914316" rtl="0" eaLnBrk="1" latinLnBrk="0" hangingPunct="1">
      <a:defRPr sz="1800" kern="1200">
        <a:solidFill>
          <a:schemeClr val="tx1"/>
        </a:solidFill>
        <a:latin typeface="+mn-lt"/>
        <a:ea typeface="+mn-ea"/>
        <a:cs typeface="+mn-cs"/>
      </a:defRPr>
    </a:lvl4pPr>
    <a:lvl5pPr marL="1828634" algn="l" defTabSz="914316" rtl="0" eaLnBrk="1" latinLnBrk="0" hangingPunct="1">
      <a:defRPr sz="1800" kern="1200">
        <a:solidFill>
          <a:schemeClr val="tx1"/>
        </a:solidFill>
        <a:latin typeface="+mn-lt"/>
        <a:ea typeface="+mn-ea"/>
        <a:cs typeface="+mn-cs"/>
      </a:defRPr>
    </a:lvl5pPr>
    <a:lvl6pPr marL="2285792" algn="l" defTabSz="914316" rtl="0" eaLnBrk="1" latinLnBrk="0" hangingPunct="1">
      <a:defRPr sz="1800" kern="1200">
        <a:solidFill>
          <a:schemeClr val="tx1"/>
        </a:solidFill>
        <a:latin typeface="+mn-lt"/>
        <a:ea typeface="+mn-ea"/>
        <a:cs typeface="+mn-cs"/>
      </a:defRPr>
    </a:lvl6pPr>
    <a:lvl7pPr marL="2742950" algn="l" defTabSz="914316" rtl="0" eaLnBrk="1" latinLnBrk="0" hangingPunct="1">
      <a:defRPr sz="1800" kern="1200">
        <a:solidFill>
          <a:schemeClr val="tx1"/>
        </a:solidFill>
        <a:latin typeface="+mn-lt"/>
        <a:ea typeface="+mn-ea"/>
        <a:cs typeface="+mn-cs"/>
      </a:defRPr>
    </a:lvl7pPr>
    <a:lvl8pPr marL="3200108" algn="l" defTabSz="914316" rtl="0" eaLnBrk="1" latinLnBrk="0" hangingPunct="1">
      <a:defRPr sz="1800" kern="1200">
        <a:solidFill>
          <a:schemeClr val="tx1"/>
        </a:solidFill>
        <a:latin typeface="+mn-lt"/>
        <a:ea typeface="+mn-ea"/>
        <a:cs typeface="+mn-cs"/>
      </a:defRPr>
    </a:lvl8pPr>
    <a:lvl9pPr marL="3657267" algn="l" defTabSz="914316"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CCFFCC"/>
    <a:srgbClr val="CCCCCC"/>
    <a:srgbClr val="99CC99"/>
    <a:srgbClr val="F6AE1E"/>
    <a:srgbClr val="FFFFFF"/>
    <a:srgbClr val="FF0066"/>
    <a:srgbClr val="000000"/>
    <a:srgbClr val="F3AF35"/>
    <a:srgbClr val="9C42E6"/>
    <a:srgbClr val="D1943B"/>
  </p:clrMru>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434" autoAdjust="0"/>
    <p:restoredTop sz="69388" autoAdjust="0"/>
  </p:normalViewPr>
  <p:slideViewPr>
    <p:cSldViewPr snapToGrid="0">
      <p:cViewPr varScale="1">
        <p:scale>
          <a:sx n="78" d="100"/>
          <a:sy n="78" d="100"/>
        </p:scale>
        <p:origin x="-942" y="-84"/>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60" d="100"/>
        <a:sy n="60" d="100"/>
      </p:scale>
      <p:origin x="0" y="1627"/>
    </p:cViewPr>
  </p:sorterViewPr>
  <p:notesViewPr>
    <p:cSldViewPr snapToGrid="0" showGuides="1">
      <p:cViewPr varScale="1">
        <p:scale>
          <a:sx n="87" d="100"/>
          <a:sy n="87" d="100"/>
        </p:scale>
        <p:origin x="-2778"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218F1C-399B-43EB-8CB4-A08A553E49A5}" type="doc">
      <dgm:prSet loTypeId="urn:microsoft.com/office/officeart/2005/8/layout/vList4" loCatId="list" qsTypeId="urn:microsoft.com/office/officeart/2005/8/quickstyle/simple4" qsCatId="simple" csTypeId="urn:microsoft.com/office/officeart/2005/8/colors/accent5_3" csCatId="accent5" phldr="1"/>
      <dgm:spPr/>
      <dgm:t>
        <a:bodyPr/>
        <a:lstStyle/>
        <a:p>
          <a:endParaRPr lang="en-US"/>
        </a:p>
      </dgm:t>
    </dgm:pt>
    <dgm:pt modelId="{56989DB8-517B-4EA3-AC6E-8C73EA5F4179}">
      <dgm:prSet phldrT="[Text]" custT="1"/>
      <dgm:spPr>
        <a:solidFill>
          <a:srgbClr val="5192B9"/>
        </a:solidFill>
      </dgm:spPr>
      <dgm:t>
        <a:bodyPr/>
        <a:lstStyle/>
        <a:p>
          <a:r>
            <a:rPr lang="en-US" sz="3600" b="1" dirty="0" smtClean="0"/>
            <a:t>    PlateSpin Recon</a:t>
          </a:r>
          <a:endParaRPr lang="en-US" sz="3600" b="1" dirty="0"/>
        </a:p>
      </dgm:t>
    </dgm:pt>
    <dgm:pt modelId="{746138DD-6EB6-48A1-B6B8-8360CB3924E7}" type="parTrans" cxnId="{74664958-B030-42CE-8FC5-288339557038}">
      <dgm:prSet/>
      <dgm:spPr/>
      <dgm:t>
        <a:bodyPr/>
        <a:lstStyle/>
        <a:p>
          <a:endParaRPr lang="en-US"/>
        </a:p>
      </dgm:t>
    </dgm:pt>
    <dgm:pt modelId="{F616F247-4FB1-45D4-A598-8821CD5F5ABC}" type="sibTrans" cxnId="{74664958-B030-42CE-8FC5-288339557038}">
      <dgm:prSet/>
      <dgm:spPr/>
      <dgm:t>
        <a:bodyPr/>
        <a:lstStyle/>
        <a:p>
          <a:endParaRPr lang="en-US"/>
        </a:p>
      </dgm:t>
    </dgm:pt>
    <dgm:pt modelId="{C3B460A6-E3A1-4F33-BD06-5B5F1A00DFFB}">
      <dgm:prSet phldrT="[Text]" custT="1"/>
      <dgm:spPr>
        <a:solidFill>
          <a:srgbClr val="5192B9"/>
        </a:solidFill>
      </dgm:spPr>
      <dgm:t>
        <a:bodyPr/>
        <a:lstStyle/>
        <a:p>
          <a:r>
            <a:rPr lang="en-US" sz="2800" dirty="0" smtClean="0"/>
            <a:t>Virtualization planning and </a:t>
          </a:r>
          <a:br>
            <a:rPr lang="en-US" sz="2800" dirty="0" smtClean="0"/>
          </a:br>
          <a:r>
            <a:rPr lang="en-US" sz="2800" dirty="0" smtClean="0"/>
            <a:t>capacity management</a:t>
          </a:r>
          <a:endParaRPr lang="en-US" sz="2800" dirty="0"/>
        </a:p>
      </dgm:t>
    </dgm:pt>
    <dgm:pt modelId="{FDE84269-1B5B-4953-907E-E8F2097AD38C}" type="parTrans" cxnId="{C8A755FA-14D4-42CD-9061-641C720576A1}">
      <dgm:prSet/>
      <dgm:spPr/>
      <dgm:t>
        <a:bodyPr/>
        <a:lstStyle/>
        <a:p>
          <a:endParaRPr lang="en-US"/>
        </a:p>
      </dgm:t>
    </dgm:pt>
    <dgm:pt modelId="{6FD08EDA-5149-4894-9FBF-A42D6943F3FF}" type="sibTrans" cxnId="{C8A755FA-14D4-42CD-9061-641C720576A1}">
      <dgm:prSet/>
      <dgm:spPr/>
      <dgm:t>
        <a:bodyPr/>
        <a:lstStyle/>
        <a:p>
          <a:endParaRPr lang="en-US"/>
        </a:p>
      </dgm:t>
    </dgm:pt>
    <dgm:pt modelId="{B6420D6A-D20C-4347-AE7F-5672F4C315EE}">
      <dgm:prSet phldrT="[Text]" custT="1"/>
      <dgm:spPr>
        <a:solidFill>
          <a:srgbClr val="5192B9"/>
        </a:solidFill>
      </dgm:spPr>
      <dgm:t>
        <a:bodyPr/>
        <a:lstStyle/>
        <a:p>
          <a:r>
            <a:rPr lang="en-US" sz="3600" b="1" dirty="0" smtClean="0"/>
            <a:t>    PlateSpin Migrate</a:t>
          </a:r>
          <a:endParaRPr lang="en-US" sz="3600" b="1" dirty="0"/>
        </a:p>
      </dgm:t>
    </dgm:pt>
    <dgm:pt modelId="{0A05F933-2D35-4044-9825-659639B601AB}" type="parTrans" cxnId="{150D72B0-F97B-4586-914F-A1887EF9FAEB}">
      <dgm:prSet/>
      <dgm:spPr/>
      <dgm:t>
        <a:bodyPr/>
        <a:lstStyle/>
        <a:p>
          <a:endParaRPr lang="en-US"/>
        </a:p>
      </dgm:t>
    </dgm:pt>
    <dgm:pt modelId="{9BFEF8A5-68A4-4451-97D0-FE9D68E09647}" type="sibTrans" cxnId="{150D72B0-F97B-4586-914F-A1887EF9FAEB}">
      <dgm:prSet/>
      <dgm:spPr/>
      <dgm:t>
        <a:bodyPr/>
        <a:lstStyle/>
        <a:p>
          <a:endParaRPr lang="en-US"/>
        </a:p>
      </dgm:t>
    </dgm:pt>
    <dgm:pt modelId="{641BD0C0-2D49-4E69-82CA-31CCDECB2CC0}">
      <dgm:prSet phldrT="[Text]" custT="1"/>
      <dgm:spPr>
        <a:solidFill>
          <a:srgbClr val="5192B9"/>
        </a:solidFill>
      </dgm:spPr>
      <dgm:t>
        <a:bodyPr/>
        <a:lstStyle/>
        <a:p>
          <a:r>
            <a:rPr lang="en-US" sz="2800" dirty="0" smtClean="0"/>
            <a:t>Anywhere-to-anywhere workload migration and relocation</a:t>
          </a:r>
          <a:endParaRPr lang="en-US" sz="2800" dirty="0"/>
        </a:p>
      </dgm:t>
    </dgm:pt>
    <dgm:pt modelId="{5A292052-D052-4919-81D9-775D548706F6}" type="parTrans" cxnId="{5DBD342D-6293-41CF-BEE9-149AFB2F5F4C}">
      <dgm:prSet/>
      <dgm:spPr/>
      <dgm:t>
        <a:bodyPr/>
        <a:lstStyle/>
        <a:p>
          <a:endParaRPr lang="en-US"/>
        </a:p>
      </dgm:t>
    </dgm:pt>
    <dgm:pt modelId="{1D708800-D1C3-4A28-9913-FDF9C9B73468}" type="sibTrans" cxnId="{5DBD342D-6293-41CF-BEE9-149AFB2F5F4C}">
      <dgm:prSet/>
      <dgm:spPr/>
      <dgm:t>
        <a:bodyPr/>
        <a:lstStyle/>
        <a:p>
          <a:endParaRPr lang="en-US"/>
        </a:p>
      </dgm:t>
    </dgm:pt>
    <dgm:pt modelId="{2D8F6562-587A-4090-8231-32AD2042D9BE}" type="pres">
      <dgm:prSet presAssocID="{12218F1C-399B-43EB-8CB4-A08A553E49A5}" presName="linear" presStyleCnt="0">
        <dgm:presLayoutVars>
          <dgm:dir/>
          <dgm:resizeHandles val="exact"/>
        </dgm:presLayoutVars>
      </dgm:prSet>
      <dgm:spPr/>
      <dgm:t>
        <a:bodyPr/>
        <a:lstStyle/>
        <a:p>
          <a:endParaRPr lang="en-US"/>
        </a:p>
      </dgm:t>
    </dgm:pt>
    <dgm:pt modelId="{9DA197A7-C344-48A8-80EF-EA30398001AE}" type="pres">
      <dgm:prSet presAssocID="{56989DB8-517B-4EA3-AC6E-8C73EA5F4179}" presName="comp" presStyleCnt="0"/>
      <dgm:spPr/>
      <dgm:t>
        <a:bodyPr/>
        <a:lstStyle/>
        <a:p>
          <a:endParaRPr lang="en-US"/>
        </a:p>
      </dgm:t>
    </dgm:pt>
    <dgm:pt modelId="{7CF011FA-4189-471D-94AE-121509BD3FCE}" type="pres">
      <dgm:prSet presAssocID="{56989DB8-517B-4EA3-AC6E-8C73EA5F4179}" presName="box" presStyleLbl="node1" presStyleIdx="0" presStyleCnt="2" custLinFactNeighborX="674"/>
      <dgm:spPr/>
      <dgm:t>
        <a:bodyPr/>
        <a:lstStyle/>
        <a:p>
          <a:endParaRPr lang="en-US"/>
        </a:p>
      </dgm:t>
    </dgm:pt>
    <dgm:pt modelId="{B585E5F0-47DA-4D1D-8BB8-CC5CACBA2EC2}" type="pres">
      <dgm:prSet presAssocID="{56989DB8-517B-4EA3-AC6E-8C73EA5F4179}" presName="img" presStyleLbl="fgImgPlace1" presStyleIdx="0" presStyleCnt="2"/>
      <dgm:spPr/>
      <dgm:t>
        <a:bodyPr/>
        <a:lstStyle/>
        <a:p>
          <a:endParaRPr lang="en-US"/>
        </a:p>
      </dgm:t>
    </dgm:pt>
    <dgm:pt modelId="{16F29068-AF46-41E1-BE68-E4C0D1623528}" type="pres">
      <dgm:prSet presAssocID="{56989DB8-517B-4EA3-AC6E-8C73EA5F4179}" presName="text" presStyleLbl="node1" presStyleIdx="0" presStyleCnt="2">
        <dgm:presLayoutVars>
          <dgm:bulletEnabled val="1"/>
        </dgm:presLayoutVars>
      </dgm:prSet>
      <dgm:spPr/>
      <dgm:t>
        <a:bodyPr/>
        <a:lstStyle/>
        <a:p>
          <a:endParaRPr lang="en-US"/>
        </a:p>
      </dgm:t>
    </dgm:pt>
    <dgm:pt modelId="{37F45217-DDFB-4320-87E5-F2313A0B3CBB}" type="pres">
      <dgm:prSet presAssocID="{F616F247-4FB1-45D4-A598-8821CD5F5ABC}" presName="spacer" presStyleCnt="0"/>
      <dgm:spPr/>
      <dgm:t>
        <a:bodyPr/>
        <a:lstStyle/>
        <a:p>
          <a:endParaRPr lang="en-US"/>
        </a:p>
      </dgm:t>
    </dgm:pt>
    <dgm:pt modelId="{7CB99D31-20A5-46F9-B4EC-44BFAF72B430}" type="pres">
      <dgm:prSet presAssocID="{B6420D6A-D20C-4347-AE7F-5672F4C315EE}" presName="comp" presStyleCnt="0"/>
      <dgm:spPr/>
      <dgm:t>
        <a:bodyPr/>
        <a:lstStyle/>
        <a:p>
          <a:endParaRPr lang="en-US"/>
        </a:p>
      </dgm:t>
    </dgm:pt>
    <dgm:pt modelId="{4867EE3A-F767-44CE-B16E-F9B31FECABCD}" type="pres">
      <dgm:prSet presAssocID="{B6420D6A-D20C-4347-AE7F-5672F4C315EE}" presName="box" presStyleLbl="node1" presStyleIdx="1" presStyleCnt="2"/>
      <dgm:spPr/>
      <dgm:t>
        <a:bodyPr/>
        <a:lstStyle/>
        <a:p>
          <a:endParaRPr lang="en-US"/>
        </a:p>
      </dgm:t>
    </dgm:pt>
    <dgm:pt modelId="{5E53CF7B-7E0E-4D63-96F1-C5582A9B1D66}" type="pres">
      <dgm:prSet presAssocID="{B6420D6A-D20C-4347-AE7F-5672F4C315EE}" presName="img" presStyleLbl="fgImgPlace1" presStyleIdx="1" presStyleCnt="2"/>
      <dgm:spPr/>
      <dgm:t>
        <a:bodyPr/>
        <a:lstStyle/>
        <a:p>
          <a:endParaRPr lang="en-US"/>
        </a:p>
      </dgm:t>
    </dgm:pt>
    <dgm:pt modelId="{F03E3FEB-2439-4167-B795-3BA45D8C834A}" type="pres">
      <dgm:prSet presAssocID="{B6420D6A-D20C-4347-AE7F-5672F4C315EE}" presName="text" presStyleLbl="node1" presStyleIdx="1" presStyleCnt="2">
        <dgm:presLayoutVars>
          <dgm:bulletEnabled val="1"/>
        </dgm:presLayoutVars>
      </dgm:prSet>
      <dgm:spPr/>
      <dgm:t>
        <a:bodyPr/>
        <a:lstStyle/>
        <a:p>
          <a:endParaRPr lang="en-US"/>
        </a:p>
      </dgm:t>
    </dgm:pt>
  </dgm:ptLst>
  <dgm:cxnLst>
    <dgm:cxn modelId="{C8A755FA-14D4-42CD-9061-641C720576A1}" srcId="{56989DB8-517B-4EA3-AC6E-8C73EA5F4179}" destId="{C3B460A6-E3A1-4F33-BD06-5B5F1A00DFFB}" srcOrd="0" destOrd="0" parTransId="{FDE84269-1B5B-4953-907E-E8F2097AD38C}" sibTransId="{6FD08EDA-5149-4894-9FBF-A42D6943F3FF}"/>
    <dgm:cxn modelId="{B1F5A4A3-BDA5-4621-AB32-A13A25A34165}" type="presOf" srcId="{C3B460A6-E3A1-4F33-BD06-5B5F1A00DFFB}" destId="{7CF011FA-4189-471D-94AE-121509BD3FCE}" srcOrd="0" destOrd="1" presId="urn:microsoft.com/office/officeart/2005/8/layout/vList4"/>
    <dgm:cxn modelId="{4E1FAE86-03FC-4EC4-B68C-6F7F99A7A1DF}" type="presOf" srcId="{12218F1C-399B-43EB-8CB4-A08A553E49A5}" destId="{2D8F6562-587A-4090-8231-32AD2042D9BE}" srcOrd="0" destOrd="0" presId="urn:microsoft.com/office/officeart/2005/8/layout/vList4"/>
    <dgm:cxn modelId="{150D72B0-F97B-4586-914F-A1887EF9FAEB}" srcId="{12218F1C-399B-43EB-8CB4-A08A553E49A5}" destId="{B6420D6A-D20C-4347-AE7F-5672F4C315EE}" srcOrd="1" destOrd="0" parTransId="{0A05F933-2D35-4044-9825-659639B601AB}" sibTransId="{9BFEF8A5-68A4-4451-97D0-FE9D68E09647}"/>
    <dgm:cxn modelId="{50455F2D-E9AE-4139-992B-F1E46F94F691}" type="presOf" srcId="{C3B460A6-E3A1-4F33-BD06-5B5F1A00DFFB}" destId="{16F29068-AF46-41E1-BE68-E4C0D1623528}" srcOrd="1" destOrd="1" presId="urn:microsoft.com/office/officeart/2005/8/layout/vList4"/>
    <dgm:cxn modelId="{00AF13A8-A2D8-4B66-BDA9-595D3F3D109D}" type="presOf" srcId="{56989DB8-517B-4EA3-AC6E-8C73EA5F4179}" destId="{16F29068-AF46-41E1-BE68-E4C0D1623528}" srcOrd="1" destOrd="0" presId="urn:microsoft.com/office/officeart/2005/8/layout/vList4"/>
    <dgm:cxn modelId="{8363D449-0270-49FF-BE91-15F1C899FB2C}" type="presOf" srcId="{641BD0C0-2D49-4E69-82CA-31CCDECB2CC0}" destId="{F03E3FEB-2439-4167-B795-3BA45D8C834A}" srcOrd="1" destOrd="1" presId="urn:microsoft.com/office/officeart/2005/8/layout/vList4"/>
    <dgm:cxn modelId="{FFAD81AD-87BA-4A05-B177-F1926C47A186}" type="presOf" srcId="{B6420D6A-D20C-4347-AE7F-5672F4C315EE}" destId="{F03E3FEB-2439-4167-B795-3BA45D8C834A}" srcOrd="1" destOrd="0" presId="urn:microsoft.com/office/officeart/2005/8/layout/vList4"/>
    <dgm:cxn modelId="{74664958-B030-42CE-8FC5-288339557038}" srcId="{12218F1C-399B-43EB-8CB4-A08A553E49A5}" destId="{56989DB8-517B-4EA3-AC6E-8C73EA5F4179}" srcOrd="0" destOrd="0" parTransId="{746138DD-6EB6-48A1-B6B8-8360CB3924E7}" sibTransId="{F616F247-4FB1-45D4-A598-8821CD5F5ABC}"/>
    <dgm:cxn modelId="{944BD3FB-767C-4D17-B26F-C68BF91B7136}" type="presOf" srcId="{56989DB8-517B-4EA3-AC6E-8C73EA5F4179}" destId="{7CF011FA-4189-471D-94AE-121509BD3FCE}" srcOrd="0" destOrd="0" presId="urn:microsoft.com/office/officeart/2005/8/layout/vList4"/>
    <dgm:cxn modelId="{9753B26A-0903-455C-BD3D-2DF5BFC8993D}" type="presOf" srcId="{B6420D6A-D20C-4347-AE7F-5672F4C315EE}" destId="{4867EE3A-F767-44CE-B16E-F9B31FECABCD}" srcOrd="0" destOrd="0" presId="urn:microsoft.com/office/officeart/2005/8/layout/vList4"/>
    <dgm:cxn modelId="{5DBD342D-6293-41CF-BEE9-149AFB2F5F4C}" srcId="{B6420D6A-D20C-4347-AE7F-5672F4C315EE}" destId="{641BD0C0-2D49-4E69-82CA-31CCDECB2CC0}" srcOrd="0" destOrd="0" parTransId="{5A292052-D052-4919-81D9-775D548706F6}" sibTransId="{1D708800-D1C3-4A28-9913-FDF9C9B73468}"/>
    <dgm:cxn modelId="{0247DECA-0F70-499C-8FC5-1DFE869504CA}" type="presOf" srcId="{641BD0C0-2D49-4E69-82CA-31CCDECB2CC0}" destId="{4867EE3A-F767-44CE-B16E-F9B31FECABCD}" srcOrd="0" destOrd="1" presId="urn:microsoft.com/office/officeart/2005/8/layout/vList4"/>
    <dgm:cxn modelId="{E7A8C9B3-2B79-4F35-8849-2C10103AEE45}" type="presParOf" srcId="{2D8F6562-587A-4090-8231-32AD2042D9BE}" destId="{9DA197A7-C344-48A8-80EF-EA30398001AE}" srcOrd="0" destOrd="0" presId="urn:microsoft.com/office/officeart/2005/8/layout/vList4"/>
    <dgm:cxn modelId="{74C6F901-E698-4274-8B98-26DB6C79EB25}" type="presParOf" srcId="{9DA197A7-C344-48A8-80EF-EA30398001AE}" destId="{7CF011FA-4189-471D-94AE-121509BD3FCE}" srcOrd="0" destOrd="0" presId="urn:microsoft.com/office/officeart/2005/8/layout/vList4"/>
    <dgm:cxn modelId="{BD1BDAFE-0546-48AC-BF4F-B0A30501F6D4}" type="presParOf" srcId="{9DA197A7-C344-48A8-80EF-EA30398001AE}" destId="{B585E5F0-47DA-4D1D-8BB8-CC5CACBA2EC2}" srcOrd="1" destOrd="0" presId="urn:microsoft.com/office/officeart/2005/8/layout/vList4"/>
    <dgm:cxn modelId="{E5489031-870E-440A-A69D-CD1F154C2C0A}" type="presParOf" srcId="{9DA197A7-C344-48A8-80EF-EA30398001AE}" destId="{16F29068-AF46-41E1-BE68-E4C0D1623528}" srcOrd="2" destOrd="0" presId="urn:microsoft.com/office/officeart/2005/8/layout/vList4"/>
    <dgm:cxn modelId="{50A73A72-EDF6-4A10-BDBF-323CEA289F3F}" type="presParOf" srcId="{2D8F6562-587A-4090-8231-32AD2042D9BE}" destId="{37F45217-DDFB-4320-87E5-F2313A0B3CBB}" srcOrd="1" destOrd="0" presId="urn:microsoft.com/office/officeart/2005/8/layout/vList4"/>
    <dgm:cxn modelId="{88252C6C-2038-445E-B193-67E4A432E616}" type="presParOf" srcId="{2D8F6562-587A-4090-8231-32AD2042D9BE}" destId="{7CB99D31-20A5-46F9-B4EC-44BFAF72B430}" srcOrd="2" destOrd="0" presId="urn:microsoft.com/office/officeart/2005/8/layout/vList4"/>
    <dgm:cxn modelId="{DAE64CB4-B8C2-4F81-8CC9-EED9933EA5A8}" type="presParOf" srcId="{7CB99D31-20A5-46F9-B4EC-44BFAF72B430}" destId="{4867EE3A-F767-44CE-B16E-F9B31FECABCD}" srcOrd="0" destOrd="0" presId="urn:microsoft.com/office/officeart/2005/8/layout/vList4"/>
    <dgm:cxn modelId="{187F3DC0-B657-4E1C-A972-EF7B86C076D6}" type="presParOf" srcId="{7CB99D31-20A5-46F9-B4EC-44BFAF72B430}" destId="{5E53CF7B-7E0E-4D63-96F1-C5582A9B1D66}" srcOrd="1" destOrd="0" presId="urn:microsoft.com/office/officeart/2005/8/layout/vList4"/>
    <dgm:cxn modelId="{D6979781-5534-49F3-8A78-EE0BF00E489C}" type="presParOf" srcId="{7CB99D31-20A5-46F9-B4EC-44BFAF72B430}" destId="{F03E3FEB-2439-4167-B795-3BA45D8C834A}" srcOrd="2" destOrd="0" presId="urn:microsoft.com/office/officeart/2005/8/layout/vList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CF011FA-4189-471D-94AE-121509BD3FCE}">
      <dsp:nvSpPr>
        <dsp:cNvPr id="0" name=""/>
        <dsp:cNvSpPr/>
      </dsp:nvSpPr>
      <dsp:spPr>
        <a:xfrm>
          <a:off x="0" y="0"/>
          <a:ext cx="7145496" cy="1636438"/>
        </a:xfrm>
        <a:prstGeom prst="roundRect">
          <a:avLst>
            <a:gd name="adj" fmla="val 10000"/>
          </a:avLst>
        </a:prstGeom>
        <a:solidFill>
          <a:srgbClr val="5192B9"/>
        </a:soli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t" anchorCtr="0">
          <a:noAutofit/>
        </a:bodyPr>
        <a:lstStyle/>
        <a:p>
          <a:pPr lvl="0" algn="l" defTabSz="1600200">
            <a:lnSpc>
              <a:spcPct val="90000"/>
            </a:lnSpc>
            <a:spcBef>
              <a:spcPct val="0"/>
            </a:spcBef>
            <a:spcAft>
              <a:spcPct val="35000"/>
            </a:spcAft>
          </a:pPr>
          <a:r>
            <a:rPr lang="en-US" sz="3600" b="1" kern="1200" dirty="0" smtClean="0"/>
            <a:t>    PlateSpin Recon</a:t>
          </a:r>
          <a:endParaRPr lang="en-US" sz="3600" b="1" kern="1200" dirty="0"/>
        </a:p>
        <a:p>
          <a:pPr marL="285750" lvl="1" indent="-285750" algn="l" defTabSz="1244600">
            <a:lnSpc>
              <a:spcPct val="90000"/>
            </a:lnSpc>
            <a:spcBef>
              <a:spcPct val="0"/>
            </a:spcBef>
            <a:spcAft>
              <a:spcPct val="15000"/>
            </a:spcAft>
            <a:buChar char="••"/>
          </a:pPr>
          <a:r>
            <a:rPr lang="en-US" sz="2800" kern="1200" dirty="0" smtClean="0"/>
            <a:t>Virtualization planning and </a:t>
          </a:r>
          <a:br>
            <a:rPr lang="en-US" sz="2800" kern="1200" dirty="0" smtClean="0"/>
          </a:br>
          <a:r>
            <a:rPr lang="en-US" sz="2800" kern="1200" dirty="0" smtClean="0"/>
            <a:t>capacity management</a:t>
          </a:r>
          <a:endParaRPr lang="en-US" sz="2800" kern="1200" dirty="0"/>
        </a:p>
      </dsp:txBody>
      <dsp:txXfrm>
        <a:off x="1592743" y="0"/>
        <a:ext cx="5552753" cy="1636438"/>
      </dsp:txXfrm>
    </dsp:sp>
    <dsp:sp modelId="{B585E5F0-47DA-4D1D-8BB8-CC5CACBA2EC2}">
      <dsp:nvSpPr>
        <dsp:cNvPr id="0" name=""/>
        <dsp:cNvSpPr/>
      </dsp:nvSpPr>
      <dsp:spPr>
        <a:xfrm>
          <a:off x="163643" y="163643"/>
          <a:ext cx="1429099" cy="1309150"/>
        </a:xfrm>
        <a:prstGeom prst="roundRect">
          <a:avLst>
            <a:gd name="adj" fmla="val 10000"/>
          </a:avLst>
        </a:prstGeom>
        <a:solidFill>
          <a:schemeClr val="accent5">
            <a:tint val="50000"/>
            <a:hueOff val="0"/>
            <a:satOff val="0"/>
            <a:lumOff val="0"/>
            <a:alphaOff val="0"/>
          </a:schemeClr>
        </a:solidFill>
        <a:ln>
          <a:noFill/>
        </a:ln>
        <a:effectLst>
          <a:outerShdw blurRad="50800" dist="381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4867EE3A-F767-44CE-B16E-F9B31FECABCD}">
      <dsp:nvSpPr>
        <dsp:cNvPr id="0" name=""/>
        <dsp:cNvSpPr/>
      </dsp:nvSpPr>
      <dsp:spPr>
        <a:xfrm>
          <a:off x="0" y="1800082"/>
          <a:ext cx="7145496" cy="1636438"/>
        </a:xfrm>
        <a:prstGeom prst="roundRect">
          <a:avLst>
            <a:gd name="adj" fmla="val 10000"/>
          </a:avLst>
        </a:prstGeom>
        <a:solidFill>
          <a:srgbClr val="5192B9"/>
        </a:soli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t" anchorCtr="0">
          <a:noAutofit/>
        </a:bodyPr>
        <a:lstStyle/>
        <a:p>
          <a:pPr lvl="0" algn="l" defTabSz="1600200">
            <a:lnSpc>
              <a:spcPct val="90000"/>
            </a:lnSpc>
            <a:spcBef>
              <a:spcPct val="0"/>
            </a:spcBef>
            <a:spcAft>
              <a:spcPct val="35000"/>
            </a:spcAft>
          </a:pPr>
          <a:r>
            <a:rPr lang="en-US" sz="3600" b="1" kern="1200" dirty="0" smtClean="0"/>
            <a:t>    PlateSpin Migrate</a:t>
          </a:r>
          <a:endParaRPr lang="en-US" sz="3600" b="1" kern="1200" dirty="0"/>
        </a:p>
        <a:p>
          <a:pPr marL="285750" lvl="1" indent="-285750" algn="l" defTabSz="1244600">
            <a:lnSpc>
              <a:spcPct val="90000"/>
            </a:lnSpc>
            <a:spcBef>
              <a:spcPct val="0"/>
            </a:spcBef>
            <a:spcAft>
              <a:spcPct val="15000"/>
            </a:spcAft>
            <a:buChar char="••"/>
          </a:pPr>
          <a:r>
            <a:rPr lang="en-US" sz="2800" kern="1200" dirty="0" smtClean="0"/>
            <a:t>Anywhere-to-anywhere workload migration and relocation</a:t>
          </a:r>
          <a:endParaRPr lang="en-US" sz="2800" kern="1200" dirty="0"/>
        </a:p>
      </dsp:txBody>
      <dsp:txXfrm>
        <a:off x="1592743" y="1800082"/>
        <a:ext cx="5552753" cy="1636438"/>
      </dsp:txXfrm>
    </dsp:sp>
    <dsp:sp modelId="{5E53CF7B-7E0E-4D63-96F1-C5582A9B1D66}">
      <dsp:nvSpPr>
        <dsp:cNvPr id="0" name=""/>
        <dsp:cNvSpPr/>
      </dsp:nvSpPr>
      <dsp:spPr>
        <a:xfrm>
          <a:off x="163643" y="1963726"/>
          <a:ext cx="1429099" cy="1309150"/>
        </a:xfrm>
        <a:prstGeom prst="roundRect">
          <a:avLst>
            <a:gd name="adj" fmla="val 10000"/>
          </a:avLst>
        </a:prstGeom>
        <a:solidFill>
          <a:schemeClr val="accent5">
            <a:tint val="50000"/>
            <a:hueOff val="0"/>
            <a:satOff val="0"/>
            <a:lumOff val="8485"/>
            <a:alphaOff val="0"/>
          </a:schemeClr>
        </a:solidFill>
        <a:ln>
          <a:noFill/>
        </a:ln>
        <a:effectLst>
          <a:outerShdw blurRad="50800" dist="381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11/11/2009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mgt219_aaronholzer.pptx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316"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70" indent="-105824" algn="l" defTabSz="914316"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53" indent="-115084" algn="l" defTabSz="914316"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22" indent="-146830" algn="l" defTabSz="914316"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01" indent="-115084" algn="l" defTabSz="914316"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792" algn="l" defTabSz="914316" rtl="0" eaLnBrk="1" latinLnBrk="0" hangingPunct="1">
      <a:defRPr sz="1200" kern="1200">
        <a:solidFill>
          <a:schemeClr val="tx1"/>
        </a:solidFill>
        <a:latin typeface="+mn-lt"/>
        <a:ea typeface="+mn-ea"/>
        <a:cs typeface="+mn-cs"/>
      </a:defRPr>
    </a:lvl6pPr>
    <a:lvl7pPr marL="2742950" algn="l" defTabSz="914316" rtl="0" eaLnBrk="1" latinLnBrk="0" hangingPunct="1">
      <a:defRPr sz="1200" kern="1200">
        <a:solidFill>
          <a:schemeClr val="tx1"/>
        </a:solidFill>
        <a:latin typeface="+mn-lt"/>
        <a:ea typeface="+mn-ea"/>
        <a:cs typeface="+mn-cs"/>
      </a:defRPr>
    </a:lvl7pPr>
    <a:lvl8pPr marL="3200108" algn="l" defTabSz="914316" rtl="0" eaLnBrk="1" latinLnBrk="0" hangingPunct="1">
      <a:defRPr sz="1200" kern="1200">
        <a:solidFill>
          <a:schemeClr val="tx1"/>
        </a:solidFill>
        <a:latin typeface="+mn-lt"/>
        <a:ea typeface="+mn-ea"/>
        <a:cs typeface="+mn-cs"/>
      </a:defRPr>
    </a:lvl8pPr>
    <a:lvl9pPr marL="3657267" algn="l" defTabSz="91431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327670" y="4341074"/>
            <a:ext cx="6054977" cy="4233630"/>
          </a:xfrm>
        </p:spPr>
        <p:txBody>
          <a:bodyPr>
            <a:normAutofit lnSpcReduction="10000"/>
          </a:bodyPr>
          <a:lstStyle/>
          <a:p>
            <a:pPr>
              <a:spcAft>
                <a:spcPts val="300"/>
              </a:spcAft>
            </a:pPr>
            <a:endParaRPr lang="en-US" dirty="0" smtClean="0"/>
          </a:p>
        </p:txBody>
      </p:sp>
      <p:sp>
        <p:nvSpPr>
          <p:cNvPr id="4" name="Slide Number Placeholder 3"/>
          <p:cNvSpPr>
            <a:spLocks noGrp="1"/>
          </p:cNvSpPr>
          <p:nvPr>
            <p:ph type="sldNum" sz="quarter" idx="10"/>
          </p:nvPr>
        </p:nvSpPr>
        <p:spPr/>
        <p:txBody>
          <a:bodyPr/>
          <a:lstStyle/>
          <a:p>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a:lnSpc>
                <a:spcPct val="115000"/>
              </a:lnSpc>
              <a:spcAft>
                <a:spcPts val="981"/>
              </a:spcAft>
            </a:pPr>
            <a:endParaRPr lang="en-US" sz="1000" dirty="0">
              <a:latin typeface="Arial"/>
              <a:ea typeface="Calibri"/>
            </a:endParaRPr>
          </a:p>
        </p:txBody>
      </p:sp>
      <p:sp>
        <p:nvSpPr>
          <p:cNvPr id="4" name="Slide Number Placeholder 3"/>
          <p:cNvSpPr>
            <a:spLocks noGrp="1"/>
          </p:cNvSpPr>
          <p:nvPr>
            <p:ph type="sldNum" idx="10"/>
          </p:nvPr>
        </p:nvSpPr>
        <p:spPr/>
        <p:txBody>
          <a:bodyPr/>
          <a:lstStyle/>
          <a:p>
            <a:pPr defTabSz="448597">
              <a:lnSpc>
                <a:spcPct val="81000"/>
              </a:lnSpc>
              <a:buClr>
                <a:srgbClr val="000000"/>
              </a:buClr>
              <a:buSzPct val="100000"/>
              <a:defRPr/>
            </a:pPr>
            <a:endParaRPr lang="en-GB" dirty="0">
              <a:solidFill>
                <a:prstClr val="white"/>
              </a:solidFill>
              <a:latin typeface="Arial" charset="0"/>
              <a:ea typeface="ＭＳ Ｐゴシック" pitchFamily="32"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6175" y="587375"/>
            <a:ext cx="3998913" cy="3000375"/>
          </a:xfrm>
          <a:ln/>
        </p:spPr>
      </p:sp>
      <p:sp>
        <p:nvSpPr>
          <p:cNvPr id="3" name="Notes Placeholder 2"/>
          <p:cNvSpPr>
            <a:spLocks noGrp="1" noRot="1" noChangeAspect="1"/>
          </p:cNvSpPr>
          <p:nvPr>
            <p:ph type="body" idx="1"/>
          </p:nvPr>
        </p:nvSpPr>
        <p:spPr>
          <a:xfrm>
            <a:off x="829876" y="3780818"/>
            <a:ext cx="4632928" cy="146245"/>
          </a:xfrm>
          <a:noFill/>
          <a:ln>
            <a:noFill/>
          </a:ln>
        </p:spPr>
        <p:txBody>
          <a:bodyPr wrap="square" lIns="0" tIns="0" rIns="0" bIns="0" anchorCtr="0">
            <a:normAutofit/>
          </a:bodyPr>
          <a:lstStyle/>
          <a:p>
            <a:pPr marL="378777" indent="-189388"/>
            <a:endParaRPr lang="en-US" dirty="0" smtClean="0">
              <a:latin typeface="Arial" charset="0"/>
            </a:endParaRPr>
          </a:p>
        </p:txBody>
      </p:sp>
      <p:sp>
        <p:nvSpPr>
          <p:cNvPr id="5" name="Slide Number Placeholder 4"/>
          <p:cNvSpPr>
            <a:spLocks noGrp="1"/>
          </p:cNvSpPr>
          <p:nvPr>
            <p:ph type="sldNum" sz="quarter" idx="12"/>
          </p:nvPr>
        </p:nvSpPr>
        <p:spPr/>
        <p:txBody>
          <a:bodyPr/>
          <a:lstStyle/>
          <a:p>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a:xfrm>
            <a:off x="-4735513" y="0"/>
            <a:ext cx="9471026" cy="7104063"/>
          </a:xfrm>
        </p:spPr>
      </p:sp>
      <p:sp>
        <p:nvSpPr>
          <p:cNvPr id="164867" name="Rectangle 3"/>
          <p:cNvSpPr>
            <a:spLocks noGrp="1" noChangeArrowheads="1"/>
          </p:cNvSpPr>
          <p:nvPr>
            <p:ph type="body" idx="1"/>
          </p:nvPr>
        </p:nvSpPr>
        <p:spPr/>
        <p:txBody>
          <a:bodyPr/>
          <a:lstStyle/>
          <a:p>
            <a:endParaRPr lang="en-US" dirty="0" smtClean="0">
              <a:latin typeface="Times New Roman" pitchFamily="18" charset="0"/>
              <a:ea typeface="ＭＳ Ｐゴシック" pitchFamily="34"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pPr>
              <a:lnSpc>
                <a:spcPct val="70000"/>
              </a:lnSpc>
            </a:pPr>
            <a:endParaRPr lang="en-US" sz="500" dirty="0" smtClean="0">
              <a:latin typeface="Calibri" pitchFamily="34" charset="0"/>
            </a:endParaRPr>
          </a:p>
        </p:txBody>
      </p:sp>
      <p:sp>
        <p:nvSpPr>
          <p:cNvPr id="53252" name="Header Placeholder 3"/>
          <p:cNvSpPr>
            <a:spLocks noGrp="1"/>
          </p:cNvSpPr>
          <p:nvPr>
            <p:ph type="hdr" sz="quarter"/>
          </p:nvPr>
        </p:nvSpPr>
        <p:spPr/>
        <p:txBody>
          <a:bodyPr/>
          <a:lstStyle/>
          <a:p>
            <a:pPr>
              <a:defRPr/>
            </a:pPr>
            <a:endParaRPr lang="en-US" dirty="0" smtClean="0"/>
          </a:p>
        </p:txBody>
      </p:sp>
      <p:sp>
        <p:nvSpPr>
          <p:cNvPr id="53253" name="Date Placeholder 4"/>
          <p:cNvSpPr>
            <a:spLocks noGrp="1"/>
          </p:cNvSpPr>
          <p:nvPr>
            <p:ph type="dt" sz="quarter" idx="1"/>
          </p:nvPr>
        </p:nvSpPr>
        <p:spPr/>
        <p:txBody>
          <a:bodyPr/>
          <a:lstStyle/>
          <a:p>
            <a:pPr>
              <a:defRPr/>
            </a:pPr>
            <a:endParaRPr lang="en-US" dirty="0" smtClean="0"/>
          </a:p>
        </p:txBody>
      </p:sp>
      <p:sp>
        <p:nvSpPr>
          <p:cNvPr id="53254" name="Slide Number Placeholder 5"/>
          <p:cNvSpPr>
            <a:spLocks noGrp="1"/>
          </p:cNvSpPr>
          <p:nvPr>
            <p:ph type="sldNum" sz="quarter" idx="5"/>
          </p:nvPr>
        </p:nvSpPr>
        <p:spPr/>
        <p:txBody>
          <a:bodyPr/>
          <a:lstStyle/>
          <a:p>
            <a:pPr>
              <a:defRPr/>
            </a:pP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5" name="Text Box 1"/>
          <p:cNvSpPr txBox="1">
            <a:spLocks noChangeArrowheads="1"/>
          </p:cNvSpPr>
          <p:nvPr/>
        </p:nvSpPr>
        <p:spPr bwMode="auto">
          <a:xfrm>
            <a:off x="3884614" y="8685213"/>
            <a:ext cx="2971800" cy="457200"/>
          </a:xfrm>
          <a:prstGeom prst="rect">
            <a:avLst/>
          </a:prstGeom>
          <a:noFill/>
          <a:ln w="9525">
            <a:noFill/>
            <a:round/>
            <a:headEnd/>
            <a:tailEnd/>
          </a:ln>
          <a:effectLst/>
        </p:spPr>
        <p:txBody>
          <a:bodyPr lIns="89989" tIns="46794" rIns="89989" bIns="46794"/>
          <a:lstStyle/>
          <a:p>
            <a:pPr>
              <a:tabLst>
                <a:tab pos="0" algn="l"/>
                <a:tab pos="457146" algn="l"/>
                <a:tab pos="914292" algn="l"/>
                <a:tab pos="1371438" algn="l"/>
                <a:tab pos="1828584" algn="l"/>
                <a:tab pos="2285730" algn="l"/>
                <a:tab pos="2742876" algn="l"/>
                <a:tab pos="3200022" algn="l"/>
                <a:tab pos="3657168" algn="l"/>
                <a:tab pos="4114314" algn="l"/>
                <a:tab pos="4571459" algn="l"/>
                <a:tab pos="5028606" algn="l"/>
                <a:tab pos="5485752" algn="l"/>
                <a:tab pos="5942897" algn="l"/>
                <a:tab pos="6400043" algn="l"/>
                <a:tab pos="6857190" algn="l"/>
                <a:tab pos="7314335" algn="l"/>
                <a:tab pos="7771481" algn="l"/>
                <a:tab pos="8228628" algn="l"/>
                <a:tab pos="8685773" algn="l"/>
                <a:tab pos="9142919" algn="l"/>
              </a:tabLst>
            </a:pPr>
            <a:endParaRPr lang="en-US" dirty="0">
              <a:solidFill>
                <a:srgbClr val="FFFFFF"/>
              </a:solidFill>
              <a:latin typeface="Times New Roman" pitchFamily="16" charset="0"/>
            </a:endParaRPr>
          </a:p>
        </p:txBody>
      </p:sp>
      <p:sp>
        <p:nvSpPr>
          <p:cNvPr id="52226" name="Text Box 2"/>
          <p:cNvSpPr txBox="1">
            <a:spLocks noChangeArrowheads="1"/>
          </p:cNvSpPr>
          <p:nvPr/>
        </p:nvSpPr>
        <p:spPr bwMode="auto">
          <a:xfrm>
            <a:off x="0" y="-204788"/>
            <a:ext cx="1588" cy="177800"/>
          </a:xfrm>
          <a:prstGeom prst="rect">
            <a:avLst/>
          </a:prstGeom>
          <a:solidFill>
            <a:srgbClr val="99CCFF"/>
          </a:solidFill>
          <a:ln w="9360">
            <a:solidFill>
              <a:srgbClr val="000000"/>
            </a:solidFill>
            <a:round/>
            <a:headEnd/>
            <a:tailEnd/>
          </a:ln>
          <a:effectLst/>
        </p:spPr>
        <p:txBody>
          <a:bodyPr lIns="0" tIns="0" rIns="0" bIns="0" anchor="b"/>
          <a:lstStyle/>
          <a:p>
            <a:pPr algn="r">
              <a:tabLst>
                <a:tab pos="0" algn="l"/>
                <a:tab pos="457146" algn="l"/>
                <a:tab pos="914292" algn="l"/>
                <a:tab pos="1371438" algn="l"/>
                <a:tab pos="1828584" algn="l"/>
                <a:tab pos="2285730" algn="l"/>
                <a:tab pos="2742876" algn="l"/>
                <a:tab pos="3200022" algn="l"/>
                <a:tab pos="3657168" algn="l"/>
                <a:tab pos="4114314" algn="l"/>
                <a:tab pos="4571459" algn="l"/>
                <a:tab pos="5028606" algn="l"/>
                <a:tab pos="5485752" algn="l"/>
                <a:tab pos="5942897" algn="l"/>
                <a:tab pos="6400043" algn="l"/>
                <a:tab pos="6857190" algn="l"/>
                <a:tab pos="7314335" algn="l"/>
                <a:tab pos="7771481" algn="l"/>
                <a:tab pos="8228628" algn="l"/>
                <a:tab pos="8685773" algn="l"/>
                <a:tab pos="9142919" algn="l"/>
              </a:tabLst>
            </a:pPr>
            <a:endParaRPr lang="en-US" sz="1300" dirty="0">
              <a:latin typeface="Times New Roman" pitchFamily="16" charset="0"/>
            </a:endParaRPr>
          </a:p>
        </p:txBody>
      </p:sp>
      <p:sp>
        <p:nvSpPr>
          <p:cNvPr id="52227" name="Text Box 3"/>
          <p:cNvSpPr txBox="1">
            <a:spLocks noChangeArrowheads="1"/>
          </p:cNvSpPr>
          <p:nvPr/>
        </p:nvSpPr>
        <p:spPr bwMode="auto">
          <a:xfrm>
            <a:off x="1147764" y="585788"/>
            <a:ext cx="3995737" cy="2997200"/>
          </a:xfrm>
          <a:prstGeom prst="rect">
            <a:avLst/>
          </a:prstGeom>
          <a:solidFill>
            <a:srgbClr val="FFFFFF"/>
          </a:solidFill>
          <a:ln w="9360">
            <a:solidFill>
              <a:srgbClr val="000000"/>
            </a:solidFill>
            <a:miter lim="800000"/>
            <a:headEnd/>
            <a:tailEnd/>
          </a:ln>
          <a:effectLst/>
        </p:spPr>
        <p:txBody>
          <a:bodyPr wrap="none" lIns="91430" tIns="45715" rIns="91430" bIns="45715" anchor="ctr"/>
          <a:lstStyle/>
          <a:p>
            <a:endParaRPr lang="en-US"/>
          </a:p>
        </p:txBody>
      </p:sp>
      <p:sp>
        <p:nvSpPr>
          <p:cNvPr id="52228" name="Rectangle 4"/>
          <p:cNvSpPr txBox="1">
            <a:spLocks noGrp="1" noChangeArrowheads="1"/>
          </p:cNvSpPr>
          <p:nvPr>
            <p:ph type="body"/>
          </p:nvPr>
        </p:nvSpPr>
        <p:spPr bwMode="auto">
          <a:xfrm>
            <a:off x="685800" y="4343400"/>
            <a:ext cx="5475288" cy="4103688"/>
          </a:xfrm>
          <a:prstGeom prst="rect">
            <a:avLst/>
          </a:prstGeom>
          <a:noFill/>
          <a:ln>
            <a:round/>
            <a:headEnd/>
            <a:tailEnd/>
          </a:ln>
        </p:spPr>
        <p:txBody>
          <a:bodyPr wrap="none" anchor="ctr"/>
          <a:lstStyle/>
          <a:p>
            <a:endParaRPr lang="en-US"/>
          </a:p>
        </p:txBody>
      </p:sp>
      <p:sp>
        <p:nvSpPr>
          <p:cNvPr id="52229" name="Text Box 5"/>
          <p:cNvSpPr txBox="1">
            <a:spLocks noChangeArrowheads="1"/>
          </p:cNvSpPr>
          <p:nvPr/>
        </p:nvSpPr>
        <p:spPr bwMode="auto">
          <a:xfrm>
            <a:off x="3883025" y="8685213"/>
            <a:ext cx="2973388" cy="457200"/>
          </a:xfrm>
          <a:prstGeom prst="rect">
            <a:avLst/>
          </a:prstGeom>
          <a:noFill/>
          <a:ln w="9525">
            <a:noFill/>
            <a:round/>
            <a:headEnd/>
            <a:tailEnd/>
          </a:ln>
          <a:effectLst/>
        </p:spPr>
        <p:txBody>
          <a:bodyPr lIns="83870" tIns="43555" rIns="83870" bIns="43555" anchor="b"/>
          <a:lstStyle/>
          <a:p>
            <a:pPr algn="r">
              <a:tabLst>
                <a:tab pos="0" algn="l"/>
                <a:tab pos="457146" algn="l"/>
                <a:tab pos="914292" algn="l"/>
                <a:tab pos="1371438" algn="l"/>
                <a:tab pos="1828584" algn="l"/>
                <a:tab pos="2285730" algn="l"/>
                <a:tab pos="2742876" algn="l"/>
                <a:tab pos="3200022" algn="l"/>
                <a:tab pos="3657168" algn="l"/>
                <a:tab pos="4114314" algn="l"/>
                <a:tab pos="4571459" algn="l"/>
                <a:tab pos="5028606" algn="l"/>
                <a:tab pos="5485752" algn="l"/>
                <a:tab pos="5942897" algn="l"/>
                <a:tab pos="6400043" algn="l"/>
                <a:tab pos="6857190" algn="l"/>
                <a:tab pos="7314335" algn="l"/>
                <a:tab pos="7771481" algn="l"/>
                <a:tab pos="8228628" algn="l"/>
                <a:tab pos="8685773" algn="l"/>
                <a:tab pos="9142919" algn="l"/>
              </a:tabLst>
            </a:pPr>
            <a:endParaRPr lang="en-US" sz="1100" dirty="0">
              <a:solidFill>
                <a:srgbClr val="FFFFFF"/>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3" name="Text Box 1"/>
          <p:cNvSpPr txBox="1">
            <a:spLocks noChangeArrowheads="1"/>
          </p:cNvSpPr>
          <p:nvPr/>
        </p:nvSpPr>
        <p:spPr bwMode="auto">
          <a:xfrm>
            <a:off x="1147764" y="585788"/>
            <a:ext cx="3995737" cy="2997200"/>
          </a:xfrm>
          <a:prstGeom prst="rect">
            <a:avLst/>
          </a:prstGeom>
          <a:solidFill>
            <a:srgbClr val="FFFFFF"/>
          </a:solidFill>
          <a:ln w="9360">
            <a:solidFill>
              <a:srgbClr val="000000"/>
            </a:solidFill>
            <a:miter lim="800000"/>
            <a:headEnd/>
            <a:tailEnd/>
          </a:ln>
          <a:effectLst/>
        </p:spPr>
        <p:txBody>
          <a:bodyPr wrap="none" lIns="91430" tIns="45715" rIns="91430" bIns="45715" anchor="ctr"/>
          <a:lstStyle/>
          <a:p>
            <a:endParaRPr lang="en-US"/>
          </a:p>
        </p:txBody>
      </p:sp>
      <p:sp>
        <p:nvSpPr>
          <p:cNvPr id="54274" name="Rectangle 2"/>
          <p:cNvSpPr txBox="1">
            <a:spLocks noGrp="1" noChangeArrowheads="1"/>
          </p:cNvSpPr>
          <p:nvPr>
            <p:ph type="body"/>
          </p:nvPr>
        </p:nvSpPr>
        <p:spPr bwMode="auto">
          <a:xfrm>
            <a:off x="685800" y="4343400"/>
            <a:ext cx="5475288" cy="4103688"/>
          </a:xfrm>
          <a:prstGeom prst="rect">
            <a:avLst/>
          </a:prstGeom>
          <a:noFill/>
          <a:ln>
            <a:round/>
            <a:headEnd/>
            <a:tailEnd/>
          </a:ln>
        </p:spPr>
        <p:txBody>
          <a:bodyPr wrap="none" anchor="ctr"/>
          <a:lstStyle/>
          <a:p>
            <a:endParaRPr lang="en-US"/>
          </a:p>
        </p:txBody>
      </p:sp>
      <p:sp>
        <p:nvSpPr>
          <p:cNvPr id="54275" name="Text Box 3"/>
          <p:cNvSpPr txBox="1">
            <a:spLocks noChangeArrowheads="1"/>
          </p:cNvSpPr>
          <p:nvPr/>
        </p:nvSpPr>
        <p:spPr bwMode="auto">
          <a:xfrm>
            <a:off x="3884614" y="8685213"/>
            <a:ext cx="2971800" cy="457200"/>
          </a:xfrm>
          <a:prstGeom prst="rect">
            <a:avLst/>
          </a:prstGeom>
          <a:noFill/>
          <a:ln w="9525">
            <a:noFill/>
            <a:round/>
            <a:headEnd/>
            <a:tailEnd/>
          </a:ln>
          <a:effectLst/>
        </p:spPr>
        <p:txBody>
          <a:bodyPr lIns="89989" tIns="46794" rIns="89989" bIns="46794" anchor="b"/>
          <a:lstStyle/>
          <a:p>
            <a:pPr algn="r">
              <a:tabLst>
                <a:tab pos="0" algn="l"/>
                <a:tab pos="457146" algn="l"/>
                <a:tab pos="914292" algn="l"/>
                <a:tab pos="1371438" algn="l"/>
                <a:tab pos="1828584" algn="l"/>
                <a:tab pos="2285730" algn="l"/>
                <a:tab pos="2742876" algn="l"/>
                <a:tab pos="3200022" algn="l"/>
                <a:tab pos="3657168" algn="l"/>
                <a:tab pos="4114314" algn="l"/>
                <a:tab pos="4571459" algn="l"/>
                <a:tab pos="5028606" algn="l"/>
                <a:tab pos="5485752" algn="l"/>
                <a:tab pos="5942897" algn="l"/>
                <a:tab pos="6400043" algn="l"/>
                <a:tab pos="6857190" algn="l"/>
                <a:tab pos="7314335" algn="l"/>
                <a:tab pos="7771481" algn="l"/>
                <a:tab pos="8228628" algn="l"/>
                <a:tab pos="8685773" algn="l"/>
                <a:tab pos="9142919" algn="l"/>
              </a:tabLst>
            </a:pPr>
            <a:endParaRPr lang="en-US" sz="1200" dirty="0">
              <a:solidFill>
                <a:srgbClr val="FFFFFF"/>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2" name="Rectangle 6"/>
          <p:cNvSpPr>
            <a:spLocks noGrp="1" noChangeArrowheads="1"/>
          </p:cNvSpPr>
          <p:nvPr>
            <p:ph type="sldNum" sz="quarter"/>
          </p:nvPr>
        </p:nvSpPr>
        <p:spPr>
          <a:noFill/>
        </p:spPr>
        <p:txBody>
          <a:bodyPr/>
          <a:lstStyle/>
          <a:p>
            <a:pPr>
              <a:buFont typeface="Wingdings" pitchFamily="2" charset="2"/>
              <a:buNone/>
            </a:pPr>
            <a:endParaRPr lang="en-GB" smtClean="0">
              <a:latin typeface="Times New Roman" pitchFamily="18" charset="0"/>
              <a:cs typeface="Lucida Sans Unicode" pitchFamily="34" charset="0"/>
            </a:endParaRPr>
          </a:p>
        </p:txBody>
      </p:sp>
      <p:sp>
        <p:nvSpPr>
          <p:cNvPr id="25603" name="Text Box 1"/>
          <p:cNvSpPr>
            <a:spLocks noGrp="1" noRot="1" noChangeAspect="1" noChangeArrowheads="1" noTextEdit="1"/>
          </p:cNvSpPr>
          <p:nvPr>
            <p:ph type="sldImg"/>
          </p:nvPr>
        </p:nvSpPr>
        <p:spPr>
          <a:xfrm>
            <a:off x="1147763" y="585788"/>
            <a:ext cx="3997325" cy="2998787"/>
          </a:xfrm>
          <a:solidFill>
            <a:srgbClr val="FFFFFF"/>
          </a:solidFill>
          <a:ln>
            <a:solidFill>
              <a:srgbClr val="000000"/>
            </a:solidFill>
            <a:miter lim="800000"/>
          </a:ln>
        </p:spPr>
      </p:sp>
      <p:sp>
        <p:nvSpPr>
          <p:cNvPr id="25604" name="Text Box 2"/>
          <p:cNvSpPr>
            <a:spLocks noGrp="1" noChangeArrowheads="1"/>
          </p:cNvSpPr>
          <p:nvPr>
            <p:ph type="body" idx="1"/>
          </p:nvPr>
        </p:nvSpPr>
        <p:spPr>
          <a:xfrm>
            <a:off x="829876" y="3779791"/>
            <a:ext cx="4633472" cy="3584285"/>
          </a:xfrm>
          <a:noFill/>
          <a:ln/>
        </p:spPr>
        <p:txBody>
          <a:bodyPr wrap="none" anchor="ctr"/>
          <a:lstStyle/>
          <a:p>
            <a:endParaRPr lang="en-US" smtClean="0">
              <a:latin typeface="Times New Roman" pitchFamily="18"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50" name="Rectangle 6"/>
          <p:cNvSpPr>
            <a:spLocks noGrp="1" noChangeArrowheads="1"/>
          </p:cNvSpPr>
          <p:nvPr>
            <p:ph type="sldNum" sz="quarter"/>
          </p:nvPr>
        </p:nvSpPr>
        <p:spPr>
          <a:noFill/>
        </p:spPr>
        <p:txBody>
          <a:bodyPr/>
          <a:lstStyle/>
          <a:p>
            <a:pPr>
              <a:buFont typeface="Wingdings" pitchFamily="2" charset="2"/>
              <a:buNone/>
            </a:pPr>
            <a:endParaRPr lang="en-GB" smtClean="0">
              <a:latin typeface="Times New Roman" pitchFamily="18" charset="0"/>
              <a:cs typeface="Lucida Sans Unicode" pitchFamily="34" charset="0"/>
            </a:endParaRPr>
          </a:p>
        </p:txBody>
      </p:sp>
      <p:sp>
        <p:nvSpPr>
          <p:cNvPr id="27651" name="Text Box 1"/>
          <p:cNvSpPr>
            <a:spLocks noGrp="1" noRot="1" noChangeAspect="1" noChangeArrowheads="1" noTextEdit="1"/>
          </p:cNvSpPr>
          <p:nvPr>
            <p:ph type="sldImg"/>
          </p:nvPr>
        </p:nvSpPr>
        <p:spPr>
          <a:xfrm>
            <a:off x="1147763" y="585788"/>
            <a:ext cx="3997325" cy="2998787"/>
          </a:xfrm>
          <a:solidFill>
            <a:srgbClr val="FFFFFF"/>
          </a:solidFill>
          <a:ln>
            <a:solidFill>
              <a:srgbClr val="000000"/>
            </a:solidFill>
            <a:miter lim="800000"/>
          </a:ln>
        </p:spPr>
      </p:sp>
      <p:sp>
        <p:nvSpPr>
          <p:cNvPr id="27652" name="Text Box 2"/>
          <p:cNvSpPr>
            <a:spLocks noGrp="1" noChangeArrowheads="1"/>
          </p:cNvSpPr>
          <p:nvPr>
            <p:ph type="body" idx="1"/>
          </p:nvPr>
        </p:nvSpPr>
        <p:spPr>
          <a:xfrm>
            <a:off x="829876" y="3779791"/>
            <a:ext cx="4633472" cy="3584285"/>
          </a:xfrm>
          <a:noFill/>
          <a:ln/>
        </p:spPr>
        <p:txBody>
          <a:bodyPr wrap="none" anchor="ctr"/>
          <a:lstStyle/>
          <a:p>
            <a:endParaRPr lang="en-US" smtClean="0">
              <a:latin typeface="Times New Roman" pitchFamily="18"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50" name="Rectangle 6"/>
          <p:cNvSpPr>
            <a:spLocks noGrp="1" noChangeArrowheads="1"/>
          </p:cNvSpPr>
          <p:nvPr>
            <p:ph type="sldNum" sz="quarter"/>
          </p:nvPr>
        </p:nvSpPr>
        <p:spPr>
          <a:noFill/>
        </p:spPr>
        <p:txBody>
          <a:bodyPr/>
          <a:lstStyle/>
          <a:p>
            <a:pPr>
              <a:buFont typeface="Wingdings" pitchFamily="2" charset="2"/>
              <a:buNone/>
            </a:pPr>
            <a:endParaRPr lang="en-GB" smtClean="0">
              <a:latin typeface="Times New Roman" pitchFamily="18" charset="0"/>
              <a:cs typeface="Lucida Sans Unicode" pitchFamily="34" charset="0"/>
            </a:endParaRPr>
          </a:p>
        </p:txBody>
      </p:sp>
      <p:sp>
        <p:nvSpPr>
          <p:cNvPr id="27651" name="Text Box 1"/>
          <p:cNvSpPr>
            <a:spLocks noGrp="1" noRot="1" noChangeAspect="1" noChangeArrowheads="1" noTextEdit="1"/>
          </p:cNvSpPr>
          <p:nvPr>
            <p:ph type="sldImg"/>
          </p:nvPr>
        </p:nvSpPr>
        <p:spPr>
          <a:xfrm>
            <a:off x="1147763" y="585788"/>
            <a:ext cx="3997325" cy="2998787"/>
          </a:xfrm>
          <a:solidFill>
            <a:srgbClr val="FFFFFF"/>
          </a:solidFill>
          <a:ln>
            <a:solidFill>
              <a:srgbClr val="000000"/>
            </a:solidFill>
            <a:miter lim="800000"/>
          </a:ln>
        </p:spPr>
      </p:sp>
      <p:sp>
        <p:nvSpPr>
          <p:cNvPr id="27652" name="Text Box 2"/>
          <p:cNvSpPr>
            <a:spLocks noGrp="1" noChangeArrowheads="1"/>
          </p:cNvSpPr>
          <p:nvPr>
            <p:ph type="body" idx="1"/>
          </p:nvPr>
        </p:nvSpPr>
        <p:spPr>
          <a:xfrm>
            <a:off x="829876" y="3779791"/>
            <a:ext cx="4633472" cy="3584285"/>
          </a:xfrm>
          <a:noFill/>
          <a:ln/>
        </p:spPr>
        <p:txBody>
          <a:bodyPr wrap="none" anchor="ctr"/>
          <a:lstStyle/>
          <a:p>
            <a:endParaRPr lang="en-US" smtClean="0">
              <a:latin typeface="Times New Roman" pitchFamily="18"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50" name="Rectangle 6"/>
          <p:cNvSpPr>
            <a:spLocks noGrp="1" noChangeArrowheads="1"/>
          </p:cNvSpPr>
          <p:nvPr>
            <p:ph type="sldNum" sz="quarter"/>
          </p:nvPr>
        </p:nvSpPr>
        <p:spPr>
          <a:noFill/>
        </p:spPr>
        <p:txBody>
          <a:bodyPr/>
          <a:lstStyle/>
          <a:p>
            <a:pPr>
              <a:buFont typeface="Wingdings" pitchFamily="2" charset="2"/>
              <a:buNone/>
            </a:pPr>
            <a:endParaRPr lang="en-GB" smtClean="0">
              <a:latin typeface="Times New Roman" pitchFamily="18" charset="0"/>
              <a:cs typeface="Lucida Sans Unicode" pitchFamily="34" charset="0"/>
            </a:endParaRPr>
          </a:p>
        </p:txBody>
      </p:sp>
      <p:sp>
        <p:nvSpPr>
          <p:cNvPr id="27651" name="Text Box 1"/>
          <p:cNvSpPr>
            <a:spLocks noGrp="1" noRot="1" noChangeAspect="1" noChangeArrowheads="1" noTextEdit="1"/>
          </p:cNvSpPr>
          <p:nvPr>
            <p:ph type="sldImg"/>
          </p:nvPr>
        </p:nvSpPr>
        <p:spPr>
          <a:xfrm>
            <a:off x="1147763" y="585788"/>
            <a:ext cx="3997325" cy="2998787"/>
          </a:xfrm>
          <a:solidFill>
            <a:srgbClr val="FFFFFF"/>
          </a:solidFill>
          <a:ln>
            <a:solidFill>
              <a:srgbClr val="000000"/>
            </a:solidFill>
            <a:miter lim="800000"/>
          </a:ln>
        </p:spPr>
      </p:sp>
      <p:sp>
        <p:nvSpPr>
          <p:cNvPr id="27652" name="Text Box 2"/>
          <p:cNvSpPr>
            <a:spLocks noGrp="1" noChangeArrowheads="1"/>
          </p:cNvSpPr>
          <p:nvPr>
            <p:ph type="body" idx="1"/>
          </p:nvPr>
        </p:nvSpPr>
        <p:spPr>
          <a:xfrm>
            <a:off x="829876" y="3779791"/>
            <a:ext cx="4633472" cy="3584285"/>
          </a:xfrm>
          <a:noFill/>
          <a:ln/>
        </p:spPr>
        <p:txBody>
          <a:bodyPr wrap="none" anchor="ctr"/>
          <a:lstStyle/>
          <a:p>
            <a:endParaRPr lang="en-US" smtClean="0">
              <a:latin typeface="Times New Roman" pitchFamily="18"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87463" y="544513"/>
            <a:ext cx="4232275" cy="3175000"/>
          </a:xfrm>
        </p:spPr>
      </p:sp>
      <p:sp>
        <p:nvSpPr>
          <p:cNvPr id="3" name="Notes Placeholder 2"/>
          <p:cNvSpPr>
            <a:spLocks noGrp="1"/>
          </p:cNvSpPr>
          <p:nvPr>
            <p:ph type="body" idx="1"/>
          </p:nvPr>
        </p:nvSpPr>
        <p:spPr>
          <a:xfrm>
            <a:off x="313826" y="3834213"/>
            <a:ext cx="6147279" cy="4874358"/>
          </a:xfrm>
        </p:spPr>
        <p:txBody>
          <a:bodyPr>
            <a:noAutofit/>
          </a:bodyPr>
          <a:lstStyle/>
          <a:p>
            <a:pPr>
              <a:spcAft>
                <a:spcPts val="589"/>
              </a:spcAft>
            </a:pPr>
            <a:endParaRPr lang="en-US" sz="1100" dirty="0" smtClean="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xfrm>
            <a:off x="1143000" y="685800"/>
            <a:ext cx="4572000" cy="3429000"/>
          </a:xfrm>
          <a:ln/>
        </p:spPr>
      </p:sp>
      <p:sp>
        <p:nvSpPr>
          <p:cNvPr id="3" name="Notes Placeholder 2"/>
          <p:cNvSpPr>
            <a:spLocks noGrp="1"/>
          </p:cNvSpPr>
          <p:nvPr>
            <p:ph type="body" idx="1"/>
          </p:nvPr>
        </p:nvSpPr>
        <p:spPr/>
        <p:txBody>
          <a:bodyPr>
            <a:normAutofit/>
          </a:bodyPr>
          <a:lstStyle/>
          <a:p>
            <a:pPr marL="222756" indent="-222756">
              <a:lnSpc>
                <a:spcPct val="80000"/>
              </a:lnSpc>
            </a:pPr>
            <a:endParaRPr lang="en-US" sz="800" dirty="0" smtClean="0"/>
          </a:p>
        </p:txBody>
      </p:sp>
      <p:sp>
        <p:nvSpPr>
          <p:cNvPr id="31748" name="Slide Number Placeholder 3"/>
          <p:cNvSpPr>
            <a:spLocks noGrp="1"/>
          </p:cNvSpPr>
          <p:nvPr>
            <p:ph type="sldNum" sz="quarter" idx="5"/>
          </p:nvPr>
        </p:nvSpPr>
        <p:spPr>
          <a:noFill/>
        </p:spPr>
        <p:txBody>
          <a:bodyPr/>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endParaRPr lang="da-DK"/>
          </a:p>
        </p:txBody>
      </p:sp>
      <p:sp>
        <p:nvSpPr>
          <p:cNvPr id="474114" name="Rectangle 2"/>
          <p:cNvSpPr>
            <a:spLocks noGrp="1" noRot="1" noChangeAspect="1" noChangeArrowheads="1" noTextEdit="1"/>
          </p:cNvSpPr>
          <p:nvPr>
            <p:ph type="sldImg"/>
          </p:nvPr>
        </p:nvSpPr>
        <p:spPr>
          <a:xfrm>
            <a:off x="1143000" y="685800"/>
            <a:ext cx="4572000" cy="3429000"/>
          </a:xfrm>
          <a:ln/>
        </p:spPr>
      </p:sp>
      <p:sp>
        <p:nvSpPr>
          <p:cNvPr id="474115" name="Rectangle 3"/>
          <p:cNvSpPr>
            <a:spLocks noGrp="1" noChangeArrowheads="1"/>
          </p:cNvSpPr>
          <p:nvPr>
            <p:ph type="body" idx="1"/>
          </p:nvPr>
        </p:nvSpPr>
        <p:spPr/>
        <p:txBody>
          <a:bodyPr>
            <a:normAutofit lnSpcReduction="10000"/>
          </a:bodyPr>
          <a:lstStyle/>
          <a:p>
            <a:endParaRPr lang="en-CA"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5"/>
          <p:cNvSpPr>
            <a:spLocks noGrp="1" noChangeArrowheads="1"/>
          </p:cNvSpPr>
          <p:nvPr>
            <p:ph type="hdr" sz="quarter"/>
          </p:nvPr>
        </p:nvSpPr>
        <p:spPr>
          <a:extLst>
            <a:ext uri="{AF507438-7753-43e0-B8FC-AC1667EBCBE1}">
              <a14:hiddenEffects xmlns="" xmlns:a14="http://schemas.microsoft.com/office/drawing/2007/7/7/main">
                <a:effectLst>
                  <a:outerShdw blurRad="63500" dist="35921" dir="2700000" algn="ctr" rotWithShape="0">
                    <a:schemeClr val="bg2"/>
                  </a:outerShdw>
                </a:effectLst>
              </a14:hiddenEffects>
            </a:ext>
          </a:extLst>
        </p:spPr>
        <p:txBody>
          <a:bodyPr/>
          <a:lstStyle/>
          <a:p>
            <a:pPr>
              <a:defRPr/>
            </a:pPr>
            <a:endParaRPr lang="en-US">
              <a:solidFill>
                <a:prstClr val="white"/>
              </a:solidFill>
            </a:endParaRPr>
          </a:p>
        </p:txBody>
      </p:sp>
      <p:sp>
        <p:nvSpPr>
          <p:cNvPr id="3" name="Rectangle 6"/>
          <p:cNvSpPr>
            <a:spLocks noGrp="1" noChangeArrowheads="1"/>
          </p:cNvSpPr>
          <p:nvPr>
            <p:ph type="dt" sz="quarter"/>
          </p:nvPr>
        </p:nvSpPr>
        <p:spPr>
          <a:extLst>
            <a:ext uri="{AF507438-7753-43e0-B8FC-AC1667EBCBE1}">
              <a14:hiddenEffects xmlns="" xmlns:a14="http://schemas.microsoft.com/office/drawing/2007/7/7/main">
                <a:effectLst>
                  <a:outerShdw blurRad="63500" dist="35921" dir="2700000" algn="ctr" rotWithShape="0">
                    <a:schemeClr val="bg2"/>
                  </a:outerShdw>
                </a:effectLst>
              </a14:hiddenEffects>
            </a:ext>
          </a:extLst>
        </p:spPr>
        <p:txBody>
          <a:bodyPr/>
          <a:lstStyle/>
          <a:p>
            <a:pPr>
              <a:defRPr/>
            </a:pPr>
            <a:endParaRPr lang="en-US">
              <a:solidFill>
                <a:prstClr val="white"/>
              </a:solidFill>
            </a:endParaRPr>
          </a:p>
        </p:txBody>
      </p:sp>
      <p:sp>
        <p:nvSpPr>
          <p:cNvPr id="4" name="Rectangle 7"/>
          <p:cNvSpPr>
            <a:spLocks noGrp="1" noChangeArrowheads="1"/>
          </p:cNvSpPr>
          <p:nvPr>
            <p:ph type="ftr" sz="quarter"/>
          </p:nvPr>
        </p:nvSpPr>
        <p:spPr>
          <a:extLst>
            <a:ext uri="{AF507438-7753-43e0-B8FC-AC1667EBCBE1}">
              <a14:hiddenEffects xmlns="" xmlns:a14="http://schemas.microsoft.com/office/drawing/2007/7/7/main">
                <a:effectLst>
                  <a:outerShdw blurRad="63500" dist="35921" dir="2700000" algn="ctr" rotWithShape="0">
                    <a:schemeClr val="bg2"/>
                  </a:outerShdw>
                </a:effectLst>
              </a14:hiddenEffects>
            </a:ext>
          </a:extLst>
        </p:spPr>
        <p:txBody>
          <a:bodyPr/>
          <a:lstStyle/>
          <a:p>
            <a:pPr>
              <a:defRPr/>
            </a:pPr>
            <a:endParaRPr lang="en-US">
              <a:solidFill>
                <a:prstClr val="white"/>
              </a:solidFill>
            </a:endParaRPr>
          </a:p>
        </p:txBody>
      </p:sp>
      <p:sp>
        <p:nvSpPr>
          <p:cNvPr id="5" name="Rectangle 8"/>
          <p:cNvSpPr>
            <a:spLocks noGrp="1" noChangeArrowheads="1"/>
          </p:cNvSpPr>
          <p:nvPr>
            <p:ph type="sldNum" sz="quarter"/>
          </p:nvPr>
        </p:nvSpPr>
        <p:spPr>
          <a:extLst>
            <a:ext uri="{AF507438-7753-43e0-B8FC-AC1667EBCBE1}">
              <a14:hiddenEffects xmlns="" xmlns:a14="http://schemas.microsoft.com/office/drawing/2007/7/7/main">
                <a:effectLst>
                  <a:outerShdw blurRad="63500" dist="35921" dir="2700000" algn="ctr" rotWithShape="0">
                    <a:schemeClr val="bg2"/>
                  </a:outerShdw>
                </a:effectLst>
              </a14:hiddenEffects>
            </a:ext>
          </a:extLst>
        </p:spPr>
        <p:txBody>
          <a:bodyPr/>
          <a:lstStyle/>
          <a:p>
            <a:pPr>
              <a:defRPr/>
            </a:pPr>
            <a:endParaRPr lang="en-US">
              <a:solidFill>
                <a:prstClr val="white"/>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lvl="0" indent="0">
              <a:buFont typeface="Arial" pitchFamily="34" charset="0"/>
              <a:buNone/>
            </a:pPr>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3729" name="Rectangle 1"/>
          <p:cNvSpPr txBox="1">
            <a:spLocks noGrp="1" noRot="1" noChangeAspect="1" noChangeArrowheads="1"/>
          </p:cNvSpPr>
          <p:nvPr>
            <p:ph type="sldImg"/>
          </p:nvPr>
        </p:nvSpPr>
        <p:spPr bwMode="auto">
          <a:xfrm>
            <a:off x="-14225588" y="-11796713"/>
            <a:ext cx="16643351" cy="12482513"/>
          </a:xfrm>
          <a:prstGeom prst="rect">
            <a:avLst/>
          </a:prstGeom>
          <a:solidFill>
            <a:srgbClr val="FFFFFF"/>
          </a:solidFill>
          <a:ln>
            <a:solidFill>
              <a:srgbClr val="000000"/>
            </a:solidFill>
            <a:miter lim="800000"/>
            <a:headEnd/>
            <a:tailEnd/>
          </a:ln>
        </p:spPr>
      </p:sp>
      <p:sp>
        <p:nvSpPr>
          <p:cNvPr id="73730" name="Rectangle 2"/>
          <p:cNvSpPr txBox="1">
            <a:spLocks noGrp="1" noChangeArrowheads="1"/>
          </p:cNvSpPr>
          <p:nvPr>
            <p:ph type="body" idx="1"/>
          </p:nvPr>
        </p:nvSpPr>
        <p:spPr bwMode="auto">
          <a:xfrm>
            <a:off x="685800" y="4343401"/>
            <a:ext cx="5475288" cy="4014788"/>
          </a:xfrm>
          <a:prstGeom prst="rect">
            <a:avLst/>
          </a:prstGeom>
          <a:noFill/>
          <a:ln>
            <a:round/>
            <a:headEnd/>
            <a:tailEnd/>
          </a:ln>
        </p:spPr>
        <p:txBody>
          <a:bodyPr wrap="none" anchor="ct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4753" name="Rectangle 1"/>
          <p:cNvSpPr txBox="1">
            <a:spLocks noGrp="1" noRot="1" noChangeAspect="1" noChangeArrowheads="1"/>
          </p:cNvSpPr>
          <p:nvPr>
            <p:ph type="sldImg"/>
          </p:nvPr>
        </p:nvSpPr>
        <p:spPr bwMode="auto">
          <a:xfrm>
            <a:off x="-14225588" y="-11796713"/>
            <a:ext cx="16643351" cy="12482513"/>
          </a:xfrm>
          <a:prstGeom prst="rect">
            <a:avLst/>
          </a:prstGeom>
          <a:solidFill>
            <a:srgbClr val="FFFFFF"/>
          </a:solidFill>
          <a:ln>
            <a:solidFill>
              <a:srgbClr val="000000"/>
            </a:solidFill>
            <a:miter lim="800000"/>
            <a:headEnd/>
            <a:tailEnd/>
          </a:ln>
        </p:spPr>
      </p:sp>
      <p:sp>
        <p:nvSpPr>
          <p:cNvPr id="74754" name="Rectangle 2"/>
          <p:cNvSpPr txBox="1">
            <a:spLocks noGrp="1" noChangeArrowheads="1"/>
          </p:cNvSpPr>
          <p:nvPr>
            <p:ph type="body" idx="1"/>
          </p:nvPr>
        </p:nvSpPr>
        <p:spPr bwMode="auto">
          <a:xfrm>
            <a:off x="685800" y="4343401"/>
            <a:ext cx="5475288" cy="4014788"/>
          </a:xfrm>
          <a:prstGeom prst="rect">
            <a:avLst/>
          </a:prstGeom>
          <a:noFill/>
          <a:ln>
            <a:round/>
            <a:headEnd/>
            <a:tailEnd/>
          </a:ln>
        </p:spPr>
        <p:txBody>
          <a:bodyPr wrap="none" anchor="ct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5777" name="Rectangle 1"/>
          <p:cNvSpPr txBox="1">
            <a:spLocks noGrp="1" noRot="1" noChangeAspect="1" noChangeArrowheads="1"/>
          </p:cNvSpPr>
          <p:nvPr>
            <p:ph type="sldImg"/>
          </p:nvPr>
        </p:nvSpPr>
        <p:spPr bwMode="auto">
          <a:xfrm>
            <a:off x="-14225588" y="-11796713"/>
            <a:ext cx="16643351" cy="12482513"/>
          </a:xfrm>
          <a:prstGeom prst="rect">
            <a:avLst/>
          </a:prstGeom>
          <a:solidFill>
            <a:srgbClr val="FFFFFF"/>
          </a:solidFill>
          <a:ln>
            <a:solidFill>
              <a:srgbClr val="000000"/>
            </a:solidFill>
            <a:miter lim="800000"/>
            <a:headEnd/>
            <a:tailEnd/>
          </a:ln>
        </p:spPr>
      </p:sp>
      <p:sp>
        <p:nvSpPr>
          <p:cNvPr id="75778" name="Rectangle 2"/>
          <p:cNvSpPr txBox="1">
            <a:spLocks noGrp="1" noChangeArrowheads="1"/>
          </p:cNvSpPr>
          <p:nvPr>
            <p:ph type="body" idx="1"/>
          </p:nvPr>
        </p:nvSpPr>
        <p:spPr bwMode="auto">
          <a:xfrm>
            <a:off x="685800" y="4343401"/>
            <a:ext cx="5475288" cy="4014788"/>
          </a:xfrm>
          <a:prstGeom prst="rect">
            <a:avLst/>
          </a:prstGeom>
          <a:noFill/>
          <a:ln>
            <a:round/>
            <a:headEnd/>
            <a:tailEnd/>
          </a:ln>
        </p:spPr>
        <p:txBody>
          <a:bodyPr wrap="none" anchor="ct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5"/>
          <p:cNvSpPr>
            <a:spLocks noGrp="1" noChangeArrowheads="1"/>
          </p:cNvSpPr>
          <p:nvPr>
            <p:ph type="hdr" sz="quarter"/>
          </p:nvPr>
        </p:nvSpPr>
        <p:spPr>
          <a:extLst>
            <a:ext uri="{AF507438-7753-43e0-B8FC-AC1667EBCBE1}">
              <a14:hiddenEffects xmlns="" xmlns:a14="http://schemas.microsoft.com/office/drawing/2007/7/7/main">
                <a:effectLst>
                  <a:outerShdw blurRad="63500" dist="35921" dir="2700000" algn="ctr" rotWithShape="0">
                    <a:schemeClr val="bg2"/>
                  </a:outerShdw>
                </a:effectLst>
              </a14:hiddenEffects>
            </a:ext>
          </a:extLst>
        </p:spPr>
        <p:txBody>
          <a:bodyPr/>
          <a:lstStyle/>
          <a:p>
            <a:pPr>
              <a:defRPr/>
            </a:pPr>
            <a:endParaRPr lang="en-US">
              <a:solidFill>
                <a:prstClr val="white"/>
              </a:solidFill>
            </a:endParaRPr>
          </a:p>
        </p:txBody>
      </p:sp>
      <p:sp>
        <p:nvSpPr>
          <p:cNvPr id="3" name="Rectangle 6"/>
          <p:cNvSpPr>
            <a:spLocks noGrp="1" noChangeArrowheads="1"/>
          </p:cNvSpPr>
          <p:nvPr>
            <p:ph type="dt" sz="quarter"/>
          </p:nvPr>
        </p:nvSpPr>
        <p:spPr>
          <a:extLst>
            <a:ext uri="{AF507438-7753-43e0-B8FC-AC1667EBCBE1}">
              <a14:hiddenEffects xmlns="" xmlns:a14="http://schemas.microsoft.com/office/drawing/2007/7/7/main">
                <a:effectLst>
                  <a:outerShdw blurRad="63500" dist="35921" dir="2700000" algn="ctr" rotWithShape="0">
                    <a:schemeClr val="bg2"/>
                  </a:outerShdw>
                </a:effectLst>
              </a14:hiddenEffects>
            </a:ext>
          </a:extLst>
        </p:spPr>
        <p:txBody>
          <a:bodyPr/>
          <a:lstStyle/>
          <a:p>
            <a:pPr>
              <a:defRPr/>
            </a:pPr>
            <a:endParaRPr lang="en-US">
              <a:solidFill>
                <a:prstClr val="white"/>
              </a:solidFill>
            </a:endParaRPr>
          </a:p>
        </p:txBody>
      </p:sp>
      <p:sp>
        <p:nvSpPr>
          <p:cNvPr id="4" name="Rectangle 7"/>
          <p:cNvSpPr>
            <a:spLocks noGrp="1" noChangeArrowheads="1"/>
          </p:cNvSpPr>
          <p:nvPr>
            <p:ph type="ftr" sz="quarter"/>
          </p:nvPr>
        </p:nvSpPr>
        <p:spPr>
          <a:extLst>
            <a:ext uri="{AF507438-7753-43e0-B8FC-AC1667EBCBE1}">
              <a14:hiddenEffects xmlns="" xmlns:a14="http://schemas.microsoft.com/office/drawing/2007/7/7/main">
                <a:effectLst>
                  <a:outerShdw blurRad="63500" dist="35921" dir="2700000" algn="ctr" rotWithShape="0">
                    <a:schemeClr val="bg2"/>
                  </a:outerShdw>
                </a:effectLst>
              </a14:hiddenEffects>
            </a:ext>
          </a:extLst>
        </p:spPr>
        <p:txBody>
          <a:bodyPr/>
          <a:lstStyle/>
          <a:p>
            <a:pPr>
              <a:defRPr/>
            </a:pPr>
            <a:endParaRPr lang="en-US">
              <a:solidFill>
                <a:prstClr val="white"/>
              </a:solidFill>
            </a:endParaRPr>
          </a:p>
        </p:txBody>
      </p:sp>
      <p:sp>
        <p:nvSpPr>
          <p:cNvPr id="5" name="Rectangle 8"/>
          <p:cNvSpPr>
            <a:spLocks noGrp="1" noChangeArrowheads="1"/>
          </p:cNvSpPr>
          <p:nvPr>
            <p:ph type="sldNum" sz="quarter"/>
          </p:nvPr>
        </p:nvSpPr>
        <p:spPr>
          <a:extLst>
            <a:ext uri="{AF507438-7753-43e0-B8FC-AC1667EBCBE1}">
              <a14:hiddenEffects xmlns="" xmlns:a14="http://schemas.microsoft.com/office/drawing/2007/7/7/main">
                <a:effectLst>
                  <a:outerShdw blurRad="63500" dist="35921" dir="2700000" algn="ctr" rotWithShape="0">
                    <a:schemeClr val="bg2"/>
                  </a:outerShdw>
                </a:effectLst>
              </a14:hiddenEffects>
            </a:ext>
          </a:extLst>
        </p:spPr>
        <p:txBody>
          <a:bodyPr/>
          <a:lstStyle/>
          <a:p>
            <a:pPr>
              <a:defRPr/>
            </a:pPr>
            <a:endParaRPr lang="en-US">
              <a:solidFill>
                <a:prstClr val="white"/>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5"/>
          <p:cNvSpPr>
            <a:spLocks noGrp="1" noChangeArrowheads="1"/>
          </p:cNvSpPr>
          <p:nvPr>
            <p:ph type="hdr" sz="quarter"/>
          </p:nvPr>
        </p:nvSpPr>
        <p:spPr>
          <a:extLst>
            <a:ext uri="{AF507438-7753-43e0-B8FC-AC1667EBCBE1}">
              <a14:hiddenEffects xmlns="" xmlns:a14="http://schemas.microsoft.com/office/drawing/2007/7/7/main">
                <a:effectLst>
                  <a:outerShdw blurRad="63500" dist="35921" dir="2700000" algn="ctr" rotWithShape="0">
                    <a:schemeClr val="bg2"/>
                  </a:outerShdw>
                </a:effectLst>
              </a14:hiddenEffects>
            </a:ext>
          </a:extLst>
        </p:spPr>
        <p:txBody>
          <a:bodyPr/>
          <a:lstStyle/>
          <a:p>
            <a:pPr>
              <a:defRPr/>
            </a:pPr>
            <a:endParaRPr lang="en-US">
              <a:solidFill>
                <a:prstClr val="white"/>
              </a:solidFill>
            </a:endParaRPr>
          </a:p>
        </p:txBody>
      </p:sp>
      <p:sp>
        <p:nvSpPr>
          <p:cNvPr id="3" name="Rectangle 6"/>
          <p:cNvSpPr>
            <a:spLocks noGrp="1" noChangeArrowheads="1"/>
          </p:cNvSpPr>
          <p:nvPr>
            <p:ph type="dt" sz="quarter"/>
          </p:nvPr>
        </p:nvSpPr>
        <p:spPr>
          <a:extLst>
            <a:ext uri="{AF507438-7753-43e0-B8FC-AC1667EBCBE1}">
              <a14:hiddenEffects xmlns="" xmlns:a14="http://schemas.microsoft.com/office/drawing/2007/7/7/main">
                <a:effectLst>
                  <a:outerShdw blurRad="63500" dist="35921" dir="2700000" algn="ctr" rotWithShape="0">
                    <a:schemeClr val="bg2"/>
                  </a:outerShdw>
                </a:effectLst>
              </a14:hiddenEffects>
            </a:ext>
          </a:extLst>
        </p:spPr>
        <p:txBody>
          <a:bodyPr/>
          <a:lstStyle/>
          <a:p>
            <a:pPr>
              <a:defRPr/>
            </a:pPr>
            <a:endParaRPr lang="en-US">
              <a:solidFill>
                <a:prstClr val="white"/>
              </a:solidFill>
            </a:endParaRPr>
          </a:p>
        </p:txBody>
      </p:sp>
      <p:sp>
        <p:nvSpPr>
          <p:cNvPr id="4" name="Rectangle 7"/>
          <p:cNvSpPr>
            <a:spLocks noGrp="1" noChangeArrowheads="1"/>
          </p:cNvSpPr>
          <p:nvPr>
            <p:ph type="ftr" sz="quarter"/>
          </p:nvPr>
        </p:nvSpPr>
        <p:spPr>
          <a:extLst>
            <a:ext uri="{AF507438-7753-43e0-B8FC-AC1667EBCBE1}">
              <a14:hiddenEffects xmlns="" xmlns:a14="http://schemas.microsoft.com/office/drawing/2007/7/7/main">
                <a:effectLst>
                  <a:outerShdw blurRad="63500" dist="35921" dir="2700000" algn="ctr" rotWithShape="0">
                    <a:schemeClr val="bg2"/>
                  </a:outerShdw>
                </a:effectLst>
              </a14:hiddenEffects>
            </a:ext>
          </a:extLst>
        </p:spPr>
        <p:txBody>
          <a:bodyPr/>
          <a:lstStyle/>
          <a:p>
            <a:pPr>
              <a:defRPr/>
            </a:pPr>
            <a:endParaRPr lang="en-US">
              <a:solidFill>
                <a:prstClr val="white"/>
              </a:solidFill>
            </a:endParaRPr>
          </a:p>
        </p:txBody>
      </p:sp>
      <p:sp>
        <p:nvSpPr>
          <p:cNvPr id="5" name="Rectangle 8"/>
          <p:cNvSpPr>
            <a:spLocks noGrp="1" noChangeArrowheads="1"/>
          </p:cNvSpPr>
          <p:nvPr>
            <p:ph type="sldNum" sz="quarter"/>
          </p:nvPr>
        </p:nvSpPr>
        <p:spPr>
          <a:extLst>
            <a:ext uri="{AF507438-7753-43e0-B8FC-AC1667EBCBE1}">
              <a14:hiddenEffects xmlns="" xmlns:a14="http://schemas.microsoft.com/office/drawing/2007/7/7/main">
                <a:effectLst>
                  <a:outerShdw blurRad="63500" dist="35921" dir="2700000" algn="ctr" rotWithShape="0">
                    <a:schemeClr val="bg2"/>
                  </a:outerShdw>
                </a:effectLst>
              </a14:hiddenEffects>
            </a:ext>
          </a:extLst>
        </p:spPr>
        <p:txBody>
          <a:bodyPr/>
          <a:lstStyle/>
          <a:p>
            <a:pPr>
              <a:defRPr/>
            </a:pPr>
            <a:endParaRPr lang="en-US">
              <a:solidFill>
                <a:prstClr val="white"/>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5"/>
          <p:cNvSpPr>
            <a:spLocks noGrp="1" noChangeArrowheads="1"/>
          </p:cNvSpPr>
          <p:nvPr>
            <p:ph type="hdr" sz="quarter"/>
          </p:nvPr>
        </p:nvSpPr>
        <p:spPr>
          <a:extLst>
            <a:ext uri="{AF507438-7753-43e0-B8FC-AC1667EBCBE1}">
              <a14:hiddenEffects xmlns="" xmlns:a14="http://schemas.microsoft.com/office/drawing/2007/7/7/main">
                <a:effectLst>
                  <a:outerShdw blurRad="63500" dist="35921" dir="2700000" algn="ctr" rotWithShape="0">
                    <a:schemeClr val="bg2"/>
                  </a:outerShdw>
                </a:effectLst>
              </a14:hiddenEffects>
            </a:ext>
          </a:extLst>
        </p:spPr>
        <p:txBody>
          <a:bodyPr/>
          <a:lstStyle/>
          <a:p>
            <a:pPr>
              <a:defRPr/>
            </a:pPr>
            <a:endParaRPr lang="en-US">
              <a:solidFill>
                <a:prstClr val="white"/>
              </a:solidFill>
            </a:endParaRPr>
          </a:p>
        </p:txBody>
      </p:sp>
      <p:sp>
        <p:nvSpPr>
          <p:cNvPr id="3" name="Rectangle 6"/>
          <p:cNvSpPr>
            <a:spLocks noGrp="1" noChangeArrowheads="1"/>
          </p:cNvSpPr>
          <p:nvPr>
            <p:ph type="dt" sz="quarter"/>
          </p:nvPr>
        </p:nvSpPr>
        <p:spPr>
          <a:extLst>
            <a:ext uri="{AF507438-7753-43e0-B8FC-AC1667EBCBE1}">
              <a14:hiddenEffects xmlns="" xmlns:a14="http://schemas.microsoft.com/office/drawing/2007/7/7/main">
                <a:effectLst>
                  <a:outerShdw blurRad="63500" dist="35921" dir="2700000" algn="ctr" rotWithShape="0">
                    <a:schemeClr val="bg2"/>
                  </a:outerShdw>
                </a:effectLst>
              </a14:hiddenEffects>
            </a:ext>
          </a:extLst>
        </p:spPr>
        <p:txBody>
          <a:bodyPr/>
          <a:lstStyle/>
          <a:p>
            <a:pPr>
              <a:defRPr/>
            </a:pPr>
            <a:endParaRPr lang="en-US">
              <a:solidFill>
                <a:prstClr val="white"/>
              </a:solidFill>
            </a:endParaRPr>
          </a:p>
        </p:txBody>
      </p:sp>
      <p:sp>
        <p:nvSpPr>
          <p:cNvPr id="4" name="Rectangle 7"/>
          <p:cNvSpPr>
            <a:spLocks noGrp="1" noChangeArrowheads="1"/>
          </p:cNvSpPr>
          <p:nvPr>
            <p:ph type="ftr" sz="quarter"/>
          </p:nvPr>
        </p:nvSpPr>
        <p:spPr>
          <a:extLst>
            <a:ext uri="{AF507438-7753-43e0-B8FC-AC1667EBCBE1}">
              <a14:hiddenEffects xmlns="" xmlns:a14="http://schemas.microsoft.com/office/drawing/2007/7/7/main">
                <a:effectLst>
                  <a:outerShdw blurRad="63500" dist="35921" dir="2700000" algn="ctr" rotWithShape="0">
                    <a:schemeClr val="bg2"/>
                  </a:outerShdw>
                </a:effectLst>
              </a14:hiddenEffects>
            </a:ext>
          </a:extLst>
        </p:spPr>
        <p:txBody>
          <a:bodyPr/>
          <a:lstStyle/>
          <a:p>
            <a:pPr>
              <a:defRPr/>
            </a:pPr>
            <a:endParaRPr lang="en-US">
              <a:solidFill>
                <a:prstClr val="white"/>
              </a:solidFill>
            </a:endParaRPr>
          </a:p>
        </p:txBody>
      </p:sp>
      <p:sp>
        <p:nvSpPr>
          <p:cNvPr id="5" name="Rectangle 8"/>
          <p:cNvSpPr>
            <a:spLocks noGrp="1" noChangeArrowheads="1"/>
          </p:cNvSpPr>
          <p:nvPr>
            <p:ph type="sldNum" sz="quarter"/>
          </p:nvPr>
        </p:nvSpPr>
        <p:spPr>
          <a:extLst>
            <a:ext uri="{AF507438-7753-43e0-B8FC-AC1667EBCBE1}">
              <a14:hiddenEffects xmlns="" xmlns:a14="http://schemas.microsoft.com/office/drawing/2007/7/7/main">
                <a:effectLst>
                  <a:outerShdw blurRad="63500" dist="35921" dir="2700000" algn="ctr" rotWithShape="0">
                    <a:schemeClr val="bg2"/>
                  </a:outerShdw>
                </a:effectLst>
              </a14:hiddenEffects>
            </a:ext>
          </a:extLst>
        </p:spPr>
        <p:txBody>
          <a:bodyPr/>
          <a:lstStyle/>
          <a:p>
            <a:pPr>
              <a:defRPr/>
            </a:pPr>
            <a:endParaRPr lang="en-US">
              <a:solidFill>
                <a:prstClr val="white"/>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89" name="Text Box 1"/>
          <p:cNvSpPr txBox="1">
            <a:spLocks noChangeArrowheads="1"/>
          </p:cNvSpPr>
          <p:nvPr/>
        </p:nvSpPr>
        <p:spPr bwMode="auto">
          <a:xfrm>
            <a:off x="1210236" y="694171"/>
            <a:ext cx="4437529" cy="3429000"/>
          </a:xfrm>
          <a:prstGeom prst="rect">
            <a:avLst/>
          </a:prstGeom>
          <a:solidFill>
            <a:srgbClr val="FFFFFF"/>
          </a:solidFill>
          <a:ln w="9360">
            <a:solidFill>
              <a:srgbClr val="000000"/>
            </a:solidFill>
            <a:miter lim="800000"/>
            <a:headEnd/>
            <a:tailEnd/>
          </a:ln>
          <a:effectLst/>
        </p:spPr>
        <p:txBody>
          <a:bodyPr wrap="none" lIns="82058" tIns="41029" rIns="82058" bIns="41029" anchor="ctr"/>
          <a:lstStyle/>
          <a:p>
            <a:endParaRPr lang="en-US"/>
          </a:p>
        </p:txBody>
      </p:sp>
      <p:sp>
        <p:nvSpPr>
          <p:cNvPr id="12290" name="Rectangle 2"/>
          <p:cNvSpPr txBox="1">
            <a:spLocks noGrp="1" noChangeArrowheads="1"/>
          </p:cNvSpPr>
          <p:nvPr>
            <p:ph type="body"/>
          </p:nvPr>
        </p:nvSpPr>
        <p:spPr bwMode="auto">
          <a:xfrm>
            <a:off x="686361" y="4342534"/>
            <a:ext cx="5482478" cy="4110182"/>
          </a:xfrm>
          <a:prstGeom prst="rect">
            <a:avLst/>
          </a:prstGeom>
          <a:noFill/>
          <a:ln>
            <a:round/>
            <a:headEnd/>
            <a:tailEnd/>
          </a:ln>
        </p:spPr>
        <p:txBody>
          <a:bodyPr wrap="none" anchor="ct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4113" y="342900"/>
            <a:ext cx="4452937" cy="3340100"/>
          </a:xfrm>
        </p:spPr>
      </p:sp>
      <p:sp>
        <p:nvSpPr>
          <p:cNvPr id="3" name="Notes Placeholder 2"/>
          <p:cNvSpPr>
            <a:spLocks noGrp="1"/>
          </p:cNvSpPr>
          <p:nvPr>
            <p:ph type="body" idx="1"/>
          </p:nvPr>
        </p:nvSpPr>
        <p:spPr>
          <a:xfrm>
            <a:off x="240463" y="3692701"/>
            <a:ext cx="6294347" cy="4572001"/>
          </a:xfrm>
        </p:spPr>
        <p:txBody>
          <a:bodyPr>
            <a:noAutofit/>
          </a:bodyPr>
          <a:lstStyle/>
          <a:p>
            <a:pPr>
              <a:spcAft>
                <a:spcPts val="589"/>
              </a:spcAft>
            </a:pPr>
            <a:endParaRPr lang="en-US" sz="1000" i="1"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22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447622">
              <a:lnSpc>
                <a:spcPct val="81000"/>
              </a:lnSpc>
              <a:buClr>
                <a:srgbClr val="000000"/>
              </a:buClr>
              <a:buSzPct val="100000"/>
              <a:defRPr/>
            </a:pPr>
            <a:endParaRPr lang="en-GB" dirty="0" smtClean="0">
              <a:solidFill>
                <a:srgbClr val="FFFFFF"/>
              </a:solidFill>
              <a:latin typeface="Arial" pitchFamily="34" charset="0"/>
              <a:ea typeface="ＭＳ Ｐゴシック" pitchFamily="34"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32500" lnSpcReduction="20000"/>
          </a:bodyPr>
          <a:lstStyle/>
          <a:p>
            <a:pPr lvl="0"/>
            <a:endParaRPr lang="en-US" b="0"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291831" y="4270443"/>
            <a:ext cx="6274339" cy="4640093"/>
          </a:xfrm>
        </p:spPr>
        <p:txBody>
          <a:bodyPr>
            <a:normAutofit fontScale="47500" lnSpcReduction="20000"/>
          </a:bodyPr>
          <a:lstStyle/>
          <a:p>
            <a:pPr>
              <a:spcAft>
                <a:spcPts val="589"/>
              </a:spcAft>
            </a:pPr>
            <a:endParaRPr lang="en-US"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252919" y="4192621"/>
            <a:ext cx="6391072" cy="4620639"/>
          </a:xfrm>
        </p:spPr>
        <p:txBody>
          <a:bodyPr>
            <a:noAutofit/>
          </a:bodyPr>
          <a:lstStyle/>
          <a:p>
            <a:pPr defTabSz="914350">
              <a:spcAft>
                <a:spcPts val="294"/>
              </a:spcAft>
              <a:defRPr/>
            </a:pPr>
            <a:endParaRPr lang="en-US" sz="500" dirty="0" smtClean="0">
              <a:latin typeface="+mn-lt"/>
            </a:endParaRPr>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56"/>
            <a:ext cx="7921912" cy="1337595"/>
          </a:xfrm>
        </p:spPr>
        <p:txBody>
          <a:bodyPr>
            <a:noAutofit/>
          </a:bodyPr>
          <a:lstStyle>
            <a:lvl1pPr algn="l" defTabSz="914316"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3" y="5341792"/>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58" indent="0" algn="ctr">
              <a:buNone/>
              <a:defRPr>
                <a:solidFill>
                  <a:schemeClr val="tx1">
                    <a:tint val="75000"/>
                  </a:schemeClr>
                </a:solidFill>
              </a:defRPr>
            </a:lvl2pPr>
            <a:lvl3pPr marL="914316" indent="0" algn="ctr">
              <a:buNone/>
              <a:defRPr>
                <a:solidFill>
                  <a:schemeClr val="tx1">
                    <a:tint val="75000"/>
                  </a:schemeClr>
                </a:solidFill>
              </a:defRPr>
            </a:lvl3pPr>
            <a:lvl4pPr marL="1371475" indent="0" algn="ctr">
              <a:buNone/>
              <a:defRPr>
                <a:solidFill>
                  <a:schemeClr val="tx1">
                    <a:tint val="75000"/>
                  </a:schemeClr>
                </a:solidFill>
              </a:defRPr>
            </a:lvl4pPr>
            <a:lvl5pPr marL="1828634" indent="0" algn="ctr">
              <a:buNone/>
              <a:defRPr>
                <a:solidFill>
                  <a:schemeClr val="tx1">
                    <a:tint val="75000"/>
                  </a:schemeClr>
                </a:solidFill>
              </a:defRPr>
            </a:lvl5pPr>
            <a:lvl6pPr marL="2285792" indent="0" algn="ctr">
              <a:buNone/>
              <a:defRPr>
                <a:solidFill>
                  <a:schemeClr val="tx1">
                    <a:tint val="75000"/>
                  </a:schemeClr>
                </a:solidFill>
              </a:defRPr>
            </a:lvl6pPr>
            <a:lvl7pPr marL="2742950" indent="0" algn="ctr">
              <a:buNone/>
              <a:defRPr>
                <a:solidFill>
                  <a:schemeClr val="tx1">
                    <a:tint val="75000"/>
                  </a:schemeClr>
                </a:solidFill>
              </a:defRPr>
            </a:lvl7pPr>
            <a:lvl8pPr marL="3200108" indent="0" algn="ctr">
              <a:buNone/>
              <a:defRPr>
                <a:solidFill>
                  <a:schemeClr val="tx1">
                    <a:tint val="75000"/>
                  </a:schemeClr>
                </a:solidFill>
              </a:defRPr>
            </a:lvl8pPr>
            <a:lvl9pPr marL="3657267"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1"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1"/>
            <a:ext cx="8375946" cy="664797"/>
          </a:xfrm>
        </p:spPr>
        <p:txBody>
          <a:bodyPr/>
          <a:lstStyle>
            <a:lvl1pPr marL="0" marR="0" indent="0" defTabSz="914316" rtl="0" eaLnBrk="1" fontAlgn="auto" latinLnBrk="0" hangingPunct="1">
              <a:lnSpc>
                <a:spcPct val="90000"/>
              </a:lnSpc>
              <a:spcBef>
                <a:spcPct val="0"/>
              </a:spcBef>
              <a:spcAft>
                <a:spcPts val="0"/>
              </a:spcAft>
              <a:tabLst/>
              <a:defRPr baseline="0">
                <a:latin typeface="+mj-lt"/>
              </a:defRPr>
            </a:lvl1pPr>
          </a:lstStyle>
          <a:p>
            <a:pPr marL="0" marR="0" lvl="0" indent="0" defTabSz="914316"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642703"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52"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642703"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642703"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ub title and content">
    <p:spTree>
      <p:nvGrpSpPr>
        <p:cNvPr id="1" name=""/>
        <p:cNvGrpSpPr/>
        <p:nvPr/>
      </p:nvGrpSpPr>
      <p:grpSpPr>
        <a:xfrm>
          <a:off x="0" y="0"/>
          <a:ext cx="0" cy="0"/>
          <a:chOff x="0" y="0"/>
          <a:chExt cx="0" cy="0"/>
        </a:xfrm>
      </p:grpSpPr>
      <p:pic>
        <p:nvPicPr>
          <p:cNvPr id="9" name="Picture 8" descr="bottom-banner2.jpg"/>
          <p:cNvPicPr>
            <a:picLocks noChangeAspect="1"/>
          </p:cNvPicPr>
          <p:nvPr userDrawn="1"/>
        </p:nvPicPr>
        <p:blipFill>
          <a:blip r:embed="rId2" cstate="screen"/>
          <a:stretch>
            <a:fillRect/>
          </a:stretch>
        </p:blipFill>
        <p:spPr>
          <a:xfrm>
            <a:off x="0" y="6318250"/>
            <a:ext cx="9144000" cy="539750"/>
          </a:xfrm>
          <a:prstGeom prst="rect">
            <a:avLst/>
          </a:prstGeom>
        </p:spPr>
      </p:pic>
      <p:sp>
        <p:nvSpPr>
          <p:cNvPr id="2" name="Title 1"/>
          <p:cNvSpPr>
            <a:spLocks noGrp="1"/>
          </p:cNvSpPr>
          <p:nvPr>
            <p:ph type="title"/>
          </p:nvPr>
        </p:nvSpPr>
        <p:spPr>
          <a:xfrm>
            <a:off x="304801" y="229318"/>
            <a:ext cx="8534400" cy="664797"/>
          </a:xfrm>
        </p:spPr>
        <p:txBody>
          <a:bodyPr/>
          <a:lstStyle>
            <a:lvl1pPr>
              <a:defRPr>
                <a:solidFill>
                  <a:schemeClr val="accent1"/>
                </a:solidFill>
              </a:defRPr>
            </a:lvl1pPr>
          </a:lstStyle>
          <a:p>
            <a:r>
              <a:rPr lang="en-US" dirty="0" smtClean="0"/>
              <a:t>Click to edit Master title style</a:t>
            </a:r>
            <a:endParaRPr lang="en-US" dirty="0"/>
          </a:p>
        </p:txBody>
      </p:sp>
      <p:sp>
        <p:nvSpPr>
          <p:cNvPr id="4" name="Date Placeholder 3"/>
          <p:cNvSpPr>
            <a:spLocks noGrp="1"/>
          </p:cNvSpPr>
          <p:nvPr>
            <p:ph type="dt" sz="half" idx="10"/>
          </p:nvPr>
        </p:nvSpPr>
        <p:spPr>
          <a:xfrm>
            <a:off x="5334000" y="6477007"/>
            <a:ext cx="990600" cy="365125"/>
          </a:xfrm>
          <a:prstGeom prst="rect">
            <a:avLst/>
          </a:prstGeom>
        </p:spPr>
        <p:txBody>
          <a:bodyPr lIns="91435" tIns="45718" rIns="91435" bIns="45718"/>
          <a:lstStyle/>
          <a:p>
            <a:fld id="{A367C842-5CBC-483C-B6E5-FED6B10D6698}" type="datetime1">
              <a:rPr lang="en-US" smtClean="0"/>
              <a:pPr/>
              <a:t>11/11/2009</a:t>
            </a:fld>
            <a:endParaRPr lang="en-US"/>
          </a:p>
        </p:txBody>
      </p:sp>
      <p:sp>
        <p:nvSpPr>
          <p:cNvPr id="5" name="Footer Placeholder 4"/>
          <p:cNvSpPr>
            <a:spLocks noGrp="1"/>
          </p:cNvSpPr>
          <p:nvPr>
            <p:ph type="ftr" sz="quarter" idx="11"/>
          </p:nvPr>
        </p:nvSpPr>
        <p:spPr>
          <a:xfrm>
            <a:off x="1676400" y="6477007"/>
            <a:ext cx="2895600" cy="365125"/>
          </a:xfrm>
          <a:prstGeom prst="rect">
            <a:avLst/>
          </a:prstGeom>
        </p:spPr>
        <p:txBody>
          <a:bodyPr lIns="91435" tIns="45718" rIns="91435" bIns="45718"/>
          <a:lstStyle/>
          <a:p>
            <a:endParaRPr lang="en-US" dirty="0"/>
          </a:p>
        </p:txBody>
      </p:sp>
      <p:sp>
        <p:nvSpPr>
          <p:cNvPr id="6" name="Slide Number Placeholder 5"/>
          <p:cNvSpPr>
            <a:spLocks noGrp="1"/>
          </p:cNvSpPr>
          <p:nvPr>
            <p:ph type="sldNum" sz="quarter" idx="12"/>
          </p:nvPr>
        </p:nvSpPr>
        <p:spPr>
          <a:xfrm>
            <a:off x="304800" y="6477007"/>
            <a:ext cx="685800" cy="365125"/>
          </a:xfrm>
          <a:prstGeom prst="rect">
            <a:avLst/>
          </a:prstGeom>
        </p:spPr>
        <p:txBody>
          <a:bodyPr lIns="91435" tIns="45718" rIns="91435" bIns="45718"/>
          <a:lstStyle/>
          <a:p>
            <a:fld id="{F36DB0E4-7632-4126-BCC8-EAE492994250}" type="slidenum">
              <a:rPr lang="en-US" smtClean="0"/>
              <a:pPr/>
              <a:t>‹#›</a:t>
            </a:fld>
            <a:endParaRPr lang="en-US"/>
          </a:p>
        </p:txBody>
      </p:sp>
      <p:sp>
        <p:nvSpPr>
          <p:cNvPr id="8" name="Text Placeholder 7"/>
          <p:cNvSpPr>
            <a:spLocks noGrp="1"/>
          </p:cNvSpPr>
          <p:nvPr>
            <p:ph type="body" sz="quarter" idx="13"/>
          </p:nvPr>
        </p:nvSpPr>
        <p:spPr>
          <a:xfrm>
            <a:off x="304801" y="1143000"/>
            <a:ext cx="8534400" cy="5029200"/>
          </a:xfrm>
        </p:spPr>
        <p:txBody>
          <a:bodyPr/>
          <a:lstStyle>
            <a:lvl2pPr>
              <a:buSzPct val="95000"/>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9"/>
          <p:cNvSpPr>
            <a:spLocks noGrp="1"/>
          </p:cNvSpPr>
          <p:nvPr>
            <p:ph type="body" sz="quarter" idx="14"/>
          </p:nvPr>
        </p:nvSpPr>
        <p:spPr>
          <a:xfrm>
            <a:off x="304801" y="609602"/>
            <a:ext cx="8534400" cy="506767"/>
          </a:xfrm>
        </p:spPr>
        <p:txBody>
          <a:bodyPr>
            <a:noAutofit/>
          </a:bodyPr>
          <a:lstStyle>
            <a:lvl1pPr>
              <a:buFont typeface="Arial" pitchFamily="34" charset="0"/>
              <a:buNone/>
              <a:defRPr sz="2600" i="1">
                <a:solidFill>
                  <a:schemeClr val="tx2">
                    <a:lumMod val="85000"/>
                  </a:schemeClr>
                </a:solidFill>
                <a:latin typeface="+mj-lt"/>
              </a:defRPr>
            </a:lvl1pPr>
          </a:lstStyle>
          <a:p>
            <a:pPr lvl="0"/>
            <a:r>
              <a:rPr lang="en-US" dirty="0" smtClean="0"/>
              <a:t>Click to edit Master text style</a:t>
            </a:r>
          </a:p>
        </p:txBody>
      </p:sp>
    </p:spTree>
  </p:cSld>
  <p:clrMapOvr>
    <a:masterClrMapping/>
  </p:clrMapOvr>
  <p:transition>
    <p:wipe dir="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5_Title and sub title only">
    <p:spTree>
      <p:nvGrpSpPr>
        <p:cNvPr id="1" name=""/>
        <p:cNvGrpSpPr/>
        <p:nvPr/>
      </p:nvGrpSpPr>
      <p:grpSpPr>
        <a:xfrm>
          <a:off x="0" y="0"/>
          <a:ext cx="0" cy="0"/>
          <a:chOff x="0" y="0"/>
          <a:chExt cx="0" cy="0"/>
        </a:xfrm>
      </p:grpSpPr>
      <p:pic>
        <p:nvPicPr>
          <p:cNvPr id="10" name="Picture 9" descr="bottom-banner2.jpg"/>
          <p:cNvPicPr>
            <a:picLocks noChangeAspect="1"/>
          </p:cNvPicPr>
          <p:nvPr userDrawn="1"/>
        </p:nvPicPr>
        <p:blipFill>
          <a:blip r:embed="rId2" cstate="screen"/>
          <a:stretch>
            <a:fillRect/>
          </a:stretch>
        </p:blipFill>
        <p:spPr>
          <a:xfrm>
            <a:off x="0" y="6318250"/>
            <a:ext cx="9144000" cy="539750"/>
          </a:xfrm>
          <a:prstGeom prst="rect">
            <a:avLst/>
          </a:prstGeom>
        </p:spPr>
      </p:pic>
      <p:sp>
        <p:nvSpPr>
          <p:cNvPr id="2" name="Title 1"/>
          <p:cNvSpPr>
            <a:spLocks noGrp="1"/>
          </p:cNvSpPr>
          <p:nvPr>
            <p:ph type="title"/>
          </p:nvPr>
        </p:nvSpPr>
        <p:spPr>
          <a:xfrm>
            <a:off x="304801" y="152402"/>
            <a:ext cx="8534400" cy="664797"/>
          </a:xfrm>
        </p:spPr>
        <p:txBody>
          <a:bodyPr/>
          <a:lstStyle>
            <a:lvl1pPr>
              <a:defRPr>
                <a:solidFill>
                  <a:schemeClr val="accent1"/>
                </a:solidFill>
              </a:defRPr>
            </a:lvl1pPr>
          </a:lstStyle>
          <a:p>
            <a:r>
              <a:rPr lang="en-US" dirty="0" smtClean="0"/>
              <a:t>Click to edit Master title style</a:t>
            </a:r>
            <a:endParaRPr lang="en-US" dirty="0"/>
          </a:p>
        </p:txBody>
      </p:sp>
      <p:sp>
        <p:nvSpPr>
          <p:cNvPr id="5" name="Slide Number Placeholder 4"/>
          <p:cNvSpPr>
            <a:spLocks noGrp="1"/>
          </p:cNvSpPr>
          <p:nvPr>
            <p:ph type="sldNum" sz="quarter" idx="12"/>
          </p:nvPr>
        </p:nvSpPr>
        <p:spPr>
          <a:xfrm>
            <a:off x="304800" y="6477007"/>
            <a:ext cx="685800" cy="365125"/>
          </a:xfrm>
          <a:prstGeom prst="rect">
            <a:avLst/>
          </a:prstGeom>
        </p:spPr>
        <p:txBody>
          <a:bodyPr lIns="91435" tIns="45718" rIns="91435" bIns="45718"/>
          <a:lstStyle/>
          <a:p>
            <a:fld id="{F36DB0E4-7632-4126-BCC8-EAE492994250}" type="slidenum">
              <a:rPr lang="en-US" smtClean="0"/>
              <a:pPr/>
              <a:t>‹#›</a:t>
            </a:fld>
            <a:endParaRPr lang="en-US"/>
          </a:p>
        </p:txBody>
      </p:sp>
      <p:sp>
        <p:nvSpPr>
          <p:cNvPr id="8" name="Text Placeholder 9"/>
          <p:cNvSpPr>
            <a:spLocks noGrp="1"/>
          </p:cNvSpPr>
          <p:nvPr>
            <p:ph type="body" sz="quarter" idx="14"/>
          </p:nvPr>
        </p:nvSpPr>
        <p:spPr>
          <a:xfrm>
            <a:off x="304801" y="609602"/>
            <a:ext cx="8534400" cy="506767"/>
          </a:xfrm>
        </p:spPr>
        <p:txBody>
          <a:bodyPr>
            <a:noAutofit/>
          </a:bodyPr>
          <a:lstStyle>
            <a:lvl1pPr>
              <a:buFont typeface="Arial" pitchFamily="34" charset="0"/>
              <a:buNone/>
              <a:defRPr sz="2600" i="1">
                <a:solidFill>
                  <a:schemeClr val="tx2">
                    <a:lumMod val="85000"/>
                  </a:schemeClr>
                </a:solidFill>
                <a:latin typeface="+mj-lt"/>
              </a:defRPr>
            </a:lvl1pPr>
          </a:lstStyle>
          <a:p>
            <a:pPr lvl="0"/>
            <a:r>
              <a:rPr lang="en-US" dirty="0" smtClean="0"/>
              <a:t>Click to edit Master text style</a:t>
            </a:r>
          </a:p>
        </p:txBody>
      </p:sp>
    </p:spTree>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0_Title, sub title and content">
    <p:spTree>
      <p:nvGrpSpPr>
        <p:cNvPr id="1" name=""/>
        <p:cNvGrpSpPr/>
        <p:nvPr/>
      </p:nvGrpSpPr>
      <p:grpSpPr>
        <a:xfrm>
          <a:off x="0" y="0"/>
          <a:ext cx="0" cy="0"/>
          <a:chOff x="0" y="0"/>
          <a:chExt cx="0" cy="0"/>
        </a:xfrm>
      </p:grpSpPr>
      <p:pic>
        <p:nvPicPr>
          <p:cNvPr id="9" name="Picture 8" descr="bottom-banner2.jpg"/>
          <p:cNvPicPr>
            <a:picLocks noChangeAspect="1"/>
          </p:cNvPicPr>
          <p:nvPr userDrawn="1"/>
        </p:nvPicPr>
        <p:blipFill>
          <a:blip r:embed="rId2" cstate="screen"/>
          <a:stretch>
            <a:fillRect/>
          </a:stretch>
        </p:blipFill>
        <p:spPr>
          <a:xfrm>
            <a:off x="0" y="6318250"/>
            <a:ext cx="9144000" cy="539750"/>
          </a:xfrm>
          <a:prstGeom prst="rect">
            <a:avLst/>
          </a:prstGeom>
        </p:spPr>
      </p:pic>
      <p:sp>
        <p:nvSpPr>
          <p:cNvPr id="2" name="Title 1"/>
          <p:cNvSpPr>
            <a:spLocks noGrp="1"/>
          </p:cNvSpPr>
          <p:nvPr>
            <p:ph type="title"/>
          </p:nvPr>
        </p:nvSpPr>
        <p:spPr>
          <a:xfrm>
            <a:off x="304801" y="152402"/>
            <a:ext cx="8534400" cy="664797"/>
          </a:xfrm>
        </p:spPr>
        <p:txBody>
          <a:bodyPr/>
          <a:lstStyle>
            <a:lvl1pPr>
              <a:defRPr>
                <a:solidFill>
                  <a:schemeClr val="accent1"/>
                </a:solidFill>
              </a:defRPr>
            </a:lvl1pPr>
          </a:lstStyle>
          <a:p>
            <a:r>
              <a:rPr lang="en-US" dirty="0" smtClean="0"/>
              <a:t>Click to edit Master title style</a:t>
            </a:r>
            <a:endParaRPr lang="en-US" dirty="0"/>
          </a:p>
        </p:txBody>
      </p:sp>
      <p:sp>
        <p:nvSpPr>
          <p:cNvPr id="4" name="Date Placeholder 3"/>
          <p:cNvSpPr>
            <a:spLocks noGrp="1"/>
          </p:cNvSpPr>
          <p:nvPr>
            <p:ph type="dt" sz="half" idx="10"/>
          </p:nvPr>
        </p:nvSpPr>
        <p:spPr>
          <a:xfrm>
            <a:off x="5334000" y="6553915"/>
            <a:ext cx="990600" cy="304086"/>
          </a:xfrm>
          <a:prstGeom prst="rect">
            <a:avLst/>
          </a:prstGeom>
        </p:spPr>
        <p:txBody>
          <a:bodyPr lIns="91435" tIns="45718" rIns="91435" bIns="45718"/>
          <a:lstStyle>
            <a:lvl1pPr>
              <a:defRPr sz="900"/>
            </a:lvl1pPr>
          </a:lstStyle>
          <a:p>
            <a:pPr algn="l" rtl="0"/>
            <a:endParaRPr lang="en-US" kern="1200" dirty="0">
              <a:solidFill>
                <a:prstClr val="black"/>
              </a:solidFill>
              <a:latin typeface="Calibri"/>
              <a:ea typeface="+mn-ea"/>
              <a:cs typeface="+mn-cs"/>
            </a:endParaRPr>
          </a:p>
        </p:txBody>
      </p:sp>
      <p:sp>
        <p:nvSpPr>
          <p:cNvPr id="5" name="Footer Placeholder 4"/>
          <p:cNvSpPr>
            <a:spLocks noGrp="1"/>
          </p:cNvSpPr>
          <p:nvPr>
            <p:ph type="ftr" sz="quarter" idx="11"/>
          </p:nvPr>
        </p:nvSpPr>
        <p:spPr>
          <a:xfrm>
            <a:off x="1676400" y="6553915"/>
            <a:ext cx="2895600" cy="304086"/>
          </a:xfrm>
          <a:prstGeom prst="rect">
            <a:avLst/>
          </a:prstGeom>
        </p:spPr>
        <p:txBody>
          <a:bodyPr lIns="91435" tIns="45718" rIns="91435" bIns="45718"/>
          <a:lstStyle>
            <a:lvl1pPr>
              <a:defRPr sz="900"/>
            </a:lvl1pPr>
          </a:lstStyle>
          <a:p>
            <a:pPr algn="l" rtl="0"/>
            <a:endParaRPr lang="en-US" kern="1200" dirty="0">
              <a:solidFill>
                <a:prstClr val="black"/>
              </a:solidFill>
              <a:latin typeface="Calibri"/>
              <a:ea typeface="+mn-ea"/>
              <a:cs typeface="+mn-cs"/>
            </a:endParaRPr>
          </a:p>
        </p:txBody>
      </p:sp>
      <p:sp>
        <p:nvSpPr>
          <p:cNvPr id="6" name="Slide Number Placeholder 5"/>
          <p:cNvSpPr>
            <a:spLocks noGrp="1"/>
          </p:cNvSpPr>
          <p:nvPr>
            <p:ph type="sldNum" sz="quarter" idx="12"/>
          </p:nvPr>
        </p:nvSpPr>
        <p:spPr>
          <a:xfrm>
            <a:off x="304800" y="6477007"/>
            <a:ext cx="685800" cy="365125"/>
          </a:xfrm>
          <a:prstGeom prst="rect">
            <a:avLst/>
          </a:prstGeom>
        </p:spPr>
        <p:txBody>
          <a:bodyPr lIns="91435" tIns="45718" rIns="91435" bIns="45718"/>
          <a:lstStyle/>
          <a:p>
            <a:pPr algn="l" rtl="0"/>
            <a:fld id="{F36DB0E4-7632-4126-BCC8-EAE492994250}" type="slidenum">
              <a:rPr lang="en-US" sz="900" kern="1200">
                <a:solidFill>
                  <a:prstClr val="black"/>
                </a:solidFill>
                <a:latin typeface="Calibri"/>
                <a:ea typeface="+mn-ea"/>
                <a:cs typeface="+mn-cs"/>
              </a:rPr>
              <a:pPr algn="l" rtl="0"/>
              <a:t>‹#›</a:t>
            </a:fld>
            <a:endParaRPr lang="en-US" sz="900" kern="1200" dirty="0">
              <a:solidFill>
                <a:prstClr val="black"/>
              </a:solidFill>
              <a:latin typeface="Calibri"/>
              <a:ea typeface="+mn-ea"/>
              <a:cs typeface="+mn-cs"/>
            </a:endParaRPr>
          </a:p>
        </p:txBody>
      </p:sp>
      <p:sp>
        <p:nvSpPr>
          <p:cNvPr id="8" name="Text Placeholder 7"/>
          <p:cNvSpPr>
            <a:spLocks noGrp="1"/>
          </p:cNvSpPr>
          <p:nvPr>
            <p:ph type="body" sz="quarter" idx="13"/>
          </p:nvPr>
        </p:nvSpPr>
        <p:spPr>
          <a:xfrm>
            <a:off x="304801" y="1143000"/>
            <a:ext cx="8534400" cy="50292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9"/>
          <p:cNvSpPr>
            <a:spLocks noGrp="1"/>
          </p:cNvSpPr>
          <p:nvPr>
            <p:ph type="body" sz="quarter" idx="14"/>
          </p:nvPr>
        </p:nvSpPr>
        <p:spPr>
          <a:xfrm>
            <a:off x="304801" y="609602"/>
            <a:ext cx="8534400" cy="506767"/>
          </a:xfrm>
        </p:spPr>
        <p:txBody>
          <a:bodyPr>
            <a:noAutofit/>
          </a:bodyPr>
          <a:lstStyle>
            <a:lvl1pPr>
              <a:buFont typeface="Arial" pitchFamily="34" charset="0"/>
              <a:buNone/>
              <a:defRPr sz="2600" i="1">
                <a:solidFill>
                  <a:schemeClr val="tx2">
                    <a:lumMod val="85000"/>
                  </a:schemeClr>
                </a:solidFill>
                <a:latin typeface="+mj-lt"/>
              </a:defRPr>
            </a:lvl1pPr>
          </a:lstStyle>
          <a:p>
            <a:pPr lvl="0"/>
            <a:r>
              <a:rPr lang="en-US" dirty="0" smtClean="0"/>
              <a:t>Click to edit Master text style</a:t>
            </a:r>
          </a:p>
        </p:txBody>
      </p:sp>
    </p:spTree>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4"/>
          <p:cNvSpPr>
            <a:spLocks noGrp="1"/>
          </p:cNvSpPr>
          <p:nvPr>
            <p:ph type="body" sz="quarter" idx="10"/>
          </p:nvPr>
        </p:nvSpPr>
        <p:spPr>
          <a:xfrm>
            <a:off x="152401" y="1600200"/>
            <a:ext cx="86106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53" y="4992403"/>
            <a:ext cx="7651245" cy="752822"/>
          </a:xfrm>
        </p:spPr>
        <p:txBody>
          <a:bodyPr vert="horz" wrap="square" lIns="0" tIns="0" rIns="0" bIns="0" rtlCol="0" anchor="t">
            <a:noAutofit/>
          </a:bodyPr>
          <a:lstStyle>
            <a:lvl1pPr algn="l" defTabSz="914316"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50" y="5746271"/>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58" indent="0" algn="ctr">
              <a:buNone/>
              <a:defRPr>
                <a:solidFill>
                  <a:schemeClr val="tx1">
                    <a:tint val="75000"/>
                  </a:schemeClr>
                </a:solidFill>
              </a:defRPr>
            </a:lvl2pPr>
            <a:lvl3pPr marL="914316" indent="0" algn="ctr">
              <a:buNone/>
              <a:defRPr>
                <a:solidFill>
                  <a:schemeClr val="tx1">
                    <a:tint val="75000"/>
                  </a:schemeClr>
                </a:solidFill>
              </a:defRPr>
            </a:lvl3pPr>
            <a:lvl4pPr marL="1371475" indent="0" algn="ctr">
              <a:buNone/>
              <a:defRPr>
                <a:solidFill>
                  <a:schemeClr val="tx1">
                    <a:tint val="75000"/>
                  </a:schemeClr>
                </a:solidFill>
              </a:defRPr>
            </a:lvl4pPr>
            <a:lvl5pPr marL="1828634" indent="0" algn="ctr">
              <a:buNone/>
              <a:defRPr>
                <a:solidFill>
                  <a:schemeClr val="tx1">
                    <a:tint val="75000"/>
                  </a:schemeClr>
                </a:solidFill>
              </a:defRPr>
            </a:lvl5pPr>
            <a:lvl6pPr marL="2285792" indent="0" algn="ctr">
              <a:buNone/>
              <a:defRPr>
                <a:solidFill>
                  <a:schemeClr val="tx1">
                    <a:tint val="75000"/>
                  </a:schemeClr>
                </a:solidFill>
              </a:defRPr>
            </a:lvl6pPr>
            <a:lvl7pPr marL="2742950" indent="0" algn="ctr">
              <a:buNone/>
              <a:defRPr>
                <a:solidFill>
                  <a:schemeClr val="tx1">
                    <a:tint val="75000"/>
                  </a:schemeClr>
                </a:solidFill>
              </a:defRPr>
            </a:lvl7pPr>
            <a:lvl8pPr marL="3200108" indent="0" algn="ctr">
              <a:buNone/>
              <a:defRPr>
                <a:solidFill>
                  <a:schemeClr val="tx1">
                    <a:tint val="75000"/>
                  </a:schemeClr>
                </a:solidFill>
              </a:defRPr>
            </a:lvl8pPr>
            <a:lvl9pPr marL="365726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4" y="3813439"/>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1" y="1411553"/>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1" y="1412875"/>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59" indent="-339959">
              <a:lnSpc>
                <a:spcPct val="90000"/>
              </a:lnSpc>
              <a:defRPr sz="2800"/>
            </a:lvl1pPr>
            <a:lvl2pPr marL="673303" indent="-325407">
              <a:lnSpc>
                <a:spcPct val="90000"/>
              </a:lnSpc>
              <a:defRPr sz="2400"/>
            </a:lvl2pPr>
            <a:lvl3pPr marL="953736" indent="-288369">
              <a:lnSpc>
                <a:spcPct val="90000"/>
              </a:lnSpc>
              <a:defRPr sz="2000"/>
            </a:lvl3pPr>
            <a:lvl4pPr marL="1227555" indent="-273819">
              <a:lnSpc>
                <a:spcPct val="90000"/>
              </a:lnSpc>
              <a:defRPr sz="1800"/>
            </a:lvl4pPr>
            <a:lvl5pPr marL="1515924" indent="-2804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896" indent="-347896">
              <a:lnSpc>
                <a:spcPct val="90000"/>
              </a:lnSpc>
              <a:defRPr sz="2800"/>
            </a:lvl1pPr>
            <a:lvl2pPr marL="673303" indent="-339959">
              <a:lnSpc>
                <a:spcPct val="90000"/>
              </a:lnSpc>
              <a:defRPr sz="2400"/>
            </a:lvl2pPr>
            <a:lvl3pPr marL="961673" indent="-302921">
              <a:lnSpc>
                <a:spcPct val="90000"/>
              </a:lnSpc>
              <a:defRPr sz="2000"/>
            </a:lvl3pPr>
            <a:lvl4pPr marL="1227555" indent="-265882">
              <a:lnSpc>
                <a:spcPct val="90000"/>
              </a:lnSpc>
              <a:defRPr sz="1800"/>
            </a:lvl4pPr>
            <a:lvl5pPr marL="1515924" indent="-273819">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58" indent="0">
              <a:buNone/>
              <a:defRPr sz="2000" b="1"/>
            </a:lvl2pPr>
            <a:lvl3pPr marL="914316" indent="0">
              <a:buNone/>
              <a:defRPr sz="1800" b="1"/>
            </a:lvl3pPr>
            <a:lvl4pPr marL="1371475" indent="0">
              <a:buNone/>
              <a:defRPr sz="1600" b="1"/>
            </a:lvl4pPr>
            <a:lvl5pPr marL="1828634" indent="0">
              <a:buNone/>
              <a:defRPr sz="1600" b="1"/>
            </a:lvl5pPr>
            <a:lvl6pPr marL="2285792" indent="0">
              <a:buNone/>
              <a:defRPr sz="1600" b="1"/>
            </a:lvl6pPr>
            <a:lvl7pPr marL="2742950" indent="0">
              <a:buNone/>
              <a:defRPr sz="1600" b="1"/>
            </a:lvl7pPr>
            <a:lvl8pPr marL="3200108" indent="0">
              <a:buNone/>
              <a:defRPr sz="1600" b="1"/>
            </a:lvl8pPr>
            <a:lvl9pPr marL="365726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55" indent="-281755">
              <a:defRPr sz="2300"/>
            </a:lvl1pPr>
            <a:lvl2pPr marL="562189" indent="-265882">
              <a:defRPr sz="2000"/>
            </a:lvl2pPr>
            <a:lvl3pPr marL="813520" indent="-243394">
              <a:defRPr sz="1800"/>
            </a:lvl3pPr>
            <a:lvl4pPr marL="1050300" indent="-228844">
              <a:defRPr sz="1700"/>
            </a:lvl4pPr>
            <a:lvl5pPr marL="1279144" indent="-206356">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4" y="1411553"/>
            <a:ext cx="4117019" cy="692498"/>
          </a:xfrm>
        </p:spPr>
        <p:txBody>
          <a:bodyPr anchor="b"/>
          <a:lstStyle>
            <a:lvl1pPr marL="0" indent="0">
              <a:lnSpc>
                <a:spcPct val="90000"/>
              </a:lnSpc>
              <a:spcBef>
                <a:spcPts val="0"/>
              </a:spcBef>
              <a:buNone/>
              <a:defRPr sz="2500" b="1"/>
            </a:lvl1pPr>
            <a:lvl2pPr marL="457158" indent="0">
              <a:buNone/>
              <a:defRPr sz="2000" b="1"/>
            </a:lvl2pPr>
            <a:lvl3pPr marL="914316" indent="0">
              <a:buNone/>
              <a:defRPr sz="1800" b="1"/>
            </a:lvl3pPr>
            <a:lvl4pPr marL="1371475" indent="0">
              <a:buNone/>
              <a:defRPr sz="1600" b="1"/>
            </a:lvl4pPr>
            <a:lvl5pPr marL="1828634" indent="0">
              <a:buNone/>
              <a:defRPr sz="1600" b="1"/>
            </a:lvl5pPr>
            <a:lvl6pPr marL="2285792" indent="0">
              <a:buNone/>
              <a:defRPr sz="1600" b="1"/>
            </a:lvl6pPr>
            <a:lvl7pPr marL="2742950" indent="0">
              <a:buNone/>
              <a:defRPr sz="1600" b="1"/>
            </a:lvl7pPr>
            <a:lvl8pPr marL="3200108" indent="0">
              <a:buNone/>
              <a:defRPr sz="1600" b="1"/>
            </a:lvl8pPr>
            <a:lvl9pPr marL="365726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06" indent="-296306">
              <a:defRPr sz="2300"/>
            </a:lvl1pPr>
            <a:lvl2pPr marL="570126" indent="-273819">
              <a:defRPr sz="2000"/>
            </a:lvl2pPr>
            <a:lvl3pPr marL="821457" indent="-244717">
              <a:defRPr sz="1800"/>
            </a:lvl3pPr>
            <a:lvl4pPr marL="1050300" indent="-236781">
              <a:defRPr sz="1700"/>
            </a:lvl4pPr>
            <a:lvl5pPr marL="1279144" indent="-220908">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1" y="230190"/>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4" y="1412876"/>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5" r:id="rId11"/>
    <p:sldLayoutId id="2147483727" r:id="rId12"/>
    <p:sldLayoutId id="2147483728" r:id="rId13"/>
    <p:sldLayoutId id="2147483774" r:id="rId14"/>
    <p:sldLayoutId id="2147483851" r:id="rId15"/>
  </p:sldLayoutIdLst>
  <p:transition>
    <p:fade/>
  </p:transition>
  <p:txStyles>
    <p:titleStyle>
      <a:lvl1pPr algn="l" defTabSz="914316"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55" indent="-396855" algn="l" defTabSz="914316" rtl="0" eaLnBrk="1" latinLnBrk="0" hangingPunct="1">
        <a:lnSpc>
          <a:spcPct val="90000"/>
        </a:lnSpc>
        <a:spcBef>
          <a:spcPct val="20000"/>
        </a:spcBef>
        <a:buFontTx/>
        <a:buBlip>
          <a:blip r:embed="rId18"/>
        </a:buBlip>
        <a:defRPr sz="3200" kern="1200">
          <a:solidFill>
            <a:srgbClr val="99CC99"/>
          </a:solidFill>
          <a:latin typeface="+mn-lt"/>
          <a:ea typeface="+mn-ea"/>
          <a:cs typeface="+mn-cs"/>
        </a:defRPr>
      </a:lvl1pPr>
      <a:lvl2pPr marL="914353" indent="-396855" algn="l" defTabSz="914316" rtl="0" eaLnBrk="1" latinLnBrk="0" hangingPunct="1">
        <a:lnSpc>
          <a:spcPct val="90000"/>
        </a:lnSpc>
        <a:spcBef>
          <a:spcPct val="20000"/>
        </a:spcBef>
        <a:buSzPct val="90000"/>
        <a:buFontTx/>
        <a:buBlip>
          <a:blip r:embed="rId19"/>
        </a:buBlip>
        <a:defRPr sz="2800" kern="1200">
          <a:solidFill>
            <a:srgbClr val="99CC99"/>
          </a:solidFill>
          <a:latin typeface="+mn-lt"/>
          <a:ea typeface="+mn-ea"/>
          <a:cs typeface="+mn-cs"/>
        </a:defRPr>
      </a:lvl2pPr>
      <a:lvl3pPr marL="1258824" indent="-344470" algn="l" defTabSz="914316" rtl="0" eaLnBrk="1" latinLnBrk="0" hangingPunct="1">
        <a:lnSpc>
          <a:spcPct val="90000"/>
        </a:lnSpc>
        <a:spcBef>
          <a:spcPct val="20000"/>
        </a:spcBef>
        <a:buSzPct val="90000"/>
        <a:buFontTx/>
        <a:buBlip>
          <a:blip r:embed="rId19"/>
        </a:buBlip>
        <a:defRPr sz="2400" kern="1200">
          <a:solidFill>
            <a:srgbClr val="99CC99"/>
          </a:solidFill>
          <a:latin typeface="+mn-lt"/>
          <a:ea typeface="+mn-ea"/>
          <a:cs typeface="+mn-cs"/>
        </a:defRPr>
      </a:lvl3pPr>
      <a:lvl4pPr marL="1604881" indent="-346057" algn="l" defTabSz="914316" rtl="0" eaLnBrk="1" latinLnBrk="0" hangingPunct="1">
        <a:lnSpc>
          <a:spcPct val="90000"/>
        </a:lnSpc>
        <a:spcBef>
          <a:spcPct val="20000"/>
        </a:spcBef>
        <a:buSzPct val="90000"/>
        <a:buFontTx/>
        <a:buBlip>
          <a:blip r:embed="rId19"/>
        </a:buBlip>
        <a:defRPr sz="2400" kern="1200">
          <a:solidFill>
            <a:srgbClr val="99CC99"/>
          </a:solidFill>
          <a:latin typeface="+mn-lt"/>
          <a:ea typeface="+mn-ea"/>
          <a:cs typeface="+mn-cs"/>
        </a:defRPr>
      </a:lvl4pPr>
      <a:lvl5pPr marL="1941414" indent="-336532" algn="l" defTabSz="914316" rtl="0" eaLnBrk="1" latinLnBrk="0" hangingPunct="1">
        <a:lnSpc>
          <a:spcPct val="90000"/>
        </a:lnSpc>
        <a:spcBef>
          <a:spcPct val="20000"/>
        </a:spcBef>
        <a:buSzPct val="90000"/>
        <a:buFontTx/>
        <a:buBlip>
          <a:blip r:embed="rId19"/>
        </a:buBlip>
        <a:defRPr sz="2400" kern="1200">
          <a:solidFill>
            <a:srgbClr val="99CC99"/>
          </a:solidFill>
          <a:latin typeface="+mn-lt"/>
          <a:ea typeface="+mn-ea"/>
          <a:cs typeface="+mn-cs"/>
        </a:defRPr>
      </a:lvl5pPr>
      <a:lvl6pPr marL="2514370" indent="-228579" algn="l" defTabSz="9143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29" indent="-228579" algn="l" defTabSz="9143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688" indent="-228579" algn="l" defTabSz="9143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46" indent="-228579" algn="l" defTabSz="9143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16" rtl="0" eaLnBrk="1" latinLnBrk="0" hangingPunct="1">
        <a:defRPr sz="1800" kern="1200">
          <a:solidFill>
            <a:schemeClr val="tx1"/>
          </a:solidFill>
          <a:latin typeface="+mn-lt"/>
          <a:ea typeface="+mn-ea"/>
          <a:cs typeface="+mn-cs"/>
        </a:defRPr>
      </a:lvl1pPr>
      <a:lvl2pPr marL="457158" algn="l" defTabSz="914316" rtl="0" eaLnBrk="1" latinLnBrk="0" hangingPunct="1">
        <a:defRPr sz="1800" kern="1200">
          <a:solidFill>
            <a:schemeClr val="tx1"/>
          </a:solidFill>
          <a:latin typeface="+mn-lt"/>
          <a:ea typeface="+mn-ea"/>
          <a:cs typeface="+mn-cs"/>
        </a:defRPr>
      </a:lvl2pPr>
      <a:lvl3pPr marL="914316" algn="l" defTabSz="914316" rtl="0" eaLnBrk="1" latinLnBrk="0" hangingPunct="1">
        <a:defRPr sz="1800" kern="1200">
          <a:solidFill>
            <a:schemeClr val="tx1"/>
          </a:solidFill>
          <a:latin typeface="+mn-lt"/>
          <a:ea typeface="+mn-ea"/>
          <a:cs typeface="+mn-cs"/>
        </a:defRPr>
      </a:lvl3pPr>
      <a:lvl4pPr marL="1371475" algn="l" defTabSz="914316" rtl="0" eaLnBrk="1" latinLnBrk="0" hangingPunct="1">
        <a:defRPr sz="1800" kern="1200">
          <a:solidFill>
            <a:schemeClr val="tx1"/>
          </a:solidFill>
          <a:latin typeface="+mn-lt"/>
          <a:ea typeface="+mn-ea"/>
          <a:cs typeface="+mn-cs"/>
        </a:defRPr>
      </a:lvl4pPr>
      <a:lvl5pPr marL="1828634" algn="l" defTabSz="914316" rtl="0" eaLnBrk="1" latinLnBrk="0" hangingPunct="1">
        <a:defRPr sz="1800" kern="1200">
          <a:solidFill>
            <a:schemeClr val="tx1"/>
          </a:solidFill>
          <a:latin typeface="+mn-lt"/>
          <a:ea typeface="+mn-ea"/>
          <a:cs typeface="+mn-cs"/>
        </a:defRPr>
      </a:lvl5pPr>
      <a:lvl6pPr marL="2285792" algn="l" defTabSz="914316" rtl="0" eaLnBrk="1" latinLnBrk="0" hangingPunct="1">
        <a:defRPr sz="1800" kern="1200">
          <a:solidFill>
            <a:schemeClr val="tx1"/>
          </a:solidFill>
          <a:latin typeface="+mn-lt"/>
          <a:ea typeface="+mn-ea"/>
          <a:cs typeface="+mn-cs"/>
        </a:defRPr>
      </a:lvl6pPr>
      <a:lvl7pPr marL="2742950" algn="l" defTabSz="914316" rtl="0" eaLnBrk="1" latinLnBrk="0" hangingPunct="1">
        <a:defRPr sz="1800" kern="1200">
          <a:solidFill>
            <a:schemeClr val="tx1"/>
          </a:solidFill>
          <a:latin typeface="+mn-lt"/>
          <a:ea typeface="+mn-ea"/>
          <a:cs typeface="+mn-cs"/>
        </a:defRPr>
      </a:lvl7pPr>
      <a:lvl8pPr marL="3200108" algn="l" defTabSz="914316" rtl="0" eaLnBrk="1" latinLnBrk="0" hangingPunct="1">
        <a:defRPr sz="1800" kern="1200">
          <a:solidFill>
            <a:schemeClr val="tx1"/>
          </a:solidFill>
          <a:latin typeface="+mn-lt"/>
          <a:ea typeface="+mn-ea"/>
          <a:cs typeface="+mn-cs"/>
        </a:defRPr>
      </a:lvl8pPr>
      <a:lvl9pPr marL="3657267" algn="l" defTabSz="91431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853"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3" Type="http://schemas.openxmlformats.org/officeDocument/2006/relationships/hyperlink" Target="http://www.linuxdriverproject.org/twiki/bin/view" TargetMode="External"/><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4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32.png"/><Relationship Id="rId7" Type="http://schemas.openxmlformats.org/officeDocument/2006/relationships/image" Target="../media/image53.png"/><Relationship Id="rId2" Type="http://schemas.openxmlformats.org/officeDocument/2006/relationships/notesSlide" Target="../notesSlides/notesSlide23.xml"/><Relationship Id="rId1" Type="http://schemas.openxmlformats.org/officeDocument/2006/relationships/slideLayout" Target="../slideLayouts/slideLayout14.xml"/><Relationship Id="rId6" Type="http://schemas.openxmlformats.org/officeDocument/2006/relationships/image" Target="../media/image52.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s>
</file>

<file path=ppt/slides/_rels/slide24.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image" Target="../media/image60.jpeg"/><Relationship Id="rId5" Type="http://schemas.openxmlformats.org/officeDocument/2006/relationships/image" Target="../media/image59.png"/><Relationship Id="rId4" Type="http://schemas.openxmlformats.org/officeDocument/2006/relationships/image" Target="../media/image5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32.png"/><Relationship Id="rId7" Type="http://schemas.openxmlformats.org/officeDocument/2006/relationships/image" Target="../media/image68.png"/><Relationship Id="rId2" Type="http://schemas.openxmlformats.org/officeDocument/2006/relationships/notesSlide" Target="../notesSlides/notesSlide34.xml"/><Relationship Id="rId1" Type="http://schemas.openxmlformats.org/officeDocument/2006/relationships/slideLayout" Target="../slideLayouts/slideLayout14.xml"/><Relationship Id="rId6" Type="http://schemas.openxmlformats.org/officeDocument/2006/relationships/image" Target="../media/image67.png"/><Relationship Id="rId11" Type="http://schemas.openxmlformats.org/officeDocument/2006/relationships/image" Target="../media/image72.png"/><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png"/></Relationships>
</file>

<file path=ppt/slides/_rels/slide35.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32.png"/><Relationship Id="rId7" Type="http://schemas.openxmlformats.org/officeDocument/2006/relationships/image" Target="../media/image76.png"/><Relationship Id="rId2" Type="http://schemas.openxmlformats.org/officeDocument/2006/relationships/notesSlide" Target="../notesSlides/notesSlide35.xml"/><Relationship Id="rId1" Type="http://schemas.openxmlformats.org/officeDocument/2006/relationships/slideLayout" Target="../slideLayouts/slideLayout13.xml"/><Relationship Id="rId6" Type="http://schemas.openxmlformats.org/officeDocument/2006/relationships/image" Target="../media/image75.png"/><Relationship Id="rId5" Type="http://schemas.openxmlformats.org/officeDocument/2006/relationships/image" Target="../media/image74.png"/><Relationship Id="rId10" Type="http://schemas.openxmlformats.org/officeDocument/2006/relationships/image" Target="../media/image79.png"/><Relationship Id="rId4" Type="http://schemas.openxmlformats.org/officeDocument/2006/relationships/image" Target="../media/image73.png"/><Relationship Id="rId9" Type="http://schemas.openxmlformats.org/officeDocument/2006/relationships/image" Target="../media/image78.png"/></Relationships>
</file>

<file path=ppt/slides/_rels/slide36.xml.rels><?xml version="1.0" encoding="UTF-8" standalone="yes"?>
<Relationships xmlns="http://schemas.openxmlformats.org/package/2006/relationships"><Relationship Id="rId3" Type="http://schemas.openxmlformats.org/officeDocument/2006/relationships/image" Target="../media/image80.png"/><Relationship Id="rId7" Type="http://schemas.openxmlformats.org/officeDocument/2006/relationships/image" Target="../media/image83.png"/><Relationship Id="rId2" Type="http://schemas.openxmlformats.org/officeDocument/2006/relationships/notesSlide" Target="../notesSlides/notesSlide36.xml"/><Relationship Id="rId1" Type="http://schemas.openxmlformats.org/officeDocument/2006/relationships/slideLayout" Target="../slideLayouts/slideLayout15.xml"/><Relationship Id="rId6" Type="http://schemas.openxmlformats.org/officeDocument/2006/relationships/image" Target="../media/image82.png"/><Relationship Id="rId5" Type="http://schemas.openxmlformats.org/officeDocument/2006/relationships/image" Target="../media/image70.png"/><Relationship Id="rId4" Type="http://schemas.openxmlformats.org/officeDocument/2006/relationships/image" Target="../media/image81.png"/></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4.png"/><Relationship Id="rId7" Type="http://schemas.openxmlformats.org/officeDocument/2006/relationships/image" Target="../media/image87.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86.png"/><Relationship Id="rId5" Type="http://schemas.openxmlformats.org/officeDocument/2006/relationships/image" Target="../media/image85.png"/><Relationship Id="rId10" Type="http://schemas.openxmlformats.org/officeDocument/2006/relationships/image" Target="../media/image61.png"/><Relationship Id="rId4" Type="http://schemas.openxmlformats.org/officeDocument/2006/relationships/image" Target="../media/image58.png"/><Relationship Id="rId9" Type="http://schemas.openxmlformats.org/officeDocument/2006/relationships/image" Target="../media/image89.png"/></Relationships>
</file>

<file path=ppt/slides/_rels/slide3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4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45.xml"/><Relationship Id="rId1" Type="http://schemas.openxmlformats.org/officeDocument/2006/relationships/slideLayout" Target="../slideLayouts/slideLayout8.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58.png"/></Relationships>
</file>

<file path=ppt/slides/_rels/slide4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46.xml"/><Relationship Id="rId1" Type="http://schemas.openxmlformats.org/officeDocument/2006/relationships/slideLayout" Target="../slideLayouts/slideLayout4.xml"/><Relationship Id="rId5" Type="http://schemas.openxmlformats.org/officeDocument/2006/relationships/image" Target="../media/image99.jpeg"/><Relationship Id="rId4" Type="http://schemas.openxmlformats.org/officeDocument/2006/relationships/image" Target="../media/image58.png"/></Relationships>
</file>

<file path=ppt/slides/_rels/slide47.xml.rels><?xml version="1.0" encoding="UTF-8" standalone="yes"?>
<Relationships xmlns="http://schemas.openxmlformats.org/package/2006/relationships"><Relationship Id="rId8" Type="http://schemas.openxmlformats.org/officeDocument/2006/relationships/image" Target="../media/image104.png"/><Relationship Id="rId13" Type="http://schemas.openxmlformats.org/officeDocument/2006/relationships/image" Target="../media/image109.png"/><Relationship Id="rId3" Type="http://schemas.openxmlformats.org/officeDocument/2006/relationships/image" Target="../media/image100.png"/><Relationship Id="rId7" Type="http://schemas.openxmlformats.org/officeDocument/2006/relationships/image" Target="../media/image103.emf"/><Relationship Id="rId12" Type="http://schemas.openxmlformats.org/officeDocument/2006/relationships/image" Target="../media/image108.emf"/><Relationship Id="rId2" Type="http://schemas.openxmlformats.org/officeDocument/2006/relationships/notesSlide" Target="../notesSlides/notesSlide47.xml"/><Relationship Id="rId1" Type="http://schemas.openxmlformats.org/officeDocument/2006/relationships/slideLayout" Target="../slideLayouts/slideLayout8.xml"/><Relationship Id="rId6" Type="http://schemas.openxmlformats.org/officeDocument/2006/relationships/image" Target="../media/image102.emf"/><Relationship Id="rId11" Type="http://schemas.openxmlformats.org/officeDocument/2006/relationships/image" Target="../media/image107.png"/><Relationship Id="rId5" Type="http://schemas.openxmlformats.org/officeDocument/2006/relationships/image" Target="../media/image101.emf"/><Relationship Id="rId15" Type="http://schemas.openxmlformats.org/officeDocument/2006/relationships/image" Target="../media/image111.png"/><Relationship Id="rId10" Type="http://schemas.openxmlformats.org/officeDocument/2006/relationships/image" Target="../media/image106.emf"/><Relationship Id="rId4" Type="http://schemas.openxmlformats.org/officeDocument/2006/relationships/image" Target="../media/image58.png"/><Relationship Id="rId9" Type="http://schemas.openxmlformats.org/officeDocument/2006/relationships/image" Target="../media/image105.png"/><Relationship Id="rId14" Type="http://schemas.openxmlformats.org/officeDocument/2006/relationships/image" Target="../media/image110.png"/></Relationships>
</file>

<file path=ppt/slides/_rels/slide48.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48.xml"/><Relationship Id="rId1" Type="http://schemas.openxmlformats.org/officeDocument/2006/relationships/slideLayout" Target="../slideLayouts/slideLayout8.xml"/><Relationship Id="rId4" Type="http://schemas.openxmlformats.org/officeDocument/2006/relationships/image" Target="../media/image113.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114.png"/><Relationship Id="rId7" Type="http://schemas.openxmlformats.org/officeDocument/2006/relationships/image" Target="../media/image116.png"/><Relationship Id="rId2" Type="http://schemas.openxmlformats.org/officeDocument/2006/relationships/notesSlide" Target="../notesSlides/notesSlide51.xml"/><Relationship Id="rId1" Type="http://schemas.openxmlformats.org/officeDocument/2006/relationships/slideLayout" Target="../slideLayouts/slideLayout7.xml"/><Relationship Id="rId6" Type="http://schemas.openxmlformats.org/officeDocument/2006/relationships/image" Target="../media/image115.png"/><Relationship Id="rId11" Type="http://schemas.openxmlformats.org/officeDocument/2006/relationships/image" Target="../media/image118.png"/><Relationship Id="rId5" Type="http://schemas.openxmlformats.org/officeDocument/2006/relationships/hyperlink" Target="http://microsoft.com/technet" TargetMode="External"/><Relationship Id="rId10" Type="http://schemas.openxmlformats.org/officeDocument/2006/relationships/image" Target="../media/image117.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www.microsoft.com/virtualization/" TargetMode="External"/><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54.xml"/><Relationship Id="rId1" Type="http://schemas.openxmlformats.org/officeDocument/2006/relationships/slideLayout" Target="../slideLayouts/slideLayout4.xml"/><Relationship Id="rId5" Type="http://schemas.openxmlformats.org/officeDocument/2006/relationships/image" Target="../media/image122.png"/><Relationship Id="rId4" Type="http://schemas.openxmlformats.org/officeDocument/2006/relationships/image" Target="../media/image121.png"/></Relationships>
</file>

<file path=ppt/slides/_rels/slide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42876" y="230189"/>
            <a:ext cx="8877299" cy="662200"/>
          </a:xfrm>
        </p:spPr>
        <p:txBody>
          <a:bodyPr/>
          <a:lstStyle/>
          <a:p>
            <a:r>
              <a:rPr lang="en-US" dirty="0" smtClean="0"/>
              <a:t>Customer Interoperability Challenges</a:t>
            </a:r>
            <a:endParaRPr lang="en-US" dirty="0"/>
          </a:p>
        </p:txBody>
      </p:sp>
      <p:pic>
        <p:nvPicPr>
          <p:cNvPr id="25" name="Picture 2" descr="C:\Program Files\Microsoft Resource DVD Artwork\DVD_ART\Artwork_Imagery\Shapes and Graphics\Clear glass shapes\large glass rectangle 3 part.png"/>
          <p:cNvPicPr>
            <a:picLocks noChangeAspect="1" noChangeArrowheads="1"/>
          </p:cNvPicPr>
          <p:nvPr/>
        </p:nvPicPr>
        <p:blipFill>
          <a:blip r:embed="rId3" cstate="print"/>
          <a:srcRect/>
          <a:stretch>
            <a:fillRect/>
          </a:stretch>
        </p:blipFill>
        <p:spPr bwMode="auto">
          <a:xfrm>
            <a:off x="422277" y="927706"/>
            <a:ext cx="8416925" cy="5015894"/>
          </a:xfrm>
          <a:prstGeom prst="rect">
            <a:avLst/>
          </a:prstGeom>
          <a:noFill/>
        </p:spPr>
      </p:pic>
      <p:sp>
        <p:nvSpPr>
          <p:cNvPr id="26" name="Rectangle 25"/>
          <p:cNvSpPr/>
          <p:nvPr/>
        </p:nvSpPr>
        <p:spPr>
          <a:xfrm>
            <a:off x="6019801" y="1590675"/>
            <a:ext cx="2819400" cy="1371600"/>
          </a:xfrm>
          <a:prstGeom prst="rect">
            <a:avLst/>
          </a:prstGeom>
        </p:spPr>
        <p:txBody>
          <a:bodyPr wrap="square" lIns="91435" tIns="45718" rIns="91435" bIns="45718" anchor="ctr" anchorCtr="0">
            <a:noAutofit/>
          </a:bodyPr>
          <a:lstStyle/>
          <a:p>
            <a:pPr algn="ctr"/>
            <a:r>
              <a:rPr lang="en-US" sz="2800" dirty="0" smtClean="0"/>
              <a:t>Connecting People and Information</a:t>
            </a:r>
          </a:p>
        </p:txBody>
      </p:sp>
      <p:sp>
        <p:nvSpPr>
          <p:cNvPr id="27" name="Rectangle 26"/>
          <p:cNvSpPr/>
          <p:nvPr/>
        </p:nvSpPr>
        <p:spPr>
          <a:xfrm>
            <a:off x="3124200" y="1438275"/>
            <a:ext cx="3048000" cy="1676400"/>
          </a:xfrm>
          <a:prstGeom prst="rect">
            <a:avLst/>
          </a:prstGeom>
        </p:spPr>
        <p:txBody>
          <a:bodyPr wrap="square" lIns="91435" tIns="45718" rIns="91435" bIns="45718" anchor="ctr" anchorCtr="0">
            <a:noAutofit/>
          </a:bodyPr>
          <a:lstStyle/>
          <a:p>
            <a:pPr algn="ctr"/>
            <a:r>
              <a:rPr lang="en-US" sz="2800" dirty="0" smtClean="0"/>
              <a:t>Enabling Applications that Work Together</a:t>
            </a:r>
            <a:endParaRPr lang="en-US" sz="2800" dirty="0"/>
          </a:p>
        </p:txBody>
      </p:sp>
      <p:sp>
        <p:nvSpPr>
          <p:cNvPr id="28" name="Rectangle 27"/>
          <p:cNvSpPr/>
          <p:nvPr/>
        </p:nvSpPr>
        <p:spPr>
          <a:xfrm>
            <a:off x="381001" y="1743075"/>
            <a:ext cx="2895600" cy="1066800"/>
          </a:xfrm>
          <a:prstGeom prst="rect">
            <a:avLst/>
          </a:prstGeom>
        </p:spPr>
        <p:txBody>
          <a:bodyPr wrap="square" lIns="91435" tIns="45718" rIns="91435" bIns="45718" anchor="ctr" anchorCtr="0">
            <a:noAutofit/>
          </a:bodyPr>
          <a:lstStyle/>
          <a:p>
            <a:pPr algn="ctr"/>
            <a:r>
              <a:rPr lang="en-US" sz="2800" dirty="0" smtClean="0"/>
              <a:t>Managing Heterogeneous Environments</a:t>
            </a:r>
            <a:endParaRPr lang="en-US" sz="2800" dirty="0"/>
          </a:p>
        </p:txBody>
      </p:sp>
      <p:pic>
        <p:nvPicPr>
          <p:cNvPr id="29" name="Picture 6" descr="C:\Program Files\Microsoft Resource DVD Artwork\DVD_ART\Artwork_Imagery\Shapes and Graphics\circular shapes\sphere ball\network connected colored balls.png"/>
          <p:cNvPicPr>
            <a:picLocks noChangeAspect="1" noChangeArrowheads="1"/>
          </p:cNvPicPr>
          <p:nvPr/>
        </p:nvPicPr>
        <p:blipFill>
          <a:blip r:embed="rId4" cstate="print"/>
          <a:srcRect/>
          <a:stretch>
            <a:fillRect/>
          </a:stretch>
        </p:blipFill>
        <p:spPr bwMode="auto">
          <a:xfrm>
            <a:off x="685804" y="3043552"/>
            <a:ext cx="2316653" cy="1828800"/>
          </a:xfrm>
          <a:prstGeom prst="rect">
            <a:avLst/>
          </a:prstGeom>
          <a:noFill/>
        </p:spPr>
      </p:pic>
      <p:grpSp>
        <p:nvGrpSpPr>
          <p:cNvPr id="2" name="Group 102"/>
          <p:cNvGrpSpPr/>
          <p:nvPr/>
        </p:nvGrpSpPr>
        <p:grpSpPr>
          <a:xfrm>
            <a:off x="6112831" y="3052454"/>
            <a:ext cx="2650173" cy="1976751"/>
            <a:chOff x="990600" y="1447800"/>
            <a:chExt cx="1634547" cy="1219200"/>
          </a:xfrm>
        </p:grpSpPr>
        <p:cxnSp>
          <p:nvCxnSpPr>
            <p:cNvPr id="32" name="Straight Connector 31"/>
            <p:cNvCxnSpPr/>
            <p:nvPr/>
          </p:nvCxnSpPr>
          <p:spPr>
            <a:xfrm>
              <a:off x="1676400" y="1676400"/>
              <a:ext cx="609600" cy="533400"/>
            </a:xfrm>
            <a:prstGeom prst="line">
              <a:avLst/>
            </a:prstGeom>
            <a:ln>
              <a:solidFill>
                <a:schemeClr val="tx2">
                  <a:lumMod val="85000"/>
                </a:schemeClr>
              </a:solidFill>
            </a:ln>
            <a:effectLst>
              <a:outerShdw blurRad="50800" dir="5400000" algn="ctr" rotWithShape="0">
                <a:schemeClr val="tx2">
                  <a:lumMod val="85000"/>
                </a:schemeClr>
              </a:outerShdw>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1371600" y="2209800"/>
              <a:ext cx="990600" cy="152400"/>
            </a:xfrm>
            <a:prstGeom prst="line">
              <a:avLst/>
            </a:prstGeom>
            <a:ln>
              <a:solidFill>
                <a:schemeClr val="tx2">
                  <a:lumMod val="85000"/>
                </a:schemeClr>
              </a:solidFill>
            </a:ln>
            <a:effectLst>
              <a:outerShdw blurRad="50800" dir="5400000" algn="ctr" rotWithShape="0">
                <a:schemeClr val="tx2">
                  <a:lumMod val="85000"/>
                </a:schemeClr>
              </a:outerShdw>
            </a:effectLst>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flipH="1" flipV="1">
              <a:off x="1143000" y="1752600"/>
              <a:ext cx="685800" cy="381000"/>
            </a:xfrm>
            <a:prstGeom prst="line">
              <a:avLst/>
            </a:prstGeom>
            <a:ln>
              <a:solidFill>
                <a:schemeClr val="tx2">
                  <a:lumMod val="85000"/>
                </a:schemeClr>
              </a:solidFill>
            </a:ln>
            <a:effectLst>
              <a:outerShdw blurRad="50800" dir="5400000" algn="ctr" rotWithShape="0">
                <a:schemeClr val="tx2">
                  <a:lumMod val="85000"/>
                </a:schemeClr>
              </a:outerShdw>
            </a:effectLst>
          </p:spPr>
          <p:style>
            <a:lnRef idx="1">
              <a:schemeClr val="accent1"/>
            </a:lnRef>
            <a:fillRef idx="0">
              <a:schemeClr val="accent1"/>
            </a:fillRef>
            <a:effectRef idx="0">
              <a:schemeClr val="accent1"/>
            </a:effectRef>
            <a:fontRef idx="minor">
              <a:schemeClr val="tx1"/>
            </a:fontRef>
          </p:style>
        </p:cxnSp>
        <p:pic>
          <p:nvPicPr>
            <p:cNvPr id="35" name="Picture 2" descr="D:\2007 jobs\ms-artwork-2005\vista styled icons-all\icardres.dll.mui_I1011_0409.png"/>
            <p:cNvPicPr>
              <a:picLocks noChangeAspect="1" noChangeArrowheads="1"/>
            </p:cNvPicPr>
            <p:nvPr/>
          </p:nvPicPr>
          <p:blipFill>
            <a:blip r:embed="rId5" cstate="print"/>
            <a:srcRect/>
            <a:stretch>
              <a:fillRect/>
            </a:stretch>
          </p:blipFill>
          <p:spPr bwMode="auto">
            <a:xfrm>
              <a:off x="990600" y="1981200"/>
              <a:ext cx="685800" cy="685800"/>
            </a:xfrm>
            <a:prstGeom prst="rect">
              <a:avLst/>
            </a:prstGeom>
            <a:noFill/>
          </p:spPr>
        </p:pic>
        <p:grpSp>
          <p:nvGrpSpPr>
            <p:cNvPr id="3" name="Group 88"/>
            <p:cNvGrpSpPr/>
            <p:nvPr/>
          </p:nvGrpSpPr>
          <p:grpSpPr>
            <a:xfrm>
              <a:off x="1447800" y="1447800"/>
              <a:ext cx="565727" cy="527280"/>
              <a:chOff x="1600200" y="1371600"/>
              <a:chExt cx="817562" cy="762000"/>
            </a:xfrm>
          </p:grpSpPr>
          <p:pic>
            <p:nvPicPr>
              <p:cNvPr id="38" name="Picture 15" descr="D:\2007 jobs\ms-artwork-2005\vista styled icons-all\imageres.dll_I0065_0409-app.png"/>
              <p:cNvPicPr>
                <a:picLocks noChangeAspect="1" noChangeArrowheads="1"/>
              </p:cNvPicPr>
              <p:nvPr/>
            </p:nvPicPr>
            <p:blipFill>
              <a:blip r:embed="rId6" cstate="print"/>
              <a:srcRect/>
              <a:stretch>
                <a:fillRect/>
              </a:stretch>
            </p:blipFill>
            <p:spPr bwMode="auto">
              <a:xfrm>
                <a:off x="1600200" y="1371600"/>
                <a:ext cx="762000" cy="762000"/>
              </a:xfrm>
              <a:prstGeom prst="rect">
                <a:avLst/>
              </a:prstGeom>
              <a:noFill/>
            </p:spPr>
          </p:pic>
          <p:pic>
            <p:nvPicPr>
              <p:cNvPr id="39" name="Picture 3" descr="D:\2007 jobs\ms-artwork-2005\vista styled icons-all\GenericUser.png"/>
              <p:cNvPicPr>
                <a:picLocks noChangeAspect="1" noChangeArrowheads="1"/>
              </p:cNvPicPr>
              <p:nvPr/>
            </p:nvPicPr>
            <p:blipFill>
              <a:blip r:embed="rId7" cstate="print"/>
              <a:srcRect/>
              <a:stretch>
                <a:fillRect/>
              </a:stretch>
            </p:blipFill>
            <p:spPr bwMode="auto">
              <a:xfrm>
                <a:off x="1981200" y="1600200"/>
                <a:ext cx="436562" cy="531288"/>
              </a:xfrm>
              <a:prstGeom prst="rect">
                <a:avLst/>
              </a:prstGeom>
              <a:noFill/>
            </p:spPr>
          </p:pic>
        </p:grpSp>
        <p:pic>
          <p:nvPicPr>
            <p:cNvPr id="37" name="Picture 4" descr="D:\2007 jobs\ms-artwork-2005\vista styled icons-all\imageres.dll_I00b3_0409.png"/>
            <p:cNvPicPr>
              <a:picLocks noChangeAspect="1" noChangeArrowheads="1"/>
            </p:cNvPicPr>
            <p:nvPr/>
          </p:nvPicPr>
          <p:blipFill>
            <a:blip r:embed="rId8" cstate="print"/>
            <a:srcRect/>
            <a:stretch>
              <a:fillRect/>
            </a:stretch>
          </p:blipFill>
          <p:spPr bwMode="auto">
            <a:xfrm>
              <a:off x="2089726" y="2013526"/>
              <a:ext cx="535421" cy="535421"/>
            </a:xfrm>
            <a:prstGeom prst="rect">
              <a:avLst/>
            </a:prstGeom>
            <a:noFill/>
          </p:spPr>
        </p:pic>
      </p:grpSp>
      <p:grpSp>
        <p:nvGrpSpPr>
          <p:cNvPr id="4" name="Group 101"/>
          <p:cNvGrpSpPr/>
          <p:nvPr/>
        </p:nvGrpSpPr>
        <p:grpSpPr>
          <a:xfrm>
            <a:off x="3352800" y="3119752"/>
            <a:ext cx="2465256" cy="1809636"/>
            <a:chOff x="914400" y="2971800"/>
            <a:chExt cx="1972329" cy="1447800"/>
          </a:xfrm>
        </p:grpSpPr>
        <p:cxnSp>
          <p:nvCxnSpPr>
            <p:cNvPr id="41" name="Straight Connector 40"/>
            <p:cNvCxnSpPr/>
            <p:nvPr/>
          </p:nvCxnSpPr>
          <p:spPr>
            <a:xfrm>
              <a:off x="1219200" y="3429000"/>
              <a:ext cx="685800" cy="609600"/>
            </a:xfrm>
            <a:prstGeom prst="line">
              <a:avLst/>
            </a:prstGeom>
            <a:ln>
              <a:solidFill>
                <a:schemeClr val="tx2">
                  <a:lumMod val="85000"/>
                </a:schemeClr>
              </a:solidFill>
            </a:ln>
            <a:effectLst>
              <a:outerShdw blurRad="50800" dir="5400000" algn="ctr" rotWithShape="0">
                <a:schemeClr val="tx2">
                  <a:lumMod val="85000"/>
                </a:schemeClr>
              </a:outerShdw>
            </a:effectLst>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1866900" y="3390900"/>
              <a:ext cx="762000" cy="533400"/>
            </a:xfrm>
            <a:prstGeom prst="line">
              <a:avLst/>
            </a:prstGeom>
            <a:ln>
              <a:solidFill>
                <a:schemeClr val="tx2">
                  <a:lumMod val="85000"/>
                </a:schemeClr>
              </a:solidFill>
            </a:ln>
            <a:effectLst>
              <a:outerShdw blurRad="50800" dir="5400000" algn="ctr" rotWithShape="0">
                <a:schemeClr val="tx2">
                  <a:lumMod val="85000"/>
                </a:schemeClr>
              </a:outerShdw>
            </a:effectLst>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1295400" y="3200400"/>
              <a:ext cx="1295400" cy="152400"/>
            </a:xfrm>
            <a:prstGeom prst="line">
              <a:avLst/>
            </a:prstGeom>
            <a:ln>
              <a:solidFill>
                <a:schemeClr val="tx2">
                  <a:lumMod val="85000"/>
                </a:schemeClr>
              </a:solidFill>
            </a:ln>
            <a:effectLst>
              <a:outerShdw blurRad="50800" dir="5400000" algn="ctr" rotWithShape="0">
                <a:schemeClr val="tx2">
                  <a:lumMod val="85000"/>
                </a:schemeClr>
              </a:outerShdw>
            </a:effectLst>
          </p:spPr>
          <p:style>
            <a:lnRef idx="1">
              <a:schemeClr val="accent1"/>
            </a:lnRef>
            <a:fillRef idx="0">
              <a:schemeClr val="accent1"/>
            </a:fillRef>
            <a:effectRef idx="0">
              <a:schemeClr val="accent1"/>
            </a:effectRef>
            <a:fontRef idx="minor">
              <a:schemeClr val="tx1"/>
            </a:fontRef>
          </p:style>
        </p:cxnSp>
        <p:pic>
          <p:nvPicPr>
            <p:cNvPr id="44" name="Picture 2" descr="C:\Program Files\Microsoft Resource DVD Artwork\DVD_ART\Artwork_Imagery\HARDWARE_IMAGERY\Illustration - Misc Hardware\Windows Vista Illustration Icons\Application.png"/>
            <p:cNvPicPr>
              <a:picLocks noChangeAspect="1" noChangeArrowheads="1"/>
            </p:cNvPicPr>
            <p:nvPr/>
          </p:nvPicPr>
          <p:blipFill>
            <a:blip r:embed="rId9" cstate="print"/>
            <a:srcRect/>
            <a:stretch>
              <a:fillRect/>
            </a:stretch>
          </p:blipFill>
          <p:spPr bwMode="auto">
            <a:xfrm>
              <a:off x="2286000" y="2971800"/>
              <a:ext cx="600729" cy="600729"/>
            </a:xfrm>
            <a:prstGeom prst="rect">
              <a:avLst/>
            </a:prstGeom>
            <a:noFill/>
          </p:spPr>
        </p:pic>
        <p:pic>
          <p:nvPicPr>
            <p:cNvPr id="45" name="Picture 10" descr="D:\2007 jobs\ms-artwork-2005\vista styled icons-all\RelMon.dll_I00c9_0409.png"/>
            <p:cNvPicPr>
              <a:picLocks noChangeAspect="1" noChangeArrowheads="1"/>
            </p:cNvPicPr>
            <p:nvPr/>
          </p:nvPicPr>
          <p:blipFill>
            <a:blip r:embed="rId10" cstate="print"/>
            <a:srcRect/>
            <a:stretch>
              <a:fillRect/>
            </a:stretch>
          </p:blipFill>
          <p:spPr bwMode="auto">
            <a:xfrm>
              <a:off x="1600200" y="3657600"/>
              <a:ext cx="762000" cy="762000"/>
            </a:xfrm>
            <a:prstGeom prst="rect">
              <a:avLst/>
            </a:prstGeom>
            <a:noFill/>
          </p:spPr>
        </p:pic>
        <p:pic>
          <p:nvPicPr>
            <p:cNvPr id="46" name="Picture 12" descr="D:\2007 jobs\ms-artwork-2005\vista styled icons-all\sidebar.exe_I0064_0409.png"/>
            <p:cNvPicPr>
              <a:picLocks noChangeAspect="1" noChangeArrowheads="1"/>
            </p:cNvPicPr>
            <p:nvPr/>
          </p:nvPicPr>
          <p:blipFill>
            <a:blip r:embed="rId11" cstate="print"/>
            <a:srcRect/>
            <a:stretch>
              <a:fillRect/>
            </a:stretch>
          </p:blipFill>
          <p:spPr bwMode="auto">
            <a:xfrm>
              <a:off x="914400" y="3124200"/>
              <a:ext cx="609600" cy="609600"/>
            </a:xfrm>
            <a:prstGeom prst="rect">
              <a:avLst/>
            </a:prstGeom>
            <a:noFill/>
          </p:spPr>
        </p:pic>
      </p:gr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Bridging </a:t>
            </a:r>
            <a:r>
              <a:rPr lang="en-GB" dirty="0" smtClean="0"/>
              <a:t>the </a:t>
            </a:r>
            <a:r>
              <a:rPr lang="en-GB" dirty="0"/>
              <a:t>Divide</a:t>
            </a:r>
            <a:endParaRPr lang="en-US" dirty="0"/>
          </a:p>
        </p:txBody>
      </p:sp>
      <p:sp>
        <p:nvSpPr>
          <p:cNvPr id="6" name="Content Placeholder 11"/>
          <p:cNvSpPr>
            <a:spLocks noGrp="1"/>
          </p:cNvSpPr>
          <p:nvPr>
            <p:ph idx="1"/>
          </p:nvPr>
        </p:nvSpPr>
        <p:spPr>
          <a:xfrm>
            <a:off x="381001" y="1074547"/>
            <a:ext cx="8382000" cy="4721225"/>
          </a:xfrm>
        </p:spPr>
        <p:txBody>
          <a:bodyPr/>
          <a:lstStyle/>
          <a:p>
            <a:pPr>
              <a:lnSpc>
                <a:spcPct val="80000"/>
              </a:lnSpc>
              <a:buNone/>
            </a:pPr>
            <a:r>
              <a:rPr lang="en-GB" sz="2000" dirty="0" smtClean="0"/>
              <a:t>November 2, 2006</a:t>
            </a:r>
          </a:p>
          <a:p>
            <a:pPr marL="740793" lvl="1" indent="-339466">
              <a:lnSpc>
                <a:spcPct val="80000"/>
              </a:lnSpc>
              <a:buClr>
                <a:schemeClr val="accent2">
                  <a:lumMod val="75000"/>
                </a:schemeClr>
              </a:buClr>
              <a:buSzPct val="100000"/>
              <a:buFont typeface="Webdings" pitchFamily="18" charset="2"/>
              <a:buChar char="4"/>
            </a:pPr>
            <a:r>
              <a:rPr lang="en-GB" sz="2400" dirty="0" smtClean="0"/>
              <a:t>Microsoft and Novell announced landmark collaboration agreement </a:t>
            </a:r>
          </a:p>
          <a:p>
            <a:pPr marL="740793" lvl="1" indent="-339466">
              <a:lnSpc>
                <a:spcPct val="80000"/>
              </a:lnSpc>
              <a:buClr>
                <a:schemeClr val="accent2">
                  <a:lumMod val="75000"/>
                </a:schemeClr>
              </a:buClr>
              <a:buSzPct val="100000"/>
              <a:buFont typeface="Webdings" pitchFamily="18" charset="2"/>
              <a:buChar char="4"/>
            </a:pPr>
            <a:r>
              <a:rPr lang="en-GB" sz="2400" dirty="0" smtClean="0"/>
              <a:t>Targeting solutions for customers with Windows and Linux</a:t>
            </a:r>
          </a:p>
          <a:p>
            <a:pPr>
              <a:lnSpc>
                <a:spcPct val="80000"/>
              </a:lnSpc>
              <a:spcBef>
                <a:spcPts val="703"/>
              </a:spcBef>
              <a:buNone/>
            </a:pPr>
            <a:r>
              <a:rPr lang="en-GB" sz="2000" dirty="0" smtClean="0"/>
              <a:t>Delivering unprecedented customer value</a:t>
            </a:r>
          </a:p>
          <a:p>
            <a:pPr marL="740793" lvl="1" indent="-339466">
              <a:lnSpc>
                <a:spcPct val="80000"/>
              </a:lnSpc>
              <a:buClr>
                <a:schemeClr val="accent2">
                  <a:lumMod val="75000"/>
                </a:schemeClr>
              </a:buClr>
              <a:buSzPct val="100000"/>
              <a:buFont typeface="Webdings" pitchFamily="18" charset="2"/>
              <a:buChar char="4"/>
            </a:pPr>
            <a:r>
              <a:rPr lang="en-GB" sz="2400" dirty="0" smtClean="0"/>
              <a:t>Interoperability via technology cooperation agreement (TCA)</a:t>
            </a:r>
          </a:p>
          <a:p>
            <a:pPr marL="1031080" lvl="2" indent="-290288">
              <a:lnSpc>
                <a:spcPct val="80000"/>
              </a:lnSpc>
              <a:spcAft>
                <a:spcPts val="422"/>
              </a:spcAft>
              <a:buFont typeface="Arial" pitchFamily="34" charset="0"/>
              <a:buChar char="•"/>
            </a:pPr>
            <a:r>
              <a:rPr lang="en-GB" sz="1200" b="1" i="1" dirty="0" smtClean="0"/>
              <a:t>Virtualization</a:t>
            </a:r>
          </a:p>
          <a:p>
            <a:pPr marL="1031080" lvl="2" indent="-290288">
              <a:lnSpc>
                <a:spcPct val="80000"/>
              </a:lnSpc>
              <a:spcAft>
                <a:spcPts val="422"/>
              </a:spcAft>
              <a:buFont typeface="Arial" pitchFamily="34" charset="0"/>
              <a:buChar char="•"/>
            </a:pPr>
            <a:r>
              <a:rPr lang="en-GB" sz="1200" b="1" i="1" dirty="0" smtClean="0"/>
              <a:t>Standards-based systems management</a:t>
            </a:r>
          </a:p>
          <a:p>
            <a:pPr marL="1031080" lvl="2" indent="-290288">
              <a:lnSpc>
                <a:spcPct val="80000"/>
              </a:lnSpc>
              <a:spcAft>
                <a:spcPts val="422"/>
              </a:spcAft>
              <a:buFont typeface="Arial" pitchFamily="34" charset="0"/>
              <a:buChar char="•"/>
            </a:pPr>
            <a:r>
              <a:rPr lang="en-GB" sz="1200" b="1" i="1" dirty="0" smtClean="0"/>
              <a:t>Directory and identity federation</a:t>
            </a:r>
          </a:p>
          <a:p>
            <a:pPr marL="1031080" lvl="2" indent="-290288">
              <a:lnSpc>
                <a:spcPct val="80000"/>
              </a:lnSpc>
              <a:spcAft>
                <a:spcPts val="422"/>
              </a:spcAft>
              <a:buFont typeface="Arial" pitchFamily="34" charset="0"/>
              <a:buChar char="•"/>
            </a:pPr>
            <a:r>
              <a:rPr lang="en-GB" sz="1200" b="1" i="1" dirty="0" smtClean="0"/>
              <a:t>Document format compatibility</a:t>
            </a:r>
          </a:p>
          <a:p>
            <a:pPr marL="1031080" lvl="2" indent="-290288">
              <a:lnSpc>
                <a:spcPct val="80000"/>
              </a:lnSpc>
              <a:spcAft>
                <a:spcPts val="422"/>
              </a:spcAft>
              <a:buFont typeface="Arial" pitchFamily="34" charset="0"/>
              <a:buChar char="•"/>
            </a:pPr>
            <a:r>
              <a:rPr lang="en-GB" sz="1200" b="1" i="1" dirty="0" smtClean="0"/>
              <a:t>Accessible computing</a:t>
            </a:r>
          </a:p>
          <a:p>
            <a:pPr marL="1031080" lvl="2" indent="-290288">
              <a:lnSpc>
                <a:spcPct val="80000"/>
              </a:lnSpc>
              <a:buFont typeface="Arial" pitchFamily="34" charset="0"/>
              <a:buChar char="•"/>
            </a:pPr>
            <a:r>
              <a:rPr lang="en-GB" sz="1200" b="1" i="1" dirty="0" smtClean="0"/>
              <a:t>Moonlight (Silverlight browser plug-in)</a:t>
            </a:r>
          </a:p>
          <a:p>
            <a:pPr marL="740793" lvl="1" indent="-339466">
              <a:lnSpc>
                <a:spcPct val="80000"/>
              </a:lnSpc>
              <a:buClr>
                <a:schemeClr val="accent2">
                  <a:lumMod val="75000"/>
                </a:schemeClr>
              </a:buClr>
              <a:buSzPct val="100000"/>
              <a:buFont typeface="Webdings" pitchFamily="18" charset="2"/>
              <a:buChar char="4"/>
            </a:pPr>
            <a:r>
              <a:rPr lang="en-GB" sz="2400" dirty="0" smtClean="0"/>
              <a:t>IP Assurance via patent cooperation agreement</a:t>
            </a:r>
          </a:p>
          <a:p>
            <a:pPr marL="740793" lvl="1" indent="-339466">
              <a:lnSpc>
                <a:spcPct val="80000"/>
              </a:lnSpc>
              <a:buClr>
                <a:schemeClr val="accent2">
                  <a:lumMod val="75000"/>
                </a:schemeClr>
              </a:buClr>
              <a:buSzPct val="100000"/>
              <a:buFont typeface="Webdings" pitchFamily="18" charset="2"/>
              <a:buChar char="4"/>
            </a:pPr>
            <a:r>
              <a:rPr lang="en-GB" sz="2400" dirty="0" smtClean="0"/>
              <a:t>Microsoft providing SUSE Linux Enterprise Server subscription certificates</a:t>
            </a:r>
          </a:p>
          <a:p>
            <a:pPr marL="740793" lvl="1" indent="-339466">
              <a:lnSpc>
                <a:spcPct val="80000"/>
              </a:lnSpc>
              <a:buClr>
                <a:schemeClr val="accent2">
                  <a:lumMod val="75000"/>
                </a:schemeClr>
              </a:buClr>
              <a:buSzPct val="100000"/>
              <a:buFont typeface="Webdings" pitchFamily="18" charset="2"/>
              <a:buChar char="4"/>
            </a:pPr>
            <a:r>
              <a:rPr lang="en-GB" sz="2400" dirty="0" smtClean="0"/>
              <a:t>Joint sales, marketing, support programs; Interoperability LAB</a:t>
            </a: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25" name="Picture 1" descr="D:\DVD_ART35\Artwork_Imagery\Brand Photos\Scenarios\FY08 People Ready Business - no exp\man and woman smiling happy customers office people ready.png"/>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auto">
          <a:xfrm>
            <a:off x="4282755" y="3270728"/>
            <a:ext cx="4683967" cy="3286994"/>
          </a:xfrm>
          <a:prstGeom prst="rect">
            <a:avLst/>
          </a:prstGeom>
          <a:noFill/>
        </p:spPr>
      </p:pic>
      <p:sp>
        <p:nvSpPr>
          <p:cNvPr id="5" name="Rectangle 4"/>
          <p:cNvSpPr/>
          <p:nvPr/>
        </p:nvSpPr>
        <p:spPr>
          <a:xfrm>
            <a:off x="0" y="606248"/>
            <a:ext cx="9144000" cy="2790097"/>
          </a:xfrm>
          <a:prstGeom prst="rect">
            <a:avLst/>
          </a:prstGeom>
          <a:solidFill>
            <a:srgbClr val="00B0F0">
              <a:alpha val="34000"/>
            </a:srgbClr>
          </a:solidFill>
          <a:ln>
            <a:noFill/>
          </a:ln>
        </p:spPr>
        <p:style>
          <a:lnRef idx="2">
            <a:schemeClr val="dk1">
              <a:shade val="50000"/>
            </a:schemeClr>
          </a:lnRef>
          <a:fillRef idx="1">
            <a:schemeClr val="dk1"/>
          </a:fillRef>
          <a:effectRef idx="0">
            <a:schemeClr val="dk1"/>
          </a:effectRef>
          <a:fontRef idx="minor">
            <a:schemeClr val="lt1"/>
          </a:fontRef>
        </p:style>
        <p:txBody>
          <a:bodyPr lIns="91435" tIns="45718" rIns="91435" bIns="45718" rtlCol="0" anchor="ctr"/>
          <a:lstStyle/>
          <a:p>
            <a:pPr algn="ctr"/>
            <a:endParaRPr lang="en-US"/>
          </a:p>
        </p:txBody>
      </p:sp>
      <p:sp>
        <p:nvSpPr>
          <p:cNvPr id="3" name="Slide Number Placeholder 2"/>
          <p:cNvSpPr>
            <a:spLocks noGrp="1"/>
          </p:cNvSpPr>
          <p:nvPr>
            <p:ph type="sldNum" sz="quarter" idx="4294967295"/>
          </p:nvPr>
        </p:nvSpPr>
        <p:spPr>
          <a:xfrm>
            <a:off x="304800" y="6477007"/>
            <a:ext cx="685800" cy="365125"/>
          </a:xfrm>
          <a:prstGeom prst="rect">
            <a:avLst/>
          </a:prstGeom>
        </p:spPr>
        <p:txBody>
          <a:bodyPr lIns="91435" tIns="45718" rIns="91435" bIns="45718"/>
          <a:lstStyle/>
          <a:p>
            <a:fld id="{F36DB0E4-7632-4126-BCC8-EAE492994250}" type="slidenum">
              <a:rPr lang="en-US" smtClean="0"/>
              <a:pPr/>
              <a:t>12</a:t>
            </a:fld>
            <a:endParaRPr lang="en-US"/>
          </a:p>
        </p:txBody>
      </p:sp>
      <p:sp>
        <p:nvSpPr>
          <p:cNvPr id="6" name="Rectangle 5"/>
          <p:cNvSpPr/>
          <p:nvPr/>
        </p:nvSpPr>
        <p:spPr>
          <a:xfrm>
            <a:off x="810622" y="761427"/>
            <a:ext cx="8028581" cy="2723819"/>
          </a:xfrm>
          <a:prstGeom prst="rect">
            <a:avLst/>
          </a:prstGeom>
        </p:spPr>
        <p:txBody>
          <a:bodyPr wrap="square" lIns="91435" tIns="45718" rIns="91435" bIns="45718">
            <a:spAutoFit/>
          </a:bodyPr>
          <a:lstStyle/>
          <a:p>
            <a:pPr>
              <a:spcAft>
                <a:spcPts val="600"/>
              </a:spcAft>
              <a:defRPr/>
            </a:pPr>
            <a:r>
              <a:rPr lang="en-US" sz="2800" dirty="0" smtClean="0">
                <a:effectLst>
                  <a:outerShdw blurRad="38100" dist="38100" dir="2700000" algn="tl">
                    <a:srgbClr val="000000">
                      <a:alpha val="43137"/>
                    </a:srgbClr>
                  </a:outerShdw>
                </a:effectLst>
              </a:rPr>
              <a:t>“Microsoft and Novell’s agreement gives us the benefit of choice of platforms and tremendous flexibility that will help make our company more competitive and efficient.”</a:t>
            </a:r>
          </a:p>
          <a:p>
            <a:pPr marL="0" lvl="1" algn="r">
              <a:spcAft>
                <a:spcPts val="600"/>
              </a:spcAft>
              <a:defRPr/>
            </a:pPr>
            <a:endParaRPr lang="en-US" sz="1600" dirty="0" smtClean="0">
              <a:effectLst>
                <a:outerShdw blurRad="38100" dist="38100" dir="2700000" algn="tl">
                  <a:srgbClr val="000000">
                    <a:alpha val="43137"/>
                  </a:srgbClr>
                </a:outerShdw>
              </a:effectLst>
            </a:endParaRPr>
          </a:p>
          <a:p>
            <a:pPr marL="0" lvl="1" algn="r">
              <a:spcAft>
                <a:spcPts val="600"/>
              </a:spcAft>
              <a:defRPr/>
            </a:pPr>
            <a:r>
              <a:rPr lang="en-US" sz="1600" dirty="0" smtClean="0">
                <a:effectLst>
                  <a:outerShdw blurRad="38100" dist="38100" dir="2700000" algn="tl">
                    <a:srgbClr val="000000">
                      <a:alpha val="43137"/>
                    </a:srgbClr>
                  </a:outerShdw>
                </a:effectLst>
              </a:rPr>
              <a:t>Clemens </a:t>
            </a:r>
            <a:r>
              <a:rPr lang="en-US" sz="1600" dirty="0" err="1" smtClean="0">
                <a:effectLst>
                  <a:outerShdw blurRad="38100" dist="38100" dir="2700000" algn="tl">
                    <a:srgbClr val="000000">
                      <a:alpha val="43137"/>
                    </a:srgbClr>
                  </a:outerShdw>
                </a:effectLst>
              </a:rPr>
              <a:t>Jochum</a:t>
            </a:r>
            <a:r>
              <a:rPr lang="en-US" sz="1600" dirty="0" smtClean="0">
                <a:effectLst>
                  <a:outerShdw blurRad="38100" dist="38100" dir="2700000" algn="tl">
                    <a:srgbClr val="000000">
                      <a:alpha val="43137"/>
                    </a:srgbClr>
                  </a:outerShdw>
                </a:effectLst>
              </a:rPr>
              <a:t>, Chief Technology Officer, Deutsche Bank AG </a:t>
            </a:r>
            <a:r>
              <a:rPr lang="en-US" sz="2800" dirty="0" smtClean="0">
                <a:effectLst>
                  <a:outerShdw blurRad="38100" dist="38100" dir="2700000" algn="tl">
                    <a:srgbClr val="000000">
                      <a:alpha val="43137"/>
                    </a:srgbClr>
                  </a:outerShdw>
                </a:effectLst>
              </a:rPr>
              <a:t> </a:t>
            </a: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0794" y="4087759"/>
            <a:ext cx="7499350" cy="2267321"/>
          </a:xfrm>
        </p:spPr>
        <p:txBody>
          <a:bodyPr/>
          <a:lstStyle/>
          <a:p>
            <a:r>
              <a:rPr lang="en-US" dirty="0"/>
              <a:t>i</a:t>
            </a:r>
            <a:r>
              <a:rPr lang="en-US" dirty="0" smtClean="0"/>
              <a:t>nteroperable virtualization</a:t>
            </a:r>
            <a:endParaRPr lang="en-US" dirty="0"/>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3592" y="874484"/>
            <a:ext cx="8023225" cy="4585871"/>
          </a:xfrm>
        </p:spPr>
        <p:txBody>
          <a:bodyPr anchor="t"/>
          <a:lstStyle/>
          <a:p>
            <a:pPr>
              <a:lnSpc>
                <a:spcPct val="100000"/>
              </a:lnSpc>
              <a:spcBef>
                <a:spcPts val="1406"/>
              </a:spcBef>
            </a:pPr>
            <a:r>
              <a:rPr lang="en-US" sz="5600" dirty="0"/>
              <a:t>Heterogeneous Virtualization</a:t>
            </a:r>
            <a:r>
              <a:rPr lang="en-US" sz="6000" dirty="0"/>
              <a:t/>
            </a:r>
            <a:br>
              <a:rPr lang="en-US" sz="6000" dirty="0"/>
            </a:br>
            <a:r>
              <a:rPr lang="en-US" sz="2500" dirty="0">
                <a:solidFill>
                  <a:srgbClr val="FFFFFF"/>
                </a:solidFill>
              </a:rPr>
              <a:t/>
            </a:r>
            <a:br>
              <a:rPr lang="en-US" sz="2500" dirty="0">
                <a:solidFill>
                  <a:srgbClr val="FFFFFF"/>
                </a:solidFill>
              </a:rPr>
            </a:br>
            <a:r>
              <a:rPr lang="en-US" sz="2500" dirty="0">
                <a:solidFill>
                  <a:srgbClr val="FFFFFF"/>
                </a:solidFill>
              </a:rPr>
              <a:t/>
            </a:r>
            <a:br>
              <a:rPr lang="en-US" sz="2500" dirty="0">
                <a:solidFill>
                  <a:srgbClr val="FFFFFF"/>
                </a:solidFill>
              </a:rPr>
            </a:br>
            <a:r>
              <a:rPr lang="en-US" dirty="0" smtClean="0"/>
              <a:t>SUSE Linux Enterprise Server is enlightened to run on Microsoft Hyper-V through Linux Integration Components</a:t>
            </a:r>
            <a:endParaRPr lang="en-US" sz="7200" dirty="0"/>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5791200" y="1499642"/>
            <a:ext cx="3148694" cy="4611801"/>
          </a:xfrm>
          <a:prstGeom prst="roundRect">
            <a:avLst>
              <a:gd name="adj" fmla="val 9971"/>
            </a:avLst>
          </a:prstGeom>
          <a:gradFill>
            <a:gsLst>
              <a:gs pos="0">
                <a:schemeClr val="accent2"/>
              </a:gs>
              <a:gs pos="100000">
                <a:schemeClr val="accent1">
                  <a:lumMod val="75000"/>
                  <a:alpha val="37000"/>
                </a:schemeClr>
              </a:gs>
            </a:gsLst>
            <a:lin ang="5400000" scaled="0"/>
          </a:gradFill>
          <a:ln w="38100" cap="flat" cmpd="sng" algn="ctr">
            <a:gradFill>
              <a:gsLst>
                <a:gs pos="0">
                  <a:schemeClr val="accent4"/>
                </a:gs>
                <a:gs pos="100000">
                  <a:schemeClr val="accent4">
                    <a:alpha val="0"/>
                  </a:schemeClr>
                </a:gs>
              </a:gsLst>
              <a:lin ang="0" scaled="0"/>
            </a:gradFill>
            <a:prstDash val="solid"/>
            <a:round/>
            <a:headEnd type="none" w="med" len="med"/>
            <a:tailEnd type="none" w="med" len="med"/>
          </a:ln>
          <a:effectLst/>
        </p:spPr>
        <p:txBody>
          <a:bodyPr vert="horz" wrap="square" lIns="64245" tIns="32121" rIns="64245" bIns="32121" numCol="1" rtlCol="0" anchor="t" anchorCtr="0" compatLnSpc="1">
            <a:prstTxWarp prst="textNoShape">
              <a:avLst/>
            </a:prstTxWarp>
          </a:bodyPr>
          <a:lstStyle/>
          <a:p>
            <a:endParaRPr lang="en-US" dirty="0">
              <a:solidFill>
                <a:srgbClr val="000000"/>
              </a:solidFill>
              <a:latin typeface="Gill Sans" charset="0"/>
              <a:ea typeface="ヒラギノ角ゴ ProN W3" charset="0"/>
              <a:cs typeface="ヒラギノ角ゴ ProN W3" charset="0"/>
            </a:endParaRPr>
          </a:p>
        </p:txBody>
      </p:sp>
      <p:sp>
        <p:nvSpPr>
          <p:cNvPr id="26" name="Rounded Rectangle 25"/>
          <p:cNvSpPr/>
          <p:nvPr/>
        </p:nvSpPr>
        <p:spPr>
          <a:xfrm>
            <a:off x="5898357" y="1912959"/>
            <a:ext cx="2919073" cy="4071938"/>
          </a:xfrm>
          <a:prstGeom prst="roundRect">
            <a:avLst>
              <a:gd name="adj" fmla="val 9971"/>
            </a:avLst>
          </a:prstGeom>
          <a:gradFill>
            <a:gsLst>
              <a:gs pos="0">
                <a:schemeClr val="bg1"/>
              </a:gs>
              <a:gs pos="100000">
                <a:schemeClr val="accent1">
                  <a:alpha val="51000"/>
                </a:schemeClr>
              </a:gs>
            </a:gsLst>
            <a:lin ang="5400000" scaled="0"/>
          </a:gradFill>
          <a:ln w="381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64245" tIns="32121" rIns="64245" bIns="32121" numCol="1" rtlCol="0" anchor="t" anchorCtr="0" compatLnSpc="1">
            <a:prstTxWarp prst="textNoShape">
              <a:avLst/>
            </a:prstTxWarp>
          </a:bodyPr>
          <a:lstStyle/>
          <a:p>
            <a:endParaRPr lang="en-US" dirty="0">
              <a:solidFill>
                <a:srgbClr val="000000"/>
              </a:solidFill>
              <a:latin typeface="Gill Sans" charset="0"/>
              <a:ea typeface="ヒラギノ角ゴ ProN W3" charset="0"/>
              <a:cs typeface="ヒラギノ角ゴ ProN W3" charset="0"/>
            </a:endParaRPr>
          </a:p>
        </p:txBody>
      </p:sp>
      <p:sp>
        <p:nvSpPr>
          <p:cNvPr id="3" name="Title 1"/>
          <p:cNvSpPr>
            <a:spLocks noGrp="1"/>
          </p:cNvSpPr>
          <p:nvPr>
            <p:ph type="title"/>
          </p:nvPr>
        </p:nvSpPr>
        <p:spPr>
          <a:xfrm>
            <a:off x="636510" y="43165"/>
            <a:ext cx="7766685" cy="1329595"/>
          </a:xfrm>
          <a:prstGeom prst="rect">
            <a:avLst/>
          </a:prstGeom>
          <a:noFill/>
          <a:ln>
            <a:noFill/>
          </a:ln>
        </p:spPr>
        <p:txBody>
          <a:bodyPr wrap="square" lIns="0" tIns="0" rIns="0" bIns="0" anchor="ctr">
            <a:spAutoFit/>
          </a:bodyPr>
          <a:lstStyle/>
          <a:p>
            <a:pPr>
              <a:tabLst>
                <a:tab pos="913696" algn="l"/>
              </a:tabLst>
            </a:pPr>
            <a:r>
              <a:rPr lang="en-US" dirty="0" smtClean="0"/>
              <a:t>The Perfect Linux Guest:</a:t>
            </a:r>
            <a:br>
              <a:rPr lang="en-US" dirty="0" smtClean="0"/>
            </a:br>
            <a:r>
              <a:rPr lang="en-US" dirty="0" smtClean="0"/>
              <a:t>SUSE Linux Enterprise Server</a:t>
            </a:r>
          </a:p>
        </p:txBody>
      </p:sp>
      <p:sp>
        <p:nvSpPr>
          <p:cNvPr id="4" name="Content Placeholder 2"/>
          <p:cNvSpPr>
            <a:spLocks noGrp="1"/>
          </p:cNvSpPr>
          <p:nvPr>
            <p:ph idx="1"/>
          </p:nvPr>
        </p:nvSpPr>
        <p:spPr>
          <a:xfrm>
            <a:off x="369809" y="1665557"/>
            <a:ext cx="5226469" cy="4195748"/>
          </a:xfrm>
          <a:prstGeom prst="rect">
            <a:avLst/>
          </a:prstGeom>
          <a:noFill/>
          <a:ln/>
        </p:spPr>
        <p:txBody>
          <a:bodyPr wrap="square" lIns="0" tIns="0" rIns="0" bIns="0"/>
          <a:lstStyle/>
          <a:p>
            <a:pPr>
              <a:buClr>
                <a:srgbClr val="3C3C41"/>
              </a:buClr>
              <a:buSzPct val="65000"/>
              <a:tabLst>
                <a:tab pos="913488" algn="l"/>
              </a:tabLst>
            </a:pPr>
            <a:r>
              <a:rPr lang="en-US" sz="2800" dirty="0" smtClean="0"/>
              <a:t>The ideal Linux guest completes your virtualization strategy</a:t>
            </a:r>
          </a:p>
          <a:p>
            <a:pPr indent="-321225">
              <a:spcBef>
                <a:spcPts val="576"/>
              </a:spcBef>
              <a:spcAft>
                <a:spcPts val="720"/>
              </a:spcAft>
              <a:buClr>
                <a:schemeClr val="accent2">
                  <a:lumMod val="75000"/>
                </a:schemeClr>
              </a:buClr>
              <a:buSzPct val="100000"/>
              <a:buFont typeface="Webdings" pitchFamily="18" charset="2"/>
              <a:buChar char="4"/>
              <a:tabLst>
                <a:tab pos="913696" algn="l"/>
              </a:tabLst>
            </a:pPr>
            <a:r>
              <a:rPr lang="en-US" sz="2000" b="1" dirty="0" smtClean="0"/>
              <a:t>Optimized for Hyper-V</a:t>
            </a:r>
          </a:p>
          <a:p>
            <a:pPr indent="-321225">
              <a:spcBef>
                <a:spcPts val="576"/>
              </a:spcBef>
              <a:spcAft>
                <a:spcPts val="720"/>
              </a:spcAft>
              <a:buClr>
                <a:schemeClr val="accent2">
                  <a:lumMod val="75000"/>
                </a:schemeClr>
              </a:buClr>
              <a:buSzPct val="100000"/>
              <a:buFont typeface="Webdings" pitchFamily="18" charset="2"/>
              <a:buChar char="4"/>
              <a:tabLst>
                <a:tab pos="913696" algn="l"/>
              </a:tabLst>
            </a:pPr>
            <a:r>
              <a:rPr lang="en-US" sz="2000" b="1" dirty="0" smtClean="0"/>
              <a:t>Runs fully enlightened with Linux Integration Components</a:t>
            </a:r>
          </a:p>
          <a:p>
            <a:pPr indent="-321225">
              <a:spcBef>
                <a:spcPts val="576"/>
              </a:spcBef>
              <a:spcAft>
                <a:spcPts val="720"/>
              </a:spcAft>
              <a:buClr>
                <a:schemeClr val="accent2">
                  <a:lumMod val="75000"/>
                </a:schemeClr>
              </a:buClr>
              <a:buSzPct val="100000"/>
              <a:buFont typeface="Webdings" pitchFamily="18" charset="2"/>
              <a:buChar char="4"/>
              <a:tabLst>
                <a:tab pos="913696" algn="l"/>
              </a:tabLst>
            </a:pPr>
            <a:r>
              <a:rPr lang="en-US" sz="2000" b="1" dirty="0" smtClean="0"/>
              <a:t>Tested in Joint Interop Lab</a:t>
            </a:r>
          </a:p>
          <a:p>
            <a:pPr indent="-321225">
              <a:spcBef>
                <a:spcPts val="576"/>
              </a:spcBef>
              <a:spcAft>
                <a:spcPts val="720"/>
              </a:spcAft>
              <a:buClr>
                <a:schemeClr val="accent2">
                  <a:lumMod val="75000"/>
                </a:schemeClr>
              </a:buClr>
              <a:buSzPct val="100000"/>
              <a:buFont typeface="Webdings" pitchFamily="18" charset="2"/>
              <a:buChar char="4"/>
              <a:tabLst>
                <a:tab pos="913696" algn="l"/>
              </a:tabLst>
            </a:pPr>
            <a:r>
              <a:rPr lang="en-US" sz="2000" b="1" dirty="0" smtClean="0"/>
              <a:t>Most attractive VM guest pricing</a:t>
            </a:r>
          </a:p>
          <a:p>
            <a:pPr indent="-321225">
              <a:spcBef>
                <a:spcPts val="576"/>
              </a:spcBef>
              <a:spcAft>
                <a:spcPts val="720"/>
              </a:spcAft>
              <a:buClr>
                <a:schemeClr val="accent2">
                  <a:lumMod val="75000"/>
                </a:schemeClr>
              </a:buClr>
              <a:buSzPct val="100000"/>
              <a:buFont typeface="Webdings" pitchFamily="18" charset="2"/>
              <a:buChar char="4"/>
              <a:tabLst>
                <a:tab pos="913696" algn="l"/>
              </a:tabLst>
            </a:pPr>
            <a:r>
              <a:rPr lang="en-US" sz="2000" b="1" dirty="0" smtClean="0"/>
              <a:t>Integrated with System Center management (1H 2009)</a:t>
            </a:r>
          </a:p>
          <a:p>
            <a:pPr indent="-321225">
              <a:spcBef>
                <a:spcPts val="576"/>
              </a:spcBef>
              <a:spcAft>
                <a:spcPts val="720"/>
              </a:spcAft>
              <a:buClr>
                <a:schemeClr val="accent2">
                  <a:lumMod val="75000"/>
                </a:schemeClr>
              </a:buClr>
              <a:buSzPct val="100000"/>
              <a:buFont typeface="Webdings" pitchFamily="18" charset="2"/>
              <a:buChar char="4"/>
              <a:tabLst>
                <a:tab pos="913696" algn="l"/>
              </a:tabLst>
            </a:pPr>
            <a:r>
              <a:rPr lang="en-US" sz="2000" b="1" dirty="0" smtClean="0"/>
              <a:t>Fully supported by Novell and Microsoft</a:t>
            </a:r>
          </a:p>
        </p:txBody>
      </p:sp>
      <p:sp>
        <p:nvSpPr>
          <p:cNvPr id="6" name="Rectangle Custom 5"/>
          <p:cNvSpPr/>
          <p:nvPr/>
        </p:nvSpPr>
        <p:spPr>
          <a:xfrm>
            <a:off x="6404640" y="4121723"/>
            <a:ext cx="2115360" cy="436680"/>
          </a:xfrm>
          <a:prstGeom prst="rect">
            <a:avLst/>
          </a:prstGeom>
          <a:noFill/>
          <a:ln w="9360">
            <a:noFill/>
            <a:round/>
          </a:ln>
        </p:spPr>
        <p:style>
          <a:lnRef idx="0">
            <a:schemeClr val="dk1"/>
          </a:lnRef>
          <a:fillRef idx="0">
            <a:srgbClr val="99CCFF"/>
          </a:fillRef>
          <a:effectRef idx="0">
            <a:schemeClr val="accent1"/>
          </a:effectRef>
          <a:fontRef idx="minor">
            <a:schemeClr val="dk1"/>
          </a:fontRef>
        </p:style>
        <p:txBody>
          <a:bodyPr lIns="91369" tIns="45685" rIns="91369" bIns="45685"/>
          <a:lstStyle/>
          <a:p>
            <a:endParaRPr lang="en-US" dirty="0">
              <a:solidFill>
                <a:schemeClr val="tx1"/>
              </a:solidFill>
              <a:latin typeface="Arial" charset="0"/>
            </a:endParaRPr>
          </a:p>
        </p:txBody>
      </p:sp>
      <p:cxnSp>
        <p:nvCxnSpPr>
          <p:cNvPr id="7" name="Straight Connector 6"/>
          <p:cNvCxnSpPr/>
          <p:nvPr/>
        </p:nvCxnSpPr>
        <p:spPr>
          <a:xfrm rot="16200000" flipH="1">
            <a:off x="6689940" y="4338623"/>
            <a:ext cx="428760" cy="1440"/>
          </a:xfrm>
          <a:prstGeom prst="line">
            <a:avLst/>
          </a:prstGeom>
          <a:noFill/>
          <a:ln w="9360">
            <a:noFill/>
            <a:miter lim="800000"/>
          </a:ln>
        </p:spPr>
        <p:style>
          <a:lnRef idx="2">
            <a:schemeClr val="dk1"/>
          </a:lnRef>
          <a:fillRef idx="1">
            <a:srgbClr val="99CCFF"/>
          </a:fillRef>
          <a:effectRef idx="0">
            <a:schemeClr val="accent1"/>
          </a:effectRef>
          <a:fontRef idx="minor">
            <a:schemeClr val="dk1"/>
          </a:fontRef>
        </p:style>
      </p:cxnSp>
      <p:cxnSp>
        <p:nvCxnSpPr>
          <p:cNvPr id="8" name="Straight Connector 7"/>
          <p:cNvCxnSpPr/>
          <p:nvPr/>
        </p:nvCxnSpPr>
        <p:spPr>
          <a:xfrm rot="5400000">
            <a:off x="7218060" y="4340783"/>
            <a:ext cx="428760" cy="0"/>
          </a:xfrm>
          <a:prstGeom prst="line">
            <a:avLst/>
          </a:prstGeom>
          <a:noFill/>
          <a:ln w="9360">
            <a:noFill/>
            <a:miter lim="800000"/>
          </a:ln>
        </p:spPr>
        <p:style>
          <a:lnRef idx="2">
            <a:schemeClr val="dk1"/>
          </a:lnRef>
          <a:fillRef idx="1">
            <a:srgbClr val="99CCFF"/>
          </a:fillRef>
          <a:effectRef idx="0">
            <a:schemeClr val="accent1"/>
          </a:effectRef>
          <a:fontRef idx="minor">
            <a:schemeClr val="dk1"/>
          </a:fontRef>
        </p:style>
      </p:cxnSp>
      <p:cxnSp>
        <p:nvCxnSpPr>
          <p:cNvPr id="9" name="Straight Connector 8"/>
          <p:cNvCxnSpPr/>
          <p:nvPr/>
        </p:nvCxnSpPr>
        <p:spPr>
          <a:xfrm rot="16200000" flipH="1">
            <a:off x="7744380" y="4340063"/>
            <a:ext cx="428760" cy="1440"/>
          </a:xfrm>
          <a:prstGeom prst="line">
            <a:avLst/>
          </a:prstGeom>
          <a:noFill/>
          <a:ln w="9360">
            <a:noFill/>
            <a:miter lim="800000"/>
          </a:ln>
        </p:spPr>
        <p:style>
          <a:lnRef idx="2">
            <a:schemeClr val="dk1"/>
          </a:lnRef>
          <a:fillRef idx="1">
            <a:srgbClr val="99CCFF"/>
          </a:fillRef>
          <a:effectRef idx="0">
            <a:schemeClr val="accent1"/>
          </a:effectRef>
          <a:fontRef idx="minor">
            <a:schemeClr val="dk1"/>
          </a:fontRef>
        </p:style>
      </p:cxnSp>
      <p:sp>
        <p:nvSpPr>
          <p:cNvPr id="10" name="Rectangle Custom 9"/>
          <p:cNvSpPr/>
          <p:nvPr/>
        </p:nvSpPr>
        <p:spPr>
          <a:xfrm>
            <a:off x="6019800" y="3587123"/>
            <a:ext cx="1058400" cy="543120"/>
          </a:xfrm>
          <a:prstGeom prst="rect">
            <a:avLst/>
          </a:prstGeom>
          <a:noFill/>
          <a:ln w="27360">
            <a:noFill/>
          </a:ln>
        </p:spPr>
        <p:style>
          <a:lnRef idx="0">
            <a:schemeClr val="dk1"/>
          </a:lnRef>
          <a:fillRef idx="0">
            <a:srgbClr val="99CCFF"/>
          </a:fillRef>
          <a:effectRef idx="0">
            <a:schemeClr val="accent1"/>
          </a:effectRef>
          <a:fontRef idx="minor">
            <a:schemeClr val="dk1"/>
          </a:fontRef>
        </p:style>
        <p:txBody>
          <a:bodyPr lIns="91369" tIns="45685" rIns="91369" bIns="45685"/>
          <a:lstStyle/>
          <a:p>
            <a:pPr>
              <a:tabLst>
                <a:tab pos="913696" algn="l"/>
              </a:tabLst>
            </a:pPr>
            <a:r>
              <a:rPr lang="en-US" sz="1100" kern="0" dirty="0">
                <a:solidFill>
                  <a:schemeClr val="tx1"/>
                </a:solidFill>
                <a:latin typeface="Arial" charset="0"/>
              </a:rPr>
              <a:t>Windows Server 2008 Standard</a:t>
            </a:r>
          </a:p>
        </p:txBody>
      </p:sp>
      <p:sp>
        <p:nvSpPr>
          <p:cNvPr id="11" name="Rectangle Custom 10"/>
          <p:cNvSpPr/>
          <p:nvPr/>
        </p:nvSpPr>
        <p:spPr>
          <a:xfrm>
            <a:off x="6597600" y="4299563"/>
            <a:ext cx="806400" cy="336600"/>
          </a:xfrm>
          <a:prstGeom prst="rect">
            <a:avLst/>
          </a:prstGeom>
          <a:noFill/>
          <a:ln w="27360">
            <a:noFill/>
          </a:ln>
        </p:spPr>
        <p:style>
          <a:lnRef idx="0">
            <a:schemeClr val="dk1"/>
          </a:lnRef>
          <a:fillRef idx="0">
            <a:srgbClr val="99CCFF"/>
          </a:fillRef>
          <a:effectRef idx="0">
            <a:schemeClr val="accent1"/>
          </a:effectRef>
          <a:fontRef idx="minor">
            <a:schemeClr val="dk1"/>
          </a:fontRef>
        </p:style>
        <p:txBody>
          <a:bodyPr lIns="91369" tIns="45685" rIns="91369" bIns="45685"/>
          <a:lstStyle/>
          <a:p>
            <a:pPr>
              <a:tabLst>
                <a:tab pos="913696" algn="l"/>
              </a:tabLst>
            </a:pPr>
            <a:r>
              <a:rPr lang="en-US" sz="1100" kern="0" dirty="0">
                <a:solidFill>
                  <a:schemeClr val="tx1"/>
                </a:solidFill>
                <a:latin typeface="Arial" charset="0"/>
              </a:rPr>
              <a:t>Hyper-V Server</a:t>
            </a:r>
          </a:p>
        </p:txBody>
      </p:sp>
      <p:sp>
        <p:nvSpPr>
          <p:cNvPr id="12" name="Rectangle Custom 11"/>
          <p:cNvSpPr/>
          <p:nvPr/>
        </p:nvSpPr>
        <p:spPr>
          <a:xfrm>
            <a:off x="7239001" y="4409363"/>
            <a:ext cx="838200" cy="559080"/>
          </a:xfrm>
          <a:prstGeom prst="rect">
            <a:avLst/>
          </a:prstGeom>
          <a:noFill/>
          <a:ln w="27360">
            <a:noFill/>
          </a:ln>
        </p:spPr>
        <p:style>
          <a:lnRef idx="0">
            <a:schemeClr val="dk1"/>
          </a:lnRef>
          <a:fillRef idx="0">
            <a:srgbClr val="99CCFF"/>
          </a:fillRef>
          <a:effectRef idx="0">
            <a:schemeClr val="accent1"/>
          </a:effectRef>
          <a:fontRef idx="minor">
            <a:schemeClr val="dk1"/>
          </a:fontRef>
        </p:style>
        <p:txBody>
          <a:bodyPr lIns="91369" tIns="45685" rIns="91369" bIns="45685"/>
          <a:lstStyle/>
          <a:p>
            <a:pPr>
              <a:tabLst>
                <a:tab pos="913696" algn="l"/>
              </a:tabLst>
            </a:pPr>
            <a:r>
              <a:rPr lang="en-US" sz="1100" kern="0" dirty="0">
                <a:solidFill>
                  <a:schemeClr val="tx1"/>
                </a:solidFill>
                <a:latin typeface="Arial" charset="0"/>
              </a:rPr>
              <a:t>Windows Server Enterprise</a:t>
            </a:r>
          </a:p>
        </p:txBody>
      </p:sp>
      <p:sp>
        <p:nvSpPr>
          <p:cNvPr id="13" name="Rectangle Custom 12"/>
          <p:cNvSpPr/>
          <p:nvPr/>
        </p:nvSpPr>
        <p:spPr>
          <a:xfrm>
            <a:off x="7924800" y="4130243"/>
            <a:ext cx="914400" cy="667080"/>
          </a:xfrm>
          <a:prstGeom prst="rect">
            <a:avLst/>
          </a:prstGeom>
          <a:noFill/>
          <a:ln w="27360">
            <a:noFill/>
          </a:ln>
        </p:spPr>
        <p:style>
          <a:lnRef idx="0">
            <a:schemeClr val="dk1"/>
          </a:lnRef>
          <a:fillRef idx="0">
            <a:srgbClr val="99CCFF"/>
          </a:fillRef>
          <a:effectRef idx="0">
            <a:schemeClr val="accent1"/>
          </a:effectRef>
          <a:fontRef idx="minor">
            <a:schemeClr val="dk1"/>
          </a:fontRef>
        </p:style>
        <p:txBody>
          <a:bodyPr lIns="91369" tIns="45685" rIns="91369" bIns="45685"/>
          <a:lstStyle/>
          <a:p>
            <a:pPr>
              <a:tabLst>
                <a:tab pos="913696" algn="l"/>
              </a:tabLst>
            </a:pPr>
            <a:r>
              <a:rPr lang="en-US" sz="1100" kern="0" dirty="0">
                <a:solidFill>
                  <a:schemeClr val="tx1"/>
                </a:solidFill>
                <a:latin typeface="Arial" charset="0"/>
              </a:rPr>
              <a:t>Windows Server Datacenter</a:t>
            </a:r>
          </a:p>
        </p:txBody>
      </p:sp>
      <p:sp>
        <p:nvSpPr>
          <p:cNvPr id="14" name="Oval Custom 13"/>
          <p:cNvSpPr/>
          <p:nvPr/>
        </p:nvSpPr>
        <p:spPr>
          <a:xfrm>
            <a:off x="6019800" y="1931843"/>
            <a:ext cx="1682640" cy="519120"/>
          </a:xfrm>
          <a:prstGeom prst="ellipse">
            <a:avLst/>
          </a:prstGeom>
          <a:noFill/>
          <a:ln w="27360">
            <a:noFill/>
            <a:miter lim="800000"/>
          </a:ln>
        </p:spPr>
        <p:style>
          <a:lnRef idx="0">
            <a:schemeClr val="dk1"/>
          </a:lnRef>
          <a:fillRef idx="0">
            <a:srgbClr val="99CCFF"/>
          </a:fillRef>
          <a:effectRef idx="0">
            <a:schemeClr val="accent1"/>
          </a:effectRef>
          <a:fontRef idx="minor">
            <a:schemeClr val="dk1"/>
          </a:fontRef>
        </p:style>
        <p:txBody>
          <a:bodyPr lIns="91369" tIns="45685" rIns="91369" bIns="45685"/>
          <a:lstStyle/>
          <a:p>
            <a:pPr>
              <a:tabLst>
                <a:tab pos="913696" algn="l"/>
              </a:tabLst>
            </a:pPr>
            <a:r>
              <a:rPr lang="en-US" sz="1200" kern="0" dirty="0">
                <a:solidFill>
                  <a:schemeClr val="tx1"/>
                </a:solidFill>
                <a:latin typeface="Arial" charset="0"/>
              </a:rPr>
              <a:t>SUSE Linux</a:t>
            </a:r>
          </a:p>
          <a:p>
            <a:pPr>
              <a:tabLst>
                <a:tab pos="913696" algn="l"/>
              </a:tabLst>
            </a:pPr>
            <a:r>
              <a:rPr lang="en-US" sz="1200" kern="0" dirty="0">
                <a:solidFill>
                  <a:schemeClr val="tx1"/>
                </a:solidFill>
                <a:latin typeface="Arial" charset="0"/>
              </a:rPr>
              <a:t>Enterprise </a:t>
            </a:r>
          </a:p>
          <a:p>
            <a:pPr>
              <a:tabLst>
                <a:tab pos="913696" algn="l"/>
              </a:tabLst>
            </a:pPr>
            <a:r>
              <a:rPr lang="en-US" sz="1200" kern="0" dirty="0">
                <a:solidFill>
                  <a:schemeClr val="tx1"/>
                </a:solidFill>
                <a:latin typeface="Arial" charset="0"/>
              </a:rPr>
              <a:t>Server</a:t>
            </a:r>
          </a:p>
        </p:txBody>
      </p:sp>
      <p:sp>
        <p:nvSpPr>
          <p:cNvPr id="15" name="Rectangle Custom 14"/>
          <p:cNvSpPr/>
          <p:nvPr/>
        </p:nvSpPr>
        <p:spPr>
          <a:xfrm>
            <a:off x="5988846" y="4913348"/>
            <a:ext cx="2201400" cy="1056255"/>
          </a:xfrm>
          <a:prstGeom prst="rect">
            <a:avLst/>
          </a:prstGeom>
          <a:noFill/>
          <a:ln w="27360">
            <a:noFill/>
          </a:ln>
        </p:spPr>
        <p:style>
          <a:lnRef idx="0">
            <a:schemeClr val="dk1"/>
          </a:lnRef>
          <a:fillRef idx="0">
            <a:srgbClr val="99CCFF"/>
          </a:fillRef>
          <a:effectRef idx="0">
            <a:schemeClr val="accent1"/>
          </a:effectRef>
          <a:fontRef idx="minor">
            <a:schemeClr val="dk1"/>
          </a:fontRef>
        </p:style>
        <p:txBody>
          <a:bodyPr lIns="91369" tIns="45685" rIns="91369" bIns="45685"/>
          <a:lstStyle/>
          <a:p>
            <a:pPr marL="97125" indent="-97125">
              <a:spcAft>
                <a:spcPts val="567"/>
              </a:spcAft>
              <a:tabLst>
                <a:tab pos="913696" algn="l"/>
              </a:tabLst>
            </a:pPr>
            <a:r>
              <a:rPr lang="en-US" sz="1400" b="1" i="1" kern="0" dirty="0">
                <a:solidFill>
                  <a:schemeClr val="tx1"/>
                </a:solidFill>
                <a:latin typeface="Arial" charset="0"/>
              </a:rPr>
              <a:t>Key Criteria:</a:t>
            </a:r>
          </a:p>
          <a:p>
            <a:pPr marL="97125" indent="-97125">
              <a:tabLst>
                <a:tab pos="913696" algn="l"/>
              </a:tabLst>
            </a:pPr>
            <a:r>
              <a:rPr lang="en-US" sz="1400" kern="0" dirty="0">
                <a:solidFill>
                  <a:schemeClr val="tx1"/>
                </a:solidFill>
                <a:latin typeface="Arial" charset="0"/>
              </a:rPr>
              <a:t>Performance</a:t>
            </a:r>
          </a:p>
          <a:p>
            <a:pPr marL="97125" indent="-97125">
              <a:tabLst>
                <a:tab pos="913696" algn="l"/>
              </a:tabLst>
            </a:pPr>
            <a:r>
              <a:rPr lang="en-US" sz="1400" kern="0" dirty="0">
                <a:solidFill>
                  <a:schemeClr val="tx1"/>
                </a:solidFill>
                <a:latin typeface="Arial" charset="0"/>
              </a:rPr>
              <a:t>Manageability &amp; Support</a:t>
            </a:r>
          </a:p>
          <a:p>
            <a:pPr marL="97125" indent="-97125">
              <a:tabLst>
                <a:tab pos="913696" algn="l"/>
              </a:tabLst>
            </a:pPr>
            <a:r>
              <a:rPr lang="en-US" sz="1400" kern="0" dirty="0">
                <a:solidFill>
                  <a:schemeClr val="tx1"/>
                </a:solidFill>
                <a:latin typeface="Arial" charset="0"/>
              </a:rPr>
              <a:t>Interoperability</a:t>
            </a:r>
          </a:p>
        </p:txBody>
      </p:sp>
      <p:sp>
        <p:nvSpPr>
          <p:cNvPr id="16" name="Rectangle Custom 15"/>
          <p:cNvSpPr/>
          <p:nvPr/>
        </p:nvSpPr>
        <p:spPr>
          <a:xfrm>
            <a:off x="6200113" y="1507810"/>
            <a:ext cx="2352240" cy="324000"/>
          </a:xfrm>
          <a:prstGeom prst="rect">
            <a:avLst/>
          </a:prstGeom>
          <a:noFill/>
          <a:ln w="27360">
            <a:noFill/>
          </a:ln>
        </p:spPr>
        <p:style>
          <a:lnRef idx="0">
            <a:schemeClr val="dk1"/>
          </a:lnRef>
          <a:fillRef idx="0">
            <a:srgbClr val="99CCFF"/>
          </a:fillRef>
          <a:effectRef idx="0">
            <a:schemeClr val="accent1"/>
          </a:effectRef>
          <a:fontRef idx="minor">
            <a:schemeClr val="dk1"/>
          </a:fontRef>
        </p:style>
        <p:txBody>
          <a:bodyPr lIns="91369" tIns="45685" rIns="91369" bIns="45685"/>
          <a:lstStyle/>
          <a:p>
            <a:pPr>
              <a:tabLst>
                <a:tab pos="913696" algn="l"/>
              </a:tabLst>
            </a:pPr>
            <a:r>
              <a:rPr lang="en-US" b="1" kern="0" dirty="0">
                <a:solidFill>
                  <a:schemeClr val="accent1"/>
                </a:solidFill>
                <a:latin typeface="Arial" charset="0"/>
              </a:rPr>
              <a:t>VM Guest</a:t>
            </a:r>
          </a:p>
        </p:txBody>
      </p:sp>
      <p:pic>
        <p:nvPicPr>
          <p:cNvPr id="17" name="Placeholder 3" descr="100002010000009D00000092BEDF36AE.png"/>
          <p:cNvPicPr>
            <a:picLocks noGrp="1" noChangeAspect="1"/>
          </p:cNvPicPr>
          <p:nvPr/>
        </p:nvPicPr>
        <p:blipFill>
          <a:blip r:embed="rId3" cstate="print">
            <a:lum/>
          </a:blip>
          <a:stretch>
            <a:fillRect/>
          </a:stretch>
        </p:blipFill>
        <p:spPr>
          <a:xfrm>
            <a:off x="6063960" y="2987243"/>
            <a:ext cx="717840" cy="667080"/>
          </a:xfrm>
          <a:prstGeom prst="rect">
            <a:avLst/>
          </a:prstGeom>
          <a:ln>
            <a:noFill/>
          </a:ln>
        </p:spPr>
      </p:pic>
      <p:pic>
        <p:nvPicPr>
          <p:cNvPr id="18" name="Placeholder 3" descr="100002010000009D000000922A9DBAF9.png"/>
          <p:cNvPicPr>
            <a:picLocks noGrp="1" noChangeAspect="1"/>
          </p:cNvPicPr>
          <p:nvPr/>
        </p:nvPicPr>
        <p:blipFill>
          <a:blip r:embed="rId4" cstate="print">
            <a:lum/>
          </a:blip>
          <a:stretch>
            <a:fillRect/>
          </a:stretch>
        </p:blipFill>
        <p:spPr>
          <a:xfrm>
            <a:off x="8001000" y="3520643"/>
            <a:ext cx="717840" cy="667080"/>
          </a:xfrm>
          <a:prstGeom prst="rect">
            <a:avLst/>
          </a:prstGeom>
          <a:ln>
            <a:noFill/>
          </a:ln>
        </p:spPr>
      </p:pic>
      <p:pic>
        <p:nvPicPr>
          <p:cNvPr id="19" name="Placeholder 3" descr="100002010000009D00000092799212A7.png"/>
          <p:cNvPicPr>
            <a:picLocks noGrp="1" noChangeAspect="1"/>
          </p:cNvPicPr>
          <p:nvPr/>
        </p:nvPicPr>
        <p:blipFill>
          <a:blip r:embed="rId5" cstate="print">
            <a:lum/>
          </a:blip>
          <a:stretch>
            <a:fillRect/>
          </a:stretch>
        </p:blipFill>
        <p:spPr>
          <a:xfrm>
            <a:off x="6705600" y="3673043"/>
            <a:ext cx="717840" cy="667080"/>
          </a:xfrm>
          <a:prstGeom prst="rect">
            <a:avLst/>
          </a:prstGeom>
          <a:ln>
            <a:noFill/>
          </a:ln>
        </p:spPr>
      </p:pic>
      <p:pic>
        <p:nvPicPr>
          <p:cNvPr id="20" name="Placeholder 3" descr="100002010000009D00000092A6B3F1EF.png"/>
          <p:cNvPicPr>
            <a:picLocks noGrp="1" noChangeAspect="1"/>
          </p:cNvPicPr>
          <p:nvPr/>
        </p:nvPicPr>
        <p:blipFill>
          <a:blip r:embed="rId6" cstate="print">
            <a:lum/>
          </a:blip>
          <a:stretch>
            <a:fillRect/>
          </a:stretch>
        </p:blipFill>
        <p:spPr>
          <a:xfrm>
            <a:off x="7343520" y="3842363"/>
            <a:ext cx="717840" cy="667080"/>
          </a:xfrm>
          <a:prstGeom prst="rect">
            <a:avLst/>
          </a:prstGeom>
          <a:ln>
            <a:noFill/>
          </a:ln>
        </p:spPr>
      </p:pic>
      <p:cxnSp>
        <p:nvCxnSpPr>
          <p:cNvPr id="21" name="Straight Connector 20"/>
          <p:cNvCxnSpPr/>
          <p:nvPr/>
        </p:nvCxnSpPr>
        <p:spPr>
          <a:xfrm rot="10800000" flipV="1">
            <a:off x="6705600" y="2500284"/>
            <a:ext cx="1072800" cy="791760"/>
          </a:xfrm>
          <a:prstGeom prst="line">
            <a:avLst/>
          </a:prstGeom>
          <a:solidFill>
            <a:srgbClr val="629E1F"/>
          </a:solidFill>
          <a:ln w="109800">
            <a:gradFill>
              <a:gsLst>
                <a:gs pos="100000">
                  <a:schemeClr val="accent2">
                    <a:lumMod val="75000"/>
                  </a:schemeClr>
                </a:gs>
                <a:gs pos="50000">
                  <a:schemeClr val="accent1">
                    <a:shade val="67500"/>
                    <a:satMod val="115000"/>
                  </a:schemeClr>
                </a:gs>
                <a:gs pos="0">
                  <a:schemeClr val="accent1">
                    <a:shade val="100000"/>
                    <a:satMod val="115000"/>
                  </a:schemeClr>
                </a:gs>
              </a:gsLst>
              <a:lin ang="0" scaled="0"/>
            </a:gradFill>
            <a:tailEnd type="triangle" w="med" len="med"/>
          </a:ln>
        </p:spPr>
        <p:style>
          <a:lnRef idx="2">
            <a:schemeClr val="dk1"/>
          </a:lnRef>
          <a:fillRef idx="1">
            <a:srgbClr val="99CCFF"/>
          </a:fillRef>
          <a:effectRef idx="0">
            <a:schemeClr val="accent1"/>
          </a:effectRef>
          <a:fontRef idx="minor">
            <a:schemeClr val="dk1"/>
          </a:fontRef>
        </p:style>
      </p:cxnSp>
      <p:cxnSp>
        <p:nvCxnSpPr>
          <p:cNvPr id="22" name="Straight Connector 21"/>
          <p:cNvCxnSpPr/>
          <p:nvPr/>
        </p:nvCxnSpPr>
        <p:spPr>
          <a:xfrm rot="5400000">
            <a:off x="6923221" y="2817863"/>
            <a:ext cx="1170960" cy="539400"/>
          </a:xfrm>
          <a:prstGeom prst="line">
            <a:avLst/>
          </a:prstGeom>
          <a:solidFill>
            <a:srgbClr val="629E1F"/>
          </a:solidFill>
          <a:ln w="109800">
            <a:gradFill>
              <a:gsLst>
                <a:gs pos="100000">
                  <a:schemeClr val="accent2">
                    <a:lumMod val="75000"/>
                  </a:schemeClr>
                </a:gs>
                <a:gs pos="50000">
                  <a:schemeClr val="accent1">
                    <a:shade val="67500"/>
                    <a:satMod val="115000"/>
                  </a:schemeClr>
                </a:gs>
                <a:gs pos="0">
                  <a:schemeClr val="accent1">
                    <a:shade val="100000"/>
                    <a:satMod val="115000"/>
                  </a:schemeClr>
                </a:gs>
              </a:gsLst>
              <a:lin ang="0" scaled="0"/>
            </a:gradFill>
            <a:tailEnd type="triangle" w="med" len="med"/>
          </a:ln>
        </p:spPr>
        <p:style>
          <a:lnRef idx="2">
            <a:schemeClr val="dk1"/>
          </a:lnRef>
          <a:fillRef idx="1">
            <a:srgbClr val="99CCFF"/>
          </a:fillRef>
          <a:effectRef idx="0">
            <a:schemeClr val="accent1"/>
          </a:effectRef>
          <a:fontRef idx="minor">
            <a:schemeClr val="dk1"/>
          </a:fontRef>
        </p:style>
      </p:cxnSp>
      <p:cxnSp>
        <p:nvCxnSpPr>
          <p:cNvPr id="23" name="Straight Connector 22"/>
          <p:cNvCxnSpPr>
            <a:endCxn id="20" idx="0"/>
          </p:cNvCxnSpPr>
          <p:nvPr/>
        </p:nvCxnSpPr>
        <p:spPr>
          <a:xfrm rot="5400000">
            <a:off x="7105380" y="3169343"/>
            <a:ext cx="1270080" cy="75960"/>
          </a:xfrm>
          <a:prstGeom prst="line">
            <a:avLst/>
          </a:prstGeom>
          <a:solidFill>
            <a:srgbClr val="629E1F"/>
          </a:solidFill>
          <a:ln w="109800">
            <a:gradFill>
              <a:gsLst>
                <a:gs pos="100000">
                  <a:schemeClr val="accent2">
                    <a:lumMod val="75000"/>
                  </a:schemeClr>
                </a:gs>
                <a:gs pos="50000">
                  <a:schemeClr val="accent1">
                    <a:shade val="67500"/>
                    <a:satMod val="115000"/>
                  </a:schemeClr>
                </a:gs>
                <a:gs pos="0">
                  <a:schemeClr val="accent1">
                    <a:shade val="100000"/>
                    <a:satMod val="115000"/>
                  </a:schemeClr>
                </a:gs>
              </a:gsLst>
              <a:lin ang="0" scaled="0"/>
            </a:gradFill>
            <a:tailEnd type="triangle" w="med" len="med"/>
          </a:ln>
        </p:spPr>
        <p:style>
          <a:lnRef idx="2">
            <a:schemeClr val="dk1"/>
          </a:lnRef>
          <a:fillRef idx="1">
            <a:srgbClr val="99CCFF"/>
          </a:fillRef>
          <a:effectRef idx="0">
            <a:schemeClr val="accent1"/>
          </a:effectRef>
          <a:fontRef idx="minor">
            <a:schemeClr val="dk1"/>
          </a:fontRef>
        </p:style>
      </p:cxnSp>
      <p:cxnSp>
        <p:nvCxnSpPr>
          <p:cNvPr id="24" name="Straight Connector 23"/>
          <p:cNvCxnSpPr/>
          <p:nvPr/>
        </p:nvCxnSpPr>
        <p:spPr>
          <a:xfrm rot="16200000" flipH="1">
            <a:off x="7452960" y="2824283"/>
            <a:ext cx="1124640" cy="476640"/>
          </a:xfrm>
          <a:prstGeom prst="line">
            <a:avLst/>
          </a:prstGeom>
          <a:solidFill>
            <a:srgbClr val="629E1F"/>
          </a:solidFill>
          <a:ln w="109800">
            <a:gradFill>
              <a:gsLst>
                <a:gs pos="100000">
                  <a:schemeClr val="accent2">
                    <a:lumMod val="75000"/>
                  </a:schemeClr>
                </a:gs>
                <a:gs pos="50000">
                  <a:schemeClr val="accent1">
                    <a:shade val="67500"/>
                    <a:satMod val="115000"/>
                  </a:schemeClr>
                </a:gs>
                <a:gs pos="0">
                  <a:schemeClr val="accent1">
                    <a:shade val="100000"/>
                    <a:satMod val="115000"/>
                  </a:schemeClr>
                </a:gs>
              </a:gsLst>
              <a:lin ang="0" scaled="0"/>
            </a:gradFill>
            <a:tailEnd type="triangle" w="med" len="med"/>
          </a:ln>
        </p:spPr>
        <p:style>
          <a:lnRef idx="2">
            <a:schemeClr val="dk1"/>
          </a:lnRef>
          <a:fillRef idx="1">
            <a:srgbClr val="99CCFF"/>
          </a:fillRef>
          <a:effectRef idx="0">
            <a:schemeClr val="accent1"/>
          </a:effectRef>
          <a:fontRef idx="minor">
            <a:schemeClr val="dk1"/>
          </a:fontRef>
        </p:style>
      </p:cxnSp>
      <p:pic>
        <p:nvPicPr>
          <p:cNvPr id="25" name="Placeholder 3" descr="100002010000009D00000092DD40592B.png"/>
          <p:cNvPicPr>
            <a:picLocks noGrp="1" noChangeAspect="1"/>
          </p:cNvPicPr>
          <p:nvPr/>
        </p:nvPicPr>
        <p:blipFill>
          <a:blip r:embed="rId7" cstate="print">
            <a:lum/>
          </a:blip>
          <a:stretch>
            <a:fillRect/>
          </a:stretch>
        </p:blipFill>
        <p:spPr>
          <a:xfrm>
            <a:off x="7168560" y="1966763"/>
            <a:ext cx="1016640" cy="945000"/>
          </a:xfrm>
          <a:prstGeom prst="rect">
            <a:avLst/>
          </a:prstGeom>
          <a:ln>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100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0" fill="hold" nodeType="withEffect">
                                  <p:stCondLst>
                                    <p:cond delay="100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0" fill="hold" nodeType="withEffect">
                                  <p:stCondLst>
                                    <p:cond delay="100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par>
                                <p:cTn id="20" presetID="53" presetClass="entr" presetSubtype="0" fill="hold" nodeType="withEffect">
                                  <p:stCondLst>
                                    <p:cond delay="100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1" y="87314"/>
            <a:ext cx="8382000" cy="1329595"/>
          </a:xfrm>
        </p:spPr>
        <p:txBody>
          <a:bodyPr/>
          <a:lstStyle/>
          <a:p>
            <a:r>
              <a:rPr lang="en-US" dirty="0" smtClean="0"/>
              <a:t>Microsoft Contributes Linux Device Driver to Linux Community </a:t>
            </a:r>
            <a:endParaRPr lang="en-US" dirty="0"/>
          </a:p>
        </p:txBody>
      </p:sp>
      <p:sp>
        <p:nvSpPr>
          <p:cNvPr id="4" name="Content Placeholder 3"/>
          <p:cNvSpPr>
            <a:spLocks noGrp="1"/>
          </p:cNvSpPr>
          <p:nvPr>
            <p:ph idx="1"/>
          </p:nvPr>
        </p:nvSpPr>
        <p:spPr>
          <a:xfrm>
            <a:off x="663592" y="1600214"/>
            <a:ext cx="8023225" cy="4114786"/>
          </a:xfrm>
        </p:spPr>
        <p:txBody>
          <a:bodyPr/>
          <a:lstStyle/>
          <a:p>
            <a:r>
              <a:rPr lang="en-US" sz="2800" dirty="0" smtClean="0"/>
              <a:t>Microsoft has contributed in excess of 20,000 lines of device driver code to the Linux Community thru a GPLv2 license</a:t>
            </a:r>
          </a:p>
          <a:p>
            <a:r>
              <a:rPr lang="en-US" sz="2800" dirty="0" smtClean="0"/>
              <a:t>The code will be incorporated into the next available Linux kernel (likely early 2010)</a:t>
            </a:r>
          </a:p>
          <a:p>
            <a:pPr lvl="1"/>
            <a:r>
              <a:rPr lang="en-US" sz="2400" dirty="0" smtClean="0"/>
              <a:t>The code will be made available thru the Linux Driver Project</a:t>
            </a:r>
          </a:p>
          <a:p>
            <a:pPr lvl="1"/>
            <a:r>
              <a:rPr lang="en-US" sz="2400" dirty="0" smtClean="0">
                <a:solidFill>
                  <a:srgbClr val="FF0000"/>
                </a:solidFill>
                <a:hlinkClick r:id="rId3"/>
              </a:rPr>
              <a:t>http://www.linuxdriverproject.org/twiki/bin/view</a:t>
            </a:r>
            <a:endParaRPr lang="en-US" sz="2400" dirty="0" smtClean="0">
              <a:solidFill>
                <a:srgbClr val="FF0000"/>
              </a:solidFill>
            </a:endParaRPr>
          </a:p>
          <a:p>
            <a:r>
              <a:rPr lang="en-US" sz="2800" dirty="0" smtClean="0"/>
              <a:t>The code enables Linux guest operating systems to run more efficiently on Microsoft Hyper-V</a:t>
            </a:r>
          </a:p>
        </p:txBody>
      </p:sp>
      <p:sp>
        <p:nvSpPr>
          <p:cNvPr id="5" name="TextBox 4"/>
          <p:cNvSpPr txBox="1"/>
          <p:nvPr/>
        </p:nvSpPr>
        <p:spPr>
          <a:xfrm>
            <a:off x="6" y="5778675"/>
            <a:ext cx="9143999" cy="434234"/>
          </a:xfrm>
          <a:prstGeom prst="rect">
            <a:avLst/>
          </a:prstGeom>
          <a:noFill/>
        </p:spPr>
        <p:txBody>
          <a:bodyPr wrap="square" lIns="64274" tIns="32137" rIns="64274" bIns="32137" rtlCol="0">
            <a:spAutoFit/>
          </a:bodyPr>
          <a:lstStyle/>
          <a:p>
            <a:pPr marL="172876" indent="-172876" algn="ctr" eaLnBrk="0" hangingPunct="0">
              <a:spcAft>
                <a:spcPts val="600"/>
              </a:spcAft>
              <a:buClr>
                <a:prstClr val="white"/>
              </a:buClr>
              <a:buSzPct val="65000"/>
            </a:pPr>
            <a:r>
              <a:rPr lang="en-US" sz="2400" b="1" dirty="0" smtClean="0">
                <a:solidFill>
                  <a:prstClr val="white"/>
                </a:solidFill>
                <a:latin typeface="Arial" pitchFamily="34" charset="0"/>
                <a:cs typeface="Arial" pitchFamily="34" charset="0"/>
              </a:rPr>
              <a:t>Demonstrates Microsoft’s commitment to Interoperability!</a:t>
            </a: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1" y="242762"/>
            <a:ext cx="8382000" cy="836230"/>
          </a:xfrm>
        </p:spPr>
        <p:txBody>
          <a:bodyPr/>
          <a:lstStyle/>
          <a:p>
            <a:r>
              <a:rPr lang="en-US" dirty="0" smtClean="0"/>
              <a:t>Linux Integration Components</a:t>
            </a:r>
            <a:endParaRPr lang="en-US" dirty="0"/>
          </a:p>
        </p:txBody>
      </p:sp>
      <p:sp>
        <p:nvSpPr>
          <p:cNvPr id="4" name="Content Placeholder 3"/>
          <p:cNvSpPr>
            <a:spLocks noGrp="1"/>
          </p:cNvSpPr>
          <p:nvPr>
            <p:ph idx="1"/>
          </p:nvPr>
        </p:nvSpPr>
        <p:spPr>
          <a:xfrm>
            <a:off x="663592" y="1600214"/>
            <a:ext cx="8023225" cy="4114786"/>
          </a:xfrm>
        </p:spPr>
        <p:txBody>
          <a:bodyPr/>
          <a:lstStyle/>
          <a:p>
            <a:r>
              <a:rPr lang="en-US" dirty="0" smtClean="0"/>
              <a:t>Additional capabilities requiring Integration Component support being evaluated</a:t>
            </a:r>
          </a:p>
          <a:p>
            <a:pPr lvl="1"/>
            <a:r>
              <a:rPr lang="en-US" dirty="0" smtClean="0"/>
              <a:t>SMP support</a:t>
            </a:r>
          </a:p>
          <a:p>
            <a:pPr lvl="1"/>
            <a:r>
              <a:rPr lang="en-US" dirty="0" smtClean="0"/>
              <a:t>Orderly ‘Shutdown’ support</a:t>
            </a:r>
          </a:p>
          <a:p>
            <a:pPr lvl="1"/>
            <a:r>
              <a:rPr lang="en-US" dirty="0" smtClean="0"/>
              <a:t>Clock time skew</a:t>
            </a:r>
          </a:p>
          <a:p>
            <a:pPr lvl="1"/>
            <a:r>
              <a:rPr lang="en-US" dirty="0" smtClean="0"/>
              <a:t>Others...</a:t>
            </a:r>
          </a:p>
          <a:p>
            <a:r>
              <a:rPr lang="en-US" dirty="0" smtClean="0"/>
              <a:t>Planning underway with Novell support</a:t>
            </a:r>
          </a:p>
          <a:p>
            <a:r>
              <a:rPr lang="en-US" dirty="0" smtClean="0"/>
              <a:t>Schedule being developed</a:t>
            </a: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3592" y="1505419"/>
            <a:ext cx="8023225" cy="3323987"/>
          </a:xfrm>
        </p:spPr>
        <p:txBody>
          <a:bodyPr anchor="t"/>
          <a:lstStyle/>
          <a:p>
            <a:pPr>
              <a:spcBef>
                <a:spcPts val="1406"/>
              </a:spcBef>
            </a:pPr>
            <a:r>
              <a:rPr lang="en-US" sz="6000" dirty="0"/>
              <a:t>Cross Platform Migration</a:t>
            </a:r>
            <a:r>
              <a:rPr lang="en-US" sz="6600" dirty="0"/>
              <a:t/>
            </a:r>
            <a:br>
              <a:rPr lang="en-US" sz="6600" dirty="0"/>
            </a:br>
            <a:r>
              <a:rPr lang="en-US" sz="2800" dirty="0">
                <a:solidFill>
                  <a:srgbClr val="FFFFFF"/>
                </a:solidFill>
              </a:rPr>
              <a:t/>
            </a:r>
            <a:br>
              <a:rPr lang="en-US" sz="2800" dirty="0">
                <a:solidFill>
                  <a:srgbClr val="FFFFFF"/>
                </a:solidFill>
              </a:rPr>
            </a:br>
            <a:r>
              <a:rPr lang="en-US" sz="2800" dirty="0">
                <a:solidFill>
                  <a:srgbClr val="FFFFFF"/>
                </a:solidFill>
              </a:rPr>
              <a:t/>
            </a:r>
            <a:br>
              <a:rPr lang="en-US" sz="2800" dirty="0">
                <a:solidFill>
                  <a:srgbClr val="FFFFFF"/>
                </a:solidFill>
              </a:rPr>
            </a:br>
            <a:r>
              <a:rPr lang="en-US" sz="4400" dirty="0">
                <a:solidFill>
                  <a:srgbClr val="99CC99"/>
                </a:solidFill>
              </a:rPr>
              <a:t>Novell PlateSpin</a:t>
            </a:r>
            <a:r>
              <a:rPr sz="8000" dirty="0"/>
              <a:t/>
            </a:r>
            <a:br>
              <a:rPr sz="8000" dirty="0"/>
            </a:br>
            <a:endParaRPr lang="en-US" sz="8000" dirty="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1" y="211140"/>
            <a:ext cx="8382000" cy="664797"/>
          </a:xfrm>
        </p:spPr>
        <p:txBody>
          <a:bodyPr>
            <a:noAutofit/>
          </a:bodyPr>
          <a:lstStyle/>
          <a:p>
            <a:r>
              <a:rPr lang="en-US" dirty="0" smtClean="0"/>
              <a:t>Virtualization workload migration challenges</a:t>
            </a:r>
            <a:endParaRPr lang="en-US" dirty="0"/>
          </a:p>
        </p:txBody>
      </p:sp>
      <p:sp>
        <p:nvSpPr>
          <p:cNvPr id="3" name="Content Placeholder 2"/>
          <p:cNvSpPr>
            <a:spLocks noGrp="1"/>
          </p:cNvSpPr>
          <p:nvPr>
            <p:ph idx="1"/>
          </p:nvPr>
        </p:nvSpPr>
        <p:spPr>
          <a:xfrm>
            <a:off x="636510" y="1508486"/>
            <a:ext cx="7766685" cy="1587139"/>
          </a:xfrm>
        </p:spPr>
        <p:txBody>
          <a:bodyPr>
            <a:normAutofit/>
          </a:bodyPr>
          <a:lstStyle/>
          <a:p>
            <a:r>
              <a:rPr lang="en-US" sz="2200" dirty="0" smtClean="0"/>
              <a:t>Managing virtualization migrations can be challenging:</a:t>
            </a:r>
          </a:p>
          <a:p>
            <a:pPr marL="481840" lvl="1" indent="-339073">
              <a:lnSpc>
                <a:spcPct val="80000"/>
              </a:lnSpc>
              <a:buClr>
                <a:schemeClr val="accent2">
                  <a:lumMod val="75000"/>
                </a:schemeClr>
              </a:buClr>
              <a:buSzPct val="100000"/>
              <a:buFont typeface="Webdings" pitchFamily="18" charset="2"/>
              <a:buChar char="4"/>
            </a:pPr>
            <a:r>
              <a:rPr lang="en-US" sz="2000" dirty="0" smtClean="0">
                <a:ea typeface="ＭＳ Ｐゴシック"/>
              </a:rPr>
              <a:t>Microsoft System Center Virtual Machine Manager can help customers migrate most commonly used versions of Windows Server from physical to virtual (P2V) and virtual to virtual (V2V) environments</a:t>
            </a:r>
          </a:p>
        </p:txBody>
      </p:sp>
      <p:graphicFrame>
        <p:nvGraphicFramePr>
          <p:cNvPr id="4" name="Group 277"/>
          <p:cNvGraphicFramePr>
            <a:graphicFrameLocks/>
          </p:cNvGraphicFramePr>
          <p:nvPr/>
        </p:nvGraphicFramePr>
        <p:xfrm>
          <a:off x="379963" y="2941593"/>
          <a:ext cx="8420100" cy="2895055"/>
        </p:xfrm>
        <a:graphic>
          <a:graphicData uri="http://schemas.openxmlformats.org/drawingml/2006/table">
            <a:tbl>
              <a:tblPr/>
              <a:tblGrid>
                <a:gridCol w="5467350"/>
                <a:gridCol w="1409700"/>
                <a:gridCol w="1543050"/>
              </a:tblGrid>
              <a:tr h="471940">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bg1"/>
                          </a:solidFill>
                          <a:effectLst/>
                          <a:latin typeface="Arial" charset="0"/>
                          <a:ea typeface="Calibri" pitchFamily="34" charset="0"/>
                          <a:cs typeface="Times New Roman" pitchFamily="18" charset="0"/>
                        </a:rPr>
                        <a:t>Operating System</a:t>
                      </a:r>
                      <a:endParaRPr kumimoji="0" lang="en-US" sz="1000" b="0" i="0" u="none" strike="noStrike" cap="none" normalizeH="0" baseline="0" dirty="0" smtClean="0">
                        <a:ln>
                          <a:noFill/>
                        </a:ln>
                        <a:solidFill>
                          <a:schemeClr val="bg1"/>
                        </a:solidFill>
                        <a:effectLst/>
                        <a:latin typeface="Arial" charset="0"/>
                        <a:ea typeface="Calibri" pitchFamily="34" charset="0"/>
                        <a:cs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bg1"/>
                          </a:solidFill>
                          <a:effectLst/>
                          <a:latin typeface="Arial" charset="0"/>
                          <a:ea typeface="Calibri" pitchFamily="34" charset="0"/>
                          <a:cs typeface="Times New Roman" pitchFamily="18" charset="0"/>
                        </a:rPr>
                        <a:t>P2V Online</a:t>
                      </a:r>
                      <a:endParaRPr kumimoji="0" lang="en-US" sz="1000" b="0" i="0" u="none" strike="noStrike" cap="none" normalizeH="0" baseline="0" dirty="0" smtClean="0">
                        <a:ln>
                          <a:noFill/>
                        </a:ln>
                        <a:solidFill>
                          <a:schemeClr val="bg1"/>
                        </a:solidFill>
                        <a:effectLst/>
                        <a:latin typeface="Arial" charset="0"/>
                        <a:ea typeface="Calibri" pitchFamily="34" charset="0"/>
                        <a:cs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bg1"/>
                          </a:solidFill>
                          <a:effectLst/>
                          <a:latin typeface="Arial" charset="0"/>
                          <a:ea typeface="Calibri" pitchFamily="34" charset="0"/>
                          <a:cs typeface="Times New Roman" pitchFamily="18" charset="0"/>
                        </a:rPr>
                        <a:t>P2V Offline</a:t>
                      </a:r>
                      <a:endParaRPr kumimoji="0" lang="en-US" sz="1000" b="0" i="0" u="none" strike="noStrike" cap="none" normalizeH="0" baseline="0" smtClean="0">
                        <a:ln>
                          <a:noFill/>
                        </a:ln>
                        <a:solidFill>
                          <a:schemeClr val="bg1"/>
                        </a:solidFill>
                        <a:effectLst/>
                        <a:latin typeface="Arial" charset="0"/>
                        <a:ea typeface="Calibri" pitchFamily="34" charset="0"/>
                        <a:cs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r>
              <a:tr h="269235">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1"/>
                          </a:solidFill>
                          <a:effectLst/>
                          <a:latin typeface="Arial" charset="0"/>
                          <a:ea typeface="Calibri" pitchFamily="34" charset="0"/>
                          <a:cs typeface="Times New Roman" pitchFamily="18" charset="0"/>
                        </a:rPr>
                        <a:t>Windows Server 2008 with Hyper-V installed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Arial" charset="0"/>
                          <a:ea typeface="Calibri" pitchFamily="34" charset="0"/>
                          <a:cs typeface="Times New Roman" pitchFamily="18" charset="0"/>
                        </a:rPr>
                        <a:t>No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Arial" charset="0"/>
                          <a:ea typeface="Calibri" pitchFamily="34" charset="0"/>
                          <a:cs typeface="Times New Roman" pitchFamily="18" charset="0"/>
                        </a:rPr>
                        <a:t>No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269235">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1"/>
                          </a:solidFill>
                          <a:effectLst/>
                          <a:latin typeface="Arial" charset="0"/>
                          <a:ea typeface="Calibri" pitchFamily="34" charset="0"/>
                          <a:cs typeface="Times New Roman" pitchFamily="18" charset="0"/>
                        </a:rPr>
                        <a:t>Windows Server 2008 without Hyper-V installed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Arial" charset="0"/>
                          <a:ea typeface="Calibri" pitchFamily="34" charset="0"/>
                          <a:cs typeface="Times New Roman" pitchFamily="18" charset="0"/>
                        </a:rPr>
                        <a:t>Yes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Arial" charset="0"/>
                          <a:ea typeface="Calibri" pitchFamily="34" charset="0"/>
                          <a:cs typeface="Times New Roman" pitchFamily="18" charset="0"/>
                        </a:rPr>
                        <a:t>Yes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269235">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1"/>
                          </a:solidFill>
                          <a:effectLst/>
                          <a:latin typeface="Arial" charset="0"/>
                          <a:ea typeface="Calibri" pitchFamily="34" charset="0"/>
                          <a:cs typeface="Times New Roman" pitchFamily="18" charset="0"/>
                        </a:rPr>
                        <a:t>Windows Server 2003 with SP1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Arial" charset="0"/>
                          <a:ea typeface="Calibri" pitchFamily="34" charset="0"/>
                          <a:cs typeface="Times New Roman" pitchFamily="18" charset="0"/>
                        </a:rPr>
                        <a:t>Yes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Arial" charset="0"/>
                          <a:ea typeface="Calibri" pitchFamily="34" charset="0"/>
                          <a:cs typeface="Times New Roman" pitchFamily="18" charset="0"/>
                        </a:rPr>
                        <a:t>Yes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269235">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Arial" charset="0"/>
                          <a:ea typeface="Calibri" pitchFamily="34" charset="0"/>
                          <a:cs typeface="Times New Roman" pitchFamily="18" charset="0"/>
                        </a:rPr>
                        <a:t>Windows Server 2003 X64 Edition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1"/>
                          </a:solidFill>
                          <a:effectLst/>
                          <a:latin typeface="Arial" charset="0"/>
                          <a:ea typeface="Calibri" pitchFamily="34" charset="0"/>
                          <a:cs typeface="Times New Roman" pitchFamily="18" charset="0"/>
                        </a:rPr>
                        <a:t>Yes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Arial" charset="0"/>
                          <a:ea typeface="Calibri" pitchFamily="34" charset="0"/>
                          <a:cs typeface="Times New Roman" pitchFamily="18" charset="0"/>
                        </a:rPr>
                        <a:t>Yes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269235">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Arial" charset="0"/>
                          <a:ea typeface="Calibri" pitchFamily="34" charset="0"/>
                          <a:cs typeface="Times New Roman" pitchFamily="18" charset="0"/>
                        </a:rPr>
                        <a:t>Windows 2000 with SP4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1"/>
                          </a:solidFill>
                          <a:effectLst/>
                          <a:latin typeface="Arial" charset="0"/>
                          <a:ea typeface="Calibri" pitchFamily="34" charset="0"/>
                          <a:cs typeface="Times New Roman" pitchFamily="18" charset="0"/>
                        </a:rPr>
                        <a:t>No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1"/>
                          </a:solidFill>
                          <a:effectLst/>
                          <a:latin typeface="Arial" charset="0"/>
                          <a:ea typeface="Calibri" pitchFamily="34" charset="0"/>
                          <a:cs typeface="Times New Roman" pitchFamily="18" charset="0"/>
                        </a:rPr>
                        <a:t>Yes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269235">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Arial" charset="0"/>
                          <a:ea typeface="Calibri" pitchFamily="34" charset="0"/>
                          <a:cs typeface="Times New Roman" pitchFamily="18" charset="0"/>
                        </a:rPr>
                        <a:t>Windows XP with SP2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Arial" charset="0"/>
                          <a:ea typeface="Calibri" pitchFamily="34" charset="0"/>
                          <a:cs typeface="Times New Roman" pitchFamily="18" charset="0"/>
                        </a:rPr>
                        <a:t>Yes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1"/>
                          </a:solidFill>
                          <a:effectLst/>
                          <a:latin typeface="Arial" charset="0"/>
                          <a:ea typeface="Calibri" pitchFamily="34" charset="0"/>
                          <a:cs typeface="Times New Roman" pitchFamily="18" charset="0"/>
                        </a:rPr>
                        <a:t>Yes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269235">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Arial" charset="0"/>
                          <a:ea typeface="Calibri" pitchFamily="34" charset="0"/>
                          <a:cs typeface="Times New Roman" pitchFamily="18" charset="0"/>
                        </a:rPr>
                        <a:t>Windows XP x64 Edition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Arial" charset="0"/>
                          <a:ea typeface="Calibri" pitchFamily="34" charset="0"/>
                          <a:cs typeface="Times New Roman" pitchFamily="18" charset="0"/>
                        </a:rPr>
                        <a:t>Yes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1"/>
                          </a:solidFill>
                          <a:effectLst/>
                          <a:latin typeface="Arial" charset="0"/>
                          <a:ea typeface="Calibri" pitchFamily="34" charset="0"/>
                          <a:cs typeface="Times New Roman" pitchFamily="18" charset="0"/>
                        </a:rPr>
                        <a:t>Yes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269235">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Arial" charset="0"/>
                          <a:ea typeface="Calibri" pitchFamily="34" charset="0"/>
                          <a:cs typeface="Times New Roman" pitchFamily="18" charset="0"/>
                        </a:rPr>
                        <a:t>Windows Vista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Arial" charset="0"/>
                          <a:ea typeface="Calibri" pitchFamily="34" charset="0"/>
                          <a:cs typeface="Times New Roman" pitchFamily="18" charset="0"/>
                        </a:rPr>
                        <a:t>Yes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1"/>
                          </a:solidFill>
                          <a:effectLst/>
                          <a:latin typeface="Arial" charset="0"/>
                          <a:ea typeface="Calibri" pitchFamily="34" charset="0"/>
                          <a:cs typeface="Times New Roman" pitchFamily="18" charset="0"/>
                        </a:rPr>
                        <a:t>Yes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269235">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1"/>
                          </a:solidFill>
                          <a:effectLst/>
                          <a:latin typeface="Arial" charset="0"/>
                          <a:ea typeface="Calibri" pitchFamily="34" charset="0"/>
                          <a:cs typeface="Times New Roman" pitchFamily="18" charset="0"/>
                        </a:rPr>
                        <a:t>Windows Vista x64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bg1"/>
                          </a:solidFill>
                          <a:effectLst/>
                          <a:latin typeface="Arial" charset="0"/>
                          <a:ea typeface="Calibri" pitchFamily="34" charset="0"/>
                          <a:cs typeface="Times New Roman" pitchFamily="18" charset="0"/>
                        </a:rPr>
                        <a:t>Yes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488950" marR="0" lvl="0" indent="-48895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1"/>
                          </a:solidFill>
                          <a:effectLst/>
                          <a:latin typeface="Arial" charset="0"/>
                          <a:ea typeface="Calibri" pitchFamily="34" charset="0"/>
                          <a:cs typeface="Times New Roman" pitchFamily="18" charset="0"/>
                        </a:rPr>
                        <a:t>Yes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3375" y="3653131"/>
            <a:ext cx="8629649" cy="1595144"/>
          </a:xfrm>
        </p:spPr>
        <p:txBody>
          <a:bodyPr/>
          <a:lstStyle/>
          <a:p>
            <a:r>
              <a:rPr lang="en-US" dirty="0" smtClean="0"/>
              <a:t>Heterogeneous datacenter &amp; interop solutions:</a:t>
            </a:r>
            <a:endParaRPr dirty="0"/>
          </a:p>
        </p:txBody>
      </p:sp>
      <p:sp>
        <p:nvSpPr>
          <p:cNvPr id="3" name="Subtitle 2"/>
          <p:cNvSpPr>
            <a:spLocks noGrp="1"/>
          </p:cNvSpPr>
          <p:nvPr>
            <p:ph type="subTitle" idx="1"/>
          </p:nvPr>
        </p:nvSpPr>
        <p:spPr>
          <a:xfrm>
            <a:off x="5646798" y="5408467"/>
            <a:ext cx="3449577" cy="1325709"/>
          </a:xfrm>
        </p:spPr>
        <p:txBody>
          <a:bodyPr/>
          <a:lstStyle/>
          <a:p>
            <a:r>
              <a:rPr lang="en-US" dirty="0" smtClean="0">
                <a:solidFill>
                  <a:schemeClr val="tx1"/>
                </a:solidFill>
              </a:rPr>
              <a:t>Name: Aaron Holzer</a:t>
            </a:r>
          </a:p>
          <a:p>
            <a:r>
              <a:rPr lang="en-US" dirty="0" smtClean="0">
                <a:solidFill>
                  <a:schemeClr val="tx1"/>
                </a:solidFill>
              </a:rPr>
              <a:t>Title: Senior Product Mgr</a:t>
            </a:r>
          </a:p>
          <a:p>
            <a:r>
              <a:rPr lang="en-US" dirty="0" smtClean="0">
                <a:solidFill>
                  <a:schemeClr val="tx1"/>
                </a:solidFill>
              </a:rPr>
              <a:t>Company: Microsoft Corp.</a:t>
            </a:r>
          </a:p>
          <a:p>
            <a:r>
              <a:rPr lang="en-US" dirty="0" smtClean="0">
                <a:solidFill>
                  <a:schemeClr val="tx1"/>
                </a:solidFill>
              </a:rPr>
              <a:t>Session Code: MGT219</a:t>
            </a:r>
            <a:endParaRPr lang="en-US" dirty="0">
              <a:solidFill>
                <a:schemeClr val="tx1"/>
              </a:solidFill>
            </a:endParaRPr>
          </a:p>
        </p:txBody>
      </p:sp>
      <p:sp>
        <p:nvSpPr>
          <p:cNvPr id="4" name="Title 1"/>
          <p:cNvSpPr txBox="1">
            <a:spLocks/>
          </p:cNvSpPr>
          <p:nvPr/>
        </p:nvSpPr>
        <p:spPr bwMode="white">
          <a:xfrm>
            <a:off x="434993" y="5382094"/>
            <a:ext cx="4232258" cy="886397"/>
          </a:xfrm>
          <a:prstGeom prst="rect">
            <a:avLst/>
          </a:prstGeom>
        </p:spPr>
        <p:txBody>
          <a:bodyPr vert="horz" wrap="square" lIns="0" tIns="0" rIns="0" bIns="0" rtlCol="0" anchor="t">
            <a:noAutofit/>
          </a:bodyPr>
          <a:lstStyle/>
          <a:p>
            <a:pPr marL="0" marR="0" lvl="0" indent="0" algn="l" defTabSz="914316" rtl="0" eaLnBrk="1" fontAlgn="auto" latinLnBrk="0" hangingPunct="1">
              <a:lnSpc>
                <a:spcPct val="90000"/>
              </a:lnSpc>
              <a:spcBef>
                <a:spcPts val="1406"/>
              </a:spcBef>
              <a:spcAft>
                <a:spcPts val="0"/>
              </a:spcAft>
              <a:buClrTx/>
              <a:buSzTx/>
              <a:buFontTx/>
              <a:buNone/>
              <a:tabLst/>
              <a:defRPr/>
            </a:pPr>
            <a:r>
              <a:rPr kumimoji="0" lang="en-US" sz="2400" b="1" i="1" u="none" strike="noStrike" kern="1200" cap="none" spc="-15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rPr>
              <a:t>Reducing Complexity in Heterogeneous Data Centers Using Microsoft Interoperability Solutions</a:t>
            </a:r>
            <a:endParaRPr kumimoji="0" lang="en-US" sz="3200" b="1" i="1" u="none" strike="noStrike" kern="1200" cap="none" spc="-150" normalizeH="0" baseline="0" noProof="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p:cNvSpPr>
            <a:spLocks noGrp="1"/>
          </p:cNvSpPr>
          <p:nvPr>
            <p:ph type="title" idx="4294967295"/>
          </p:nvPr>
        </p:nvSpPr>
        <p:spPr>
          <a:xfrm>
            <a:off x="438697" y="50973"/>
            <a:ext cx="8281143" cy="2310477"/>
          </a:xfrm>
          <a:prstGeom prst="rect">
            <a:avLst/>
          </a:prstGeom>
        </p:spPr>
        <p:txBody>
          <a:bodyPr lIns="89971" tIns="46786" rIns="89971" bIns="46786"/>
          <a:lstStyle/>
          <a:p>
            <a:pPr algn="l"/>
            <a:r>
              <a:rPr lang="en-US" sz="4000" dirty="0">
                <a:cs typeface="Arial" pitchFamily="34" charset="0"/>
              </a:rPr>
              <a:t>For legacy versions of Microsoft Windows operating systems, as well as for most Linux distributions, Microsoft recommends the use of Novell PlateSpin</a:t>
            </a:r>
          </a:p>
        </p:txBody>
      </p:sp>
      <p:graphicFrame>
        <p:nvGraphicFramePr>
          <p:cNvPr id="4" name="Content Placeholder 7"/>
          <p:cNvGraphicFramePr>
            <a:graphicFrameLocks noChangeAspect="1"/>
          </p:cNvGraphicFramePr>
          <p:nvPr/>
        </p:nvGraphicFramePr>
        <p:xfrm>
          <a:off x="865155" y="2484416"/>
          <a:ext cx="7145497" cy="3437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8004" name="Picture 11" descr="arrow right_Blue_3D.png"/>
          <p:cNvPicPr>
            <a:picLocks noChangeAspect="1"/>
          </p:cNvPicPr>
          <p:nvPr/>
        </p:nvPicPr>
        <p:blipFill>
          <a:blip r:embed="rId8" cstate="print"/>
          <a:srcRect/>
          <a:stretch>
            <a:fillRect/>
          </a:stretch>
        </p:blipFill>
        <p:spPr bwMode="auto">
          <a:xfrm>
            <a:off x="1025272" y="4530802"/>
            <a:ext cx="1451738" cy="1184465"/>
          </a:xfrm>
          <a:prstGeom prst="rect">
            <a:avLst/>
          </a:prstGeom>
          <a:noFill/>
          <a:ln w="9525">
            <a:noFill/>
            <a:miter lim="800000"/>
            <a:headEnd/>
            <a:tailEnd/>
          </a:ln>
        </p:spPr>
      </p:pic>
      <p:pic>
        <p:nvPicPr>
          <p:cNvPr id="128005" name="Picture 12" descr="graph_Blue_3D.png"/>
          <p:cNvPicPr>
            <a:picLocks noChangeAspect="1"/>
          </p:cNvPicPr>
          <p:nvPr/>
        </p:nvPicPr>
        <p:blipFill>
          <a:blip r:embed="rId9" cstate="print"/>
          <a:srcRect/>
          <a:stretch>
            <a:fillRect/>
          </a:stretch>
        </p:blipFill>
        <p:spPr bwMode="auto">
          <a:xfrm>
            <a:off x="947486" y="2593959"/>
            <a:ext cx="1571455" cy="1403541"/>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510794" y="4127764"/>
            <a:ext cx="8413750" cy="1059925"/>
          </a:xfrm>
        </p:spPr>
        <p:txBody>
          <a:bodyPr/>
          <a:lstStyle/>
          <a:p>
            <a:r>
              <a:rPr lang="en-US" dirty="0" smtClean="0"/>
              <a:t>interoperable systems mgmt &amp; monitoring</a:t>
            </a:r>
            <a:endParaRPr lang="en-US" dirty="0"/>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1" y="106365"/>
            <a:ext cx="8382000" cy="664797"/>
          </a:xfrm>
        </p:spPr>
        <p:txBody>
          <a:bodyPr>
            <a:noAutofit/>
          </a:bodyPr>
          <a:lstStyle/>
          <a:p>
            <a:r>
              <a:rPr lang="en-US" dirty="0"/>
              <a:t>Heterogeneous Data Center Management Challenges</a:t>
            </a:r>
          </a:p>
        </p:txBody>
      </p:sp>
      <p:sp>
        <p:nvSpPr>
          <p:cNvPr id="3" name="Content Placeholder 2"/>
          <p:cNvSpPr>
            <a:spLocks noGrp="1"/>
          </p:cNvSpPr>
          <p:nvPr>
            <p:ph idx="1"/>
          </p:nvPr>
        </p:nvSpPr>
        <p:spPr>
          <a:xfrm>
            <a:off x="381001" y="1546225"/>
            <a:ext cx="8382000" cy="4561205"/>
          </a:xfrm>
        </p:spPr>
        <p:txBody>
          <a:bodyPr>
            <a:normAutofit/>
          </a:bodyPr>
          <a:lstStyle/>
          <a:p>
            <a:pPr>
              <a:buClrTx/>
            </a:pPr>
            <a:r>
              <a:rPr lang="en-US" sz="3600" dirty="0" smtClean="0"/>
              <a:t>Heterogeneous data centers often require separate tools for management and monitoring:</a:t>
            </a:r>
          </a:p>
          <a:p>
            <a:pPr lvl="1">
              <a:buClrTx/>
            </a:pPr>
            <a:r>
              <a:rPr lang="en-US" dirty="0" smtClean="0"/>
              <a:t>Each tool may require unique IT skills</a:t>
            </a:r>
          </a:p>
          <a:p>
            <a:pPr lvl="1">
              <a:buClrTx/>
            </a:pPr>
            <a:r>
              <a:rPr lang="en-US" dirty="0" smtClean="0"/>
              <a:t>Using multiple monitoring tools can increase security risk and potential system failure</a:t>
            </a:r>
          </a:p>
          <a:p>
            <a:pPr lvl="1">
              <a:buClrTx/>
            </a:pPr>
            <a:r>
              <a:rPr lang="en-US" dirty="0" smtClean="0"/>
              <a:t>Interrupted services or failed servers take hours for IT managers to locate, diagnose, and fix</a:t>
            </a:r>
          </a:p>
          <a:p>
            <a:pPr lvl="1">
              <a:buClrTx/>
            </a:pPr>
            <a:r>
              <a:rPr lang="en-US" dirty="0" smtClean="0"/>
              <a:t>Inefficient management tools prevent IT staff from focusing on mission-critical business tasks</a:t>
            </a: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quot;GLASS&quot;; White to Transparent Linear; Shadow; 1pt stroke;"/>
          <p:cNvSpPr/>
          <p:nvPr/>
        </p:nvSpPr>
        <p:spPr bwMode="auto">
          <a:xfrm>
            <a:off x="425453" y="1306513"/>
            <a:ext cx="5535613" cy="4975225"/>
          </a:xfrm>
          <a:prstGeom prst="roundRect">
            <a:avLst>
              <a:gd name="adj" fmla="val 5893"/>
            </a:avLst>
          </a:prstGeom>
          <a:gradFill flip="none" rotWithShape="1">
            <a:gsLst>
              <a:gs pos="0">
                <a:schemeClr val="tx2">
                  <a:alpha val="51000"/>
                </a:schemeClr>
              </a:gs>
              <a:gs pos="15000">
                <a:schemeClr val="tx2">
                  <a:lumMod val="85000"/>
                  <a:alpha val="13000"/>
                </a:schemeClr>
              </a:gs>
              <a:gs pos="99000">
                <a:schemeClr val="tx1">
                  <a:lumMod val="75000"/>
                  <a:lumOff val="25000"/>
                  <a:alpha val="15000"/>
                </a:schemeClr>
              </a:gs>
            </a:gsLst>
            <a:lin ang="5400000" scaled="1"/>
            <a:tileRect/>
          </a:gradFill>
          <a:ln w="12700">
            <a:solidFill>
              <a:schemeClr val="tx2">
                <a:alpha val="19000"/>
              </a:schemeClr>
            </a:solidFill>
          </a:ln>
        </p:spPr>
        <p:style>
          <a:lnRef idx="2">
            <a:schemeClr val="accent2">
              <a:shade val="50000"/>
            </a:schemeClr>
          </a:lnRef>
          <a:fillRef idx="1">
            <a:schemeClr val="accent2"/>
          </a:fillRef>
          <a:effectRef idx="0">
            <a:schemeClr val="accent2"/>
          </a:effectRef>
          <a:fontRef idx="minor">
            <a:schemeClr val="lt1"/>
          </a:fontRef>
        </p:style>
        <p:txBody>
          <a:bodyPr lIns="91435" tIns="45718" rIns="91435" bIns="45718" rtlCol="0" anchor="ctr"/>
          <a:lstStyle/>
          <a:p>
            <a:pPr algn="ctr">
              <a:defRPr/>
            </a:pPr>
            <a:endParaRPr lang="en-US" dirty="0">
              <a:solidFill>
                <a:schemeClr val="lt1"/>
              </a:solidFill>
            </a:endParaRPr>
          </a:p>
        </p:txBody>
      </p:sp>
      <p:sp>
        <p:nvSpPr>
          <p:cNvPr id="413698" name="Rectangle 2"/>
          <p:cNvSpPr>
            <a:spLocks noGrp="1" noChangeArrowheads="1"/>
          </p:cNvSpPr>
          <p:nvPr>
            <p:ph type="title"/>
          </p:nvPr>
        </p:nvSpPr>
        <p:spPr/>
        <p:txBody>
          <a:bodyPr/>
          <a:lstStyle/>
          <a:p>
            <a:pPr>
              <a:defRPr/>
            </a:pPr>
            <a:r>
              <a:rPr dirty="0" smtClean="0">
                <a:solidFill>
                  <a:srgbClr val="CCFFCC"/>
                </a:solidFill>
              </a:rPr>
              <a:t>End to End Monitoring</a:t>
            </a:r>
            <a:endParaRPr sz="2400" dirty="0" smtClean="0">
              <a:solidFill>
                <a:srgbClr val="CCFFCC"/>
              </a:solidFill>
              <a:effectLst>
                <a:outerShdw blurRad="38100" dist="38100" dir="2700000" algn="tl">
                  <a:srgbClr val="000000"/>
                </a:outerShdw>
              </a:effectLst>
            </a:endParaRPr>
          </a:p>
        </p:txBody>
      </p:sp>
      <p:sp>
        <p:nvSpPr>
          <p:cNvPr id="43" name="Content Placeholder 42"/>
          <p:cNvSpPr>
            <a:spLocks noGrp="1"/>
          </p:cNvSpPr>
          <p:nvPr>
            <p:ph type="body" sz="quarter" idx="13"/>
          </p:nvPr>
        </p:nvSpPr>
        <p:spPr>
          <a:xfrm>
            <a:off x="522450" y="1426780"/>
            <a:ext cx="5397500" cy="4826000"/>
          </a:xfrm>
        </p:spPr>
        <p:txBody>
          <a:bodyPr>
            <a:normAutofit/>
          </a:bodyPr>
          <a:lstStyle/>
          <a:p>
            <a:pPr marL="0" indent="0" eaLnBrk="0" hangingPunct="0">
              <a:spcBef>
                <a:spcPct val="30000"/>
              </a:spcBef>
              <a:spcAft>
                <a:spcPts val="600"/>
              </a:spcAft>
              <a:buClr>
                <a:schemeClr val="tx2"/>
              </a:buClr>
              <a:buNone/>
              <a:defRPr/>
            </a:pPr>
            <a:r>
              <a:rPr lang="en-US" sz="1800" b="1" dirty="0" smtClean="0">
                <a:solidFill>
                  <a:schemeClr val="accent4">
                    <a:lumMod val="60000"/>
                    <a:lumOff val="40000"/>
                  </a:schemeClr>
                </a:solidFill>
                <a:effectLst>
                  <a:outerShdw blurRad="38100" dist="38100" dir="2700000" algn="tl">
                    <a:srgbClr val="000000">
                      <a:alpha val="43137"/>
                    </a:srgbClr>
                  </a:outerShdw>
                </a:effectLst>
                <a:latin typeface="+mj-lt"/>
                <a:cs typeface="Tahoma" pitchFamily="34" charset="0"/>
              </a:rPr>
              <a:t>Availability, performance, and configuration monitoring to proactively address IT issues</a:t>
            </a:r>
          </a:p>
          <a:p>
            <a:pPr marL="342882" lvl="1" indent="-342882">
              <a:buClr>
                <a:schemeClr val="tx2"/>
              </a:buClr>
              <a:buBlip>
                <a:blip r:embed="rId3"/>
              </a:buBlip>
              <a:defRPr/>
            </a:pPr>
            <a:r>
              <a:rPr lang="en-US" sz="1500" dirty="0" smtClean="0"/>
              <a:t>Monitor multiple platforms (e.g. Windows, Linux, and UNIX) for both your physical and virtual servers</a:t>
            </a:r>
          </a:p>
          <a:p>
            <a:pPr marL="342882" lvl="1" indent="-342882">
              <a:buClr>
                <a:schemeClr val="tx2"/>
              </a:buClr>
              <a:buBlip>
                <a:blip r:embed="rId3"/>
              </a:buBlip>
              <a:defRPr/>
            </a:pPr>
            <a:r>
              <a:rPr lang="en-US" sz="1500" dirty="0" smtClean="0"/>
              <a:t>Proactively keep systems up and running with best-practice knowledge on how to resolve problems</a:t>
            </a:r>
          </a:p>
          <a:p>
            <a:pPr marL="342882" lvl="1" indent="-342882">
              <a:buClr>
                <a:schemeClr val="tx2"/>
              </a:buClr>
              <a:buBlip>
                <a:blip r:embed="rId3"/>
              </a:buBlip>
              <a:defRPr/>
            </a:pPr>
            <a:r>
              <a:rPr lang="en-US" sz="1500" dirty="0" smtClean="0"/>
              <a:t>Allow configuration change monitoring by identifying configuration errors and changes</a:t>
            </a:r>
          </a:p>
          <a:p>
            <a:pPr marL="342882" lvl="1" indent="-342882">
              <a:buClr>
                <a:schemeClr val="tx2"/>
              </a:buClr>
              <a:buBlip>
                <a:blip r:embed="rId3"/>
              </a:buBlip>
              <a:defRPr/>
            </a:pPr>
            <a:r>
              <a:rPr lang="en-US" sz="1500" dirty="0" smtClean="0"/>
              <a:t>Diagram data center operations and visualize status</a:t>
            </a:r>
          </a:p>
          <a:p>
            <a:pPr marL="342882" lvl="1" indent="-342882">
              <a:buClr>
                <a:schemeClr val="tx2"/>
              </a:buClr>
              <a:buBlip>
                <a:blip r:embed="rId3"/>
              </a:buBlip>
              <a:defRPr/>
            </a:pPr>
            <a:r>
              <a:rPr lang="en-US" sz="1500" dirty="0" smtClean="0"/>
              <a:t>Report on status of configuration and system issues affecting availability, performance, and reliability</a:t>
            </a:r>
          </a:p>
          <a:p>
            <a:pPr marL="393680" lvl="1" indent="-277799">
              <a:buNone/>
              <a:defRPr/>
            </a:pPr>
            <a:endParaRPr sz="1000" dirty="0" smtClean="0"/>
          </a:p>
          <a:p>
            <a:pPr marL="0" indent="0" eaLnBrk="0" hangingPunct="0">
              <a:spcBef>
                <a:spcPct val="30000"/>
              </a:spcBef>
              <a:spcAft>
                <a:spcPts val="600"/>
              </a:spcAft>
              <a:buClr>
                <a:schemeClr val="tx2"/>
              </a:buClr>
              <a:buNone/>
              <a:defRPr/>
            </a:pPr>
            <a:r>
              <a:rPr lang="en-US" sz="1800" b="1" dirty="0" smtClean="0">
                <a:solidFill>
                  <a:schemeClr val="accent4">
                    <a:lumMod val="60000"/>
                    <a:lumOff val="40000"/>
                  </a:schemeClr>
                </a:solidFill>
                <a:effectLst>
                  <a:outerShdw blurRad="38100" dist="38100" dir="2700000" algn="tl">
                    <a:srgbClr val="000000">
                      <a:alpha val="43137"/>
                    </a:srgbClr>
                  </a:outerShdw>
                </a:effectLst>
                <a:latin typeface="+mj-lt"/>
                <a:cs typeface="Tahoma" pitchFamily="34" charset="0"/>
              </a:rPr>
              <a:t>Deep application and service-level monitoring   </a:t>
            </a:r>
          </a:p>
          <a:p>
            <a:pPr marL="342882" lvl="1" indent="-342882">
              <a:buClr>
                <a:schemeClr val="tx2"/>
              </a:buClr>
              <a:buBlip>
                <a:blip r:embed="rId3"/>
              </a:buBlip>
              <a:defRPr/>
            </a:pPr>
            <a:r>
              <a:rPr lang="en-US" sz="1500" dirty="0" smtClean="0"/>
              <a:t>Monitor service levels across applications and IT processes through operational IT service views</a:t>
            </a:r>
          </a:p>
          <a:p>
            <a:pPr marL="342882" lvl="1" indent="-342882">
              <a:buClr>
                <a:schemeClr val="tx2"/>
              </a:buClr>
              <a:buBlip>
                <a:blip r:embed="rId3"/>
              </a:buBlip>
              <a:defRPr/>
            </a:pPr>
            <a:r>
              <a:rPr lang="en-US" sz="1500" dirty="0" smtClean="0"/>
              <a:t>Track and report service levels through dashboards</a:t>
            </a:r>
          </a:p>
          <a:p>
            <a:pPr marL="342882" lvl="1" indent="-342882">
              <a:buClr>
                <a:schemeClr val="tx2"/>
              </a:buClr>
              <a:buBlip>
                <a:blip r:embed="rId3"/>
              </a:buBlip>
              <a:defRPr/>
            </a:pPr>
            <a:r>
              <a:rPr lang="en-US" sz="1500" dirty="0" smtClean="0"/>
              <a:t>Extend to monitor non-Microsoft applications with partners</a:t>
            </a:r>
          </a:p>
          <a:p>
            <a:pPr marL="342882" lvl="1" indent="-342882">
              <a:buClr>
                <a:schemeClr val="tx2"/>
              </a:buClr>
              <a:buBlip>
                <a:blip r:embed="rId3"/>
              </a:buBlip>
              <a:defRPr/>
            </a:pPr>
            <a:r>
              <a:rPr lang="en-US" sz="1500" dirty="0" smtClean="0"/>
              <a:t>Guidance and best practice services to meet service-level goals and improve IT productivity</a:t>
            </a:r>
          </a:p>
        </p:txBody>
      </p:sp>
      <p:grpSp>
        <p:nvGrpSpPr>
          <p:cNvPr id="2" name="Group 6"/>
          <p:cNvGrpSpPr>
            <a:grpSpLocks/>
          </p:cNvGrpSpPr>
          <p:nvPr/>
        </p:nvGrpSpPr>
        <p:grpSpPr bwMode="auto">
          <a:xfrm>
            <a:off x="6135190" y="2942897"/>
            <a:ext cx="2687648" cy="2039006"/>
            <a:chOff x="3389580" y="1000664"/>
            <a:chExt cx="4761781" cy="3562710"/>
          </a:xfrm>
        </p:grpSpPr>
        <p:sp>
          <p:nvSpPr>
            <p:cNvPr id="9" name="Rounded Rectangle 8"/>
            <p:cNvSpPr/>
            <p:nvPr/>
          </p:nvSpPr>
          <p:spPr bwMode="auto">
            <a:xfrm>
              <a:off x="3389580" y="1000664"/>
              <a:ext cx="4761781" cy="3562710"/>
            </a:xfrm>
            <a:prstGeom prst="roundRect">
              <a:avLst>
                <a:gd name="adj" fmla="val 13686"/>
              </a:avLst>
            </a:prstGeom>
            <a:gradFill>
              <a:gsLst>
                <a:gs pos="0">
                  <a:schemeClr val="accent4">
                    <a:shade val="51000"/>
                    <a:satMod val="130000"/>
                    <a:alpha val="78000"/>
                  </a:schemeClr>
                </a:gs>
                <a:gs pos="80000">
                  <a:schemeClr val="accent4">
                    <a:shade val="93000"/>
                    <a:satMod val="130000"/>
                    <a:alpha val="75000"/>
                  </a:schemeClr>
                </a:gs>
                <a:gs pos="100000">
                  <a:schemeClr val="accent4">
                    <a:shade val="94000"/>
                    <a:satMod val="135000"/>
                    <a:alpha val="75000"/>
                  </a:schemeClr>
                </a:gs>
              </a:gsLst>
            </a:gra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lIns="91436" tIns="45718" rIns="91436" bIns="45718" anchor="ctr"/>
            <a:lstStyle/>
            <a:p>
              <a:pPr algn="ctr" defTabSz="914052">
                <a:defRPr/>
              </a:pPr>
              <a:endParaRPr lang="en-US" sz="2400" dirty="0">
                <a:solidFill>
                  <a:prstClr val="white"/>
                </a:solidFill>
                <a:latin typeface="Trebuchet MS" pitchFamily="34" charset="0"/>
              </a:endParaRPr>
            </a:p>
          </p:txBody>
        </p:sp>
        <p:grpSp>
          <p:nvGrpSpPr>
            <p:cNvPr id="3" name="Group 158"/>
            <p:cNvGrpSpPr>
              <a:grpSpLocks/>
            </p:cNvGrpSpPr>
            <p:nvPr/>
          </p:nvGrpSpPr>
          <p:grpSpPr bwMode="auto">
            <a:xfrm>
              <a:off x="3620941" y="1022414"/>
              <a:ext cx="4096117" cy="3163966"/>
              <a:chOff x="4632721" y="997748"/>
              <a:chExt cx="6321213" cy="4155134"/>
            </a:xfrm>
          </p:grpSpPr>
          <p:pic>
            <p:nvPicPr>
              <p:cNvPr id="19468" name="Rectangle 24597" descr="VPN"/>
              <p:cNvPicPr>
                <a:picLocks noChangeAspect="1" noChangeArrowheads="1"/>
              </p:cNvPicPr>
              <p:nvPr/>
            </p:nvPicPr>
            <p:blipFill>
              <a:blip r:embed="rId4" cstate="screen">
                <a:lum bright="-6000" contrast="-64000"/>
              </a:blip>
              <a:srcRect/>
              <a:stretch>
                <a:fillRect/>
              </a:stretch>
            </p:blipFill>
            <p:spPr bwMode="auto">
              <a:xfrm>
                <a:off x="9347809" y="2606456"/>
                <a:ext cx="581978" cy="814132"/>
              </a:xfrm>
              <a:prstGeom prst="rect">
                <a:avLst/>
              </a:prstGeom>
              <a:noFill/>
              <a:ln w="9525">
                <a:noFill/>
                <a:miter lim="800000"/>
                <a:headEnd/>
                <a:tailEnd/>
              </a:ln>
            </p:spPr>
          </p:pic>
          <p:pic>
            <p:nvPicPr>
              <p:cNvPr id="15" name="Picture 20" descr="Database 4 blue"/>
              <p:cNvPicPr>
                <a:picLocks noChangeAspect="1" noChangeArrowheads="1"/>
              </p:cNvPicPr>
              <p:nvPr/>
            </p:nvPicPr>
            <p:blipFill>
              <a:blip r:embed="rId5" cstate="screen">
                <a:duotone>
                  <a:prstClr val="black"/>
                  <a:schemeClr val="accent5">
                    <a:tint val="45000"/>
                    <a:satMod val="400000"/>
                  </a:schemeClr>
                </a:duotone>
              </a:blip>
              <a:stretch>
                <a:fillRect/>
              </a:stretch>
            </p:blipFill>
            <p:spPr bwMode="auto">
              <a:xfrm>
                <a:off x="4632721" y="2785936"/>
                <a:ext cx="824469" cy="670890"/>
              </a:xfrm>
              <a:prstGeom prst="rect">
                <a:avLst/>
              </a:prstGeom>
              <a:noFill/>
              <a:ln>
                <a:noFill/>
              </a:ln>
            </p:spPr>
          </p:pic>
          <p:pic>
            <p:nvPicPr>
              <p:cNvPr id="19470" name="Rectangle 24597" descr="VPN"/>
              <p:cNvPicPr>
                <a:picLocks noChangeAspect="1" noChangeArrowheads="1"/>
              </p:cNvPicPr>
              <p:nvPr/>
            </p:nvPicPr>
            <p:blipFill>
              <a:blip r:embed="rId4" cstate="screen"/>
              <a:srcRect/>
              <a:stretch>
                <a:fillRect/>
              </a:stretch>
            </p:blipFill>
            <p:spPr bwMode="auto">
              <a:xfrm>
                <a:off x="9436611" y="2680856"/>
                <a:ext cx="581978" cy="814132"/>
              </a:xfrm>
              <a:prstGeom prst="rect">
                <a:avLst/>
              </a:prstGeom>
              <a:noFill/>
              <a:ln w="9525">
                <a:noFill/>
                <a:miter lim="800000"/>
                <a:headEnd/>
                <a:tailEnd/>
              </a:ln>
            </p:spPr>
          </p:pic>
          <p:pic>
            <p:nvPicPr>
              <p:cNvPr id="19471" name="Rectangle 156959"/>
              <p:cNvPicPr>
                <a:picLocks noChangeAspect="1" noChangeArrowheads="1"/>
              </p:cNvPicPr>
              <p:nvPr/>
            </p:nvPicPr>
            <p:blipFill>
              <a:blip r:embed="rId6" cstate="screen">
                <a:grayscl/>
              </a:blip>
              <a:srcRect/>
              <a:stretch>
                <a:fillRect/>
              </a:stretch>
            </p:blipFill>
            <p:spPr bwMode="auto">
              <a:xfrm>
                <a:off x="5814657" y="2643225"/>
                <a:ext cx="394263" cy="835306"/>
              </a:xfrm>
              <a:prstGeom prst="rect">
                <a:avLst/>
              </a:prstGeom>
              <a:noFill/>
              <a:ln w="9525">
                <a:noFill/>
                <a:miter lim="800000"/>
                <a:headEnd/>
                <a:tailEnd/>
              </a:ln>
            </p:spPr>
          </p:pic>
          <p:pic>
            <p:nvPicPr>
              <p:cNvPr id="19472" name="Rectangle 156959"/>
              <p:cNvPicPr>
                <a:picLocks noChangeAspect="1" noChangeArrowheads="1"/>
              </p:cNvPicPr>
              <p:nvPr/>
            </p:nvPicPr>
            <p:blipFill>
              <a:blip r:embed="rId6" cstate="screen">
                <a:grayscl/>
              </a:blip>
              <a:srcRect/>
              <a:stretch>
                <a:fillRect/>
              </a:stretch>
            </p:blipFill>
            <p:spPr bwMode="auto">
              <a:xfrm>
                <a:off x="7792163" y="2643225"/>
                <a:ext cx="394263" cy="835306"/>
              </a:xfrm>
              <a:prstGeom prst="rect">
                <a:avLst/>
              </a:prstGeom>
              <a:noFill/>
              <a:ln w="9525">
                <a:noFill/>
                <a:miter lim="800000"/>
                <a:headEnd/>
                <a:tailEnd/>
              </a:ln>
            </p:spPr>
          </p:pic>
          <p:pic>
            <p:nvPicPr>
              <p:cNvPr id="19473" name="Rectangle 156959"/>
              <p:cNvPicPr>
                <a:picLocks noChangeAspect="1" noChangeArrowheads="1"/>
              </p:cNvPicPr>
              <p:nvPr/>
            </p:nvPicPr>
            <p:blipFill>
              <a:blip r:embed="rId6" cstate="screen">
                <a:grayscl/>
              </a:blip>
              <a:srcRect/>
              <a:stretch>
                <a:fillRect/>
              </a:stretch>
            </p:blipFill>
            <p:spPr bwMode="auto">
              <a:xfrm>
                <a:off x="10219514" y="2643225"/>
                <a:ext cx="394263" cy="835306"/>
              </a:xfrm>
              <a:prstGeom prst="rect">
                <a:avLst/>
              </a:prstGeom>
              <a:noFill/>
              <a:ln w="9525">
                <a:noFill/>
                <a:miter lim="800000"/>
                <a:headEnd/>
                <a:tailEnd/>
              </a:ln>
            </p:spPr>
          </p:pic>
          <p:pic>
            <p:nvPicPr>
              <p:cNvPr id="19474" name="Rectangle 156959"/>
              <p:cNvPicPr>
                <a:picLocks noChangeAspect="1" noChangeArrowheads="1"/>
              </p:cNvPicPr>
              <p:nvPr/>
            </p:nvPicPr>
            <p:blipFill>
              <a:blip r:embed="rId6" cstate="screen">
                <a:grayscl/>
              </a:blip>
              <a:srcRect/>
              <a:stretch>
                <a:fillRect/>
              </a:stretch>
            </p:blipFill>
            <p:spPr bwMode="auto">
              <a:xfrm>
                <a:off x="8536352" y="1321824"/>
                <a:ext cx="394263" cy="835306"/>
              </a:xfrm>
              <a:prstGeom prst="rect">
                <a:avLst/>
              </a:prstGeom>
              <a:noFill/>
              <a:ln w="9525">
                <a:noFill/>
                <a:miter lim="800000"/>
                <a:headEnd/>
                <a:tailEnd/>
              </a:ln>
            </p:spPr>
          </p:pic>
          <p:pic>
            <p:nvPicPr>
              <p:cNvPr id="19475" name="Picture 2"/>
              <p:cNvPicPr>
                <a:picLocks noChangeAspect="1" noChangeArrowheads="1"/>
              </p:cNvPicPr>
              <p:nvPr/>
            </p:nvPicPr>
            <p:blipFill>
              <a:blip r:embed="rId7" cstate="screen"/>
              <a:srcRect/>
              <a:stretch>
                <a:fillRect/>
              </a:stretch>
            </p:blipFill>
            <p:spPr bwMode="auto">
              <a:xfrm>
                <a:off x="6648152" y="997748"/>
                <a:ext cx="877438" cy="732579"/>
              </a:xfrm>
              <a:prstGeom prst="rect">
                <a:avLst/>
              </a:prstGeom>
              <a:noFill/>
              <a:ln w="9525">
                <a:noFill/>
                <a:miter lim="800000"/>
                <a:headEnd/>
                <a:tailEnd/>
              </a:ln>
            </p:spPr>
          </p:pic>
          <p:pic>
            <p:nvPicPr>
              <p:cNvPr id="19476" name="Picture 20" descr="Database 4 blue"/>
              <p:cNvPicPr>
                <a:picLocks noChangeAspect="1" noChangeArrowheads="1"/>
              </p:cNvPicPr>
              <p:nvPr/>
            </p:nvPicPr>
            <p:blipFill>
              <a:blip r:embed="rId5" cstate="screen"/>
              <a:srcRect/>
              <a:stretch>
                <a:fillRect/>
              </a:stretch>
            </p:blipFill>
            <p:spPr bwMode="auto">
              <a:xfrm>
                <a:off x="4632721" y="4402541"/>
                <a:ext cx="824469" cy="670891"/>
              </a:xfrm>
              <a:prstGeom prst="rect">
                <a:avLst/>
              </a:prstGeom>
              <a:noFill/>
              <a:ln w="9525">
                <a:noFill/>
                <a:miter lim="800000"/>
                <a:headEnd/>
                <a:tailEnd/>
              </a:ln>
            </p:spPr>
          </p:pic>
          <p:pic>
            <p:nvPicPr>
              <p:cNvPr id="19477" name="Rectangle 24597" descr="VPN"/>
              <p:cNvPicPr>
                <a:picLocks noChangeAspect="1" noChangeArrowheads="1"/>
              </p:cNvPicPr>
              <p:nvPr/>
            </p:nvPicPr>
            <p:blipFill>
              <a:blip r:embed="rId4" cstate="screen"/>
              <a:srcRect/>
              <a:stretch>
                <a:fillRect/>
              </a:stretch>
            </p:blipFill>
            <p:spPr bwMode="auto">
              <a:xfrm>
                <a:off x="6792223" y="2687323"/>
                <a:ext cx="581977" cy="814132"/>
              </a:xfrm>
              <a:prstGeom prst="rect">
                <a:avLst/>
              </a:prstGeom>
              <a:noFill/>
              <a:ln w="9525">
                <a:noFill/>
                <a:miter lim="800000"/>
                <a:headEnd/>
                <a:tailEnd/>
              </a:ln>
            </p:spPr>
          </p:pic>
          <p:pic>
            <p:nvPicPr>
              <p:cNvPr id="19478" name="Rectangle 24597" descr="VPN"/>
              <p:cNvPicPr>
                <a:picLocks noChangeAspect="1" noChangeArrowheads="1"/>
              </p:cNvPicPr>
              <p:nvPr/>
            </p:nvPicPr>
            <p:blipFill>
              <a:blip r:embed="rId4" cstate="screen"/>
              <a:srcRect/>
              <a:stretch>
                <a:fillRect/>
              </a:stretch>
            </p:blipFill>
            <p:spPr bwMode="auto">
              <a:xfrm>
                <a:off x="6792223" y="4338750"/>
                <a:ext cx="581977" cy="814132"/>
              </a:xfrm>
              <a:prstGeom prst="rect">
                <a:avLst/>
              </a:prstGeom>
              <a:noFill/>
              <a:ln w="9525">
                <a:noFill/>
                <a:miter lim="800000"/>
                <a:headEnd/>
                <a:tailEnd/>
              </a:ln>
            </p:spPr>
          </p:pic>
          <p:cxnSp>
            <p:nvCxnSpPr>
              <p:cNvPr id="25" name="Elbow Connector 24"/>
              <p:cNvCxnSpPr>
                <a:stCxn id="15" idx="0"/>
              </p:cNvCxnSpPr>
              <p:nvPr/>
            </p:nvCxnSpPr>
            <p:spPr>
              <a:xfrm rot="5400000" flipH="1" flipV="1">
                <a:off x="7333857" y="394434"/>
                <a:ext cx="106791" cy="4680280"/>
              </a:xfrm>
              <a:prstGeom prst="bentConnector3">
                <a:avLst>
                  <a:gd name="adj1" fmla="val 474576"/>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rot="5400000">
                <a:off x="4748818" y="4106176"/>
                <a:ext cx="580677"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5400000">
                <a:off x="6839435" y="4059455"/>
                <a:ext cx="487235"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4" name="Group 187"/>
              <p:cNvGrpSpPr>
                <a:grpSpLocks/>
              </p:cNvGrpSpPr>
              <p:nvPr/>
            </p:nvGrpSpPr>
            <p:grpSpPr bwMode="auto">
              <a:xfrm>
                <a:off x="8982368" y="3814210"/>
                <a:ext cx="1487694" cy="592189"/>
                <a:chOff x="6188023" y="4307361"/>
                <a:chExt cx="1753131" cy="697837"/>
              </a:xfrm>
            </p:grpSpPr>
            <p:cxnSp>
              <p:nvCxnSpPr>
                <p:cNvPr id="40" name="Straight Connector 39"/>
                <p:cNvCxnSpPr/>
                <p:nvPr/>
              </p:nvCxnSpPr>
              <p:spPr>
                <a:xfrm rot="5400000">
                  <a:off x="6925405" y="4417048"/>
                  <a:ext cx="220225" cy="468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Elbow Connector 40"/>
                <p:cNvCxnSpPr/>
                <p:nvPr/>
              </p:nvCxnSpPr>
              <p:spPr>
                <a:xfrm rot="5400000" flipH="1" flipV="1">
                  <a:off x="7056605" y="4129078"/>
                  <a:ext cx="0" cy="1752541"/>
                </a:xfrm>
                <a:prstGeom prst="bentConnector3">
                  <a:avLst>
                    <a:gd name="adj1" fmla="val 17008284"/>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pic>
            <p:nvPicPr>
              <p:cNvPr id="19483" name="Picture 2" descr="E:\Clip_Installer\DVD_ART\Artwork_Imagery\Shapes and Graphics\MSN Illustration Icon\MSN icon goonline.png"/>
              <p:cNvPicPr>
                <a:picLocks noChangeAspect="1" noChangeArrowheads="1"/>
              </p:cNvPicPr>
              <p:nvPr/>
            </p:nvPicPr>
            <p:blipFill>
              <a:blip r:embed="rId8" cstate="screen"/>
              <a:srcRect/>
              <a:stretch>
                <a:fillRect/>
              </a:stretch>
            </p:blipFill>
            <p:spPr bwMode="auto">
              <a:xfrm>
                <a:off x="8725335" y="4497412"/>
                <a:ext cx="543206" cy="514987"/>
              </a:xfrm>
              <a:prstGeom prst="rect">
                <a:avLst/>
              </a:prstGeom>
              <a:noFill/>
              <a:ln w="9525">
                <a:noFill/>
                <a:miter lim="800000"/>
                <a:headEnd/>
                <a:tailEnd/>
              </a:ln>
            </p:spPr>
          </p:pic>
          <p:pic>
            <p:nvPicPr>
              <p:cNvPr id="19484" name="Picture 2" descr="E:\Clip_Installer\DVD_ART\Artwork_Imagery\Shapes and Graphics\MSN Illustration Icon\MSN icon goonline.png"/>
              <p:cNvPicPr>
                <a:picLocks noChangeAspect="1" noChangeArrowheads="1"/>
              </p:cNvPicPr>
              <p:nvPr/>
            </p:nvPicPr>
            <p:blipFill>
              <a:blip r:embed="rId8" cstate="screen"/>
              <a:srcRect/>
              <a:stretch>
                <a:fillRect/>
              </a:stretch>
            </p:blipFill>
            <p:spPr bwMode="auto">
              <a:xfrm>
                <a:off x="10201025" y="4495085"/>
                <a:ext cx="543206" cy="514986"/>
              </a:xfrm>
              <a:prstGeom prst="rect">
                <a:avLst/>
              </a:prstGeom>
              <a:noFill/>
              <a:ln w="9525">
                <a:noFill/>
                <a:miter lim="800000"/>
                <a:headEnd/>
                <a:tailEnd/>
              </a:ln>
            </p:spPr>
          </p:pic>
          <p:cxnSp>
            <p:nvCxnSpPr>
              <p:cNvPr id="31" name="Straight Arrow Connector 30"/>
              <p:cNvCxnSpPr/>
              <p:nvPr/>
            </p:nvCxnSpPr>
            <p:spPr>
              <a:xfrm rot="5400000">
                <a:off x="6752738" y="2365491"/>
                <a:ext cx="640747" cy="397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32" name="Picture 5" descr="\\imself-lh-srv-1\desktop$\barryshi\Desktop\images\201_Framework_Green_32.png"/>
              <p:cNvPicPr>
                <a:picLocks noChangeAspect="1" noChangeArrowheads="1"/>
              </p:cNvPicPr>
              <p:nvPr/>
            </p:nvPicPr>
            <p:blipFill>
              <a:blip r:embed="rId9" cstate="screen"/>
              <a:srcRect/>
              <a:stretch>
                <a:fillRect/>
              </a:stretch>
            </p:blipFill>
            <p:spPr bwMode="auto">
              <a:xfrm>
                <a:off x="5298549" y="4763121"/>
                <a:ext cx="315140" cy="315140"/>
              </a:xfrm>
              <a:prstGeom prst="rect">
                <a:avLst/>
              </a:prstGeom>
              <a:noFill/>
              <a:effectLst>
                <a:glow rad="63500">
                  <a:schemeClr val="accent3">
                    <a:satMod val="175000"/>
                    <a:alpha val="40000"/>
                  </a:schemeClr>
                </a:glow>
                <a:outerShdw blurRad="50800" dist="38100" dir="2700000" algn="tl" rotWithShape="0">
                  <a:prstClr val="black">
                    <a:alpha val="40000"/>
                  </a:prstClr>
                </a:outerShdw>
              </a:effectLst>
            </p:spPr>
          </p:pic>
          <p:pic>
            <p:nvPicPr>
              <p:cNvPr id="33" name="Picture 5" descr="\\imself-lh-srv-1\desktop$\barryshi\Desktop\images\201_Framework_Green_32.png"/>
              <p:cNvPicPr>
                <a:picLocks noChangeAspect="1" noChangeArrowheads="1"/>
              </p:cNvPicPr>
              <p:nvPr/>
            </p:nvPicPr>
            <p:blipFill>
              <a:blip r:embed="rId9" cstate="screen"/>
              <a:srcRect/>
              <a:stretch>
                <a:fillRect/>
              </a:stretch>
            </p:blipFill>
            <p:spPr bwMode="auto">
              <a:xfrm>
                <a:off x="7185956" y="4790910"/>
                <a:ext cx="315140" cy="315140"/>
              </a:xfrm>
              <a:prstGeom prst="rect">
                <a:avLst/>
              </a:prstGeom>
              <a:noFill/>
              <a:effectLst>
                <a:glow rad="63500">
                  <a:schemeClr val="accent3">
                    <a:satMod val="175000"/>
                    <a:alpha val="40000"/>
                  </a:schemeClr>
                </a:glow>
                <a:outerShdw blurRad="50800" dist="38100" dir="2700000" algn="tl" rotWithShape="0">
                  <a:prstClr val="black">
                    <a:alpha val="40000"/>
                  </a:prstClr>
                </a:outerShdw>
              </a:effectLst>
            </p:spPr>
          </p:pic>
          <p:pic>
            <p:nvPicPr>
              <p:cNvPr id="34" name="Picture 5" descr="\\imself-lh-srv-1\desktop$\barryshi\Desktop\images\201_Framework_Green_32.png"/>
              <p:cNvPicPr>
                <a:picLocks noChangeAspect="1" noChangeArrowheads="1"/>
              </p:cNvPicPr>
              <p:nvPr/>
            </p:nvPicPr>
            <p:blipFill>
              <a:blip r:embed="rId9" cstate="screen"/>
              <a:srcRect/>
              <a:stretch>
                <a:fillRect/>
              </a:stretch>
            </p:blipFill>
            <p:spPr bwMode="auto">
              <a:xfrm>
                <a:off x="5298549" y="3146527"/>
                <a:ext cx="315140" cy="315140"/>
              </a:xfrm>
              <a:prstGeom prst="rect">
                <a:avLst/>
              </a:prstGeom>
              <a:noFill/>
              <a:effectLst>
                <a:glow rad="63500">
                  <a:schemeClr val="accent3">
                    <a:satMod val="175000"/>
                    <a:alpha val="40000"/>
                  </a:schemeClr>
                </a:glow>
                <a:outerShdw blurRad="50800" dist="38100" dir="2700000" algn="tl" rotWithShape="0">
                  <a:prstClr val="black">
                    <a:alpha val="40000"/>
                  </a:prstClr>
                </a:outerShdw>
              </a:effectLst>
            </p:spPr>
          </p:pic>
          <p:pic>
            <p:nvPicPr>
              <p:cNvPr id="35" name="Picture 5" descr="\\imself-lh-srv-1\desktop$\barryshi\Desktop\images\201_Framework_Green_32.png"/>
              <p:cNvPicPr>
                <a:picLocks noChangeAspect="1" noChangeArrowheads="1"/>
              </p:cNvPicPr>
              <p:nvPr/>
            </p:nvPicPr>
            <p:blipFill>
              <a:blip r:embed="rId9" cstate="screen"/>
              <a:srcRect/>
              <a:stretch>
                <a:fillRect/>
              </a:stretch>
            </p:blipFill>
            <p:spPr bwMode="auto">
              <a:xfrm>
                <a:off x="7196304" y="3146527"/>
                <a:ext cx="315140" cy="315140"/>
              </a:xfrm>
              <a:prstGeom prst="rect">
                <a:avLst/>
              </a:prstGeom>
              <a:noFill/>
              <a:effectLst>
                <a:glow rad="63500">
                  <a:schemeClr val="accent3">
                    <a:satMod val="175000"/>
                    <a:alpha val="40000"/>
                  </a:schemeClr>
                </a:glow>
                <a:outerShdw blurRad="50800" dist="38100" dir="2700000" algn="tl" rotWithShape="0">
                  <a:prstClr val="black">
                    <a:alpha val="40000"/>
                  </a:prstClr>
                </a:outerShdw>
              </a:effectLst>
            </p:spPr>
          </p:pic>
          <p:pic>
            <p:nvPicPr>
              <p:cNvPr id="36" name="Picture 5" descr="\\imself-lh-srv-1\desktop$\barryshi\Desktop\images\201_Framework_Green_32.png"/>
              <p:cNvPicPr>
                <a:picLocks noChangeAspect="1" noChangeArrowheads="1"/>
              </p:cNvPicPr>
              <p:nvPr/>
            </p:nvPicPr>
            <p:blipFill>
              <a:blip r:embed="rId9" cstate="screen"/>
              <a:srcRect/>
              <a:stretch>
                <a:fillRect/>
              </a:stretch>
            </p:blipFill>
            <p:spPr bwMode="auto">
              <a:xfrm>
                <a:off x="9144040" y="4689697"/>
                <a:ext cx="315140" cy="315140"/>
              </a:xfrm>
              <a:prstGeom prst="rect">
                <a:avLst/>
              </a:prstGeom>
              <a:noFill/>
              <a:effectLst>
                <a:glow rad="63500">
                  <a:schemeClr val="accent3">
                    <a:satMod val="175000"/>
                    <a:alpha val="40000"/>
                  </a:schemeClr>
                </a:glow>
                <a:outerShdw blurRad="50800" dist="38100" dir="2700000" algn="tl" rotWithShape="0">
                  <a:prstClr val="black">
                    <a:alpha val="40000"/>
                  </a:prstClr>
                </a:outerShdw>
              </a:effectLst>
            </p:spPr>
          </p:pic>
          <p:pic>
            <p:nvPicPr>
              <p:cNvPr id="37" name="Picture 5" descr="\\imself-lh-srv-1\desktop$\barryshi\Desktop\images\201_Framework_Green_32.png"/>
              <p:cNvPicPr>
                <a:picLocks noChangeAspect="1" noChangeArrowheads="1"/>
              </p:cNvPicPr>
              <p:nvPr/>
            </p:nvPicPr>
            <p:blipFill>
              <a:blip r:embed="rId9" cstate="screen"/>
              <a:srcRect/>
              <a:stretch>
                <a:fillRect/>
              </a:stretch>
            </p:blipFill>
            <p:spPr bwMode="auto">
              <a:xfrm>
                <a:off x="10638794" y="4700142"/>
                <a:ext cx="315140" cy="315140"/>
              </a:xfrm>
              <a:prstGeom prst="rect">
                <a:avLst/>
              </a:prstGeom>
              <a:noFill/>
              <a:effectLst>
                <a:glow rad="63500">
                  <a:schemeClr val="accent3">
                    <a:satMod val="175000"/>
                    <a:alpha val="40000"/>
                  </a:schemeClr>
                </a:glow>
                <a:outerShdw blurRad="50800" dist="38100" dir="2700000" algn="tl" rotWithShape="0">
                  <a:prstClr val="black">
                    <a:alpha val="40000"/>
                  </a:prstClr>
                </a:outerShdw>
              </a:effectLst>
            </p:spPr>
          </p:pic>
          <p:pic>
            <p:nvPicPr>
              <p:cNvPr id="38" name="Picture 5" descr="\\imself-lh-srv-1\desktop$\barryshi\Desktop\images\201_Framework_Green_32.png"/>
              <p:cNvPicPr>
                <a:picLocks noChangeAspect="1" noChangeArrowheads="1"/>
              </p:cNvPicPr>
              <p:nvPr/>
            </p:nvPicPr>
            <p:blipFill>
              <a:blip r:embed="rId9" cstate="screen"/>
              <a:srcRect/>
              <a:stretch>
                <a:fillRect/>
              </a:stretch>
            </p:blipFill>
            <p:spPr bwMode="auto">
              <a:xfrm>
                <a:off x="9836616" y="3139199"/>
                <a:ext cx="315140" cy="315140"/>
              </a:xfrm>
              <a:prstGeom prst="rect">
                <a:avLst/>
              </a:prstGeom>
              <a:noFill/>
              <a:effectLst>
                <a:glow rad="63500">
                  <a:schemeClr val="accent3">
                    <a:satMod val="175000"/>
                    <a:alpha val="40000"/>
                  </a:schemeClr>
                </a:glow>
                <a:outerShdw blurRad="50800" dist="38100" dir="2700000" algn="tl" rotWithShape="0">
                  <a:prstClr val="black">
                    <a:alpha val="40000"/>
                  </a:prstClr>
                </a:outerShdw>
              </a:effectLst>
            </p:spPr>
          </p:pic>
          <p:pic>
            <p:nvPicPr>
              <p:cNvPr id="39" name="Picture 5" descr="\\imself-lh-srv-1\desktop$\barryshi\Desktop\images\201_Framework_Green_32.png"/>
              <p:cNvPicPr>
                <a:picLocks noChangeAspect="1" noChangeArrowheads="1"/>
              </p:cNvPicPr>
              <p:nvPr/>
            </p:nvPicPr>
            <p:blipFill>
              <a:blip r:embed="rId9" cstate="screen"/>
              <a:srcRect/>
              <a:stretch>
                <a:fillRect/>
              </a:stretch>
            </p:blipFill>
            <p:spPr bwMode="auto">
              <a:xfrm>
                <a:off x="7338643" y="1347808"/>
                <a:ext cx="315140" cy="315140"/>
              </a:xfrm>
              <a:prstGeom prst="rect">
                <a:avLst/>
              </a:prstGeom>
              <a:noFill/>
              <a:effectLst>
                <a:glow rad="63500">
                  <a:schemeClr val="accent3">
                    <a:satMod val="175000"/>
                    <a:alpha val="40000"/>
                  </a:schemeClr>
                </a:glow>
                <a:outerShdw blurRad="50800" dist="38100" dir="2700000" algn="tl" rotWithShape="0">
                  <a:prstClr val="black">
                    <a:alpha val="40000"/>
                  </a:prstClr>
                </a:outerShdw>
              </a:effectLst>
            </p:spPr>
          </p:pic>
        </p:grpSp>
        <p:pic>
          <p:nvPicPr>
            <p:cNvPr id="11" name="Picture 4" descr="\\imself-lh-srv-1\desktop$\barryshi\Desktop\images\i199_Framework_Red_32.png"/>
            <p:cNvPicPr>
              <a:picLocks noChangeAspect="1" noChangeArrowheads="1"/>
            </p:cNvPicPr>
            <p:nvPr/>
          </p:nvPicPr>
          <p:blipFill>
            <a:blip r:embed="rId10" cstate="screen">
              <a:lum contrast="30000"/>
            </a:blip>
            <a:srcRect/>
            <a:stretch>
              <a:fillRect/>
            </a:stretch>
          </p:blipFill>
          <p:spPr bwMode="auto">
            <a:xfrm>
              <a:off x="5360304" y="1298783"/>
              <a:ext cx="204229" cy="239987"/>
            </a:xfrm>
            <a:prstGeom prst="rect">
              <a:avLst/>
            </a:prstGeom>
            <a:noFill/>
            <a:effectLst>
              <a:glow rad="63500">
                <a:srgbClr val="FF0000">
                  <a:alpha val="40000"/>
                </a:srgbClr>
              </a:glow>
              <a:outerShdw blurRad="50800" dist="38100" dir="2700000" algn="tl" rotWithShape="0">
                <a:prstClr val="black">
                  <a:alpha val="40000"/>
                </a:prstClr>
              </a:outerShdw>
            </a:effectLst>
          </p:spPr>
        </p:pic>
        <p:pic>
          <p:nvPicPr>
            <p:cNvPr id="12" name="Picture 4" descr="\\imself-lh-srv-1\desktop$\barryshi\Desktop\images\i199_Framework_Red_32.png"/>
            <p:cNvPicPr>
              <a:picLocks noChangeAspect="1" noChangeArrowheads="1"/>
            </p:cNvPicPr>
            <p:nvPr/>
          </p:nvPicPr>
          <p:blipFill>
            <a:blip r:embed="rId10" cstate="screen">
              <a:lum contrast="30000"/>
            </a:blip>
            <a:srcRect/>
            <a:stretch>
              <a:fillRect/>
            </a:stretch>
          </p:blipFill>
          <p:spPr bwMode="auto">
            <a:xfrm>
              <a:off x="7509666" y="3846465"/>
              <a:ext cx="204229" cy="239987"/>
            </a:xfrm>
            <a:prstGeom prst="rect">
              <a:avLst/>
            </a:prstGeom>
            <a:noFill/>
            <a:effectLst>
              <a:glow rad="63500">
                <a:srgbClr val="FF0000">
                  <a:alpha val="40000"/>
                </a:srgbClr>
              </a:glow>
              <a:outerShdw blurRad="50800" dist="38100" dir="2700000" algn="tl" rotWithShape="0">
                <a:prstClr val="black">
                  <a:alpha val="40000"/>
                </a:prstClr>
              </a:outerShdw>
            </a:effectLst>
          </p:spPr>
        </p:pic>
        <p:pic>
          <p:nvPicPr>
            <p:cNvPr id="13" name="Picture 4" descr="\\imself-lh-srv-1\desktop$\barryshi\Desktop\images\i199_Framework_Red_32.png"/>
            <p:cNvPicPr>
              <a:picLocks noChangeAspect="1" noChangeArrowheads="1"/>
            </p:cNvPicPr>
            <p:nvPr/>
          </p:nvPicPr>
          <p:blipFill>
            <a:blip r:embed="rId10" cstate="screen">
              <a:lum contrast="30000"/>
            </a:blip>
            <a:srcRect/>
            <a:stretch>
              <a:fillRect/>
            </a:stretch>
          </p:blipFill>
          <p:spPr bwMode="auto">
            <a:xfrm>
              <a:off x="6993579" y="2651594"/>
              <a:ext cx="204229" cy="239987"/>
            </a:xfrm>
            <a:prstGeom prst="rect">
              <a:avLst/>
            </a:prstGeom>
            <a:noFill/>
            <a:effectLst>
              <a:glow rad="63500">
                <a:srgbClr val="FF0000">
                  <a:alpha val="40000"/>
                </a:srgbClr>
              </a:glow>
              <a:outerShdw blurRad="50800" dist="38100" dir="2700000" algn="tl" rotWithShape="0">
                <a:prstClr val="black">
                  <a:alpha val="40000"/>
                </a:prstClr>
              </a:outerShdw>
            </a:effectLst>
          </p:spPr>
        </p:pic>
      </p:grpSp>
      <p:sp>
        <p:nvSpPr>
          <p:cNvPr id="49" name="Text Placeholder 3"/>
          <p:cNvSpPr>
            <a:spLocks noGrp="1"/>
          </p:cNvSpPr>
          <p:nvPr>
            <p:ph type="body" sz="quarter" idx="14"/>
          </p:nvPr>
        </p:nvSpPr>
        <p:spPr>
          <a:xfrm>
            <a:off x="304801" y="790577"/>
            <a:ext cx="8534400" cy="506767"/>
          </a:xfrm>
        </p:spPr>
        <p:txBody>
          <a:bodyPr/>
          <a:lstStyle/>
          <a:p>
            <a:r>
              <a:rPr lang="en-US" dirty="0" smtClean="0"/>
              <a:t>Managing Mixed Server Environments </a:t>
            </a:r>
            <a:endParaRPr lang="en-US" dirty="0"/>
          </a:p>
        </p:txBody>
      </p:sp>
      <p:sp>
        <p:nvSpPr>
          <p:cNvPr id="45" name="Slide Number Placeholder 44"/>
          <p:cNvSpPr>
            <a:spLocks noGrp="1"/>
          </p:cNvSpPr>
          <p:nvPr>
            <p:ph type="sldNum" sz="quarter" idx="12"/>
          </p:nvPr>
        </p:nvSpPr>
        <p:spPr/>
        <p:txBody>
          <a:bodyPr/>
          <a:lstStyle/>
          <a:p>
            <a:fld id="{F36DB0E4-7632-4126-BCC8-EAE492994250}" type="slidenum">
              <a:rPr lang="en-US" smtClean="0"/>
              <a:pPr/>
              <a:t>23</a:t>
            </a:fld>
            <a:endParaRPr lang="en-US"/>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ext Box 1"/>
          <p:cNvSpPr txBox="1">
            <a:spLocks noChangeArrowheads="1"/>
          </p:cNvSpPr>
          <p:nvPr/>
        </p:nvSpPr>
        <p:spPr bwMode="auto">
          <a:xfrm>
            <a:off x="636588" y="468313"/>
            <a:ext cx="7767637" cy="965200"/>
          </a:xfrm>
          <a:prstGeom prst="rect">
            <a:avLst/>
          </a:prstGeom>
          <a:noFill/>
          <a:ln w="9525">
            <a:noFill/>
            <a:round/>
            <a:headEnd/>
            <a:tailEnd/>
          </a:ln>
          <a:effectLst/>
        </p:spPr>
        <p:txBody>
          <a:bodyPr wrap="none" lIns="91425" tIns="45713" rIns="91425" bIns="45713" anchor="ctr"/>
          <a:lstStyle/>
          <a:p>
            <a:endParaRPr lang="en-US"/>
          </a:p>
        </p:txBody>
      </p:sp>
      <p:sp>
        <p:nvSpPr>
          <p:cNvPr id="12290" name="Text Box 2"/>
          <p:cNvSpPr txBox="1">
            <a:spLocks noChangeArrowheads="1"/>
          </p:cNvSpPr>
          <p:nvPr/>
        </p:nvSpPr>
        <p:spPr bwMode="auto">
          <a:xfrm>
            <a:off x="709613" y="2128838"/>
            <a:ext cx="7767637" cy="2203450"/>
          </a:xfrm>
          <a:prstGeom prst="rect">
            <a:avLst/>
          </a:prstGeom>
          <a:noFill/>
          <a:ln w="9525">
            <a:noFill/>
            <a:round/>
            <a:headEnd/>
            <a:tailEnd/>
          </a:ln>
          <a:effectLst/>
        </p:spPr>
        <p:txBody>
          <a:bodyPr wrap="none" lIns="91425" tIns="45713" rIns="91425" bIns="45713" anchor="ctr"/>
          <a:lstStyle/>
          <a:p>
            <a:endParaRPr lang="en-US"/>
          </a:p>
        </p:txBody>
      </p:sp>
      <p:sp>
        <p:nvSpPr>
          <p:cNvPr id="12291" name="Text Box 3"/>
          <p:cNvSpPr txBox="1">
            <a:spLocks noChangeArrowheads="1"/>
          </p:cNvSpPr>
          <p:nvPr/>
        </p:nvSpPr>
        <p:spPr bwMode="auto">
          <a:xfrm>
            <a:off x="201168" y="137160"/>
            <a:ext cx="8796528" cy="1152144"/>
          </a:xfrm>
          <a:prstGeom prst="rect">
            <a:avLst/>
          </a:prstGeom>
          <a:noFill/>
          <a:ln w="9525">
            <a:noFill/>
            <a:round/>
            <a:headEnd/>
            <a:tailEnd/>
          </a:ln>
          <a:effectLst/>
        </p:spPr>
        <p:txBody>
          <a:bodyPr lIns="0" tIns="0" rIns="0" bIns="0" anchor="ctr"/>
          <a:lstStyle/>
          <a:p>
            <a:pPr>
              <a:lnSpc>
                <a:spcPct val="80000"/>
              </a:lnSpc>
              <a:tabLst>
                <a:tab pos="0" algn="l"/>
                <a:tab pos="457130" algn="l"/>
                <a:tab pos="914259" algn="l"/>
                <a:tab pos="1371390" algn="l"/>
                <a:tab pos="1828519" algn="l"/>
                <a:tab pos="2285649" algn="l"/>
                <a:tab pos="2742780" algn="l"/>
                <a:tab pos="3199908" algn="l"/>
                <a:tab pos="3657039" algn="l"/>
                <a:tab pos="4114169" algn="l"/>
                <a:tab pos="4571298" algn="l"/>
                <a:tab pos="5028426" algn="l"/>
                <a:tab pos="5485557" algn="l"/>
                <a:tab pos="5942688" algn="l"/>
                <a:tab pos="6399819" algn="l"/>
                <a:tab pos="6856947" algn="l"/>
                <a:tab pos="7314076" algn="l"/>
                <a:tab pos="7771206" algn="l"/>
                <a:tab pos="8228337" algn="l"/>
                <a:tab pos="8685465" algn="l"/>
                <a:tab pos="9142596" algn="l"/>
              </a:tabLst>
            </a:pPr>
            <a:r>
              <a:rPr lang="en-US" sz="4800" b="1" dirty="0">
                <a:solidFill>
                  <a:srgbClr val="CCFFCC"/>
                </a:solidFill>
              </a:rPr>
              <a:t>SUSE Linux Enterprise Server </a:t>
            </a:r>
            <a:r>
              <a:rPr lang="en-US" sz="4800" b="1" dirty="0" smtClean="0">
                <a:solidFill>
                  <a:srgbClr val="CCFFCC"/>
                </a:solidFill>
              </a:rPr>
              <a:t>Mgmt </a:t>
            </a:r>
            <a:r>
              <a:rPr lang="en-US" sz="4800" b="1" dirty="0">
                <a:solidFill>
                  <a:srgbClr val="CCFFCC"/>
                </a:solidFill>
              </a:rPr>
              <a:t>Pack for </a:t>
            </a:r>
            <a:r>
              <a:rPr lang="en-US" sz="4800" b="1" dirty="0" smtClean="0">
                <a:solidFill>
                  <a:srgbClr val="CCFFCC"/>
                </a:solidFill>
              </a:rPr>
              <a:t>Ops Mgr </a:t>
            </a:r>
            <a:r>
              <a:rPr lang="en-US" sz="4800" b="1" dirty="0">
                <a:solidFill>
                  <a:srgbClr val="CCFFCC"/>
                </a:solidFill>
              </a:rPr>
              <a:t>2007 R2</a:t>
            </a:r>
          </a:p>
        </p:txBody>
      </p:sp>
      <p:sp>
        <p:nvSpPr>
          <p:cNvPr id="12292" name="Text Box 4"/>
          <p:cNvSpPr txBox="1">
            <a:spLocks noChangeArrowheads="1"/>
          </p:cNvSpPr>
          <p:nvPr/>
        </p:nvSpPr>
        <p:spPr bwMode="auto">
          <a:xfrm>
            <a:off x="720725" y="1439863"/>
            <a:ext cx="8007350" cy="3954462"/>
          </a:xfrm>
          <a:prstGeom prst="rect">
            <a:avLst/>
          </a:prstGeom>
          <a:noFill/>
          <a:ln w="9525">
            <a:noFill/>
            <a:round/>
            <a:headEnd/>
            <a:tailEnd/>
          </a:ln>
          <a:effectLst/>
        </p:spPr>
        <p:txBody>
          <a:bodyPr lIns="0" tIns="0" rIns="0" bIns="0"/>
          <a:lstStyle/>
          <a:p>
            <a:pPr marL="412687" indent="-295230">
              <a:spcAft>
                <a:spcPts val="600"/>
              </a:spcAft>
              <a:buClr>
                <a:srgbClr val="FFFFFF"/>
              </a:buClr>
              <a:buFont typeface="Times New Roman" pitchFamily="16" charset="0"/>
              <a:buChar char="•"/>
              <a:tabLst>
                <a:tab pos="412687" algn="l"/>
                <a:tab pos="869816" algn="l"/>
                <a:tab pos="1326946" algn="l"/>
                <a:tab pos="1784077" algn="l"/>
                <a:tab pos="2241205" algn="l"/>
                <a:tab pos="2698336" algn="l"/>
                <a:tab pos="3155466" algn="l"/>
                <a:tab pos="3612595" algn="l"/>
                <a:tab pos="4069726" algn="l"/>
                <a:tab pos="4526855" algn="l"/>
                <a:tab pos="4983985" algn="l"/>
                <a:tab pos="5441114" algn="l"/>
                <a:tab pos="5898244" algn="l"/>
                <a:tab pos="6355375" algn="l"/>
                <a:tab pos="6812503" algn="l"/>
                <a:tab pos="7269634" algn="l"/>
                <a:tab pos="7726762" algn="l"/>
                <a:tab pos="8183893" algn="l"/>
                <a:tab pos="8641024" algn="l"/>
                <a:tab pos="9098153" algn="l"/>
                <a:tab pos="9555283" algn="l"/>
              </a:tabLst>
            </a:pPr>
            <a:r>
              <a:rPr lang="en-US" sz="2100" dirty="0">
                <a:solidFill>
                  <a:srgbClr val="FFFFFF"/>
                </a:solidFill>
                <a:ea typeface="ＭＳ Ｐゴシック" pitchFamily="32" charset="-128"/>
              </a:rPr>
              <a:t>Extends the powerful capabilities of Microsoft System Center to heterogeneous environments</a:t>
            </a:r>
          </a:p>
          <a:p>
            <a:pPr marL="412687" indent="-295230">
              <a:spcAft>
                <a:spcPts val="600"/>
              </a:spcAft>
              <a:buClr>
                <a:srgbClr val="FFFFFF"/>
              </a:buClr>
              <a:buFont typeface="Times New Roman" pitchFamily="16" charset="0"/>
              <a:buChar char="•"/>
              <a:tabLst>
                <a:tab pos="412687" algn="l"/>
                <a:tab pos="869816" algn="l"/>
                <a:tab pos="1326946" algn="l"/>
                <a:tab pos="1784077" algn="l"/>
                <a:tab pos="2241205" algn="l"/>
                <a:tab pos="2698336" algn="l"/>
                <a:tab pos="3155466" algn="l"/>
                <a:tab pos="3612595" algn="l"/>
                <a:tab pos="4069726" algn="l"/>
                <a:tab pos="4526855" algn="l"/>
                <a:tab pos="4983985" algn="l"/>
                <a:tab pos="5441114" algn="l"/>
                <a:tab pos="5898244" algn="l"/>
                <a:tab pos="6355375" algn="l"/>
                <a:tab pos="6812503" algn="l"/>
                <a:tab pos="7269634" algn="l"/>
                <a:tab pos="7726762" algn="l"/>
                <a:tab pos="8183893" algn="l"/>
                <a:tab pos="8641024" algn="l"/>
                <a:tab pos="9098153" algn="l"/>
                <a:tab pos="9555283" algn="l"/>
              </a:tabLst>
            </a:pPr>
            <a:r>
              <a:rPr lang="en-US" sz="2100" dirty="0">
                <a:solidFill>
                  <a:srgbClr val="FFFFFF"/>
                </a:solidFill>
                <a:ea typeface="ＭＳ Ｐゴシック" pitchFamily="32" charset="-128"/>
              </a:rPr>
              <a:t>Enables System Center to be the single, end-to-end platform for managing desktops, servers, and devices in both physical and virtual environments</a:t>
            </a:r>
          </a:p>
          <a:p>
            <a:pPr marL="412687" indent="-295230">
              <a:spcAft>
                <a:spcPts val="600"/>
              </a:spcAft>
              <a:buClr>
                <a:srgbClr val="FFFFFF"/>
              </a:buClr>
              <a:buFont typeface="Times New Roman" pitchFamily="16" charset="0"/>
              <a:buChar char="•"/>
              <a:tabLst>
                <a:tab pos="412687" algn="l"/>
                <a:tab pos="869816" algn="l"/>
                <a:tab pos="1326946" algn="l"/>
                <a:tab pos="1784077" algn="l"/>
                <a:tab pos="2241205" algn="l"/>
                <a:tab pos="2698336" algn="l"/>
                <a:tab pos="3155466" algn="l"/>
                <a:tab pos="3612595" algn="l"/>
                <a:tab pos="4069726" algn="l"/>
                <a:tab pos="4526855" algn="l"/>
                <a:tab pos="4983985" algn="l"/>
                <a:tab pos="5441114" algn="l"/>
                <a:tab pos="5898244" algn="l"/>
                <a:tab pos="6355375" algn="l"/>
                <a:tab pos="6812503" algn="l"/>
                <a:tab pos="7269634" algn="l"/>
                <a:tab pos="7726762" algn="l"/>
                <a:tab pos="8183893" algn="l"/>
                <a:tab pos="8641024" algn="l"/>
                <a:tab pos="9098153" algn="l"/>
                <a:tab pos="9555283" algn="l"/>
              </a:tabLst>
            </a:pPr>
            <a:r>
              <a:rPr lang="en-US" sz="2100" dirty="0">
                <a:solidFill>
                  <a:srgbClr val="FFFFFF"/>
                </a:solidFill>
                <a:ea typeface="ＭＳ Ｐゴシック" pitchFamily="32" charset="-128"/>
              </a:rPr>
              <a:t>Monitors and manages seven common services used by most businesses running Linux servers</a:t>
            </a:r>
          </a:p>
        </p:txBody>
      </p:sp>
      <p:sp>
        <p:nvSpPr>
          <p:cNvPr id="12293" name="AutoShape 5"/>
          <p:cNvSpPr>
            <a:spLocks noChangeArrowheads="1"/>
          </p:cNvSpPr>
          <p:nvPr/>
        </p:nvSpPr>
        <p:spPr bwMode="auto">
          <a:xfrm>
            <a:off x="214313" y="3924300"/>
            <a:ext cx="8715375" cy="2032000"/>
          </a:xfrm>
          <a:prstGeom prst="roundRect">
            <a:avLst>
              <a:gd name="adj" fmla="val 16667"/>
            </a:avLst>
          </a:prstGeom>
          <a:gradFill rotWithShape="0">
            <a:gsLst>
              <a:gs pos="0">
                <a:srgbClr val="FFFFFF"/>
              </a:gs>
              <a:gs pos="100000">
                <a:srgbClr val="BBE0E3"/>
              </a:gs>
            </a:gsLst>
            <a:lin ang="5400000" scaled="1"/>
          </a:gradFill>
          <a:ln w="9525">
            <a:noFill/>
            <a:round/>
            <a:headEnd/>
            <a:tailEnd/>
          </a:ln>
          <a:effectLst>
            <a:outerShdw dist="101921" dir="97154" algn="ctr" rotWithShape="0">
              <a:srgbClr val="000000">
                <a:alpha val="40033"/>
              </a:srgbClr>
            </a:outerShdw>
          </a:effectLst>
        </p:spPr>
        <p:txBody>
          <a:bodyPr wrap="none" lIns="91425" tIns="45713" rIns="91425" bIns="45713" anchor="ctr"/>
          <a:lstStyle/>
          <a:p>
            <a:endParaRPr lang="en-US"/>
          </a:p>
        </p:txBody>
      </p:sp>
      <p:sp>
        <p:nvSpPr>
          <p:cNvPr id="12294" name="AutoShape 6"/>
          <p:cNvSpPr>
            <a:spLocks noChangeArrowheads="1"/>
          </p:cNvSpPr>
          <p:nvPr/>
        </p:nvSpPr>
        <p:spPr bwMode="auto">
          <a:xfrm>
            <a:off x="2768600" y="4278316"/>
            <a:ext cx="2490788" cy="261937"/>
          </a:xfrm>
          <a:prstGeom prst="rightArrow">
            <a:avLst>
              <a:gd name="adj1" fmla="val 50000"/>
              <a:gd name="adj2" fmla="val 208936"/>
            </a:avLst>
          </a:prstGeom>
          <a:gradFill rotWithShape="0">
            <a:gsLst>
              <a:gs pos="0">
                <a:srgbClr val="1B436B"/>
              </a:gs>
              <a:gs pos="100000">
                <a:srgbClr val="8CA8AA"/>
              </a:gs>
            </a:gsLst>
            <a:lin ang="10800000" scaled="1"/>
          </a:gradFill>
          <a:ln w="9525">
            <a:noFill/>
            <a:round/>
            <a:headEnd/>
            <a:tailEnd/>
          </a:ln>
          <a:effectLst>
            <a:outerShdw dist="101921" dir="97154" algn="ctr" rotWithShape="0">
              <a:srgbClr val="000000">
                <a:alpha val="40033"/>
              </a:srgbClr>
            </a:outerShdw>
          </a:effectLst>
        </p:spPr>
        <p:txBody>
          <a:bodyPr wrap="none" lIns="91425" tIns="45713" rIns="91425" bIns="45713" anchor="ctr"/>
          <a:lstStyle/>
          <a:p>
            <a:endParaRPr lang="en-US"/>
          </a:p>
        </p:txBody>
      </p:sp>
      <p:sp>
        <p:nvSpPr>
          <p:cNvPr id="12295" name="AutoShape 7"/>
          <p:cNvSpPr>
            <a:spLocks noChangeArrowheads="1"/>
          </p:cNvSpPr>
          <p:nvPr/>
        </p:nvSpPr>
        <p:spPr bwMode="auto">
          <a:xfrm>
            <a:off x="1360489" y="4079876"/>
            <a:ext cx="1400175" cy="1785938"/>
          </a:xfrm>
          <a:prstGeom prst="roundRect">
            <a:avLst>
              <a:gd name="adj" fmla="val 16667"/>
            </a:avLst>
          </a:prstGeom>
          <a:solidFill>
            <a:srgbClr val="808080"/>
          </a:solidFill>
          <a:ln w="9525">
            <a:noFill/>
            <a:round/>
            <a:headEnd/>
            <a:tailEnd/>
          </a:ln>
          <a:effectLst/>
        </p:spPr>
        <p:txBody>
          <a:bodyPr wrap="none" lIns="91425" tIns="45713" rIns="91425" bIns="45713" anchor="ctr"/>
          <a:lstStyle/>
          <a:p>
            <a:endParaRPr lang="en-US"/>
          </a:p>
        </p:txBody>
      </p:sp>
      <p:sp>
        <p:nvSpPr>
          <p:cNvPr id="12296" name="AutoShape 8"/>
          <p:cNvSpPr>
            <a:spLocks noChangeArrowheads="1"/>
          </p:cNvSpPr>
          <p:nvPr/>
        </p:nvSpPr>
        <p:spPr bwMode="auto">
          <a:xfrm>
            <a:off x="1000125" y="4000501"/>
            <a:ext cx="1676400" cy="1916113"/>
          </a:xfrm>
          <a:prstGeom prst="roundRect">
            <a:avLst>
              <a:gd name="adj" fmla="val 16667"/>
            </a:avLst>
          </a:prstGeom>
          <a:gradFill rotWithShape="0">
            <a:gsLst>
              <a:gs pos="0">
                <a:srgbClr val="000000"/>
              </a:gs>
              <a:gs pos="100000">
                <a:srgbClr val="999999"/>
              </a:gs>
            </a:gsLst>
            <a:lin ang="5400000" scaled="1"/>
          </a:gradFill>
          <a:ln w="9525">
            <a:noFill/>
            <a:round/>
            <a:headEnd/>
            <a:tailEnd/>
          </a:ln>
          <a:effectLst/>
        </p:spPr>
        <p:txBody>
          <a:bodyPr wrap="none" lIns="91425" tIns="45713" rIns="91425" bIns="45713" anchor="ctr"/>
          <a:lstStyle/>
          <a:p>
            <a:endParaRPr lang="en-US"/>
          </a:p>
        </p:txBody>
      </p:sp>
      <p:grpSp>
        <p:nvGrpSpPr>
          <p:cNvPr id="2" name="Group 9"/>
          <p:cNvGrpSpPr>
            <a:grpSpLocks/>
          </p:cNvGrpSpPr>
          <p:nvPr/>
        </p:nvGrpSpPr>
        <p:grpSpPr bwMode="auto">
          <a:xfrm>
            <a:off x="1071566" y="4572000"/>
            <a:ext cx="7096125" cy="641350"/>
            <a:chOff x="675" y="2880"/>
            <a:chExt cx="4470" cy="404"/>
          </a:xfrm>
        </p:grpSpPr>
        <p:sp>
          <p:nvSpPr>
            <p:cNvPr id="12298" name="AutoShape 10"/>
            <p:cNvSpPr>
              <a:spLocks noChangeArrowheads="1"/>
            </p:cNvSpPr>
            <p:nvPr/>
          </p:nvSpPr>
          <p:spPr bwMode="auto">
            <a:xfrm>
              <a:off x="1743" y="3019"/>
              <a:ext cx="1546" cy="164"/>
            </a:xfrm>
            <a:prstGeom prst="rightArrow">
              <a:avLst>
                <a:gd name="adj1" fmla="val 50000"/>
                <a:gd name="adj2" fmla="val 235496"/>
              </a:avLst>
            </a:prstGeom>
            <a:gradFill rotWithShape="0">
              <a:gsLst>
                <a:gs pos="0">
                  <a:srgbClr val="1B436B"/>
                </a:gs>
                <a:gs pos="100000">
                  <a:srgbClr val="8CA8AA"/>
                </a:gs>
              </a:gsLst>
              <a:lin ang="10800000" scaled="1"/>
            </a:gradFill>
            <a:ln w="9525">
              <a:noFill/>
              <a:round/>
              <a:headEnd/>
              <a:tailEnd/>
            </a:ln>
            <a:effectLst>
              <a:outerShdw dist="101921" dir="97154" algn="ctr" rotWithShape="0">
                <a:srgbClr val="000000">
                  <a:alpha val="40033"/>
                </a:srgbClr>
              </a:outerShdw>
            </a:effectLst>
          </p:spPr>
          <p:txBody>
            <a:bodyPr wrap="none" anchor="ctr"/>
            <a:lstStyle/>
            <a:p>
              <a:endParaRPr lang="en-US"/>
            </a:p>
          </p:txBody>
        </p:sp>
        <p:pic>
          <p:nvPicPr>
            <p:cNvPr id="12299" name="Picture 11"/>
            <p:cNvPicPr>
              <a:picLocks noChangeAspect="1" noChangeArrowheads="1"/>
            </p:cNvPicPr>
            <p:nvPr/>
          </p:nvPicPr>
          <p:blipFill>
            <a:blip r:embed="rId3" cstate="print"/>
            <a:srcRect/>
            <a:stretch>
              <a:fillRect/>
            </a:stretch>
          </p:blipFill>
          <p:spPr bwMode="auto">
            <a:xfrm>
              <a:off x="3396" y="2981"/>
              <a:ext cx="240" cy="229"/>
            </a:xfrm>
            <a:prstGeom prst="rect">
              <a:avLst/>
            </a:prstGeom>
            <a:blipFill dpi="0" rotWithShape="0">
              <a:blip r:embed="rId4" cstate="print"/>
              <a:srcRect/>
              <a:tile tx="0" ty="0" sx="100000" sy="100000" flip="none" algn="tl"/>
            </a:blipFill>
            <a:ln w="9525">
              <a:noFill/>
              <a:round/>
              <a:headEnd/>
              <a:tailEnd/>
            </a:ln>
            <a:effectLst/>
          </p:spPr>
        </p:pic>
        <p:sp>
          <p:nvSpPr>
            <p:cNvPr id="12300" name="AutoShape 12"/>
            <p:cNvSpPr>
              <a:spLocks noChangeArrowheads="1"/>
            </p:cNvSpPr>
            <p:nvPr/>
          </p:nvSpPr>
          <p:spPr bwMode="auto">
            <a:xfrm>
              <a:off x="675" y="2880"/>
              <a:ext cx="1005" cy="405"/>
            </a:xfrm>
            <a:prstGeom prst="roundRect">
              <a:avLst>
                <a:gd name="adj" fmla="val 16667"/>
              </a:avLst>
            </a:prstGeom>
            <a:solidFill>
              <a:srgbClr val="A73B33"/>
            </a:solidFill>
            <a:ln w="9525">
              <a:noFill/>
              <a:round/>
              <a:headEnd/>
              <a:tailEnd/>
            </a:ln>
            <a:effectLst/>
          </p:spPr>
          <p:txBody>
            <a:bodyPr wrap="none" lIns="90000" tIns="56520" rIns="90000" bIns="46800"/>
            <a:lstStyle/>
            <a:p>
              <a:pPr>
                <a:tabLst>
                  <a:tab pos="0" algn="l"/>
                  <a:tab pos="457130" algn="l"/>
                  <a:tab pos="914259" algn="l"/>
                  <a:tab pos="1371390" algn="l"/>
                  <a:tab pos="1828519" algn="l"/>
                  <a:tab pos="2285649" algn="l"/>
                  <a:tab pos="2742780" algn="l"/>
                  <a:tab pos="3199908" algn="l"/>
                  <a:tab pos="3657039" algn="l"/>
                  <a:tab pos="4114169" algn="l"/>
                  <a:tab pos="4571298" algn="l"/>
                  <a:tab pos="5028426" algn="l"/>
                  <a:tab pos="5485557" algn="l"/>
                  <a:tab pos="5942688" algn="l"/>
                  <a:tab pos="6399819" algn="l"/>
                  <a:tab pos="6856947" algn="l"/>
                  <a:tab pos="7314076" algn="l"/>
                  <a:tab pos="7771206" algn="l"/>
                  <a:tab pos="8228337" algn="l"/>
                  <a:tab pos="8685465" algn="l"/>
                  <a:tab pos="9142596" algn="l"/>
                </a:tabLst>
              </a:pPr>
              <a:r>
                <a:rPr lang="en-US" sz="1100" b="1" dirty="0">
                  <a:solidFill>
                    <a:srgbClr val="FFFFFF"/>
                  </a:solidFill>
                  <a:cs typeface="Arial Unicode MS" charset="0"/>
                </a:rPr>
                <a:t>Operations Manager </a:t>
              </a:r>
            </a:p>
            <a:p>
              <a:pPr>
                <a:tabLst>
                  <a:tab pos="0" algn="l"/>
                  <a:tab pos="457130" algn="l"/>
                  <a:tab pos="914259" algn="l"/>
                  <a:tab pos="1371390" algn="l"/>
                  <a:tab pos="1828519" algn="l"/>
                  <a:tab pos="2285649" algn="l"/>
                  <a:tab pos="2742780" algn="l"/>
                  <a:tab pos="3199908" algn="l"/>
                  <a:tab pos="3657039" algn="l"/>
                  <a:tab pos="4114169" algn="l"/>
                  <a:tab pos="4571298" algn="l"/>
                  <a:tab pos="5028426" algn="l"/>
                  <a:tab pos="5485557" algn="l"/>
                  <a:tab pos="5942688" algn="l"/>
                  <a:tab pos="6399819" algn="l"/>
                  <a:tab pos="6856947" algn="l"/>
                  <a:tab pos="7314076" algn="l"/>
                  <a:tab pos="7771206" algn="l"/>
                  <a:tab pos="8228337" algn="l"/>
                  <a:tab pos="8685465" algn="l"/>
                  <a:tab pos="9142596" algn="l"/>
                </a:tabLst>
              </a:pPr>
              <a:r>
                <a:rPr lang="en-US" sz="1100" b="1" dirty="0">
                  <a:solidFill>
                    <a:srgbClr val="FFFFFF"/>
                  </a:solidFill>
                  <a:cs typeface="Arial Unicode MS" charset="0"/>
                </a:rPr>
                <a:t>2007 R2 Update</a:t>
              </a:r>
            </a:p>
            <a:p>
              <a:pPr>
                <a:tabLst>
                  <a:tab pos="0" algn="l"/>
                  <a:tab pos="457130" algn="l"/>
                  <a:tab pos="914259" algn="l"/>
                  <a:tab pos="1371390" algn="l"/>
                  <a:tab pos="1828519" algn="l"/>
                  <a:tab pos="2285649" algn="l"/>
                  <a:tab pos="2742780" algn="l"/>
                  <a:tab pos="3199908" algn="l"/>
                  <a:tab pos="3657039" algn="l"/>
                  <a:tab pos="4114169" algn="l"/>
                  <a:tab pos="4571298" algn="l"/>
                  <a:tab pos="5028426" algn="l"/>
                  <a:tab pos="5485557" algn="l"/>
                  <a:tab pos="5942688" algn="l"/>
                  <a:tab pos="6399819" algn="l"/>
                  <a:tab pos="6856947" algn="l"/>
                  <a:tab pos="7314076" algn="l"/>
                  <a:tab pos="7771206" algn="l"/>
                  <a:tab pos="8228337" algn="l"/>
                  <a:tab pos="8685465" algn="l"/>
                  <a:tab pos="9142596" algn="l"/>
                </a:tabLst>
              </a:pPr>
              <a:r>
                <a:rPr lang="en-US" sz="1100" b="1" dirty="0">
                  <a:solidFill>
                    <a:srgbClr val="FFFFFF"/>
                  </a:solidFill>
                  <a:cs typeface="Arial Unicode MS" charset="0"/>
                </a:rPr>
                <a:t>Cross Platform Ext.</a:t>
              </a:r>
            </a:p>
          </p:txBody>
        </p:sp>
        <p:sp>
          <p:nvSpPr>
            <p:cNvPr id="12301" name="AutoShape 13"/>
            <p:cNvSpPr>
              <a:spLocks noChangeArrowheads="1"/>
            </p:cNvSpPr>
            <p:nvPr/>
          </p:nvSpPr>
          <p:spPr bwMode="auto">
            <a:xfrm>
              <a:off x="3735" y="2925"/>
              <a:ext cx="1411" cy="300"/>
            </a:xfrm>
            <a:prstGeom prst="roundRect">
              <a:avLst>
                <a:gd name="adj" fmla="val 16667"/>
              </a:avLst>
            </a:prstGeom>
            <a:solidFill>
              <a:srgbClr val="92D050"/>
            </a:solidFill>
            <a:ln w="25560">
              <a:solidFill>
                <a:srgbClr val="FFFFFF"/>
              </a:solidFill>
              <a:miter lim="800000"/>
              <a:headEnd/>
              <a:tailEnd/>
            </a:ln>
            <a:effectLst>
              <a:outerShdw dist="110430" dir="722555" algn="ctr" rotWithShape="0">
                <a:srgbClr val="000000">
                  <a:alpha val="35036"/>
                </a:srgbClr>
              </a:outerShdw>
            </a:effectLst>
          </p:spPr>
          <p:txBody>
            <a:bodyPr lIns="90000" tIns="54720" rIns="90000" bIns="46800" anchor="ctr"/>
            <a:lstStyle/>
            <a:p>
              <a:pPr>
                <a:tabLst>
                  <a:tab pos="0" algn="l"/>
                  <a:tab pos="457130" algn="l"/>
                  <a:tab pos="914259" algn="l"/>
                  <a:tab pos="1371390" algn="l"/>
                  <a:tab pos="1828519" algn="l"/>
                  <a:tab pos="2285649" algn="l"/>
                  <a:tab pos="2742780" algn="l"/>
                  <a:tab pos="3199908" algn="l"/>
                  <a:tab pos="3657039" algn="l"/>
                  <a:tab pos="4114169" algn="l"/>
                  <a:tab pos="4571298" algn="l"/>
                  <a:tab pos="5028426" algn="l"/>
                  <a:tab pos="5485557" algn="l"/>
                  <a:tab pos="5942688" algn="l"/>
                  <a:tab pos="6399819" algn="l"/>
                  <a:tab pos="6856947" algn="l"/>
                  <a:tab pos="7314076" algn="l"/>
                  <a:tab pos="7771206" algn="l"/>
                  <a:tab pos="8228337" algn="l"/>
                  <a:tab pos="8685465" algn="l"/>
                  <a:tab pos="9142596" algn="l"/>
                </a:tabLst>
              </a:pPr>
              <a:r>
                <a:rPr lang="en-US" sz="900" b="1" dirty="0">
                  <a:solidFill>
                    <a:srgbClr val="FFFFFF"/>
                  </a:solidFill>
                  <a:cs typeface="Arial Unicode MS" charset="0"/>
                </a:rPr>
                <a:t>Health and</a:t>
              </a:r>
              <a:r>
                <a:rPr lang="en-US" sz="1000" b="1" dirty="0">
                  <a:solidFill>
                    <a:srgbClr val="FFFFFF"/>
                  </a:solidFill>
                  <a:cs typeface="Arial Unicode MS" charset="0"/>
                </a:rPr>
                <a:t> </a:t>
              </a:r>
              <a:r>
                <a:rPr lang="en-US" sz="900" b="1" dirty="0">
                  <a:solidFill>
                    <a:srgbClr val="FFFFFF"/>
                  </a:solidFill>
                  <a:cs typeface="Arial Unicode MS" charset="0"/>
                </a:rPr>
                <a:t>Performance Monitoring of Linux Servers:</a:t>
              </a:r>
            </a:p>
            <a:p>
              <a:pPr>
                <a:tabLst>
                  <a:tab pos="0" algn="l"/>
                  <a:tab pos="457130" algn="l"/>
                  <a:tab pos="914259" algn="l"/>
                  <a:tab pos="1371390" algn="l"/>
                  <a:tab pos="1828519" algn="l"/>
                  <a:tab pos="2285649" algn="l"/>
                  <a:tab pos="2742780" algn="l"/>
                  <a:tab pos="3199908" algn="l"/>
                  <a:tab pos="3657039" algn="l"/>
                  <a:tab pos="4114169" algn="l"/>
                  <a:tab pos="4571298" algn="l"/>
                  <a:tab pos="5028426" algn="l"/>
                  <a:tab pos="5485557" algn="l"/>
                  <a:tab pos="5942688" algn="l"/>
                  <a:tab pos="6399819" algn="l"/>
                  <a:tab pos="6856947" algn="l"/>
                  <a:tab pos="7314076" algn="l"/>
                  <a:tab pos="7771206" algn="l"/>
                  <a:tab pos="8228337" algn="l"/>
                  <a:tab pos="8685465" algn="l"/>
                  <a:tab pos="9142596" algn="l"/>
                </a:tabLst>
              </a:pPr>
              <a:r>
                <a:rPr lang="en-US" sz="900" b="1" dirty="0">
                  <a:solidFill>
                    <a:srgbClr val="FFFFFF"/>
                  </a:solidFill>
                  <a:cs typeface="Arial Unicode MS" charset="0"/>
                </a:rPr>
                <a:t>CPU, Disk, Network</a:t>
              </a:r>
            </a:p>
          </p:txBody>
        </p:sp>
      </p:grpSp>
      <p:sp>
        <p:nvSpPr>
          <p:cNvPr id="12302" name="Text Box 14"/>
          <p:cNvSpPr txBox="1">
            <a:spLocks noChangeArrowheads="1"/>
          </p:cNvSpPr>
          <p:nvPr/>
        </p:nvSpPr>
        <p:spPr bwMode="auto">
          <a:xfrm>
            <a:off x="1143000" y="4000500"/>
            <a:ext cx="1431925" cy="438150"/>
          </a:xfrm>
          <a:prstGeom prst="rect">
            <a:avLst/>
          </a:prstGeom>
          <a:noFill/>
          <a:ln w="9525">
            <a:noFill/>
            <a:round/>
            <a:headEnd/>
            <a:tailEnd/>
          </a:ln>
          <a:effectLst/>
        </p:spPr>
        <p:txBody>
          <a:bodyPr lIns="89986" tIns="54712" rIns="89986" bIns="44993"/>
          <a:lstStyle/>
          <a:p>
            <a:pPr>
              <a:tabLst>
                <a:tab pos="0" algn="l"/>
                <a:tab pos="457130" algn="l"/>
                <a:tab pos="914259" algn="l"/>
                <a:tab pos="1371390" algn="l"/>
                <a:tab pos="1828519" algn="l"/>
                <a:tab pos="2285649" algn="l"/>
                <a:tab pos="2742780" algn="l"/>
                <a:tab pos="3199908" algn="l"/>
                <a:tab pos="3657039" algn="l"/>
                <a:tab pos="4114169" algn="l"/>
                <a:tab pos="4571298" algn="l"/>
                <a:tab pos="5028426" algn="l"/>
                <a:tab pos="5485557" algn="l"/>
                <a:tab pos="5942688" algn="l"/>
                <a:tab pos="6399819" algn="l"/>
                <a:tab pos="6856947" algn="l"/>
                <a:tab pos="7314076" algn="l"/>
                <a:tab pos="7771206" algn="l"/>
                <a:tab pos="8228337" algn="l"/>
                <a:tab pos="8685465" algn="l"/>
                <a:tab pos="9142596" algn="l"/>
              </a:tabLst>
            </a:pPr>
            <a:r>
              <a:rPr lang="en-US" sz="1100" b="1" dirty="0">
                <a:solidFill>
                  <a:srgbClr val="FFFFFF"/>
                </a:solidFill>
                <a:cs typeface="Arial Unicode MS" charset="0"/>
              </a:rPr>
              <a:t>System Center Operations Manager 2007</a:t>
            </a:r>
          </a:p>
        </p:txBody>
      </p:sp>
      <p:sp>
        <p:nvSpPr>
          <p:cNvPr id="12303" name="AutoShape 15"/>
          <p:cNvSpPr>
            <a:spLocks noChangeArrowheads="1"/>
          </p:cNvSpPr>
          <p:nvPr/>
        </p:nvSpPr>
        <p:spPr bwMode="auto">
          <a:xfrm>
            <a:off x="5929316" y="4071941"/>
            <a:ext cx="2243137" cy="479425"/>
          </a:xfrm>
          <a:prstGeom prst="roundRect">
            <a:avLst>
              <a:gd name="adj" fmla="val 16667"/>
            </a:avLst>
          </a:prstGeom>
          <a:solidFill>
            <a:srgbClr val="92D050"/>
          </a:solidFill>
          <a:ln w="25560">
            <a:solidFill>
              <a:srgbClr val="FFFFFF"/>
            </a:solidFill>
            <a:miter lim="800000"/>
            <a:headEnd/>
            <a:tailEnd/>
          </a:ln>
          <a:effectLst>
            <a:outerShdw dist="110430" dir="722555" algn="ctr" rotWithShape="0">
              <a:srgbClr val="000000">
                <a:alpha val="35036"/>
              </a:srgbClr>
            </a:outerShdw>
          </a:effectLst>
        </p:spPr>
        <p:txBody>
          <a:bodyPr lIns="89986" tIns="54712" rIns="89986" bIns="46793" anchor="ctr"/>
          <a:lstStyle/>
          <a:p>
            <a:pPr>
              <a:tabLst>
                <a:tab pos="0" algn="l"/>
                <a:tab pos="457130" algn="l"/>
                <a:tab pos="914259" algn="l"/>
                <a:tab pos="1371390" algn="l"/>
                <a:tab pos="1828519" algn="l"/>
                <a:tab pos="2285649" algn="l"/>
                <a:tab pos="2742780" algn="l"/>
                <a:tab pos="3199908" algn="l"/>
                <a:tab pos="3657039" algn="l"/>
                <a:tab pos="4114169" algn="l"/>
                <a:tab pos="4571298" algn="l"/>
                <a:tab pos="5028426" algn="l"/>
                <a:tab pos="5485557" algn="l"/>
                <a:tab pos="5942688" algn="l"/>
                <a:tab pos="6399819" algn="l"/>
                <a:tab pos="6856947" algn="l"/>
                <a:tab pos="7314076" algn="l"/>
                <a:tab pos="7771206" algn="l"/>
                <a:tab pos="8228337" algn="l"/>
                <a:tab pos="8685465" algn="l"/>
                <a:tab pos="9142596" algn="l"/>
              </a:tabLst>
            </a:pPr>
            <a:r>
              <a:rPr lang="en-US" sz="900" b="1" dirty="0">
                <a:solidFill>
                  <a:srgbClr val="FFFFFF"/>
                </a:solidFill>
                <a:cs typeface="Arial Unicode MS" charset="0"/>
              </a:rPr>
              <a:t>Health and Performance Monitoring of Windows Servers</a:t>
            </a:r>
          </a:p>
        </p:txBody>
      </p:sp>
      <p:pic>
        <p:nvPicPr>
          <p:cNvPr id="12304" name="Picture 16"/>
          <p:cNvPicPr>
            <a:picLocks noChangeAspect="1" noChangeArrowheads="1"/>
          </p:cNvPicPr>
          <p:nvPr/>
        </p:nvPicPr>
        <p:blipFill>
          <a:blip r:embed="rId5" cstate="print"/>
          <a:srcRect/>
          <a:stretch>
            <a:fillRect/>
          </a:stretch>
        </p:blipFill>
        <p:spPr bwMode="auto">
          <a:xfrm>
            <a:off x="5395913" y="4251326"/>
            <a:ext cx="411162" cy="323850"/>
          </a:xfrm>
          <a:prstGeom prst="rect">
            <a:avLst/>
          </a:prstGeom>
          <a:noFill/>
          <a:ln w="9525">
            <a:noFill/>
            <a:round/>
            <a:headEnd/>
            <a:tailEnd/>
          </a:ln>
          <a:effectLst/>
        </p:spPr>
      </p:pic>
      <p:grpSp>
        <p:nvGrpSpPr>
          <p:cNvPr id="3" name="Group 17"/>
          <p:cNvGrpSpPr>
            <a:grpSpLocks/>
          </p:cNvGrpSpPr>
          <p:nvPr/>
        </p:nvGrpSpPr>
        <p:grpSpPr bwMode="auto">
          <a:xfrm>
            <a:off x="1071564" y="5214938"/>
            <a:ext cx="7092950" cy="639762"/>
            <a:chOff x="675" y="3285"/>
            <a:chExt cx="4468" cy="403"/>
          </a:xfrm>
        </p:grpSpPr>
        <p:sp>
          <p:nvSpPr>
            <p:cNvPr id="12306" name="AutoShape 18"/>
            <p:cNvSpPr>
              <a:spLocks noChangeArrowheads="1"/>
            </p:cNvSpPr>
            <p:nvPr/>
          </p:nvSpPr>
          <p:spPr bwMode="auto">
            <a:xfrm>
              <a:off x="1755" y="3375"/>
              <a:ext cx="1544" cy="163"/>
            </a:xfrm>
            <a:prstGeom prst="rightArrow">
              <a:avLst>
                <a:gd name="adj1" fmla="val 53972"/>
                <a:gd name="adj2" fmla="val 205761"/>
              </a:avLst>
            </a:prstGeom>
            <a:gradFill rotWithShape="0">
              <a:gsLst>
                <a:gs pos="0">
                  <a:srgbClr val="1B436B"/>
                </a:gs>
                <a:gs pos="100000">
                  <a:srgbClr val="8CA8AA"/>
                </a:gs>
              </a:gsLst>
              <a:lin ang="10800000" scaled="1"/>
            </a:gradFill>
            <a:ln w="9525">
              <a:noFill/>
              <a:round/>
              <a:headEnd/>
              <a:tailEnd/>
            </a:ln>
            <a:effectLst>
              <a:outerShdw dist="101921" dir="97154" algn="ctr" rotWithShape="0">
                <a:srgbClr val="000000">
                  <a:alpha val="40033"/>
                </a:srgbClr>
              </a:outerShdw>
            </a:effectLst>
          </p:spPr>
          <p:txBody>
            <a:bodyPr wrap="none" anchor="ctr"/>
            <a:lstStyle/>
            <a:p>
              <a:endParaRPr lang="en-US"/>
            </a:p>
          </p:txBody>
        </p:sp>
        <p:sp>
          <p:nvSpPr>
            <p:cNvPr id="12307" name="AutoShape 19"/>
            <p:cNvSpPr>
              <a:spLocks noChangeArrowheads="1"/>
            </p:cNvSpPr>
            <p:nvPr/>
          </p:nvSpPr>
          <p:spPr bwMode="auto">
            <a:xfrm>
              <a:off x="675" y="3330"/>
              <a:ext cx="989" cy="359"/>
            </a:xfrm>
            <a:prstGeom prst="roundRect">
              <a:avLst>
                <a:gd name="adj" fmla="val 25560"/>
              </a:avLst>
            </a:prstGeom>
            <a:solidFill>
              <a:srgbClr val="FFFFFF"/>
            </a:solidFill>
            <a:ln w="9525">
              <a:noFill/>
              <a:round/>
              <a:headEnd/>
              <a:tailEnd/>
            </a:ln>
            <a:effectLst/>
          </p:spPr>
          <p:txBody>
            <a:bodyPr wrap="none" lIns="90000" tIns="56520" rIns="90000" bIns="46800"/>
            <a:lstStyle/>
            <a:p>
              <a:pPr>
                <a:tabLst>
                  <a:tab pos="0" algn="l"/>
                  <a:tab pos="457130" algn="l"/>
                  <a:tab pos="914259" algn="l"/>
                  <a:tab pos="1371390" algn="l"/>
                  <a:tab pos="1828519" algn="l"/>
                  <a:tab pos="2285649" algn="l"/>
                  <a:tab pos="2742780" algn="l"/>
                  <a:tab pos="3199908" algn="l"/>
                  <a:tab pos="3657039" algn="l"/>
                  <a:tab pos="4114169" algn="l"/>
                  <a:tab pos="4571298" algn="l"/>
                  <a:tab pos="5028426" algn="l"/>
                  <a:tab pos="5485557" algn="l"/>
                  <a:tab pos="5942688" algn="l"/>
                  <a:tab pos="6399819" algn="l"/>
                  <a:tab pos="6856947" algn="l"/>
                  <a:tab pos="7314076" algn="l"/>
                  <a:tab pos="7771206" algn="l"/>
                  <a:tab pos="8228337" algn="l"/>
                  <a:tab pos="8685465" algn="l"/>
                  <a:tab pos="9142596" algn="l"/>
                </a:tabLst>
              </a:pPr>
              <a:r>
                <a:rPr lang="en-US" sz="900" b="1" dirty="0">
                  <a:solidFill>
                    <a:srgbClr val="E00000"/>
                  </a:solidFill>
                  <a:cs typeface="Arial Unicode MS" charset="0"/>
                </a:rPr>
                <a:t>              </a:t>
              </a:r>
              <a:r>
                <a:rPr lang="en-US" sz="1100" b="1" dirty="0">
                  <a:solidFill>
                    <a:srgbClr val="E00000"/>
                  </a:solidFill>
                  <a:cs typeface="Arial Unicode MS" charset="0"/>
                </a:rPr>
                <a:t>SLES </a:t>
              </a:r>
            </a:p>
            <a:p>
              <a:pPr>
                <a:tabLst>
                  <a:tab pos="0" algn="l"/>
                  <a:tab pos="457130" algn="l"/>
                  <a:tab pos="914259" algn="l"/>
                  <a:tab pos="1371390" algn="l"/>
                  <a:tab pos="1828519" algn="l"/>
                  <a:tab pos="2285649" algn="l"/>
                  <a:tab pos="2742780" algn="l"/>
                  <a:tab pos="3199908" algn="l"/>
                  <a:tab pos="3657039" algn="l"/>
                  <a:tab pos="4114169" algn="l"/>
                  <a:tab pos="4571298" algn="l"/>
                  <a:tab pos="5028426" algn="l"/>
                  <a:tab pos="5485557" algn="l"/>
                  <a:tab pos="5942688" algn="l"/>
                  <a:tab pos="6399819" algn="l"/>
                  <a:tab pos="6856947" algn="l"/>
                  <a:tab pos="7314076" algn="l"/>
                  <a:tab pos="7771206" algn="l"/>
                  <a:tab pos="8228337" algn="l"/>
                  <a:tab pos="8685465" algn="l"/>
                  <a:tab pos="9142596" algn="l"/>
                </a:tabLst>
              </a:pPr>
              <a:r>
                <a:rPr lang="en-US" sz="1100" b="1" dirty="0">
                  <a:solidFill>
                    <a:srgbClr val="E00000"/>
                  </a:solidFill>
                  <a:cs typeface="Arial Unicode MS" charset="0"/>
                </a:rPr>
                <a:t>		Management</a:t>
              </a:r>
            </a:p>
            <a:p>
              <a:pPr>
                <a:tabLst>
                  <a:tab pos="0" algn="l"/>
                  <a:tab pos="457130" algn="l"/>
                  <a:tab pos="914259" algn="l"/>
                  <a:tab pos="1371390" algn="l"/>
                  <a:tab pos="1828519" algn="l"/>
                  <a:tab pos="2285649" algn="l"/>
                  <a:tab pos="2742780" algn="l"/>
                  <a:tab pos="3199908" algn="l"/>
                  <a:tab pos="3657039" algn="l"/>
                  <a:tab pos="4114169" algn="l"/>
                  <a:tab pos="4571298" algn="l"/>
                  <a:tab pos="5028426" algn="l"/>
                  <a:tab pos="5485557" algn="l"/>
                  <a:tab pos="5942688" algn="l"/>
                  <a:tab pos="6399819" algn="l"/>
                  <a:tab pos="6856947" algn="l"/>
                  <a:tab pos="7314076" algn="l"/>
                  <a:tab pos="7771206" algn="l"/>
                  <a:tab pos="8228337" algn="l"/>
                  <a:tab pos="8685465" algn="l"/>
                  <a:tab pos="9142596" algn="l"/>
                </a:tabLst>
              </a:pPr>
              <a:r>
                <a:rPr lang="en-US" sz="1100" b="1" dirty="0">
                  <a:solidFill>
                    <a:srgbClr val="E00000"/>
                  </a:solidFill>
                  <a:cs typeface="Arial Unicode MS" charset="0"/>
                </a:rPr>
                <a:t>            Pack</a:t>
              </a:r>
            </a:p>
          </p:txBody>
        </p:sp>
        <p:sp>
          <p:nvSpPr>
            <p:cNvPr id="12308" name="AutoShape 20"/>
            <p:cNvSpPr>
              <a:spLocks noChangeArrowheads="1"/>
            </p:cNvSpPr>
            <p:nvPr/>
          </p:nvSpPr>
          <p:spPr bwMode="auto">
            <a:xfrm>
              <a:off x="3734" y="3285"/>
              <a:ext cx="1410" cy="342"/>
            </a:xfrm>
            <a:prstGeom prst="roundRect">
              <a:avLst>
                <a:gd name="adj" fmla="val 16667"/>
              </a:avLst>
            </a:prstGeom>
            <a:solidFill>
              <a:srgbClr val="92D050"/>
            </a:solidFill>
            <a:ln w="25560">
              <a:solidFill>
                <a:srgbClr val="FFFFFF"/>
              </a:solidFill>
              <a:miter lim="800000"/>
              <a:headEnd/>
              <a:tailEnd/>
            </a:ln>
            <a:effectLst>
              <a:outerShdw dist="110430" dir="722555" algn="ctr" rotWithShape="0">
                <a:srgbClr val="000000">
                  <a:alpha val="35036"/>
                </a:srgbClr>
              </a:outerShdw>
            </a:effectLst>
          </p:spPr>
          <p:txBody>
            <a:bodyPr lIns="90000" tIns="54720" rIns="90000" bIns="46800" anchor="ctr"/>
            <a:lstStyle/>
            <a:p>
              <a:pPr>
                <a:tabLst>
                  <a:tab pos="0" algn="l"/>
                  <a:tab pos="457130" algn="l"/>
                  <a:tab pos="914259" algn="l"/>
                  <a:tab pos="1371390" algn="l"/>
                  <a:tab pos="1828519" algn="l"/>
                  <a:tab pos="2285649" algn="l"/>
                  <a:tab pos="2742780" algn="l"/>
                  <a:tab pos="3199908" algn="l"/>
                  <a:tab pos="3657039" algn="l"/>
                  <a:tab pos="4114169" algn="l"/>
                  <a:tab pos="4571298" algn="l"/>
                  <a:tab pos="5028426" algn="l"/>
                  <a:tab pos="5485557" algn="l"/>
                  <a:tab pos="5942688" algn="l"/>
                  <a:tab pos="6399819" algn="l"/>
                  <a:tab pos="6856947" algn="l"/>
                  <a:tab pos="7314076" algn="l"/>
                  <a:tab pos="7771206" algn="l"/>
                  <a:tab pos="8228337" algn="l"/>
                  <a:tab pos="8685465" algn="l"/>
                  <a:tab pos="9142596" algn="l"/>
                </a:tabLst>
              </a:pPr>
              <a:r>
                <a:rPr lang="en-US" sz="900" b="1" dirty="0">
                  <a:solidFill>
                    <a:srgbClr val="FFFFFF"/>
                  </a:solidFill>
                  <a:cs typeface="Arial Unicode MS" charset="0"/>
                </a:rPr>
                <a:t>Health &amp;</a:t>
              </a:r>
              <a:r>
                <a:rPr lang="en-US" sz="1000" b="1" dirty="0">
                  <a:solidFill>
                    <a:srgbClr val="FFFFFF"/>
                  </a:solidFill>
                  <a:cs typeface="Arial Unicode MS" charset="0"/>
                </a:rPr>
                <a:t> </a:t>
              </a:r>
              <a:r>
                <a:rPr lang="en-US" sz="900" b="1" dirty="0">
                  <a:solidFill>
                    <a:srgbClr val="FFFFFF"/>
                  </a:solidFill>
                  <a:cs typeface="Arial Unicode MS" charset="0"/>
                </a:rPr>
                <a:t>Performance Monitoring of Linux Services:</a:t>
              </a:r>
            </a:p>
          </p:txBody>
        </p:sp>
        <p:pic>
          <p:nvPicPr>
            <p:cNvPr id="12309" name="Picture 21"/>
            <p:cNvPicPr>
              <a:picLocks noChangeAspect="1" noChangeArrowheads="1"/>
            </p:cNvPicPr>
            <p:nvPr/>
          </p:nvPicPr>
          <p:blipFill>
            <a:blip r:embed="rId6" cstate="print"/>
            <a:srcRect/>
            <a:stretch>
              <a:fillRect/>
            </a:stretch>
          </p:blipFill>
          <p:spPr bwMode="auto">
            <a:xfrm>
              <a:off x="3375" y="3288"/>
              <a:ext cx="288" cy="248"/>
            </a:xfrm>
            <a:prstGeom prst="rect">
              <a:avLst/>
            </a:prstGeom>
            <a:noFill/>
            <a:ln w="9525">
              <a:noFill/>
              <a:round/>
              <a:headEnd/>
              <a:tailEnd/>
            </a:ln>
            <a:effectLst/>
          </p:spPr>
        </p:pic>
      </p:grpSp>
      <p:pic>
        <p:nvPicPr>
          <p:cNvPr id="12310" name="Picture 22"/>
          <p:cNvPicPr>
            <a:picLocks noChangeAspect="1" noChangeArrowheads="1"/>
          </p:cNvPicPr>
          <p:nvPr/>
        </p:nvPicPr>
        <p:blipFill>
          <a:blip r:embed="rId7" cstate="print"/>
          <a:srcRect/>
          <a:stretch>
            <a:fillRect/>
          </a:stretch>
        </p:blipFill>
        <p:spPr bwMode="auto">
          <a:xfrm>
            <a:off x="1285875" y="5429250"/>
            <a:ext cx="204788" cy="234950"/>
          </a:xfrm>
          <a:prstGeom prst="rect">
            <a:avLst/>
          </a:prstGeom>
          <a:noFill/>
          <a:ln w="9525">
            <a:noFill/>
            <a:round/>
            <a:headEnd/>
            <a:tailEnd/>
          </a:ln>
          <a:effectLst/>
        </p:spPr>
      </p:pic>
    </p:spTree>
  </p:cSld>
  <p:clrMapOvr>
    <a:masterClrMapping/>
  </p:clrMapOvr>
  <p:transition>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
          <p:cNvSpPr txBox="1">
            <a:spLocks noChangeArrowheads="1"/>
          </p:cNvSpPr>
          <p:nvPr/>
        </p:nvSpPr>
        <p:spPr bwMode="auto">
          <a:xfrm>
            <a:off x="111225" y="23505"/>
            <a:ext cx="8899949" cy="1371600"/>
          </a:xfrm>
          <a:prstGeom prst="rect">
            <a:avLst/>
          </a:prstGeom>
          <a:noFill/>
          <a:ln w="9525">
            <a:noFill/>
            <a:round/>
            <a:headEnd/>
            <a:tailEnd/>
          </a:ln>
          <a:effectLst/>
        </p:spPr>
        <p:txBody>
          <a:bodyPr lIns="0" tIns="0" rIns="0" bIns="0" anchor="ctr"/>
          <a:lstStyle/>
          <a:p>
            <a:pPr>
              <a:lnSpc>
                <a:spcPct val="80000"/>
              </a:lnSpc>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 pos="9408773" algn="l"/>
                <a:tab pos="10132525" algn="l"/>
                <a:tab pos="10856276" algn="l"/>
              </a:tabLst>
            </a:pPr>
            <a:r>
              <a:rPr lang="en-US" sz="4000" b="1" dirty="0">
                <a:solidFill>
                  <a:srgbClr val="CCFFCC"/>
                </a:solidFill>
                <a:latin typeface="Arial" charset="0"/>
              </a:rPr>
              <a:t>SUSE Linux </a:t>
            </a:r>
            <a:r>
              <a:rPr lang="en-US" sz="4000" b="1" dirty="0" smtClean="0">
                <a:solidFill>
                  <a:srgbClr val="CCFFCC"/>
                </a:solidFill>
                <a:latin typeface="Arial" charset="0"/>
              </a:rPr>
              <a:t>Enterprise Management Pack </a:t>
            </a:r>
            <a:r>
              <a:rPr lang="en-US" sz="3200" b="1" dirty="0" smtClean="0">
                <a:solidFill>
                  <a:srgbClr val="CCFFCC"/>
                </a:solidFill>
                <a:latin typeface="Arial" charset="0"/>
              </a:rPr>
              <a:t>for </a:t>
            </a:r>
            <a:r>
              <a:rPr lang="en-US" sz="3200" b="1" dirty="0">
                <a:solidFill>
                  <a:srgbClr val="CCFFCC"/>
                </a:solidFill>
                <a:latin typeface="Arial" charset="0"/>
              </a:rPr>
              <a:t>Ops Manager 2007 R2</a:t>
            </a:r>
            <a:endParaRPr lang="en-US" sz="2000" b="1" dirty="0">
              <a:solidFill>
                <a:srgbClr val="CCFFCC"/>
              </a:solidFill>
              <a:latin typeface="Arial" charset="0"/>
            </a:endParaRPr>
          </a:p>
        </p:txBody>
      </p:sp>
      <p:sp>
        <p:nvSpPr>
          <p:cNvPr id="14338" name="Text Box 2"/>
          <p:cNvSpPr txBox="1">
            <a:spLocks noChangeArrowheads="1"/>
          </p:cNvSpPr>
          <p:nvPr/>
        </p:nvSpPr>
        <p:spPr bwMode="auto">
          <a:xfrm>
            <a:off x="290514" y="1613780"/>
            <a:ext cx="8479557" cy="4062154"/>
          </a:xfrm>
          <a:prstGeom prst="rect">
            <a:avLst/>
          </a:prstGeom>
          <a:noFill/>
          <a:ln w="9525">
            <a:noFill/>
            <a:round/>
            <a:headEnd/>
            <a:tailEnd/>
          </a:ln>
          <a:effectLst/>
        </p:spPr>
        <p:txBody>
          <a:bodyPr lIns="0" tIns="0" rIns="0" bIns="0"/>
          <a:lstStyle/>
          <a:p>
            <a:pPr marL="458693" lvl="1" indent="-458693">
              <a:lnSpc>
                <a:spcPct val="90000"/>
              </a:lnSpc>
              <a:spcAft>
                <a:spcPts val="1400"/>
              </a:spcAft>
              <a:buClr>
                <a:srgbClr val="143250"/>
              </a:buClr>
              <a:buFont typeface="Webdings" pitchFamily="16" charset="2"/>
              <a:buChar char=""/>
              <a:tabLst>
                <a:tab pos="458693" algn="l"/>
                <a:tab pos="915800" algn="l"/>
                <a:tab pos="1372905" algn="l"/>
                <a:tab pos="1830013" algn="l"/>
                <a:tab pos="2287120" algn="l"/>
                <a:tab pos="2744227" algn="l"/>
                <a:tab pos="3201332" algn="l"/>
                <a:tab pos="3658440" algn="l"/>
                <a:tab pos="4115545" algn="l"/>
                <a:tab pos="4572652" algn="l"/>
                <a:tab pos="5029757" algn="l"/>
                <a:tab pos="5486864" algn="l"/>
                <a:tab pos="5943971" algn="l"/>
                <a:tab pos="6401079" algn="l"/>
                <a:tab pos="6858184" algn="l"/>
                <a:tab pos="7315291" algn="l"/>
                <a:tab pos="7772396" algn="l"/>
                <a:tab pos="8229504" algn="l"/>
                <a:tab pos="8686609" algn="l"/>
                <a:tab pos="9143716" algn="l"/>
                <a:tab pos="9600821" algn="l"/>
              </a:tabLst>
            </a:pPr>
            <a:r>
              <a:rPr lang="en-US" sz="2400" dirty="0">
                <a:solidFill>
                  <a:srgbClr val="FFFFFF"/>
                </a:solidFill>
                <a:latin typeface="Trebuchet MS" pitchFamily="32" charset="0"/>
                <a:ea typeface="ＭＳ Ｐゴシック" pitchFamily="32" charset="-128"/>
              </a:rPr>
              <a:t>Extends the powerful capabilities of Microsoft System Center to heterogeneous environments</a:t>
            </a:r>
          </a:p>
          <a:p>
            <a:pPr marL="458693" lvl="1" indent="-458693">
              <a:lnSpc>
                <a:spcPct val="90000"/>
              </a:lnSpc>
              <a:spcAft>
                <a:spcPts val="1400"/>
              </a:spcAft>
              <a:buClr>
                <a:srgbClr val="143250"/>
              </a:buClr>
              <a:buFont typeface="Webdings" pitchFamily="16" charset="2"/>
              <a:buChar char=""/>
              <a:tabLst>
                <a:tab pos="458693" algn="l"/>
                <a:tab pos="915800" algn="l"/>
                <a:tab pos="1372905" algn="l"/>
                <a:tab pos="1830013" algn="l"/>
                <a:tab pos="2287120" algn="l"/>
                <a:tab pos="2744227" algn="l"/>
                <a:tab pos="3201332" algn="l"/>
                <a:tab pos="3658440" algn="l"/>
                <a:tab pos="4115545" algn="l"/>
                <a:tab pos="4572652" algn="l"/>
                <a:tab pos="5029757" algn="l"/>
                <a:tab pos="5486864" algn="l"/>
                <a:tab pos="5943971" algn="l"/>
                <a:tab pos="6401079" algn="l"/>
                <a:tab pos="6858184" algn="l"/>
                <a:tab pos="7315291" algn="l"/>
                <a:tab pos="7772396" algn="l"/>
                <a:tab pos="8229504" algn="l"/>
                <a:tab pos="8686609" algn="l"/>
                <a:tab pos="9143716" algn="l"/>
                <a:tab pos="9600821" algn="l"/>
              </a:tabLst>
            </a:pPr>
            <a:r>
              <a:rPr lang="en-US" sz="2400" dirty="0">
                <a:solidFill>
                  <a:srgbClr val="FFFFFF"/>
                </a:solidFill>
                <a:latin typeface="Trebuchet MS" pitchFamily="32" charset="0"/>
                <a:ea typeface="ＭＳ Ｐゴシック" pitchFamily="32" charset="-128"/>
              </a:rPr>
              <a:t>Enables System Center to be the single, end-to-end platform for managing desktops, servers, and devices in both physical and virtual environments. </a:t>
            </a:r>
          </a:p>
          <a:p>
            <a:pPr marL="458693" lvl="1" indent="-458693">
              <a:lnSpc>
                <a:spcPct val="90000"/>
              </a:lnSpc>
              <a:spcAft>
                <a:spcPts val="1400"/>
              </a:spcAft>
              <a:buClr>
                <a:srgbClr val="143250"/>
              </a:buClr>
              <a:buFont typeface="Webdings" pitchFamily="16" charset="2"/>
              <a:buChar char=""/>
              <a:tabLst>
                <a:tab pos="458693" algn="l"/>
                <a:tab pos="915800" algn="l"/>
                <a:tab pos="1372905" algn="l"/>
                <a:tab pos="1830013" algn="l"/>
                <a:tab pos="2287120" algn="l"/>
                <a:tab pos="2744227" algn="l"/>
                <a:tab pos="3201332" algn="l"/>
                <a:tab pos="3658440" algn="l"/>
                <a:tab pos="4115545" algn="l"/>
                <a:tab pos="4572652" algn="l"/>
                <a:tab pos="5029757" algn="l"/>
                <a:tab pos="5486864" algn="l"/>
                <a:tab pos="5943971" algn="l"/>
                <a:tab pos="6401079" algn="l"/>
                <a:tab pos="6858184" algn="l"/>
                <a:tab pos="7315291" algn="l"/>
                <a:tab pos="7772396" algn="l"/>
                <a:tab pos="8229504" algn="l"/>
                <a:tab pos="8686609" algn="l"/>
                <a:tab pos="9143716" algn="l"/>
                <a:tab pos="9600821" algn="l"/>
              </a:tabLst>
            </a:pPr>
            <a:r>
              <a:rPr lang="en-US" sz="2400" dirty="0">
                <a:solidFill>
                  <a:srgbClr val="FFFFFF"/>
                </a:solidFill>
                <a:latin typeface="Trebuchet MS" pitchFamily="32" charset="0"/>
                <a:ea typeface="ＭＳ Ｐゴシック" pitchFamily="32" charset="-128"/>
              </a:rPr>
              <a:t>Monitors and manages seven common services used by most businesses running Linux servers.</a:t>
            </a:r>
          </a:p>
          <a:p>
            <a:pPr marL="458693" lvl="1" indent="-458693">
              <a:lnSpc>
                <a:spcPct val="90000"/>
              </a:lnSpc>
              <a:spcAft>
                <a:spcPts val="1400"/>
              </a:spcAft>
              <a:buClr>
                <a:srgbClr val="143250"/>
              </a:buClr>
              <a:buFont typeface="Webdings" pitchFamily="16" charset="2"/>
              <a:buChar char=""/>
              <a:tabLst>
                <a:tab pos="458693" algn="l"/>
                <a:tab pos="915800" algn="l"/>
                <a:tab pos="1372905" algn="l"/>
                <a:tab pos="1830013" algn="l"/>
                <a:tab pos="2287120" algn="l"/>
                <a:tab pos="2744227" algn="l"/>
                <a:tab pos="3201332" algn="l"/>
                <a:tab pos="3658440" algn="l"/>
                <a:tab pos="4115545" algn="l"/>
                <a:tab pos="4572652" algn="l"/>
                <a:tab pos="5029757" algn="l"/>
                <a:tab pos="5486864" algn="l"/>
                <a:tab pos="5943971" algn="l"/>
                <a:tab pos="6401079" algn="l"/>
                <a:tab pos="6858184" algn="l"/>
                <a:tab pos="7315291" algn="l"/>
                <a:tab pos="7772396" algn="l"/>
                <a:tab pos="8229504" algn="l"/>
                <a:tab pos="8686609" algn="l"/>
                <a:tab pos="9143716" algn="l"/>
                <a:tab pos="9600821" algn="l"/>
              </a:tabLst>
            </a:pPr>
            <a:r>
              <a:rPr lang="en-US" sz="2400" dirty="0">
                <a:solidFill>
                  <a:srgbClr val="FFFFFF"/>
                </a:solidFill>
                <a:latin typeface="Trebuchet MS" pitchFamily="32" charset="0"/>
                <a:ea typeface="ＭＳ Ｐゴシック" pitchFamily="32" charset="-128"/>
              </a:rPr>
              <a:t>Integrates with Novell Support Advisor, an automated self-help tool used to support and diagnose SUSE Linux Enterprise Server, Open Enterprise Server (Linux) and associated products</a:t>
            </a:r>
          </a:p>
        </p:txBody>
      </p:sp>
    </p:spTree>
  </p:cSld>
  <p:clrMapOvr>
    <a:masterClrMapping/>
  </p:clrMapOvr>
  <p:transition spd="med">
    <p:wip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
          <p:cNvSpPr>
            <a:spLocks noGrp="1" noChangeArrowheads="1"/>
          </p:cNvSpPr>
          <p:nvPr>
            <p:ph type="title"/>
          </p:nvPr>
        </p:nvSpPr>
        <p:spPr/>
        <p:txBody>
          <a:bodyPr/>
          <a:lstStyle/>
          <a:p>
            <a:r>
              <a:rPr lang="en-US" smtClean="0"/>
              <a:t>The Novell Solution</a:t>
            </a:r>
            <a:endParaRPr lang="en-US" dirty="0" smtClean="0"/>
          </a:p>
        </p:txBody>
      </p:sp>
      <p:sp>
        <p:nvSpPr>
          <p:cNvPr id="12291" name="Rectangle 2"/>
          <p:cNvSpPr>
            <a:spLocks noGrp="1" noChangeArrowheads="1"/>
          </p:cNvSpPr>
          <p:nvPr>
            <p:ph idx="1"/>
          </p:nvPr>
        </p:nvSpPr>
        <p:spPr>
          <a:xfrm>
            <a:off x="381001" y="1260476"/>
            <a:ext cx="8382000" cy="4222694"/>
          </a:xfrm>
        </p:spPr>
        <p:txBody>
          <a:bodyPr/>
          <a:lstStyle/>
          <a:p>
            <a:r>
              <a:rPr lang="en-US" sz="2800" dirty="0" smtClean="0"/>
              <a:t>Delivers monitoring and management of several common Linux services</a:t>
            </a:r>
          </a:p>
          <a:p>
            <a:pPr lvl="1"/>
            <a:r>
              <a:rPr lang="en-US" sz="2400" dirty="0" smtClean="0"/>
              <a:t>Most businesses running Linux will be running some or all of these services on their Linux servers</a:t>
            </a:r>
          </a:p>
          <a:p>
            <a:r>
              <a:rPr lang="en-US" sz="2800" dirty="0" smtClean="0"/>
              <a:t>Packaged as singular RPM to be installed as an add-on product</a:t>
            </a:r>
          </a:p>
          <a:p>
            <a:pPr lvl="1"/>
            <a:r>
              <a:rPr lang="en-US" sz="2400" dirty="0" smtClean="0"/>
              <a:t>Can be distributed in the form of add-on CD, physical or ISO image</a:t>
            </a:r>
          </a:p>
          <a:p>
            <a:r>
              <a:rPr lang="en-GB" sz="2800" dirty="0" smtClean="0"/>
              <a:t>Leverage DMTF CIM and </a:t>
            </a:r>
            <a:r>
              <a:rPr lang="en-GB" sz="2800" dirty="0" err="1" smtClean="0"/>
              <a:t>OpenWS</a:t>
            </a:r>
            <a:r>
              <a:rPr lang="en-GB" sz="2800" dirty="0" smtClean="0"/>
              <a:t>-man Standards</a:t>
            </a:r>
          </a:p>
          <a:p>
            <a:r>
              <a:rPr lang="en-GB" sz="2800" dirty="0" smtClean="0"/>
              <a:t>Process to continue to align to Open Source strategy</a:t>
            </a:r>
          </a:p>
          <a:p>
            <a:pPr lvl="1"/>
            <a:r>
              <a:rPr lang="en-GB" sz="2400" dirty="0" err="1" smtClean="0"/>
              <a:t>OpenPegasus</a:t>
            </a:r>
            <a:r>
              <a:rPr lang="en-GB" sz="2400" dirty="0" smtClean="0"/>
              <a:t> Project</a:t>
            </a:r>
          </a:p>
          <a:p>
            <a:pPr lvl="1"/>
            <a:r>
              <a:rPr lang="en-GB" sz="2400" dirty="0" smtClean="0"/>
              <a:t>Providers to OMC project (</a:t>
            </a:r>
            <a:r>
              <a:rPr lang="en-GB" sz="2400" dirty="0" err="1" smtClean="0"/>
              <a:t>www.omc-project.org</a:t>
            </a:r>
            <a:r>
              <a:rPr lang="en-GB" sz="2400" dirty="0" smtClean="0"/>
              <a:t>)</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Services Monitored by Novell MP</a:t>
            </a:r>
            <a:endParaRPr lang="en-US" dirty="0"/>
          </a:p>
        </p:txBody>
      </p:sp>
      <p:graphicFrame>
        <p:nvGraphicFramePr>
          <p:cNvPr id="5" name="Content Placeholder 4"/>
          <p:cNvGraphicFramePr>
            <a:graphicFrameLocks noGrp="1"/>
          </p:cNvGraphicFramePr>
          <p:nvPr>
            <p:ph idx="1"/>
          </p:nvPr>
        </p:nvGraphicFramePr>
        <p:xfrm>
          <a:off x="381001" y="1412875"/>
          <a:ext cx="8382000" cy="5082859"/>
        </p:xfrm>
        <a:graphic>
          <a:graphicData uri="http://schemas.openxmlformats.org/drawingml/2006/table">
            <a:tbl>
              <a:tblPr firstRow="1" bandRow="1">
                <a:tableStyleId>{21E4AEA4-8DFA-4A89-87EB-49C32662AFE0}</a:tableStyleId>
              </a:tblPr>
              <a:tblGrid>
                <a:gridCol w="1545771"/>
                <a:gridCol w="3864429"/>
                <a:gridCol w="2971800"/>
              </a:tblGrid>
              <a:tr h="370840">
                <a:tc>
                  <a:txBody>
                    <a:bodyPr/>
                    <a:lstStyle/>
                    <a:p>
                      <a:r>
                        <a:rPr lang="en-US" sz="1400" dirty="0" smtClean="0"/>
                        <a:t>Service</a:t>
                      </a:r>
                      <a:endParaRPr lang="en-US" sz="1400" dirty="0"/>
                    </a:p>
                  </a:txBody>
                  <a:tcPr/>
                </a:tc>
                <a:tc>
                  <a:txBody>
                    <a:bodyPr/>
                    <a:lstStyle/>
                    <a:p>
                      <a:r>
                        <a:rPr lang="en-US" sz="1400" dirty="0" smtClean="0"/>
                        <a:t>Description</a:t>
                      </a:r>
                      <a:endParaRPr lang="en-US" sz="1400" dirty="0"/>
                    </a:p>
                  </a:txBody>
                  <a:tcPr/>
                </a:tc>
                <a:tc>
                  <a:txBody>
                    <a:bodyPr/>
                    <a:lstStyle/>
                    <a:p>
                      <a:r>
                        <a:rPr lang="en-US" sz="1400" dirty="0" smtClean="0"/>
                        <a:t>Core Capabilities</a:t>
                      </a:r>
                      <a:endParaRPr lang="en-US" sz="1400" dirty="0"/>
                    </a:p>
                  </a:txBody>
                  <a:tcPr/>
                </a:tc>
              </a:tr>
              <a:tr h="734378">
                <a:tc>
                  <a:txBody>
                    <a:bodyPr/>
                    <a:lstStyle/>
                    <a:p>
                      <a:r>
                        <a:rPr lang="en-US" sz="1400" b="1" dirty="0" smtClean="0"/>
                        <a:t>BIND/DNS</a:t>
                      </a:r>
                      <a:endParaRPr lang="en-US" sz="1400" b="1" dirty="0"/>
                    </a:p>
                  </a:txBody>
                  <a:tcPr/>
                </a:tc>
                <a:tc>
                  <a:txBody>
                    <a:bodyPr/>
                    <a:lstStyle/>
                    <a:p>
                      <a:r>
                        <a:rPr lang="en-US" sz="1400" i="0" dirty="0" smtClean="0"/>
                        <a:t>BIND</a:t>
                      </a:r>
                      <a:r>
                        <a:rPr lang="en-US" sz="1400" i="1" dirty="0" smtClean="0"/>
                        <a:t> (Berkeley Internet Name Domain</a:t>
                      </a:r>
                      <a:r>
                        <a:rPr lang="en-US" sz="1400" dirty="0" smtClean="0"/>
                        <a:t> </a:t>
                      </a:r>
                      <a:r>
                        <a:rPr lang="en-US" sz="1400" i="1" dirty="0" smtClean="0"/>
                        <a:t>)</a:t>
                      </a:r>
                      <a:r>
                        <a:rPr lang="en-US" sz="1400" i="0" baseline="0" dirty="0" smtClean="0"/>
                        <a:t> is the de-facto standard for DNS on UNIX-like systems</a:t>
                      </a:r>
                      <a:endParaRPr lang="en-US" sz="1400" dirty="0"/>
                    </a:p>
                  </a:txBody>
                  <a:tcPr/>
                </a:tc>
                <a:tc>
                  <a:txBody>
                    <a:bodyPr/>
                    <a:lstStyle/>
                    <a:p>
                      <a:pPr marL="119063" indent="-119063">
                        <a:buFont typeface="Arial" pitchFamily="34" charset="0"/>
                        <a:buChar char="•"/>
                      </a:pPr>
                      <a:r>
                        <a:rPr lang="en-US" sz="1400" dirty="0" smtClean="0"/>
                        <a:t>Monitor named daemon</a:t>
                      </a:r>
                    </a:p>
                    <a:p>
                      <a:pPr marL="119063" indent="-119063">
                        <a:buFont typeface="Arial" pitchFamily="34" charset="0"/>
                        <a:buChar char="•"/>
                      </a:pPr>
                      <a:r>
                        <a:rPr lang="en-US" sz="1400" dirty="0" smtClean="0"/>
                        <a:t>Start/stop/restart</a:t>
                      </a:r>
                    </a:p>
                    <a:p>
                      <a:pPr marL="119063" indent="-119063">
                        <a:buFont typeface="Arial" pitchFamily="34" charset="0"/>
                        <a:buChar char="•"/>
                      </a:pPr>
                      <a:r>
                        <a:rPr lang="en-US" sz="1400" dirty="0" smtClean="0"/>
                        <a:t>List of allocated DNS names</a:t>
                      </a:r>
                      <a:endParaRPr lang="en-US" sz="1400" dirty="0"/>
                    </a:p>
                  </a:txBody>
                  <a:tcPr/>
                </a:tc>
              </a:tr>
              <a:tr h="734378">
                <a:tc>
                  <a:txBody>
                    <a:bodyPr/>
                    <a:lstStyle/>
                    <a:p>
                      <a:r>
                        <a:rPr lang="en-US" sz="1400" b="1" dirty="0" smtClean="0"/>
                        <a:t>DHCP Server</a:t>
                      </a:r>
                      <a:endParaRPr lang="en-US" sz="1400" b="1" dirty="0"/>
                    </a:p>
                  </a:txBody>
                  <a:tcPr/>
                </a:tc>
                <a:tc>
                  <a:txBody>
                    <a:bodyPr/>
                    <a:lstStyle/>
                    <a:p>
                      <a:r>
                        <a:rPr lang="en-US" sz="1400" dirty="0" smtClean="0"/>
                        <a:t>DHCP</a:t>
                      </a:r>
                      <a:r>
                        <a:rPr lang="en-US" sz="1400" baseline="0" dirty="0" smtClean="0"/>
                        <a:t> (Dynamic Host Configuration Protocol) is used to allocation configuration and IP addressing to clients in a network</a:t>
                      </a:r>
                      <a:endParaRPr lang="en-US" sz="1400" dirty="0"/>
                    </a:p>
                  </a:txBody>
                  <a:tcPr/>
                </a:tc>
                <a:tc>
                  <a:txBody>
                    <a:bodyPr/>
                    <a:lstStyle/>
                    <a:p>
                      <a:pPr marL="119063" indent="-119063">
                        <a:buFont typeface="Arial" pitchFamily="34" charset="0"/>
                        <a:buChar char="•"/>
                      </a:pPr>
                      <a:r>
                        <a:rPr lang="en-US" sz="1400" dirty="0" smtClean="0"/>
                        <a:t>Monitor named daemon </a:t>
                      </a:r>
                    </a:p>
                    <a:p>
                      <a:pPr marL="119063" indent="-119063">
                        <a:buFont typeface="Arial" pitchFamily="34" charset="0"/>
                        <a:buChar char="•"/>
                      </a:pPr>
                      <a:r>
                        <a:rPr lang="en-US" sz="1400" dirty="0" smtClean="0"/>
                        <a:t>Start/stop/restart</a:t>
                      </a:r>
                    </a:p>
                    <a:p>
                      <a:pPr marL="119063" indent="-119063">
                        <a:buFont typeface="Arial" pitchFamily="34" charset="0"/>
                        <a:buChar char="•"/>
                      </a:pPr>
                      <a:r>
                        <a:rPr lang="en-US" sz="1400" dirty="0" smtClean="0"/>
                        <a:t>List of allocated DHCP addresses</a:t>
                      </a:r>
                      <a:endParaRPr lang="en-US" sz="1400" dirty="0"/>
                    </a:p>
                  </a:txBody>
                  <a:tcPr/>
                </a:tc>
              </a:tr>
              <a:tr h="948690">
                <a:tc>
                  <a:txBody>
                    <a:bodyPr/>
                    <a:lstStyle/>
                    <a:p>
                      <a:r>
                        <a:rPr lang="en-US" sz="1400" b="1" dirty="0" smtClean="0"/>
                        <a:t>SAMBA</a:t>
                      </a:r>
                      <a:endParaRPr lang="en-US" sz="1400" b="1" dirty="0"/>
                    </a:p>
                  </a:txBody>
                  <a:tcPr/>
                </a:tc>
                <a:tc>
                  <a:txBody>
                    <a:bodyPr/>
                    <a:lstStyle/>
                    <a:p>
                      <a:r>
                        <a:rPr lang="en-US" sz="1400" dirty="0" smtClean="0"/>
                        <a:t>Delivers Microsoft-based</a:t>
                      </a:r>
                      <a:r>
                        <a:rPr lang="en-US" sz="1400" baseline="0" dirty="0" smtClean="0"/>
                        <a:t> </a:t>
                      </a:r>
                      <a:r>
                        <a:rPr lang="en-US" sz="1400" dirty="0" smtClean="0"/>
                        <a:t>file and print services to</a:t>
                      </a:r>
                      <a:r>
                        <a:rPr lang="en-US" sz="1400" baseline="0" dirty="0" smtClean="0"/>
                        <a:t> UNIX-like systems</a:t>
                      </a:r>
                      <a:endParaRPr lang="en-US" sz="1400" dirty="0"/>
                    </a:p>
                  </a:txBody>
                  <a:tcPr/>
                </a:tc>
                <a:tc>
                  <a:txBody>
                    <a:bodyPr/>
                    <a:lstStyle/>
                    <a:p>
                      <a:pPr marL="119063" indent="-119063">
                        <a:buFont typeface="Arial" pitchFamily="34" charset="0"/>
                        <a:buChar char="•"/>
                      </a:pPr>
                      <a:r>
                        <a:rPr lang="en-US" sz="1400" dirty="0" smtClean="0"/>
                        <a:t>Monitor </a:t>
                      </a:r>
                      <a:r>
                        <a:rPr lang="en-US" sz="1400" dirty="0" err="1" smtClean="0"/>
                        <a:t>smbd</a:t>
                      </a:r>
                      <a:r>
                        <a:rPr lang="en-US" sz="1400" dirty="0" smtClean="0"/>
                        <a:t>/</a:t>
                      </a:r>
                      <a:r>
                        <a:rPr lang="en-US" sz="1400" dirty="0" err="1" smtClean="0"/>
                        <a:t>nmbd</a:t>
                      </a:r>
                      <a:r>
                        <a:rPr lang="en-US" sz="1400" dirty="0" smtClean="0"/>
                        <a:t>/</a:t>
                      </a:r>
                      <a:r>
                        <a:rPr lang="en-US" sz="1400" dirty="0" err="1" smtClean="0"/>
                        <a:t>winbind</a:t>
                      </a:r>
                      <a:r>
                        <a:rPr lang="en-US" sz="1400" dirty="0" smtClean="0"/>
                        <a:t> daemons </a:t>
                      </a:r>
                    </a:p>
                    <a:p>
                      <a:pPr marL="119063" indent="-119063">
                        <a:buFont typeface="Arial" pitchFamily="34" charset="0"/>
                        <a:buChar char="•"/>
                      </a:pPr>
                      <a:r>
                        <a:rPr lang="en-US" sz="1400" dirty="0" smtClean="0"/>
                        <a:t>Start/stop/restart</a:t>
                      </a:r>
                    </a:p>
                    <a:p>
                      <a:pPr marL="119063" indent="-119063">
                        <a:buFont typeface="Arial" pitchFamily="34" charset="0"/>
                        <a:buChar char="•"/>
                      </a:pPr>
                      <a:r>
                        <a:rPr lang="en-US" sz="1400" dirty="0" smtClean="0"/>
                        <a:t>List  of Samba shares</a:t>
                      </a:r>
                      <a:endParaRPr lang="en-US" sz="1400" dirty="0"/>
                    </a:p>
                  </a:txBody>
                  <a:tcPr/>
                </a:tc>
              </a:tr>
              <a:tr h="734378">
                <a:tc>
                  <a:txBody>
                    <a:bodyPr/>
                    <a:lstStyle/>
                    <a:p>
                      <a:r>
                        <a:rPr lang="en-US" sz="1400" b="1" dirty="0" smtClean="0"/>
                        <a:t>NFS server</a:t>
                      </a:r>
                      <a:endParaRPr lang="en-US" sz="1400" b="1" dirty="0"/>
                    </a:p>
                  </a:txBody>
                  <a:tcPr/>
                </a:tc>
                <a:tc>
                  <a:txBody>
                    <a:bodyPr/>
                    <a:lstStyle/>
                    <a:p>
                      <a:r>
                        <a:rPr lang="en-US" sz="1400" dirty="0" smtClean="0"/>
                        <a:t>Originally developed by</a:t>
                      </a:r>
                      <a:r>
                        <a:rPr lang="en-US" sz="1400" baseline="0" dirty="0" smtClean="0"/>
                        <a:t> Sun Microsystems, allows users to access files across a network</a:t>
                      </a:r>
                      <a:endParaRPr lang="en-US" sz="1400" dirty="0"/>
                    </a:p>
                  </a:txBody>
                  <a:tcPr/>
                </a:tc>
                <a:tc>
                  <a:txBody>
                    <a:bodyPr/>
                    <a:lstStyle/>
                    <a:p>
                      <a:pPr marL="119063" indent="-119063">
                        <a:buFont typeface="Arial" pitchFamily="34" charset="0"/>
                        <a:buChar char="•"/>
                      </a:pPr>
                      <a:r>
                        <a:rPr lang="en-US" sz="1400" dirty="0" smtClean="0"/>
                        <a:t>Monitor </a:t>
                      </a:r>
                      <a:r>
                        <a:rPr lang="en-US" sz="1400" dirty="0" err="1" smtClean="0"/>
                        <a:t>nfsd</a:t>
                      </a:r>
                      <a:r>
                        <a:rPr lang="en-US" sz="1400" dirty="0" smtClean="0"/>
                        <a:t> daemon</a:t>
                      </a:r>
                    </a:p>
                    <a:p>
                      <a:pPr marL="119063" indent="-119063">
                        <a:buFont typeface="Arial" pitchFamily="34" charset="0"/>
                        <a:buChar char="•"/>
                      </a:pPr>
                      <a:r>
                        <a:rPr lang="en-US" sz="1400" dirty="0" smtClean="0"/>
                        <a:t>Start/stop/restart</a:t>
                      </a:r>
                    </a:p>
                    <a:p>
                      <a:pPr marL="119063" indent="-119063">
                        <a:buFont typeface="Arial" pitchFamily="34" charset="0"/>
                        <a:buChar char="•"/>
                      </a:pPr>
                      <a:r>
                        <a:rPr lang="en-US" sz="1400" dirty="0" smtClean="0"/>
                        <a:t>List of connections to NFS mount</a:t>
                      </a:r>
                      <a:endParaRPr lang="en-US" sz="1400" dirty="0"/>
                    </a:p>
                  </a:txBody>
                  <a:tcPr/>
                </a:tc>
              </a:tr>
              <a:tr h="520065">
                <a:tc>
                  <a:txBody>
                    <a:bodyPr/>
                    <a:lstStyle/>
                    <a:p>
                      <a:r>
                        <a:rPr lang="en-US" sz="1400" b="1" dirty="0" smtClean="0"/>
                        <a:t>LDAP server (</a:t>
                      </a:r>
                      <a:r>
                        <a:rPr lang="en-US" sz="1400" b="1" dirty="0" err="1" smtClean="0"/>
                        <a:t>OpenLDAP</a:t>
                      </a:r>
                      <a:r>
                        <a:rPr lang="en-US" sz="1400" b="1" dirty="0" smtClean="0"/>
                        <a:t>)</a:t>
                      </a:r>
                      <a:endParaRPr lang="en-US" sz="1400" b="1" dirty="0"/>
                    </a:p>
                  </a:txBody>
                  <a:tcPr/>
                </a:tc>
                <a:tc>
                  <a:txBody>
                    <a:bodyPr/>
                    <a:lstStyle/>
                    <a:p>
                      <a:r>
                        <a:rPr lang="en-US" sz="1400" dirty="0" smtClean="0"/>
                        <a:t>An open source implementation</a:t>
                      </a:r>
                      <a:r>
                        <a:rPr lang="en-US" sz="1400" baseline="0" dirty="0" smtClean="0"/>
                        <a:t> of the Lightweight Directory Access Protocol (LDAP)</a:t>
                      </a:r>
                      <a:endParaRPr lang="en-US" sz="1400" dirty="0"/>
                    </a:p>
                  </a:txBody>
                  <a:tcPr/>
                </a:tc>
                <a:tc>
                  <a:txBody>
                    <a:bodyPr/>
                    <a:lstStyle/>
                    <a:p>
                      <a:pPr marL="119063" indent="-119063">
                        <a:buFont typeface="Arial" pitchFamily="34" charset="0"/>
                        <a:buChar char="•"/>
                      </a:pPr>
                      <a:r>
                        <a:rPr lang="en-US" sz="1400" dirty="0" smtClean="0"/>
                        <a:t>Monitor LDAP daemon</a:t>
                      </a:r>
                    </a:p>
                    <a:p>
                      <a:pPr marL="119063" indent="-119063">
                        <a:buFont typeface="Arial" pitchFamily="34" charset="0"/>
                        <a:buChar char="•"/>
                      </a:pPr>
                      <a:r>
                        <a:rPr lang="en-US" sz="1400" dirty="0" smtClean="0"/>
                        <a:t>Start/stop/restart</a:t>
                      </a:r>
                      <a:endParaRPr lang="en-US" sz="1400" dirty="0"/>
                    </a:p>
                  </a:txBody>
                  <a:tcPr/>
                </a:tc>
              </a:tr>
              <a:tr h="520065">
                <a:tc>
                  <a:txBody>
                    <a:bodyPr/>
                    <a:lstStyle/>
                    <a:p>
                      <a:r>
                        <a:rPr lang="en-US" sz="1400" b="1" dirty="0" smtClean="0"/>
                        <a:t>Print server (CUPS)</a:t>
                      </a:r>
                      <a:endParaRPr lang="en-US" sz="1400" b="1" dirty="0"/>
                    </a:p>
                  </a:txBody>
                  <a:tcPr/>
                </a:tc>
                <a:tc>
                  <a:txBody>
                    <a:bodyPr/>
                    <a:lstStyle/>
                    <a:p>
                      <a:r>
                        <a:rPr lang="en-US" sz="1400" dirty="0" smtClean="0"/>
                        <a:t>CUPS (</a:t>
                      </a:r>
                      <a:r>
                        <a:rPr lang="en-US" sz="1400" i="1" dirty="0" smtClean="0"/>
                        <a:t>Common Unix</a:t>
                      </a:r>
                      <a:r>
                        <a:rPr lang="en-US" sz="1400" i="1" baseline="0" dirty="0" smtClean="0"/>
                        <a:t> Printing System</a:t>
                      </a:r>
                      <a:r>
                        <a:rPr lang="en-US" sz="1400" i="0" baseline="0" dirty="0" smtClean="0"/>
                        <a:t>) enables UNIX-like systems to act as a print server</a:t>
                      </a:r>
                      <a:endParaRPr lang="en-US" sz="1400" dirty="0"/>
                    </a:p>
                  </a:txBody>
                  <a:tcPr/>
                </a:tc>
                <a:tc>
                  <a:txBody>
                    <a:bodyPr/>
                    <a:lstStyle/>
                    <a:p>
                      <a:pPr marL="119063" indent="-119063">
                        <a:buFont typeface="Arial" pitchFamily="34" charset="0"/>
                        <a:buChar char="•"/>
                      </a:pPr>
                      <a:r>
                        <a:rPr lang="en-US" sz="1400" dirty="0" smtClean="0"/>
                        <a:t>Monitor </a:t>
                      </a:r>
                      <a:r>
                        <a:rPr lang="en-US" sz="1400" dirty="0" err="1" smtClean="0"/>
                        <a:t>cupsd</a:t>
                      </a:r>
                      <a:r>
                        <a:rPr lang="en-US" sz="1400" dirty="0" smtClean="0"/>
                        <a:t> daemon</a:t>
                      </a:r>
                    </a:p>
                    <a:p>
                      <a:pPr marL="119063" indent="-119063">
                        <a:buFont typeface="Arial" pitchFamily="34" charset="0"/>
                        <a:buChar char="•"/>
                      </a:pPr>
                      <a:r>
                        <a:rPr lang="en-US" sz="1400" dirty="0" smtClean="0"/>
                        <a:t>Start/stop/restart</a:t>
                      </a:r>
                      <a:endParaRPr lang="en-US" sz="1400" dirty="0"/>
                    </a:p>
                  </a:txBody>
                  <a:tcPr/>
                </a:tc>
              </a:tr>
              <a:tr h="520065">
                <a:tc>
                  <a:txBody>
                    <a:bodyPr/>
                    <a:lstStyle/>
                    <a:p>
                      <a:r>
                        <a:rPr lang="en-US" sz="1400" b="1" dirty="0" smtClean="0"/>
                        <a:t>Firewall (SuSEfirewall2)</a:t>
                      </a:r>
                      <a:endParaRPr lang="en-US" sz="1400" b="1" dirty="0"/>
                    </a:p>
                  </a:txBody>
                  <a:tcPr/>
                </a:tc>
                <a:tc>
                  <a:txBody>
                    <a:bodyPr/>
                    <a:lstStyle/>
                    <a:p>
                      <a:r>
                        <a:rPr lang="en-US" sz="1400" dirty="0" smtClean="0"/>
                        <a:t>Firewall software for SUSE Linux distributions</a:t>
                      </a:r>
                      <a:endParaRPr lang="en-US" sz="1400" dirty="0"/>
                    </a:p>
                  </a:txBody>
                  <a:tcPr/>
                </a:tc>
                <a:tc>
                  <a:txBody>
                    <a:bodyPr/>
                    <a:lstStyle/>
                    <a:p>
                      <a:pPr marL="119063" indent="-119063">
                        <a:buFont typeface="Arial" pitchFamily="34" charset="0"/>
                        <a:buChar char="•"/>
                      </a:pPr>
                      <a:r>
                        <a:rPr lang="en-US" sz="1400" dirty="0" smtClean="0"/>
                        <a:t>Monitor SuSEfirewall2 daemon</a:t>
                      </a:r>
                    </a:p>
                    <a:p>
                      <a:pPr marL="119063" indent="-119063">
                        <a:buFont typeface="Arial" pitchFamily="34" charset="0"/>
                        <a:buChar char="•"/>
                      </a:pPr>
                      <a:r>
                        <a:rPr lang="en-US" sz="1400" dirty="0" smtClean="0"/>
                        <a:t>Start/stop/restart</a:t>
                      </a:r>
                      <a:endParaRPr lang="en-US" sz="1400" dirty="0"/>
                    </a:p>
                  </a:txBody>
                  <a:tcPr/>
                </a:tc>
              </a:tr>
            </a:tbl>
          </a:graphicData>
        </a:graphic>
      </p:graphicFrame>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ChangeArrowheads="1"/>
          </p:cNvSpPr>
          <p:nvPr>
            <p:ph type="title"/>
          </p:nvPr>
        </p:nvSpPr>
        <p:spPr/>
        <p:txBody>
          <a:bodyPr/>
          <a:lstStyle/>
          <a:p>
            <a:r>
              <a:rPr lang="en-US" smtClean="0"/>
              <a:t>Novell MP Architecture</a:t>
            </a:r>
            <a:endParaRPr lang="en-US" dirty="0" smtClean="0"/>
          </a:p>
        </p:txBody>
      </p:sp>
      <p:sp>
        <p:nvSpPr>
          <p:cNvPr id="28" name="Content Placeholder 27"/>
          <p:cNvSpPr>
            <a:spLocks noGrp="1"/>
          </p:cNvSpPr>
          <p:nvPr>
            <p:ph sz="half" idx="1"/>
          </p:nvPr>
        </p:nvSpPr>
        <p:spPr/>
        <p:txBody>
          <a:bodyPr/>
          <a:lstStyle/>
          <a:p>
            <a:r>
              <a:rPr lang="en-US" smtClean="0"/>
              <a:t>Uses a Python library for making CIM operations over HTTP using the WBEM CIM-XML protocol</a:t>
            </a:r>
          </a:p>
          <a:p>
            <a:r>
              <a:rPr lang="en-US" smtClean="0"/>
              <a:t>Allows provider to be implemented using the Python scripting language</a:t>
            </a:r>
            <a:endParaRPr lang="en-US" dirty="0"/>
          </a:p>
        </p:txBody>
      </p:sp>
      <p:grpSp>
        <p:nvGrpSpPr>
          <p:cNvPr id="20" name="Group 19"/>
          <p:cNvGrpSpPr/>
          <p:nvPr/>
        </p:nvGrpSpPr>
        <p:grpSpPr>
          <a:xfrm>
            <a:off x="4665785" y="960121"/>
            <a:ext cx="3946280" cy="5010068"/>
            <a:chOff x="4665785" y="960120"/>
            <a:chExt cx="3946280" cy="5445726"/>
          </a:xfrm>
        </p:grpSpPr>
        <p:grpSp>
          <p:nvGrpSpPr>
            <p:cNvPr id="2" name="Group 30"/>
            <p:cNvGrpSpPr/>
            <p:nvPr/>
          </p:nvGrpSpPr>
          <p:grpSpPr>
            <a:xfrm>
              <a:off x="4665785" y="960120"/>
              <a:ext cx="3946280" cy="5445726"/>
              <a:chOff x="323852" y="971552"/>
              <a:chExt cx="4591049" cy="5543550"/>
            </a:xfrm>
          </p:grpSpPr>
          <p:sp>
            <p:nvSpPr>
              <p:cNvPr id="32" name="Rounded Rectangle 31"/>
              <p:cNvSpPr/>
              <p:nvPr/>
            </p:nvSpPr>
            <p:spPr bwMode="auto">
              <a:xfrm>
                <a:off x="323852" y="971552"/>
                <a:ext cx="4581525" cy="1685925"/>
              </a:xfrm>
              <a:prstGeom prst="roundRect">
                <a:avLst/>
              </a:prstGeom>
              <a:solidFill>
                <a:schemeClr val="bg1">
                  <a:lumMod val="60000"/>
                  <a:lumOff val="4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defTabSz="914353" fontAlgn="base">
                  <a:spcBef>
                    <a:spcPct val="0"/>
                  </a:spcBef>
                  <a:spcAft>
                    <a:spcPct val="0"/>
                  </a:spcAft>
                </a:pPr>
                <a:endParaRPr lang="sv-SE" sz="2400" b="1" dirty="0" smtClean="0">
                  <a:solidFill>
                    <a:schemeClr val="tx1"/>
                  </a:solidFill>
                  <a:effectLst>
                    <a:outerShdw blurRad="38100" dist="38100" dir="2700000" algn="tl">
                      <a:srgbClr val="000000">
                        <a:alpha val="43137"/>
                      </a:srgbClr>
                    </a:outerShdw>
                  </a:effectLst>
                  <a:latin typeface="Arial" charset="0"/>
                </a:endParaRPr>
              </a:p>
            </p:txBody>
          </p:sp>
          <p:sp>
            <p:nvSpPr>
              <p:cNvPr id="34" name="Rounded Rectangle 33"/>
              <p:cNvSpPr/>
              <p:nvPr/>
            </p:nvSpPr>
            <p:spPr bwMode="auto">
              <a:xfrm>
                <a:off x="333376" y="3362327"/>
                <a:ext cx="4581525" cy="3152775"/>
              </a:xfrm>
              <a:prstGeom prst="roundRect">
                <a:avLst>
                  <a:gd name="adj" fmla="val 6697"/>
                </a:avLst>
              </a:prstGeom>
              <a:solidFill>
                <a:schemeClr val="tx1">
                  <a:lumMod val="65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defTabSz="914353" fontAlgn="base">
                  <a:spcBef>
                    <a:spcPct val="0"/>
                  </a:spcBef>
                  <a:spcAft>
                    <a:spcPct val="0"/>
                  </a:spcAft>
                </a:pPr>
                <a:endParaRPr lang="sv-SE" sz="2400" b="1" dirty="0" smtClean="0">
                  <a:solidFill>
                    <a:schemeClr val="tx1"/>
                  </a:solidFill>
                  <a:effectLst>
                    <a:outerShdw blurRad="38100" dist="38100" dir="2700000" algn="tl">
                      <a:srgbClr val="000000">
                        <a:alpha val="43137"/>
                      </a:srgbClr>
                    </a:outerShdw>
                  </a:effectLst>
                  <a:latin typeface="Arial" charset="0"/>
                </a:endParaRPr>
              </a:p>
            </p:txBody>
          </p:sp>
          <p:sp>
            <p:nvSpPr>
              <p:cNvPr id="35" name="Rounded Rectangle 34"/>
              <p:cNvSpPr/>
              <p:nvPr/>
            </p:nvSpPr>
            <p:spPr bwMode="auto">
              <a:xfrm>
                <a:off x="457200" y="3457575"/>
                <a:ext cx="4345200" cy="62865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none" lIns="91440" tIns="45720" rIns="91440" bIns="45720" numCol="1" rtlCol="0" anchor="ctr" anchorCtr="0" compatLnSpc="1">
                <a:prstTxWarp prst="textNoShape">
                  <a:avLst/>
                </a:prstTxWarp>
              </a:bodyPr>
              <a:lstStyle/>
              <a:p>
                <a:pPr algn="ctr"/>
                <a:r>
                  <a:rPr lang="sv-SE" b="1" dirty="0" smtClean="0">
                    <a:solidFill>
                      <a:schemeClr val="bg1"/>
                    </a:solidFill>
                    <a:effectLst>
                      <a:outerShdw blurRad="38100" dist="38100" dir="2700000" algn="tl">
                        <a:srgbClr val="000000">
                          <a:alpha val="43137"/>
                        </a:srgbClr>
                      </a:outerShdw>
                    </a:effectLst>
                    <a:latin typeface="Arial" charset="0"/>
                  </a:rPr>
                  <a:t>WS-Man</a:t>
                </a:r>
              </a:p>
            </p:txBody>
          </p:sp>
          <p:sp>
            <p:nvSpPr>
              <p:cNvPr id="36" name="Rounded Rectangle 35"/>
              <p:cNvSpPr/>
              <p:nvPr/>
            </p:nvSpPr>
            <p:spPr bwMode="auto">
              <a:xfrm>
                <a:off x="457200" y="4114800"/>
                <a:ext cx="4345200" cy="62865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353"/>
                <a:r>
                  <a:rPr lang="sv-SE" b="1" dirty="0" smtClean="0">
                    <a:solidFill>
                      <a:schemeClr val="bg1"/>
                    </a:solidFill>
                    <a:effectLst>
                      <a:outerShdw blurRad="38100" dist="38100" dir="2700000" algn="tl">
                        <a:srgbClr val="000000">
                          <a:alpha val="43137"/>
                        </a:srgbClr>
                      </a:outerShdw>
                    </a:effectLst>
                    <a:latin typeface="Arial" charset="0"/>
                  </a:rPr>
                  <a:t>CIMOM</a:t>
                </a:r>
              </a:p>
            </p:txBody>
          </p:sp>
          <p:sp>
            <p:nvSpPr>
              <p:cNvPr id="40" name="Rounded Rectangle 39"/>
              <p:cNvSpPr/>
              <p:nvPr/>
            </p:nvSpPr>
            <p:spPr bwMode="auto">
              <a:xfrm>
                <a:off x="466725" y="1095375"/>
                <a:ext cx="2042899" cy="85725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353" fontAlgn="base">
                  <a:spcBef>
                    <a:spcPct val="0"/>
                  </a:spcBef>
                  <a:spcAft>
                    <a:spcPct val="0"/>
                  </a:spcAft>
                </a:pPr>
                <a:r>
                  <a:rPr lang="sv-SE" b="1" dirty="0" smtClean="0">
                    <a:solidFill>
                      <a:schemeClr val="tx1"/>
                    </a:solidFill>
                    <a:effectLst>
                      <a:outerShdw blurRad="38100" dist="38100" dir="2700000" algn="tl">
                        <a:srgbClr val="000000">
                          <a:alpha val="43137"/>
                        </a:srgbClr>
                      </a:outerShdw>
                    </a:effectLst>
                    <a:latin typeface="Arial" charset="0"/>
                  </a:rPr>
                  <a:t>OpsMgr</a:t>
                </a:r>
              </a:p>
            </p:txBody>
          </p:sp>
          <p:sp>
            <p:nvSpPr>
              <p:cNvPr id="41" name="Rounded Rectangle 40"/>
              <p:cNvSpPr/>
              <p:nvPr/>
            </p:nvSpPr>
            <p:spPr bwMode="auto">
              <a:xfrm>
                <a:off x="2673398" y="1095375"/>
                <a:ext cx="2127204" cy="85725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a:r>
                  <a:rPr lang="sv-SE" b="1" dirty="0" smtClean="0">
                    <a:solidFill>
                      <a:schemeClr val="tx1"/>
                    </a:solidFill>
                    <a:effectLst>
                      <a:outerShdw blurRad="38100" dist="38100" dir="2700000" algn="tl">
                        <a:srgbClr val="000000">
                          <a:alpha val="43137"/>
                        </a:srgbClr>
                      </a:outerShdw>
                    </a:effectLst>
                    <a:latin typeface="Arial" charset="0"/>
                  </a:rPr>
                  <a:t>SvcMgr</a:t>
                </a:r>
              </a:p>
            </p:txBody>
          </p:sp>
          <p:sp>
            <p:nvSpPr>
              <p:cNvPr id="42" name="Rounded Rectangle 41"/>
              <p:cNvSpPr/>
              <p:nvPr/>
            </p:nvSpPr>
            <p:spPr bwMode="auto">
              <a:xfrm>
                <a:off x="457202" y="2038350"/>
                <a:ext cx="2025129" cy="4953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353" fontAlgn="base">
                  <a:spcBef>
                    <a:spcPct val="0"/>
                  </a:spcBef>
                  <a:spcAft>
                    <a:spcPct val="0"/>
                  </a:spcAft>
                </a:pPr>
                <a:r>
                  <a:rPr lang="sv-SE" sz="1600" b="1" dirty="0" smtClean="0">
                    <a:solidFill>
                      <a:schemeClr val="bg1"/>
                    </a:solidFill>
                    <a:effectLst>
                      <a:outerShdw blurRad="38100" dist="38100" dir="2700000" algn="tl">
                        <a:srgbClr val="000000">
                          <a:alpha val="43137"/>
                        </a:srgbClr>
                      </a:outerShdw>
                    </a:effectLst>
                    <a:latin typeface="Arial" charset="0"/>
                  </a:rPr>
                  <a:t>WS-Man</a:t>
                </a:r>
              </a:p>
            </p:txBody>
          </p:sp>
          <p:sp>
            <p:nvSpPr>
              <p:cNvPr id="45" name="Rounded Rectangle 44"/>
              <p:cNvSpPr/>
              <p:nvPr/>
            </p:nvSpPr>
            <p:spPr bwMode="auto">
              <a:xfrm>
                <a:off x="2687047" y="2038350"/>
                <a:ext cx="2113555" cy="4953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none" lIns="91440" tIns="45720" rIns="91440" bIns="45720" numCol="1" rtlCol="0" anchor="ctr" anchorCtr="0" compatLnSpc="1">
                <a:prstTxWarp prst="textNoShape">
                  <a:avLst/>
                </a:prstTxWarp>
              </a:bodyPr>
              <a:lstStyle/>
              <a:p>
                <a:pPr algn="ctr"/>
                <a:r>
                  <a:rPr lang="sv-SE" sz="1600" b="1" dirty="0" smtClean="0">
                    <a:solidFill>
                      <a:schemeClr val="bg1"/>
                    </a:solidFill>
                    <a:effectLst>
                      <a:outerShdw blurRad="38100" dist="38100" dir="2700000" algn="tl">
                        <a:srgbClr val="000000">
                          <a:alpha val="43137"/>
                        </a:srgbClr>
                      </a:outerShdw>
                    </a:effectLst>
                    <a:latin typeface="Arial" charset="0"/>
                  </a:rPr>
                  <a:t>WS-Man</a:t>
                </a:r>
              </a:p>
            </p:txBody>
          </p:sp>
          <p:cxnSp>
            <p:nvCxnSpPr>
              <p:cNvPr id="46" name="Straight Arrow Connector 45"/>
              <p:cNvCxnSpPr/>
              <p:nvPr/>
            </p:nvCxnSpPr>
            <p:spPr bwMode="auto">
              <a:xfrm rot="16200000" flipH="1">
                <a:off x="3672554" y="2972351"/>
                <a:ext cx="922459" cy="140"/>
              </a:xfrm>
              <a:prstGeom prst="straightConnector1">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0" cap="flat" cmpd="sng" algn="ctr">
                <a:solidFill>
                  <a:schemeClr val="tx1"/>
                </a:solidFill>
                <a:prstDash val="solid"/>
                <a:round/>
                <a:headEnd type="triangle" w="sm" len="sm"/>
                <a:tailEnd type="triangle" w="sm" len="sm"/>
              </a:ln>
              <a:effectLst/>
            </p:spPr>
          </p:cxnSp>
          <p:cxnSp>
            <p:nvCxnSpPr>
              <p:cNvPr id="47" name="Straight Arrow Connector 46"/>
              <p:cNvCxnSpPr/>
              <p:nvPr/>
            </p:nvCxnSpPr>
            <p:spPr bwMode="auto">
              <a:xfrm rot="5400000">
                <a:off x="2143183" y="2990797"/>
                <a:ext cx="900000" cy="4763"/>
              </a:xfrm>
              <a:prstGeom prst="straightConnector1">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0" cap="flat" cmpd="sng" algn="ctr">
                <a:solidFill>
                  <a:schemeClr val="tx1"/>
                </a:solidFill>
                <a:prstDash val="solid"/>
                <a:round/>
                <a:headEnd type="triangle" w="sm" len="sm"/>
                <a:tailEnd type="triangle" w="sm" len="sm"/>
              </a:ln>
              <a:effectLst/>
            </p:spPr>
          </p:cxnSp>
          <p:cxnSp>
            <p:nvCxnSpPr>
              <p:cNvPr id="48" name="Straight Arrow Connector 47"/>
              <p:cNvCxnSpPr/>
              <p:nvPr/>
            </p:nvCxnSpPr>
            <p:spPr bwMode="auto">
              <a:xfrm rot="5400000">
                <a:off x="685858" y="2981272"/>
                <a:ext cx="900000" cy="4763"/>
              </a:xfrm>
              <a:prstGeom prst="straightConnector1">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0" cap="flat" cmpd="sng" algn="ctr">
                <a:solidFill>
                  <a:schemeClr val="tx1"/>
                </a:solidFill>
                <a:prstDash val="solid"/>
                <a:round/>
                <a:headEnd type="triangle" w="sm" len="sm"/>
                <a:tailEnd type="triangle" w="sm" len="sm"/>
              </a:ln>
              <a:effectLst/>
            </p:spPr>
          </p:cxnSp>
        </p:grpSp>
        <p:sp>
          <p:nvSpPr>
            <p:cNvPr id="14" name="Rounded Rectangle 13"/>
            <p:cNvSpPr/>
            <p:nvPr/>
          </p:nvSpPr>
          <p:spPr bwMode="auto">
            <a:xfrm>
              <a:off x="5685692" y="4897485"/>
              <a:ext cx="2180492" cy="628650"/>
            </a:xfrm>
            <a:prstGeom prst="roundRect">
              <a:avLst/>
            </a:prstGeom>
            <a:solidFill>
              <a:srgbClr val="FF0000"/>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3"/>
            </a:lnRef>
            <a:fillRef idx="3">
              <a:schemeClr val="accent3"/>
            </a:fillRef>
            <a:effectRef idx="3">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353" fontAlgn="base">
                <a:spcBef>
                  <a:spcPct val="0"/>
                </a:spcBef>
                <a:spcAft>
                  <a:spcPct val="0"/>
                </a:spcAft>
              </a:pPr>
              <a:r>
                <a:rPr lang="sv-SE" b="1" dirty="0" smtClean="0">
                  <a:solidFill>
                    <a:schemeClr val="tx1"/>
                  </a:solidFill>
                  <a:effectLst>
                    <a:outerShdw blurRad="38100" dist="38100" dir="2700000" algn="tl">
                      <a:srgbClr val="000000">
                        <a:alpha val="43137"/>
                      </a:srgbClr>
                    </a:outerShdw>
                  </a:effectLst>
                  <a:latin typeface="Arial" charset="0"/>
                </a:rPr>
                <a:t>Novell MP</a:t>
              </a:r>
              <a:r>
                <a:rPr lang="sv-SE" sz="1600" dirty="0" smtClean="0"/>
                <a:t/>
              </a:r>
              <a:br>
                <a:rPr lang="sv-SE" sz="1600" dirty="0" smtClean="0"/>
              </a:br>
              <a:r>
                <a:rPr lang="sv-SE" b="1" dirty="0" smtClean="0">
                  <a:solidFill>
                    <a:schemeClr val="tx1"/>
                  </a:solidFill>
                  <a:effectLst>
                    <a:outerShdw blurRad="38100" dist="38100" dir="2700000" algn="tl">
                      <a:srgbClr val="000000">
                        <a:alpha val="43137"/>
                      </a:srgbClr>
                    </a:outerShdw>
                  </a:effectLst>
                  <a:latin typeface="Arial" charset="0"/>
                </a:rPr>
                <a:t>Providers</a:t>
              </a:r>
            </a:p>
          </p:txBody>
        </p:sp>
        <p:sp>
          <p:nvSpPr>
            <p:cNvPr id="33" name="Flowchart: Magnetic Disk 32"/>
            <p:cNvSpPr/>
            <p:nvPr/>
          </p:nvSpPr>
          <p:spPr bwMode="auto">
            <a:xfrm>
              <a:off x="6407630" y="5695950"/>
              <a:ext cx="742950" cy="704850"/>
            </a:xfrm>
            <a:prstGeom prst="flowChartMagneticDisk">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353" fontAlgn="base">
                <a:spcBef>
                  <a:spcPct val="0"/>
                </a:spcBef>
                <a:spcAft>
                  <a:spcPct val="0"/>
                </a:spcAft>
              </a:pPr>
              <a:r>
                <a:rPr lang="sv-SE" sz="1100" b="1" dirty="0" smtClean="0">
                  <a:solidFill>
                    <a:schemeClr val="tx1"/>
                  </a:solidFill>
                  <a:effectLst>
                    <a:outerShdw blurRad="38100" dist="38100" dir="2700000" algn="tl">
                      <a:srgbClr val="000000">
                        <a:alpha val="43137"/>
                      </a:srgbClr>
                    </a:outerShdw>
                  </a:effectLst>
                  <a:latin typeface="Arial" charset="0"/>
                </a:rPr>
                <a:t>OS</a:t>
              </a:r>
              <a:r>
                <a:rPr lang="sv-SE" sz="600" b="1" dirty="0" smtClean="0">
                  <a:solidFill>
                    <a:schemeClr val="tx1"/>
                  </a:solidFill>
                  <a:latin typeface="Arial" charset="0"/>
                </a:rPr>
                <a:t/>
              </a:r>
              <a:br>
                <a:rPr lang="sv-SE" sz="600" b="1" dirty="0" smtClean="0">
                  <a:solidFill>
                    <a:schemeClr val="tx1"/>
                  </a:solidFill>
                  <a:latin typeface="Arial" charset="0"/>
                </a:rPr>
              </a:br>
              <a:r>
                <a:rPr lang="sv-SE" sz="1100" b="1" dirty="0" smtClean="0">
                  <a:solidFill>
                    <a:schemeClr val="tx1"/>
                  </a:solidFill>
                  <a:effectLst>
                    <a:outerShdw blurRad="38100" dist="38100" dir="2700000" algn="tl">
                      <a:srgbClr val="000000">
                        <a:alpha val="43137"/>
                      </a:srgbClr>
                    </a:outerShdw>
                  </a:effectLst>
                  <a:latin typeface="Arial" charset="0"/>
                </a:rPr>
                <a:t>Resources</a:t>
              </a:r>
            </a:p>
          </p:txBody>
        </p:sp>
        <p:cxnSp>
          <p:nvCxnSpPr>
            <p:cNvPr id="37" name="Straight Connector 36"/>
            <p:cNvCxnSpPr>
              <a:stCxn id="14" idx="2"/>
              <a:endCxn id="33" idx="1"/>
            </p:cNvCxnSpPr>
            <p:nvPr/>
          </p:nvCxnSpPr>
          <p:spPr bwMode="auto">
            <a:xfrm rot="16200000" flipH="1">
              <a:off x="6692617" y="5609466"/>
              <a:ext cx="169815" cy="3165"/>
            </a:xfrm>
            <a:prstGeom prst="line">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25400" cap="flat" cmpd="sng" algn="ctr">
              <a:solidFill>
                <a:schemeClr val="tx1"/>
              </a:solidFill>
              <a:prstDash val="solid"/>
              <a:round/>
              <a:headEnd type="none" w="med" len="med"/>
              <a:tailEnd type="none" w="med" len="med"/>
            </a:ln>
            <a:effectLst/>
          </p:spPr>
        </p:cxnSp>
        <p:sp>
          <p:nvSpPr>
            <p:cNvPr id="23" name="Rounded Rectangle 22"/>
            <p:cNvSpPr/>
            <p:nvPr/>
          </p:nvSpPr>
          <p:spPr bwMode="auto">
            <a:xfrm>
              <a:off x="5676644" y="4560034"/>
              <a:ext cx="2199593" cy="321129"/>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sv-SE" sz="1400" dirty="0" smtClean="0">
                  <a:solidFill>
                    <a:schemeClr val="tx1"/>
                  </a:solidFill>
                  <a:effectLst>
                    <a:outerShdw blurRad="38100" dist="38100" dir="2700000" algn="tl">
                      <a:srgbClr val="000000">
                        <a:alpha val="43137"/>
                      </a:srgbClr>
                    </a:outerShdw>
                  </a:effectLst>
                  <a:latin typeface="Arial" charset="0"/>
                </a:rPr>
                <a:t>CMPI Python Interface</a:t>
              </a:r>
            </a:p>
          </p:txBody>
        </p:sp>
      </p:gr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a:t>Management Pack Hierarchy</a:t>
            </a:r>
            <a:endParaRPr lang="en-US" dirty="0"/>
          </a:p>
        </p:txBody>
      </p:sp>
      <p:grpSp>
        <p:nvGrpSpPr>
          <p:cNvPr id="3" name="Group 17"/>
          <p:cNvGrpSpPr/>
          <p:nvPr/>
        </p:nvGrpSpPr>
        <p:grpSpPr>
          <a:xfrm>
            <a:off x="1822934" y="5715013"/>
            <a:ext cx="1516822" cy="504825"/>
            <a:chOff x="6391182" y="5210175"/>
            <a:chExt cx="1516822" cy="504825"/>
          </a:xfrm>
        </p:grpSpPr>
        <p:grpSp>
          <p:nvGrpSpPr>
            <p:cNvPr id="4" name="Group 63"/>
            <p:cNvGrpSpPr/>
            <p:nvPr/>
          </p:nvGrpSpPr>
          <p:grpSpPr>
            <a:xfrm>
              <a:off x="6398106" y="5210175"/>
              <a:ext cx="783095" cy="276999"/>
              <a:chOff x="6407724" y="942975"/>
              <a:chExt cx="783095" cy="276999"/>
            </a:xfrm>
          </p:grpSpPr>
          <p:sp>
            <p:nvSpPr>
              <p:cNvPr id="12" name="Oval 11"/>
              <p:cNvSpPr/>
              <p:nvPr/>
            </p:nvSpPr>
            <p:spPr bwMode="auto">
              <a:xfrm>
                <a:off x="6407724" y="1028700"/>
                <a:ext cx="104775" cy="114300"/>
              </a:xfrm>
              <a:prstGeom prst="ellipse">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353"/>
                <a:endParaRPr lang="sv-SE" sz="1200" dirty="0" smtClean="0">
                  <a:latin typeface="+mj-lt"/>
                </a:endParaRPr>
              </a:p>
            </p:txBody>
          </p:sp>
          <p:sp>
            <p:nvSpPr>
              <p:cNvPr id="13" name="TextBox 12"/>
              <p:cNvSpPr txBox="1"/>
              <p:nvPr/>
            </p:nvSpPr>
            <p:spPr>
              <a:xfrm>
                <a:off x="6580524" y="942975"/>
                <a:ext cx="610295" cy="276999"/>
              </a:xfrm>
              <a:prstGeom prst="rect">
                <a:avLst/>
              </a:prstGeom>
              <a:noFill/>
            </p:spPr>
            <p:txBody>
              <a:bodyPr wrap="none" rtlCol="0">
                <a:spAutoFit/>
              </a:bodyPr>
              <a:lstStyle/>
              <a:p>
                <a:r>
                  <a:rPr lang="sv-SE" sz="1200" dirty="0" smtClean="0">
                    <a:latin typeface="+mj-lt"/>
                  </a:rPr>
                  <a:t>Library</a:t>
                </a:r>
                <a:endParaRPr lang="sv-SE" sz="1200" dirty="0">
                  <a:latin typeface="+mj-lt"/>
                </a:endParaRPr>
              </a:p>
            </p:txBody>
          </p:sp>
        </p:grpSp>
        <p:grpSp>
          <p:nvGrpSpPr>
            <p:cNvPr id="5" name="Group 58"/>
            <p:cNvGrpSpPr/>
            <p:nvPr/>
          </p:nvGrpSpPr>
          <p:grpSpPr>
            <a:xfrm>
              <a:off x="6391182" y="5438001"/>
              <a:ext cx="1516822" cy="276999"/>
              <a:chOff x="6400800" y="1143000"/>
              <a:chExt cx="1516822" cy="276999"/>
            </a:xfrm>
          </p:grpSpPr>
          <p:sp>
            <p:nvSpPr>
              <p:cNvPr id="10" name="Oval 9"/>
              <p:cNvSpPr/>
              <p:nvPr/>
            </p:nvSpPr>
            <p:spPr bwMode="auto">
              <a:xfrm>
                <a:off x="6400800" y="1228725"/>
                <a:ext cx="104775" cy="114300"/>
              </a:xfrm>
              <a:prstGeom prst="ellips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353"/>
                <a:endParaRPr lang="sv-SE" sz="1200" dirty="0" smtClean="0">
                  <a:latin typeface="+mj-lt"/>
                </a:endParaRPr>
              </a:p>
            </p:txBody>
          </p:sp>
          <p:sp>
            <p:nvSpPr>
              <p:cNvPr id="11" name="TextBox 10"/>
              <p:cNvSpPr txBox="1"/>
              <p:nvPr/>
            </p:nvSpPr>
            <p:spPr>
              <a:xfrm>
                <a:off x="6573600" y="1143000"/>
                <a:ext cx="1344022" cy="276999"/>
              </a:xfrm>
              <a:prstGeom prst="rect">
                <a:avLst/>
              </a:prstGeom>
              <a:noFill/>
            </p:spPr>
            <p:txBody>
              <a:bodyPr wrap="none" rtlCol="0">
                <a:spAutoFit/>
              </a:bodyPr>
              <a:lstStyle/>
              <a:p>
                <a:r>
                  <a:rPr lang="sv-SE" sz="1200" dirty="0" smtClean="0">
                    <a:latin typeface="+mj-lt"/>
                  </a:rPr>
                  <a:t>Management Pack</a:t>
                </a:r>
                <a:endParaRPr lang="sv-SE" sz="1200" dirty="0">
                  <a:latin typeface="+mj-lt"/>
                </a:endParaRPr>
              </a:p>
            </p:txBody>
          </p:sp>
        </p:grpSp>
      </p:grpSp>
      <p:grpSp>
        <p:nvGrpSpPr>
          <p:cNvPr id="6" name="Group 52"/>
          <p:cNvGrpSpPr/>
          <p:nvPr/>
        </p:nvGrpSpPr>
        <p:grpSpPr>
          <a:xfrm>
            <a:off x="1518140" y="1832826"/>
            <a:ext cx="2305351" cy="580429"/>
            <a:chOff x="1895324" y="496"/>
            <a:chExt cx="2305351" cy="580429"/>
          </a:xfrm>
        </p:grpSpPr>
        <p:sp>
          <p:nvSpPr>
            <p:cNvPr id="72" name="Rounded Rectangle 71"/>
            <p:cNvSpPr/>
            <p:nvPr/>
          </p:nvSpPr>
          <p:spPr>
            <a:xfrm>
              <a:off x="1895324" y="496"/>
              <a:ext cx="2305351" cy="580429"/>
            </a:xfrm>
            <a:prstGeom prst="roundRect">
              <a:avLst>
                <a:gd name="adj" fmla="val 10000"/>
              </a:avLst>
            </a:prstGeom>
          </p:spPr>
          <p:style>
            <a:lnRef idx="1">
              <a:schemeClr val="accent1"/>
            </a:lnRef>
            <a:fillRef idx="3">
              <a:schemeClr val="accent1"/>
            </a:fillRef>
            <a:effectRef idx="2">
              <a:schemeClr val="accent1"/>
            </a:effectRef>
            <a:fontRef idx="minor">
              <a:schemeClr val="lt1"/>
            </a:fontRef>
          </p:style>
        </p:sp>
        <p:sp>
          <p:nvSpPr>
            <p:cNvPr id="73" name="Rounded Rectangle 4"/>
            <p:cNvSpPr/>
            <p:nvPr/>
          </p:nvSpPr>
          <p:spPr>
            <a:xfrm>
              <a:off x="1912324" y="17496"/>
              <a:ext cx="2271351" cy="54642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algn="ctr" defTabSz="577820">
                <a:lnSpc>
                  <a:spcPct val="90000"/>
                </a:lnSpc>
                <a:spcBef>
                  <a:spcPct val="0"/>
                </a:spcBef>
                <a:spcAft>
                  <a:spcPct val="35000"/>
                </a:spcAft>
              </a:pPr>
              <a:r>
                <a:rPr lang="en-US" sz="1300" dirty="0" err="1" smtClean="0">
                  <a:latin typeface="+mj-lt"/>
                </a:rPr>
                <a:t>Microsoft.Unix.Library</a:t>
              </a:r>
              <a:endParaRPr lang="en-US" sz="1300" dirty="0">
                <a:latin typeface="+mj-lt"/>
              </a:endParaRPr>
            </a:p>
          </p:txBody>
        </p:sp>
      </p:grpSp>
      <p:grpSp>
        <p:nvGrpSpPr>
          <p:cNvPr id="7" name="Group 53"/>
          <p:cNvGrpSpPr/>
          <p:nvPr/>
        </p:nvGrpSpPr>
        <p:grpSpPr>
          <a:xfrm>
            <a:off x="2540222" y="2449536"/>
            <a:ext cx="261193" cy="217661"/>
            <a:chOff x="2917403" y="617202"/>
            <a:chExt cx="261193" cy="217661"/>
          </a:xfrm>
        </p:grpSpPr>
        <p:sp>
          <p:nvSpPr>
            <p:cNvPr id="70" name="Right Arrow 69"/>
            <p:cNvSpPr/>
            <p:nvPr/>
          </p:nvSpPr>
          <p:spPr>
            <a:xfrm rot="5400000">
              <a:off x="2939169" y="595436"/>
              <a:ext cx="217661" cy="261193"/>
            </a:xfrm>
            <a:prstGeom prst="rightArrow">
              <a:avLst>
                <a:gd name="adj1" fmla="val 60000"/>
                <a:gd name="adj2" fmla="val 50000"/>
              </a:avLst>
            </a:prstGeom>
          </p:spPr>
          <p:style>
            <a:lnRef idx="1">
              <a:schemeClr val="accent4"/>
            </a:lnRef>
            <a:fillRef idx="3">
              <a:schemeClr val="accent4"/>
            </a:fillRef>
            <a:effectRef idx="2">
              <a:schemeClr val="accent4"/>
            </a:effectRef>
            <a:fontRef idx="minor">
              <a:schemeClr val="lt1"/>
            </a:fontRef>
          </p:style>
        </p:sp>
        <p:sp>
          <p:nvSpPr>
            <p:cNvPr id="71" name="Right Arrow 6"/>
            <p:cNvSpPr/>
            <p:nvPr/>
          </p:nvSpPr>
          <p:spPr>
            <a:xfrm>
              <a:off x="2969642" y="617202"/>
              <a:ext cx="156715" cy="1523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488925">
                <a:lnSpc>
                  <a:spcPct val="90000"/>
                </a:lnSpc>
                <a:spcBef>
                  <a:spcPct val="0"/>
                </a:spcBef>
                <a:spcAft>
                  <a:spcPct val="35000"/>
                </a:spcAft>
              </a:pPr>
              <a:endParaRPr lang="en-US" sz="1100" dirty="0">
                <a:latin typeface="+mj-lt"/>
              </a:endParaRPr>
            </a:p>
          </p:txBody>
        </p:sp>
      </p:grpSp>
      <p:grpSp>
        <p:nvGrpSpPr>
          <p:cNvPr id="8" name="Group 54"/>
          <p:cNvGrpSpPr/>
          <p:nvPr/>
        </p:nvGrpSpPr>
        <p:grpSpPr>
          <a:xfrm>
            <a:off x="1518140" y="2703474"/>
            <a:ext cx="2305351" cy="580429"/>
            <a:chOff x="1895324" y="871140"/>
            <a:chExt cx="2305351" cy="580429"/>
          </a:xfrm>
        </p:grpSpPr>
        <p:sp>
          <p:nvSpPr>
            <p:cNvPr id="68" name="Rounded Rectangle 67"/>
            <p:cNvSpPr/>
            <p:nvPr/>
          </p:nvSpPr>
          <p:spPr>
            <a:xfrm>
              <a:off x="1895324" y="871140"/>
              <a:ext cx="2305351" cy="580429"/>
            </a:xfrm>
            <a:prstGeom prst="roundRect">
              <a:avLst>
                <a:gd name="adj" fmla="val 10000"/>
              </a:avLst>
            </a:prstGeom>
          </p:spPr>
          <p:style>
            <a:lnRef idx="1">
              <a:schemeClr val="accent1"/>
            </a:lnRef>
            <a:fillRef idx="3">
              <a:schemeClr val="accent1"/>
            </a:fillRef>
            <a:effectRef idx="2">
              <a:schemeClr val="accent1"/>
            </a:effectRef>
            <a:fontRef idx="minor">
              <a:schemeClr val="lt1"/>
            </a:fontRef>
          </p:style>
        </p:sp>
        <p:sp>
          <p:nvSpPr>
            <p:cNvPr id="69" name="Rounded Rectangle 8"/>
            <p:cNvSpPr/>
            <p:nvPr/>
          </p:nvSpPr>
          <p:spPr>
            <a:xfrm>
              <a:off x="1912324" y="888140"/>
              <a:ext cx="2271351" cy="54642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algn="ctr" defTabSz="577820">
                <a:lnSpc>
                  <a:spcPct val="90000"/>
                </a:lnSpc>
                <a:spcBef>
                  <a:spcPct val="0"/>
                </a:spcBef>
                <a:spcAft>
                  <a:spcPct val="35000"/>
                </a:spcAft>
              </a:pPr>
              <a:r>
                <a:rPr lang="en-US" sz="1300" dirty="0" err="1" smtClean="0">
                  <a:latin typeface="+mj-lt"/>
                </a:rPr>
                <a:t>Microsoft.Linux.Library</a:t>
              </a:r>
              <a:endParaRPr lang="en-US" sz="1300" dirty="0">
                <a:latin typeface="+mj-lt"/>
              </a:endParaRPr>
            </a:p>
          </p:txBody>
        </p:sp>
      </p:grpSp>
      <p:grpSp>
        <p:nvGrpSpPr>
          <p:cNvPr id="9" name="Group 55"/>
          <p:cNvGrpSpPr/>
          <p:nvPr/>
        </p:nvGrpSpPr>
        <p:grpSpPr>
          <a:xfrm>
            <a:off x="2540222" y="3320174"/>
            <a:ext cx="261193" cy="217661"/>
            <a:chOff x="2917403" y="1487847"/>
            <a:chExt cx="261193" cy="217661"/>
          </a:xfrm>
        </p:grpSpPr>
        <p:sp>
          <p:nvSpPr>
            <p:cNvPr id="66" name="Right Arrow 65"/>
            <p:cNvSpPr/>
            <p:nvPr/>
          </p:nvSpPr>
          <p:spPr>
            <a:xfrm rot="5400000">
              <a:off x="2939169" y="1466081"/>
              <a:ext cx="217661" cy="261193"/>
            </a:xfrm>
            <a:prstGeom prst="rightArrow">
              <a:avLst>
                <a:gd name="adj1" fmla="val 60000"/>
                <a:gd name="adj2" fmla="val 50000"/>
              </a:avLst>
            </a:prstGeom>
          </p:spPr>
          <p:style>
            <a:lnRef idx="1">
              <a:schemeClr val="accent4"/>
            </a:lnRef>
            <a:fillRef idx="3">
              <a:schemeClr val="accent4"/>
            </a:fillRef>
            <a:effectRef idx="2">
              <a:schemeClr val="accent4"/>
            </a:effectRef>
            <a:fontRef idx="minor">
              <a:schemeClr val="lt1"/>
            </a:fontRef>
          </p:style>
        </p:sp>
        <p:sp>
          <p:nvSpPr>
            <p:cNvPr id="67" name="Right Arrow 10"/>
            <p:cNvSpPr/>
            <p:nvPr/>
          </p:nvSpPr>
          <p:spPr>
            <a:xfrm>
              <a:off x="2969642" y="1487847"/>
              <a:ext cx="156715" cy="1523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488925">
                <a:lnSpc>
                  <a:spcPct val="90000"/>
                </a:lnSpc>
                <a:spcBef>
                  <a:spcPct val="0"/>
                </a:spcBef>
                <a:spcAft>
                  <a:spcPct val="35000"/>
                </a:spcAft>
              </a:pPr>
              <a:endParaRPr lang="en-US" sz="1100" dirty="0">
                <a:latin typeface="+mj-lt"/>
              </a:endParaRPr>
            </a:p>
          </p:txBody>
        </p:sp>
      </p:grpSp>
      <p:grpSp>
        <p:nvGrpSpPr>
          <p:cNvPr id="14" name="Group 56"/>
          <p:cNvGrpSpPr/>
          <p:nvPr/>
        </p:nvGrpSpPr>
        <p:grpSpPr>
          <a:xfrm>
            <a:off x="1518140" y="3574115"/>
            <a:ext cx="2305351" cy="580429"/>
            <a:chOff x="1895324" y="1741785"/>
            <a:chExt cx="2305351" cy="580429"/>
          </a:xfrm>
        </p:grpSpPr>
        <p:sp>
          <p:nvSpPr>
            <p:cNvPr id="64" name="Rounded Rectangle 63"/>
            <p:cNvSpPr/>
            <p:nvPr/>
          </p:nvSpPr>
          <p:spPr>
            <a:xfrm>
              <a:off x="1895324" y="1741785"/>
              <a:ext cx="2305351" cy="580429"/>
            </a:xfrm>
            <a:prstGeom prst="roundRect">
              <a:avLst>
                <a:gd name="adj" fmla="val 10000"/>
              </a:avLst>
            </a:prstGeom>
          </p:spPr>
          <p:style>
            <a:lnRef idx="1">
              <a:schemeClr val="accent1"/>
            </a:lnRef>
            <a:fillRef idx="3">
              <a:schemeClr val="accent1"/>
            </a:fillRef>
            <a:effectRef idx="2">
              <a:schemeClr val="accent1"/>
            </a:effectRef>
            <a:fontRef idx="minor">
              <a:schemeClr val="lt1"/>
            </a:fontRef>
          </p:style>
        </p:sp>
        <p:sp>
          <p:nvSpPr>
            <p:cNvPr id="65" name="Rounded Rectangle 12"/>
            <p:cNvSpPr/>
            <p:nvPr/>
          </p:nvSpPr>
          <p:spPr>
            <a:xfrm>
              <a:off x="1912324" y="1758785"/>
              <a:ext cx="2271351" cy="54642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algn="ctr" defTabSz="577820">
                <a:lnSpc>
                  <a:spcPct val="90000"/>
                </a:lnSpc>
                <a:spcBef>
                  <a:spcPct val="0"/>
                </a:spcBef>
                <a:spcAft>
                  <a:spcPct val="35000"/>
                </a:spcAft>
              </a:pPr>
              <a:r>
                <a:rPr lang="en-US" sz="1300" dirty="0" err="1" smtClean="0">
                  <a:latin typeface="+mj-lt"/>
                </a:rPr>
                <a:t>Microsoft.Linux.SUSE.Library</a:t>
              </a:r>
              <a:endParaRPr lang="en-US" sz="1300" dirty="0">
                <a:latin typeface="+mj-lt"/>
              </a:endParaRPr>
            </a:p>
          </p:txBody>
        </p:sp>
      </p:grpSp>
      <p:grpSp>
        <p:nvGrpSpPr>
          <p:cNvPr id="15" name="Group 57"/>
          <p:cNvGrpSpPr/>
          <p:nvPr/>
        </p:nvGrpSpPr>
        <p:grpSpPr>
          <a:xfrm>
            <a:off x="2540222" y="4190825"/>
            <a:ext cx="261193" cy="217661"/>
            <a:chOff x="2917403" y="2358491"/>
            <a:chExt cx="261193" cy="217661"/>
          </a:xfrm>
        </p:grpSpPr>
        <p:sp>
          <p:nvSpPr>
            <p:cNvPr id="62" name="Right Arrow 61"/>
            <p:cNvSpPr/>
            <p:nvPr/>
          </p:nvSpPr>
          <p:spPr>
            <a:xfrm rot="5400000">
              <a:off x="2939169" y="2336725"/>
              <a:ext cx="217661" cy="261193"/>
            </a:xfrm>
            <a:prstGeom prst="rightArrow">
              <a:avLst>
                <a:gd name="adj1" fmla="val 60000"/>
                <a:gd name="adj2" fmla="val 50000"/>
              </a:avLst>
            </a:prstGeom>
          </p:spPr>
          <p:style>
            <a:lnRef idx="1">
              <a:schemeClr val="accent4"/>
            </a:lnRef>
            <a:fillRef idx="3">
              <a:schemeClr val="accent4"/>
            </a:fillRef>
            <a:effectRef idx="2">
              <a:schemeClr val="accent4"/>
            </a:effectRef>
            <a:fontRef idx="minor">
              <a:schemeClr val="lt1"/>
            </a:fontRef>
          </p:style>
        </p:sp>
        <p:sp>
          <p:nvSpPr>
            <p:cNvPr id="63" name="Right Arrow 14"/>
            <p:cNvSpPr/>
            <p:nvPr/>
          </p:nvSpPr>
          <p:spPr>
            <a:xfrm>
              <a:off x="2969642" y="2358491"/>
              <a:ext cx="156715" cy="1523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488925">
                <a:lnSpc>
                  <a:spcPct val="90000"/>
                </a:lnSpc>
                <a:spcBef>
                  <a:spcPct val="0"/>
                </a:spcBef>
                <a:spcAft>
                  <a:spcPct val="35000"/>
                </a:spcAft>
              </a:pPr>
              <a:endParaRPr lang="en-US" sz="1100" dirty="0">
                <a:latin typeface="+mj-lt"/>
              </a:endParaRPr>
            </a:p>
          </p:txBody>
        </p:sp>
      </p:grpSp>
      <p:grpSp>
        <p:nvGrpSpPr>
          <p:cNvPr id="16" name="Group 58"/>
          <p:cNvGrpSpPr/>
          <p:nvPr/>
        </p:nvGrpSpPr>
        <p:grpSpPr>
          <a:xfrm>
            <a:off x="1518140" y="4444763"/>
            <a:ext cx="2305351" cy="580429"/>
            <a:chOff x="1895324" y="2612429"/>
            <a:chExt cx="2305351" cy="580429"/>
          </a:xfrm>
        </p:grpSpPr>
        <p:sp>
          <p:nvSpPr>
            <p:cNvPr id="60" name="Rounded Rectangle 59"/>
            <p:cNvSpPr/>
            <p:nvPr/>
          </p:nvSpPr>
          <p:spPr>
            <a:xfrm>
              <a:off x="1895324" y="2612429"/>
              <a:ext cx="2305351" cy="580429"/>
            </a:xfrm>
            <a:prstGeom prst="roundRect">
              <a:avLst>
                <a:gd name="adj" fmla="val 10000"/>
              </a:avLst>
            </a:prstGeom>
          </p:spPr>
          <p:style>
            <a:lnRef idx="1">
              <a:schemeClr val="accent3"/>
            </a:lnRef>
            <a:fillRef idx="3">
              <a:schemeClr val="accent3"/>
            </a:fillRef>
            <a:effectRef idx="2">
              <a:schemeClr val="accent3"/>
            </a:effectRef>
            <a:fontRef idx="minor">
              <a:schemeClr val="lt1"/>
            </a:fontRef>
          </p:style>
        </p:sp>
        <p:sp>
          <p:nvSpPr>
            <p:cNvPr id="61" name="Rounded Rectangle 16"/>
            <p:cNvSpPr/>
            <p:nvPr/>
          </p:nvSpPr>
          <p:spPr>
            <a:xfrm>
              <a:off x="1912324" y="2629429"/>
              <a:ext cx="2271351" cy="54642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algn="ctr" defTabSz="577820">
                <a:lnSpc>
                  <a:spcPct val="90000"/>
                </a:lnSpc>
                <a:spcBef>
                  <a:spcPct val="0"/>
                </a:spcBef>
                <a:spcAft>
                  <a:spcPct val="35000"/>
                </a:spcAft>
              </a:pPr>
              <a:r>
                <a:rPr lang="en-US" sz="1300" dirty="0" smtClean="0">
                  <a:latin typeface="+mj-lt"/>
                </a:rPr>
                <a:t>Microsoft.Linux.SLES.10</a:t>
              </a:r>
              <a:endParaRPr lang="en-US" sz="1300" dirty="0">
                <a:latin typeface="+mj-lt"/>
              </a:endParaRPr>
            </a:p>
          </p:txBody>
        </p:sp>
      </p:grpSp>
      <p:sp>
        <p:nvSpPr>
          <p:cNvPr id="74" name="Left Brace 73"/>
          <p:cNvSpPr/>
          <p:nvPr/>
        </p:nvSpPr>
        <p:spPr bwMode="auto">
          <a:xfrm>
            <a:off x="3956540" y="1752601"/>
            <a:ext cx="1190626" cy="1752600"/>
          </a:xfrm>
          <a:prstGeom prst="leftBrace">
            <a:avLst>
              <a:gd name="adj1" fmla="val 8333"/>
              <a:gd name="adj2" fmla="val 23037"/>
            </a:avLst>
          </a:prstGeom>
          <a:ln>
            <a:headEnd type="none" w="med" len="med"/>
            <a:tailEnd type="none" w="med" len="med"/>
          </a:ln>
        </p:spPr>
        <p:style>
          <a:lnRef idx="2">
            <a:schemeClr val="accent2"/>
          </a:lnRef>
          <a:fillRef idx="0">
            <a:schemeClr val="accent2"/>
          </a:fillRef>
          <a:effectRef idx="1">
            <a:schemeClr val="accent2"/>
          </a:effectRef>
          <a:fontRef idx="minor">
            <a:schemeClr val="tx1"/>
          </a:fontRef>
        </p:style>
        <p:txBody>
          <a:bodyPr lIns="91435" tIns="45718" rIns="91435" bIns="45718" rtlCol="0" anchor="ctr"/>
          <a:lstStyle/>
          <a:p>
            <a:pPr algn="ctr"/>
            <a:endParaRPr lang="sv-SE">
              <a:latin typeface="+mj-lt"/>
            </a:endParaRPr>
          </a:p>
        </p:txBody>
      </p:sp>
      <p:sp>
        <p:nvSpPr>
          <p:cNvPr id="75" name="Left Brace 74"/>
          <p:cNvSpPr/>
          <p:nvPr/>
        </p:nvSpPr>
        <p:spPr bwMode="auto">
          <a:xfrm>
            <a:off x="3880339" y="2667000"/>
            <a:ext cx="1190626" cy="685800"/>
          </a:xfrm>
          <a:prstGeom prst="leftBrace">
            <a:avLst>
              <a:gd name="adj1" fmla="val 8333"/>
              <a:gd name="adj2" fmla="val 47146"/>
            </a:avLst>
          </a:prstGeom>
          <a:ln>
            <a:headEnd type="none" w="med" len="med"/>
            <a:tailEnd type="none" w="med" len="med"/>
          </a:ln>
        </p:spPr>
        <p:style>
          <a:lnRef idx="2">
            <a:schemeClr val="accent2"/>
          </a:lnRef>
          <a:fillRef idx="0">
            <a:schemeClr val="accent2"/>
          </a:fillRef>
          <a:effectRef idx="1">
            <a:schemeClr val="accent2"/>
          </a:effectRef>
          <a:fontRef idx="minor">
            <a:schemeClr val="tx1"/>
          </a:fontRef>
        </p:style>
        <p:txBody>
          <a:bodyPr lIns="91435" tIns="45718" rIns="91435" bIns="45718" rtlCol="0" anchor="ctr"/>
          <a:lstStyle/>
          <a:p>
            <a:pPr algn="ctr"/>
            <a:endParaRPr lang="sv-SE">
              <a:latin typeface="+mj-lt"/>
            </a:endParaRPr>
          </a:p>
        </p:txBody>
      </p:sp>
      <p:sp>
        <p:nvSpPr>
          <p:cNvPr id="76" name="Left Brace 75"/>
          <p:cNvSpPr/>
          <p:nvPr/>
        </p:nvSpPr>
        <p:spPr bwMode="auto">
          <a:xfrm>
            <a:off x="3956540" y="3505200"/>
            <a:ext cx="1190626" cy="752476"/>
          </a:xfrm>
          <a:prstGeom prst="leftBrace">
            <a:avLst>
              <a:gd name="adj1" fmla="val 8333"/>
              <a:gd name="adj2" fmla="val 50575"/>
            </a:avLst>
          </a:prstGeom>
          <a:ln>
            <a:headEnd type="none" w="med" len="med"/>
            <a:tailEnd type="none" w="med" len="med"/>
          </a:ln>
        </p:spPr>
        <p:style>
          <a:lnRef idx="2">
            <a:schemeClr val="accent2"/>
          </a:lnRef>
          <a:fillRef idx="0">
            <a:schemeClr val="accent2"/>
          </a:fillRef>
          <a:effectRef idx="1">
            <a:schemeClr val="accent2"/>
          </a:effectRef>
          <a:fontRef idx="minor">
            <a:schemeClr val="tx1"/>
          </a:fontRef>
        </p:style>
        <p:txBody>
          <a:bodyPr lIns="91435" tIns="45718" rIns="91435" bIns="45718" rtlCol="0" anchor="ctr"/>
          <a:lstStyle/>
          <a:p>
            <a:pPr algn="ctr"/>
            <a:endParaRPr lang="sv-SE">
              <a:latin typeface="+mj-lt"/>
            </a:endParaRPr>
          </a:p>
        </p:txBody>
      </p:sp>
      <p:sp>
        <p:nvSpPr>
          <p:cNvPr id="77" name="Left Brace 76"/>
          <p:cNvSpPr/>
          <p:nvPr/>
        </p:nvSpPr>
        <p:spPr bwMode="auto">
          <a:xfrm>
            <a:off x="3956540" y="3886200"/>
            <a:ext cx="1190626" cy="1524000"/>
          </a:xfrm>
          <a:prstGeom prst="leftBrace">
            <a:avLst>
              <a:gd name="adj1" fmla="val 8333"/>
              <a:gd name="adj2" fmla="val 53906"/>
            </a:avLst>
          </a:prstGeom>
          <a:ln>
            <a:headEnd type="none" w="med" len="med"/>
            <a:tailEnd type="none" w="med" len="med"/>
          </a:ln>
        </p:spPr>
        <p:style>
          <a:lnRef idx="2">
            <a:schemeClr val="accent2"/>
          </a:lnRef>
          <a:fillRef idx="0">
            <a:schemeClr val="accent2"/>
          </a:fillRef>
          <a:effectRef idx="1">
            <a:schemeClr val="accent2"/>
          </a:effectRef>
          <a:fontRef idx="minor">
            <a:schemeClr val="tx1"/>
          </a:fontRef>
        </p:style>
        <p:txBody>
          <a:bodyPr lIns="91435" tIns="45718" rIns="91435" bIns="45718" rtlCol="0" anchor="ctr"/>
          <a:lstStyle/>
          <a:p>
            <a:pPr algn="ctr"/>
            <a:endParaRPr lang="sv-SE">
              <a:latin typeface="+mj-lt"/>
            </a:endParaRPr>
          </a:p>
        </p:txBody>
      </p:sp>
      <p:sp>
        <p:nvSpPr>
          <p:cNvPr id="79" name="TextBox 78"/>
          <p:cNvSpPr txBox="1"/>
          <p:nvPr/>
        </p:nvSpPr>
        <p:spPr>
          <a:xfrm>
            <a:off x="5099543" y="1905001"/>
            <a:ext cx="3396708" cy="1519166"/>
          </a:xfrm>
          <a:prstGeom prst="rect">
            <a:avLst/>
          </a:prstGeom>
          <a:noFill/>
        </p:spPr>
        <p:txBody>
          <a:bodyPr wrap="none" lIns="0" tIns="0" rIns="0" bIns="0" rtlCol="0">
            <a:spAutoFit/>
          </a:bodyPr>
          <a:lstStyle/>
          <a:p>
            <a:pPr>
              <a:lnSpc>
                <a:spcPct val="90000"/>
              </a:lnSpc>
              <a:buFont typeface="Arial" pitchFamily="34" charset="0"/>
              <a:buChar char="•"/>
            </a:pPr>
            <a:r>
              <a:rPr lang="en-US" dirty="0" smtClean="0">
                <a:latin typeface="+mj-lt"/>
              </a:rPr>
              <a:t> Unix Object Definitions</a:t>
            </a:r>
          </a:p>
          <a:p>
            <a:pPr>
              <a:lnSpc>
                <a:spcPct val="90000"/>
              </a:lnSpc>
              <a:buFont typeface="Arial" pitchFamily="34" charset="0"/>
              <a:buChar char="•"/>
            </a:pPr>
            <a:r>
              <a:rPr lang="en-US" dirty="0" smtClean="0">
                <a:latin typeface="+mj-lt"/>
              </a:rPr>
              <a:t> Data Sources (</a:t>
            </a:r>
            <a:r>
              <a:rPr lang="en-US" dirty="0" err="1" smtClean="0">
                <a:latin typeface="+mj-lt"/>
              </a:rPr>
              <a:t>WSMan</a:t>
            </a:r>
            <a:r>
              <a:rPr lang="en-US" dirty="0" smtClean="0">
                <a:latin typeface="+mj-lt"/>
              </a:rPr>
              <a:t>/SSH/SFTP)</a:t>
            </a:r>
          </a:p>
          <a:p>
            <a:pPr>
              <a:lnSpc>
                <a:spcPct val="90000"/>
              </a:lnSpc>
              <a:buFont typeface="Arial" pitchFamily="34" charset="0"/>
              <a:buChar char="•"/>
            </a:pPr>
            <a:r>
              <a:rPr lang="en-US" dirty="0" smtClean="0">
                <a:latin typeface="+mj-lt"/>
              </a:rPr>
              <a:t> Probe Actions (</a:t>
            </a:r>
            <a:r>
              <a:rPr lang="en-US" dirty="0" err="1" smtClean="0">
                <a:latin typeface="+mj-lt"/>
              </a:rPr>
              <a:t>WSMan</a:t>
            </a:r>
            <a:r>
              <a:rPr lang="en-US" dirty="0" smtClean="0">
                <a:latin typeface="+mj-lt"/>
              </a:rPr>
              <a:t>/SSH/SFTP)</a:t>
            </a:r>
          </a:p>
          <a:p>
            <a:pPr>
              <a:lnSpc>
                <a:spcPct val="90000"/>
              </a:lnSpc>
              <a:buFont typeface="Arial" pitchFamily="34" charset="0"/>
              <a:buChar char="•"/>
            </a:pPr>
            <a:r>
              <a:rPr lang="en-US" dirty="0" smtClean="0">
                <a:latin typeface="+mj-lt"/>
              </a:rPr>
              <a:t> Write Actions (</a:t>
            </a:r>
            <a:r>
              <a:rPr lang="en-US" dirty="0" err="1" smtClean="0">
                <a:latin typeface="+mj-lt"/>
              </a:rPr>
              <a:t>WSMan</a:t>
            </a:r>
            <a:r>
              <a:rPr lang="en-US" dirty="0" smtClean="0">
                <a:latin typeface="+mj-lt"/>
              </a:rPr>
              <a:t>/SSH/SFTP)</a:t>
            </a:r>
          </a:p>
          <a:p>
            <a:pPr>
              <a:lnSpc>
                <a:spcPct val="90000"/>
              </a:lnSpc>
              <a:buFont typeface="Arial" pitchFamily="34" charset="0"/>
              <a:buChar char="•"/>
            </a:pPr>
            <a:r>
              <a:rPr lang="en-US" dirty="0" smtClean="0">
                <a:latin typeface="+mj-lt"/>
              </a:rPr>
              <a:t> Generic Monitors</a:t>
            </a:r>
          </a:p>
          <a:p>
            <a:pPr>
              <a:lnSpc>
                <a:spcPct val="90000"/>
              </a:lnSpc>
              <a:buFont typeface="Arial" pitchFamily="34" charset="0"/>
              <a:buChar char="•"/>
            </a:pPr>
            <a:r>
              <a:rPr lang="en-US" dirty="0" smtClean="0">
                <a:latin typeface="+mj-lt"/>
              </a:rPr>
              <a:t> Generic Tasks</a:t>
            </a:r>
          </a:p>
        </p:txBody>
      </p:sp>
      <p:sp>
        <p:nvSpPr>
          <p:cNvPr id="80" name="TextBox 79"/>
          <p:cNvSpPr txBox="1"/>
          <p:nvPr/>
        </p:nvSpPr>
        <p:spPr>
          <a:xfrm>
            <a:off x="5099540" y="2895610"/>
            <a:ext cx="2400928" cy="253195"/>
          </a:xfrm>
          <a:prstGeom prst="rect">
            <a:avLst/>
          </a:prstGeom>
          <a:noFill/>
        </p:spPr>
        <p:txBody>
          <a:bodyPr wrap="none" lIns="0" tIns="0" rIns="0" bIns="0" rtlCol="0">
            <a:spAutoFit/>
          </a:bodyPr>
          <a:lstStyle/>
          <a:p>
            <a:pPr>
              <a:lnSpc>
                <a:spcPct val="90000"/>
              </a:lnSpc>
              <a:buFont typeface="Arial" pitchFamily="34" charset="0"/>
              <a:buChar char="•"/>
            </a:pPr>
            <a:r>
              <a:rPr lang="en-US" dirty="0" smtClean="0">
                <a:latin typeface="+mj-lt"/>
              </a:rPr>
              <a:t> Linux Object Definitions</a:t>
            </a:r>
          </a:p>
        </p:txBody>
      </p:sp>
      <p:sp>
        <p:nvSpPr>
          <p:cNvPr id="82" name="TextBox 81"/>
          <p:cNvSpPr txBox="1"/>
          <p:nvPr/>
        </p:nvSpPr>
        <p:spPr>
          <a:xfrm>
            <a:off x="5099544" y="3733806"/>
            <a:ext cx="2935178" cy="253195"/>
          </a:xfrm>
          <a:prstGeom prst="rect">
            <a:avLst/>
          </a:prstGeom>
          <a:noFill/>
        </p:spPr>
        <p:txBody>
          <a:bodyPr wrap="none" lIns="0" tIns="0" rIns="0" bIns="0" rtlCol="0">
            <a:spAutoFit/>
          </a:bodyPr>
          <a:lstStyle/>
          <a:p>
            <a:pPr>
              <a:lnSpc>
                <a:spcPct val="90000"/>
              </a:lnSpc>
              <a:buFont typeface="Arial" pitchFamily="34" charset="0"/>
              <a:buChar char="•"/>
            </a:pPr>
            <a:r>
              <a:rPr lang="en-US" dirty="0" smtClean="0">
                <a:latin typeface="+mj-lt"/>
              </a:rPr>
              <a:t> SUSE Linux Object Definitions</a:t>
            </a:r>
          </a:p>
        </p:txBody>
      </p:sp>
      <p:sp>
        <p:nvSpPr>
          <p:cNvPr id="83" name="TextBox 82"/>
          <p:cNvSpPr txBox="1"/>
          <p:nvPr/>
        </p:nvSpPr>
        <p:spPr>
          <a:xfrm>
            <a:off x="5023342" y="4038607"/>
            <a:ext cx="2618415" cy="1265972"/>
          </a:xfrm>
          <a:prstGeom prst="rect">
            <a:avLst/>
          </a:prstGeom>
          <a:noFill/>
        </p:spPr>
        <p:txBody>
          <a:bodyPr wrap="none" lIns="0" tIns="0" rIns="0" bIns="0" rtlCol="0">
            <a:spAutoFit/>
          </a:bodyPr>
          <a:lstStyle/>
          <a:p>
            <a:pPr>
              <a:lnSpc>
                <a:spcPct val="90000"/>
              </a:lnSpc>
              <a:buFont typeface="Arial" pitchFamily="34" charset="0"/>
              <a:buChar char="•"/>
            </a:pPr>
            <a:r>
              <a:rPr lang="en-US" dirty="0" smtClean="0">
                <a:latin typeface="+mj-lt"/>
              </a:rPr>
              <a:t> SLES 10 Object Definitions</a:t>
            </a:r>
          </a:p>
          <a:p>
            <a:pPr>
              <a:lnSpc>
                <a:spcPct val="90000"/>
              </a:lnSpc>
              <a:buFont typeface="Arial" pitchFamily="34" charset="0"/>
              <a:buChar char="•"/>
            </a:pPr>
            <a:r>
              <a:rPr lang="en-US" dirty="0" smtClean="0">
                <a:latin typeface="+mj-lt"/>
              </a:rPr>
              <a:t> Monitors</a:t>
            </a:r>
          </a:p>
          <a:p>
            <a:pPr>
              <a:lnSpc>
                <a:spcPct val="90000"/>
              </a:lnSpc>
              <a:buFont typeface="Arial" pitchFamily="34" charset="0"/>
              <a:buChar char="•"/>
            </a:pPr>
            <a:r>
              <a:rPr lang="en-US" dirty="0" smtClean="0">
                <a:latin typeface="+mj-lt"/>
              </a:rPr>
              <a:t> Rules</a:t>
            </a:r>
          </a:p>
          <a:p>
            <a:pPr>
              <a:lnSpc>
                <a:spcPct val="90000"/>
              </a:lnSpc>
              <a:buFont typeface="Arial" pitchFamily="34" charset="0"/>
              <a:buChar char="•"/>
            </a:pPr>
            <a:r>
              <a:rPr lang="en-US" dirty="0" smtClean="0">
                <a:latin typeface="+mj-lt"/>
              </a:rPr>
              <a:t> Diagnostics/Recoveries</a:t>
            </a:r>
          </a:p>
          <a:p>
            <a:pPr>
              <a:lnSpc>
                <a:spcPct val="90000"/>
              </a:lnSpc>
              <a:buFont typeface="Arial" pitchFamily="34" charset="0"/>
              <a:buChar char="•"/>
            </a:pPr>
            <a:r>
              <a:rPr lang="en-US" dirty="0" smtClean="0">
                <a:latin typeface="+mj-lt"/>
              </a:rPr>
              <a:t> Reports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500"/>
                                        <p:tgtEl>
                                          <p:spTgt spid="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9"/>
                                        </p:tgtEl>
                                        <p:attrNameLst>
                                          <p:attrName>style.visibility</p:attrName>
                                        </p:attrNameLst>
                                      </p:cBhvr>
                                      <p:to>
                                        <p:strVal val="visible"/>
                                      </p:to>
                                    </p:set>
                                    <p:animEffect transition="in" filter="fade">
                                      <p:cBhvr>
                                        <p:cTn id="10" dur="500"/>
                                        <p:tgtEl>
                                          <p:spTgt spid="7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74"/>
                                        </p:tgtEl>
                                      </p:cBhvr>
                                    </p:animEffect>
                                    <p:set>
                                      <p:cBhvr>
                                        <p:cTn id="15" dur="1" fill="hold">
                                          <p:stCondLst>
                                            <p:cond delay="499"/>
                                          </p:stCondLst>
                                        </p:cTn>
                                        <p:tgtEl>
                                          <p:spTgt spid="74"/>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79"/>
                                        </p:tgtEl>
                                      </p:cBhvr>
                                    </p:animEffect>
                                    <p:set>
                                      <p:cBhvr>
                                        <p:cTn id="18" dur="1" fill="hold">
                                          <p:stCondLst>
                                            <p:cond delay="499"/>
                                          </p:stCondLst>
                                        </p:cTn>
                                        <p:tgtEl>
                                          <p:spTgt spid="79"/>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wipe(left)">
                                      <p:cBhvr>
                                        <p:cTn id="27" dur="500"/>
                                        <p:tgtEl>
                                          <p:spTgt spid="7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80"/>
                                        </p:tgtEl>
                                        <p:attrNameLst>
                                          <p:attrName>style.visibility</p:attrName>
                                        </p:attrNameLst>
                                      </p:cBhvr>
                                      <p:to>
                                        <p:strVal val="visible"/>
                                      </p:to>
                                    </p:set>
                                    <p:animEffect transition="in" filter="fade">
                                      <p:cBhvr>
                                        <p:cTn id="30" dur="500"/>
                                        <p:tgtEl>
                                          <p:spTgt spid="8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75"/>
                                        </p:tgtEl>
                                      </p:cBhvr>
                                    </p:animEffect>
                                    <p:set>
                                      <p:cBhvr>
                                        <p:cTn id="35" dur="1" fill="hold">
                                          <p:stCondLst>
                                            <p:cond delay="499"/>
                                          </p:stCondLst>
                                        </p:cTn>
                                        <p:tgtEl>
                                          <p:spTgt spid="7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80"/>
                                        </p:tgtEl>
                                      </p:cBhvr>
                                    </p:animEffect>
                                    <p:set>
                                      <p:cBhvr>
                                        <p:cTn id="38" dur="1" fill="hold">
                                          <p:stCondLst>
                                            <p:cond delay="499"/>
                                          </p:stCondLst>
                                        </p:cTn>
                                        <p:tgtEl>
                                          <p:spTgt spid="80"/>
                                        </p:tgtEl>
                                        <p:attrNameLst>
                                          <p:attrName>style.visibility</p:attrName>
                                        </p:attrNameLst>
                                      </p:cBhvr>
                                      <p:to>
                                        <p:strVal val="hidden"/>
                                      </p:to>
                                    </p:set>
                                  </p:childTnLst>
                                </p:cTn>
                              </p:par>
                              <p:par>
                                <p:cTn id="39" presetID="10" presetClass="entr" presetSubtype="0"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par>
                                <p:cTn id="42" presetID="10" presetClass="entr" presetSubtype="0"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76"/>
                                        </p:tgtEl>
                                        <p:attrNameLst>
                                          <p:attrName>style.visibility</p:attrName>
                                        </p:attrNameLst>
                                      </p:cBhvr>
                                      <p:to>
                                        <p:strVal val="visible"/>
                                      </p:to>
                                    </p:set>
                                    <p:animEffect transition="in" filter="wipe(left)">
                                      <p:cBhvr>
                                        <p:cTn id="47" dur="500"/>
                                        <p:tgtEl>
                                          <p:spTgt spid="7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82"/>
                                        </p:tgtEl>
                                        <p:attrNameLst>
                                          <p:attrName>style.visibility</p:attrName>
                                        </p:attrNameLst>
                                      </p:cBhvr>
                                      <p:to>
                                        <p:strVal val="visible"/>
                                      </p:to>
                                    </p:set>
                                    <p:animEffect transition="in" filter="fade">
                                      <p:cBhvr>
                                        <p:cTn id="50" dur="500"/>
                                        <p:tgtEl>
                                          <p:spTgt spid="82"/>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grpId="1" nodeType="clickEffect">
                                  <p:stCondLst>
                                    <p:cond delay="0"/>
                                  </p:stCondLst>
                                  <p:childTnLst>
                                    <p:animEffect transition="out" filter="fade">
                                      <p:cBhvr>
                                        <p:cTn id="54" dur="500"/>
                                        <p:tgtEl>
                                          <p:spTgt spid="76"/>
                                        </p:tgtEl>
                                      </p:cBhvr>
                                    </p:animEffect>
                                    <p:set>
                                      <p:cBhvr>
                                        <p:cTn id="55" dur="1" fill="hold">
                                          <p:stCondLst>
                                            <p:cond delay="499"/>
                                          </p:stCondLst>
                                        </p:cTn>
                                        <p:tgtEl>
                                          <p:spTgt spid="76"/>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82"/>
                                        </p:tgtEl>
                                      </p:cBhvr>
                                    </p:animEffect>
                                    <p:set>
                                      <p:cBhvr>
                                        <p:cTn id="58" dur="1" fill="hold">
                                          <p:stCondLst>
                                            <p:cond delay="499"/>
                                          </p:stCondLst>
                                        </p:cTn>
                                        <p:tgtEl>
                                          <p:spTgt spid="82"/>
                                        </p:tgtEl>
                                        <p:attrNameLst>
                                          <p:attrName>style.visibility</p:attrName>
                                        </p:attrNameLst>
                                      </p:cBhvr>
                                      <p:to>
                                        <p:strVal val="hidden"/>
                                      </p:to>
                                    </p:set>
                                  </p:childTnLst>
                                </p:cTn>
                              </p:par>
                              <p:par>
                                <p:cTn id="59" presetID="10" presetClass="entr" presetSubtype="0" fill="hold"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childTnLst>
                                </p:cTn>
                              </p:par>
                              <p:par>
                                <p:cTn id="62" presetID="10" presetClass="entr" presetSubtype="0" fill="hold"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7"/>
                                        </p:tgtEl>
                                        <p:attrNameLst>
                                          <p:attrName>style.visibility</p:attrName>
                                        </p:attrNameLst>
                                      </p:cBhvr>
                                      <p:to>
                                        <p:strVal val="visible"/>
                                      </p:to>
                                    </p:set>
                                    <p:animEffect transition="in" filter="wipe(left)">
                                      <p:cBhvr>
                                        <p:cTn id="67" dur="500"/>
                                        <p:tgtEl>
                                          <p:spTgt spid="7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83"/>
                                        </p:tgtEl>
                                        <p:attrNameLst>
                                          <p:attrName>style.visibility</p:attrName>
                                        </p:attrNameLst>
                                      </p:cBhvr>
                                      <p:to>
                                        <p:strVal val="visible"/>
                                      </p:to>
                                    </p:set>
                                    <p:animEffect transition="in" filter="fade">
                                      <p:cBhvr>
                                        <p:cTn id="70"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4" grpId="1" animBg="1"/>
      <p:bldP spid="75" grpId="0" animBg="1"/>
      <p:bldP spid="75" grpId="1" animBg="1"/>
      <p:bldP spid="76" grpId="0" animBg="1"/>
      <p:bldP spid="76" grpId="1" animBg="1"/>
      <p:bldP spid="77" grpId="0" animBg="1"/>
      <p:bldP spid="79" grpId="0"/>
      <p:bldP spid="79" grpId="1"/>
      <p:bldP spid="80" grpId="0"/>
      <p:bldP spid="80" grpId="1"/>
      <p:bldP spid="82" grpId="0"/>
      <p:bldP spid="82" grpId="1"/>
      <p:bldP spid="8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5" name="Picture 5" descr="C:\Program Files\Microsoft Resource DVD Artwork\DVD_ART\Artwork_Imagery\Shapes and Graphics\people\man on cell phone.png"/>
          <p:cNvPicPr>
            <a:picLocks noChangeAspect="1" noChangeArrowheads="1"/>
          </p:cNvPicPr>
          <p:nvPr/>
        </p:nvPicPr>
        <p:blipFill>
          <a:blip r:embed="rId3" cstate="screen"/>
          <a:srcRect/>
          <a:stretch>
            <a:fillRect/>
          </a:stretch>
        </p:blipFill>
        <p:spPr bwMode="auto">
          <a:xfrm>
            <a:off x="4" y="1066800"/>
            <a:ext cx="1907381" cy="3962400"/>
          </a:xfrm>
          <a:prstGeom prst="rect">
            <a:avLst/>
          </a:prstGeom>
          <a:noFill/>
        </p:spPr>
      </p:pic>
      <p:pic>
        <p:nvPicPr>
          <p:cNvPr id="5124" name="Picture 4" descr="C:\Program Files\Microsoft Resource DVD Artwork\DVD_ART\Artwork_Imagery\Shapes and Graphics\people\mobile woman faded.png"/>
          <p:cNvPicPr>
            <a:picLocks noChangeAspect="1" noChangeArrowheads="1"/>
          </p:cNvPicPr>
          <p:nvPr/>
        </p:nvPicPr>
        <p:blipFill>
          <a:blip r:embed="rId4" cstate="print"/>
          <a:srcRect r="31461"/>
          <a:stretch>
            <a:fillRect/>
          </a:stretch>
        </p:blipFill>
        <p:spPr bwMode="auto">
          <a:xfrm>
            <a:off x="7317934" y="1295400"/>
            <a:ext cx="1826066" cy="3962400"/>
          </a:xfrm>
          <a:prstGeom prst="rect">
            <a:avLst/>
          </a:prstGeom>
          <a:noFill/>
        </p:spPr>
      </p:pic>
      <p:sp>
        <p:nvSpPr>
          <p:cNvPr id="2" name="Title 1"/>
          <p:cNvSpPr>
            <a:spLocks noGrp="1"/>
          </p:cNvSpPr>
          <p:nvPr>
            <p:ph type="title"/>
          </p:nvPr>
        </p:nvSpPr>
        <p:spPr>
          <a:xfrm>
            <a:off x="257175" y="220665"/>
            <a:ext cx="8886825" cy="664797"/>
          </a:xfrm>
        </p:spPr>
        <p:txBody>
          <a:bodyPr>
            <a:noAutofit/>
          </a:bodyPr>
          <a:lstStyle/>
          <a:p>
            <a:r>
              <a:rPr lang="en-US" dirty="0" smtClean="0"/>
              <a:t>What We Hear from Business Leaders</a:t>
            </a:r>
            <a:endParaRPr lang="en-US" dirty="0"/>
          </a:p>
        </p:txBody>
      </p:sp>
      <p:sp>
        <p:nvSpPr>
          <p:cNvPr id="9" name="Slide Number Placeholder 8"/>
          <p:cNvSpPr>
            <a:spLocks noGrp="1"/>
          </p:cNvSpPr>
          <p:nvPr>
            <p:ph type="sldNum" sz="quarter" idx="4294967295"/>
          </p:nvPr>
        </p:nvSpPr>
        <p:spPr>
          <a:xfrm>
            <a:off x="304800" y="6477007"/>
            <a:ext cx="685800" cy="365125"/>
          </a:xfrm>
          <a:prstGeom prst="rect">
            <a:avLst/>
          </a:prstGeom>
        </p:spPr>
        <p:txBody>
          <a:bodyPr lIns="91435" tIns="45718" rIns="91435" bIns="45718"/>
          <a:lstStyle/>
          <a:p>
            <a:fld id="{1469F434-9395-49E2-B96E-5B043E0D1207}" type="slidenum">
              <a:rPr lang="en-US" smtClean="0"/>
              <a:pPr/>
              <a:t>3</a:t>
            </a:fld>
            <a:endParaRPr lang="en-US" dirty="0"/>
          </a:p>
        </p:txBody>
      </p:sp>
      <p:sp>
        <p:nvSpPr>
          <p:cNvPr id="26" name="TextBox 25"/>
          <p:cNvSpPr txBox="1"/>
          <p:nvPr/>
        </p:nvSpPr>
        <p:spPr>
          <a:xfrm>
            <a:off x="696708" y="1149925"/>
            <a:ext cx="7515225" cy="892552"/>
          </a:xfrm>
          <a:prstGeom prst="rect">
            <a:avLst/>
          </a:prstGeom>
          <a:noFill/>
        </p:spPr>
        <p:txBody>
          <a:bodyPr wrap="square" lIns="91435" tIns="45718" rIns="91435" bIns="45718" rtlCol="0">
            <a:spAutoFit/>
          </a:bodyPr>
          <a:lstStyle/>
          <a:p>
            <a:pPr algn="ctr"/>
            <a:r>
              <a:rPr lang="en-US" dirty="0" smtClean="0"/>
              <a:t>“Help us </a:t>
            </a:r>
            <a:r>
              <a:rPr lang="en-US" sz="3200" b="1" dirty="0" smtClean="0">
                <a:solidFill>
                  <a:schemeClr val="accent4">
                    <a:lumMod val="60000"/>
                    <a:lumOff val="40000"/>
                  </a:schemeClr>
                </a:solidFill>
              </a:rPr>
              <a:t>reduce the cost </a:t>
            </a:r>
            <a:r>
              <a:rPr lang="en-US" sz="2400" b="1" dirty="0" smtClean="0">
                <a:solidFill>
                  <a:schemeClr val="accent4">
                    <a:lumMod val="60000"/>
                    <a:lumOff val="40000"/>
                  </a:schemeClr>
                </a:solidFill>
              </a:rPr>
              <a:t/>
            </a:r>
            <a:br>
              <a:rPr lang="en-US" sz="2400" b="1" dirty="0" smtClean="0">
                <a:solidFill>
                  <a:schemeClr val="accent4">
                    <a:lumMod val="60000"/>
                    <a:lumOff val="40000"/>
                  </a:schemeClr>
                </a:solidFill>
              </a:rPr>
            </a:br>
            <a:r>
              <a:rPr lang="en-US" dirty="0" smtClean="0"/>
              <a:t>of running mixed IT environments”</a:t>
            </a:r>
            <a:endParaRPr lang="en-US" dirty="0"/>
          </a:p>
        </p:txBody>
      </p:sp>
      <p:sp>
        <p:nvSpPr>
          <p:cNvPr id="28" name="TextBox 27"/>
          <p:cNvSpPr txBox="1"/>
          <p:nvPr/>
        </p:nvSpPr>
        <p:spPr>
          <a:xfrm>
            <a:off x="862607" y="2292925"/>
            <a:ext cx="7183427" cy="892552"/>
          </a:xfrm>
          <a:prstGeom prst="rect">
            <a:avLst/>
          </a:prstGeom>
          <a:noFill/>
        </p:spPr>
        <p:txBody>
          <a:bodyPr wrap="square" lIns="91435" tIns="45718" rIns="91435" bIns="45718" rtlCol="0">
            <a:spAutoFit/>
          </a:bodyPr>
          <a:lstStyle/>
          <a:p>
            <a:pPr algn="ctr"/>
            <a:r>
              <a:rPr lang="en-US" dirty="0" smtClean="0"/>
              <a:t>“Help us </a:t>
            </a:r>
            <a:r>
              <a:rPr lang="en-US" sz="3200" b="1" dirty="0" smtClean="0">
                <a:solidFill>
                  <a:schemeClr val="accent4">
                    <a:lumMod val="60000"/>
                    <a:lumOff val="40000"/>
                  </a:schemeClr>
                </a:solidFill>
              </a:rPr>
              <a:t>protect our investments </a:t>
            </a:r>
            <a:r>
              <a:rPr lang="en-US" sz="2400" b="1" dirty="0" smtClean="0">
                <a:solidFill>
                  <a:schemeClr val="accent4">
                    <a:lumMod val="60000"/>
                    <a:lumOff val="40000"/>
                  </a:schemeClr>
                </a:solidFill>
              </a:rPr>
              <a:t/>
            </a:r>
            <a:br>
              <a:rPr lang="en-US" sz="2400" b="1" dirty="0" smtClean="0">
                <a:solidFill>
                  <a:schemeClr val="accent4">
                    <a:lumMod val="60000"/>
                    <a:lumOff val="40000"/>
                  </a:schemeClr>
                </a:solidFill>
              </a:rPr>
            </a:br>
            <a:r>
              <a:rPr lang="en-US" dirty="0" smtClean="0"/>
              <a:t>in legacy systems”</a:t>
            </a:r>
            <a:endParaRPr lang="en-US" dirty="0"/>
          </a:p>
        </p:txBody>
      </p:sp>
      <p:sp>
        <p:nvSpPr>
          <p:cNvPr id="30" name="TextBox 29"/>
          <p:cNvSpPr txBox="1"/>
          <p:nvPr/>
        </p:nvSpPr>
        <p:spPr>
          <a:xfrm>
            <a:off x="533401" y="4426524"/>
            <a:ext cx="7606469" cy="892552"/>
          </a:xfrm>
          <a:prstGeom prst="rect">
            <a:avLst/>
          </a:prstGeom>
          <a:noFill/>
        </p:spPr>
        <p:txBody>
          <a:bodyPr wrap="square" lIns="91435" tIns="45718" rIns="91435" bIns="45718" rtlCol="0">
            <a:spAutoFit/>
          </a:bodyPr>
          <a:lstStyle/>
          <a:p>
            <a:pPr algn="ctr"/>
            <a:r>
              <a:rPr lang="en-US" dirty="0" smtClean="0"/>
              <a:t>“Give us </a:t>
            </a:r>
            <a:r>
              <a:rPr lang="en-US" sz="3200" b="1" dirty="0" smtClean="0">
                <a:solidFill>
                  <a:schemeClr val="accent4">
                    <a:lumMod val="60000"/>
                    <a:lumOff val="40000"/>
                  </a:schemeClr>
                </a:solidFill>
              </a:rPr>
              <a:t>freedom of choice </a:t>
            </a:r>
            <a:r>
              <a:rPr lang="en-US" sz="2400" b="1" dirty="0" smtClean="0">
                <a:solidFill>
                  <a:schemeClr val="accent4">
                    <a:lumMod val="60000"/>
                    <a:lumOff val="40000"/>
                  </a:schemeClr>
                </a:solidFill>
              </a:rPr>
              <a:t/>
            </a:r>
            <a:br>
              <a:rPr lang="en-US" sz="2400" b="1" dirty="0" smtClean="0">
                <a:solidFill>
                  <a:schemeClr val="accent4">
                    <a:lumMod val="60000"/>
                    <a:lumOff val="40000"/>
                  </a:schemeClr>
                </a:solidFill>
              </a:rPr>
            </a:br>
            <a:r>
              <a:rPr lang="en-US" dirty="0" smtClean="0"/>
              <a:t>in making vendor and technology selections”</a:t>
            </a:r>
            <a:endParaRPr lang="en-US" dirty="0"/>
          </a:p>
        </p:txBody>
      </p:sp>
      <p:sp>
        <p:nvSpPr>
          <p:cNvPr id="31" name="TextBox 30"/>
          <p:cNvSpPr txBox="1"/>
          <p:nvPr/>
        </p:nvSpPr>
        <p:spPr>
          <a:xfrm>
            <a:off x="1025317" y="3359724"/>
            <a:ext cx="6858000" cy="892552"/>
          </a:xfrm>
          <a:prstGeom prst="rect">
            <a:avLst/>
          </a:prstGeom>
          <a:noFill/>
        </p:spPr>
        <p:txBody>
          <a:bodyPr wrap="square" lIns="91435" tIns="45718" rIns="91435" bIns="45718" rtlCol="0">
            <a:spAutoFit/>
          </a:bodyPr>
          <a:lstStyle/>
          <a:p>
            <a:pPr algn="ctr"/>
            <a:r>
              <a:rPr lang="en-US" dirty="0" smtClean="0"/>
              <a:t>“Help us </a:t>
            </a:r>
            <a:r>
              <a:rPr lang="en-US" sz="3200" b="1" dirty="0" smtClean="0">
                <a:solidFill>
                  <a:schemeClr val="accent4">
                    <a:lumMod val="60000"/>
                    <a:lumOff val="40000"/>
                  </a:schemeClr>
                </a:solidFill>
              </a:rPr>
              <a:t>realize more business value </a:t>
            </a:r>
            <a:r>
              <a:rPr lang="en-US" sz="2800" b="1" dirty="0" smtClean="0">
                <a:solidFill>
                  <a:schemeClr val="accent4">
                    <a:lumMod val="60000"/>
                    <a:lumOff val="40000"/>
                  </a:schemeClr>
                </a:solidFill>
              </a:rPr>
              <a:t/>
            </a:r>
            <a:br>
              <a:rPr lang="en-US" sz="2800" b="1" dirty="0" smtClean="0">
                <a:solidFill>
                  <a:schemeClr val="accent4">
                    <a:lumMod val="60000"/>
                    <a:lumOff val="40000"/>
                  </a:schemeClr>
                </a:solidFill>
              </a:rPr>
            </a:br>
            <a:r>
              <a:rPr lang="en-US" dirty="0" smtClean="0"/>
              <a:t>from our IT systems and the information they hold”</a:t>
            </a:r>
            <a:endParaRPr lang="en-US" dirty="0"/>
          </a:p>
        </p:txBody>
      </p:sp>
      <p:pic>
        <p:nvPicPr>
          <p:cNvPr id="5123" name="Picture 3" descr="C:\Program Files\Microsoft Resource DVD Artwork\DVD_ART\Artwork_Imagery\Shapes and Graphics\people\man happy customer satisfied person.png"/>
          <p:cNvPicPr>
            <a:picLocks noChangeAspect="1" noChangeArrowheads="1"/>
          </p:cNvPicPr>
          <p:nvPr/>
        </p:nvPicPr>
        <p:blipFill>
          <a:blip r:embed="rId5" cstate="print"/>
          <a:srcRect/>
          <a:stretch>
            <a:fillRect/>
          </a:stretch>
        </p:blipFill>
        <p:spPr bwMode="auto">
          <a:xfrm>
            <a:off x="0" y="3580748"/>
            <a:ext cx="2284016" cy="3277253"/>
          </a:xfrm>
          <a:prstGeom prst="rect">
            <a:avLst/>
          </a:prstGeom>
          <a:noFill/>
        </p:spPr>
      </p:pic>
      <p:pic>
        <p:nvPicPr>
          <p:cNvPr id="14" name="Picture 19" descr="C:\Program Files\Microsoft Resource DVD Artwork\DVD_ART\Artwork_Imagery\Shapes and Graphics\people\smiling business man.png"/>
          <p:cNvPicPr>
            <a:picLocks noChangeAspect="1" noChangeArrowheads="1"/>
          </p:cNvPicPr>
          <p:nvPr/>
        </p:nvPicPr>
        <p:blipFill>
          <a:blip r:embed="rId6" cstate="screen"/>
          <a:srcRect/>
          <a:stretch>
            <a:fillRect/>
          </a:stretch>
        </p:blipFill>
        <p:spPr bwMode="auto">
          <a:xfrm>
            <a:off x="6810820" y="3037841"/>
            <a:ext cx="2333183" cy="3276600"/>
          </a:xfrm>
          <a:prstGeom prst="rect">
            <a:avLst/>
          </a:prstGeom>
          <a:noFill/>
        </p:spPr>
      </p:pic>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Grp="1" noChangeArrowheads="1"/>
          </p:cNvSpPr>
          <p:nvPr>
            <p:ph type="title"/>
          </p:nvPr>
        </p:nvSpPr>
        <p:spPr>
          <a:xfrm>
            <a:off x="381001" y="230188"/>
            <a:ext cx="8382000" cy="665924"/>
          </a:xfrm>
        </p:spPr>
        <p:txBody>
          <a:bodyPr/>
          <a:lstStyle/>
          <a:p>
            <a:r>
              <a:rPr lang="en-GB" dirty="0" smtClean="0"/>
              <a:t>DNS Service</a:t>
            </a:r>
            <a:br>
              <a:rPr lang="en-GB" dirty="0" smtClean="0"/>
            </a:br>
            <a:r>
              <a:rPr lang="en-GB" dirty="0" smtClean="0"/>
              <a:t/>
            </a:r>
            <a:br>
              <a:rPr lang="en-GB" dirty="0" smtClean="0"/>
            </a:br>
            <a:endParaRPr lang="en-GB" dirty="0" smtClean="0"/>
          </a:p>
        </p:txBody>
      </p:sp>
      <p:sp>
        <p:nvSpPr>
          <p:cNvPr id="16387" name="Rectangle 2"/>
          <p:cNvSpPr>
            <a:spLocks noGrp="1" noChangeArrowheads="1"/>
          </p:cNvSpPr>
          <p:nvPr>
            <p:ph idx="1"/>
          </p:nvPr>
        </p:nvSpPr>
        <p:spPr/>
        <p:txBody>
          <a:bodyPr/>
          <a:lstStyle/>
          <a:p>
            <a:endParaRPr lang="en-US" smtClean="0"/>
          </a:p>
          <a:p>
            <a:pPr lvl="1"/>
            <a:endParaRPr lang="en-GB" dirty="0" smtClean="0"/>
          </a:p>
        </p:txBody>
      </p:sp>
      <p:pic>
        <p:nvPicPr>
          <p:cNvPr id="4" name="Picture 3" descr="DNS service.jpg"/>
          <p:cNvPicPr>
            <a:picLocks/>
          </p:cNvPicPr>
          <p:nvPr/>
        </p:nvPicPr>
        <p:blipFill>
          <a:blip r:embed="rId3"/>
          <a:stretch>
            <a:fillRect/>
          </a:stretch>
        </p:blipFill>
        <p:spPr>
          <a:xfrm>
            <a:off x="1159114" y="949981"/>
            <a:ext cx="6949440" cy="5559552"/>
          </a:xfrm>
          <a:prstGeom prst="rect">
            <a:avLst/>
          </a:prstGeom>
          <a:noFill/>
          <a:ln>
            <a:noFill/>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Grp="1" noChangeArrowheads="1"/>
          </p:cNvSpPr>
          <p:nvPr>
            <p:ph type="title"/>
          </p:nvPr>
        </p:nvSpPr>
        <p:spPr>
          <a:xfrm>
            <a:off x="387055" y="228601"/>
            <a:ext cx="8375946" cy="694943"/>
          </a:xfrm>
        </p:spPr>
        <p:txBody>
          <a:bodyPr/>
          <a:lstStyle/>
          <a:p>
            <a:r>
              <a:rPr lang="en-GB" dirty="0" smtClean="0"/>
              <a:t>Samba Service Health</a:t>
            </a:r>
            <a:br>
              <a:rPr lang="en-GB" dirty="0" smtClean="0"/>
            </a:br>
            <a:r>
              <a:rPr lang="en-GB" dirty="0" smtClean="0"/>
              <a:t/>
            </a:r>
            <a:br>
              <a:rPr lang="en-GB" dirty="0" smtClean="0"/>
            </a:br>
            <a:endParaRPr lang="en-GB" dirty="0" smtClean="0"/>
          </a:p>
        </p:txBody>
      </p:sp>
      <p:sp>
        <p:nvSpPr>
          <p:cNvPr id="16387" name="Rectangle 2"/>
          <p:cNvSpPr>
            <a:spLocks noGrp="1" noChangeArrowheads="1"/>
          </p:cNvSpPr>
          <p:nvPr>
            <p:ph idx="1"/>
          </p:nvPr>
        </p:nvSpPr>
        <p:spPr>
          <a:xfrm>
            <a:off x="381001" y="1412875"/>
            <a:ext cx="8382000" cy="917174"/>
          </a:xfrm>
        </p:spPr>
        <p:txBody>
          <a:bodyPr/>
          <a:lstStyle/>
          <a:p>
            <a:endParaRPr lang="en-US" smtClean="0"/>
          </a:p>
          <a:p>
            <a:pPr lvl="1"/>
            <a:endParaRPr lang="en-GB" dirty="0" smtClean="0"/>
          </a:p>
        </p:txBody>
      </p:sp>
      <p:pic>
        <p:nvPicPr>
          <p:cNvPr id="5" name="Picture 4" descr="Samba Service Health.jpg"/>
          <p:cNvPicPr>
            <a:picLocks/>
          </p:cNvPicPr>
          <p:nvPr/>
        </p:nvPicPr>
        <p:blipFill>
          <a:blip r:embed="rId3"/>
          <a:stretch>
            <a:fillRect/>
          </a:stretch>
        </p:blipFill>
        <p:spPr>
          <a:xfrm>
            <a:off x="1123873" y="978048"/>
            <a:ext cx="6949440" cy="5559552"/>
          </a:xfrm>
          <a:prstGeom prst="rect">
            <a:avLst/>
          </a:prstGeom>
          <a:noFill/>
          <a:ln>
            <a:noFill/>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Grp="1" noChangeArrowheads="1"/>
          </p:cNvSpPr>
          <p:nvPr>
            <p:ph type="title"/>
          </p:nvPr>
        </p:nvSpPr>
        <p:spPr>
          <a:xfrm>
            <a:off x="387055" y="228601"/>
            <a:ext cx="8375946" cy="676655"/>
          </a:xfrm>
        </p:spPr>
        <p:txBody>
          <a:bodyPr/>
          <a:lstStyle/>
          <a:p>
            <a:pPr>
              <a:tabLst>
                <a:tab pos="0" algn="l"/>
                <a:tab pos="914353" algn="l"/>
                <a:tab pos="1828706" algn="l"/>
                <a:tab pos="2743060" algn="l"/>
                <a:tab pos="3657413" algn="l"/>
                <a:tab pos="4571766" algn="l"/>
                <a:tab pos="5486119" algn="l"/>
                <a:tab pos="6400473" algn="l"/>
                <a:tab pos="7314825" algn="l"/>
                <a:tab pos="8229179" algn="l"/>
                <a:tab pos="9143532" algn="l"/>
                <a:tab pos="10057885" algn="l"/>
              </a:tabLst>
            </a:pPr>
            <a:r>
              <a:rPr lang="en-GB" dirty="0" smtClean="0"/>
              <a:t>DHCP Service Performance</a:t>
            </a:r>
            <a:br>
              <a:rPr lang="en-GB" dirty="0" smtClean="0"/>
            </a:br>
            <a:r>
              <a:rPr lang="en-GB" dirty="0" smtClean="0"/>
              <a:t/>
            </a:r>
            <a:br>
              <a:rPr lang="en-GB" dirty="0" smtClean="0"/>
            </a:br>
            <a:endParaRPr lang="en-GB" sz="2000" dirty="0" smtClean="0"/>
          </a:p>
        </p:txBody>
      </p:sp>
      <p:sp>
        <p:nvSpPr>
          <p:cNvPr id="16387" name="Rectangle 2"/>
          <p:cNvSpPr>
            <a:spLocks noGrp="1" noChangeArrowheads="1"/>
          </p:cNvSpPr>
          <p:nvPr>
            <p:ph type="body" sz="quarter" idx="10"/>
          </p:nvPr>
        </p:nvSpPr>
        <p:spPr/>
        <p:txBody>
          <a:bodyPr>
            <a:noAutofit/>
          </a:bodyPr>
          <a:lstStyle/>
          <a:p>
            <a:pPr>
              <a:buNone/>
            </a:pPr>
            <a:endParaRPr lang="en-US" sz="1800" dirty="0" smtClean="0"/>
          </a:p>
          <a:p>
            <a:pPr lvl="1">
              <a:buNone/>
              <a:tabLst>
                <a:tab pos="168267" algn="l"/>
                <a:tab pos="1082619" algn="l"/>
                <a:tab pos="1996973" algn="l"/>
                <a:tab pos="2911326" algn="l"/>
                <a:tab pos="3825679" algn="l"/>
                <a:tab pos="4740032" algn="l"/>
                <a:tab pos="5654386" algn="l"/>
                <a:tab pos="6568738" algn="l"/>
                <a:tab pos="7483092" algn="l"/>
                <a:tab pos="8397445" algn="l"/>
                <a:tab pos="9311799" algn="l"/>
                <a:tab pos="10226151" algn="l"/>
              </a:tabLst>
              <a:defRPr/>
            </a:pPr>
            <a:endParaRPr lang="en-GB" sz="1200" dirty="0" smtClean="0"/>
          </a:p>
        </p:txBody>
      </p:sp>
      <p:pic>
        <p:nvPicPr>
          <p:cNvPr id="6" name="Picture 5" descr="DHCP Performance.jpg"/>
          <p:cNvPicPr>
            <a:picLocks/>
          </p:cNvPicPr>
          <p:nvPr/>
        </p:nvPicPr>
        <p:blipFill>
          <a:blip r:embed="rId3"/>
          <a:stretch>
            <a:fillRect/>
          </a:stretch>
        </p:blipFill>
        <p:spPr>
          <a:xfrm>
            <a:off x="1103473" y="914867"/>
            <a:ext cx="6949440" cy="5559552"/>
          </a:xfrm>
          <a:prstGeom prst="rect">
            <a:avLst/>
          </a:prstGeom>
          <a:noFill/>
          <a:ln>
            <a:noFill/>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10794" y="4197487"/>
            <a:ext cx="8166862" cy="1059925"/>
          </a:xfrm>
        </p:spPr>
        <p:txBody>
          <a:bodyPr/>
          <a:lstStyle/>
          <a:p>
            <a:r>
              <a:rPr lang="en-US" dirty="0"/>
              <a:t>i</a:t>
            </a:r>
            <a:r>
              <a:rPr lang="en-US" dirty="0" smtClean="0"/>
              <a:t>dentity federation</a:t>
            </a:r>
            <a:endParaRPr lang="en-US" dirty="0"/>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3"/>
          </p:nvPr>
        </p:nvSpPr>
        <p:spPr>
          <a:xfrm>
            <a:off x="266089" y="3919370"/>
            <a:ext cx="8701266" cy="2185596"/>
          </a:xfrm>
        </p:spPr>
        <p:txBody>
          <a:bodyPr>
            <a:noAutofit/>
          </a:bodyPr>
          <a:lstStyle/>
          <a:p>
            <a:pPr marL="342882" lvl="1" indent="-342882">
              <a:spcBef>
                <a:spcPts val="0"/>
              </a:spcBef>
              <a:buBlip>
                <a:blip r:embed="rId3"/>
              </a:buBlip>
            </a:pPr>
            <a:r>
              <a:rPr lang="en-US" sz="2400" dirty="0" smtClean="0"/>
              <a:t>Share identity information with other systems through Active Directory Federation Services, WS-Federation</a:t>
            </a:r>
          </a:p>
          <a:p>
            <a:pPr marL="342882" lvl="1" indent="-342882">
              <a:spcBef>
                <a:spcPts val="0"/>
              </a:spcBef>
              <a:buBlip>
                <a:blip r:embed="rId3"/>
              </a:buBlip>
            </a:pPr>
            <a:r>
              <a:rPr lang="en-US" sz="2400" dirty="0" smtClean="0"/>
              <a:t>Provide claims-based user access with Geneva</a:t>
            </a:r>
            <a:r>
              <a:rPr lang="en-US" sz="2400" i="1" dirty="0" smtClean="0"/>
              <a:t>, </a:t>
            </a:r>
            <a:r>
              <a:rPr lang="en-US" sz="2400" dirty="0" smtClean="0"/>
              <a:t>SAML 2.0</a:t>
            </a:r>
          </a:p>
          <a:p>
            <a:pPr marL="342882" lvl="1" indent="-342882">
              <a:spcBef>
                <a:spcPts val="0"/>
              </a:spcBef>
              <a:buBlip>
                <a:blip r:embed="rId3"/>
              </a:buBlip>
            </a:pPr>
            <a:r>
              <a:rPr lang="en-US" sz="2400" dirty="0" smtClean="0"/>
              <a:t>Centralize authentication, authorization across diverse systems</a:t>
            </a:r>
          </a:p>
          <a:p>
            <a:pPr marL="342882" lvl="1" indent="-342882">
              <a:spcBef>
                <a:spcPts val="0"/>
              </a:spcBef>
              <a:buBlip>
                <a:blip r:embed="rId3"/>
              </a:buBlip>
            </a:pPr>
            <a:r>
              <a:rPr lang="en-US" sz="2400" dirty="0" smtClean="0"/>
              <a:t>Synchronize identity information across systems, applications  </a:t>
            </a:r>
          </a:p>
        </p:txBody>
      </p:sp>
      <p:sp>
        <p:nvSpPr>
          <p:cNvPr id="2" name="Title 1"/>
          <p:cNvSpPr>
            <a:spLocks noGrp="1"/>
          </p:cNvSpPr>
          <p:nvPr>
            <p:ph type="title"/>
          </p:nvPr>
        </p:nvSpPr>
        <p:spPr/>
        <p:txBody>
          <a:bodyPr>
            <a:normAutofit/>
          </a:bodyPr>
          <a:lstStyle/>
          <a:p>
            <a:r>
              <a:rPr lang="en-US" dirty="0" smtClean="0"/>
              <a:t>Enhance Security Capabilities </a:t>
            </a:r>
            <a:endParaRPr lang="en-US" dirty="0"/>
          </a:p>
        </p:txBody>
      </p:sp>
      <p:sp>
        <p:nvSpPr>
          <p:cNvPr id="3" name="Content Placeholder 3"/>
          <p:cNvSpPr txBox="1">
            <a:spLocks/>
          </p:cNvSpPr>
          <p:nvPr/>
        </p:nvSpPr>
        <p:spPr>
          <a:xfrm>
            <a:off x="304801" y="808041"/>
            <a:ext cx="8534400" cy="5440363"/>
          </a:xfrm>
          <a:prstGeom prst="rect">
            <a:avLst/>
          </a:prstGeom>
        </p:spPr>
        <p:txBody>
          <a:bodyPr lIns="91435" tIns="45718" rIns="91435" bIns="45718"/>
          <a:lstStyle/>
          <a:p>
            <a:pPr marL="342882" indent="-342882" defTabSz="914353">
              <a:spcBef>
                <a:spcPct val="20000"/>
              </a:spcBef>
              <a:buSzPct val="110000"/>
              <a:buBlip>
                <a:blip r:embed="rId3"/>
              </a:buBlip>
              <a:defRPr/>
            </a:pPr>
            <a:endParaRPr lang="en-US" sz="2400" dirty="0">
              <a:solidFill>
                <a:schemeClr val="bg1"/>
              </a:solidFill>
            </a:endParaRPr>
          </a:p>
        </p:txBody>
      </p:sp>
      <p:sp>
        <p:nvSpPr>
          <p:cNvPr id="11" name="Slide Number Placeholder 10"/>
          <p:cNvSpPr>
            <a:spLocks noGrp="1"/>
          </p:cNvSpPr>
          <p:nvPr>
            <p:ph type="sldNum" sz="quarter" idx="12"/>
          </p:nvPr>
        </p:nvSpPr>
        <p:spPr/>
        <p:txBody>
          <a:bodyPr/>
          <a:lstStyle/>
          <a:p>
            <a:fld id="{F36DB0E4-7632-4126-BCC8-EAE492994250}" type="slidenum">
              <a:rPr lang="en-US" smtClean="0"/>
              <a:pPr/>
              <a:t>34</a:t>
            </a:fld>
            <a:endParaRPr lang="en-US"/>
          </a:p>
        </p:txBody>
      </p:sp>
      <p:grpSp>
        <p:nvGrpSpPr>
          <p:cNvPr id="5" name="Group 17"/>
          <p:cNvGrpSpPr/>
          <p:nvPr/>
        </p:nvGrpSpPr>
        <p:grpSpPr>
          <a:xfrm>
            <a:off x="1301173" y="1035262"/>
            <a:ext cx="5308372" cy="2679539"/>
            <a:chOff x="-3802597" y="1013665"/>
            <a:chExt cx="5308372" cy="2679539"/>
          </a:xfrm>
        </p:grpSpPr>
        <p:cxnSp>
          <p:nvCxnSpPr>
            <p:cNvPr id="85" name="Straight Connector 84"/>
            <p:cNvCxnSpPr/>
            <p:nvPr/>
          </p:nvCxnSpPr>
          <p:spPr>
            <a:xfrm flipV="1">
              <a:off x="-2140534" y="1663156"/>
              <a:ext cx="1276258" cy="799212"/>
            </a:xfrm>
            <a:prstGeom prst="line">
              <a:avLst/>
            </a:prstGeom>
            <a:ln w="25400">
              <a:solidFill>
                <a:schemeClr val="bg2">
                  <a:lumMod val="60000"/>
                  <a:lumOff val="40000"/>
                </a:schemeClr>
              </a:solidFill>
            </a:ln>
            <a:effectLst>
              <a:outerShdw blurRad="50800" dir="5400000" algn="ctr" rotWithShape="0">
                <a:schemeClr val="tx2">
                  <a:lumMod val="85000"/>
                </a:schemeClr>
              </a:outerShdw>
            </a:effectLst>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16200000" flipH="1">
              <a:off x="-593499" y="1684556"/>
              <a:ext cx="1493397" cy="1456390"/>
            </a:xfrm>
            <a:prstGeom prst="line">
              <a:avLst/>
            </a:prstGeom>
            <a:ln w="25400">
              <a:solidFill>
                <a:schemeClr val="bg2">
                  <a:lumMod val="60000"/>
                  <a:lumOff val="40000"/>
                </a:schemeClr>
              </a:solidFill>
            </a:ln>
            <a:effectLst>
              <a:outerShdw blurRad="50800" dir="5400000" algn="ctr" rotWithShape="0">
                <a:schemeClr val="tx2">
                  <a:lumMod val="85000"/>
                </a:schemeClr>
              </a:outerShdw>
            </a:effectLst>
          </p:spPr>
          <p:style>
            <a:lnRef idx="1">
              <a:schemeClr val="accent1"/>
            </a:lnRef>
            <a:fillRef idx="0">
              <a:schemeClr val="accent1"/>
            </a:fillRef>
            <a:effectRef idx="0">
              <a:schemeClr val="accent1"/>
            </a:effectRef>
            <a:fontRef idx="minor">
              <a:schemeClr val="tx1"/>
            </a:fontRef>
          </p:style>
        </p:cxnSp>
        <p:grpSp>
          <p:nvGrpSpPr>
            <p:cNvPr id="6" name="Group 21"/>
            <p:cNvGrpSpPr/>
            <p:nvPr/>
          </p:nvGrpSpPr>
          <p:grpSpPr>
            <a:xfrm>
              <a:off x="-1487158" y="1013665"/>
              <a:ext cx="1298865" cy="1085060"/>
              <a:chOff x="7069823" y="1158526"/>
              <a:chExt cx="1679324" cy="1402892"/>
            </a:xfrm>
          </p:grpSpPr>
          <p:pic>
            <p:nvPicPr>
              <p:cNvPr id="4101" name="Picture 5" descr="D:\2007 jobs\ms-artwork-2005\vista styled icons-all\pc.png"/>
              <p:cNvPicPr>
                <a:picLocks noChangeAspect="1" noChangeArrowheads="1"/>
              </p:cNvPicPr>
              <p:nvPr/>
            </p:nvPicPr>
            <p:blipFill>
              <a:blip r:embed="rId4" cstate="print"/>
              <a:srcRect/>
              <a:stretch>
                <a:fillRect/>
              </a:stretch>
            </p:blipFill>
            <p:spPr bwMode="auto">
              <a:xfrm>
                <a:off x="7069823" y="1158526"/>
                <a:ext cx="1679324" cy="1402892"/>
              </a:xfrm>
              <a:prstGeom prst="rect">
                <a:avLst/>
              </a:prstGeom>
              <a:noFill/>
            </p:spPr>
          </p:pic>
          <p:pic>
            <p:nvPicPr>
              <p:cNvPr id="65" name="Picture 10" descr="C:\Users\Kevin\Desktop\ClipArt\XML Icons\ADtriangle4_7connected.png"/>
              <p:cNvPicPr>
                <a:picLocks noChangeAspect="1" noChangeArrowheads="1"/>
              </p:cNvPicPr>
              <p:nvPr/>
            </p:nvPicPr>
            <p:blipFill>
              <a:blip r:embed="rId5" cstate="screen"/>
              <a:srcRect/>
              <a:stretch>
                <a:fillRect/>
              </a:stretch>
            </p:blipFill>
            <p:spPr bwMode="auto">
              <a:xfrm>
                <a:off x="7467167" y="1359567"/>
                <a:ext cx="1004165" cy="640857"/>
              </a:xfrm>
              <a:prstGeom prst="rect">
                <a:avLst/>
              </a:prstGeom>
              <a:noFill/>
              <a:scene3d>
                <a:camera prst="perspectiveHeroicExtremeLeftFacing"/>
                <a:lightRig rig="threePt" dir="t"/>
              </a:scene3d>
            </p:spPr>
          </p:pic>
        </p:grpSp>
        <p:grpSp>
          <p:nvGrpSpPr>
            <p:cNvPr id="7" name="Group 19"/>
            <p:cNvGrpSpPr/>
            <p:nvPr/>
          </p:nvGrpSpPr>
          <p:grpSpPr>
            <a:xfrm>
              <a:off x="-3033524" y="2119635"/>
              <a:ext cx="1151514" cy="1142362"/>
              <a:chOff x="3410095" y="1803603"/>
              <a:chExt cx="3428127" cy="3400882"/>
            </a:xfrm>
          </p:grpSpPr>
          <p:pic>
            <p:nvPicPr>
              <p:cNvPr id="4098" name="Picture 2" descr="D:\2007 jobs\ms-artwork-2005\vista styled icons-all\VPN.png"/>
              <p:cNvPicPr>
                <a:picLocks noChangeAspect="1" noChangeArrowheads="1"/>
              </p:cNvPicPr>
              <p:nvPr/>
            </p:nvPicPr>
            <p:blipFill>
              <a:blip r:embed="rId6" cstate="print"/>
              <a:srcRect/>
              <a:stretch>
                <a:fillRect/>
              </a:stretch>
            </p:blipFill>
            <p:spPr bwMode="auto">
              <a:xfrm>
                <a:off x="3410095" y="1803603"/>
                <a:ext cx="2323810" cy="3250794"/>
              </a:xfrm>
              <a:prstGeom prst="rect">
                <a:avLst/>
              </a:prstGeom>
              <a:noFill/>
            </p:spPr>
          </p:pic>
          <p:pic>
            <p:nvPicPr>
              <p:cNvPr id="4099" name="Picture 3" descr="D:\2007 jobs\ms-artwork-2005\vista styled icons-all\Server.png"/>
              <p:cNvPicPr>
                <a:picLocks noChangeAspect="1" noChangeArrowheads="1"/>
              </p:cNvPicPr>
              <p:nvPr/>
            </p:nvPicPr>
            <p:blipFill>
              <a:blip r:embed="rId7" cstate="print"/>
              <a:srcRect/>
              <a:stretch>
                <a:fillRect/>
              </a:stretch>
            </p:blipFill>
            <p:spPr bwMode="auto">
              <a:xfrm>
                <a:off x="4425523" y="1902897"/>
                <a:ext cx="2412699" cy="3301588"/>
              </a:xfrm>
              <a:prstGeom prst="rect">
                <a:avLst/>
              </a:prstGeom>
              <a:noFill/>
            </p:spPr>
          </p:pic>
        </p:grpSp>
        <p:pic>
          <p:nvPicPr>
            <p:cNvPr id="4100" name="Picture 4" descr="D:\2007 jobs\ms-artwork-2005\vista styled icons-all\imageres.dll_I0065_0409-app.png"/>
            <p:cNvPicPr>
              <a:picLocks noChangeAspect="1" noChangeArrowheads="1"/>
            </p:cNvPicPr>
            <p:nvPr/>
          </p:nvPicPr>
          <p:blipFill>
            <a:blip r:embed="rId8" cstate="print"/>
            <a:srcRect/>
            <a:stretch>
              <a:fillRect/>
            </a:stretch>
          </p:blipFill>
          <p:spPr bwMode="auto">
            <a:xfrm>
              <a:off x="243711" y="2229461"/>
              <a:ext cx="1262064" cy="1262064"/>
            </a:xfrm>
            <a:prstGeom prst="rect">
              <a:avLst/>
            </a:prstGeom>
            <a:noFill/>
          </p:spPr>
        </p:pic>
        <p:pic>
          <p:nvPicPr>
            <p:cNvPr id="75" name="Picture 4" descr="C:\Users\Kevin\Documents\ClipArt\Windows Illustration Icons\Female User.png"/>
            <p:cNvPicPr>
              <a:picLocks noChangeAspect="1" noChangeArrowheads="1"/>
            </p:cNvPicPr>
            <p:nvPr/>
          </p:nvPicPr>
          <p:blipFill>
            <a:blip r:embed="rId9" cstate="print"/>
            <a:srcRect/>
            <a:stretch>
              <a:fillRect/>
            </a:stretch>
          </p:blipFill>
          <p:spPr bwMode="auto">
            <a:xfrm>
              <a:off x="-323086" y="2263524"/>
              <a:ext cx="1381125" cy="1429680"/>
            </a:xfrm>
            <a:prstGeom prst="rect">
              <a:avLst/>
            </a:prstGeom>
            <a:noFill/>
          </p:spPr>
        </p:pic>
        <p:pic>
          <p:nvPicPr>
            <p:cNvPr id="4102" name="Picture 6" descr="D:\DVD_ART35\Artwork_Imagery\Icons - Illustrations\_eHOME ICONS\application servers computer.png"/>
            <p:cNvPicPr>
              <a:picLocks noChangeAspect="1" noChangeArrowheads="1"/>
            </p:cNvPicPr>
            <p:nvPr/>
          </p:nvPicPr>
          <p:blipFill>
            <a:blip r:embed="rId10" cstate="print"/>
            <a:srcRect/>
            <a:stretch>
              <a:fillRect/>
            </a:stretch>
          </p:blipFill>
          <p:spPr bwMode="auto">
            <a:xfrm>
              <a:off x="-3802597" y="2332897"/>
              <a:ext cx="756805" cy="1066407"/>
            </a:xfrm>
            <a:prstGeom prst="rect">
              <a:avLst/>
            </a:prstGeom>
            <a:noFill/>
          </p:spPr>
        </p:pic>
        <p:pic>
          <p:nvPicPr>
            <p:cNvPr id="4103" name="Picture 7" descr="D:\DVD_ART35\Artwork_Imagery\Icons - Illustrations\_eHOME ICONS\Servers rack applicance.png"/>
            <p:cNvPicPr>
              <a:picLocks noChangeAspect="1" noChangeArrowheads="1"/>
            </p:cNvPicPr>
            <p:nvPr/>
          </p:nvPicPr>
          <p:blipFill>
            <a:blip r:embed="rId11" cstate="print"/>
            <a:srcRect/>
            <a:stretch>
              <a:fillRect/>
            </a:stretch>
          </p:blipFill>
          <p:spPr bwMode="auto">
            <a:xfrm>
              <a:off x="-3269630" y="2913110"/>
              <a:ext cx="847293" cy="601359"/>
            </a:xfrm>
            <a:prstGeom prst="rect">
              <a:avLst/>
            </a:prstGeom>
            <a:noFill/>
          </p:spPr>
        </p:pic>
      </p:gr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61" name="Text Box 5"/>
          <p:cNvSpPr txBox="1">
            <a:spLocks noChangeArrowheads="1"/>
          </p:cNvSpPr>
          <p:nvPr/>
        </p:nvSpPr>
        <p:spPr bwMode="auto">
          <a:xfrm>
            <a:off x="228600" y="300038"/>
            <a:ext cx="8610600" cy="590064"/>
          </a:xfrm>
          <a:prstGeom prst="rect">
            <a:avLst/>
          </a:prstGeom>
          <a:noFill/>
          <a:ln w="12700">
            <a:noFill/>
            <a:miter lim="800000"/>
            <a:headEnd/>
            <a:tailEnd/>
          </a:ln>
        </p:spPr>
        <p:txBody>
          <a:bodyPr lIns="91435" tIns="45718" rIns="91435" bIns="45718">
            <a:spAutoFit/>
          </a:bodyPr>
          <a:lstStyle/>
          <a:p>
            <a:pPr algn="ctr"/>
            <a:endParaRPr lang="en-US" sz="3200" dirty="0">
              <a:solidFill>
                <a:schemeClr val="tx2"/>
              </a:solidFill>
              <a:latin typeface="+mj-lt"/>
              <a:cs typeface="Tahoma" pitchFamily="34" charset="0"/>
            </a:endParaRPr>
          </a:p>
        </p:txBody>
      </p:sp>
      <p:sp>
        <p:nvSpPr>
          <p:cNvPr id="15362" name="Rectangle 2"/>
          <p:cNvSpPr>
            <a:spLocks noChangeArrowheads="1"/>
          </p:cNvSpPr>
          <p:nvPr/>
        </p:nvSpPr>
        <p:spPr bwMode="auto">
          <a:xfrm>
            <a:off x="4211854" y="1502122"/>
            <a:ext cx="4800600" cy="3834892"/>
          </a:xfrm>
          <a:prstGeom prst="rect">
            <a:avLst/>
          </a:prstGeom>
          <a:noFill/>
          <a:ln w="9525">
            <a:noFill/>
            <a:miter lim="800000"/>
            <a:headEnd/>
            <a:tailEnd/>
          </a:ln>
        </p:spPr>
        <p:txBody>
          <a:bodyPr wrap="square" lIns="91435" tIns="45718" rIns="91435" bIns="45718">
            <a:spAutoFit/>
          </a:bodyPr>
          <a:lstStyle/>
          <a:p>
            <a:pPr eaLnBrk="0" hangingPunct="0">
              <a:spcBef>
                <a:spcPct val="30000"/>
              </a:spcBef>
              <a:buClr>
                <a:schemeClr val="tx2"/>
              </a:buClr>
              <a:buFont typeface="Wingdings 2" pitchFamily="18" charset="2"/>
              <a:buNone/>
              <a:defRPr/>
            </a:pPr>
            <a:r>
              <a:rPr lang="en-US" b="1" dirty="0" smtClean="0">
                <a:solidFill>
                  <a:schemeClr val="accent4">
                    <a:lumMod val="60000"/>
                    <a:lumOff val="40000"/>
                  </a:schemeClr>
                </a:solidFill>
                <a:effectLst>
                  <a:outerShdw blurRad="38100" dist="38100" dir="2700000" algn="tl">
                    <a:srgbClr val="000000">
                      <a:alpha val="43137"/>
                    </a:srgbClr>
                  </a:outerShdw>
                </a:effectLst>
                <a:latin typeface="+mj-lt"/>
                <a:cs typeface="Tahoma" pitchFamily="34" charset="0"/>
              </a:rPr>
              <a:t>What is Federation?</a:t>
            </a:r>
            <a:endParaRPr lang="en-US" b="1" dirty="0">
              <a:solidFill>
                <a:schemeClr val="accent4">
                  <a:lumMod val="60000"/>
                  <a:lumOff val="40000"/>
                </a:schemeClr>
              </a:solidFill>
              <a:effectLst>
                <a:outerShdw blurRad="38100" dist="38100" dir="2700000" algn="tl">
                  <a:srgbClr val="000000">
                    <a:alpha val="43137"/>
                  </a:srgbClr>
                </a:outerShdw>
              </a:effectLst>
              <a:latin typeface="+mj-lt"/>
              <a:cs typeface="Tahoma" pitchFamily="34" charset="0"/>
            </a:endParaRPr>
          </a:p>
          <a:p>
            <a:pPr marL="342882" lvl="1" indent="-342882">
              <a:spcAft>
                <a:spcPts val="600"/>
              </a:spcAft>
              <a:buClr>
                <a:schemeClr val="tx2"/>
              </a:buClr>
              <a:buSzPct val="110000"/>
              <a:buBlip>
                <a:blip r:embed="rId3"/>
              </a:buBlip>
              <a:defRPr/>
            </a:pPr>
            <a:r>
              <a:rPr lang="en-US" sz="1600" dirty="0" smtClean="0"/>
              <a:t>Trust agreements between disparate security realms</a:t>
            </a:r>
          </a:p>
          <a:p>
            <a:pPr marL="342882" lvl="1" indent="-342882">
              <a:spcAft>
                <a:spcPts val="600"/>
              </a:spcAft>
              <a:buClr>
                <a:schemeClr val="tx2"/>
              </a:buClr>
              <a:buSzPct val="110000"/>
              <a:buBlip>
                <a:blip r:embed="rId3"/>
              </a:buBlip>
              <a:defRPr/>
            </a:pPr>
            <a:r>
              <a:rPr lang="en-US" sz="1600" dirty="0" smtClean="0"/>
              <a:t>Credentials, user attributes managed in “home realm” by partner organization’s Directory </a:t>
            </a:r>
            <a:endParaRPr lang="en-US" sz="800" dirty="0" smtClean="0">
              <a:effectLst>
                <a:outerShdw blurRad="38100" dist="38100" dir="2700000" algn="tl">
                  <a:srgbClr val="000000">
                    <a:alpha val="43137"/>
                  </a:srgbClr>
                </a:outerShdw>
              </a:effectLst>
              <a:latin typeface="+mj-lt"/>
              <a:cs typeface="Tahoma" pitchFamily="34" charset="0"/>
            </a:endParaRPr>
          </a:p>
          <a:p>
            <a:pPr eaLnBrk="0" hangingPunct="0">
              <a:spcBef>
                <a:spcPct val="30000"/>
              </a:spcBef>
              <a:buClr>
                <a:schemeClr val="tx2"/>
              </a:buClr>
              <a:defRPr/>
            </a:pPr>
            <a:r>
              <a:rPr lang="en-US" b="1" dirty="0" smtClean="0">
                <a:solidFill>
                  <a:schemeClr val="accent4">
                    <a:lumMod val="60000"/>
                    <a:lumOff val="40000"/>
                  </a:schemeClr>
                </a:solidFill>
                <a:effectLst>
                  <a:outerShdw blurRad="38100" dist="38100" dir="2700000" algn="tl">
                    <a:srgbClr val="000000">
                      <a:alpha val="43137"/>
                    </a:srgbClr>
                  </a:outerShdw>
                </a:effectLst>
                <a:latin typeface="+mj-lt"/>
                <a:cs typeface="Tahoma" pitchFamily="34" charset="0"/>
              </a:rPr>
              <a:t>Active Directory Federation Services</a:t>
            </a:r>
          </a:p>
          <a:p>
            <a:pPr marL="342882" lvl="1" indent="-342882">
              <a:spcBef>
                <a:spcPct val="30000"/>
              </a:spcBef>
              <a:spcAft>
                <a:spcPts val="600"/>
              </a:spcAft>
              <a:buClr>
                <a:schemeClr val="tx2"/>
              </a:buClr>
              <a:buSzPct val="110000"/>
              <a:buBlip>
                <a:blip r:embed="rId3"/>
              </a:buBlip>
              <a:defRPr/>
            </a:pPr>
            <a:r>
              <a:rPr lang="en-GB" sz="1600" dirty="0" smtClean="0"/>
              <a:t>Standards-based approach to federated identity</a:t>
            </a:r>
          </a:p>
          <a:p>
            <a:pPr marL="342882" lvl="1" indent="-342882">
              <a:spcBef>
                <a:spcPct val="30000"/>
              </a:spcBef>
              <a:spcAft>
                <a:spcPts val="600"/>
              </a:spcAft>
              <a:buClr>
                <a:schemeClr val="tx2"/>
              </a:buClr>
              <a:buSzPct val="110000"/>
              <a:buBlip>
                <a:blip r:embed="rId3"/>
              </a:buBlip>
              <a:defRPr/>
            </a:pPr>
            <a:r>
              <a:rPr lang="en-GB" sz="1600" dirty="0" smtClean="0"/>
              <a:t>Web protocols for exchanging data</a:t>
            </a:r>
            <a:endParaRPr lang="en-US" sz="800" dirty="0" smtClean="0">
              <a:effectLst>
                <a:outerShdw blurRad="38100" dist="38100" dir="2700000" algn="tl">
                  <a:srgbClr val="000000">
                    <a:alpha val="43137"/>
                  </a:srgbClr>
                </a:outerShdw>
              </a:effectLst>
              <a:latin typeface="+mj-lt"/>
              <a:cs typeface="Tahoma" pitchFamily="34" charset="0"/>
            </a:endParaRPr>
          </a:p>
          <a:p>
            <a:pPr eaLnBrk="0" hangingPunct="0">
              <a:spcBef>
                <a:spcPct val="30000"/>
              </a:spcBef>
              <a:buClr>
                <a:schemeClr val="tx2"/>
              </a:buClr>
              <a:defRPr/>
            </a:pPr>
            <a:r>
              <a:rPr lang="en-US" b="1" dirty="0" smtClean="0">
                <a:solidFill>
                  <a:schemeClr val="accent4">
                    <a:lumMod val="60000"/>
                    <a:lumOff val="40000"/>
                  </a:schemeClr>
                </a:solidFill>
                <a:effectLst>
                  <a:outerShdw blurRad="38100" dist="38100" dir="2700000" algn="tl">
                    <a:srgbClr val="000000">
                      <a:alpha val="43137"/>
                    </a:srgbClr>
                  </a:outerShdw>
                </a:effectLst>
                <a:latin typeface="+mj-lt"/>
                <a:cs typeface="Tahoma" pitchFamily="34" charset="0"/>
              </a:rPr>
              <a:t>Partner </a:t>
            </a:r>
            <a:r>
              <a:rPr lang="en-US" b="1" dirty="0">
                <a:solidFill>
                  <a:schemeClr val="accent4">
                    <a:lumMod val="60000"/>
                    <a:lumOff val="40000"/>
                  </a:schemeClr>
                </a:solidFill>
                <a:effectLst>
                  <a:outerShdw blurRad="38100" dist="38100" dir="2700000" algn="tl">
                    <a:srgbClr val="000000">
                      <a:alpha val="43137"/>
                    </a:srgbClr>
                  </a:outerShdw>
                </a:effectLst>
                <a:latin typeface="+mj-lt"/>
                <a:cs typeface="Tahoma" pitchFamily="34" charset="0"/>
              </a:rPr>
              <a:t>Value Add</a:t>
            </a:r>
          </a:p>
          <a:p>
            <a:pPr marL="342882" lvl="1" indent="-342882">
              <a:spcBef>
                <a:spcPct val="30000"/>
              </a:spcBef>
              <a:spcAft>
                <a:spcPts val="600"/>
              </a:spcAft>
              <a:buClr>
                <a:schemeClr val="tx2"/>
              </a:buClr>
              <a:buSzPct val="110000"/>
              <a:buBlip>
                <a:blip r:embed="rId3"/>
              </a:buBlip>
              <a:defRPr/>
            </a:pPr>
            <a:r>
              <a:rPr lang="en-US" sz="1600" dirty="0" smtClean="0"/>
              <a:t>Novell enables centralized, single sign-on authentication, authorization and roles from external LDAP directories</a:t>
            </a:r>
          </a:p>
        </p:txBody>
      </p:sp>
      <p:sp>
        <p:nvSpPr>
          <p:cNvPr id="15376" name="Title 54"/>
          <p:cNvSpPr>
            <a:spLocks noGrp="1"/>
          </p:cNvSpPr>
          <p:nvPr>
            <p:ph type="title"/>
          </p:nvPr>
        </p:nvSpPr>
        <p:spPr/>
        <p:txBody>
          <a:bodyPr>
            <a:noAutofit/>
          </a:bodyPr>
          <a:lstStyle/>
          <a:p>
            <a:r>
              <a:rPr lang="en-US" dirty="0" smtClean="0">
                <a:solidFill>
                  <a:srgbClr val="CCFFCC"/>
                </a:solidFill>
              </a:rPr>
              <a:t>Federated Identity</a:t>
            </a:r>
          </a:p>
        </p:txBody>
      </p:sp>
      <p:sp>
        <p:nvSpPr>
          <p:cNvPr id="34" name="Text Placeholder 33"/>
          <p:cNvSpPr>
            <a:spLocks noGrp="1"/>
          </p:cNvSpPr>
          <p:nvPr>
            <p:ph type="body" sz="quarter" idx="14"/>
          </p:nvPr>
        </p:nvSpPr>
        <p:spPr>
          <a:xfrm>
            <a:off x="304800" y="800102"/>
            <a:ext cx="8839200" cy="506767"/>
          </a:xfrm>
        </p:spPr>
        <p:txBody>
          <a:bodyPr/>
          <a:lstStyle/>
          <a:p>
            <a:r>
              <a:rPr lang="en-US" sz="2100" dirty="0" smtClean="0"/>
              <a:t>Simplifies sharing of digital identities, policies across organizational boundaries</a:t>
            </a:r>
          </a:p>
          <a:p>
            <a:endParaRPr lang="en-US" sz="2100" dirty="0"/>
          </a:p>
        </p:txBody>
      </p:sp>
      <p:sp>
        <p:nvSpPr>
          <p:cNvPr id="27" name="Rounded Rectangle 26"/>
          <p:cNvSpPr/>
          <p:nvPr/>
        </p:nvSpPr>
        <p:spPr bwMode="auto">
          <a:xfrm>
            <a:off x="422275" y="1295401"/>
            <a:ext cx="3556000" cy="4854575"/>
          </a:xfrm>
          <a:prstGeom prst="roundRect">
            <a:avLst>
              <a:gd name="adj" fmla="val 10821"/>
            </a:avLst>
          </a:prstGeom>
          <a:gradFill flip="none" rotWithShape="1">
            <a:gsLst>
              <a:gs pos="0">
                <a:schemeClr val="tx2">
                  <a:alpha val="51000"/>
                </a:schemeClr>
              </a:gs>
              <a:gs pos="15000">
                <a:schemeClr val="tx2">
                  <a:lumMod val="85000"/>
                  <a:alpha val="13000"/>
                </a:schemeClr>
              </a:gs>
              <a:gs pos="99000">
                <a:schemeClr val="tx1">
                  <a:lumMod val="75000"/>
                  <a:lumOff val="25000"/>
                  <a:alpha val="15000"/>
                </a:schemeClr>
              </a:gs>
            </a:gsLst>
            <a:lin ang="5400000" scaled="1"/>
            <a:tileRect/>
          </a:gradFill>
          <a:ln w="12700">
            <a:solidFill>
              <a:schemeClr val="tx2">
                <a:alpha val="19000"/>
              </a:schemeClr>
            </a:solidFill>
          </a:ln>
        </p:spPr>
        <p:style>
          <a:lnRef idx="2">
            <a:schemeClr val="accent2">
              <a:shade val="50000"/>
            </a:schemeClr>
          </a:lnRef>
          <a:fillRef idx="1">
            <a:schemeClr val="accent2"/>
          </a:fillRef>
          <a:effectRef idx="0">
            <a:schemeClr val="accent2"/>
          </a:effectRef>
          <a:fontRef idx="minor">
            <a:schemeClr val="lt1"/>
          </a:fontRef>
        </p:style>
        <p:txBody>
          <a:bodyPr lIns="91435" tIns="45718" rIns="91435" bIns="45718" rtlCol="0" anchor="ctr"/>
          <a:lstStyle/>
          <a:p>
            <a:pPr algn="ctr" fontAlgn="base">
              <a:spcBef>
                <a:spcPct val="0"/>
              </a:spcBef>
              <a:spcAft>
                <a:spcPct val="0"/>
              </a:spcAft>
              <a:defRPr/>
            </a:pPr>
            <a:endParaRPr lang="en-US" dirty="0" smtClean="0">
              <a:solidFill>
                <a:schemeClr val="lt1"/>
              </a:solidFill>
            </a:endParaRPr>
          </a:p>
        </p:txBody>
      </p:sp>
      <p:sp>
        <p:nvSpPr>
          <p:cNvPr id="28" name="Text Box 81"/>
          <p:cNvSpPr txBox="1">
            <a:spLocks noChangeArrowheads="1"/>
          </p:cNvSpPr>
          <p:nvPr/>
        </p:nvSpPr>
        <p:spPr bwMode="white">
          <a:xfrm>
            <a:off x="635635" y="4398204"/>
            <a:ext cx="3352800" cy="1508101"/>
          </a:xfrm>
          <a:prstGeom prst="rect">
            <a:avLst/>
          </a:prstGeom>
          <a:noFill/>
          <a:ln w="12700">
            <a:noFill/>
            <a:miter lim="800000"/>
            <a:headEnd/>
            <a:tailEnd/>
          </a:ln>
        </p:spPr>
        <p:txBody>
          <a:bodyPr wrap="square" lIns="91435" tIns="45718" rIns="91435" bIns="45718">
            <a:spAutoFit/>
          </a:bodyPr>
          <a:lstStyle/>
          <a:p>
            <a:pPr eaLnBrk="0" hangingPunct="0">
              <a:spcBef>
                <a:spcPct val="30000"/>
              </a:spcBef>
              <a:buClr>
                <a:schemeClr val="tx2"/>
              </a:buClr>
              <a:defRPr/>
            </a:pPr>
            <a:r>
              <a:rPr lang="en-US" b="1" dirty="0">
                <a:solidFill>
                  <a:schemeClr val="accent4">
                    <a:lumMod val="60000"/>
                    <a:lumOff val="40000"/>
                  </a:schemeClr>
                </a:solidFill>
                <a:effectLst>
                  <a:outerShdw blurRad="38100" dist="38100" dir="2700000" algn="tl">
                    <a:srgbClr val="000000">
                      <a:alpha val="43137"/>
                    </a:srgbClr>
                  </a:outerShdw>
                </a:effectLst>
                <a:latin typeface="+mj-lt"/>
                <a:cs typeface="Tahoma" pitchFamily="34" charset="0"/>
              </a:rPr>
              <a:t>Cross Organization Relationship</a:t>
            </a:r>
          </a:p>
          <a:p>
            <a:pPr marL="342882" lvl="1" indent="-342882">
              <a:spcAft>
                <a:spcPts val="300"/>
              </a:spcAft>
              <a:buClr>
                <a:schemeClr val="tx2"/>
              </a:buClr>
              <a:buSzPct val="110000"/>
              <a:buBlip>
                <a:blip r:embed="rId3"/>
              </a:buBlip>
              <a:defRPr/>
            </a:pPr>
            <a:r>
              <a:rPr lang="en-US" sz="1600" dirty="0"/>
              <a:t>Trust – Keys</a:t>
            </a:r>
          </a:p>
          <a:p>
            <a:pPr marL="342882" lvl="1" indent="-342882">
              <a:spcAft>
                <a:spcPts val="300"/>
              </a:spcAft>
              <a:buClr>
                <a:schemeClr val="tx2"/>
              </a:buClr>
              <a:buSzPct val="110000"/>
              <a:buBlip>
                <a:blip r:embed="rId3"/>
              </a:buBlip>
              <a:defRPr/>
            </a:pPr>
            <a:r>
              <a:rPr lang="en-US" sz="1600" dirty="0"/>
              <a:t>Security – Claims required</a:t>
            </a:r>
          </a:p>
          <a:p>
            <a:pPr marL="342882" lvl="1" indent="-342882">
              <a:spcAft>
                <a:spcPts val="300"/>
              </a:spcAft>
              <a:buClr>
                <a:schemeClr val="tx2"/>
              </a:buClr>
              <a:buSzPct val="110000"/>
              <a:buBlip>
                <a:blip r:embed="rId3"/>
              </a:buBlip>
              <a:defRPr/>
            </a:pPr>
            <a:r>
              <a:rPr lang="en-US" sz="1600" dirty="0"/>
              <a:t>Privacy – Claims allowed</a:t>
            </a:r>
          </a:p>
          <a:p>
            <a:pPr marL="342882" lvl="1" indent="-342882">
              <a:spcAft>
                <a:spcPts val="300"/>
              </a:spcAft>
              <a:buClr>
                <a:schemeClr val="tx2"/>
              </a:buClr>
              <a:buSzPct val="110000"/>
              <a:buBlip>
                <a:blip r:embed="rId3"/>
              </a:buBlip>
              <a:defRPr/>
            </a:pPr>
            <a:r>
              <a:rPr lang="en-US" sz="1600" dirty="0"/>
              <a:t>Audit –  Identities, authorities</a:t>
            </a:r>
          </a:p>
        </p:txBody>
      </p:sp>
      <p:pic>
        <p:nvPicPr>
          <p:cNvPr id="30" name="Picture 12"/>
          <p:cNvPicPr>
            <a:picLocks noChangeAspect="1" noChangeArrowheads="1"/>
          </p:cNvPicPr>
          <p:nvPr/>
        </p:nvPicPr>
        <p:blipFill>
          <a:blip r:embed="rId4" cstate="print">
            <a:lum bright="100000" contrast="2000"/>
          </a:blip>
          <a:srcRect/>
          <a:stretch>
            <a:fillRect/>
          </a:stretch>
        </p:blipFill>
        <p:spPr bwMode="auto">
          <a:xfrm>
            <a:off x="556805" y="1270000"/>
            <a:ext cx="3455988" cy="2819400"/>
          </a:xfrm>
          <a:prstGeom prst="rect">
            <a:avLst/>
          </a:prstGeom>
          <a:noFill/>
          <a:ln w="9525">
            <a:noFill/>
            <a:miter lim="800000"/>
            <a:headEnd/>
            <a:tailEnd/>
          </a:ln>
        </p:spPr>
      </p:pic>
      <p:pic>
        <p:nvPicPr>
          <p:cNvPr id="39" name="Picture 2" descr="D:\Pennie's documents\MS Image\Shapes and Graphics\Windows_Vista_Icons_ for_Marketing_use\Vista Icons off the web\connect.dll_I2908_0409.png"/>
          <p:cNvPicPr>
            <a:picLocks noChangeAspect="1" noChangeArrowheads="1"/>
          </p:cNvPicPr>
          <p:nvPr/>
        </p:nvPicPr>
        <p:blipFill>
          <a:blip r:embed="rId5" cstate="screen"/>
          <a:stretch>
            <a:fillRect/>
          </a:stretch>
        </p:blipFill>
        <p:spPr bwMode="auto">
          <a:xfrm>
            <a:off x="672660" y="2027229"/>
            <a:ext cx="460444" cy="472803"/>
          </a:xfrm>
          <a:prstGeom prst="rect">
            <a:avLst/>
          </a:prstGeom>
          <a:noFill/>
          <a:ln>
            <a:noFill/>
          </a:ln>
        </p:spPr>
      </p:pic>
      <p:pic>
        <p:nvPicPr>
          <p:cNvPr id="40" name="Picture 2" descr="D:\Pennie's documents\MS Image\Shapes and Graphics\Windows_Vista_Icons_ for_Marketing_use\Vista Icons off the web\connect.dll_I2908_0409.png"/>
          <p:cNvPicPr>
            <a:picLocks noChangeAspect="1" noChangeArrowheads="1"/>
          </p:cNvPicPr>
          <p:nvPr/>
        </p:nvPicPr>
        <p:blipFill>
          <a:blip r:embed="rId6" cstate="screen"/>
          <a:srcRect/>
          <a:stretch>
            <a:fillRect/>
          </a:stretch>
        </p:blipFill>
        <p:spPr bwMode="auto">
          <a:xfrm>
            <a:off x="682758" y="3237186"/>
            <a:ext cx="462285" cy="471214"/>
          </a:xfrm>
          <a:prstGeom prst="rect">
            <a:avLst/>
          </a:prstGeom>
          <a:noFill/>
          <a:ln w="9525">
            <a:noFill/>
            <a:miter lim="800000"/>
            <a:headEnd/>
            <a:tailEnd/>
          </a:ln>
        </p:spPr>
      </p:pic>
      <p:pic>
        <p:nvPicPr>
          <p:cNvPr id="41" name="Picture 2" descr="D:\Pennie's documents\MS Image\Shapes and Graphics\Windows_Vista_Icons_ for_Marketing_use\Vista Icons off the web\connect.dll_I2908_0409.png"/>
          <p:cNvPicPr>
            <a:picLocks noChangeAspect="1" noChangeArrowheads="1"/>
          </p:cNvPicPr>
          <p:nvPr/>
        </p:nvPicPr>
        <p:blipFill>
          <a:blip r:embed="rId5" cstate="screen"/>
          <a:stretch>
            <a:fillRect/>
          </a:stretch>
        </p:blipFill>
        <p:spPr bwMode="auto">
          <a:xfrm>
            <a:off x="464316" y="2652850"/>
            <a:ext cx="460444" cy="472803"/>
          </a:xfrm>
          <a:prstGeom prst="rect">
            <a:avLst/>
          </a:prstGeom>
          <a:noFill/>
          <a:ln>
            <a:noFill/>
          </a:ln>
        </p:spPr>
      </p:pic>
      <p:cxnSp>
        <p:nvCxnSpPr>
          <p:cNvPr id="42" name="Straight Arrow Connector 41"/>
          <p:cNvCxnSpPr/>
          <p:nvPr/>
        </p:nvCxnSpPr>
        <p:spPr bwMode="auto">
          <a:xfrm rot="10800000">
            <a:off x="1101253" y="2338159"/>
            <a:ext cx="277717" cy="421360"/>
          </a:xfrm>
          <a:prstGeom prst="straightConnector1">
            <a:avLst/>
          </a:prstGeom>
          <a:ln w="38100">
            <a:tailEnd type="arrow"/>
          </a:ln>
        </p:spPr>
        <p:style>
          <a:lnRef idx="1">
            <a:schemeClr val="accent6"/>
          </a:lnRef>
          <a:fillRef idx="0">
            <a:schemeClr val="accent6"/>
          </a:fillRef>
          <a:effectRef idx="0">
            <a:schemeClr val="accent6"/>
          </a:effectRef>
          <a:fontRef idx="minor">
            <a:schemeClr val="tx1"/>
          </a:fontRef>
        </p:style>
      </p:cxnSp>
      <p:cxnSp>
        <p:nvCxnSpPr>
          <p:cNvPr id="43" name="Straight Arrow Connector 42"/>
          <p:cNvCxnSpPr/>
          <p:nvPr/>
        </p:nvCxnSpPr>
        <p:spPr bwMode="auto">
          <a:xfrm rot="10800000">
            <a:off x="908055" y="2869975"/>
            <a:ext cx="464825" cy="1244"/>
          </a:xfrm>
          <a:prstGeom prst="straightConnector1">
            <a:avLst/>
          </a:prstGeom>
          <a:ln w="38100">
            <a:tailEnd type="arrow"/>
          </a:ln>
        </p:spPr>
        <p:style>
          <a:lnRef idx="1">
            <a:schemeClr val="accent6"/>
          </a:lnRef>
          <a:fillRef idx="0">
            <a:schemeClr val="accent6"/>
          </a:fillRef>
          <a:effectRef idx="0">
            <a:schemeClr val="accent6"/>
          </a:effectRef>
          <a:fontRef idx="minor">
            <a:schemeClr val="tx1"/>
          </a:fontRef>
        </p:style>
      </p:cxnSp>
      <p:cxnSp>
        <p:nvCxnSpPr>
          <p:cNvPr id="44" name="Straight Arrow Connector 43"/>
          <p:cNvCxnSpPr/>
          <p:nvPr/>
        </p:nvCxnSpPr>
        <p:spPr bwMode="auto">
          <a:xfrm rot="10800000" flipV="1">
            <a:off x="1104504" y="2977160"/>
            <a:ext cx="281169" cy="335097"/>
          </a:xfrm>
          <a:prstGeom prst="straightConnector1">
            <a:avLst/>
          </a:prstGeom>
          <a:ln w="38100">
            <a:tailEnd type="arrow"/>
          </a:ln>
        </p:spPr>
        <p:style>
          <a:lnRef idx="1">
            <a:schemeClr val="accent6"/>
          </a:lnRef>
          <a:fillRef idx="0">
            <a:schemeClr val="accent6"/>
          </a:fillRef>
          <a:effectRef idx="0">
            <a:schemeClr val="accent6"/>
          </a:effectRef>
          <a:fontRef idx="minor">
            <a:schemeClr val="tx1"/>
          </a:fontRef>
        </p:style>
      </p:cxnSp>
      <p:cxnSp>
        <p:nvCxnSpPr>
          <p:cNvPr id="32" name="Straight Connector 31"/>
          <p:cNvCxnSpPr/>
          <p:nvPr/>
        </p:nvCxnSpPr>
        <p:spPr bwMode="auto">
          <a:xfrm rot="16200000" flipH="1">
            <a:off x="2705855" y="2580848"/>
            <a:ext cx="1107088" cy="233612"/>
          </a:xfrm>
          <a:prstGeom prst="line">
            <a:avLst/>
          </a:prstGeom>
          <a:ln w="38100"/>
        </p:spPr>
        <p:style>
          <a:lnRef idx="1">
            <a:schemeClr val="accent6"/>
          </a:lnRef>
          <a:fillRef idx="0">
            <a:schemeClr val="accent6"/>
          </a:fillRef>
          <a:effectRef idx="0">
            <a:schemeClr val="accent6"/>
          </a:effectRef>
          <a:fontRef idx="minor">
            <a:schemeClr val="tx1"/>
          </a:fontRef>
        </p:style>
      </p:cxnSp>
      <p:grpSp>
        <p:nvGrpSpPr>
          <p:cNvPr id="2" name="Group 10"/>
          <p:cNvGrpSpPr>
            <a:grpSpLocks/>
          </p:cNvGrpSpPr>
          <p:nvPr/>
        </p:nvGrpSpPr>
        <p:grpSpPr bwMode="auto">
          <a:xfrm>
            <a:off x="2910368" y="2935313"/>
            <a:ext cx="741800" cy="1341413"/>
            <a:chOff x="5017" y="1635"/>
            <a:chExt cx="634" cy="1112"/>
          </a:xfrm>
        </p:grpSpPr>
        <p:sp>
          <p:nvSpPr>
            <p:cNvPr id="35" name="Text Box 12"/>
            <p:cNvSpPr txBox="1">
              <a:spLocks noChangeArrowheads="1"/>
            </p:cNvSpPr>
            <p:nvPr/>
          </p:nvSpPr>
          <p:spPr bwMode="auto">
            <a:xfrm>
              <a:off x="5022" y="2364"/>
              <a:ext cx="629" cy="383"/>
            </a:xfrm>
            <a:prstGeom prst="rect">
              <a:avLst/>
            </a:prstGeom>
            <a:noFill/>
            <a:ln w="12700">
              <a:noFill/>
              <a:miter lim="800000"/>
              <a:headEnd/>
              <a:tailEnd/>
            </a:ln>
          </p:spPr>
          <p:txBody>
            <a:bodyPr wrap="none">
              <a:spAutoFit/>
            </a:bodyPr>
            <a:lstStyle/>
            <a:p>
              <a:pPr algn="ctr">
                <a:defRPr/>
              </a:pPr>
              <a:r>
                <a:rPr lang="en-US" sz="1200" b="1" dirty="0">
                  <a:solidFill>
                    <a:schemeClr val="accent1"/>
                  </a:solidFill>
                  <a:effectLst>
                    <a:outerShdw blurRad="38100" dist="38100" dir="2700000" algn="tl">
                      <a:srgbClr val="000000">
                        <a:alpha val="43137"/>
                      </a:srgbClr>
                    </a:outerShdw>
                  </a:effectLst>
                </a:rPr>
                <a:t>Business</a:t>
              </a:r>
            </a:p>
            <a:p>
              <a:pPr algn="ctr">
                <a:defRPr/>
              </a:pPr>
              <a:r>
                <a:rPr lang="en-US" sz="1200" b="1" dirty="0">
                  <a:solidFill>
                    <a:schemeClr val="accent1"/>
                  </a:solidFill>
                  <a:effectLst>
                    <a:outerShdw blurRad="38100" dist="38100" dir="2700000" algn="tl">
                      <a:srgbClr val="000000">
                        <a:alpha val="43137"/>
                      </a:srgbClr>
                    </a:outerShdw>
                  </a:effectLst>
                </a:rPr>
                <a:t>Partners</a:t>
              </a:r>
            </a:p>
          </p:txBody>
        </p:sp>
        <p:pic>
          <p:nvPicPr>
            <p:cNvPr id="36" name="Picture 11" descr="shaking hands 2"/>
            <p:cNvPicPr>
              <a:picLocks noChangeAspect="1" noChangeArrowheads="1"/>
            </p:cNvPicPr>
            <p:nvPr/>
          </p:nvPicPr>
          <p:blipFill>
            <a:blip r:embed="rId7" cstate="screen"/>
            <a:srcRect/>
            <a:stretch>
              <a:fillRect/>
            </a:stretch>
          </p:blipFill>
          <p:spPr bwMode="auto">
            <a:xfrm>
              <a:off x="5017" y="1635"/>
              <a:ext cx="502" cy="728"/>
            </a:xfrm>
            <a:prstGeom prst="rect">
              <a:avLst/>
            </a:prstGeom>
            <a:noFill/>
            <a:ln w="9525">
              <a:noFill/>
              <a:miter lim="800000"/>
              <a:headEnd/>
              <a:tailEnd/>
            </a:ln>
          </p:spPr>
        </p:pic>
      </p:grpSp>
      <p:sp>
        <p:nvSpPr>
          <p:cNvPr id="29" name="TextBox 28"/>
          <p:cNvSpPr txBox="1"/>
          <p:nvPr/>
        </p:nvSpPr>
        <p:spPr>
          <a:xfrm>
            <a:off x="897172" y="3602601"/>
            <a:ext cx="740193" cy="461661"/>
          </a:xfrm>
          <a:prstGeom prst="rect">
            <a:avLst/>
          </a:prstGeom>
          <a:noFill/>
        </p:spPr>
        <p:txBody>
          <a:bodyPr wrap="none" lIns="91435" tIns="45718" rIns="91435" bIns="45718" rtlCol="0">
            <a:spAutoFit/>
          </a:bodyPr>
          <a:lstStyle/>
          <a:p>
            <a:pPr algn="ctr"/>
            <a:r>
              <a:rPr lang="en-US" sz="1200" b="1" dirty="0" smtClean="0">
                <a:solidFill>
                  <a:schemeClr val="accent1"/>
                </a:solidFill>
                <a:effectLst>
                  <a:outerShdw blurRad="38100" dist="38100" dir="2700000" algn="tl">
                    <a:srgbClr val="000000">
                      <a:alpha val="43137"/>
                    </a:srgbClr>
                  </a:outerShdw>
                </a:effectLst>
              </a:rPr>
              <a:t>Local </a:t>
            </a:r>
          </a:p>
          <a:p>
            <a:pPr algn="ctr"/>
            <a:r>
              <a:rPr lang="en-US" sz="1200" b="1" dirty="0" smtClean="0">
                <a:solidFill>
                  <a:schemeClr val="accent1"/>
                </a:solidFill>
                <a:effectLst>
                  <a:outerShdw blurRad="38100" dist="38100" dir="2700000" algn="tl">
                    <a:srgbClr val="000000">
                      <a:alpha val="43137"/>
                    </a:srgbClr>
                  </a:outerShdw>
                </a:effectLst>
              </a:rPr>
              <a:t>Network</a:t>
            </a:r>
            <a:endParaRPr lang="en-US" sz="1200" b="1" dirty="0">
              <a:solidFill>
                <a:schemeClr val="accent1"/>
              </a:solidFill>
              <a:effectLst>
                <a:outerShdw blurRad="38100" dist="38100" dir="2700000" algn="tl">
                  <a:srgbClr val="000000">
                    <a:alpha val="43137"/>
                  </a:srgbClr>
                </a:outerShdw>
              </a:effectLst>
            </a:endParaRPr>
          </a:p>
        </p:txBody>
      </p:sp>
      <p:cxnSp>
        <p:nvCxnSpPr>
          <p:cNvPr id="50" name="Straight Connector 49"/>
          <p:cNvCxnSpPr/>
          <p:nvPr/>
        </p:nvCxnSpPr>
        <p:spPr>
          <a:xfrm flipV="1">
            <a:off x="1659166" y="2078600"/>
            <a:ext cx="1219200" cy="609600"/>
          </a:xfrm>
          <a:prstGeom prst="line">
            <a:avLst/>
          </a:prstGeom>
          <a:ln w="38100"/>
        </p:spPr>
        <p:style>
          <a:lnRef idx="1">
            <a:schemeClr val="accent6"/>
          </a:lnRef>
          <a:fillRef idx="0">
            <a:schemeClr val="accent6"/>
          </a:fillRef>
          <a:effectRef idx="0">
            <a:schemeClr val="accent6"/>
          </a:effectRef>
          <a:fontRef idx="minor">
            <a:schemeClr val="tx1"/>
          </a:fontRef>
        </p:style>
      </p:cxnSp>
      <p:grpSp>
        <p:nvGrpSpPr>
          <p:cNvPr id="3" name="Group 29"/>
          <p:cNvGrpSpPr>
            <a:grpSpLocks/>
          </p:cNvGrpSpPr>
          <p:nvPr/>
        </p:nvGrpSpPr>
        <p:grpSpPr bwMode="auto">
          <a:xfrm>
            <a:off x="2690408" y="1498600"/>
            <a:ext cx="889534" cy="919854"/>
            <a:chOff x="7592292" y="1039091"/>
            <a:chExt cx="761999" cy="763299"/>
          </a:xfrm>
        </p:grpSpPr>
        <p:pic>
          <p:nvPicPr>
            <p:cNvPr id="38" name="Picture 5" descr="D:\Pennie's documents\MS Image\Shapes and Graphics\Pyramid Triangle\red triangle.png"/>
            <p:cNvPicPr>
              <a:picLocks noChangeAspect="1" noChangeArrowheads="1"/>
            </p:cNvPicPr>
            <p:nvPr/>
          </p:nvPicPr>
          <p:blipFill>
            <a:blip r:embed="rId8" cstate="screen"/>
            <a:srcRect/>
            <a:stretch>
              <a:fillRect/>
            </a:stretch>
          </p:blipFill>
          <p:spPr bwMode="auto">
            <a:xfrm>
              <a:off x="7969397" y="1481859"/>
              <a:ext cx="384894" cy="320531"/>
            </a:xfrm>
            <a:prstGeom prst="rect">
              <a:avLst/>
            </a:prstGeom>
            <a:noFill/>
            <a:ln w="9525">
              <a:noFill/>
              <a:miter lim="800000"/>
              <a:headEnd/>
              <a:tailEnd/>
            </a:ln>
          </p:spPr>
        </p:pic>
        <p:pic>
          <p:nvPicPr>
            <p:cNvPr id="37" name="Picture 2" descr="D:\Pennie's documents\MS Image\Shapes and Graphics\Windows_Vista_Icons_ for_Marketing_use\Vista Icons off the web\connect.dll_I2908_0409.png"/>
            <p:cNvPicPr>
              <a:picLocks noChangeAspect="1" noChangeArrowheads="1"/>
            </p:cNvPicPr>
            <p:nvPr/>
          </p:nvPicPr>
          <p:blipFill>
            <a:blip r:embed="rId9" cstate="screen"/>
            <a:stretch>
              <a:fillRect/>
            </a:stretch>
          </p:blipFill>
          <p:spPr bwMode="auto">
            <a:xfrm>
              <a:off x="7592292" y="1039091"/>
              <a:ext cx="669398" cy="648437"/>
            </a:xfrm>
            <a:prstGeom prst="rect">
              <a:avLst/>
            </a:prstGeom>
            <a:noFill/>
            <a:ln>
              <a:noFill/>
            </a:ln>
          </p:spPr>
        </p:pic>
      </p:grpSp>
      <p:grpSp>
        <p:nvGrpSpPr>
          <p:cNvPr id="4" name="Group 97"/>
          <p:cNvGrpSpPr>
            <a:grpSpLocks/>
          </p:cNvGrpSpPr>
          <p:nvPr/>
        </p:nvGrpSpPr>
        <p:grpSpPr bwMode="auto">
          <a:xfrm>
            <a:off x="1194236" y="2223525"/>
            <a:ext cx="781433" cy="947095"/>
            <a:chOff x="7592292" y="1039091"/>
            <a:chExt cx="1051421" cy="763299"/>
          </a:xfrm>
        </p:grpSpPr>
        <p:pic>
          <p:nvPicPr>
            <p:cNvPr id="46" name="Picture 2" descr="D:\Pennie's documents\MS Image\Shapes and Graphics\Windows_Vista_Icons_ for_Marketing_use\Vista Icons off the web\connect.dll_I2908_0409.png"/>
            <p:cNvPicPr>
              <a:picLocks noChangeAspect="1" noChangeArrowheads="1"/>
            </p:cNvPicPr>
            <p:nvPr/>
          </p:nvPicPr>
          <p:blipFill>
            <a:blip r:embed="rId9" cstate="screen"/>
            <a:stretch>
              <a:fillRect/>
            </a:stretch>
          </p:blipFill>
          <p:spPr bwMode="auto">
            <a:xfrm>
              <a:off x="7592292" y="1039091"/>
              <a:ext cx="1051421" cy="629787"/>
            </a:xfrm>
            <a:prstGeom prst="rect">
              <a:avLst/>
            </a:prstGeom>
            <a:noFill/>
            <a:ln>
              <a:noFill/>
            </a:ln>
          </p:spPr>
        </p:pic>
        <p:pic>
          <p:nvPicPr>
            <p:cNvPr id="47" name="Picture 5" descr="D:\Pennie's documents\MS Image\Shapes and Graphics\Pyramid Triangle\red triangle.png"/>
            <p:cNvPicPr>
              <a:picLocks noChangeAspect="1" noChangeArrowheads="1"/>
            </p:cNvPicPr>
            <p:nvPr/>
          </p:nvPicPr>
          <p:blipFill>
            <a:blip r:embed="rId10" cstate="screen"/>
            <a:srcRect/>
            <a:stretch>
              <a:fillRect/>
            </a:stretch>
          </p:blipFill>
          <p:spPr bwMode="auto">
            <a:xfrm>
              <a:off x="7969398" y="1481859"/>
              <a:ext cx="618122" cy="320531"/>
            </a:xfrm>
            <a:prstGeom prst="rect">
              <a:avLst/>
            </a:prstGeom>
            <a:noFill/>
            <a:ln>
              <a:noFill/>
            </a:ln>
          </p:spPr>
        </p:pic>
      </p:grpSp>
      <p:sp>
        <p:nvSpPr>
          <p:cNvPr id="52" name="Slide Number Placeholder 51"/>
          <p:cNvSpPr>
            <a:spLocks noGrp="1"/>
          </p:cNvSpPr>
          <p:nvPr>
            <p:ph type="sldNum" sz="quarter" idx="12"/>
          </p:nvPr>
        </p:nvSpPr>
        <p:spPr/>
        <p:txBody>
          <a:bodyPr/>
          <a:lstStyle/>
          <a:p>
            <a:fld id="{F36DB0E4-7632-4126-BCC8-EAE492994250}" type="slidenum">
              <a:rPr lang="en-US" smtClean="0"/>
              <a:pPr/>
              <a:t>35</a:t>
            </a:fld>
            <a:endParaRPr lang="en-US"/>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5" name="Rectangle 5"/>
          <p:cNvSpPr>
            <a:spLocks noGrp="1" noChangeArrowheads="1"/>
          </p:cNvSpPr>
          <p:nvPr>
            <p:ph type="title"/>
          </p:nvPr>
        </p:nvSpPr>
        <p:spPr>
          <a:noFill/>
          <a:ln/>
        </p:spPr>
        <p:txBody>
          <a:bodyPr/>
          <a:lstStyle/>
          <a:p>
            <a:r>
              <a:rPr lang="en-US" dirty="0" smtClean="0"/>
              <a:t>Federated Identity</a:t>
            </a:r>
            <a:endParaRPr lang="en-US" dirty="0"/>
          </a:p>
        </p:txBody>
      </p:sp>
      <p:grpSp>
        <p:nvGrpSpPr>
          <p:cNvPr id="2" name="Group 22"/>
          <p:cNvGrpSpPr/>
          <p:nvPr/>
        </p:nvGrpSpPr>
        <p:grpSpPr>
          <a:xfrm>
            <a:off x="453807" y="961698"/>
            <a:ext cx="4840812" cy="5269886"/>
            <a:chOff x="422276" y="914399"/>
            <a:chExt cx="4840812" cy="5728137"/>
          </a:xfrm>
        </p:grpSpPr>
        <p:sp>
          <p:nvSpPr>
            <p:cNvPr id="24" name="Rounded Rectangle 23"/>
            <p:cNvSpPr/>
            <p:nvPr/>
          </p:nvSpPr>
          <p:spPr bwMode="auto">
            <a:xfrm>
              <a:off x="422276" y="914399"/>
              <a:ext cx="3823904" cy="5728137"/>
            </a:xfrm>
            <a:prstGeom prst="roundRect">
              <a:avLst>
                <a:gd name="adj" fmla="val 10821"/>
              </a:avLst>
            </a:prstGeom>
            <a:gradFill flip="none" rotWithShape="1">
              <a:gsLst>
                <a:gs pos="0">
                  <a:schemeClr val="tx2">
                    <a:alpha val="51000"/>
                  </a:schemeClr>
                </a:gs>
                <a:gs pos="15000">
                  <a:schemeClr val="tx2">
                    <a:lumMod val="85000"/>
                    <a:alpha val="13000"/>
                  </a:schemeClr>
                </a:gs>
                <a:gs pos="99000">
                  <a:schemeClr val="tx1">
                    <a:lumMod val="75000"/>
                    <a:lumOff val="25000"/>
                    <a:alpha val="15000"/>
                  </a:schemeClr>
                </a:gs>
              </a:gsLst>
              <a:lin ang="5400000" scaled="1"/>
              <a:tileRect/>
            </a:gradFill>
            <a:ln w="12700">
              <a:solidFill>
                <a:schemeClr val="tx2">
                  <a:alpha val="19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fontAlgn="base">
                <a:spcBef>
                  <a:spcPct val="0"/>
                </a:spcBef>
                <a:spcAft>
                  <a:spcPct val="0"/>
                </a:spcAft>
                <a:defRPr/>
              </a:pPr>
              <a:endParaRPr lang="en-US" dirty="0" smtClean="0">
                <a:solidFill>
                  <a:schemeClr val="lt1"/>
                </a:solidFill>
              </a:endParaRPr>
            </a:p>
          </p:txBody>
        </p:sp>
        <p:pic>
          <p:nvPicPr>
            <p:cNvPr id="4" name="Picture 6" descr="C:\Users\Kevin\Desktop\ClipArt\XML Icons\laptop notebook portable Computer.png"/>
            <p:cNvPicPr>
              <a:picLocks noChangeAspect="1" noChangeArrowheads="1"/>
            </p:cNvPicPr>
            <p:nvPr/>
          </p:nvPicPr>
          <p:blipFill>
            <a:blip r:embed="rId3" cstate="screen"/>
            <a:srcRect/>
            <a:stretch>
              <a:fillRect/>
            </a:stretch>
          </p:blipFill>
          <p:spPr bwMode="auto">
            <a:xfrm>
              <a:off x="2084174" y="1766911"/>
              <a:ext cx="963826" cy="914400"/>
            </a:xfrm>
            <a:prstGeom prst="rect">
              <a:avLst/>
            </a:prstGeom>
            <a:noFill/>
          </p:spPr>
        </p:pic>
        <p:sp>
          <p:nvSpPr>
            <p:cNvPr id="8" name="TextBox 7"/>
            <p:cNvSpPr txBox="1"/>
            <p:nvPr/>
          </p:nvSpPr>
          <p:spPr>
            <a:xfrm>
              <a:off x="1905000" y="5818934"/>
              <a:ext cx="2286000" cy="367993"/>
            </a:xfrm>
            <a:prstGeom prst="rect">
              <a:avLst/>
            </a:prstGeom>
            <a:noFill/>
          </p:spPr>
          <p:txBody>
            <a:bodyPr wrap="square" rtlCol="0">
              <a:spAutoFit/>
            </a:bodyPr>
            <a:lstStyle/>
            <a:p>
              <a:r>
                <a:rPr lang="en-US" sz="1600" dirty="0" smtClean="0">
                  <a:solidFill>
                    <a:schemeClr val="accent1"/>
                  </a:solidFill>
                  <a:effectLst>
                    <a:outerShdw blurRad="38100" dist="38100" dir="2700000" algn="tl">
                      <a:srgbClr val="000000">
                        <a:alpha val="43137"/>
                      </a:srgbClr>
                    </a:outerShdw>
                  </a:effectLst>
                </a:rPr>
                <a:t>Novell Access Manager</a:t>
              </a:r>
              <a:endParaRPr lang="en-US" sz="1600" dirty="0">
                <a:solidFill>
                  <a:schemeClr val="accent1"/>
                </a:solidFill>
                <a:effectLst>
                  <a:outerShdw blurRad="38100" dist="38100" dir="2700000" algn="tl">
                    <a:srgbClr val="000000">
                      <a:alpha val="43137"/>
                    </a:srgbClr>
                  </a:outerShdw>
                </a:effectLst>
              </a:endParaRPr>
            </a:p>
          </p:txBody>
        </p:sp>
        <p:sp>
          <p:nvSpPr>
            <p:cNvPr id="11" name="TextBox 10"/>
            <p:cNvSpPr txBox="1"/>
            <p:nvPr/>
          </p:nvSpPr>
          <p:spPr>
            <a:xfrm>
              <a:off x="479612" y="2605117"/>
              <a:ext cx="2286000" cy="635625"/>
            </a:xfrm>
            <a:prstGeom prst="rect">
              <a:avLst/>
            </a:prstGeom>
            <a:noFill/>
          </p:spPr>
          <p:txBody>
            <a:bodyPr wrap="square" rtlCol="0">
              <a:spAutoFit/>
            </a:bodyPr>
            <a:lstStyle/>
            <a:p>
              <a:pPr algn="ctr"/>
              <a:r>
                <a:rPr lang="en-US" sz="1600" dirty="0" smtClean="0">
                  <a:solidFill>
                    <a:schemeClr val="accent1"/>
                  </a:solidFill>
                  <a:effectLst>
                    <a:outerShdw blurRad="38100" dist="38100" dir="2700000" algn="tl">
                      <a:srgbClr val="000000">
                        <a:alpha val="43137"/>
                      </a:srgbClr>
                    </a:outerShdw>
                  </a:effectLst>
                </a:rPr>
                <a:t>Single Logon Credentials for all Business Partners</a:t>
              </a:r>
              <a:endParaRPr lang="en-US" sz="1600" dirty="0">
                <a:solidFill>
                  <a:schemeClr val="accent1"/>
                </a:solidFill>
                <a:effectLst>
                  <a:outerShdw blurRad="38100" dist="38100" dir="2700000" algn="tl">
                    <a:srgbClr val="000000">
                      <a:alpha val="43137"/>
                    </a:srgbClr>
                  </a:outerShdw>
                </a:effectLst>
              </a:endParaRPr>
            </a:p>
          </p:txBody>
        </p:sp>
        <p:pic>
          <p:nvPicPr>
            <p:cNvPr id="16" name="Picture 8" descr="C:\Users\Kevin\Desktop\ClipArt\XML Icons\Server.png"/>
            <p:cNvPicPr>
              <a:picLocks noChangeAspect="1" noChangeArrowheads="1"/>
            </p:cNvPicPr>
            <p:nvPr/>
          </p:nvPicPr>
          <p:blipFill>
            <a:blip r:embed="rId4" cstate="screen"/>
            <a:srcRect/>
            <a:stretch>
              <a:fillRect/>
            </a:stretch>
          </p:blipFill>
          <p:spPr bwMode="auto">
            <a:xfrm>
              <a:off x="1371600" y="4586317"/>
              <a:ext cx="990600" cy="1461217"/>
            </a:xfrm>
            <a:prstGeom prst="rect">
              <a:avLst/>
            </a:prstGeom>
            <a:noFill/>
          </p:spPr>
        </p:pic>
        <p:pic>
          <p:nvPicPr>
            <p:cNvPr id="18" name="Picture 4" descr="C:\Users\Kevin\Documents\ClipArt\Windows Illustration Icons\Female User.png"/>
            <p:cNvPicPr>
              <a:picLocks noChangeAspect="1" noChangeArrowheads="1"/>
            </p:cNvPicPr>
            <p:nvPr/>
          </p:nvPicPr>
          <p:blipFill>
            <a:blip r:embed="rId5" cstate="print"/>
            <a:srcRect/>
            <a:stretch>
              <a:fillRect/>
            </a:stretch>
          </p:blipFill>
          <p:spPr bwMode="auto">
            <a:xfrm>
              <a:off x="1209678" y="1404031"/>
              <a:ext cx="1381125" cy="1429680"/>
            </a:xfrm>
            <a:prstGeom prst="rect">
              <a:avLst/>
            </a:prstGeom>
            <a:noFill/>
          </p:spPr>
        </p:pic>
        <p:pic>
          <p:nvPicPr>
            <p:cNvPr id="9" name="Picture 10" descr="C:\Users\Kevin\Desktop\ClipArt\XML Icons\ADtriangle4_7connected.png"/>
            <p:cNvPicPr>
              <a:picLocks noChangeAspect="1" noChangeArrowheads="1"/>
            </p:cNvPicPr>
            <p:nvPr/>
          </p:nvPicPr>
          <p:blipFill>
            <a:blip r:embed="rId6" cstate="screen"/>
            <a:srcRect/>
            <a:stretch>
              <a:fillRect/>
            </a:stretch>
          </p:blipFill>
          <p:spPr bwMode="auto">
            <a:xfrm>
              <a:off x="1828800" y="4891111"/>
              <a:ext cx="1371600" cy="875354"/>
            </a:xfrm>
            <a:prstGeom prst="rect">
              <a:avLst/>
            </a:prstGeom>
            <a:noFill/>
          </p:spPr>
        </p:pic>
        <p:sp>
          <p:nvSpPr>
            <p:cNvPr id="49" name="TextBox 48"/>
            <p:cNvSpPr txBox="1"/>
            <p:nvPr/>
          </p:nvSpPr>
          <p:spPr>
            <a:xfrm>
              <a:off x="454570" y="1051827"/>
              <a:ext cx="3657600" cy="434902"/>
            </a:xfrm>
            <a:prstGeom prst="rect">
              <a:avLst/>
            </a:prstGeom>
            <a:noFill/>
          </p:spPr>
          <p:txBody>
            <a:bodyPr wrap="square" rtlCol="0">
              <a:spAutoFit/>
            </a:bodyPr>
            <a:lstStyle/>
            <a:p>
              <a:pPr algn="ctr" eaLnBrk="0" hangingPunct="0">
                <a:spcBef>
                  <a:spcPct val="30000"/>
                </a:spcBef>
                <a:buClr>
                  <a:schemeClr val="tx2"/>
                </a:buClr>
                <a:defRPr/>
              </a:pPr>
              <a:r>
                <a:rPr lang="en-US" sz="2000" b="1" dirty="0" smtClean="0">
                  <a:solidFill>
                    <a:schemeClr val="accent4">
                      <a:lumMod val="60000"/>
                      <a:lumOff val="40000"/>
                    </a:schemeClr>
                  </a:solidFill>
                  <a:effectLst>
                    <a:outerShdw blurRad="38100" dist="38100" dir="2700000" algn="tl">
                      <a:srgbClr val="000000">
                        <a:alpha val="43137"/>
                      </a:srgbClr>
                    </a:outerShdw>
                  </a:effectLst>
                  <a:latin typeface="+mj-lt"/>
                  <a:cs typeface="Tahoma" pitchFamily="34" charset="0"/>
                </a:rPr>
                <a:t>Company</a:t>
              </a:r>
              <a:endParaRPr lang="en-US" sz="2000" b="1" dirty="0">
                <a:solidFill>
                  <a:schemeClr val="accent4">
                    <a:lumMod val="60000"/>
                    <a:lumOff val="40000"/>
                  </a:schemeClr>
                </a:solidFill>
                <a:effectLst>
                  <a:outerShdw blurRad="38100" dist="38100" dir="2700000" algn="tl">
                    <a:srgbClr val="000000">
                      <a:alpha val="43137"/>
                    </a:srgbClr>
                  </a:outerShdw>
                </a:effectLst>
                <a:latin typeface="+mj-lt"/>
                <a:cs typeface="Tahoma" pitchFamily="34" charset="0"/>
              </a:endParaRPr>
            </a:p>
          </p:txBody>
        </p:sp>
        <p:sp>
          <p:nvSpPr>
            <p:cNvPr id="52" name="TextBox 51"/>
            <p:cNvSpPr txBox="1"/>
            <p:nvPr/>
          </p:nvSpPr>
          <p:spPr>
            <a:xfrm>
              <a:off x="3739088" y="4497796"/>
              <a:ext cx="1524000" cy="635625"/>
            </a:xfrm>
            <a:prstGeom prst="rect">
              <a:avLst/>
            </a:prstGeom>
            <a:noFill/>
          </p:spPr>
          <p:txBody>
            <a:bodyPr wrap="square" rtlCol="0">
              <a:spAutoFit/>
            </a:bodyPr>
            <a:lstStyle/>
            <a:p>
              <a:pPr algn="ctr"/>
              <a:r>
                <a:rPr lang="en-US" sz="1600" dirty="0" smtClean="0">
                  <a:solidFill>
                    <a:schemeClr val="accent1"/>
                  </a:solidFill>
                  <a:effectLst>
                    <a:outerShdw blurRad="38100" dist="38100" dir="2700000" algn="tl">
                      <a:srgbClr val="000000">
                        <a:alpha val="43137"/>
                      </a:srgbClr>
                    </a:outerShdw>
                  </a:effectLst>
                </a:rPr>
                <a:t>Trust Established</a:t>
              </a:r>
              <a:endParaRPr lang="en-US" sz="1600" dirty="0">
                <a:solidFill>
                  <a:schemeClr val="accent1"/>
                </a:solidFill>
                <a:effectLst>
                  <a:outerShdw blurRad="38100" dist="38100" dir="2700000" algn="tl">
                    <a:srgbClr val="000000">
                      <a:alpha val="43137"/>
                    </a:srgbClr>
                  </a:outerShdw>
                </a:effectLst>
              </a:endParaRPr>
            </a:p>
          </p:txBody>
        </p:sp>
        <p:sp>
          <p:nvSpPr>
            <p:cNvPr id="27" name="Up-Down Arrow 26"/>
            <p:cNvSpPr/>
            <p:nvPr/>
          </p:nvSpPr>
          <p:spPr>
            <a:xfrm>
              <a:off x="1623853" y="3211140"/>
              <a:ext cx="289011" cy="1456136"/>
            </a:xfrm>
            <a:prstGeom prst="upDownArrow">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grpSp>
        <p:nvGrpSpPr>
          <p:cNvPr id="3" name="Group 24"/>
          <p:cNvGrpSpPr/>
          <p:nvPr/>
        </p:nvGrpSpPr>
        <p:grpSpPr>
          <a:xfrm>
            <a:off x="3873069" y="961699"/>
            <a:ext cx="5050214" cy="5269886"/>
            <a:chOff x="3873069" y="914400"/>
            <a:chExt cx="5050214" cy="5728137"/>
          </a:xfrm>
        </p:grpSpPr>
        <p:sp>
          <p:nvSpPr>
            <p:cNvPr id="26" name="Rounded Rectangle 25"/>
            <p:cNvSpPr/>
            <p:nvPr/>
          </p:nvSpPr>
          <p:spPr bwMode="auto">
            <a:xfrm>
              <a:off x="5029200" y="914400"/>
              <a:ext cx="3823904" cy="5728137"/>
            </a:xfrm>
            <a:prstGeom prst="roundRect">
              <a:avLst>
                <a:gd name="adj" fmla="val 10821"/>
              </a:avLst>
            </a:prstGeom>
            <a:gradFill flip="none" rotWithShape="1">
              <a:gsLst>
                <a:gs pos="0">
                  <a:schemeClr val="tx2">
                    <a:alpha val="51000"/>
                  </a:schemeClr>
                </a:gs>
                <a:gs pos="15000">
                  <a:schemeClr val="tx2">
                    <a:lumMod val="85000"/>
                    <a:alpha val="13000"/>
                  </a:schemeClr>
                </a:gs>
                <a:gs pos="99000">
                  <a:schemeClr val="tx1">
                    <a:lumMod val="75000"/>
                    <a:lumOff val="25000"/>
                    <a:alpha val="15000"/>
                  </a:schemeClr>
                </a:gs>
              </a:gsLst>
              <a:lin ang="5400000" scaled="1"/>
              <a:tileRect/>
            </a:gradFill>
            <a:ln w="12700">
              <a:solidFill>
                <a:schemeClr val="tx2">
                  <a:alpha val="19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fontAlgn="base">
                <a:spcBef>
                  <a:spcPct val="0"/>
                </a:spcBef>
                <a:spcAft>
                  <a:spcPct val="0"/>
                </a:spcAft>
                <a:defRPr/>
              </a:pPr>
              <a:endParaRPr lang="en-US" dirty="0" smtClean="0">
                <a:solidFill>
                  <a:schemeClr val="lt1"/>
                </a:solidFill>
              </a:endParaRPr>
            </a:p>
          </p:txBody>
        </p:sp>
        <p:sp>
          <p:nvSpPr>
            <p:cNvPr id="10" name="TextBox 9"/>
            <p:cNvSpPr txBox="1"/>
            <p:nvPr/>
          </p:nvSpPr>
          <p:spPr>
            <a:xfrm>
              <a:off x="5722890" y="2754868"/>
              <a:ext cx="2514600" cy="367993"/>
            </a:xfrm>
            <a:prstGeom prst="rect">
              <a:avLst/>
            </a:prstGeom>
            <a:noFill/>
          </p:spPr>
          <p:txBody>
            <a:bodyPr wrap="square" rtlCol="0">
              <a:spAutoFit/>
            </a:bodyPr>
            <a:lstStyle/>
            <a:p>
              <a:pPr algn="ctr"/>
              <a:r>
                <a:rPr lang="en-US" sz="1600" dirty="0" smtClean="0">
                  <a:solidFill>
                    <a:schemeClr val="accent1"/>
                  </a:solidFill>
                  <a:effectLst>
                    <a:outerShdw blurRad="38100" dist="38100" dir="2700000" algn="tl">
                      <a:srgbClr val="000000">
                        <a:alpha val="43137"/>
                      </a:srgbClr>
                    </a:outerShdw>
                  </a:effectLst>
                </a:rPr>
                <a:t>Partner Web Application</a:t>
              </a:r>
              <a:endParaRPr lang="en-US" sz="1600" dirty="0">
                <a:solidFill>
                  <a:schemeClr val="accent1"/>
                </a:solidFill>
                <a:effectLst>
                  <a:outerShdw blurRad="38100" dist="38100" dir="2700000" algn="tl">
                    <a:srgbClr val="000000">
                      <a:alpha val="43137"/>
                    </a:srgbClr>
                  </a:outerShdw>
                </a:effectLst>
              </a:endParaRPr>
            </a:p>
          </p:txBody>
        </p:sp>
        <p:sp>
          <p:nvSpPr>
            <p:cNvPr id="15" name="TextBox 14"/>
            <p:cNvSpPr txBox="1"/>
            <p:nvPr/>
          </p:nvSpPr>
          <p:spPr>
            <a:xfrm>
              <a:off x="3873069" y="1893046"/>
              <a:ext cx="1524000" cy="367993"/>
            </a:xfrm>
            <a:prstGeom prst="rect">
              <a:avLst/>
            </a:prstGeom>
            <a:noFill/>
          </p:spPr>
          <p:txBody>
            <a:bodyPr wrap="square" rtlCol="0">
              <a:spAutoFit/>
            </a:bodyPr>
            <a:lstStyle/>
            <a:p>
              <a:r>
                <a:rPr lang="en-US" sz="1600" dirty="0" smtClean="0">
                  <a:solidFill>
                    <a:schemeClr val="accent1"/>
                  </a:solidFill>
                  <a:effectLst>
                    <a:outerShdw blurRad="38100" dist="38100" dir="2700000" algn="tl">
                      <a:srgbClr val="000000">
                        <a:alpha val="43137"/>
                      </a:srgbClr>
                    </a:outerShdw>
                  </a:effectLst>
                </a:rPr>
                <a:t>Provide Access</a:t>
              </a:r>
              <a:endParaRPr lang="en-US" sz="1600" dirty="0">
                <a:solidFill>
                  <a:schemeClr val="accent1"/>
                </a:solidFill>
                <a:effectLst>
                  <a:outerShdw blurRad="38100" dist="38100" dir="2700000" algn="tl">
                    <a:srgbClr val="000000">
                      <a:alpha val="43137"/>
                    </a:srgbClr>
                  </a:outerShdw>
                </a:effectLst>
              </a:endParaRPr>
            </a:p>
          </p:txBody>
        </p:sp>
        <p:pic>
          <p:nvPicPr>
            <p:cNvPr id="44" name="Picture 8" descr="C:\Users\Kevin\Desktop\ClipArt\XML Icons\Server.png"/>
            <p:cNvPicPr>
              <a:picLocks noChangeAspect="1" noChangeArrowheads="1"/>
            </p:cNvPicPr>
            <p:nvPr/>
          </p:nvPicPr>
          <p:blipFill>
            <a:blip r:embed="rId4" cstate="screen"/>
            <a:srcRect/>
            <a:stretch>
              <a:fillRect/>
            </a:stretch>
          </p:blipFill>
          <p:spPr bwMode="auto">
            <a:xfrm>
              <a:off x="6314108" y="4586317"/>
              <a:ext cx="990600" cy="1461217"/>
            </a:xfrm>
            <a:prstGeom prst="rect">
              <a:avLst/>
            </a:prstGeom>
            <a:noFill/>
          </p:spPr>
        </p:pic>
        <p:pic>
          <p:nvPicPr>
            <p:cNvPr id="45" name="Picture 10" descr="C:\Users\Kevin\Desktop\ClipArt\XML Icons\ADtriangle4_7connected.png"/>
            <p:cNvPicPr>
              <a:picLocks noChangeAspect="1" noChangeArrowheads="1"/>
            </p:cNvPicPr>
            <p:nvPr/>
          </p:nvPicPr>
          <p:blipFill>
            <a:blip r:embed="rId6" cstate="screen"/>
            <a:srcRect/>
            <a:stretch>
              <a:fillRect/>
            </a:stretch>
          </p:blipFill>
          <p:spPr bwMode="auto">
            <a:xfrm>
              <a:off x="7165458" y="4891111"/>
              <a:ext cx="1371600" cy="875354"/>
            </a:xfrm>
            <a:prstGeom prst="rect">
              <a:avLst/>
            </a:prstGeom>
            <a:noFill/>
          </p:spPr>
        </p:pic>
        <p:sp>
          <p:nvSpPr>
            <p:cNvPr id="50" name="TextBox 49"/>
            <p:cNvSpPr txBox="1"/>
            <p:nvPr/>
          </p:nvSpPr>
          <p:spPr>
            <a:xfrm>
              <a:off x="5129050" y="1071995"/>
              <a:ext cx="3657600" cy="434902"/>
            </a:xfrm>
            <a:prstGeom prst="rect">
              <a:avLst/>
            </a:prstGeom>
            <a:noFill/>
          </p:spPr>
          <p:txBody>
            <a:bodyPr wrap="square" rtlCol="0">
              <a:spAutoFit/>
            </a:bodyPr>
            <a:lstStyle/>
            <a:p>
              <a:pPr algn="ctr" eaLnBrk="0" hangingPunct="0">
                <a:spcBef>
                  <a:spcPct val="30000"/>
                </a:spcBef>
                <a:buClr>
                  <a:schemeClr val="tx2"/>
                </a:buClr>
                <a:defRPr/>
              </a:pPr>
              <a:r>
                <a:rPr lang="en-US" sz="2000" b="1" dirty="0" smtClean="0">
                  <a:solidFill>
                    <a:schemeClr val="accent4">
                      <a:lumMod val="60000"/>
                      <a:lumOff val="40000"/>
                    </a:schemeClr>
                  </a:solidFill>
                  <a:effectLst>
                    <a:outerShdw blurRad="38100" dist="38100" dir="2700000" algn="tl">
                      <a:srgbClr val="000000">
                        <a:alpha val="43137"/>
                      </a:srgbClr>
                    </a:outerShdw>
                  </a:effectLst>
                  <a:latin typeface="+mj-lt"/>
                  <a:cs typeface="Tahoma" pitchFamily="34" charset="0"/>
                </a:rPr>
                <a:t>Business Partner</a:t>
              </a:r>
              <a:endParaRPr lang="en-US" sz="2000" b="1" dirty="0">
                <a:solidFill>
                  <a:schemeClr val="accent4">
                    <a:lumMod val="60000"/>
                    <a:lumOff val="40000"/>
                  </a:schemeClr>
                </a:solidFill>
                <a:effectLst>
                  <a:outerShdw blurRad="38100" dist="38100" dir="2700000" algn="tl">
                    <a:srgbClr val="000000">
                      <a:alpha val="43137"/>
                    </a:srgbClr>
                  </a:outerShdw>
                </a:effectLst>
                <a:latin typeface="+mj-lt"/>
                <a:cs typeface="Tahoma" pitchFamily="34" charset="0"/>
              </a:endParaRPr>
            </a:p>
          </p:txBody>
        </p:sp>
        <p:sp>
          <p:nvSpPr>
            <p:cNvPr id="51" name="TextBox 50"/>
            <p:cNvSpPr txBox="1"/>
            <p:nvPr/>
          </p:nvSpPr>
          <p:spPr>
            <a:xfrm>
              <a:off x="6858014" y="5904619"/>
              <a:ext cx="2065269" cy="635625"/>
            </a:xfrm>
            <a:prstGeom prst="rect">
              <a:avLst/>
            </a:prstGeom>
            <a:noFill/>
          </p:spPr>
          <p:txBody>
            <a:bodyPr wrap="square" rtlCol="0">
              <a:spAutoFit/>
            </a:bodyPr>
            <a:lstStyle/>
            <a:p>
              <a:r>
                <a:rPr lang="en-US" sz="1600" dirty="0" smtClean="0">
                  <a:solidFill>
                    <a:schemeClr val="accent1"/>
                  </a:solidFill>
                  <a:effectLst>
                    <a:outerShdw blurRad="38100" dist="38100" dir="2700000" algn="tl">
                      <a:srgbClr val="000000">
                        <a:alpha val="43137"/>
                      </a:srgbClr>
                    </a:outerShdw>
                  </a:effectLst>
                </a:rPr>
                <a:t>Active Directory Federation Services</a:t>
              </a:r>
              <a:endParaRPr lang="en-US" sz="1600" dirty="0">
                <a:solidFill>
                  <a:schemeClr val="accent1"/>
                </a:solidFill>
                <a:effectLst>
                  <a:outerShdw blurRad="38100" dist="38100" dir="2700000" algn="tl">
                    <a:srgbClr val="000000">
                      <a:alpha val="43137"/>
                    </a:srgbClr>
                  </a:outerShdw>
                </a:effectLst>
              </a:endParaRPr>
            </a:p>
          </p:txBody>
        </p:sp>
        <p:pic>
          <p:nvPicPr>
            <p:cNvPr id="2052" name="Picture 4" descr="C:\Users\Kevin\Documents\ClipArt\Windows Illustration Icons\Application.png"/>
            <p:cNvPicPr>
              <a:picLocks noChangeAspect="1" noChangeArrowheads="1"/>
            </p:cNvPicPr>
            <p:nvPr/>
          </p:nvPicPr>
          <p:blipFill>
            <a:blip r:embed="rId7" cstate="print"/>
            <a:srcRect/>
            <a:stretch>
              <a:fillRect/>
            </a:stretch>
          </p:blipFill>
          <p:spPr bwMode="auto">
            <a:xfrm>
              <a:off x="6103890" y="1461811"/>
              <a:ext cx="1828800" cy="1457739"/>
            </a:xfrm>
            <a:prstGeom prst="rect">
              <a:avLst/>
            </a:prstGeom>
            <a:noFill/>
          </p:spPr>
        </p:pic>
        <p:sp>
          <p:nvSpPr>
            <p:cNvPr id="28" name="Up-Down Arrow 27"/>
            <p:cNvSpPr/>
            <p:nvPr/>
          </p:nvSpPr>
          <p:spPr>
            <a:xfrm>
              <a:off x="6432332" y="3022635"/>
              <a:ext cx="268014" cy="1650124"/>
            </a:xfrm>
            <a:prstGeom prst="upDownArrow">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sp>
        <p:nvSpPr>
          <p:cNvPr id="29" name="Up-Down Arrow 28"/>
          <p:cNvSpPr/>
          <p:nvPr/>
        </p:nvSpPr>
        <p:spPr>
          <a:xfrm rot="16200000">
            <a:off x="4414349" y="819809"/>
            <a:ext cx="378373" cy="2837795"/>
          </a:xfrm>
          <a:prstGeom prst="upDownArrow">
            <a:avLst/>
          </a:prstGeom>
        </p:spPr>
        <p:style>
          <a:lnRef idx="1">
            <a:schemeClr val="accent5"/>
          </a:lnRef>
          <a:fillRef idx="3">
            <a:schemeClr val="accent5"/>
          </a:fillRef>
          <a:effectRef idx="2">
            <a:schemeClr val="accent5"/>
          </a:effectRef>
          <a:fontRef idx="minor">
            <a:schemeClr val="lt1"/>
          </a:fontRef>
        </p:style>
        <p:txBody>
          <a:bodyPr lIns="91435" tIns="45718" rIns="91435" bIns="45718" rtlCol="0" anchor="ctr"/>
          <a:lstStyle/>
          <a:p>
            <a:pPr algn="ctr"/>
            <a:endParaRPr lang="en-US"/>
          </a:p>
        </p:txBody>
      </p:sp>
      <p:sp>
        <p:nvSpPr>
          <p:cNvPr id="25" name="Up-Down Arrow 24"/>
          <p:cNvSpPr/>
          <p:nvPr/>
        </p:nvSpPr>
        <p:spPr>
          <a:xfrm rot="16200000">
            <a:off x="4480072" y="3344955"/>
            <a:ext cx="367783" cy="3095300"/>
          </a:xfrm>
          <a:prstGeom prst="upDownArrow">
            <a:avLst/>
          </a:prstGeom>
        </p:spPr>
        <p:style>
          <a:lnRef idx="1">
            <a:schemeClr val="accent5"/>
          </a:lnRef>
          <a:fillRef idx="3">
            <a:schemeClr val="accent5"/>
          </a:fillRef>
          <a:effectRef idx="2">
            <a:schemeClr val="accent5"/>
          </a:effectRef>
          <a:fontRef idx="minor">
            <a:schemeClr val="lt1"/>
          </a:fontRef>
        </p:style>
        <p:txBody>
          <a:bodyPr lIns="91435" tIns="45718" rIns="91435" bIns="45718" rtlCol="0" anchor="ctr"/>
          <a:lstStyle/>
          <a:p>
            <a:pPr algn="ctr"/>
            <a:endParaRPr lang="en-US"/>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bwMode="auto">
          <a:xfrm>
            <a:off x="5029200" y="1628778"/>
            <a:ext cx="3823904" cy="4293172"/>
          </a:xfrm>
          <a:prstGeom prst="roundRect">
            <a:avLst>
              <a:gd name="adj" fmla="val 10821"/>
            </a:avLst>
          </a:prstGeom>
          <a:gradFill flip="none" rotWithShape="1">
            <a:gsLst>
              <a:gs pos="0">
                <a:schemeClr val="tx2">
                  <a:alpha val="51000"/>
                </a:schemeClr>
              </a:gs>
              <a:gs pos="15000">
                <a:schemeClr val="tx2">
                  <a:lumMod val="85000"/>
                  <a:alpha val="13000"/>
                </a:schemeClr>
              </a:gs>
              <a:gs pos="99000">
                <a:schemeClr val="tx1">
                  <a:lumMod val="75000"/>
                  <a:lumOff val="25000"/>
                  <a:alpha val="15000"/>
                </a:schemeClr>
              </a:gs>
            </a:gsLst>
            <a:lin ang="5400000" scaled="1"/>
            <a:tileRect/>
          </a:gradFill>
          <a:ln w="12700">
            <a:solidFill>
              <a:schemeClr val="tx2">
                <a:alpha val="19000"/>
              </a:schemeClr>
            </a:solidFill>
          </a:ln>
        </p:spPr>
        <p:style>
          <a:lnRef idx="2">
            <a:schemeClr val="accent2">
              <a:shade val="50000"/>
            </a:schemeClr>
          </a:lnRef>
          <a:fillRef idx="1">
            <a:schemeClr val="accent2"/>
          </a:fillRef>
          <a:effectRef idx="0">
            <a:schemeClr val="accent2"/>
          </a:effectRef>
          <a:fontRef idx="minor">
            <a:schemeClr val="lt1"/>
          </a:fontRef>
        </p:style>
        <p:txBody>
          <a:bodyPr lIns="91435" tIns="45718" rIns="91435" bIns="45718" rtlCol="0" anchor="ctr"/>
          <a:lstStyle/>
          <a:p>
            <a:pPr algn="ctr" fontAlgn="base">
              <a:spcBef>
                <a:spcPct val="0"/>
              </a:spcBef>
              <a:spcAft>
                <a:spcPct val="0"/>
              </a:spcAft>
              <a:defRPr/>
            </a:pPr>
            <a:endParaRPr lang="en-US" dirty="0" smtClean="0">
              <a:solidFill>
                <a:schemeClr val="lt1"/>
              </a:solidFill>
            </a:endParaRPr>
          </a:p>
        </p:txBody>
      </p:sp>
      <p:sp>
        <p:nvSpPr>
          <p:cNvPr id="23" name="Rounded Rectangle 22"/>
          <p:cNvSpPr>
            <a:spLocks/>
          </p:cNvSpPr>
          <p:nvPr/>
        </p:nvSpPr>
        <p:spPr bwMode="auto">
          <a:xfrm>
            <a:off x="422276" y="1628777"/>
            <a:ext cx="3823904" cy="4267150"/>
          </a:xfrm>
          <a:prstGeom prst="roundRect">
            <a:avLst>
              <a:gd name="adj" fmla="val 10821"/>
            </a:avLst>
          </a:prstGeom>
          <a:gradFill flip="none" rotWithShape="1">
            <a:gsLst>
              <a:gs pos="0">
                <a:schemeClr val="tx2">
                  <a:alpha val="51000"/>
                </a:schemeClr>
              </a:gs>
              <a:gs pos="15000">
                <a:schemeClr val="tx2">
                  <a:lumMod val="85000"/>
                  <a:alpha val="13000"/>
                </a:schemeClr>
              </a:gs>
              <a:gs pos="99000">
                <a:schemeClr val="tx1">
                  <a:lumMod val="75000"/>
                  <a:lumOff val="25000"/>
                  <a:alpha val="15000"/>
                </a:schemeClr>
              </a:gs>
            </a:gsLst>
            <a:lin ang="5400000" scaled="1"/>
            <a:tileRect/>
          </a:gradFill>
          <a:ln w="12700">
            <a:solidFill>
              <a:schemeClr val="tx2">
                <a:alpha val="19000"/>
              </a:schemeClr>
            </a:solidFill>
          </a:ln>
        </p:spPr>
        <p:style>
          <a:lnRef idx="2">
            <a:schemeClr val="accent2">
              <a:shade val="50000"/>
            </a:schemeClr>
          </a:lnRef>
          <a:fillRef idx="1">
            <a:schemeClr val="accent2"/>
          </a:fillRef>
          <a:effectRef idx="0">
            <a:schemeClr val="accent2"/>
          </a:effectRef>
          <a:fontRef idx="minor">
            <a:schemeClr val="lt1"/>
          </a:fontRef>
        </p:style>
        <p:txBody>
          <a:bodyPr lIns="91435" tIns="45718" rIns="91435" bIns="45718" rtlCol="0" anchor="ctr"/>
          <a:lstStyle/>
          <a:p>
            <a:pPr algn="ctr" fontAlgn="base">
              <a:spcBef>
                <a:spcPct val="0"/>
              </a:spcBef>
              <a:spcAft>
                <a:spcPct val="0"/>
              </a:spcAft>
              <a:defRPr/>
            </a:pPr>
            <a:endParaRPr lang="en-US" dirty="0" smtClean="0">
              <a:solidFill>
                <a:schemeClr val="lt1"/>
              </a:solidFill>
            </a:endParaRPr>
          </a:p>
        </p:txBody>
      </p:sp>
      <p:sp>
        <p:nvSpPr>
          <p:cNvPr id="2" name="Title 1"/>
          <p:cNvSpPr>
            <a:spLocks noGrp="1"/>
          </p:cNvSpPr>
          <p:nvPr>
            <p:ph type="title"/>
          </p:nvPr>
        </p:nvSpPr>
        <p:spPr>
          <a:xfrm>
            <a:off x="381001" y="230189"/>
            <a:ext cx="8382000" cy="1329595"/>
          </a:xfrm>
        </p:spPr>
        <p:txBody>
          <a:bodyPr/>
          <a:lstStyle/>
          <a:p>
            <a:r>
              <a:rPr lang="en-US" dirty="0" smtClean="0"/>
              <a:t>Comparing AD FS, </a:t>
            </a:r>
            <a:r>
              <a:rPr lang="en-US" dirty="0" err="1" smtClean="0"/>
              <a:t>CardSpace</a:t>
            </a:r>
            <a:r>
              <a:rPr lang="en-US" dirty="0" smtClean="0"/>
              <a:t>, WCF with Geneva</a:t>
            </a:r>
            <a:endParaRPr lang="en-US" dirty="0"/>
          </a:p>
        </p:txBody>
      </p:sp>
      <p:sp>
        <p:nvSpPr>
          <p:cNvPr id="22547" name="Slide Number Placeholder 19"/>
          <p:cNvSpPr>
            <a:spLocks noGrp="1"/>
          </p:cNvSpPr>
          <p:nvPr>
            <p:ph type="sldNum" sz="quarter" idx="4294967295"/>
          </p:nvPr>
        </p:nvSpPr>
        <p:spPr>
          <a:xfrm>
            <a:off x="304800" y="6477007"/>
            <a:ext cx="685800" cy="365125"/>
          </a:xfrm>
          <a:prstGeom prst="rect">
            <a:avLst/>
          </a:prstGeom>
        </p:spPr>
        <p:txBody>
          <a:bodyPr lIns="91435" tIns="45718" rIns="91435" bIns="45718"/>
          <a:lstStyle/>
          <a:p>
            <a:fld id="{AD5F90B3-A5ED-4FA5-B523-F40F5DA577F7}" type="slidenum">
              <a:rPr lang="en-US" smtClean="0"/>
              <a:pPr/>
              <a:t>37</a:t>
            </a:fld>
            <a:endParaRPr lang="en-US"/>
          </a:p>
        </p:txBody>
      </p:sp>
      <p:sp>
        <p:nvSpPr>
          <p:cNvPr id="6" name="TextBox 102"/>
          <p:cNvSpPr txBox="1"/>
          <p:nvPr/>
        </p:nvSpPr>
        <p:spPr>
          <a:xfrm>
            <a:off x="603745" y="3154370"/>
            <a:ext cx="3041913" cy="1508101"/>
          </a:xfrm>
          <a:prstGeom prst="rect">
            <a:avLst/>
          </a:prstGeom>
          <a:noFill/>
        </p:spPr>
        <p:txBody>
          <a:bodyPr wrap="none" lIns="91435" tIns="45718" rIns="91435" bIns="45718">
            <a:spAutoFit/>
          </a:bodyPr>
          <a:lstStyle/>
          <a:p>
            <a:pPr marL="342882" lvl="1" indent="-342882">
              <a:lnSpc>
                <a:spcPct val="90000"/>
              </a:lnSpc>
              <a:spcAft>
                <a:spcPts val="600"/>
              </a:spcAft>
              <a:buClr>
                <a:schemeClr val="tx2"/>
              </a:buClr>
              <a:buSzPct val="110000"/>
              <a:buBlip>
                <a:blip r:embed="rId3"/>
              </a:buBlip>
              <a:defRPr/>
            </a:pPr>
            <a:r>
              <a:rPr lang="en-US" sz="1600" dirty="0"/>
              <a:t>Passive browser federation</a:t>
            </a:r>
          </a:p>
          <a:p>
            <a:pPr marL="342882" lvl="1" indent="-342882">
              <a:lnSpc>
                <a:spcPct val="90000"/>
              </a:lnSpc>
              <a:spcAft>
                <a:spcPts val="600"/>
              </a:spcAft>
              <a:buClr>
                <a:schemeClr val="tx2"/>
              </a:buClr>
              <a:buSzPct val="110000"/>
              <a:buBlip>
                <a:blip r:embed="rId3"/>
              </a:buBlip>
              <a:defRPr/>
            </a:pPr>
            <a:r>
              <a:rPr lang="en-US" sz="1600" dirty="0"/>
              <a:t>WS-* protocols</a:t>
            </a:r>
          </a:p>
          <a:p>
            <a:pPr marL="342882" lvl="1" indent="-342882">
              <a:lnSpc>
                <a:spcPct val="90000"/>
              </a:lnSpc>
              <a:spcAft>
                <a:spcPts val="600"/>
              </a:spcAft>
              <a:buClr>
                <a:schemeClr val="tx2"/>
              </a:buClr>
              <a:buSzPct val="110000"/>
              <a:buBlip>
                <a:blip r:embed="rId3"/>
              </a:buBlip>
              <a:defRPr/>
            </a:pPr>
            <a:r>
              <a:rPr lang="en-US" sz="1600" dirty="0"/>
              <a:t>Self-issued information cards</a:t>
            </a:r>
          </a:p>
          <a:p>
            <a:pPr marL="342882" lvl="1" indent="-342882">
              <a:lnSpc>
                <a:spcPct val="90000"/>
              </a:lnSpc>
              <a:spcAft>
                <a:spcPts val="600"/>
              </a:spcAft>
              <a:buClr>
                <a:schemeClr val="tx2"/>
              </a:buClr>
              <a:buSzPct val="110000"/>
              <a:buBlip>
                <a:blip r:embed="rId3"/>
              </a:buBlip>
              <a:defRPr/>
            </a:pPr>
            <a:r>
              <a:rPr lang="en-US" sz="1600" dirty="0"/>
              <a:t>Federated SharePoint</a:t>
            </a:r>
          </a:p>
          <a:p>
            <a:pPr marL="342882" lvl="1" indent="-342882">
              <a:lnSpc>
                <a:spcPct val="90000"/>
              </a:lnSpc>
              <a:spcAft>
                <a:spcPts val="600"/>
              </a:spcAft>
              <a:buClr>
                <a:schemeClr val="tx2"/>
              </a:buClr>
              <a:buSzPct val="110000"/>
              <a:buBlip>
                <a:blip r:embed="rId3"/>
              </a:buBlip>
              <a:defRPr/>
            </a:pPr>
            <a:r>
              <a:rPr lang="en-US" sz="1600" dirty="0"/>
              <a:t>Federated rights management</a:t>
            </a:r>
          </a:p>
        </p:txBody>
      </p:sp>
      <p:sp>
        <p:nvSpPr>
          <p:cNvPr id="7" name="TextBox 102"/>
          <p:cNvSpPr txBox="1"/>
          <p:nvPr/>
        </p:nvSpPr>
        <p:spPr>
          <a:xfrm>
            <a:off x="5191127" y="3125788"/>
            <a:ext cx="3063875" cy="2740746"/>
          </a:xfrm>
          <a:prstGeom prst="rect">
            <a:avLst/>
          </a:prstGeom>
          <a:noFill/>
        </p:spPr>
        <p:txBody>
          <a:bodyPr lIns="91435" tIns="45718" rIns="91435" bIns="45718">
            <a:spAutoFit/>
          </a:bodyPr>
          <a:lstStyle/>
          <a:p>
            <a:pPr marL="342882" lvl="1" indent="-342882">
              <a:lnSpc>
                <a:spcPct val="90000"/>
              </a:lnSpc>
              <a:spcAft>
                <a:spcPts val="600"/>
              </a:spcAft>
              <a:buClr>
                <a:schemeClr val="tx2"/>
              </a:buClr>
              <a:buSzPct val="110000"/>
              <a:buBlip>
                <a:blip r:embed="rId3"/>
              </a:buBlip>
              <a:defRPr/>
            </a:pPr>
            <a:r>
              <a:rPr lang="en-US" sz="1600" dirty="0"/>
              <a:t>End to end claims support</a:t>
            </a:r>
          </a:p>
          <a:p>
            <a:pPr marL="342882" lvl="1" indent="-342882">
              <a:lnSpc>
                <a:spcPct val="90000"/>
              </a:lnSpc>
              <a:spcAft>
                <a:spcPts val="600"/>
              </a:spcAft>
              <a:buClr>
                <a:schemeClr val="tx2"/>
              </a:buClr>
              <a:buSzPct val="110000"/>
              <a:buBlip>
                <a:blip r:embed="rId3"/>
              </a:buBlip>
              <a:defRPr/>
            </a:pPr>
            <a:r>
              <a:rPr lang="en-US" sz="1600" dirty="0"/>
              <a:t>Pre-built ASP.NET controls</a:t>
            </a:r>
          </a:p>
          <a:p>
            <a:pPr marL="342882" lvl="1" indent="-342882">
              <a:lnSpc>
                <a:spcPct val="90000"/>
              </a:lnSpc>
              <a:spcAft>
                <a:spcPts val="600"/>
              </a:spcAft>
              <a:buClr>
                <a:schemeClr val="tx2"/>
              </a:buClr>
              <a:buSzPct val="110000"/>
              <a:buBlip>
                <a:blip r:embed="rId3"/>
              </a:buBlip>
              <a:defRPr/>
            </a:pPr>
            <a:r>
              <a:rPr lang="en-US" sz="1600" dirty="0"/>
              <a:t>Federate Office documents</a:t>
            </a:r>
          </a:p>
          <a:p>
            <a:pPr marL="342882" lvl="1" indent="-342882">
              <a:lnSpc>
                <a:spcPct val="90000"/>
              </a:lnSpc>
              <a:spcAft>
                <a:spcPts val="600"/>
              </a:spcAft>
              <a:buClr>
                <a:schemeClr val="tx2"/>
              </a:buClr>
              <a:buSzPct val="110000"/>
              <a:buBlip>
                <a:blip r:embed="rId3"/>
              </a:buBlip>
              <a:defRPr/>
            </a:pPr>
            <a:r>
              <a:rPr lang="en-US" sz="1600" dirty="0"/>
              <a:t>SAML 2.0 protocol support</a:t>
            </a:r>
          </a:p>
          <a:p>
            <a:pPr marL="342882" lvl="1" indent="-342882">
              <a:lnSpc>
                <a:spcPct val="90000"/>
              </a:lnSpc>
              <a:spcAft>
                <a:spcPts val="600"/>
              </a:spcAft>
              <a:buClr>
                <a:schemeClr val="tx2"/>
              </a:buClr>
              <a:buSzPct val="110000"/>
              <a:buBlip>
                <a:blip r:embed="rId3"/>
              </a:buBlip>
              <a:defRPr/>
            </a:pPr>
            <a:r>
              <a:rPr lang="en-US" sz="1600" dirty="0"/>
              <a:t>Native SSO</a:t>
            </a:r>
          </a:p>
          <a:p>
            <a:pPr marL="342882" lvl="1" indent="-342882">
              <a:lnSpc>
                <a:spcPct val="90000"/>
              </a:lnSpc>
              <a:spcAft>
                <a:spcPts val="600"/>
              </a:spcAft>
              <a:buClr>
                <a:schemeClr val="tx2"/>
              </a:buClr>
              <a:buSzPct val="110000"/>
              <a:buBlip>
                <a:blip r:embed="rId3"/>
              </a:buBlip>
              <a:defRPr/>
            </a:pPr>
            <a:r>
              <a:rPr lang="en-US" sz="1600" dirty="0"/>
              <a:t>Active client federation</a:t>
            </a:r>
          </a:p>
          <a:p>
            <a:pPr marL="342882" lvl="1" indent="-342882">
              <a:lnSpc>
                <a:spcPct val="90000"/>
              </a:lnSpc>
              <a:spcAft>
                <a:spcPts val="600"/>
              </a:spcAft>
              <a:buClr>
                <a:schemeClr val="tx2"/>
              </a:buClr>
              <a:buSzPct val="110000"/>
              <a:buBlip>
                <a:blip r:embed="rId3"/>
              </a:buBlip>
              <a:defRPr/>
            </a:pPr>
            <a:r>
              <a:rPr lang="en-US" sz="1600" dirty="0"/>
              <a:t>Automated trust management</a:t>
            </a:r>
          </a:p>
          <a:p>
            <a:pPr marL="342882" lvl="1" indent="-342882">
              <a:lnSpc>
                <a:spcPct val="90000"/>
              </a:lnSpc>
              <a:spcAft>
                <a:spcPts val="600"/>
              </a:spcAft>
              <a:buClr>
                <a:schemeClr val="tx2"/>
              </a:buClr>
              <a:buSzPct val="110000"/>
              <a:buBlip>
                <a:blip r:embed="rId3"/>
              </a:buBlip>
              <a:defRPr/>
            </a:pPr>
            <a:r>
              <a:rPr lang="en-US" sz="1600" dirty="0"/>
              <a:t>Managed information cards</a:t>
            </a:r>
          </a:p>
          <a:p>
            <a:pPr marL="342882" lvl="1" indent="-342882">
              <a:lnSpc>
                <a:spcPct val="90000"/>
              </a:lnSpc>
              <a:spcAft>
                <a:spcPts val="600"/>
              </a:spcAft>
              <a:buClr>
                <a:schemeClr val="tx2"/>
              </a:buClr>
              <a:buSzPct val="110000"/>
              <a:buBlip>
                <a:blip r:embed="rId3"/>
              </a:buBlip>
              <a:defRPr/>
            </a:pPr>
            <a:r>
              <a:rPr lang="en-US" sz="1600" dirty="0"/>
              <a:t>Streamlined client UI</a:t>
            </a:r>
          </a:p>
        </p:txBody>
      </p:sp>
      <p:sp>
        <p:nvSpPr>
          <p:cNvPr id="22539" name="Rectangle 7"/>
          <p:cNvSpPr>
            <a:spLocks noChangeArrowheads="1"/>
          </p:cNvSpPr>
          <p:nvPr/>
        </p:nvSpPr>
        <p:spPr bwMode="auto">
          <a:xfrm>
            <a:off x="5837056" y="1949450"/>
            <a:ext cx="2475091" cy="923326"/>
          </a:xfrm>
          <a:prstGeom prst="rect">
            <a:avLst/>
          </a:prstGeom>
          <a:noFill/>
          <a:ln w="9525">
            <a:noFill/>
            <a:miter lim="800000"/>
            <a:headEnd/>
            <a:tailEnd/>
          </a:ln>
        </p:spPr>
        <p:txBody>
          <a:bodyPr wrap="none" lIns="91435" tIns="45718" rIns="91435" bIns="45718">
            <a:spAutoFit/>
          </a:bodyPr>
          <a:lstStyle/>
          <a:p>
            <a:pPr indent="-174616" algn="ctr" eaLnBrk="0" hangingPunct="0">
              <a:lnSpc>
                <a:spcPct val="90000"/>
              </a:lnSpc>
              <a:buClr>
                <a:schemeClr val="tx2"/>
              </a:buClr>
              <a:defRPr/>
            </a:pPr>
            <a:r>
              <a:rPr lang="en-US" sz="2000" b="1" dirty="0">
                <a:solidFill>
                  <a:schemeClr val="accent4">
                    <a:lumMod val="60000"/>
                    <a:lumOff val="40000"/>
                  </a:schemeClr>
                </a:solidFill>
                <a:effectLst>
                  <a:outerShdw blurRad="38100" dist="38100" dir="2700000" algn="tl">
                    <a:srgbClr val="000000">
                      <a:alpha val="43137"/>
                    </a:srgbClr>
                  </a:outerShdw>
                </a:effectLst>
                <a:latin typeface="+mj-lt"/>
                <a:cs typeface="Tahoma" pitchFamily="34" charset="0"/>
              </a:rPr>
              <a:t>“</a:t>
            </a:r>
            <a:r>
              <a:rPr lang="en-US" sz="2000" b="1" dirty="0" smtClean="0">
                <a:solidFill>
                  <a:schemeClr val="accent4">
                    <a:lumMod val="60000"/>
                    <a:lumOff val="40000"/>
                  </a:schemeClr>
                </a:solidFill>
                <a:effectLst>
                  <a:outerShdw blurRad="38100" dist="38100" dir="2700000" algn="tl">
                    <a:srgbClr val="000000">
                      <a:alpha val="43137"/>
                    </a:srgbClr>
                  </a:outerShdw>
                </a:effectLst>
                <a:latin typeface="+mj-lt"/>
                <a:cs typeface="Tahoma" pitchFamily="34" charset="0"/>
              </a:rPr>
              <a:t>Geneva” Framework</a:t>
            </a:r>
          </a:p>
          <a:p>
            <a:pPr indent="-174616" algn="ctr" eaLnBrk="0" hangingPunct="0">
              <a:lnSpc>
                <a:spcPct val="90000"/>
              </a:lnSpc>
              <a:buClr>
                <a:schemeClr val="tx2"/>
              </a:buClr>
              <a:defRPr/>
            </a:pPr>
            <a:r>
              <a:rPr lang="en-US" sz="2000" b="1" dirty="0" smtClean="0">
                <a:solidFill>
                  <a:schemeClr val="accent4">
                    <a:lumMod val="60000"/>
                    <a:lumOff val="40000"/>
                  </a:schemeClr>
                </a:solidFill>
                <a:effectLst>
                  <a:outerShdw blurRad="38100" dist="38100" dir="2700000" algn="tl">
                    <a:srgbClr val="000000">
                      <a:alpha val="43137"/>
                    </a:srgbClr>
                  </a:outerShdw>
                </a:effectLst>
                <a:latin typeface="+mj-lt"/>
                <a:cs typeface="Tahoma" pitchFamily="34" charset="0"/>
              </a:rPr>
              <a:t>“Geneva” Server</a:t>
            </a:r>
          </a:p>
          <a:p>
            <a:pPr indent="-174616" algn="ctr" eaLnBrk="0" hangingPunct="0">
              <a:lnSpc>
                <a:spcPct val="90000"/>
              </a:lnSpc>
              <a:buClr>
                <a:schemeClr val="tx2"/>
              </a:buClr>
              <a:defRPr/>
            </a:pPr>
            <a:r>
              <a:rPr lang="en-US" sz="2000" b="1" dirty="0" smtClean="0">
                <a:solidFill>
                  <a:schemeClr val="accent4">
                    <a:lumMod val="60000"/>
                    <a:lumOff val="40000"/>
                  </a:schemeClr>
                </a:solidFill>
                <a:effectLst>
                  <a:outerShdw blurRad="38100" dist="38100" dir="2700000" algn="tl">
                    <a:srgbClr val="000000">
                      <a:alpha val="43137"/>
                    </a:srgbClr>
                  </a:outerShdw>
                </a:effectLst>
                <a:latin typeface="+mj-lt"/>
                <a:cs typeface="Tahoma" pitchFamily="34" charset="0"/>
              </a:rPr>
              <a:t>CardSpace “Geneva”</a:t>
            </a:r>
          </a:p>
        </p:txBody>
      </p:sp>
      <p:sp>
        <p:nvSpPr>
          <p:cNvPr id="22540" name="Rectangle 9"/>
          <p:cNvSpPr>
            <a:spLocks noChangeArrowheads="1"/>
          </p:cNvSpPr>
          <p:nvPr/>
        </p:nvSpPr>
        <p:spPr bwMode="auto">
          <a:xfrm>
            <a:off x="1383865" y="2054226"/>
            <a:ext cx="1683528" cy="923326"/>
          </a:xfrm>
          <a:prstGeom prst="rect">
            <a:avLst/>
          </a:prstGeom>
          <a:noFill/>
          <a:ln w="9525">
            <a:noFill/>
            <a:miter lim="800000"/>
            <a:headEnd/>
            <a:tailEnd/>
          </a:ln>
        </p:spPr>
        <p:txBody>
          <a:bodyPr wrap="none" lIns="91435" tIns="45718" rIns="91435" bIns="45718">
            <a:spAutoFit/>
          </a:bodyPr>
          <a:lstStyle/>
          <a:p>
            <a:pPr indent="-174616" algn="ctr" eaLnBrk="0" hangingPunct="0">
              <a:lnSpc>
                <a:spcPct val="90000"/>
              </a:lnSpc>
              <a:buClr>
                <a:schemeClr val="tx2"/>
              </a:buClr>
              <a:defRPr/>
            </a:pPr>
            <a:r>
              <a:rPr lang="en-US" sz="2000" b="1" dirty="0" smtClean="0">
                <a:solidFill>
                  <a:schemeClr val="accent4">
                    <a:lumMod val="60000"/>
                    <a:lumOff val="40000"/>
                  </a:schemeClr>
                </a:solidFill>
                <a:effectLst>
                  <a:outerShdw blurRad="38100" dist="38100" dir="2700000" algn="tl">
                    <a:srgbClr val="000000">
                      <a:alpha val="43137"/>
                    </a:srgbClr>
                  </a:outerShdw>
                </a:effectLst>
                <a:latin typeface="+mj-lt"/>
                <a:cs typeface="Tahoma" pitchFamily="34" charset="0"/>
              </a:rPr>
              <a:t>AD FS </a:t>
            </a:r>
            <a:r>
              <a:rPr lang="en-US" sz="2000" b="1" dirty="0">
                <a:solidFill>
                  <a:schemeClr val="accent4">
                    <a:lumMod val="60000"/>
                    <a:lumOff val="40000"/>
                  </a:schemeClr>
                </a:solidFill>
                <a:effectLst>
                  <a:outerShdw blurRad="38100" dist="38100" dir="2700000" algn="tl">
                    <a:srgbClr val="000000">
                      <a:alpha val="43137"/>
                    </a:srgbClr>
                  </a:outerShdw>
                </a:effectLst>
                <a:latin typeface="+mj-lt"/>
                <a:cs typeface="Tahoma" pitchFamily="34" charset="0"/>
              </a:rPr>
              <a:t>1.1</a:t>
            </a:r>
          </a:p>
          <a:p>
            <a:pPr indent="-174616" algn="ctr" eaLnBrk="0" hangingPunct="0">
              <a:lnSpc>
                <a:spcPct val="90000"/>
              </a:lnSpc>
              <a:buClr>
                <a:schemeClr val="tx2"/>
              </a:buClr>
              <a:defRPr/>
            </a:pPr>
            <a:r>
              <a:rPr lang="en-US" sz="2000" b="1" dirty="0">
                <a:solidFill>
                  <a:schemeClr val="accent4">
                    <a:lumMod val="60000"/>
                    <a:lumOff val="40000"/>
                  </a:schemeClr>
                </a:solidFill>
                <a:effectLst>
                  <a:outerShdw blurRad="38100" dist="38100" dir="2700000" algn="tl">
                    <a:srgbClr val="000000">
                      <a:alpha val="43137"/>
                    </a:srgbClr>
                  </a:outerShdw>
                </a:effectLst>
                <a:latin typeface="+mj-lt"/>
                <a:cs typeface="Tahoma" pitchFamily="34" charset="0"/>
              </a:rPr>
              <a:t>CardSpace 1.0</a:t>
            </a:r>
          </a:p>
          <a:p>
            <a:pPr indent="-174616" algn="ctr" eaLnBrk="0" hangingPunct="0">
              <a:lnSpc>
                <a:spcPct val="90000"/>
              </a:lnSpc>
              <a:buClr>
                <a:schemeClr val="tx2"/>
              </a:buClr>
              <a:defRPr/>
            </a:pPr>
            <a:r>
              <a:rPr lang="en-US" sz="2000" b="1" dirty="0">
                <a:solidFill>
                  <a:schemeClr val="accent4">
                    <a:lumMod val="60000"/>
                    <a:lumOff val="40000"/>
                  </a:schemeClr>
                </a:solidFill>
                <a:effectLst>
                  <a:outerShdw blurRad="38100" dist="38100" dir="2700000" algn="tl">
                    <a:srgbClr val="000000">
                      <a:alpha val="43137"/>
                    </a:srgbClr>
                  </a:outerShdw>
                </a:effectLst>
                <a:latin typeface="+mj-lt"/>
                <a:cs typeface="Tahoma" pitchFamily="34" charset="0"/>
              </a:rPr>
              <a:t>WCF</a:t>
            </a:r>
          </a:p>
        </p:txBody>
      </p:sp>
      <p:cxnSp>
        <p:nvCxnSpPr>
          <p:cNvPr id="17" name="Straight Connector 16"/>
          <p:cNvCxnSpPr/>
          <p:nvPr/>
        </p:nvCxnSpPr>
        <p:spPr>
          <a:xfrm>
            <a:off x="842525" y="2974975"/>
            <a:ext cx="2827337" cy="1588"/>
          </a:xfrm>
          <a:prstGeom prst="line">
            <a:avLst/>
          </a:prstGeom>
          <a:ln w="12700" cap="flat" cmpd="sng" algn="ctr">
            <a:solidFill>
              <a:schemeClr val="tx2">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9" name="Right Arrow 18"/>
          <p:cNvSpPr/>
          <p:nvPr/>
        </p:nvSpPr>
        <p:spPr>
          <a:xfrm>
            <a:off x="3537136" y="2124076"/>
            <a:ext cx="1568264" cy="830086"/>
          </a:xfrm>
          <a:prstGeom prst="rightArrow">
            <a:avLst/>
          </a:prstGeom>
          <a:ln/>
        </p:spPr>
        <p:style>
          <a:lnRef idx="1">
            <a:schemeClr val="accent5"/>
          </a:lnRef>
          <a:fillRef idx="3">
            <a:schemeClr val="accent5"/>
          </a:fillRef>
          <a:effectRef idx="2">
            <a:schemeClr val="accent5"/>
          </a:effectRef>
          <a:fontRef idx="minor">
            <a:schemeClr val="lt1"/>
          </a:fontRef>
        </p:style>
        <p:txBody>
          <a:bodyPr lIns="91435" tIns="45718" rIns="91435" bIns="45718" anchor="ctr"/>
          <a:lstStyle/>
          <a:p>
            <a:pPr algn="ctr">
              <a:defRPr/>
            </a:pPr>
            <a:endParaRPr lang="en-US" sz="2400" b="1" dirty="0">
              <a:solidFill>
                <a:schemeClr val="bg1"/>
              </a:solidFill>
            </a:endParaRPr>
          </a:p>
        </p:txBody>
      </p:sp>
      <p:sp>
        <p:nvSpPr>
          <p:cNvPr id="22546" name="Rectangle 8"/>
          <p:cNvSpPr>
            <a:spLocks noChangeArrowheads="1"/>
          </p:cNvSpPr>
          <p:nvPr/>
        </p:nvSpPr>
        <p:spPr bwMode="auto">
          <a:xfrm>
            <a:off x="3310761" y="2369757"/>
            <a:ext cx="1908175" cy="307975"/>
          </a:xfrm>
          <a:prstGeom prst="rect">
            <a:avLst/>
          </a:prstGeom>
          <a:noFill/>
          <a:ln w="9525">
            <a:noFill/>
            <a:miter lim="800000"/>
            <a:headEnd/>
            <a:tailEnd/>
          </a:ln>
        </p:spPr>
        <p:txBody>
          <a:bodyPr lIns="91435" tIns="45718" rIns="91435" bIns="45718">
            <a:spAutoFit/>
          </a:bodyPr>
          <a:lstStyle/>
          <a:p>
            <a:pPr algn="ctr"/>
            <a:r>
              <a:rPr lang="en-US" sz="1400" b="1" dirty="0">
                <a:solidFill>
                  <a:schemeClr val="bg1"/>
                </a:solidFill>
                <a:effectLst>
                  <a:outerShdw blurRad="38100" dist="38100" dir="2700000" algn="tl">
                    <a:srgbClr val="000000">
                      <a:alpha val="43137"/>
                    </a:srgbClr>
                  </a:outerShdw>
                </a:effectLst>
                <a:latin typeface="Calibri" pitchFamily="34" charset="0"/>
                <a:ea typeface="Segoe"/>
                <a:cs typeface="Segoe"/>
              </a:rPr>
              <a:t>“Geneva” Adds</a:t>
            </a:r>
          </a:p>
        </p:txBody>
      </p:sp>
      <p:cxnSp>
        <p:nvCxnSpPr>
          <p:cNvPr id="16" name="Straight Connector 15"/>
          <p:cNvCxnSpPr/>
          <p:nvPr/>
        </p:nvCxnSpPr>
        <p:spPr>
          <a:xfrm>
            <a:off x="5617975" y="2974975"/>
            <a:ext cx="2827337" cy="1588"/>
          </a:xfrm>
          <a:prstGeom prst="line">
            <a:avLst/>
          </a:prstGeom>
          <a:ln w="12700" cap="flat" cmpd="sng" algn="ctr">
            <a:solidFill>
              <a:schemeClr val="tx2">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AutoShape 1"/>
          <p:cNvSpPr>
            <a:spLocks noChangeArrowheads="1"/>
          </p:cNvSpPr>
          <p:nvPr/>
        </p:nvSpPr>
        <p:spPr bwMode="auto">
          <a:xfrm>
            <a:off x="5715000" y="3832225"/>
            <a:ext cx="3200400" cy="2057400"/>
          </a:xfrm>
          <a:prstGeom prst="roundRect">
            <a:avLst>
              <a:gd name="adj" fmla="val 16667"/>
            </a:avLst>
          </a:prstGeom>
          <a:gradFill rotWithShape="0">
            <a:gsLst>
              <a:gs pos="0">
                <a:srgbClr val="1C82B9"/>
              </a:gs>
              <a:gs pos="100000">
                <a:srgbClr val="00B8FF"/>
              </a:gs>
            </a:gsLst>
            <a:lin ang="5400000" scaled="1"/>
          </a:gradFill>
          <a:ln w="25200">
            <a:solidFill>
              <a:srgbClr val="385D8A"/>
            </a:solidFill>
            <a:round/>
            <a:headEnd/>
            <a:tailEnd/>
          </a:ln>
          <a:extLs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91421" tIns="45711" rIns="91421" bIns="45711" anchor="ct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sp>
        <p:nvSpPr>
          <p:cNvPr id="24578" name="AutoShape 2"/>
          <p:cNvSpPr>
            <a:spLocks noChangeArrowheads="1"/>
          </p:cNvSpPr>
          <p:nvPr/>
        </p:nvSpPr>
        <p:spPr bwMode="auto">
          <a:xfrm>
            <a:off x="5715000" y="1411288"/>
            <a:ext cx="3200400" cy="2057400"/>
          </a:xfrm>
          <a:prstGeom prst="roundRect">
            <a:avLst>
              <a:gd name="adj" fmla="val 16667"/>
            </a:avLst>
          </a:prstGeom>
          <a:gradFill rotWithShape="0">
            <a:gsLst>
              <a:gs pos="0">
                <a:srgbClr val="629E1F"/>
              </a:gs>
              <a:gs pos="100000">
                <a:srgbClr val="355E00"/>
              </a:gs>
            </a:gsLst>
            <a:lin ang="5400000" scaled="1"/>
          </a:gradFill>
          <a:ln w="25200">
            <a:solidFill>
              <a:srgbClr val="385D8A"/>
            </a:solidFill>
            <a:round/>
            <a:headEnd/>
            <a:tailEnd/>
          </a:ln>
          <a:extLs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91421" tIns="45711" rIns="91421" bIns="45711" anchor="ct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sp>
        <p:nvSpPr>
          <p:cNvPr id="24579" name="AutoShape 3"/>
          <p:cNvSpPr>
            <a:spLocks noChangeArrowheads="1"/>
          </p:cNvSpPr>
          <p:nvPr/>
        </p:nvSpPr>
        <p:spPr bwMode="auto">
          <a:xfrm>
            <a:off x="4657725" y="4194175"/>
            <a:ext cx="685800" cy="457200"/>
          </a:xfrm>
          <a:prstGeom prst="roundRect">
            <a:avLst>
              <a:gd name="adj" fmla="val 16667"/>
            </a:avLst>
          </a:prstGeom>
          <a:solidFill>
            <a:srgbClr val="4F81BD"/>
          </a:solidFill>
          <a:ln w="25200">
            <a:solidFill>
              <a:srgbClr val="385D8A"/>
            </a:solidFill>
            <a:round/>
            <a:headEnd/>
            <a:tailEnd/>
          </a:ln>
          <a:extLs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91421" tIns="45711" rIns="91421" bIns="45711" anchor="ct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sp>
        <p:nvSpPr>
          <p:cNvPr id="24580" name="AutoShape 4"/>
          <p:cNvSpPr>
            <a:spLocks noChangeArrowheads="1"/>
          </p:cNvSpPr>
          <p:nvPr/>
        </p:nvSpPr>
        <p:spPr bwMode="auto">
          <a:xfrm>
            <a:off x="4657725" y="3041650"/>
            <a:ext cx="685800" cy="457200"/>
          </a:xfrm>
          <a:prstGeom prst="roundRect">
            <a:avLst>
              <a:gd name="adj" fmla="val 16667"/>
            </a:avLst>
          </a:prstGeom>
          <a:solidFill>
            <a:srgbClr val="4F81BD"/>
          </a:solidFill>
          <a:ln w="25200">
            <a:solidFill>
              <a:srgbClr val="385D8A"/>
            </a:solidFill>
            <a:round/>
            <a:headEnd/>
            <a:tailEnd/>
          </a:ln>
          <a:extLs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91421" tIns="45711" rIns="91421" bIns="45711" anchor="ct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sp>
        <p:nvSpPr>
          <p:cNvPr id="24581" name="AutoShape 5"/>
          <p:cNvSpPr>
            <a:spLocks noChangeArrowheads="1"/>
          </p:cNvSpPr>
          <p:nvPr/>
        </p:nvSpPr>
        <p:spPr bwMode="auto">
          <a:xfrm>
            <a:off x="6829429" y="1865313"/>
            <a:ext cx="366713" cy="550862"/>
          </a:xfrm>
          <a:prstGeom prst="can">
            <a:avLst>
              <a:gd name="adj" fmla="val 37554"/>
            </a:avLst>
          </a:prstGeom>
          <a:solidFill>
            <a:srgbClr val="E6E64C"/>
          </a:solid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89981" tIns="71266" rIns="89981" bIns="44991"/>
          <a:lstStyle/>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100" dirty="0" err="1">
                <a:solidFill>
                  <a:schemeClr val="bg1"/>
                </a:solidFill>
                <a:latin typeface="Arial" charset="0"/>
                <a:cs typeface="Arial Unicode MS" charset="0"/>
              </a:rPr>
              <a:t>eDIR</a:t>
            </a:r>
            <a:endParaRPr lang="en-US" sz="1100" dirty="0">
              <a:solidFill>
                <a:schemeClr val="bg1"/>
              </a:solidFill>
              <a:latin typeface="Arial" charset="0"/>
              <a:cs typeface="Arial Unicode MS" charset="0"/>
            </a:endParaRPr>
          </a:p>
        </p:txBody>
      </p:sp>
      <p:sp>
        <p:nvSpPr>
          <p:cNvPr id="24582" name="AutoShape 6"/>
          <p:cNvSpPr>
            <a:spLocks noChangeArrowheads="1"/>
          </p:cNvSpPr>
          <p:nvPr/>
        </p:nvSpPr>
        <p:spPr bwMode="auto">
          <a:xfrm>
            <a:off x="7585079" y="5032375"/>
            <a:ext cx="366713" cy="550863"/>
          </a:xfrm>
          <a:prstGeom prst="can">
            <a:avLst>
              <a:gd name="adj" fmla="val 37554"/>
            </a:avLst>
          </a:prstGeom>
          <a:solidFill>
            <a:srgbClr val="00DCFF"/>
          </a:solid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89981" tIns="71266" rIns="89981" bIns="44991"/>
          <a:lstStyle/>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100" dirty="0">
                <a:latin typeface="Arial" charset="0"/>
                <a:cs typeface="Arial Unicode MS" charset="0"/>
              </a:rPr>
              <a:t>A/D</a:t>
            </a:r>
          </a:p>
        </p:txBody>
      </p:sp>
      <p:pic>
        <p:nvPicPr>
          <p:cNvPr id="24583" name="Picture 7"/>
          <p:cNvPicPr>
            <a:picLocks noChangeAspect="1" noChangeArrowheads="1"/>
          </p:cNvPicPr>
          <p:nvPr/>
        </p:nvPicPr>
        <p:blipFill>
          <a:blip r:embed="rId3" cstate="print"/>
          <a:srcRect/>
          <a:stretch>
            <a:fillRect/>
          </a:stretch>
        </p:blipFill>
        <p:spPr bwMode="auto">
          <a:xfrm>
            <a:off x="4805367" y="3100392"/>
            <a:ext cx="365125" cy="365125"/>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pic>
        <p:nvPicPr>
          <p:cNvPr id="24584" name="Picture 8"/>
          <p:cNvPicPr>
            <a:picLocks noChangeAspect="1" noChangeArrowheads="1"/>
          </p:cNvPicPr>
          <p:nvPr/>
        </p:nvPicPr>
        <p:blipFill>
          <a:blip r:embed="rId5" cstate="print"/>
          <a:srcRect/>
          <a:stretch>
            <a:fillRect/>
          </a:stretch>
        </p:blipFill>
        <p:spPr bwMode="auto">
          <a:xfrm>
            <a:off x="4800604" y="4235454"/>
            <a:ext cx="365125" cy="365125"/>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pic>
        <p:nvPicPr>
          <p:cNvPr id="24585" name="Picture 9"/>
          <p:cNvPicPr>
            <a:picLocks noChangeAspect="1" noChangeArrowheads="1"/>
          </p:cNvPicPr>
          <p:nvPr/>
        </p:nvPicPr>
        <p:blipFill>
          <a:blip r:embed="rId6" cstate="print"/>
          <a:srcRect/>
          <a:stretch>
            <a:fillRect/>
          </a:stretch>
        </p:blipFill>
        <p:spPr bwMode="auto">
          <a:xfrm>
            <a:off x="3336925" y="3211517"/>
            <a:ext cx="292100" cy="687387"/>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pic>
        <p:nvPicPr>
          <p:cNvPr id="24586" name="Picture 10"/>
          <p:cNvPicPr>
            <a:picLocks noChangeAspect="1" noChangeArrowheads="1"/>
          </p:cNvPicPr>
          <p:nvPr/>
        </p:nvPicPr>
        <p:blipFill>
          <a:blip r:embed="rId7" cstate="print"/>
          <a:srcRect/>
          <a:stretch>
            <a:fillRect/>
          </a:stretch>
        </p:blipFill>
        <p:spPr bwMode="auto">
          <a:xfrm>
            <a:off x="3621088" y="3571875"/>
            <a:ext cx="346075" cy="374650"/>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sp>
        <p:nvSpPr>
          <p:cNvPr id="24587" name="Rectangle 11"/>
          <p:cNvSpPr>
            <a:spLocks noChangeArrowheads="1"/>
          </p:cNvSpPr>
          <p:nvPr/>
        </p:nvSpPr>
        <p:spPr bwMode="auto">
          <a:xfrm>
            <a:off x="7204075" y="1936750"/>
            <a:ext cx="914400" cy="460375"/>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89981" tIns="75944" rIns="89981" bIns="44991"/>
          <a:lstStyle/>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600" dirty="0">
                <a:solidFill>
                  <a:srgbClr val="FFFFFF"/>
                </a:solidFill>
                <a:latin typeface="Arial" charset="0"/>
                <a:cs typeface="Arial Unicode MS" charset="0"/>
              </a:rPr>
              <a:t>Identity </a:t>
            </a:r>
          </a:p>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600" dirty="0">
                <a:solidFill>
                  <a:srgbClr val="FFFFFF"/>
                </a:solidFill>
                <a:latin typeface="Arial" charset="0"/>
                <a:cs typeface="Arial Unicode MS" charset="0"/>
              </a:rPr>
              <a:t>Store</a:t>
            </a:r>
          </a:p>
        </p:txBody>
      </p:sp>
      <p:sp>
        <p:nvSpPr>
          <p:cNvPr id="24588" name="AutoShape 12"/>
          <p:cNvSpPr>
            <a:spLocks noChangeArrowheads="1"/>
          </p:cNvSpPr>
          <p:nvPr/>
        </p:nvSpPr>
        <p:spPr bwMode="auto">
          <a:xfrm>
            <a:off x="6362700" y="2576513"/>
            <a:ext cx="2406650" cy="685800"/>
          </a:xfrm>
          <a:prstGeom prst="roundRect">
            <a:avLst>
              <a:gd name="adj" fmla="val 16667"/>
            </a:avLst>
          </a:prstGeom>
          <a:solidFill>
            <a:srgbClr val="FFFFFF"/>
          </a:solidFill>
          <a:ln w="25200">
            <a:solidFill>
              <a:srgbClr val="385D8A"/>
            </a:solidFill>
            <a:round/>
            <a:headEnd/>
            <a:tailEnd/>
          </a:ln>
          <a:extLs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91421" tIns="45711" rIns="91421" bIns="45711" anchor="ct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sp>
        <p:nvSpPr>
          <p:cNvPr id="24589" name="Rectangle 13"/>
          <p:cNvSpPr>
            <a:spLocks noChangeArrowheads="1"/>
          </p:cNvSpPr>
          <p:nvPr/>
        </p:nvSpPr>
        <p:spPr bwMode="auto">
          <a:xfrm>
            <a:off x="6616700" y="5140326"/>
            <a:ext cx="914400" cy="460375"/>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89981" tIns="75944" rIns="89981" bIns="44991"/>
          <a:lstStyle/>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600" dirty="0">
                <a:solidFill>
                  <a:schemeClr val="bg1"/>
                </a:solidFill>
                <a:latin typeface="Arial" charset="0"/>
                <a:cs typeface="Arial Unicode MS" charset="0"/>
              </a:rPr>
              <a:t>Identity </a:t>
            </a:r>
          </a:p>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600" dirty="0">
                <a:solidFill>
                  <a:schemeClr val="bg1"/>
                </a:solidFill>
                <a:latin typeface="Arial" charset="0"/>
                <a:cs typeface="Arial Unicode MS" charset="0"/>
              </a:rPr>
              <a:t>Store</a:t>
            </a:r>
          </a:p>
        </p:txBody>
      </p:sp>
      <p:sp>
        <p:nvSpPr>
          <p:cNvPr id="24590" name="Rectangle 14"/>
          <p:cNvSpPr>
            <a:spLocks noChangeArrowheads="1"/>
          </p:cNvSpPr>
          <p:nvPr/>
        </p:nvSpPr>
        <p:spPr bwMode="auto">
          <a:xfrm>
            <a:off x="6270625" y="1422400"/>
            <a:ext cx="2058988" cy="2921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89981" tIns="78464" rIns="89981" bIns="44991"/>
          <a:lstStyle/>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600" b="1" dirty="0">
                <a:solidFill>
                  <a:srgbClr val="FFFFFF"/>
                </a:solidFill>
                <a:latin typeface="Arial" charset="0"/>
                <a:cs typeface="Arial Unicode MS" charset="0"/>
              </a:rPr>
              <a:t>Linux Environment</a:t>
            </a:r>
          </a:p>
        </p:txBody>
      </p:sp>
      <p:sp>
        <p:nvSpPr>
          <p:cNvPr id="24591" name="Rectangle 15"/>
          <p:cNvSpPr>
            <a:spLocks noChangeArrowheads="1"/>
          </p:cNvSpPr>
          <p:nvPr/>
        </p:nvSpPr>
        <p:spPr bwMode="auto">
          <a:xfrm>
            <a:off x="5994400" y="5562600"/>
            <a:ext cx="2058988" cy="2921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89981" tIns="78464" rIns="89981" bIns="44991"/>
          <a:lstStyle/>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b="1" dirty="0">
                <a:solidFill>
                  <a:srgbClr val="FFFFFF"/>
                </a:solidFill>
                <a:latin typeface="Arial" charset="0"/>
                <a:cs typeface="Arial Unicode MS" charset="0"/>
              </a:rPr>
              <a:t>Windows Environment</a:t>
            </a:r>
          </a:p>
        </p:txBody>
      </p:sp>
      <p:sp>
        <p:nvSpPr>
          <p:cNvPr id="24592" name="Rectangle 16"/>
          <p:cNvSpPr>
            <a:spLocks noChangeArrowheads="1"/>
          </p:cNvSpPr>
          <p:nvPr/>
        </p:nvSpPr>
        <p:spPr bwMode="auto">
          <a:xfrm>
            <a:off x="5335588" y="2808288"/>
            <a:ext cx="292100" cy="73025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vert="eaVert" wrap="none" lIns="89981" tIns="78464" rIns="89981" bIns="44991"/>
          <a:lstStyle/>
          <a:p>
            <a:pPr defTabSz="457106" rtl="1"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400" dirty="0">
                <a:latin typeface="Arial" charset="0"/>
                <a:cs typeface="Arial Unicode MS" charset="0"/>
              </a:rPr>
              <a:t>Vista</a:t>
            </a:r>
          </a:p>
        </p:txBody>
      </p:sp>
      <p:sp>
        <p:nvSpPr>
          <p:cNvPr id="24593" name="Rectangle 17"/>
          <p:cNvSpPr>
            <a:spLocks noChangeArrowheads="1"/>
          </p:cNvSpPr>
          <p:nvPr/>
        </p:nvSpPr>
        <p:spPr bwMode="auto">
          <a:xfrm>
            <a:off x="5335588" y="3924300"/>
            <a:ext cx="292100" cy="73025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vert="eaVert" wrap="none" lIns="89981" tIns="78464" rIns="89981" bIns="44991"/>
          <a:lstStyle/>
          <a:p>
            <a:pPr defTabSz="457106" rtl="1"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400" dirty="0" smtClean="0">
                <a:latin typeface="Arial" charset="0"/>
                <a:cs typeface="Arial Unicode MS" charset="0"/>
              </a:rPr>
              <a:t>SLES</a:t>
            </a:r>
            <a:endParaRPr lang="en-US" sz="1400" dirty="0">
              <a:latin typeface="Arial" charset="0"/>
              <a:cs typeface="Arial Unicode MS" charset="0"/>
            </a:endParaRPr>
          </a:p>
        </p:txBody>
      </p:sp>
      <p:pic>
        <p:nvPicPr>
          <p:cNvPr id="24594" name="Picture 18"/>
          <p:cNvPicPr>
            <a:picLocks noChangeAspect="1" noChangeArrowheads="1"/>
          </p:cNvPicPr>
          <p:nvPr/>
        </p:nvPicPr>
        <p:blipFill>
          <a:blip r:embed="rId8" cstate="print"/>
          <a:srcRect/>
          <a:stretch>
            <a:fillRect/>
          </a:stretch>
        </p:blipFill>
        <p:spPr bwMode="auto">
          <a:xfrm>
            <a:off x="4076700" y="3925892"/>
            <a:ext cx="414338" cy="414337"/>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pic>
        <p:nvPicPr>
          <p:cNvPr id="24595" name="Picture 19"/>
          <p:cNvPicPr>
            <a:picLocks noChangeAspect="1" noChangeArrowheads="1"/>
          </p:cNvPicPr>
          <p:nvPr/>
        </p:nvPicPr>
        <p:blipFill>
          <a:blip r:embed="rId9" cstate="print"/>
          <a:srcRect/>
          <a:stretch>
            <a:fillRect/>
          </a:stretch>
        </p:blipFill>
        <p:spPr bwMode="auto">
          <a:xfrm>
            <a:off x="4133850" y="2795589"/>
            <a:ext cx="373063" cy="255587"/>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sp>
        <p:nvSpPr>
          <p:cNvPr id="24596" name="Rectangle 20"/>
          <p:cNvSpPr>
            <a:spLocks noChangeArrowheads="1"/>
          </p:cNvSpPr>
          <p:nvPr/>
        </p:nvSpPr>
        <p:spPr bwMode="auto">
          <a:xfrm>
            <a:off x="219075" y="903288"/>
            <a:ext cx="4546600" cy="23114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lIns="89981" tIns="107259" rIns="89981" bIns="44991"/>
          <a:lstStyle/>
          <a:p>
            <a:pPr marL="361874" indent="-179352" defTabSz="457106" hangingPunct="0">
              <a:lnSpc>
                <a:spcPct val="71000"/>
              </a:lnSpc>
              <a:spcAft>
                <a:spcPts val="1425"/>
              </a:spcAft>
              <a:buClr>
                <a:srgbClr val="000000"/>
              </a:buClr>
              <a:buSzPct val="100000"/>
              <a:tabLst>
                <a:tab pos="363463" algn="l"/>
                <a:tab pos="820570" algn="l"/>
                <a:tab pos="1277677" algn="l"/>
                <a:tab pos="1734783" algn="l"/>
                <a:tab pos="2191890" algn="l"/>
                <a:tab pos="2648997" algn="l"/>
                <a:tab pos="3106102" algn="l"/>
                <a:tab pos="3563210" algn="l"/>
                <a:tab pos="4020315" algn="l"/>
                <a:tab pos="4477422" algn="l"/>
                <a:tab pos="4934527" algn="l"/>
                <a:tab pos="5391634" algn="l"/>
                <a:tab pos="5848741" algn="l"/>
                <a:tab pos="6305847" algn="l"/>
                <a:tab pos="6762954" algn="l"/>
                <a:tab pos="7220059" algn="l"/>
                <a:tab pos="7677166" algn="l"/>
                <a:tab pos="8134271" algn="l"/>
                <a:tab pos="8591379" algn="l"/>
                <a:tab pos="9048486" algn="l"/>
                <a:tab pos="9505593" algn="l"/>
              </a:tabLst>
              <a:defRPr/>
            </a:pPr>
            <a:endParaRPr lang="en-US" sz="1700" dirty="0">
              <a:latin typeface="Arial" charset="0"/>
              <a:cs typeface="Arial Unicode MS" charset="0"/>
            </a:endParaRPr>
          </a:p>
          <a:p>
            <a:pPr marL="361874" indent="-179352" defTabSz="457106" hangingPunct="0">
              <a:lnSpc>
                <a:spcPct val="81000"/>
              </a:lnSpc>
              <a:spcAft>
                <a:spcPts val="725"/>
              </a:spcAft>
              <a:buClr>
                <a:srgbClr val="FFFFFF"/>
              </a:buClr>
              <a:buSzPct val="45000"/>
              <a:buFont typeface="Wingdings" charset="2"/>
              <a:buChar char=""/>
              <a:tabLst>
                <a:tab pos="363463" algn="l"/>
                <a:tab pos="820570" algn="l"/>
                <a:tab pos="1277677" algn="l"/>
                <a:tab pos="1734783" algn="l"/>
                <a:tab pos="2191890" algn="l"/>
                <a:tab pos="2648997" algn="l"/>
                <a:tab pos="3106102" algn="l"/>
                <a:tab pos="3563210" algn="l"/>
                <a:tab pos="4020315" algn="l"/>
                <a:tab pos="4477422" algn="l"/>
                <a:tab pos="4934527" algn="l"/>
                <a:tab pos="5391634" algn="l"/>
                <a:tab pos="5848741" algn="l"/>
                <a:tab pos="6305847" algn="l"/>
                <a:tab pos="6762954" algn="l"/>
                <a:tab pos="7220059" algn="l"/>
                <a:tab pos="7677166" algn="l"/>
                <a:tab pos="8134271" algn="l"/>
                <a:tab pos="8591379" algn="l"/>
                <a:tab pos="9048486" algn="l"/>
                <a:tab pos="9505593" algn="l"/>
              </a:tabLst>
              <a:defRPr/>
            </a:pPr>
            <a:r>
              <a:rPr lang="en-US" dirty="0">
                <a:solidFill>
                  <a:srgbClr val="FFFFFF"/>
                </a:solidFill>
                <a:latin typeface="Arial" charset="0"/>
                <a:cs typeface="Arial Unicode MS" charset="0"/>
              </a:rPr>
              <a:t>Enable cross-directory federated authorization and access control for web applications</a:t>
            </a:r>
          </a:p>
          <a:p>
            <a:pPr marL="361874" indent="-179352" defTabSz="457106" hangingPunct="0">
              <a:lnSpc>
                <a:spcPct val="81000"/>
              </a:lnSpc>
              <a:spcAft>
                <a:spcPts val="725"/>
              </a:spcAft>
              <a:buClr>
                <a:srgbClr val="FFFFFF"/>
              </a:buClr>
              <a:buSzPct val="45000"/>
              <a:buFont typeface="Wingdings" charset="2"/>
              <a:buChar char=""/>
              <a:tabLst>
                <a:tab pos="363463" algn="l"/>
                <a:tab pos="820570" algn="l"/>
                <a:tab pos="1277677" algn="l"/>
                <a:tab pos="1734783" algn="l"/>
                <a:tab pos="2191890" algn="l"/>
                <a:tab pos="2648997" algn="l"/>
                <a:tab pos="3106102" algn="l"/>
                <a:tab pos="3563210" algn="l"/>
                <a:tab pos="4020315" algn="l"/>
                <a:tab pos="4477422" algn="l"/>
                <a:tab pos="4934527" algn="l"/>
                <a:tab pos="5391634" algn="l"/>
                <a:tab pos="5848741" algn="l"/>
                <a:tab pos="6305847" algn="l"/>
                <a:tab pos="6762954" algn="l"/>
                <a:tab pos="7220059" algn="l"/>
                <a:tab pos="7677166" algn="l"/>
                <a:tab pos="8134271" algn="l"/>
                <a:tab pos="8591379" algn="l"/>
                <a:tab pos="9048486" algn="l"/>
                <a:tab pos="9505593" algn="l"/>
              </a:tabLst>
              <a:defRPr/>
            </a:pPr>
            <a:r>
              <a:rPr lang="en-US" dirty="0">
                <a:solidFill>
                  <a:srgbClr val="FFFFFF"/>
                </a:solidFill>
                <a:latin typeface="Arial" charset="0"/>
                <a:cs typeface="Arial Unicode MS" charset="0"/>
              </a:rPr>
              <a:t>Authenticate using </a:t>
            </a:r>
            <a:r>
              <a:rPr lang="en-US" dirty="0" err="1">
                <a:solidFill>
                  <a:srgbClr val="FFFFFF"/>
                </a:solidFill>
                <a:latin typeface="Arial" charset="0"/>
                <a:cs typeface="Arial Unicode MS" charset="0"/>
              </a:rPr>
              <a:t>CardSpace</a:t>
            </a:r>
            <a:r>
              <a:rPr lang="en-US" dirty="0">
                <a:solidFill>
                  <a:srgbClr val="FFFFFF"/>
                </a:solidFill>
                <a:latin typeface="Arial" charset="0"/>
                <a:cs typeface="Arial Unicode MS" charset="0"/>
              </a:rPr>
              <a:t> or </a:t>
            </a:r>
            <a:r>
              <a:rPr lang="en-US" dirty="0" err="1">
                <a:solidFill>
                  <a:srgbClr val="FFFFFF"/>
                </a:solidFill>
                <a:latin typeface="Arial" charset="0"/>
                <a:cs typeface="Arial Unicode MS" charset="0"/>
              </a:rPr>
              <a:t>DigitalMe</a:t>
            </a:r>
            <a:r>
              <a:rPr lang="en-US" dirty="0">
                <a:solidFill>
                  <a:srgbClr val="FFFFFF"/>
                </a:solidFill>
                <a:latin typeface="Arial" charset="0"/>
                <a:cs typeface="Arial Unicode MS" charset="0"/>
              </a:rPr>
              <a:t> open source identity selector</a:t>
            </a:r>
          </a:p>
        </p:txBody>
      </p:sp>
      <p:sp>
        <p:nvSpPr>
          <p:cNvPr id="24597" name="Rectangle 21"/>
          <p:cNvSpPr>
            <a:spLocks noChangeArrowheads="1"/>
          </p:cNvSpPr>
          <p:nvPr/>
        </p:nvSpPr>
        <p:spPr bwMode="auto">
          <a:xfrm>
            <a:off x="204788" y="2228850"/>
            <a:ext cx="3224212" cy="18542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lIns="89981" tIns="107259" rIns="89981" bIns="44991"/>
          <a:lstStyle/>
          <a:p>
            <a:pPr marL="361874" indent="-179352" defTabSz="457106" hangingPunct="0">
              <a:lnSpc>
                <a:spcPct val="71000"/>
              </a:lnSpc>
              <a:spcAft>
                <a:spcPts val="1425"/>
              </a:spcAft>
              <a:buClr>
                <a:srgbClr val="000000"/>
              </a:buClr>
              <a:buSzPct val="100000"/>
              <a:tabLst>
                <a:tab pos="363463" algn="l"/>
                <a:tab pos="820570" algn="l"/>
                <a:tab pos="1277677" algn="l"/>
                <a:tab pos="1734783" algn="l"/>
                <a:tab pos="2191890" algn="l"/>
                <a:tab pos="2648997" algn="l"/>
                <a:tab pos="3106102" algn="l"/>
                <a:tab pos="3563210" algn="l"/>
                <a:tab pos="4020315" algn="l"/>
                <a:tab pos="4477422" algn="l"/>
                <a:tab pos="4934527" algn="l"/>
                <a:tab pos="5391634" algn="l"/>
                <a:tab pos="5848741" algn="l"/>
                <a:tab pos="6305847" algn="l"/>
                <a:tab pos="6762954" algn="l"/>
                <a:tab pos="7220059" algn="l"/>
                <a:tab pos="7677166" algn="l"/>
                <a:tab pos="8134271" algn="l"/>
                <a:tab pos="8591379" algn="l"/>
                <a:tab pos="9048486" algn="l"/>
                <a:tab pos="9505593" algn="l"/>
              </a:tabLst>
              <a:defRPr/>
            </a:pPr>
            <a:endParaRPr lang="en-US" sz="1700" dirty="0">
              <a:latin typeface="Arial" charset="0"/>
              <a:cs typeface="Arial Unicode MS" charset="0"/>
            </a:endParaRPr>
          </a:p>
          <a:p>
            <a:pPr marL="361874" indent="-179352" defTabSz="457106" hangingPunct="0">
              <a:lnSpc>
                <a:spcPct val="81000"/>
              </a:lnSpc>
              <a:spcAft>
                <a:spcPts val="725"/>
              </a:spcAft>
              <a:buClr>
                <a:srgbClr val="FFFFFF"/>
              </a:buClr>
              <a:buSzPct val="45000"/>
              <a:buFont typeface="Wingdings" charset="2"/>
              <a:buChar char=""/>
              <a:tabLst>
                <a:tab pos="363463" algn="l"/>
                <a:tab pos="820570" algn="l"/>
                <a:tab pos="1277677" algn="l"/>
                <a:tab pos="1734783" algn="l"/>
                <a:tab pos="2191890" algn="l"/>
                <a:tab pos="2648997" algn="l"/>
                <a:tab pos="3106102" algn="l"/>
                <a:tab pos="3563210" algn="l"/>
                <a:tab pos="4020315" algn="l"/>
                <a:tab pos="4477422" algn="l"/>
                <a:tab pos="4934527" algn="l"/>
                <a:tab pos="5391634" algn="l"/>
                <a:tab pos="5848741" algn="l"/>
                <a:tab pos="6305847" algn="l"/>
                <a:tab pos="6762954" algn="l"/>
                <a:tab pos="7220059" algn="l"/>
                <a:tab pos="7677166" algn="l"/>
                <a:tab pos="8134271" algn="l"/>
                <a:tab pos="8591379" algn="l"/>
                <a:tab pos="9048486" algn="l"/>
                <a:tab pos="9505593" algn="l"/>
              </a:tabLst>
              <a:defRPr/>
            </a:pPr>
            <a:r>
              <a:rPr lang="en-US" dirty="0">
                <a:solidFill>
                  <a:srgbClr val="FFFFFF"/>
                </a:solidFill>
                <a:latin typeface="Arial" charset="0"/>
                <a:cs typeface="Arial Unicode MS" charset="0"/>
              </a:rPr>
              <a:t>Leverages WS-Federation to provide single sign-on for users in separate directories.</a:t>
            </a:r>
          </a:p>
          <a:p>
            <a:pPr marL="361874" indent="-179352" defTabSz="457106" hangingPunct="0">
              <a:lnSpc>
                <a:spcPct val="81000"/>
              </a:lnSpc>
              <a:spcAft>
                <a:spcPts val="725"/>
              </a:spcAft>
              <a:buClr>
                <a:srgbClr val="FFFFFF"/>
              </a:buClr>
              <a:buSzPct val="45000"/>
              <a:buFont typeface="Wingdings" charset="2"/>
              <a:buChar char=""/>
              <a:tabLst>
                <a:tab pos="363463" algn="l"/>
                <a:tab pos="820570" algn="l"/>
                <a:tab pos="1277677" algn="l"/>
                <a:tab pos="1734783" algn="l"/>
                <a:tab pos="2191890" algn="l"/>
                <a:tab pos="2648997" algn="l"/>
                <a:tab pos="3106102" algn="l"/>
                <a:tab pos="3563210" algn="l"/>
                <a:tab pos="4020315" algn="l"/>
                <a:tab pos="4477422" algn="l"/>
                <a:tab pos="4934527" algn="l"/>
                <a:tab pos="5391634" algn="l"/>
                <a:tab pos="5848741" algn="l"/>
                <a:tab pos="6305847" algn="l"/>
                <a:tab pos="6762954" algn="l"/>
                <a:tab pos="7220059" algn="l"/>
                <a:tab pos="7677166" algn="l"/>
                <a:tab pos="8134271" algn="l"/>
                <a:tab pos="8591379" algn="l"/>
                <a:tab pos="9048486" algn="l"/>
                <a:tab pos="9505593" algn="l"/>
              </a:tabLst>
              <a:defRPr/>
            </a:pPr>
            <a:r>
              <a:rPr lang="en-US" dirty="0">
                <a:solidFill>
                  <a:srgbClr val="FFFFFF"/>
                </a:solidFill>
                <a:latin typeface="Arial" charset="0"/>
                <a:cs typeface="Arial Unicode MS" charset="0"/>
              </a:rPr>
              <a:t>Provides secure and simple way to federate identities from any LDAP directory into Microsoft AD-based web service (</a:t>
            </a:r>
            <a:r>
              <a:rPr lang="en-US" dirty="0" err="1">
                <a:solidFill>
                  <a:srgbClr val="FFFFFF"/>
                </a:solidFill>
                <a:latin typeface="Arial" charset="0"/>
                <a:cs typeface="Arial Unicode MS" charset="0"/>
              </a:rPr>
              <a:t>eg</a:t>
            </a:r>
            <a:r>
              <a:rPr lang="en-US" dirty="0">
                <a:solidFill>
                  <a:srgbClr val="FFFFFF"/>
                </a:solidFill>
                <a:latin typeface="Arial" charset="0"/>
                <a:cs typeface="Arial Unicode MS" charset="0"/>
              </a:rPr>
              <a:t>. SharePoint)</a:t>
            </a:r>
          </a:p>
          <a:p>
            <a:pPr marL="361874" indent="-179352" defTabSz="457106" hangingPunct="0">
              <a:lnSpc>
                <a:spcPct val="81000"/>
              </a:lnSpc>
              <a:spcAft>
                <a:spcPts val="1425"/>
              </a:spcAft>
              <a:buClr>
                <a:srgbClr val="FFFFFF"/>
              </a:buClr>
              <a:buSzPct val="45000"/>
              <a:buFont typeface="Wingdings" charset="2"/>
              <a:buChar char=""/>
              <a:tabLst>
                <a:tab pos="363463" algn="l"/>
                <a:tab pos="820570" algn="l"/>
                <a:tab pos="1277677" algn="l"/>
                <a:tab pos="1734783" algn="l"/>
                <a:tab pos="2191890" algn="l"/>
                <a:tab pos="2648997" algn="l"/>
                <a:tab pos="3106102" algn="l"/>
                <a:tab pos="3563210" algn="l"/>
                <a:tab pos="4020315" algn="l"/>
                <a:tab pos="4477422" algn="l"/>
                <a:tab pos="4934527" algn="l"/>
                <a:tab pos="5391634" algn="l"/>
                <a:tab pos="5848741" algn="l"/>
                <a:tab pos="6305847" algn="l"/>
                <a:tab pos="6762954" algn="l"/>
                <a:tab pos="7220059" algn="l"/>
                <a:tab pos="7677166" algn="l"/>
                <a:tab pos="8134271" algn="l"/>
                <a:tab pos="8591379" algn="l"/>
                <a:tab pos="9048486" algn="l"/>
                <a:tab pos="9505593" algn="l"/>
              </a:tabLst>
              <a:defRPr/>
            </a:pPr>
            <a:r>
              <a:rPr lang="en-US" dirty="0">
                <a:solidFill>
                  <a:srgbClr val="FFFFFF"/>
                </a:solidFill>
                <a:latin typeface="Arial" charset="0"/>
                <a:cs typeface="Arial Unicode MS" charset="0"/>
              </a:rPr>
              <a:t>Available now with Access Manager 3.1 and Active Directory Federation Services</a:t>
            </a:r>
          </a:p>
        </p:txBody>
      </p:sp>
      <p:sp>
        <p:nvSpPr>
          <p:cNvPr id="24598" name="AutoShape 22"/>
          <p:cNvSpPr>
            <a:spLocks noChangeArrowheads="1"/>
          </p:cNvSpPr>
          <p:nvPr/>
        </p:nvSpPr>
        <p:spPr bwMode="auto">
          <a:xfrm>
            <a:off x="4656138" y="2538413"/>
            <a:ext cx="685800" cy="457200"/>
          </a:xfrm>
          <a:prstGeom prst="roundRect">
            <a:avLst>
              <a:gd name="adj" fmla="val 16667"/>
            </a:avLst>
          </a:prstGeom>
          <a:solidFill>
            <a:srgbClr val="4F81BD"/>
          </a:solidFill>
          <a:ln w="25200">
            <a:solidFill>
              <a:srgbClr val="385D8A"/>
            </a:solidFill>
            <a:round/>
            <a:headEnd/>
            <a:tailEnd/>
          </a:ln>
          <a:extLs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89981" tIns="59028" rIns="89981" bIns="44991" anchor="ctr"/>
          <a:lstStyle/>
          <a:p>
            <a:pPr defTabSz="457106" hangingPunct="0">
              <a:lnSpc>
                <a:spcPct val="93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600" dirty="0">
                <a:solidFill>
                  <a:srgbClr val="FFFFFF"/>
                </a:solidFill>
                <a:latin typeface="Arial" charset="0"/>
                <a:cs typeface="Arial Unicode MS" charset="0"/>
              </a:rPr>
              <a:t>IE</a:t>
            </a:r>
          </a:p>
        </p:txBody>
      </p:sp>
      <p:sp>
        <p:nvSpPr>
          <p:cNvPr id="24599" name="AutoShape 23"/>
          <p:cNvSpPr>
            <a:spLocks noChangeArrowheads="1"/>
          </p:cNvSpPr>
          <p:nvPr/>
        </p:nvSpPr>
        <p:spPr bwMode="auto">
          <a:xfrm>
            <a:off x="4656138" y="3689350"/>
            <a:ext cx="685800" cy="457200"/>
          </a:xfrm>
          <a:prstGeom prst="roundRect">
            <a:avLst>
              <a:gd name="adj" fmla="val 16667"/>
            </a:avLst>
          </a:prstGeom>
          <a:solidFill>
            <a:srgbClr val="4F81BD"/>
          </a:solidFill>
          <a:ln w="25200">
            <a:solidFill>
              <a:srgbClr val="385D8A"/>
            </a:solidFill>
            <a:round/>
            <a:headEnd/>
            <a:tailEnd/>
          </a:ln>
          <a:extLs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89981" tIns="59028" rIns="89981" bIns="44991" anchor="ctr"/>
          <a:lstStyle/>
          <a:p>
            <a:pPr defTabSz="457106" hangingPunct="0">
              <a:lnSpc>
                <a:spcPct val="93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600" dirty="0">
                <a:solidFill>
                  <a:srgbClr val="FFFFFF"/>
                </a:solidFill>
                <a:latin typeface="Arial" charset="0"/>
                <a:cs typeface="Arial Unicode MS" charset="0"/>
              </a:rPr>
              <a:t>Firefox</a:t>
            </a:r>
          </a:p>
        </p:txBody>
      </p:sp>
      <p:sp>
        <p:nvSpPr>
          <p:cNvPr id="24600" name="Rectangle 24"/>
          <p:cNvSpPr>
            <a:spLocks noChangeArrowheads="1"/>
          </p:cNvSpPr>
          <p:nvPr/>
        </p:nvSpPr>
        <p:spPr bwMode="auto">
          <a:xfrm>
            <a:off x="6553200" y="2771775"/>
            <a:ext cx="1466850" cy="51435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89981" tIns="75944" rIns="89981" bIns="44991"/>
          <a:lstStyle/>
          <a:p>
            <a:pPr algn="ct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dirty="0" smtClean="0">
                <a:solidFill>
                  <a:srgbClr val="E00000"/>
                </a:solidFill>
                <a:latin typeface="Arial" charset="0"/>
                <a:cs typeface="Arial Unicode MS" charset="0"/>
              </a:rPr>
              <a:t>Access</a:t>
            </a:r>
          </a:p>
          <a:p>
            <a:pPr algn="ct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dirty="0" smtClean="0">
                <a:solidFill>
                  <a:srgbClr val="E00000"/>
                </a:solidFill>
                <a:latin typeface="Arial" charset="0"/>
                <a:cs typeface="Arial Unicode MS" charset="0"/>
              </a:rPr>
              <a:t>Manager 3.1</a:t>
            </a:r>
            <a:endParaRPr lang="en-US" dirty="0">
              <a:solidFill>
                <a:srgbClr val="E00000"/>
              </a:solidFill>
              <a:latin typeface="Arial" charset="0"/>
              <a:cs typeface="Arial Unicode MS" charset="0"/>
            </a:endParaRPr>
          </a:p>
        </p:txBody>
      </p:sp>
      <p:sp>
        <p:nvSpPr>
          <p:cNvPr id="24601" name="AutoShape 25"/>
          <p:cNvSpPr>
            <a:spLocks noChangeArrowheads="1"/>
          </p:cNvSpPr>
          <p:nvPr/>
        </p:nvSpPr>
        <p:spPr bwMode="auto">
          <a:xfrm>
            <a:off x="7850188" y="2598738"/>
            <a:ext cx="914400" cy="457200"/>
          </a:xfrm>
          <a:prstGeom prst="roundRect">
            <a:avLst>
              <a:gd name="adj" fmla="val 16667"/>
            </a:avLst>
          </a:prstGeom>
          <a:solidFill>
            <a:srgbClr val="83CAFF"/>
          </a:solidFill>
          <a:ln w="25200">
            <a:solidFill>
              <a:srgbClr val="385D8A"/>
            </a:solidFill>
            <a:round/>
            <a:headEnd/>
            <a:tailEnd/>
          </a:ln>
          <a:extLs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91421" tIns="45711" rIns="91421" bIns="45711" anchor="ct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sp>
        <p:nvSpPr>
          <p:cNvPr id="24602" name="Rectangle 26"/>
          <p:cNvSpPr>
            <a:spLocks noChangeArrowheads="1"/>
          </p:cNvSpPr>
          <p:nvPr/>
        </p:nvSpPr>
        <p:spPr bwMode="auto">
          <a:xfrm>
            <a:off x="7948613" y="2638429"/>
            <a:ext cx="754062" cy="385763"/>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89981" tIns="71266" rIns="89981" bIns="44991"/>
          <a:lstStyle/>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100" dirty="0">
                <a:solidFill>
                  <a:srgbClr val="FFFFFF"/>
                </a:solidFill>
                <a:latin typeface="Arial" charset="0"/>
                <a:cs typeface="Arial Unicode MS" charset="0"/>
              </a:rPr>
              <a:t>Enterprise </a:t>
            </a:r>
          </a:p>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100" dirty="0">
                <a:solidFill>
                  <a:srgbClr val="FFFFFF"/>
                </a:solidFill>
                <a:latin typeface="Arial" charset="0"/>
                <a:cs typeface="Arial Unicode MS" charset="0"/>
              </a:rPr>
              <a:t>Policy</a:t>
            </a:r>
          </a:p>
        </p:txBody>
      </p:sp>
      <p:sp>
        <p:nvSpPr>
          <p:cNvPr id="24603" name="AutoShape 27"/>
          <p:cNvSpPr>
            <a:spLocks noChangeArrowheads="1"/>
          </p:cNvSpPr>
          <p:nvPr/>
        </p:nvSpPr>
        <p:spPr bwMode="auto">
          <a:xfrm>
            <a:off x="5872163" y="4284663"/>
            <a:ext cx="1143000" cy="685800"/>
          </a:xfrm>
          <a:prstGeom prst="roundRect">
            <a:avLst>
              <a:gd name="adj" fmla="val 16667"/>
            </a:avLst>
          </a:prstGeom>
          <a:solidFill>
            <a:srgbClr val="4F81BD"/>
          </a:solidFill>
          <a:ln w="25200">
            <a:solidFill>
              <a:srgbClr val="385D8A"/>
            </a:solidFill>
            <a:round/>
            <a:headEnd/>
            <a:tailEnd/>
          </a:ln>
          <a:extLs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91421" tIns="45711" rIns="91421" bIns="45711" anchor="ct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sp>
        <p:nvSpPr>
          <p:cNvPr id="24604" name="Rectangle 28"/>
          <p:cNvSpPr>
            <a:spLocks noChangeArrowheads="1"/>
          </p:cNvSpPr>
          <p:nvPr/>
        </p:nvSpPr>
        <p:spPr bwMode="auto">
          <a:xfrm>
            <a:off x="5862638" y="4335463"/>
            <a:ext cx="1130300" cy="4572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89981" tIns="75944" rIns="89981" bIns="44991"/>
          <a:lstStyle/>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600" dirty="0">
                <a:solidFill>
                  <a:srgbClr val="FFFFFF"/>
                </a:solidFill>
                <a:latin typeface="Arial" charset="0"/>
                <a:cs typeface="Arial Unicode MS" charset="0"/>
              </a:rPr>
              <a:t>Microsoft</a:t>
            </a:r>
          </a:p>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600" dirty="0">
                <a:solidFill>
                  <a:srgbClr val="FFFFFF"/>
                </a:solidFill>
                <a:latin typeface="Arial" charset="0"/>
                <a:cs typeface="Arial Unicode MS" charset="0"/>
              </a:rPr>
              <a:t>SharePoint </a:t>
            </a:r>
          </a:p>
        </p:txBody>
      </p:sp>
      <p:sp>
        <p:nvSpPr>
          <p:cNvPr id="24605" name="AutoShape 29"/>
          <p:cNvSpPr>
            <a:spLocks noChangeArrowheads="1"/>
          </p:cNvSpPr>
          <p:nvPr/>
        </p:nvSpPr>
        <p:spPr bwMode="auto">
          <a:xfrm>
            <a:off x="7243764" y="4284663"/>
            <a:ext cx="1547812" cy="685800"/>
          </a:xfrm>
          <a:prstGeom prst="roundRect">
            <a:avLst>
              <a:gd name="adj" fmla="val 16667"/>
            </a:avLst>
          </a:prstGeom>
          <a:solidFill>
            <a:srgbClr val="4F81BD"/>
          </a:solidFill>
          <a:ln w="25200">
            <a:solidFill>
              <a:srgbClr val="385D8A"/>
            </a:solidFill>
            <a:round/>
            <a:headEnd/>
            <a:tailEnd/>
          </a:ln>
          <a:extLs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91421" tIns="45711" rIns="91421" bIns="45711" anchor="ct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sp>
        <p:nvSpPr>
          <p:cNvPr id="24606" name="Rectangle 30"/>
          <p:cNvSpPr>
            <a:spLocks noChangeArrowheads="1"/>
          </p:cNvSpPr>
          <p:nvPr/>
        </p:nvSpPr>
        <p:spPr bwMode="auto">
          <a:xfrm>
            <a:off x="7237413" y="4291017"/>
            <a:ext cx="1408112" cy="523875"/>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89981" tIns="75944" rIns="89981" bIns="44991"/>
          <a:lstStyle/>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600" dirty="0">
                <a:solidFill>
                  <a:srgbClr val="FFFFFF"/>
                </a:solidFill>
                <a:latin typeface="Arial" charset="0"/>
                <a:cs typeface="Arial Unicode MS" charset="0"/>
              </a:rPr>
              <a:t>Active Directory</a:t>
            </a:r>
          </a:p>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600" dirty="0">
                <a:solidFill>
                  <a:srgbClr val="FFFFFF"/>
                </a:solidFill>
                <a:latin typeface="Arial" charset="0"/>
                <a:cs typeface="Arial Unicode MS" charset="0"/>
              </a:rPr>
              <a:t>Federation </a:t>
            </a:r>
            <a:endParaRPr lang="en-US" sz="1600" dirty="0" smtClean="0">
              <a:solidFill>
                <a:srgbClr val="FFFFFF"/>
              </a:solidFill>
              <a:latin typeface="Arial" charset="0"/>
              <a:cs typeface="Arial Unicode MS" charset="0"/>
            </a:endParaRPr>
          </a:p>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600" dirty="0" smtClean="0">
                <a:solidFill>
                  <a:srgbClr val="FFFFFF"/>
                </a:solidFill>
                <a:latin typeface="Arial" charset="0"/>
                <a:cs typeface="Arial Unicode MS" charset="0"/>
              </a:rPr>
              <a:t>Services</a:t>
            </a:r>
            <a:endParaRPr lang="en-US" sz="1600" dirty="0">
              <a:solidFill>
                <a:srgbClr val="FFFFFF"/>
              </a:solidFill>
              <a:latin typeface="Arial" charset="0"/>
              <a:cs typeface="Arial Unicode MS" charset="0"/>
            </a:endParaRPr>
          </a:p>
        </p:txBody>
      </p:sp>
      <p:grpSp>
        <p:nvGrpSpPr>
          <p:cNvPr id="2" name="Group 31"/>
          <p:cNvGrpSpPr>
            <a:grpSpLocks/>
          </p:cNvGrpSpPr>
          <p:nvPr/>
        </p:nvGrpSpPr>
        <p:grpSpPr bwMode="auto">
          <a:xfrm>
            <a:off x="3566978" y="3088802"/>
            <a:ext cx="1827212" cy="427038"/>
            <a:chOff x="2281" y="1966"/>
            <a:chExt cx="1151" cy="269"/>
          </a:xfrm>
        </p:grpSpPr>
        <p:sp>
          <p:nvSpPr>
            <p:cNvPr id="24608" name="Line 32"/>
            <p:cNvSpPr>
              <a:spLocks noChangeShapeType="1"/>
            </p:cNvSpPr>
            <p:nvPr/>
          </p:nvSpPr>
          <p:spPr bwMode="auto">
            <a:xfrm>
              <a:off x="2307" y="2228"/>
              <a:ext cx="573" cy="1"/>
            </a:xfrm>
            <a:prstGeom prst="line">
              <a:avLst/>
            </a:prstGeom>
            <a:ln w="9360">
              <a:solidFill>
                <a:schemeClr val="tx1"/>
              </a:solidFill>
              <a:round/>
              <a:headEnd/>
              <a:tailEnd type="triangle" w="med" len="med"/>
            </a:ln>
            <a:extLst>
              <a:ext uri="{909E8E84-426E-40dd-AFC4-6F175D3DCCD1}">
                <a14:hiddenFill xmlns="" xmlns:a14="http://schemas.microsoft.com/office/drawing/2007/7/7/main">
                  <a:noFill/>
                </a14:hiddenFill>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sp>
          <p:nvSpPr>
            <p:cNvPr id="24609" name="Text Box 33"/>
            <p:cNvSpPr txBox="1">
              <a:spLocks noChangeArrowheads="1"/>
            </p:cNvSpPr>
            <p:nvPr/>
          </p:nvSpPr>
          <p:spPr bwMode="auto">
            <a:xfrm>
              <a:off x="2281" y="2081"/>
              <a:ext cx="1152" cy="155"/>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lIns="90000" tIns="5472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5pPr>
              <a:lvl6pPr marL="25146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6pPr>
              <a:lvl7pPr marL="29718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7pPr>
              <a:lvl8pPr marL="34290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8pPr>
              <a:lvl9pPr marL="38862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9pPr>
            </a:lstStyle>
            <a:p>
              <a:pPr defTabSz="457106" hangingPunct="0">
                <a:lnSpc>
                  <a:spcPct val="93000"/>
                </a:lnSpc>
                <a:buClr>
                  <a:srgbClr val="000000"/>
                </a:buClr>
                <a:buSzPct val="100000"/>
                <a:defRPr/>
              </a:pPr>
              <a:r>
                <a:rPr lang="en-US" sz="1100" b="1" dirty="0" smtClean="0">
                  <a:solidFill>
                    <a:schemeClr val="tx1"/>
                  </a:solidFill>
                </a:rPr>
                <a:t>Authenticate</a:t>
              </a:r>
            </a:p>
          </p:txBody>
        </p:sp>
        <p:sp>
          <p:nvSpPr>
            <p:cNvPr id="24610" name="Oval 34"/>
            <p:cNvSpPr>
              <a:spLocks noChangeArrowheads="1"/>
            </p:cNvSpPr>
            <p:nvPr/>
          </p:nvSpPr>
          <p:spPr bwMode="auto">
            <a:xfrm>
              <a:off x="2477" y="1966"/>
              <a:ext cx="144" cy="144"/>
            </a:xfrm>
            <a:prstGeom prst="ellipse">
              <a:avLst/>
            </a:prstGeom>
            <a:solidFill>
              <a:srgbClr val="FFFFCC"/>
            </a:solidFill>
            <a:ln w="25200">
              <a:solidFill>
                <a:srgbClr val="385D8A"/>
              </a:solidFill>
              <a:round/>
              <a:headEnd/>
              <a:tailEnd/>
            </a:ln>
            <a:extLs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90000" tIns="58320" rIns="90000" bIns="45000" anchor="ctr"/>
            <a:lstStyle/>
            <a:p>
              <a:pPr defTabSz="457106" hangingPunct="0">
                <a:lnSpc>
                  <a:spcPct val="93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500" dirty="0" smtClean="0">
                  <a:solidFill>
                    <a:schemeClr val="bg1"/>
                  </a:solidFill>
                  <a:latin typeface="Arial" charset="0"/>
                  <a:cs typeface="Arial Unicode MS" charset="0"/>
                </a:rPr>
                <a:t>1</a:t>
              </a:r>
              <a:endParaRPr lang="en-US" sz="1500" dirty="0">
                <a:solidFill>
                  <a:schemeClr val="bg1"/>
                </a:solidFill>
                <a:latin typeface="Arial" charset="0"/>
                <a:cs typeface="Arial Unicode MS" charset="0"/>
              </a:endParaRPr>
            </a:p>
          </p:txBody>
        </p:sp>
      </p:grpSp>
      <p:grpSp>
        <p:nvGrpSpPr>
          <p:cNvPr id="3" name="Group 35"/>
          <p:cNvGrpSpPr>
            <a:grpSpLocks/>
          </p:cNvGrpSpPr>
          <p:nvPr/>
        </p:nvGrpSpPr>
        <p:grpSpPr bwMode="auto">
          <a:xfrm>
            <a:off x="5445126" y="1952629"/>
            <a:ext cx="1614488" cy="1647825"/>
            <a:chOff x="3430" y="1230"/>
            <a:chExt cx="1017" cy="1038"/>
          </a:xfrm>
        </p:grpSpPr>
        <p:grpSp>
          <p:nvGrpSpPr>
            <p:cNvPr id="4" name="Group 36"/>
            <p:cNvGrpSpPr>
              <a:grpSpLocks/>
            </p:cNvGrpSpPr>
            <p:nvPr/>
          </p:nvGrpSpPr>
          <p:grpSpPr bwMode="auto">
            <a:xfrm>
              <a:off x="3430" y="1875"/>
              <a:ext cx="515" cy="393"/>
              <a:chOff x="3430" y="1875"/>
              <a:chExt cx="515" cy="393"/>
            </a:xfrm>
          </p:grpSpPr>
          <p:sp>
            <p:nvSpPr>
              <p:cNvPr id="24613" name="Line 37"/>
              <p:cNvSpPr>
                <a:spLocks noChangeShapeType="1"/>
              </p:cNvSpPr>
              <p:nvPr/>
            </p:nvSpPr>
            <p:spPr bwMode="auto">
              <a:xfrm flipV="1">
                <a:off x="3661" y="1874"/>
                <a:ext cx="285" cy="291"/>
              </a:xfrm>
              <a:prstGeom prst="line">
                <a:avLst/>
              </a:prstGeom>
              <a:ln w="9360">
                <a:solidFill>
                  <a:srgbClr val="000000"/>
                </a:solidFill>
                <a:round/>
                <a:headEnd/>
                <a:tailEnd type="triangle" w="med" len="med"/>
              </a:ln>
              <a:extLst>
                <a:ext uri="{909E8E84-426E-40dd-AFC4-6F175D3DCCD1}">
                  <a14:hiddenFill xmlns="" xmlns:a14="http://schemas.microsoft.com/office/drawing/2007/7/7/main">
                    <a:noFill/>
                  </a14:hiddenFill>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sp>
            <p:nvSpPr>
              <p:cNvPr id="24614" name="Oval 38"/>
              <p:cNvSpPr>
                <a:spLocks noChangeArrowheads="1"/>
              </p:cNvSpPr>
              <p:nvPr/>
            </p:nvSpPr>
            <p:spPr bwMode="auto">
              <a:xfrm>
                <a:off x="3430" y="2125"/>
                <a:ext cx="144" cy="144"/>
              </a:xfrm>
              <a:prstGeom prst="ellipse">
                <a:avLst/>
              </a:prstGeom>
              <a:solidFill>
                <a:srgbClr val="FFFFCC"/>
              </a:solidFill>
              <a:ln w="25200">
                <a:solidFill>
                  <a:srgbClr val="385D8A"/>
                </a:solidFill>
                <a:round/>
                <a:headEnd/>
                <a:tailEnd/>
              </a:ln>
              <a:extLs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90000" tIns="58320" rIns="90000" bIns="45000" anchor="ctr"/>
              <a:lstStyle/>
              <a:p>
                <a:pPr defTabSz="457106" hangingPunct="0">
                  <a:lnSpc>
                    <a:spcPct val="93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500" dirty="0">
                    <a:solidFill>
                      <a:schemeClr val="bg1"/>
                    </a:solidFill>
                    <a:latin typeface="Arial" charset="0"/>
                    <a:cs typeface="Arial Unicode MS" charset="0"/>
                  </a:rPr>
                  <a:t>2</a:t>
                </a:r>
              </a:p>
            </p:txBody>
          </p:sp>
        </p:grpSp>
        <p:sp>
          <p:nvSpPr>
            <p:cNvPr id="24615" name="Text Box 39"/>
            <p:cNvSpPr txBox="1">
              <a:spLocks noChangeArrowheads="1"/>
            </p:cNvSpPr>
            <p:nvPr/>
          </p:nvSpPr>
          <p:spPr bwMode="auto">
            <a:xfrm rot="18900000">
              <a:off x="3410" y="1616"/>
              <a:ext cx="1152" cy="155"/>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lIns="90000" tIns="5472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5pPr>
              <a:lvl6pPr marL="25146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6pPr>
              <a:lvl7pPr marL="29718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7pPr>
              <a:lvl8pPr marL="34290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8pPr>
              <a:lvl9pPr marL="38862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9pPr>
            </a:lstStyle>
            <a:p>
              <a:pPr defTabSz="457106" hangingPunct="0">
                <a:lnSpc>
                  <a:spcPct val="93000"/>
                </a:lnSpc>
                <a:buClr>
                  <a:srgbClr val="000000"/>
                </a:buClr>
                <a:buSzPct val="100000"/>
                <a:defRPr/>
              </a:pPr>
              <a:r>
                <a:rPr lang="en-US" sz="1100" b="1" dirty="0" smtClean="0">
                  <a:solidFill>
                    <a:srgbClr val="FFFFFF"/>
                  </a:solidFill>
                </a:rPr>
                <a:t>Identify</a:t>
              </a:r>
            </a:p>
          </p:txBody>
        </p:sp>
      </p:grpSp>
      <p:grpSp>
        <p:nvGrpSpPr>
          <p:cNvPr id="5" name="Group 40"/>
          <p:cNvGrpSpPr>
            <a:grpSpLocks/>
          </p:cNvGrpSpPr>
          <p:nvPr/>
        </p:nvGrpSpPr>
        <p:grpSpPr bwMode="auto">
          <a:xfrm>
            <a:off x="7173914" y="3316288"/>
            <a:ext cx="1687512" cy="1465262"/>
            <a:chOff x="4519" y="2089"/>
            <a:chExt cx="1063" cy="923"/>
          </a:xfrm>
        </p:grpSpPr>
        <p:grpSp>
          <p:nvGrpSpPr>
            <p:cNvPr id="6" name="Group 41"/>
            <p:cNvGrpSpPr>
              <a:grpSpLocks/>
            </p:cNvGrpSpPr>
            <p:nvPr/>
          </p:nvGrpSpPr>
          <p:grpSpPr bwMode="auto">
            <a:xfrm>
              <a:off x="4519" y="2148"/>
              <a:ext cx="501" cy="410"/>
              <a:chOff x="4519" y="2148"/>
              <a:chExt cx="501" cy="410"/>
            </a:xfrm>
          </p:grpSpPr>
          <p:sp>
            <p:nvSpPr>
              <p:cNvPr id="24618" name="Line 42"/>
              <p:cNvSpPr>
                <a:spLocks noChangeShapeType="1"/>
              </p:cNvSpPr>
              <p:nvPr/>
            </p:nvSpPr>
            <p:spPr bwMode="auto">
              <a:xfrm>
                <a:off x="4610" y="2148"/>
                <a:ext cx="411" cy="411"/>
              </a:xfrm>
              <a:prstGeom prst="line">
                <a:avLst/>
              </a:prstGeom>
              <a:ln w="9360">
                <a:solidFill>
                  <a:srgbClr val="000000"/>
                </a:solidFill>
                <a:round/>
                <a:headEnd/>
                <a:tailEnd type="triangle" w="med" len="med"/>
              </a:ln>
              <a:extLst>
                <a:ext uri="{909E8E84-426E-40dd-AFC4-6F175D3DCCD1}">
                  <a14:hiddenFill xmlns="" xmlns:a14="http://schemas.microsoft.com/office/drawing/2007/7/7/main">
                    <a:noFill/>
                  </a14:hiddenFill>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sp>
            <p:nvSpPr>
              <p:cNvPr id="24619" name="Oval 43"/>
              <p:cNvSpPr>
                <a:spLocks noChangeArrowheads="1"/>
              </p:cNvSpPr>
              <p:nvPr/>
            </p:nvSpPr>
            <p:spPr bwMode="auto">
              <a:xfrm>
                <a:off x="4519" y="2261"/>
                <a:ext cx="144" cy="144"/>
              </a:xfrm>
              <a:prstGeom prst="ellipse">
                <a:avLst/>
              </a:prstGeom>
              <a:solidFill>
                <a:srgbClr val="FFFFCC"/>
              </a:solidFill>
              <a:ln w="25200">
                <a:solidFill>
                  <a:srgbClr val="385D8A"/>
                </a:solidFill>
                <a:round/>
                <a:headEnd/>
                <a:tailEnd/>
              </a:ln>
              <a:extLs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90000" tIns="58320" rIns="90000" bIns="45000" anchor="ctr"/>
              <a:lstStyle/>
              <a:p>
                <a:pPr defTabSz="457106" hangingPunct="0">
                  <a:lnSpc>
                    <a:spcPct val="93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500" dirty="0">
                    <a:solidFill>
                      <a:schemeClr val="bg1"/>
                    </a:solidFill>
                    <a:latin typeface="Arial" charset="0"/>
                    <a:cs typeface="Arial Unicode MS" charset="0"/>
                  </a:rPr>
                  <a:t>3</a:t>
                </a:r>
              </a:p>
            </p:txBody>
          </p:sp>
        </p:grpSp>
        <p:sp>
          <p:nvSpPr>
            <p:cNvPr id="24620" name="Text Box 44"/>
            <p:cNvSpPr txBox="1">
              <a:spLocks noChangeArrowheads="1"/>
            </p:cNvSpPr>
            <p:nvPr/>
          </p:nvSpPr>
          <p:spPr bwMode="auto">
            <a:xfrm rot="2700000">
              <a:off x="4546" y="2472"/>
              <a:ext cx="1152" cy="155"/>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lIns="90000" tIns="5472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5pPr>
              <a:lvl6pPr marL="25146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6pPr>
              <a:lvl7pPr marL="29718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7pPr>
              <a:lvl8pPr marL="34290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8pPr>
              <a:lvl9pPr marL="38862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9pPr>
            </a:lstStyle>
            <a:p>
              <a:pPr defTabSz="457106" hangingPunct="0">
                <a:lnSpc>
                  <a:spcPct val="93000"/>
                </a:lnSpc>
                <a:buClr>
                  <a:srgbClr val="000000"/>
                </a:buClr>
                <a:buSzPct val="100000"/>
                <a:defRPr/>
              </a:pPr>
              <a:r>
                <a:rPr lang="en-US" sz="1100" b="1" dirty="0" smtClean="0">
                  <a:solidFill>
                    <a:srgbClr val="FFFFFF"/>
                  </a:solidFill>
                </a:rPr>
                <a:t>Federate</a:t>
              </a:r>
            </a:p>
          </p:txBody>
        </p:sp>
      </p:grpSp>
      <p:grpSp>
        <p:nvGrpSpPr>
          <p:cNvPr id="7" name="Group 45"/>
          <p:cNvGrpSpPr>
            <a:grpSpLocks/>
          </p:cNvGrpSpPr>
          <p:nvPr/>
        </p:nvGrpSpPr>
        <p:grpSpPr bwMode="auto">
          <a:xfrm>
            <a:off x="5589589" y="3568701"/>
            <a:ext cx="1652587" cy="1465263"/>
            <a:chOff x="3521" y="2248"/>
            <a:chExt cx="1041" cy="923"/>
          </a:xfrm>
        </p:grpSpPr>
        <p:sp>
          <p:nvSpPr>
            <p:cNvPr id="24622" name="Text Box 46"/>
            <p:cNvSpPr txBox="1">
              <a:spLocks noChangeArrowheads="1"/>
            </p:cNvSpPr>
            <p:nvPr/>
          </p:nvSpPr>
          <p:spPr bwMode="auto">
            <a:xfrm rot="2700000">
              <a:off x="3526" y="2631"/>
              <a:ext cx="1152" cy="155"/>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lIns="90000" tIns="5472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5pPr>
              <a:lvl6pPr marL="25146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6pPr>
              <a:lvl7pPr marL="29718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7pPr>
              <a:lvl8pPr marL="34290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8pPr>
              <a:lvl9pPr marL="38862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9pPr>
            </a:lstStyle>
            <a:p>
              <a:pPr defTabSz="457106" hangingPunct="0">
                <a:lnSpc>
                  <a:spcPct val="93000"/>
                </a:lnSpc>
                <a:buClr>
                  <a:srgbClr val="000000"/>
                </a:buClr>
                <a:buSzPct val="100000"/>
                <a:defRPr/>
              </a:pPr>
              <a:r>
                <a:rPr lang="en-US" sz="1100" b="1" dirty="0" smtClean="0">
                  <a:solidFill>
                    <a:srgbClr val="FFFFFF"/>
                  </a:solidFill>
                </a:rPr>
                <a:t>Access</a:t>
              </a:r>
            </a:p>
          </p:txBody>
        </p:sp>
        <p:grpSp>
          <p:nvGrpSpPr>
            <p:cNvPr id="8" name="Group 47"/>
            <p:cNvGrpSpPr>
              <a:grpSpLocks/>
            </p:cNvGrpSpPr>
            <p:nvPr/>
          </p:nvGrpSpPr>
          <p:grpSpPr bwMode="auto">
            <a:xfrm>
              <a:off x="3521" y="2375"/>
              <a:ext cx="428" cy="285"/>
              <a:chOff x="3521" y="2375"/>
              <a:chExt cx="428" cy="285"/>
            </a:xfrm>
          </p:grpSpPr>
          <p:sp>
            <p:nvSpPr>
              <p:cNvPr id="24624" name="Line 48"/>
              <p:cNvSpPr>
                <a:spLocks noChangeShapeType="1"/>
              </p:cNvSpPr>
              <p:nvPr/>
            </p:nvSpPr>
            <p:spPr bwMode="auto">
              <a:xfrm>
                <a:off x="3668" y="2379"/>
                <a:ext cx="282" cy="282"/>
              </a:xfrm>
              <a:prstGeom prst="line">
                <a:avLst/>
              </a:prstGeom>
              <a:ln w="9360">
                <a:solidFill>
                  <a:srgbClr val="000000"/>
                </a:solidFill>
                <a:round/>
                <a:headEnd/>
                <a:tailEnd type="triangle" w="med" len="med"/>
              </a:ln>
              <a:extLst>
                <a:ext uri="{909E8E84-426E-40dd-AFC4-6F175D3DCCD1}">
                  <a14:hiddenFill xmlns="" xmlns:a14="http://schemas.microsoft.com/office/drawing/2007/7/7/main">
                    <a:noFill/>
                  </a14:hiddenFill>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sp>
            <p:nvSpPr>
              <p:cNvPr id="24625" name="Oval 49"/>
              <p:cNvSpPr>
                <a:spLocks noChangeArrowheads="1"/>
              </p:cNvSpPr>
              <p:nvPr/>
            </p:nvSpPr>
            <p:spPr bwMode="auto">
              <a:xfrm>
                <a:off x="3521" y="2375"/>
                <a:ext cx="144" cy="144"/>
              </a:xfrm>
              <a:prstGeom prst="ellipse">
                <a:avLst/>
              </a:prstGeom>
              <a:solidFill>
                <a:srgbClr val="FFFFCC"/>
              </a:solidFill>
              <a:ln w="25200">
                <a:solidFill>
                  <a:srgbClr val="385D8A"/>
                </a:solidFill>
                <a:round/>
                <a:headEnd/>
                <a:tailEnd/>
              </a:ln>
              <a:extLs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90000" tIns="58320" rIns="90000" bIns="45000" anchor="ctr"/>
              <a:lstStyle/>
              <a:p>
                <a:pPr defTabSz="457106" hangingPunct="0">
                  <a:lnSpc>
                    <a:spcPct val="93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500" dirty="0">
                    <a:solidFill>
                      <a:schemeClr val="bg1"/>
                    </a:solidFill>
                    <a:latin typeface="Arial" charset="0"/>
                    <a:cs typeface="Arial Unicode MS" charset="0"/>
                  </a:rPr>
                  <a:t>4</a:t>
                </a:r>
              </a:p>
            </p:txBody>
          </p:sp>
        </p:grpSp>
      </p:grpSp>
      <p:sp>
        <p:nvSpPr>
          <p:cNvPr id="24626" name="Rectangle 50"/>
          <p:cNvSpPr>
            <a:spLocks noGrp="1" noChangeArrowheads="1"/>
          </p:cNvSpPr>
          <p:nvPr>
            <p:ph type="title" idx="4294967295"/>
          </p:nvPr>
        </p:nvSpPr>
        <p:spPr>
          <a:xfrm>
            <a:off x="636588" y="227016"/>
            <a:ext cx="7764462" cy="679743"/>
          </a:xfrm>
        </p:spPr>
        <p:txBody>
          <a:bodyPr lIns="0" tIns="100780" rIns="0" bIns="0"/>
          <a:lstStyle/>
          <a:p>
            <a:pPr>
              <a:lnSpc>
                <a:spcPct val="75000"/>
              </a:lnSpc>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dirty="0" smtClean="0"/>
              <a:t>Federated Identity Management</a:t>
            </a:r>
          </a:p>
        </p:txBody>
      </p:sp>
      <p:pic>
        <p:nvPicPr>
          <p:cNvPr id="24627" name="Picture 51"/>
          <p:cNvPicPr>
            <a:picLocks noChangeAspect="1" noChangeArrowheads="1"/>
          </p:cNvPicPr>
          <p:nvPr/>
        </p:nvPicPr>
        <p:blipFill>
          <a:blip r:embed="rId10" cstate="print"/>
          <a:srcRect/>
          <a:stretch>
            <a:fillRect/>
          </a:stretch>
        </p:blipFill>
        <p:spPr bwMode="auto">
          <a:xfrm>
            <a:off x="6427792" y="2676529"/>
            <a:ext cx="274637" cy="328613"/>
          </a:xfrm>
          <a:prstGeom prst="rect">
            <a:avLst/>
          </a:prstGeom>
          <a:extLst>
            <a:ext uri="{909E8E84-426E-40dd-AFC4-6F175D3DCCD1}">
              <a14:hiddenFill xmlns="" xmlns:a14="http://schemas.microsoft.com/office/drawing/2007/7/7/main">
                <a:blipFill dpi="0" rotWithShape="0">
                  <a:blip xmlns:r="http://schemas.openxmlformats.org/officeDocument/2006/relationships"/>
                  <a:srcRect/>
                  <a:stretch>
                    <a:fillRect/>
                  </a:stretch>
                </a:blip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spTree>
  </p:cSld>
  <p:clrMapOvr>
    <a:masterClrMapping/>
  </p:clrMapOvr>
  <p:transition>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 Box 1"/>
          <p:cNvSpPr txBox="1">
            <a:spLocks noChangeArrowheads="1"/>
          </p:cNvSpPr>
          <p:nvPr/>
        </p:nvSpPr>
        <p:spPr bwMode="auto">
          <a:xfrm>
            <a:off x="419101" y="173038"/>
            <a:ext cx="8372474" cy="741362"/>
          </a:xfrm>
          <a:prstGeom prst="rect">
            <a:avLst/>
          </a:prstGeom>
          <a:noFill/>
          <a:ln w="9525">
            <a:noFill/>
            <a:round/>
            <a:headEnd/>
            <a:tailEnd/>
          </a:ln>
          <a:effectLst/>
        </p:spPr>
        <p:txBody>
          <a:bodyPr lIns="0" tIns="221725" rIns="0" bIns="0" anchor="ctr"/>
          <a:lstStyle/>
          <a:p>
            <a:pPr defTabSz="457130">
              <a:lnSpc>
                <a:spcPct val="70000"/>
              </a:lnSpc>
              <a:buClr>
                <a:srgbClr val="000000"/>
              </a:buClr>
              <a:buSzPct val="100000"/>
              <a:tabLst>
                <a:tab pos="0" algn="l"/>
                <a:tab pos="457130" algn="l"/>
                <a:tab pos="914259" algn="l"/>
                <a:tab pos="1371390" algn="l"/>
                <a:tab pos="1828519" algn="l"/>
                <a:tab pos="2285649" algn="l"/>
                <a:tab pos="2742780" algn="l"/>
                <a:tab pos="3199908" algn="l"/>
                <a:tab pos="3657039" algn="l"/>
                <a:tab pos="4114169" algn="l"/>
                <a:tab pos="4571298" algn="l"/>
                <a:tab pos="5028426" algn="l"/>
                <a:tab pos="5485557" algn="l"/>
                <a:tab pos="5942688" algn="l"/>
                <a:tab pos="6399819" algn="l"/>
                <a:tab pos="6856947" algn="l"/>
                <a:tab pos="7314076" algn="l"/>
                <a:tab pos="7771206" algn="l"/>
                <a:tab pos="8228337" algn="l"/>
                <a:tab pos="8685465" algn="l"/>
                <a:tab pos="9142596" algn="l"/>
              </a:tabLst>
            </a:pPr>
            <a:r>
              <a:rPr lang="en-US" sz="4800" dirty="0" smtClean="0">
                <a:solidFill>
                  <a:srgbClr val="CCFFCC"/>
                </a:solidFill>
                <a:latin typeface="+mj-lt"/>
                <a:cs typeface="Arial" charset="0"/>
              </a:rPr>
              <a:t>Federated Identity Management</a:t>
            </a:r>
          </a:p>
        </p:txBody>
      </p:sp>
      <p:pic>
        <p:nvPicPr>
          <p:cNvPr id="30722" name="Picture 2"/>
          <p:cNvPicPr>
            <a:picLocks noChangeAspect="1" noChangeArrowheads="1"/>
          </p:cNvPicPr>
          <p:nvPr/>
        </p:nvPicPr>
        <p:blipFill>
          <a:blip r:embed="rId3" cstate="print"/>
          <a:srcRect/>
          <a:stretch>
            <a:fillRect/>
          </a:stretch>
        </p:blipFill>
        <p:spPr bwMode="auto">
          <a:xfrm>
            <a:off x="558800" y="1185866"/>
            <a:ext cx="8128000" cy="4757737"/>
          </a:xfrm>
          <a:prstGeom prst="rect">
            <a:avLst/>
          </a:prstGeom>
          <a:noFill/>
          <a:ln w="9525">
            <a:noFill/>
            <a:round/>
            <a:headEnd/>
            <a:tailEnd/>
          </a:ln>
          <a:effectLst/>
        </p:spPr>
      </p:pic>
    </p:spTree>
  </p:cSld>
  <p:clrMapOvr>
    <a:masterClrMapping/>
  </p:clrMapOvr>
  <p:transition>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Oval 54"/>
          <p:cNvSpPr/>
          <p:nvPr/>
        </p:nvSpPr>
        <p:spPr>
          <a:xfrm>
            <a:off x="2825283" y="4196568"/>
            <a:ext cx="1427018" cy="1427018"/>
          </a:xfrm>
          <a:prstGeom prst="ellipse">
            <a:avLst/>
          </a:prstGeom>
          <a:solidFill>
            <a:schemeClr val="bg1">
              <a:alpha val="8000"/>
            </a:schemeClr>
          </a:solidFill>
          <a:ln>
            <a:solidFill>
              <a:schemeClr val="bg1">
                <a:alpha val="9000"/>
              </a:schemeClr>
            </a:solidFill>
          </a:ln>
          <a:effectLst>
            <a:softEdge rad="127000"/>
          </a:effectLst>
        </p:spPr>
        <p:style>
          <a:lnRef idx="2">
            <a:schemeClr val="accent2">
              <a:shade val="50000"/>
            </a:schemeClr>
          </a:lnRef>
          <a:fillRef idx="1">
            <a:schemeClr val="accent2"/>
          </a:fillRef>
          <a:effectRef idx="0">
            <a:schemeClr val="accent2"/>
          </a:effectRef>
          <a:fontRef idx="minor">
            <a:schemeClr val="lt1"/>
          </a:fontRef>
        </p:style>
        <p:txBody>
          <a:bodyPr lIns="91435" tIns="45718" rIns="91435" bIns="45718" rtlCol="0" anchor="ctr"/>
          <a:lstStyle/>
          <a:p>
            <a:pPr algn="ctr"/>
            <a:endParaRPr lang="en-US"/>
          </a:p>
        </p:txBody>
      </p:sp>
      <p:sp>
        <p:nvSpPr>
          <p:cNvPr id="56" name="Oval 55"/>
          <p:cNvSpPr/>
          <p:nvPr/>
        </p:nvSpPr>
        <p:spPr>
          <a:xfrm>
            <a:off x="2251076" y="2176065"/>
            <a:ext cx="1427018" cy="1427018"/>
          </a:xfrm>
          <a:prstGeom prst="ellipse">
            <a:avLst/>
          </a:prstGeom>
          <a:solidFill>
            <a:schemeClr val="bg1">
              <a:alpha val="8000"/>
            </a:schemeClr>
          </a:solidFill>
          <a:ln>
            <a:solidFill>
              <a:schemeClr val="bg1">
                <a:alpha val="9000"/>
              </a:schemeClr>
            </a:solidFill>
          </a:ln>
          <a:effectLst>
            <a:softEdge rad="127000"/>
          </a:effectLst>
        </p:spPr>
        <p:style>
          <a:lnRef idx="2">
            <a:schemeClr val="accent2">
              <a:shade val="50000"/>
            </a:schemeClr>
          </a:lnRef>
          <a:fillRef idx="1">
            <a:schemeClr val="accent2"/>
          </a:fillRef>
          <a:effectRef idx="0">
            <a:schemeClr val="accent2"/>
          </a:effectRef>
          <a:fontRef idx="minor">
            <a:schemeClr val="lt1"/>
          </a:fontRef>
        </p:style>
        <p:txBody>
          <a:bodyPr lIns="91435" tIns="45718" rIns="91435" bIns="45718" rtlCol="0" anchor="ctr"/>
          <a:lstStyle/>
          <a:p>
            <a:pPr algn="ctr"/>
            <a:endParaRPr lang="en-US"/>
          </a:p>
        </p:txBody>
      </p:sp>
      <p:sp>
        <p:nvSpPr>
          <p:cNvPr id="57" name="Oval 56"/>
          <p:cNvSpPr/>
          <p:nvPr/>
        </p:nvSpPr>
        <p:spPr>
          <a:xfrm>
            <a:off x="588534" y="3422973"/>
            <a:ext cx="1427018" cy="1427018"/>
          </a:xfrm>
          <a:prstGeom prst="ellipse">
            <a:avLst/>
          </a:prstGeom>
          <a:solidFill>
            <a:schemeClr val="bg1">
              <a:alpha val="8000"/>
            </a:schemeClr>
          </a:solidFill>
          <a:ln>
            <a:solidFill>
              <a:schemeClr val="bg1">
                <a:alpha val="9000"/>
              </a:schemeClr>
            </a:solidFill>
          </a:ln>
          <a:effectLst>
            <a:softEdge rad="127000"/>
          </a:effectLst>
        </p:spPr>
        <p:style>
          <a:lnRef idx="2">
            <a:schemeClr val="accent2">
              <a:shade val="50000"/>
            </a:schemeClr>
          </a:lnRef>
          <a:fillRef idx="1">
            <a:schemeClr val="accent2"/>
          </a:fillRef>
          <a:effectRef idx="0">
            <a:schemeClr val="accent2"/>
          </a:effectRef>
          <a:fontRef idx="minor">
            <a:schemeClr val="lt1"/>
          </a:fontRef>
        </p:style>
        <p:txBody>
          <a:bodyPr lIns="91435" tIns="45718" rIns="91435" bIns="45718" rtlCol="0" anchor="ctr"/>
          <a:lstStyle/>
          <a:p>
            <a:pPr algn="ctr"/>
            <a:endParaRPr lang="en-US"/>
          </a:p>
        </p:txBody>
      </p:sp>
      <p:grpSp>
        <p:nvGrpSpPr>
          <p:cNvPr id="3" name="Group 21"/>
          <p:cNvGrpSpPr/>
          <p:nvPr/>
        </p:nvGrpSpPr>
        <p:grpSpPr>
          <a:xfrm>
            <a:off x="5124450" y="3723640"/>
            <a:ext cx="3714750" cy="2438400"/>
            <a:chOff x="5124450" y="3723640"/>
            <a:chExt cx="3714750" cy="2438400"/>
          </a:xfrm>
        </p:grpSpPr>
        <p:sp>
          <p:nvSpPr>
            <p:cNvPr id="23" name="Rounded Rectangle 22"/>
            <p:cNvSpPr/>
            <p:nvPr/>
          </p:nvSpPr>
          <p:spPr>
            <a:xfrm>
              <a:off x="5124450" y="3723640"/>
              <a:ext cx="3714750" cy="2438400"/>
            </a:xfrm>
            <a:prstGeom prst="roundRect">
              <a:avLst/>
            </a:prstGeom>
            <a:gradFill>
              <a:gsLst>
                <a:gs pos="0">
                  <a:schemeClr val="accent6">
                    <a:shade val="51000"/>
                    <a:satMod val="130000"/>
                    <a:alpha val="60000"/>
                  </a:schemeClr>
                </a:gs>
                <a:gs pos="80000">
                  <a:schemeClr val="accent6">
                    <a:shade val="93000"/>
                    <a:satMod val="130000"/>
                    <a:alpha val="75000"/>
                  </a:schemeClr>
                </a:gs>
                <a:gs pos="100000">
                  <a:schemeClr val="accent6">
                    <a:shade val="94000"/>
                    <a:satMod val="135000"/>
                    <a:alpha val="65000"/>
                  </a:schemeClr>
                </a:gs>
              </a:gsLst>
            </a:gradFill>
            <a:effectLst>
              <a:softEdge rad="127000"/>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8" name="TextBox 27"/>
            <p:cNvSpPr txBox="1"/>
            <p:nvPr/>
          </p:nvSpPr>
          <p:spPr>
            <a:xfrm>
              <a:off x="5218043" y="3958132"/>
              <a:ext cx="3621157" cy="1938992"/>
            </a:xfrm>
            <a:prstGeom prst="rect">
              <a:avLst/>
            </a:prstGeom>
            <a:noFill/>
          </p:spPr>
          <p:txBody>
            <a:bodyPr wrap="square" rtlCol="0">
              <a:spAutoFit/>
            </a:bodyPr>
            <a:lstStyle/>
            <a:p>
              <a:pPr algn="ctr"/>
              <a:r>
                <a:rPr lang="en-US" sz="2400" dirty="0" smtClean="0">
                  <a:solidFill>
                    <a:schemeClr val="bg2">
                      <a:lumMod val="50000"/>
                    </a:schemeClr>
                  </a:solidFill>
                </a:rPr>
                <a:t>Lack of interoperability </a:t>
              </a:r>
            </a:p>
            <a:p>
              <a:pPr algn="ctr"/>
              <a:r>
                <a:rPr lang="en-US" sz="3200" b="1" dirty="0" smtClean="0"/>
                <a:t>Costly</a:t>
              </a:r>
            </a:p>
            <a:p>
              <a:pPr algn="ctr"/>
              <a:r>
                <a:rPr lang="en-US" sz="3200" b="1" dirty="0" smtClean="0"/>
                <a:t>Inefficient</a:t>
              </a:r>
            </a:p>
            <a:p>
              <a:pPr algn="ctr"/>
              <a:r>
                <a:rPr lang="en-US" sz="3200" b="1" dirty="0" smtClean="0"/>
                <a:t>Limiting</a:t>
              </a:r>
            </a:p>
          </p:txBody>
        </p:sp>
      </p:grpSp>
      <p:sp>
        <p:nvSpPr>
          <p:cNvPr id="2" name="Title 1"/>
          <p:cNvSpPr>
            <a:spLocks noGrp="1"/>
          </p:cNvSpPr>
          <p:nvPr>
            <p:ph type="title"/>
          </p:nvPr>
        </p:nvSpPr>
        <p:spPr/>
        <p:txBody>
          <a:bodyPr>
            <a:noAutofit/>
          </a:bodyPr>
          <a:lstStyle/>
          <a:p>
            <a:r>
              <a:rPr lang="en-US" dirty="0" smtClean="0"/>
              <a:t>Lack of Interoperability Slows Business to a Crawl</a:t>
            </a:r>
            <a:endParaRPr lang="en-US" dirty="0"/>
          </a:p>
        </p:txBody>
      </p:sp>
      <p:sp>
        <p:nvSpPr>
          <p:cNvPr id="20" name="TextBox 19"/>
          <p:cNvSpPr txBox="1"/>
          <p:nvPr/>
        </p:nvSpPr>
        <p:spPr>
          <a:xfrm>
            <a:off x="4581525" y="1679855"/>
            <a:ext cx="4143750" cy="1650450"/>
          </a:xfrm>
          <a:prstGeom prst="rect">
            <a:avLst/>
          </a:prstGeom>
          <a:noFill/>
        </p:spPr>
        <p:txBody>
          <a:bodyPr wrap="square" lIns="91435" tIns="45718" rIns="91435" bIns="45718" rtlCol="0">
            <a:spAutoFit/>
          </a:bodyPr>
          <a:lstStyle/>
          <a:p>
            <a:r>
              <a:rPr lang="en-US" sz="2500" dirty="0" smtClean="0"/>
              <a:t>When systems don’t interoperate, people, processes and information are disconnected.</a:t>
            </a:r>
            <a:endParaRPr lang="en-US" sz="2500" dirty="0"/>
          </a:p>
        </p:txBody>
      </p:sp>
      <p:sp>
        <p:nvSpPr>
          <p:cNvPr id="25" name="TextBox 24"/>
          <p:cNvSpPr txBox="1"/>
          <p:nvPr/>
        </p:nvSpPr>
        <p:spPr>
          <a:xfrm>
            <a:off x="1750966" y="1823420"/>
            <a:ext cx="1411866" cy="461665"/>
          </a:xfrm>
          <a:prstGeom prst="rect">
            <a:avLst/>
          </a:prstGeom>
          <a:noFill/>
        </p:spPr>
        <p:txBody>
          <a:bodyPr wrap="square" lIns="91435" tIns="45718" rIns="91435" bIns="45718" rtlCol="0">
            <a:spAutoFit/>
          </a:bodyPr>
          <a:lstStyle/>
          <a:p>
            <a:r>
              <a:rPr lang="en-US" sz="2400" dirty="0" smtClean="0">
                <a:solidFill>
                  <a:schemeClr val="accent4">
                    <a:lumMod val="40000"/>
                    <a:lumOff val="60000"/>
                  </a:schemeClr>
                </a:solidFill>
                <a:effectLst>
                  <a:outerShdw blurRad="38100" dist="38100" dir="2700000" algn="tl">
                    <a:srgbClr val="000000">
                      <a:alpha val="43137"/>
                    </a:srgbClr>
                  </a:outerShdw>
                </a:effectLst>
              </a:rPr>
              <a:t>People</a:t>
            </a:r>
            <a:endParaRPr lang="en-US" sz="2400" dirty="0">
              <a:solidFill>
                <a:schemeClr val="accent4">
                  <a:lumMod val="40000"/>
                  <a:lumOff val="60000"/>
                </a:schemeClr>
              </a:solidFill>
              <a:effectLst>
                <a:outerShdw blurRad="38100" dist="38100" dir="2700000" algn="tl">
                  <a:srgbClr val="000000">
                    <a:alpha val="43137"/>
                  </a:srgbClr>
                </a:outerShdw>
              </a:effectLst>
            </a:endParaRPr>
          </a:p>
        </p:txBody>
      </p:sp>
      <p:sp>
        <p:nvSpPr>
          <p:cNvPr id="26" name="TextBox 25"/>
          <p:cNvSpPr txBox="1"/>
          <p:nvPr/>
        </p:nvSpPr>
        <p:spPr>
          <a:xfrm>
            <a:off x="422279" y="4923439"/>
            <a:ext cx="1687079" cy="461665"/>
          </a:xfrm>
          <a:prstGeom prst="rect">
            <a:avLst/>
          </a:prstGeom>
          <a:noFill/>
        </p:spPr>
        <p:txBody>
          <a:bodyPr wrap="square" lIns="91435" tIns="45718" rIns="91435" bIns="45718" rtlCol="0">
            <a:spAutoFit/>
          </a:bodyPr>
          <a:lstStyle/>
          <a:p>
            <a:pPr algn="ctr"/>
            <a:r>
              <a:rPr lang="en-US" sz="2400" dirty="0" smtClean="0">
                <a:solidFill>
                  <a:schemeClr val="accent4">
                    <a:lumMod val="40000"/>
                    <a:lumOff val="60000"/>
                  </a:schemeClr>
                </a:solidFill>
                <a:effectLst>
                  <a:outerShdw blurRad="38100" dist="38100" dir="2700000" algn="tl">
                    <a:srgbClr val="000000">
                      <a:alpha val="43137"/>
                    </a:srgbClr>
                  </a:outerShdw>
                </a:effectLst>
              </a:rPr>
              <a:t>Processes</a:t>
            </a:r>
            <a:endParaRPr lang="en-US" sz="2400" dirty="0">
              <a:solidFill>
                <a:schemeClr val="accent4">
                  <a:lumMod val="40000"/>
                  <a:lumOff val="60000"/>
                </a:schemeClr>
              </a:solidFill>
              <a:effectLst>
                <a:outerShdw blurRad="38100" dist="38100" dir="2700000" algn="tl">
                  <a:srgbClr val="000000">
                    <a:alpha val="43137"/>
                  </a:srgbClr>
                </a:outerShdw>
              </a:effectLst>
            </a:endParaRPr>
          </a:p>
        </p:txBody>
      </p:sp>
      <p:sp>
        <p:nvSpPr>
          <p:cNvPr id="38" name="TextBox 37"/>
          <p:cNvSpPr txBox="1"/>
          <p:nvPr/>
        </p:nvSpPr>
        <p:spPr>
          <a:xfrm>
            <a:off x="2482887" y="5591248"/>
            <a:ext cx="2068333" cy="461665"/>
          </a:xfrm>
          <a:prstGeom prst="rect">
            <a:avLst/>
          </a:prstGeom>
          <a:noFill/>
        </p:spPr>
        <p:txBody>
          <a:bodyPr wrap="square" lIns="91435" tIns="45718" rIns="91435" bIns="45718" rtlCol="0">
            <a:spAutoFit/>
          </a:bodyPr>
          <a:lstStyle/>
          <a:p>
            <a:pPr algn="ctr"/>
            <a:r>
              <a:rPr lang="en-US" sz="2400" dirty="0" smtClean="0">
                <a:solidFill>
                  <a:schemeClr val="accent4">
                    <a:lumMod val="40000"/>
                    <a:lumOff val="60000"/>
                  </a:schemeClr>
                </a:solidFill>
                <a:effectLst>
                  <a:outerShdw blurRad="38100" dist="38100" dir="2700000" algn="tl">
                    <a:srgbClr val="000000">
                      <a:alpha val="43137"/>
                    </a:srgbClr>
                  </a:outerShdw>
                </a:effectLst>
              </a:rPr>
              <a:t>Information</a:t>
            </a:r>
            <a:endParaRPr lang="en-US" sz="2400" dirty="0">
              <a:solidFill>
                <a:schemeClr val="accent4">
                  <a:lumMod val="40000"/>
                  <a:lumOff val="60000"/>
                </a:schemeClr>
              </a:solidFill>
              <a:effectLst>
                <a:outerShdw blurRad="38100" dist="38100" dir="2700000" algn="tl">
                  <a:srgbClr val="000000">
                    <a:alpha val="43137"/>
                  </a:srgbClr>
                </a:outerShdw>
              </a:effectLst>
            </a:endParaRPr>
          </a:p>
        </p:txBody>
      </p:sp>
      <p:pic>
        <p:nvPicPr>
          <p:cNvPr id="45" name="Picture 6" descr="C:\Program Files\Microsoft Resource DVD Artwork\DVD_ART\Artwork_Imagery\Shapes and Graphics\people\man with tablet smiling person.png"/>
          <p:cNvPicPr>
            <a:picLocks noChangeAspect="1" noChangeArrowheads="1"/>
          </p:cNvPicPr>
          <p:nvPr/>
        </p:nvPicPr>
        <p:blipFill>
          <a:blip r:embed="rId3" cstate="screen"/>
          <a:srcRect/>
          <a:stretch>
            <a:fillRect/>
          </a:stretch>
        </p:blipFill>
        <p:spPr bwMode="auto">
          <a:xfrm>
            <a:off x="2113536" y="2631103"/>
            <a:ext cx="641331" cy="981150"/>
          </a:xfrm>
          <a:prstGeom prst="rect">
            <a:avLst/>
          </a:prstGeom>
          <a:noFill/>
          <a:effectLst>
            <a:softEdge rad="63500"/>
          </a:effectLst>
        </p:spPr>
      </p:pic>
      <p:pic>
        <p:nvPicPr>
          <p:cNvPr id="46" name="Picture 7" descr="C:\Program Files\Microsoft Resource DVD Artwork\DVD_ART\Artwork_Imagery\Shapes and Graphics\people\woman with tablet smiling happy.png"/>
          <p:cNvPicPr>
            <a:picLocks noChangeAspect="1" noChangeArrowheads="1"/>
          </p:cNvPicPr>
          <p:nvPr/>
        </p:nvPicPr>
        <p:blipFill>
          <a:blip r:embed="rId4" cstate="screen"/>
          <a:srcRect/>
          <a:stretch>
            <a:fillRect/>
          </a:stretch>
        </p:blipFill>
        <p:spPr bwMode="auto">
          <a:xfrm>
            <a:off x="2571880" y="1794624"/>
            <a:ext cx="856835" cy="921099"/>
          </a:xfrm>
          <a:prstGeom prst="rect">
            <a:avLst/>
          </a:prstGeom>
          <a:noFill/>
        </p:spPr>
      </p:pic>
      <p:pic>
        <p:nvPicPr>
          <p:cNvPr id="47" name="Picture 5" descr="C:\Program Files\Microsoft Resource DVD Artwork\DVD_ART\Artwork_Imagery\Shapes and Graphics\people\office workers man and woman.png"/>
          <p:cNvPicPr>
            <a:picLocks noChangeAspect="1" noChangeArrowheads="1"/>
          </p:cNvPicPr>
          <p:nvPr/>
        </p:nvPicPr>
        <p:blipFill>
          <a:blip r:embed="rId5" cstate="screen"/>
          <a:srcRect/>
          <a:stretch>
            <a:fillRect/>
          </a:stretch>
        </p:blipFill>
        <p:spPr bwMode="auto">
          <a:xfrm>
            <a:off x="3030226" y="2804148"/>
            <a:ext cx="825024" cy="926993"/>
          </a:xfrm>
          <a:prstGeom prst="rect">
            <a:avLst/>
          </a:prstGeom>
          <a:noFill/>
        </p:spPr>
      </p:pic>
      <p:pic>
        <p:nvPicPr>
          <p:cNvPr id="49" name="Picture 6" descr="D:\2008 jobs\KKDS\graphics\excel.png"/>
          <p:cNvPicPr>
            <a:picLocks noChangeAspect="1" noChangeArrowheads="1"/>
          </p:cNvPicPr>
          <p:nvPr/>
        </p:nvPicPr>
        <p:blipFill>
          <a:blip r:embed="rId6" cstate="screen"/>
          <a:srcRect/>
          <a:stretch>
            <a:fillRect/>
          </a:stretch>
        </p:blipFill>
        <p:spPr bwMode="auto">
          <a:xfrm>
            <a:off x="3297117" y="3997845"/>
            <a:ext cx="712223" cy="573978"/>
          </a:xfrm>
          <a:prstGeom prst="rect">
            <a:avLst/>
          </a:prstGeom>
          <a:noFill/>
        </p:spPr>
      </p:pic>
      <p:pic>
        <p:nvPicPr>
          <p:cNvPr id="50" name="Picture 2" descr="Office Word 2007 editing and reviewing tools"/>
          <p:cNvPicPr>
            <a:picLocks noChangeAspect="1" noChangeArrowheads="1"/>
          </p:cNvPicPr>
          <p:nvPr/>
        </p:nvPicPr>
        <p:blipFill>
          <a:blip r:embed="rId7" cstate="screen"/>
          <a:srcRect/>
          <a:stretch>
            <a:fillRect/>
          </a:stretch>
        </p:blipFill>
        <p:spPr bwMode="auto">
          <a:xfrm>
            <a:off x="3821056" y="4947522"/>
            <a:ext cx="856589" cy="642442"/>
          </a:xfrm>
          <a:prstGeom prst="rect">
            <a:avLst/>
          </a:prstGeom>
          <a:noFill/>
        </p:spPr>
      </p:pic>
      <p:pic>
        <p:nvPicPr>
          <p:cNvPr id="51" name="Picture 4" descr="Office PowerPoint 2007 presentation"/>
          <p:cNvPicPr>
            <a:picLocks noChangeAspect="1" noChangeArrowheads="1"/>
          </p:cNvPicPr>
          <p:nvPr/>
        </p:nvPicPr>
        <p:blipFill>
          <a:blip r:embed="rId8" cstate="screen"/>
          <a:srcRect/>
          <a:stretch>
            <a:fillRect/>
          </a:stretch>
        </p:blipFill>
        <p:spPr bwMode="auto">
          <a:xfrm>
            <a:off x="2380633" y="4870165"/>
            <a:ext cx="841970" cy="631479"/>
          </a:xfrm>
          <a:prstGeom prst="rect">
            <a:avLst/>
          </a:prstGeom>
          <a:noFill/>
        </p:spPr>
      </p:pic>
      <p:pic>
        <p:nvPicPr>
          <p:cNvPr id="52" name="Picture 9" descr="C:\Program Files\Microsoft Resource DVD Artwork\DVD_ART\Artwork_Imagery\Shapes and Graphics\circular shapes\Oval with Photo\men meeting laptop circle.png"/>
          <p:cNvPicPr>
            <a:picLocks noChangeAspect="1" noChangeArrowheads="1"/>
          </p:cNvPicPr>
          <p:nvPr/>
        </p:nvPicPr>
        <p:blipFill>
          <a:blip r:embed="rId9" cstate="screen"/>
          <a:srcRect/>
          <a:stretch>
            <a:fillRect/>
          </a:stretch>
        </p:blipFill>
        <p:spPr bwMode="auto">
          <a:xfrm>
            <a:off x="836402" y="3134957"/>
            <a:ext cx="1070200" cy="962833"/>
          </a:xfrm>
          <a:prstGeom prst="rect">
            <a:avLst/>
          </a:prstGeom>
          <a:noFill/>
          <a:effectLst>
            <a:softEdge rad="127000"/>
          </a:effectLst>
        </p:spPr>
      </p:pic>
      <p:pic>
        <p:nvPicPr>
          <p:cNvPr id="53" name="Picture 8" descr="C:\Program Files\Microsoft Resource DVD Artwork\DVD_ART\Artwork_Imagery\Shapes and Graphics\circular shapes\Circle with Photo\tablet pc circle.png"/>
          <p:cNvPicPr>
            <a:picLocks noChangeAspect="1" noChangeArrowheads="1"/>
          </p:cNvPicPr>
          <p:nvPr/>
        </p:nvPicPr>
        <p:blipFill>
          <a:blip r:embed="rId10" cstate="screen"/>
          <a:srcRect/>
          <a:stretch>
            <a:fillRect/>
          </a:stretch>
        </p:blipFill>
        <p:spPr bwMode="auto">
          <a:xfrm>
            <a:off x="402813" y="3995051"/>
            <a:ext cx="811495" cy="813592"/>
          </a:xfrm>
          <a:prstGeom prst="rect">
            <a:avLst/>
          </a:prstGeom>
          <a:noFill/>
          <a:effectLst>
            <a:softEdge rad="63500"/>
          </a:effectLst>
        </p:spPr>
      </p:pic>
      <p:pic>
        <p:nvPicPr>
          <p:cNvPr id="54" name="Picture 2" descr="C:\Program Files\Microsoft Resource DVD Artwork\DVD_ART\Artwork_Imagery\Shapes and Graphics\circular shapes\Circle with Photo\Asian business man on phone circle.png"/>
          <p:cNvPicPr>
            <a:picLocks noChangeAspect="1" noChangeArrowheads="1"/>
          </p:cNvPicPr>
          <p:nvPr/>
        </p:nvPicPr>
        <p:blipFill>
          <a:blip r:embed="rId11" cstate="screen"/>
          <a:srcRect/>
          <a:stretch>
            <a:fillRect/>
          </a:stretch>
        </p:blipFill>
        <p:spPr bwMode="auto">
          <a:xfrm>
            <a:off x="1259994" y="3967834"/>
            <a:ext cx="1057087" cy="1060349"/>
          </a:xfrm>
          <a:prstGeom prst="rect">
            <a:avLst/>
          </a:prstGeom>
          <a:noFill/>
          <a:effectLst>
            <a:softEdge rad="127000"/>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 Box 1"/>
          <p:cNvSpPr txBox="1">
            <a:spLocks noChangeArrowheads="1"/>
          </p:cNvSpPr>
          <p:nvPr/>
        </p:nvSpPr>
        <p:spPr bwMode="auto">
          <a:xfrm>
            <a:off x="303213" y="201613"/>
            <a:ext cx="8564562" cy="557212"/>
          </a:xfrm>
          <a:prstGeom prst="rect">
            <a:avLst/>
          </a:prstGeom>
          <a:noFill/>
          <a:ln w="9525">
            <a:noFill/>
            <a:round/>
            <a:headEnd/>
            <a:tailEnd/>
          </a:ln>
          <a:effectLst/>
        </p:spPr>
        <p:txBody>
          <a:bodyPr lIns="0" tIns="221725" rIns="0" bIns="0" anchor="ctr"/>
          <a:lstStyle/>
          <a:p>
            <a:pPr defTabSz="457130">
              <a:lnSpc>
                <a:spcPct val="70000"/>
              </a:lnSpc>
              <a:buClr>
                <a:srgbClr val="000000"/>
              </a:buClr>
              <a:buSzPct val="100000"/>
              <a:tabLst>
                <a:tab pos="0" algn="l"/>
                <a:tab pos="457130" algn="l"/>
                <a:tab pos="914259" algn="l"/>
                <a:tab pos="1371390" algn="l"/>
                <a:tab pos="1828519" algn="l"/>
                <a:tab pos="2285649" algn="l"/>
                <a:tab pos="2742780" algn="l"/>
                <a:tab pos="3199908" algn="l"/>
                <a:tab pos="3657039" algn="l"/>
                <a:tab pos="4114169" algn="l"/>
                <a:tab pos="4571298" algn="l"/>
                <a:tab pos="5028426" algn="l"/>
                <a:tab pos="5485557" algn="l"/>
                <a:tab pos="5942688" algn="l"/>
                <a:tab pos="6399819" algn="l"/>
                <a:tab pos="6856947" algn="l"/>
                <a:tab pos="7314076" algn="l"/>
                <a:tab pos="7771206" algn="l"/>
                <a:tab pos="8228337" algn="l"/>
                <a:tab pos="8685465" algn="l"/>
                <a:tab pos="9142596" algn="l"/>
              </a:tabLst>
            </a:pPr>
            <a:r>
              <a:rPr lang="en-US" sz="4800" dirty="0" smtClean="0">
                <a:solidFill>
                  <a:srgbClr val="CCFFCC"/>
                </a:solidFill>
                <a:latin typeface="+mj-lt"/>
                <a:cs typeface="Arial" charset="0"/>
              </a:rPr>
              <a:t>Federated Identity Management</a:t>
            </a:r>
          </a:p>
        </p:txBody>
      </p:sp>
      <p:pic>
        <p:nvPicPr>
          <p:cNvPr id="31746" name="Picture 2"/>
          <p:cNvPicPr>
            <a:picLocks noChangeAspect="1" noChangeArrowheads="1"/>
          </p:cNvPicPr>
          <p:nvPr/>
        </p:nvPicPr>
        <p:blipFill>
          <a:blip r:embed="rId3" cstate="print"/>
          <a:srcRect/>
          <a:stretch>
            <a:fillRect/>
          </a:stretch>
        </p:blipFill>
        <p:spPr bwMode="auto">
          <a:xfrm>
            <a:off x="53975" y="1360488"/>
            <a:ext cx="9144000" cy="4411662"/>
          </a:xfrm>
          <a:prstGeom prst="rect">
            <a:avLst/>
          </a:prstGeom>
          <a:noFill/>
          <a:ln w="9525">
            <a:noFill/>
            <a:round/>
            <a:headEnd/>
            <a:tailEnd/>
          </a:ln>
          <a:effectLst/>
        </p:spPr>
      </p:pic>
    </p:spTree>
  </p:cSld>
  <p:clrMapOvr>
    <a:masterClrMapping/>
  </p:clrMapOvr>
  <p:transition>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1"/>
          <p:cNvPicPr>
            <a:picLocks noChangeAspect="1" noChangeArrowheads="1"/>
          </p:cNvPicPr>
          <p:nvPr/>
        </p:nvPicPr>
        <p:blipFill>
          <a:blip r:embed="rId3" cstate="print"/>
          <a:srcRect/>
          <a:stretch>
            <a:fillRect/>
          </a:stretch>
        </p:blipFill>
        <p:spPr bwMode="auto">
          <a:xfrm>
            <a:off x="96838" y="407988"/>
            <a:ext cx="8915400" cy="6029325"/>
          </a:xfrm>
          <a:prstGeom prst="rect">
            <a:avLst/>
          </a:prstGeom>
          <a:noFill/>
          <a:ln w="9525">
            <a:noFill/>
            <a:round/>
            <a:headEnd/>
            <a:tailEnd/>
          </a:ln>
          <a:effectLst/>
        </p:spPr>
      </p:pic>
    </p:spTree>
  </p:cSld>
  <p:clrMapOvr>
    <a:masterClrMapping/>
  </p:clrMapOvr>
  <p:transition>
    <p:fade/>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1"/>
          <p:cNvPicPr>
            <a:picLocks noChangeAspect="1" noChangeArrowheads="1"/>
          </p:cNvPicPr>
          <p:nvPr/>
        </p:nvPicPr>
        <p:blipFill>
          <a:blip r:embed="rId3" cstate="print"/>
          <a:srcRect/>
          <a:stretch>
            <a:fillRect/>
          </a:stretch>
        </p:blipFill>
        <p:spPr bwMode="auto">
          <a:xfrm>
            <a:off x="-4763" y="-515935"/>
            <a:ext cx="9120188" cy="6858001"/>
          </a:xfrm>
          <a:prstGeom prst="rect">
            <a:avLst/>
          </a:prstGeom>
          <a:noFill/>
          <a:ln w="9525">
            <a:noFill/>
            <a:round/>
            <a:headEnd/>
            <a:tailEnd/>
          </a:ln>
          <a:effectLst/>
        </p:spPr>
      </p:pic>
    </p:spTree>
  </p:cSld>
  <p:clrMapOvr>
    <a:masterClrMapping/>
  </p:clrMapOvr>
  <p:transition>
    <p:fade/>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1"/>
          <p:cNvPicPr>
            <a:picLocks noChangeAspect="1" noChangeArrowheads="1"/>
          </p:cNvPicPr>
          <p:nvPr/>
        </p:nvPicPr>
        <p:blipFill>
          <a:blip r:embed="rId3" cstate="print"/>
          <a:srcRect/>
          <a:stretch>
            <a:fillRect/>
          </a:stretch>
        </p:blipFill>
        <p:spPr bwMode="auto">
          <a:xfrm>
            <a:off x="-12698" y="-11110"/>
            <a:ext cx="9134475" cy="5848351"/>
          </a:xfrm>
          <a:prstGeom prst="rect">
            <a:avLst/>
          </a:prstGeom>
          <a:noFill/>
          <a:ln w="9525">
            <a:noFill/>
            <a:round/>
            <a:headEnd/>
            <a:tailEnd/>
          </a:ln>
          <a:effectLst/>
        </p:spPr>
      </p:pic>
    </p:spTree>
  </p:cSld>
  <p:clrMapOvr>
    <a:masterClrMapping/>
  </p:clrMapOvr>
  <p:transition>
    <p:fade/>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a:xfrm>
            <a:off x="510794" y="4151767"/>
            <a:ext cx="7681913" cy="1059925"/>
          </a:xfrm>
        </p:spPr>
        <p:txBody>
          <a:bodyPr/>
          <a:lstStyle/>
          <a:p>
            <a:r>
              <a:rPr lang="en-US" dirty="0" smtClean="0"/>
              <a:t>the rest of the story...</a:t>
            </a:r>
            <a:endParaRPr lang="en-US" dirty="0"/>
          </a:p>
        </p:txBody>
      </p:sp>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AutoShape 1"/>
          <p:cNvSpPr>
            <a:spLocks noChangeArrowheads="1"/>
          </p:cNvSpPr>
          <p:nvPr/>
        </p:nvSpPr>
        <p:spPr bwMode="auto">
          <a:xfrm>
            <a:off x="2865438" y="2743200"/>
            <a:ext cx="3200400" cy="687388"/>
          </a:xfrm>
          <a:prstGeom prst="leftRightArrow">
            <a:avLst>
              <a:gd name="adj1" fmla="val 50000"/>
              <a:gd name="adj2" fmla="val 92687"/>
            </a:avLst>
          </a:prstGeom>
          <a:solidFill>
            <a:srgbClr val="4F81BD"/>
          </a:solidFill>
          <a:ln w="25200">
            <a:solidFill>
              <a:srgbClr val="385D8A"/>
            </a:solidFill>
            <a:round/>
            <a:headEnd/>
            <a:tailEnd/>
          </a:ln>
          <a:extLs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91421" tIns="45711" rIns="91421" bIns="45711" anchor="ct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pic>
        <p:nvPicPr>
          <p:cNvPr id="25602" name="Picture 2"/>
          <p:cNvPicPr>
            <a:picLocks noChangeAspect="1" noChangeArrowheads="1"/>
          </p:cNvPicPr>
          <p:nvPr/>
        </p:nvPicPr>
        <p:blipFill>
          <a:blip r:embed="rId3" cstate="print"/>
          <a:srcRect/>
          <a:stretch>
            <a:fillRect/>
          </a:stretch>
        </p:blipFill>
        <p:spPr bwMode="auto">
          <a:xfrm>
            <a:off x="6835775" y="1652592"/>
            <a:ext cx="763588" cy="687387"/>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sp>
        <p:nvSpPr>
          <p:cNvPr id="25603" name="Rectangle 3"/>
          <p:cNvSpPr>
            <a:spLocks noChangeArrowheads="1"/>
          </p:cNvSpPr>
          <p:nvPr/>
        </p:nvSpPr>
        <p:spPr bwMode="auto">
          <a:xfrm>
            <a:off x="3052763" y="3949701"/>
            <a:ext cx="2894012" cy="1584325"/>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lIns="89981" tIns="128132" rIns="89981" bIns="44991"/>
          <a:lstStyle/>
          <a:p>
            <a:pPr defTabSz="457106" hangingPunct="0">
              <a:lnSpc>
                <a:spcPct val="67000"/>
              </a:lnSpc>
              <a:spcBef>
                <a:spcPts val="513"/>
              </a:spcBef>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2000" b="1" dirty="0">
                <a:solidFill>
                  <a:srgbClr val="FFFFFF"/>
                </a:solidFill>
                <a:latin typeface="Arial" charset="0"/>
                <a:cs typeface="Arial Unicode MS" charset="0"/>
              </a:rPr>
              <a:t>Microsoft / Novell Collaboration</a:t>
            </a:r>
          </a:p>
          <a:p>
            <a:pPr defTabSz="457106" hangingPunct="0">
              <a:lnSpc>
                <a:spcPct val="93000"/>
              </a:lnSpc>
              <a:spcBef>
                <a:spcPts val="513"/>
              </a:spcBef>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400" dirty="0">
                <a:solidFill>
                  <a:srgbClr val="FFFFFF"/>
                </a:solidFill>
                <a:latin typeface="Arial" charset="0"/>
                <a:cs typeface="Arial Unicode MS" charset="0"/>
              </a:rPr>
              <a:t>Bi-directional open source translators for word processing, spreadsheets and presentations between OpenOffice.org and Microsoft Office</a:t>
            </a:r>
          </a:p>
        </p:txBody>
      </p:sp>
      <p:pic>
        <p:nvPicPr>
          <p:cNvPr id="25604" name="Picture 4"/>
          <p:cNvPicPr>
            <a:picLocks noChangeAspect="1" noChangeArrowheads="1"/>
          </p:cNvPicPr>
          <p:nvPr/>
        </p:nvPicPr>
        <p:blipFill>
          <a:blip r:embed="rId5" cstate="print"/>
          <a:srcRect/>
          <a:stretch>
            <a:fillRect/>
          </a:stretch>
        </p:blipFill>
        <p:spPr bwMode="auto">
          <a:xfrm>
            <a:off x="1033464" y="1649414"/>
            <a:ext cx="763587" cy="763587"/>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sp>
        <p:nvSpPr>
          <p:cNvPr id="25605" name="Rectangle 5"/>
          <p:cNvSpPr>
            <a:spLocks noChangeArrowheads="1"/>
          </p:cNvSpPr>
          <p:nvPr/>
        </p:nvSpPr>
        <p:spPr bwMode="auto">
          <a:xfrm>
            <a:off x="457200" y="2362200"/>
            <a:ext cx="2516188" cy="16891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lIns="89981" tIns="118056" rIns="89981" bIns="44991"/>
          <a:lstStyle/>
          <a:p>
            <a:pPr defTabSz="457106" hangingPunct="0">
              <a:lnSpc>
                <a:spcPct val="71000"/>
              </a:lnSpc>
              <a:spcBef>
                <a:spcPts val="1388"/>
              </a:spcBef>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2000" b="1" dirty="0">
                <a:solidFill>
                  <a:srgbClr val="FFFFFF"/>
                </a:solidFill>
                <a:latin typeface="Arial" charset="0"/>
                <a:cs typeface="Arial Unicode MS" charset="0"/>
              </a:rPr>
              <a:t>Open  </a:t>
            </a:r>
            <a:r>
              <a:rPr lang="en-US" sz="2000" b="1" dirty="0">
                <a:latin typeface="Arial" charset="0"/>
                <a:cs typeface="Arial Unicode MS" charset="0"/>
              </a:rPr>
              <a:t/>
            </a:r>
            <a:br>
              <a:rPr lang="en-US" sz="2000" b="1" dirty="0">
                <a:latin typeface="Arial" charset="0"/>
                <a:cs typeface="Arial Unicode MS" charset="0"/>
              </a:rPr>
            </a:br>
            <a:r>
              <a:rPr lang="en-US" sz="2000" b="1" dirty="0">
                <a:solidFill>
                  <a:srgbClr val="FFFFFF"/>
                </a:solidFill>
                <a:latin typeface="Arial" charset="0"/>
                <a:cs typeface="Arial Unicode MS" charset="0"/>
              </a:rPr>
              <a:t>XML Format</a:t>
            </a:r>
          </a:p>
          <a:p>
            <a:pPr defTabSz="457106" hangingPunct="0">
              <a:lnSpc>
                <a:spcPct val="93000"/>
              </a:lnSpc>
              <a:spcBef>
                <a:spcPts val="513"/>
              </a:spcBef>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400" dirty="0">
                <a:solidFill>
                  <a:srgbClr val="FFFFFF"/>
                </a:solidFill>
                <a:latin typeface="Arial" charset="0"/>
                <a:cs typeface="Arial Unicode MS" charset="0"/>
              </a:rPr>
              <a:t>Open standard file format for office applications that can be freely implemented by multiple applications on multiple platforms used in the Microsoft Office 2007 system.</a:t>
            </a:r>
          </a:p>
        </p:txBody>
      </p:sp>
      <p:sp>
        <p:nvSpPr>
          <p:cNvPr id="25606" name="Rectangle 6"/>
          <p:cNvSpPr>
            <a:spLocks noChangeArrowheads="1"/>
          </p:cNvSpPr>
          <p:nvPr/>
        </p:nvSpPr>
        <p:spPr bwMode="auto">
          <a:xfrm>
            <a:off x="6249992" y="2289175"/>
            <a:ext cx="2516187" cy="1846263"/>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lIns="89981" tIns="118056" rIns="89981" bIns="44991"/>
          <a:lstStyle/>
          <a:p>
            <a:pPr defTabSz="457106" hangingPunct="0">
              <a:lnSpc>
                <a:spcPct val="71000"/>
              </a:lnSpc>
              <a:spcBef>
                <a:spcPts val="1388"/>
              </a:spcBef>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2000" b="1" dirty="0">
                <a:solidFill>
                  <a:srgbClr val="FFFFFF"/>
                </a:solidFill>
                <a:latin typeface="Arial" charset="0"/>
                <a:cs typeface="Arial Unicode MS" charset="0"/>
              </a:rPr>
              <a:t>Open  </a:t>
            </a:r>
            <a:r>
              <a:rPr lang="en-US" sz="2000" b="1" dirty="0">
                <a:latin typeface="Arial" charset="0"/>
                <a:cs typeface="Arial Unicode MS" charset="0"/>
              </a:rPr>
              <a:t/>
            </a:r>
            <a:br>
              <a:rPr lang="en-US" sz="2000" b="1" dirty="0">
                <a:latin typeface="Arial" charset="0"/>
                <a:cs typeface="Arial Unicode MS" charset="0"/>
              </a:rPr>
            </a:br>
            <a:r>
              <a:rPr lang="en-US" sz="2000" b="1" dirty="0">
                <a:solidFill>
                  <a:srgbClr val="FFFFFF"/>
                </a:solidFill>
                <a:latin typeface="Arial" charset="0"/>
                <a:cs typeface="Arial Unicode MS" charset="0"/>
              </a:rPr>
              <a:t>Document Format</a:t>
            </a:r>
          </a:p>
          <a:p>
            <a:pPr defTabSz="457106" hangingPunct="0">
              <a:lnSpc>
                <a:spcPct val="93000"/>
              </a:lnSpc>
              <a:spcBef>
                <a:spcPts val="513"/>
              </a:spcBef>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400" dirty="0">
                <a:solidFill>
                  <a:srgbClr val="FFFFFF"/>
                </a:solidFill>
                <a:latin typeface="Arial" charset="0"/>
                <a:cs typeface="Arial Unicode MS" charset="0"/>
              </a:rPr>
              <a:t>ISO-standardized, XML-based file format specification for office applications maintained by the open source community, developed by the OASIS industry consortium and used in OpenOffice.org.</a:t>
            </a:r>
          </a:p>
        </p:txBody>
      </p:sp>
      <p:pic>
        <p:nvPicPr>
          <p:cNvPr id="25607" name="Picture 7"/>
          <p:cNvPicPr>
            <a:picLocks noChangeAspect="1" noChangeArrowheads="1"/>
          </p:cNvPicPr>
          <p:nvPr/>
        </p:nvPicPr>
        <p:blipFill>
          <a:blip r:embed="rId6" cstate="print"/>
          <a:srcRect/>
          <a:stretch>
            <a:fillRect/>
          </a:stretch>
        </p:blipFill>
        <p:spPr bwMode="auto">
          <a:xfrm>
            <a:off x="4006851" y="2598740"/>
            <a:ext cx="1008063" cy="1011237"/>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sp>
        <p:nvSpPr>
          <p:cNvPr id="25608" name="Text Box 8"/>
          <p:cNvSpPr txBox="1">
            <a:spLocks noChangeArrowheads="1"/>
          </p:cNvSpPr>
          <p:nvPr/>
        </p:nvSpPr>
        <p:spPr bwMode="auto">
          <a:xfrm>
            <a:off x="274638" y="223838"/>
            <a:ext cx="8583612" cy="455612"/>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lIns="0" tIns="100780" rIns="0" bIns="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5pPr>
            <a:lvl6pPr marL="25146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6pPr>
            <a:lvl7pPr marL="29718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7pPr>
            <a:lvl8pPr marL="34290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8pPr>
            <a:lvl9pPr marL="38862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9pPr>
          </a:lstStyle>
          <a:p>
            <a:pPr defTabSz="457106" hangingPunct="0">
              <a:lnSpc>
                <a:spcPct val="75000"/>
              </a:lnSpc>
              <a:buClr>
                <a:srgbClr val="000000"/>
              </a:buClr>
              <a:buSzPct val="100000"/>
              <a:defRPr/>
            </a:pPr>
            <a:r>
              <a:rPr lang="en-US" sz="4800" b="1" dirty="0" smtClean="0">
                <a:solidFill>
                  <a:srgbClr val="CCFFCC"/>
                </a:solidFill>
                <a:latin typeface="+mj-lt"/>
                <a:cs typeface="Arial" charset="0"/>
              </a:rPr>
              <a:t>Document Format Compatibility</a:t>
            </a:r>
          </a:p>
        </p:txBody>
      </p:sp>
    </p:spTree>
  </p:cSld>
  <p:clrMapOvr>
    <a:masterClrMapping/>
  </p:clrMapOvr>
  <p:transition>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 Box 1"/>
          <p:cNvSpPr txBox="1">
            <a:spLocks noChangeArrowheads="1"/>
          </p:cNvSpPr>
          <p:nvPr/>
        </p:nvSpPr>
        <p:spPr bwMode="auto">
          <a:xfrm>
            <a:off x="1658938" y="1314451"/>
            <a:ext cx="4056062" cy="1743075"/>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lIns="0" tIns="149011" rIns="0" bIns="0"/>
          <a:lstStyle>
            <a:lvl1pPr marL="361950" indent="-179388">
              <a:tabLst>
                <a:tab pos="363538" algn="l"/>
                <a:tab pos="820738" algn="l"/>
                <a:tab pos="1277938" algn="l"/>
                <a:tab pos="1735138" algn="l"/>
                <a:tab pos="2192338" algn="l"/>
                <a:tab pos="2649538" algn="l"/>
                <a:tab pos="3106738" algn="l"/>
                <a:tab pos="3563938" algn="l"/>
                <a:tab pos="4021138" algn="l"/>
                <a:tab pos="4478338" algn="l"/>
                <a:tab pos="4935538" algn="l"/>
                <a:tab pos="5392738" algn="l"/>
                <a:tab pos="5849938" algn="l"/>
                <a:tab pos="6307138" algn="l"/>
                <a:tab pos="6764338" algn="l"/>
                <a:tab pos="7221538" algn="l"/>
                <a:tab pos="7678738" algn="l"/>
                <a:tab pos="8135938" algn="l"/>
                <a:tab pos="8593138" algn="l"/>
                <a:tab pos="9050338" algn="l"/>
                <a:tab pos="9507538" algn="l"/>
              </a:tabLst>
              <a:defRPr>
                <a:solidFill>
                  <a:srgbClr val="000000"/>
                </a:solidFill>
                <a:latin typeface="Arial" charset="0"/>
                <a:cs typeface="Arial Unicode MS" charset="0"/>
              </a:defRPr>
            </a:lvl1pPr>
            <a:lvl2pPr>
              <a:tabLst>
                <a:tab pos="363538" algn="l"/>
                <a:tab pos="820738" algn="l"/>
                <a:tab pos="1277938" algn="l"/>
                <a:tab pos="1735138" algn="l"/>
                <a:tab pos="2192338" algn="l"/>
                <a:tab pos="2649538" algn="l"/>
                <a:tab pos="3106738" algn="l"/>
                <a:tab pos="3563938" algn="l"/>
                <a:tab pos="4021138" algn="l"/>
                <a:tab pos="4478338" algn="l"/>
                <a:tab pos="4935538" algn="l"/>
                <a:tab pos="5392738" algn="l"/>
                <a:tab pos="5849938" algn="l"/>
                <a:tab pos="6307138" algn="l"/>
                <a:tab pos="6764338" algn="l"/>
                <a:tab pos="7221538" algn="l"/>
                <a:tab pos="7678738" algn="l"/>
                <a:tab pos="8135938" algn="l"/>
                <a:tab pos="8593138" algn="l"/>
                <a:tab pos="9050338" algn="l"/>
                <a:tab pos="9507538" algn="l"/>
              </a:tabLst>
              <a:defRPr>
                <a:solidFill>
                  <a:srgbClr val="000000"/>
                </a:solidFill>
                <a:latin typeface="Arial" charset="0"/>
                <a:cs typeface="Arial Unicode MS" charset="0"/>
              </a:defRPr>
            </a:lvl2pPr>
            <a:lvl3pPr>
              <a:tabLst>
                <a:tab pos="363538" algn="l"/>
                <a:tab pos="820738" algn="l"/>
                <a:tab pos="1277938" algn="l"/>
                <a:tab pos="1735138" algn="l"/>
                <a:tab pos="2192338" algn="l"/>
                <a:tab pos="2649538" algn="l"/>
                <a:tab pos="3106738" algn="l"/>
                <a:tab pos="3563938" algn="l"/>
                <a:tab pos="4021138" algn="l"/>
                <a:tab pos="4478338" algn="l"/>
                <a:tab pos="4935538" algn="l"/>
                <a:tab pos="5392738" algn="l"/>
                <a:tab pos="5849938" algn="l"/>
                <a:tab pos="6307138" algn="l"/>
                <a:tab pos="6764338" algn="l"/>
                <a:tab pos="7221538" algn="l"/>
                <a:tab pos="7678738" algn="l"/>
                <a:tab pos="8135938" algn="l"/>
                <a:tab pos="8593138" algn="l"/>
                <a:tab pos="9050338" algn="l"/>
                <a:tab pos="9507538" algn="l"/>
              </a:tabLst>
              <a:defRPr>
                <a:solidFill>
                  <a:srgbClr val="000000"/>
                </a:solidFill>
                <a:latin typeface="Arial" charset="0"/>
                <a:cs typeface="Arial Unicode MS" charset="0"/>
              </a:defRPr>
            </a:lvl3pPr>
            <a:lvl4pPr>
              <a:tabLst>
                <a:tab pos="363538" algn="l"/>
                <a:tab pos="820738" algn="l"/>
                <a:tab pos="1277938" algn="l"/>
                <a:tab pos="1735138" algn="l"/>
                <a:tab pos="2192338" algn="l"/>
                <a:tab pos="2649538" algn="l"/>
                <a:tab pos="3106738" algn="l"/>
                <a:tab pos="3563938" algn="l"/>
                <a:tab pos="4021138" algn="l"/>
                <a:tab pos="4478338" algn="l"/>
                <a:tab pos="4935538" algn="l"/>
                <a:tab pos="5392738" algn="l"/>
                <a:tab pos="5849938" algn="l"/>
                <a:tab pos="6307138" algn="l"/>
                <a:tab pos="6764338" algn="l"/>
                <a:tab pos="7221538" algn="l"/>
                <a:tab pos="7678738" algn="l"/>
                <a:tab pos="8135938" algn="l"/>
                <a:tab pos="8593138" algn="l"/>
                <a:tab pos="9050338" algn="l"/>
                <a:tab pos="9507538" algn="l"/>
              </a:tabLst>
              <a:defRPr>
                <a:solidFill>
                  <a:srgbClr val="000000"/>
                </a:solidFill>
                <a:latin typeface="Arial" charset="0"/>
                <a:cs typeface="Arial Unicode MS" charset="0"/>
              </a:defRPr>
            </a:lvl4pPr>
            <a:lvl5pPr>
              <a:tabLst>
                <a:tab pos="363538" algn="l"/>
                <a:tab pos="820738" algn="l"/>
                <a:tab pos="1277938" algn="l"/>
                <a:tab pos="1735138" algn="l"/>
                <a:tab pos="2192338" algn="l"/>
                <a:tab pos="2649538" algn="l"/>
                <a:tab pos="3106738" algn="l"/>
                <a:tab pos="3563938" algn="l"/>
                <a:tab pos="4021138" algn="l"/>
                <a:tab pos="4478338" algn="l"/>
                <a:tab pos="4935538" algn="l"/>
                <a:tab pos="5392738" algn="l"/>
                <a:tab pos="5849938" algn="l"/>
                <a:tab pos="6307138" algn="l"/>
                <a:tab pos="6764338" algn="l"/>
                <a:tab pos="7221538" algn="l"/>
                <a:tab pos="7678738" algn="l"/>
                <a:tab pos="8135938" algn="l"/>
                <a:tab pos="8593138" algn="l"/>
                <a:tab pos="9050338" algn="l"/>
                <a:tab pos="9507538" algn="l"/>
              </a:tabLst>
              <a:defRPr>
                <a:solidFill>
                  <a:srgbClr val="000000"/>
                </a:solidFill>
                <a:latin typeface="Arial" charset="0"/>
                <a:cs typeface="Arial Unicode MS" charset="0"/>
              </a:defRPr>
            </a:lvl5pPr>
            <a:lvl6pPr marL="2514600" indent="-228600" defTabSz="457200" fontAlgn="base" hangingPunct="0">
              <a:lnSpc>
                <a:spcPct val="93000"/>
              </a:lnSpc>
              <a:spcBef>
                <a:spcPct val="0"/>
              </a:spcBef>
              <a:spcAft>
                <a:spcPct val="0"/>
              </a:spcAft>
              <a:buClr>
                <a:srgbClr val="000000"/>
              </a:buClr>
              <a:buSzPct val="100000"/>
              <a:buFont typeface="Times New Roman" pitchFamily="16" charset="0"/>
              <a:tabLst>
                <a:tab pos="363538" algn="l"/>
                <a:tab pos="820738" algn="l"/>
                <a:tab pos="1277938" algn="l"/>
                <a:tab pos="1735138" algn="l"/>
                <a:tab pos="2192338" algn="l"/>
                <a:tab pos="2649538" algn="l"/>
                <a:tab pos="3106738" algn="l"/>
                <a:tab pos="3563938" algn="l"/>
                <a:tab pos="4021138" algn="l"/>
                <a:tab pos="4478338" algn="l"/>
                <a:tab pos="4935538" algn="l"/>
                <a:tab pos="5392738" algn="l"/>
                <a:tab pos="5849938" algn="l"/>
                <a:tab pos="6307138" algn="l"/>
                <a:tab pos="6764338" algn="l"/>
                <a:tab pos="7221538" algn="l"/>
                <a:tab pos="7678738" algn="l"/>
                <a:tab pos="8135938" algn="l"/>
                <a:tab pos="8593138" algn="l"/>
                <a:tab pos="9050338" algn="l"/>
                <a:tab pos="9507538" algn="l"/>
              </a:tabLst>
              <a:defRPr>
                <a:solidFill>
                  <a:srgbClr val="000000"/>
                </a:solidFill>
                <a:latin typeface="Arial" charset="0"/>
                <a:cs typeface="Arial Unicode MS" charset="0"/>
              </a:defRPr>
            </a:lvl6pPr>
            <a:lvl7pPr marL="2971800" indent="-228600" defTabSz="457200" fontAlgn="base" hangingPunct="0">
              <a:lnSpc>
                <a:spcPct val="93000"/>
              </a:lnSpc>
              <a:spcBef>
                <a:spcPct val="0"/>
              </a:spcBef>
              <a:spcAft>
                <a:spcPct val="0"/>
              </a:spcAft>
              <a:buClr>
                <a:srgbClr val="000000"/>
              </a:buClr>
              <a:buSzPct val="100000"/>
              <a:buFont typeface="Times New Roman" pitchFamily="16" charset="0"/>
              <a:tabLst>
                <a:tab pos="363538" algn="l"/>
                <a:tab pos="820738" algn="l"/>
                <a:tab pos="1277938" algn="l"/>
                <a:tab pos="1735138" algn="l"/>
                <a:tab pos="2192338" algn="l"/>
                <a:tab pos="2649538" algn="l"/>
                <a:tab pos="3106738" algn="l"/>
                <a:tab pos="3563938" algn="l"/>
                <a:tab pos="4021138" algn="l"/>
                <a:tab pos="4478338" algn="l"/>
                <a:tab pos="4935538" algn="l"/>
                <a:tab pos="5392738" algn="l"/>
                <a:tab pos="5849938" algn="l"/>
                <a:tab pos="6307138" algn="l"/>
                <a:tab pos="6764338" algn="l"/>
                <a:tab pos="7221538" algn="l"/>
                <a:tab pos="7678738" algn="l"/>
                <a:tab pos="8135938" algn="l"/>
                <a:tab pos="8593138" algn="l"/>
                <a:tab pos="9050338" algn="l"/>
                <a:tab pos="9507538" algn="l"/>
              </a:tabLst>
              <a:defRPr>
                <a:solidFill>
                  <a:srgbClr val="000000"/>
                </a:solidFill>
                <a:latin typeface="Arial" charset="0"/>
                <a:cs typeface="Arial Unicode MS" charset="0"/>
              </a:defRPr>
            </a:lvl7pPr>
            <a:lvl8pPr marL="3429000" indent="-228600" defTabSz="457200" fontAlgn="base" hangingPunct="0">
              <a:lnSpc>
                <a:spcPct val="93000"/>
              </a:lnSpc>
              <a:spcBef>
                <a:spcPct val="0"/>
              </a:spcBef>
              <a:spcAft>
                <a:spcPct val="0"/>
              </a:spcAft>
              <a:buClr>
                <a:srgbClr val="000000"/>
              </a:buClr>
              <a:buSzPct val="100000"/>
              <a:buFont typeface="Times New Roman" pitchFamily="16" charset="0"/>
              <a:tabLst>
                <a:tab pos="363538" algn="l"/>
                <a:tab pos="820738" algn="l"/>
                <a:tab pos="1277938" algn="l"/>
                <a:tab pos="1735138" algn="l"/>
                <a:tab pos="2192338" algn="l"/>
                <a:tab pos="2649538" algn="l"/>
                <a:tab pos="3106738" algn="l"/>
                <a:tab pos="3563938" algn="l"/>
                <a:tab pos="4021138" algn="l"/>
                <a:tab pos="4478338" algn="l"/>
                <a:tab pos="4935538" algn="l"/>
                <a:tab pos="5392738" algn="l"/>
                <a:tab pos="5849938" algn="l"/>
                <a:tab pos="6307138" algn="l"/>
                <a:tab pos="6764338" algn="l"/>
                <a:tab pos="7221538" algn="l"/>
                <a:tab pos="7678738" algn="l"/>
                <a:tab pos="8135938" algn="l"/>
                <a:tab pos="8593138" algn="l"/>
                <a:tab pos="9050338" algn="l"/>
                <a:tab pos="9507538" algn="l"/>
              </a:tabLst>
              <a:defRPr>
                <a:solidFill>
                  <a:srgbClr val="000000"/>
                </a:solidFill>
                <a:latin typeface="Arial" charset="0"/>
                <a:cs typeface="Arial Unicode MS" charset="0"/>
              </a:defRPr>
            </a:lvl8pPr>
            <a:lvl9pPr marL="3886200" indent="-228600" defTabSz="457200" fontAlgn="base" hangingPunct="0">
              <a:lnSpc>
                <a:spcPct val="93000"/>
              </a:lnSpc>
              <a:spcBef>
                <a:spcPct val="0"/>
              </a:spcBef>
              <a:spcAft>
                <a:spcPct val="0"/>
              </a:spcAft>
              <a:buClr>
                <a:srgbClr val="000000"/>
              </a:buClr>
              <a:buSzPct val="100000"/>
              <a:buFont typeface="Times New Roman" pitchFamily="16" charset="0"/>
              <a:tabLst>
                <a:tab pos="363538" algn="l"/>
                <a:tab pos="820738" algn="l"/>
                <a:tab pos="1277938" algn="l"/>
                <a:tab pos="1735138" algn="l"/>
                <a:tab pos="2192338" algn="l"/>
                <a:tab pos="2649538" algn="l"/>
                <a:tab pos="3106738" algn="l"/>
                <a:tab pos="3563938" algn="l"/>
                <a:tab pos="4021138" algn="l"/>
                <a:tab pos="4478338" algn="l"/>
                <a:tab pos="4935538" algn="l"/>
                <a:tab pos="5392738" algn="l"/>
                <a:tab pos="5849938" algn="l"/>
                <a:tab pos="6307138" algn="l"/>
                <a:tab pos="6764338" algn="l"/>
                <a:tab pos="7221538" algn="l"/>
                <a:tab pos="7678738" algn="l"/>
                <a:tab pos="8135938" algn="l"/>
                <a:tab pos="8593138" algn="l"/>
                <a:tab pos="9050338" algn="l"/>
                <a:tab pos="9507538" algn="l"/>
              </a:tabLst>
              <a:defRPr>
                <a:solidFill>
                  <a:srgbClr val="000000"/>
                </a:solidFill>
                <a:latin typeface="Arial" charset="0"/>
                <a:cs typeface="Arial Unicode MS" charset="0"/>
              </a:defRPr>
            </a:lvl9pPr>
          </a:lstStyle>
          <a:p>
            <a:pPr marL="0" defTabSz="457106" hangingPunct="0">
              <a:spcAft>
                <a:spcPts val="1425"/>
              </a:spcAft>
              <a:buClr>
                <a:srgbClr val="000000"/>
              </a:buClr>
              <a:buSzPct val="100000"/>
              <a:defRPr/>
            </a:pPr>
            <a:r>
              <a:rPr lang="en-US" sz="2400" dirty="0" smtClean="0">
                <a:solidFill>
                  <a:srgbClr val="FFFFFF"/>
                </a:solidFill>
                <a:cs typeface="Arial" charset="0"/>
              </a:rPr>
              <a:t>Open source implementation of the Silverlight runtime</a:t>
            </a:r>
          </a:p>
          <a:p>
            <a:pPr defTabSz="457106" hangingPunct="0">
              <a:lnSpc>
                <a:spcPct val="93000"/>
              </a:lnSpc>
              <a:spcAft>
                <a:spcPts val="1425"/>
              </a:spcAft>
              <a:buClr>
                <a:srgbClr val="FFFFFF"/>
              </a:buClr>
              <a:buSzPct val="45000"/>
              <a:buFont typeface="Wingdings" charset="2"/>
              <a:buChar char=""/>
              <a:defRPr/>
            </a:pPr>
            <a:r>
              <a:rPr lang="en-US" dirty="0" smtClean="0">
                <a:solidFill>
                  <a:srgbClr val="FFFFFF"/>
                </a:solidFill>
                <a:cs typeface="Arial" charset="0"/>
              </a:rPr>
              <a:t>Cross-browser, cross-platform plug-in for delivering the next generation of .NET based media experiences and rich interactive applications for the Web</a:t>
            </a:r>
          </a:p>
        </p:txBody>
      </p:sp>
      <p:sp>
        <p:nvSpPr>
          <p:cNvPr id="26627" name="AutoShape 3"/>
          <p:cNvSpPr>
            <a:spLocks noChangeArrowheads="1"/>
          </p:cNvSpPr>
          <p:nvPr/>
        </p:nvSpPr>
        <p:spPr bwMode="auto">
          <a:xfrm>
            <a:off x="522288" y="1133475"/>
            <a:ext cx="1065212" cy="4733929"/>
          </a:xfrm>
          <a:prstGeom prst="roundRect">
            <a:avLst>
              <a:gd name="adj" fmla="val 16667"/>
            </a:avLst>
          </a:prstGeom>
          <a:gradFill rotWithShape="0">
            <a:gsLst>
              <a:gs pos="0">
                <a:srgbClr val="000000"/>
              </a:gs>
              <a:gs pos="100000">
                <a:srgbClr val="999999"/>
              </a:gs>
            </a:gsLst>
            <a:lin ang="5400000" scaled="1"/>
          </a:grad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91421" tIns="45711" rIns="91421" bIns="45711" anchor="ct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sp>
        <p:nvSpPr>
          <p:cNvPr id="26628" name="Rectangle 4"/>
          <p:cNvSpPr>
            <a:spLocks noChangeArrowheads="1"/>
          </p:cNvSpPr>
          <p:nvPr/>
        </p:nvSpPr>
        <p:spPr bwMode="auto">
          <a:xfrm>
            <a:off x="649292" y="1736729"/>
            <a:ext cx="822325" cy="1006475"/>
          </a:xfrm>
          <a:prstGeom prst="rect">
            <a:avLst/>
          </a:prstGeom>
          <a:solidFill>
            <a:srgbClr val="4F81BD"/>
          </a:solidFill>
          <a:ln w="25200">
            <a:solidFill>
              <a:srgbClr val="385D8A"/>
            </a:solidFill>
            <a:round/>
            <a:headEnd/>
            <a:tailEnd/>
          </a:ln>
          <a:extLs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91421" tIns="45711" rIns="91421" bIns="45711" anchor="ct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pic>
        <p:nvPicPr>
          <p:cNvPr id="26629" name="Picture 5"/>
          <p:cNvPicPr>
            <a:picLocks noChangeAspect="1" noChangeArrowheads="1"/>
          </p:cNvPicPr>
          <p:nvPr/>
        </p:nvPicPr>
        <p:blipFill>
          <a:blip r:embed="rId3" cstate="print"/>
          <a:srcRect/>
          <a:stretch>
            <a:fillRect/>
          </a:stretch>
        </p:blipFill>
        <p:spPr bwMode="auto">
          <a:xfrm>
            <a:off x="685800" y="1782763"/>
            <a:ext cx="731838" cy="914400"/>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pic>
        <p:nvPicPr>
          <p:cNvPr id="26630" name="Picture 6"/>
          <p:cNvPicPr>
            <a:picLocks noChangeAspect="1" noChangeArrowheads="1"/>
          </p:cNvPicPr>
          <p:nvPr/>
        </p:nvPicPr>
        <p:blipFill>
          <a:blip r:embed="rId5" cstate="print"/>
          <a:srcRect/>
          <a:stretch>
            <a:fillRect/>
          </a:stretch>
        </p:blipFill>
        <p:spPr bwMode="auto">
          <a:xfrm>
            <a:off x="5773738" y="1292225"/>
            <a:ext cx="3200400" cy="2185988"/>
          </a:xfrm>
          <a:prstGeom prst="rect">
            <a:avLst/>
          </a:prstGeom>
          <a:extLst>
            <a:ext uri="{909E8E84-426E-40dd-AFC4-6F175D3DCCD1}">
              <a14:hiddenFill xmlns="" xmlns:a14="http://schemas.microsoft.com/office/drawing/2007/7/7/main">
                <a:blipFill dpi="0" rotWithShape="0">
                  <a:blip xmlns:r="http://schemas.openxmlformats.org/officeDocument/2006/relationships"/>
                  <a:srcRect/>
                  <a:stretch>
                    <a:fillRect/>
                  </a:stretch>
                </a:blip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sp>
        <p:nvSpPr>
          <p:cNvPr id="26631" name="Text Box 7"/>
          <p:cNvSpPr txBox="1">
            <a:spLocks noChangeArrowheads="1"/>
          </p:cNvSpPr>
          <p:nvPr/>
        </p:nvSpPr>
        <p:spPr bwMode="auto">
          <a:xfrm>
            <a:off x="1660525" y="3683004"/>
            <a:ext cx="7026275" cy="2390775"/>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lIns="0" tIns="119496" rIns="0" bIns="0"/>
          <a:lstStyle>
            <a:lvl1pPr marL="361950" indent="-179388">
              <a:tabLst>
                <a:tab pos="363538" algn="l"/>
                <a:tab pos="820738" algn="l"/>
                <a:tab pos="1277938" algn="l"/>
                <a:tab pos="1735138" algn="l"/>
                <a:tab pos="2192338" algn="l"/>
                <a:tab pos="2649538" algn="l"/>
                <a:tab pos="3106738" algn="l"/>
                <a:tab pos="3563938" algn="l"/>
                <a:tab pos="4021138" algn="l"/>
                <a:tab pos="4478338" algn="l"/>
                <a:tab pos="4935538" algn="l"/>
                <a:tab pos="5392738" algn="l"/>
                <a:tab pos="5849938" algn="l"/>
                <a:tab pos="6307138" algn="l"/>
                <a:tab pos="6764338" algn="l"/>
                <a:tab pos="7221538" algn="l"/>
                <a:tab pos="7678738" algn="l"/>
                <a:tab pos="8135938" algn="l"/>
                <a:tab pos="8593138" algn="l"/>
                <a:tab pos="9050338" algn="l"/>
                <a:tab pos="9507538" algn="l"/>
              </a:tabLst>
              <a:defRPr>
                <a:solidFill>
                  <a:srgbClr val="000000"/>
                </a:solidFill>
                <a:latin typeface="Arial" charset="0"/>
                <a:cs typeface="Arial Unicode MS" charset="0"/>
              </a:defRPr>
            </a:lvl1pPr>
            <a:lvl2pPr>
              <a:tabLst>
                <a:tab pos="363538" algn="l"/>
                <a:tab pos="820738" algn="l"/>
                <a:tab pos="1277938" algn="l"/>
                <a:tab pos="1735138" algn="l"/>
                <a:tab pos="2192338" algn="l"/>
                <a:tab pos="2649538" algn="l"/>
                <a:tab pos="3106738" algn="l"/>
                <a:tab pos="3563938" algn="l"/>
                <a:tab pos="4021138" algn="l"/>
                <a:tab pos="4478338" algn="l"/>
                <a:tab pos="4935538" algn="l"/>
                <a:tab pos="5392738" algn="l"/>
                <a:tab pos="5849938" algn="l"/>
                <a:tab pos="6307138" algn="l"/>
                <a:tab pos="6764338" algn="l"/>
                <a:tab pos="7221538" algn="l"/>
                <a:tab pos="7678738" algn="l"/>
                <a:tab pos="8135938" algn="l"/>
                <a:tab pos="8593138" algn="l"/>
                <a:tab pos="9050338" algn="l"/>
                <a:tab pos="9507538" algn="l"/>
              </a:tabLst>
              <a:defRPr>
                <a:solidFill>
                  <a:srgbClr val="000000"/>
                </a:solidFill>
                <a:latin typeface="Arial" charset="0"/>
                <a:cs typeface="Arial Unicode MS" charset="0"/>
              </a:defRPr>
            </a:lvl2pPr>
            <a:lvl3pPr>
              <a:tabLst>
                <a:tab pos="363538" algn="l"/>
                <a:tab pos="820738" algn="l"/>
                <a:tab pos="1277938" algn="l"/>
                <a:tab pos="1735138" algn="l"/>
                <a:tab pos="2192338" algn="l"/>
                <a:tab pos="2649538" algn="l"/>
                <a:tab pos="3106738" algn="l"/>
                <a:tab pos="3563938" algn="l"/>
                <a:tab pos="4021138" algn="l"/>
                <a:tab pos="4478338" algn="l"/>
                <a:tab pos="4935538" algn="l"/>
                <a:tab pos="5392738" algn="l"/>
                <a:tab pos="5849938" algn="l"/>
                <a:tab pos="6307138" algn="l"/>
                <a:tab pos="6764338" algn="l"/>
                <a:tab pos="7221538" algn="l"/>
                <a:tab pos="7678738" algn="l"/>
                <a:tab pos="8135938" algn="l"/>
                <a:tab pos="8593138" algn="l"/>
                <a:tab pos="9050338" algn="l"/>
                <a:tab pos="9507538" algn="l"/>
              </a:tabLst>
              <a:defRPr>
                <a:solidFill>
                  <a:srgbClr val="000000"/>
                </a:solidFill>
                <a:latin typeface="Arial" charset="0"/>
                <a:cs typeface="Arial Unicode MS" charset="0"/>
              </a:defRPr>
            </a:lvl3pPr>
            <a:lvl4pPr>
              <a:tabLst>
                <a:tab pos="363538" algn="l"/>
                <a:tab pos="820738" algn="l"/>
                <a:tab pos="1277938" algn="l"/>
                <a:tab pos="1735138" algn="l"/>
                <a:tab pos="2192338" algn="l"/>
                <a:tab pos="2649538" algn="l"/>
                <a:tab pos="3106738" algn="l"/>
                <a:tab pos="3563938" algn="l"/>
                <a:tab pos="4021138" algn="l"/>
                <a:tab pos="4478338" algn="l"/>
                <a:tab pos="4935538" algn="l"/>
                <a:tab pos="5392738" algn="l"/>
                <a:tab pos="5849938" algn="l"/>
                <a:tab pos="6307138" algn="l"/>
                <a:tab pos="6764338" algn="l"/>
                <a:tab pos="7221538" algn="l"/>
                <a:tab pos="7678738" algn="l"/>
                <a:tab pos="8135938" algn="l"/>
                <a:tab pos="8593138" algn="l"/>
                <a:tab pos="9050338" algn="l"/>
                <a:tab pos="9507538" algn="l"/>
              </a:tabLst>
              <a:defRPr>
                <a:solidFill>
                  <a:srgbClr val="000000"/>
                </a:solidFill>
                <a:latin typeface="Arial" charset="0"/>
                <a:cs typeface="Arial Unicode MS" charset="0"/>
              </a:defRPr>
            </a:lvl4pPr>
            <a:lvl5pPr>
              <a:tabLst>
                <a:tab pos="363538" algn="l"/>
                <a:tab pos="820738" algn="l"/>
                <a:tab pos="1277938" algn="l"/>
                <a:tab pos="1735138" algn="l"/>
                <a:tab pos="2192338" algn="l"/>
                <a:tab pos="2649538" algn="l"/>
                <a:tab pos="3106738" algn="l"/>
                <a:tab pos="3563938" algn="l"/>
                <a:tab pos="4021138" algn="l"/>
                <a:tab pos="4478338" algn="l"/>
                <a:tab pos="4935538" algn="l"/>
                <a:tab pos="5392738" algn="l"/>
                <a:tab pos="5849938" algn="l"/>
                <a:tab pos="6307138" algn="l"/>
                <a:tab pos="6764338" algn="l"/>
                <a:tab pos="7221538" algn="l"/>
                <a:tab pos="7678738" algn="l"/>
                <a:tab pos="8135938" algn="l"/>
                <a:tab pos="8593138" algn="l"/>
                <a:tab pos="9050338" algn="l"/>
                <a:tab pos="9507538" algn="l"/>
              </a:tabLst>
              <a:defRPr>
                <a:solidFill>
                  <a:srgbClr val="000000"/>
                </a:solidFill>
                <a:latin typeface="Arial" charset="0"/>
                <a:cs typeface="Arial Unicode MS" charset="0"/>
              </a:defRPr>
            </a:lvl5pPr>
            <a:lvl6pPr marL="2514600" indent="-228600" defTabSz="457200" fontAlgn="base" hangingPunct="0">
              <a:lnSpc>
                <a:spcPct val="93000"/>
              </a:lnSpc>
              <a:spcBef>
                <a:spcPct val="0"/>
              </a:spcBef>
              <a:spcAft>
                <a:spcPct val="0"/>
              </a:spcAft>
              <a:buClr>
                <a:srgbClr val="000000"/>
              </a:buClr>
              <a:buSzPct val="100000"/>
              <a:buFont typeface="Times New Roman" pitchFamily="16" charset="0"/>
              <a:tabLst>
                <a:tab pos="363538" algn="l"/>
                <a:tab pos="820738" algn="l"/>
                <a:tab pos="1277938" algn="l"/>
                <a:tab pos="1735138" algn="l"/>
                <a:tab pos="2192338" algn="l"/>
                <a:tab pos="2649538" algn="l"/>
                <a:tab pos="3106738" algn="l"/>
                <a:tab pos="3563938" algn="l"/>
                <a:tab pos="4021138" algn="l"/>
                <a:tab pos="4478338" algn="l"/>
                <a:tab pos="4935538" algn="l"/>
                <a:tab pos="5392738" algn="l"/>
                <a:tab pos="5849938" algn="l"/>
                <a:tab pos="6307138" algn="l"/>
                <a:tab pos="6764338" algn="l"/>
                <a:tab pos="7221538" algn="l"/>
                <a:tab pos="7678738" algn="l"/>
                <a:tab pos="8135938" algn="l"/>
                <a:tab pos="8593138" algn="l"/>
                <a:tab pos="9050338" algn="l"/>
                <a:tab pos="9507538" algn="l"/>
              </a:tabLst>
              <a:defRPr>
                <a:solidFill>
                  <a:srgbClr val="000000"/>
                </a:solidFill>
                <a:latin typeface="Arial" charset="0"/>
                <a:cs typeface="Arial Unicode MS" charset="0"/>
              </a:defRPr>
            </a:lvl6pPr>
            <a:lvl7pPr marL="2971800" indent="-228600" defTabSz="457200" fontAlgn="base" hangingPunct="0">
              <a:lnSpc>
                <a:spcPct val="93000"/>
              </a:lnSpc>
              <a:spcBef>
                <a:spcPct val="0"/>
              </a:spcBef>
              <a:spcAft>
                <a:spcPct val="0"/>
              </a:spcAft>
              <a:buClr>
                <a:srgbClr val="000000"/>
              </a:buClr>
              <a:buSzPct val="100000"/>
              <a:buFont typeface="Times New Roman" pitchFamily="16" charset="0"/>
              <a:tabLst>
                <a:tab pos="363538" algn="l"/>
                <a:tab pos="820738" algn="l"/>
                <a:tab pos="1277938" algn="l"/>
                <a:tab pos="1735138" algn="l"/>
                <a:tab pos="2192338" algn="l"/>
                <a:tab pos="2649538" algn="l"/>
                <a:tab pos="3106738" algn="l"/>
                <a:tab pos="3563938" algn="l"/>
                <a:tab pos="4021138" algn="l"/>
                <a:tab pos="4478338" algn="l"/>
                <a:tab pos="4935538" algn="l"/>
                <a:tab pos="5392738" algn="l"/>
                <a:tab pos="5849938" algn="l"/>
                <a:tab pos="6307138" algn="l"/>
                <a:tab pos="6764338" algn="l"/>
                <a:tab pos="7221538" algn="l"/>
                <a:tab pos="7678738" algn="l"/>
                <a:tab pos="8135938" algn="l"/>
                <a:tab pos="8593138" algn="l"/>
                <a:tab pos="9050338" algn="l"/>
                <a:tab pos="9507538" algn="l"/>
              </a:tabLst>
              <a:defRPr>
                <a:solidFill>
                  <a:srgbClr val="000000"/>
                </a:solidFill>
                <a:latin typeface="Arial" charset="0"/>
                <a:cs typeface="Arial Unicode MS" charset="0"/>
              </a:defRPr>
            </a:lvl7pPr>
            <a:lvl8pPr marL="3429000" indent="-228600" defTabSz="457200" fontAlgn="base" hangingPunct="0">
              <a:lnSpc>
                <a:spcPct val="93000"/>
              </a:lnSpc>
              <a:spcBef>
                <a:spcPct val="0"/>
              </a:spcBef>
              <a:spcAft>
                <a:spcPct val="0"/>
              </a:spcAft>
              <a:buClr>
                <a:srgbClr val="000000"/>
              </a:buClr>
              <a:buSzPct val="100000"/>
              <a:buFont typeface="Times New Roman" pitchFamily="16" charset="0"/>
              <a:tabLst>
                <a:tab pos="363538" algn="l"/>
                <a:tab pos="820738" algn="l"/>
                <a:tab pos="1277938" algn="l"/>
                <a:tab pos="1735138" algn="l"/>
                <a:tab pos="2192338" algn="l"/>
                <a:tab pos="2649538" algn="l"/>
                <a:tab pos="3106738" algn="l"/>
                <a:tab pos="3563938" algn="l"/>
                <a:tab pos="4021138" algn="l"/>
                <a:tab pos="4478338" algn="l"/>
                <a:tab pos="4935538" algn="l"/>
                <a:tab pos="5392738" algn="l"/>
                <a:tab pos="5849938" algn="l"/>
                <a:tab pos="6307138" algn="l"/>
                <a:tab pos="6764338" algn="l"/>
                <a:tab pos="7221538" algn="l"/>
                <a:tab pos="7678738" algn="l"/>
                <a:tab pos="8135938" algn="l"/>
                <a:tab pos="8593138" algn="l"/>
                <a:tab pos="9050338" algn="l"/>
                <a:tab pos="9507538" algn="l"/>
              </a:tabLst>
              <a:defRPr>
                <a:solidFill>
                  <a:srgbClr val="000000"/>
                </a:solidFill>
                <a:latin typeface="Arial" charset="0"/>
                <a:cs typeface="Arial Unicode MS" charset="0"/>
              </a:defRPr>
            </a:lvl8pPr>
            <a:lvl9pPr marL="3886200" indent="-228600" defTabSz="457200" fontAlgn="base" hangingPunct="0">
              <a:lnSpc>
                <a:spcPct val="93000"/>
              </a:lnSpc>
              <a:spcBef>
                <a:spcPct val="0"/>
              </a:spcBef>
              <a:spcAft>
                <a:spcPct val="0"/>
              </a:spcAft>
              <a:buClr>
                <a:srgbClr val="000000"/>
              </a:buClr>
              <a:buSzPct val="100000"/>
              <a:buFont typeface="Times New Roman" pitchFamily="16" charset="0"/>
              <a:tabLst>
                <a:tab pos="363538" algn="l"/>
                <a:tab pos="820738" algn="l"/>
                <a:tab pos="1277938" algn="l"/>
                <a:tab pos="1735138" algn="l"/>
                <a:tab pos="2192338" algn="l"/>
                <a:tab pos="2649538" algn="l"/>
                <a:tab pos="3106738" algn="l"/>
                <a:tab pos="3563938" algn="l"/>
                <a:tab pos="4021138" algn="l"/>
                <a:tab pos="4478338" algn="l"/>
                <a:tab pos="4935538" algn="l"/>
                <a:tab pos="5392738" algn="l"/>
                <a:tab pos="5849938" algn="l"/>
                <a:tab pos="6307138" algn="l"/>
                <a:tab pos="6764338" algn="l"/>
                <a:tab pos="7221538" algn="l"/>
                <a:tab pos="7678738" algn="l"/>
                <a:tab pos="8135938" algn="l"/>
                <a:tab pos="8593138" algn="l"/>
                <a:tab pos="9050338" algn="l"/>
                <a:tab pos="9507538" algn="l"/>
              </a:tabLst>
              <a:defRPr>
                <a:solidFill>
                  <a:srgbClr val="000000"/>
                </a:solidFill>
                <a:latin typeface="Arial" charset="0"/>
                <a:cs typeface="Arial Unicode MS" charset="0"/>
              </a:defRPr>
            </a:lvl9pPr>
          </a:lstStyle>
          <a:p>
            <a:pPr defTabSz="457106" hangingPunct="0">
              <a:lnSpc>
                <a:spcPct val="81000"/>
              </a:lnSpc>
              <a:spcAft>
                <a:spcPts val="1425"/>
              </a:spcAft>
              <a:buClr>
                <a:srgbClr val="FFFFFF"/>
              </a:buClr>
              <a:buSzPct val="45000"/>
              <a:buFont typeface="Wingdings" charset="2"/>
              <a:buChar char=""/>
              <a:defRPr/>
            </a:pPr>
            <a:r>
              <a:rPr lang="en-US" dirty="0" smtClean="0">
                <a:solidFill>
                  <a:srgbClr val="FFFFFF"/>
                </a:solidFill>
                <a:cs typeface="Arial" charset="0"/>
              </a:rPr>
              <a:t>Enables users to consume Silverlight content through a browser on a Linux platform </a:t>
            </a:r>
          </a:p>
          <a:p>
            <a:pPr defTabSz="457106" hangingPunct="0">
              <a:lnSpc>
                <a:spcPct val="81000"/>
              </a:lnSpc>
              <a:spcAft>
                <a:spcPts val="1425"/>
              </a:spcAft>
              <a:buClr>
                <a:srgbClr val="FFFFFF"/>
              </a:buClr>
              <a:buSzPct val="45000"/>
              <a:buFont typeface="Wingdings" charset="2"/>
              <a:buChar char=""/>
              <a:defRPr/>
            </a:pPr>
            <a:r>
              <a:rPr lang="en-US" dirty="0" smtClean="0">
                <a:solidFill>
                  <a:srgbClr val="FFFFFF"/>
                </a:solidFill>
                <a:cs typeface="Arial" charset="0"/>
              </a:rPr>
              <a:t>Supports Firefox, </a:t>
            </a:r>
            <a:r>
              <a:rPr lang="en-US" dirty="0" err="1" smtClean="0">
                <a:solidFill>
                  <a:srgbClr val="FFFFFF"/>
                </a:solidFill>
                <a:cs typeface="Arial" charset="0"/>
              </a:rPr>
              <a:t>Konqueror</a:t>
            </a:r>
            <a:r>
              <a:rPr lang="en-US" dirty="0" smtClean="0">
                <a:solidFill>
                  <a:srgbClr val="FFFFFF"/>
                </a:solidFill>
                <a:cs typeface="Arial" charset="0"/>
              </a:rPr>
              <a:t>, Opera browsers</a:t>
            </a:r>
          </a:p>
          <a:p>
            <a:pPr defTabSz="457106" hangingPunct="0">
              <a:lnSpc>
                <a:spcPct val="81000"/>
              </a:lnSpc>
              <a:spcAft>
                <a:spcPts val="1425"/>
              </a:spcAft>
              <a:buClr>
                <a:srgbClr val="FFFFFF"/>
              </a:buClr>
              <a:buSzPct val="45000"/>
              <a:buFont typeface="Wingdings" charset="2"/>
              <a:buChar char=""/>
              <a:defRPr/>
            </a:pPr>
            <a:r>
              <a:rPr lang="en-US" dirty="0" smtClean="0">
                <a:solidFill>
                  <a:srgbClr val="FFFFFF"/>
                </a:solidFill>
                <a:cs typeface="Arial" charset="0"/>
              </a:rPr>
              <a:t>Enables developers to create Silverlight content on a Linux platform</a:t>
            </a:r>
          </a:p>
          <a:p>
            <a:pPr defTabSz="457106" hangingPunct="0">
              <a:lnSpc>
                <a:spcPct val="81000"/>
              </a:lnSpc>
              <a:spcAft>
                <a:spcPts val="1425"/>
              </a:spcAft>
              <a:buClr>
                <a:srgbClr val="FFFFFF"/>
              </a:buClr>
              <a:buSzPct val="45000"/>
              <a:buFont typeface="Wingdings" charset="2"/>
              <a:buChar char=""/>
              <a:defRPr/>
            </a:pPr>
            <a:r>
              <a:rPr lang="en-US" dirty="0" smtClean="0">
                <a:solidFill>
                  <a:srgbClr val="FFFFFF"/>
                </a:solidFill>
                <a:cs typeface="Arial" charset="0"/>
              </a:rPr>
              <a:t>Moonlight 2.0 available today</a:t>
            </a:r>
          </a:p>
          <a:p>
            <a:pPr defTabSz="457106" hangingPunct="0">
              <a:lnSpc>
                <a:spcPct val="81000"/>
              </a:lnSpc>
              <a:spcAft>
                <a:spcPts val="1425"/>
              </a:spcAft>
              <a:buClr>
                <a:srgbClr val="FFFFFF"/>
              </a:buClr>
              <a:buSzPct val="45000"/>
              <a:buFont typeface="Wingdings" charset="2"/>
              <a:buChar char=""/>
              <a:defRPr/>
            </a:pPr>
            <a:r>
              <a:rPr lang="en-US" dirty="0" smtClean="0">
                <a:solidFill>
                  <a:srgbClr val="FFFFFF"/>
                </a:solidFill>
                <a:cs typeface="Arial" charset="0"/>
              </a:rPr>
              <a:t>Download at </a:t>
            </a:r>
            <a:r>
              <a:rPr lang="en-US" dirty="0" smtClean="0">
                <a:solidFill>
                  <a:srgbClr val="CCCCFF"/>
                </a:solidFill>
                <a:cs typeface="Arial" charset="0"/>
              </a:rPr>
              <a:t>http://www.go-mono.com/moonlight/</a:t>
            </a:r>
            <a:r>
              <a:rPr lang="en-US" sz="2000" dirty="0" smtClean="0">
                <a:cs typeface="Arial" charset="0"/>
              </a:rPr>
              <a:t> </a:t>
            </a:r>
          </a:p>
        </p:txBody>
      </p:sp>
      <p:sp>
        <p:nvSpPr>
          <p:cNvPr id="26632" name="Text Box 8"/>
          <p:cNvSpPr txBox="1">
            <a:spLocks noChangeArrowheads="1"/>
          </p:cNvSpPr>
          <p:nvPr/>
        </p:nvSpPr>
        <p:spPr bwMode="auto">
          <a:xfrm>
            <a:off x="636588" y="471488"/>
            <a:ext cx="7764462" cy="455612"/>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lIns="0" tIns="100780" rIns="0" bIns="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5pPr>
            <a:lvl6pPr marL="25146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6pPr>
            <a:lvl7pPr marL="29718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7pPr>
            <a:lvl8pPr marL="34290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8pPr>
            <a:lvl9pPr marL="3886200" indent="-228600" defTabSz="457200" fontAlgn="base" hangingPunct="0">
              <a:lnSpc>
                <a:spcPct val="93000"/>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Unicode MS" charset="0"/>
              </a:defRPr>
            </a:lvl9pPr>
          </a:lstStyle>
          <a:p>
            <a:pPr defTabSz="457106" hangingPunct="0">
              <a:lnSpc>
                <a:spcPct val="75000"/>
              </a:lnSpc>
              <a:buClr>
                <a:srgbClr val="000000"/>
              </a:buClr>
              <a:buSzPct val="100000"/>
              <a:defRPr/>
            </a:pPr>
            <a:r>
              <a:rPr lang="en-US" sz="4800" b="1" dirty="0" smtClean="0">
                <a:solidFill>
                  <a:srgbClr val="CCFFCC"/>
                </a:solidFill>
                <a:latin typeface="+mj-lt"/>
                <a:cs typeface="Arial" charset="0"/>
              </a:rPr>
              <a:t>Moonlight</a:t>
            </a:r>
          </a:p>
        </p:txBody>
      </p:sp>
    </p:spTree>
  </p:cSld>
  <p:clrMapOvr>
    <a:masterClrMapping/>
  </p:clrMapOvr>
  <p:transition>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AutoShape 1"/>
          <p:cNvSpPr>
            <a:spLocks noChangeArrowheads="1"/>
          </p:cNvSpPr>
          <p:nvPr/>
        </p:nvSpPr>
        <p:spPr bwMode="auto">
          <a:xfrm>
            <a:off x="144467" y="1371600"/>
            <a:ext cx="8916987" cy="4572000"/>
          </a:xfrm>
          <a:prstGeom prst="roundRect">
            <a:avLst>
              <a:gd name="adj" fmla="val 16667"/>
            </a:avLst>
          </a:prstGeom>
          <a:solidFill>
            <a:srgbClr val="5282B9"/>
          </a:solidFill>
          <a:ln w="25200">
            <a:solidFill>
              <a:srgbClr val="385D8A"/>
            </a:solidFill>
            <a:round/>
            <a:headEnd/>
            <a:tailEnd/>
          </a:ln>
          <a:extLs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91421" tIns="45711" rIns="91421" bIns="45711" anchor="ct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grpSp>
        <p:nvGrpSpPr>
          <p:cNvPr id="2" name="Group 2"/>
          <p:cNvGrpSpPr>
            <a:grpSpLocks/>
          </p:cNvGrpSpPr>
          <p:nvPr/>
        </p:nvGrpSpPr>
        <p:grpSpPr bwMode="auto">
          <a:xfrm>
            <a:off x="2181225" y="5243513"/>
            <a:ext cx="2019300" cy="469900"/>
            <a:chOff x="1374" y="3303"/>
            <a:chExt cx="1272" cy="296"/>
          </a:xfrm>
        </p:grpSpPr>
        <p:pic>
          <p:nvPicPr>
            <p:cNvPr id="27651" name="Picture 3"/>
            <p:cNvPicPr>
              <a:picLocks noChangeAspect="1" noChangeArrowheads="1"/>
            </p:cNvPicPr>
            <p:nvPr/>
          </p:nvPicPr>
          <p:blipFill>
            <a:blip r:embed="rId3" cstate="print"/>
            <a:srcRect/>
            <a:stretch>
              <a:fillRect/>
            </a:stretch>
          </p:blipFill>
          <p:spPr bwMode="auto">
            <a:xfrm>
              <a:off x="1374" y="3303"/>
              <a:ext cx="1273" cy="297"/>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sp>
          <p:nvSpPr>
            <p:cNvPr id="27652" name="Rectangle 4"/>
            <p:cNvSpPr>
              <a:spLocks noChangeArrowheads="1"/>
            </p:cNvSpPr>
            <p:nvPr/>
          </p:nvSpPr>
          <p:spPr bwMode="auto">
            <a:xfrm>
              <a:off x="1400" y="3312"/>
              <a:ext cx="1197" cy="271"/>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90000" tIns="73800" rIns="90000" bIns="45000"/>
            <a:lstStyle/>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200" dirty="0">
                  <a:solidFill>
                    <a:schemeClr val="bg1"/>
                  </a:solidFill>
                  <a:latin typeface="Arial" charset="0"/>
                  <a:cs typeface="Arial Unicode MS" charset="0"/>
                </a:rPr>
                <a:t>UIA for Silverlight and for </a:t>
              </a:r>
            </a:p>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200" dirty="0">
                  <a:solidFill>
                    <a:schemeClr val="bg1"/>
                  </a:solidFill>
                  <a:latin typeface="Arial" charset="0"/>
                  <a:cs typeface="Arial Unicode MS" charset="0"/>
                </a:rPr>
                <a:t>Linux and Moonlight.</a:t>
              </a:r>
            </a:p>
          </p:txBody>
        </p:sp>
      </p:grpSp>
      <p:pic>
        <p:nvPicPr>
          <p:cNvPr id="27653" name="Picture 5"/>
          <p:cNvPicPr>
            <a:picLocks noChangeAspect="1" noChangeArrowheads="1"/>
          </p:cNvPicPr>
          <p:nvPr/>
        </p:nvPicPr>
        <p:blipFill>
          <a:blip r:embed="rId5" cstate="print"/>
          <a:srcRect/>
          <a:stretch>
            <a:fillRect/>
          </a:stretch>
        </p:blipFill>
        <p:spPr bwMode="auto">
          <a:xfrm>
            <a:off x="1987550" y="4014792"/>
            <a:ext cx="687388" cy="687387"/>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pic>
        <p:nvPicPr>
          <p:cNvPr id="27654" name="Picture 6"/>
          <p:cNvPicPr>
            <a:picLocks noChangeAspect="1" noChangeArrowheads="1"/>
          </p:cNvPicPr>
          <p:nvPr/>
        </p:nvPicPr>
        <p:blipFill>
          <a:blip r:embed="rId6" cstate="print"/>
          <a:srcRect/>
          <a:stretch>
            <a:fillRect/>
          </a:stretch>
        </p:blipFill>
        <p:spPr bwMode="auto">
          <a:xfrm>
            <a:off x="3106742" y="3268667"/>
            <a:ext cx="687387" cy="687387"/>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pic>
        <p:nvPicPr>
          <p:cNvPr id="27655" name="Picture 7"/>
          <p:cNvPicPr>
            <a:picLocks noChangeAspect="1" noChangeArrowheads="1"/>
          </p:cNvPicPr>
          <p:nvPr/>
        </p:nvPicPr>
        <p:blipFill>
          <a:blip r:embed="rId7" cstate="print"/>
          <a:srcRect/>
          <a:stretch>
            <a:fillRect/>
          </a:stretch>
        </p:blipFill>
        <p:spPr bwMode="auto">
          <a:xfrm>
            <a:off x="857250" y="3232150"/>
            <a:ext cx="687388" cy="687388"/>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grpSp>
        <p:nvGrpSpPr>
          <p:cNvPr id="3" name="Group 8"/>
          <p:cNvGrpSpPr>
            <a:grpSpLocks/>
          </p:cNvGrpSpPr>
          <p:nvPr/>
        </p:nvGrpSpPr>
        <p:grpSpPr bwMode="auto">
          <a:xfrm>
            <a:off x="1530350" y="3719513"/>
            <a:ext cx="460375" cy="457200"/>
            <a:chOff x="964" y="2343"/>
            <a:chExt cx="290" cy="288"/>
          </a:xfrm>
        </p:grpSpPr>
        <p:pic>
          <p:nvPicPr>
            <p:cNvPr id="27657" name="Picture 9"/>
            <p:cNvPicPr>
              <a:picLocks noChangeAspect="1" noChangeArrowheads="1"/>
            </p:cNvPicPr>
            <p:nvPr/>
          </p:nvPicPr>
          <p:blipFill>
            <a:blip r:embed="rId8" cstate="print"/>
            <a:srcRect/>
            <a:stretch>
              <a:fillRect/>
            </a:stretch>
          </p:blipFill>
          <p:spPr bwMode="auto">
            <a:xfrm>
              <a:off x="964" y="2343"/>
              <a:ext cx="291" cy="289"/>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sp>
          <p:nvSpPr>
            <p:cNvPr id="27658" name="Rectangle 10"/>
            <p:cNvSpPr>
              <a:spLocks noChangeArrowheads="1"/>
            </p:cNvSpPr>
            <p:nvPr/>
          </p:nvSpPr>
          <p:spPr bwMode="auto">
            <a:xfrm rot="18600000">
              <a:off x="1085" y="2328"/>
              <a:ext cx="35" cy="322"/>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anchor="ct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grpSp>
      <p:sp>
        <p:nvSpPr>
          <p:cNvPr id="27659" name="Rectangle 11"/>
          <p:cNvSpPr>
            <a:spLocks noChangeArrowheads="1"/>
          </p:cNvSpPr>
          <p:nvPr/>
        </p:nvSpPr>
        <p:spPr bwMode="auto">
          <a:xfrm>
            <a:off x="685800" y="5327650"/>
            <a:ext cx="1697038" cy="56515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lIns="89981" tIns="71266" rIns="89981" bIns="44991"/>
          <a:lstStyle/>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100" dirty="0">
                <a:solidFill>
                  <a:srgbClr val="FFFFFF"/>
                </a:solidFill>
                <a:latin typeface="Arial" charset="0"/>
                <a:cs typeface="Arial Unicode MS" charset="0"/>
              </a:rPr>
              <a:t>Author creates accessible Silverlight content and posts to website.</a:t>
            </a:r>
          </a:p>
        </p:txBody>
      </p:sp>
      <p:sp>
        <p:nvSpPr>
          <p:cNvPr id="27660" name="Rectangle 12"/>
          <p:cNvSpPr>
            <a:spLocks noChangeArrowheads="1"/>
          </p:cNvSpPr>
          <p:nvPr/>
        </p:nvSpPr>
        <p:spPr bwMode="auto">
          <a:xfrm>
            <a:off x="176217" y="2578100"/>
            <a:ext cx="1919287" cy="712788"/>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lIns="89981" tIns="71266" rIns="89981" bIns="44991"/>
          <a:lstStyle/>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100" dirty="0">
                <a:solidFill>
                  <a:srgbClr val="FFFFFF"/>
                </a:solidFill>
                <a:latin typeface="Arial" charset="0"/>
                <a:cs typeface="Arial Unicode MS" charset="0"/>
              </a:rPr>
              <a:t>Windows user runs browser with Silverlight plug-in and is able to use screen reader to access information.</a:t>
            </a:r>
          </a:p>
        </p:txBody>
      </p:sp>
      <p:pic>
        <p:nvPicPr>
          <p:cNvPr id="27661" name="Picture 13"/>
          <p:cNvPicPr>
            <a:picLocks noChangeAspect="1" noChangeArrowheads="1"/>
          </p:cNvPicPr>
          <p:nvPr/>
        </p:nvPicPr>
        <p:blipFill>
          <a:blip r:embed="rId9" cstate="print"/>
          <a:srcRect/>
          <a:stretch>
            <a:fillRect/>
          </a:stretch>
        </p:blipFill>
        <p:spPr bwMode="auto">
          <a:xfrm>
            <a:off x="204788" y="3498850"/>
            <a:ext cx="457200" cy="457200"/>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pic>
        <p:nvPicPr>
          <p:cNvPr id="27662" name="Picture 14"/>
          <p:cNvPicPr>
            <a:picLocks noChangeAspect="1" noChangeArrowheads="1"/>
          </p:cNvPicPr>
          <p:nvPr/>
        </p:nvPicPr>
        <p:blipFill>
          <a:blip r:embed="rId10" cstate="print"/>
          <a:srcRect/>
          <a:stretch>
            <a:fillRect/>
          </a:stretch>
        </p:blipFill>
        <p:spPr bwMode="auto">
          <a:xfrm>
            <a:off x="831850" y="4629150"/>
            <a:ext cx="687388" cy="687388"/>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sp>
        <p:nvSpPr>
          <p:cNvPr id="27663" name="Rectangle 15"/>
          <p:cNvSpPr>
            <a:spLocks noChangeArrowheads="1"/>
          </p:cNvSpPr>
          <p:nvPr/>
        </p:nvSpPr>
        <p:spPr bwMode="auto">
          <a:xfrm>
            <a:off x="204788" y="200025"/>
            <a:ext cx="8748712" cy="630238"/>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89981" tIns="126332" rIns="89981" bIns="44991"/>
          <a:lstStyle/>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4800" b="1" dirty="0">
                <a:solidFill>
                  <a:srgbClr val="CCFFCC"/>
                </a:solidFill>
                <a:latin typeface="+mj-lt"/>
                <a:cs typeface="Arial Unicode MS" charset="0"/>
              </a:rPr>
              <a:t>UIA Accessibility Interoperability </a:t>
            </a:r>
          </a:p>
        </p:txBody>
      </p:sp>
      <p:sp>
        <p:nvSpPr>
          <p:cNvPr id="27664" name="Rectangle 16"/>
          <p:cNvSpPr>
            <a:spLocks noChangeArrowheads="1"/>
          </p:cNvSpPr>
          <p:nvPr/>
        </p:nvSpPr>
        <p:spPr bwMode="auto">
          <a:xfrm>
            <a:off x="338138" y="3606800"/>
            <a:ext cx="576262" cy="27305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89981" tIns="54709" rIns="89981" bIns="44991"/>
          <a:lstStyle/>
          <a:p>
            <a:pPr defTabSz="457106" hangingPunct="0">
              <a:lnSpc>
                <a:spcPct val="93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100" dirty="0">
                <a:latin typeface="Arial" charset="0"/>
                <a:cs typeface="Arial Unicode MS" charset="0"/>
              </a:rPr>
              <a:t>2</a:t>
            </a:r>
          </a:p>
        </p:txBody>
      </p:sp>
      <p:pic>
        <p:nvPicPr>
          <p:cNvPr id="27665" name="Picture 17"/>
          <p:cNvPicPr>
            <a:picLocks noChangeAspect="1" noChangeArrowheads="1"/>
          </p:cNvPicPr>
          <p:nvPr/>
        </p:nvPicPr>
        <p:blipFill>
          <a:blip r:embed="rId9" cstate="print"/>
          <a:srcRect/>
          <a:stretch>
            <a:fillRect/>
          </a:stretch>
        </p:blipFill>
        <p:spPr bwMode="auto">
          <a:xfrm>
            <a:off x="244475" y="4830763"/>
            <a:ext cx="457200" cy="457200"/>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sp>
        <p:nvSpPr>
          <p:cNvPr id="27666" name="Rectangle 18"/>
          <p:cNvSpPr>
            <a:spLocks noChangeArrowheads="1"/>
          </p:cNvSpPr>
          <p:nvPr/>
        </p:nvSpPr>
        <p:spPr bwMode="auto">
          <a:xfrm>
            <a:off x="374650" y="4938713"/>
            <a:ext cx="230188" cy="27305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89981" tIns="54709" rIns="89981" bIns="44991"/>
          <a:lstStyle/>
          <a:p>
            <a:pPr defTabSz="457106" hangingPunct="0">
              <a:lnSpc>
                <a:spcPct val="93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100" dirty="0">
                <a:latin typeface="Arial" charset="0"/>
                <a:cs typeface="Arial Unicode MS" charset="0"/>
              </a:rPr>
              <a:t>1</a:t>
            </a:r>
          </a:p>
        </p:txBody>
      </p:sp>
      <p:sp>
        <p:nvSpPr>
          <p:cNvPr id="27667" name="Rectangle 19"/>
          <p:cNvSpPr>
            <a:spLocks noChangeArrowheads="1"/>
          </p:cNvSpPr>
          <p:nvPr/>
        </p:nvSpPr>
        <p:spPr bwMode="auto">
          <a:xfrm>
            <a:off x="4694242" y="3532188"/>
            <a:ext cx="230187" cy="27305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89981" tIns="54709" rIns="89981" bIns="44991"/>
          <a:lstStyle/>
          <a:p>
            <a:pPr defTabSz="457106" hangingPunct="0">
              <a:lnSpc>
                <a:spcPct val="93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100" dirty="0">
                <a:solidFill>
                  <a:srgbClr val="FFFFFF"/>
                </a:solidFill>
                <a:latin typeface="Arial" charset="0"/>
                <a:cs typeface="Arial Unicode MS" charset="0"/>
              </a:rPr>
              <a:t>3</a:t>
            </a:r>
          </a:p>
        </p:txBody>
      </p:sp>
      <p:sp>
        <p:nvSpPr>
          <p:cNvPr id="27668" name="Rectangle 20"/>
          <p:cNvSpPr>
            <a:spLocks noChangeArrowheads="1"/>
          </p:cNvSpPr>
          <p:nvPr/>
        </p:nvSpPr>
        <p:spPr bwMode="auto">
          <a:xfrm>
            <a:off x="1181100" y="1454150"/>
            <a:ext cx="7008813" cy="1570038"/>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lIns="89981" tIns="105459" rIns="89981" bIns="44991"/>
          <a:lstStyle/>
          <a:p>
            <a:pPr defTabSz="457106" hangingPunct="0">
              <a:lnSpc>
                <a:spcPct val="76000"/>
              </a:lnSpc>
              <a:spcAft>
                <a:spcPts val="1450"/>
              </a:spcAft>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2000" dirty="0">
                <a:solidFill>
                  <a:srgbClr val="FFFFFF"/>
                </a:solidFill>
                <a:latin typeface="Arial" charset="0"/>
                <a:cs typeface="Arial Unicode MS" charset="0"/>
              </a:rPr>
              <a:t>What:   Accessibility interoperability between Windows and                Linux using Mono and Moonlight</a:t>
            </a:r>
          </a:p>
          <a:p>
            <a:pPr defTabSz="457106" hangingPunct="0">
              <a:lnSpc>
                <a:spcPct val="76000"/>
              </a:lnSpc>
              <a:spcAft>
                <a:spcPts val="1450"/>
              </a:spcAft>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2000" dirty="0">
                <a:solidFill>
                  <a:srgbClr val="FFFFFF"/>
                </a:solidFill>
                <a:latin typeface="Arial" charset="0"/>
                <a:cs typeface="Arial Unicode MS" charset="0"/>
              </a:rPr>
              <a:t>When: </a:t>
            </a:r>
            <a:r>
              <a:rPr lang="en-US" sz="2000" dirty="0" smtClean="0">
                <a:solidFill>
                  <a:srgbClr val="FFFFFF"/>
                </a:solidFill>
                <a:latin typeface="Arial" charset="0"/>
                <a:cs typeface="Arial Unicode MS" charset="0"/>
              </a:rPr>
              <a:t>Targeted for 1H </a:t>
            </a:r>
            <a:r>
              <a:rPr lang="en-US" sz="2000" dirty="0">
                <a:solidFill>
                  <a:srgbClr val="FFFFFF"/>
                </a:solidFill>
                <a:latin typeface="Arial" charset="0"/>
                <a:cs typeface="Arial Unicode MS" charset="0"/>
              </a:rPr>
              <a:t>2010</a:t>
            </a:r>
          </a:p>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endParaRPr lang="en-US" dirty="0">
              <a:latin typeface="Arial" charset="0"/>
              <a:cs typeface="Arial Unicode MS" charset="0"/>
            </a:endParaRPr>
          </a:p>
          <a:p>
            <a:pPr defTabSz="457106" hangingPunct="0">
              <a:lnSpc>
                <a:spcPct val="81000"/>
              </a:lnSpc>
              <a:spcAft>
                <a:spcPts val="800"/>
              </a:spcAft>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endParaRPr lang="en-US" dirty="0">
              <a:latin typeface="Arial" charset="0"/>
              <a:cs typeface="Arial Unicode MS" charset="0"/>
            </a:endParaRPr>
          </a:p>
        </p:txBody>
      </p:sp>
      <p:grpSp>
        <p:nvGrpSpPr>
          <p:cNvPr id="4" name="Group 21"/>
          <p:cNvGrpSpPr>
            <a:grpSpLocks/>
          </p:cNvGrpSpPr>
          <p:nvPr/>
        </p:nvGrpSpPr>
        <p:grpSpPr bwMode="auto">
          <a:xfrm>
            <a:off x="6637337" y="5153026"/>
            <a:ext cx="2392363" cy="495300"/>
            <a:chOff x="4181" y="3280"/>
            <a:chExt cx="1580" cy="320"/>
          </a:xfrm>
        </p:grpSpPr>
        <p:pic>
          <p:nvPicPr>
            <p:cNvPr id="27670" name="Picture 22"/>
            <p:cNvPicPr>
              <a:picLocks noChangeAspect="1" noChangeArrowheads="1"/>
            </p:cNvPicPr>
            <p:nvPr/>
          </p:nvPicPr>
          <p:blipFill>
            <a:blip r:embed="rId11" cstate="print"/>
            <a:srcRect/>
            <a:stretch>
              <a:fillRect/>
            </a:stretch>
          </p:blipFill>
          <p:spPr bwMode="auto">
            <a:xfrm>
              <a:off x="4181" y="3280"/>
              <a:ext cx="1580" cy="320"/>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sp>
          <p:nvSpPr>
            <p:cNvPr id="27671" name="Rectangle 23"/>
            <p:cNvSpPr>
              <a:spLocks noChangeArrowheads="1"/>
            </p:cNvSpPr>
            <p:nvPr/>
          </p:nvSpPr>
          <p:spPr bwMode="auto">
            <a:xfrm>
              <a:off x="4213" y="3290"/>
              <a:ext cx="1349" cy="291"/>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90000" tIns="73800" rIns="90000" bIns="45000"/>
            <a:lstStyle/>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200" dirty="0">
                  <a:solidFill>
                    <a:schemeClr val="bg1"/>
                  </a:solidFill>
                  <a:latin typeface="Arial" charset="0"/>
                  <a:cs typeface="Arial Unicode MS" charset="0"/>
                </a:rPr>
                <a:t>Application written for </a:t>
              </a:r>
            </a:p>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200" dirty="0">
                  <a:solidFill>
                    <a:schemeClr val="bg1"/>
                  </a:solidFill>
                  <a:latin typeface="Arial" charset="0"/>
                  <a:cs typeface="Arial Unicode MS" charset="0"/>
                </a:rPr>
                <a:t>Windows and ported to Linux.</a:t>
              </a:r>
            </a:p>
          </p:txBody>
        </p:sp>
      </p:grpSp>
      <p:pic>
        <p:nvPicPr>
          <p:cNvPr id="27672" name="Picture 24"/>
          <p:cNvPicPr>
            <a:picLocks noChangeAspect="1" noChangeArrowheads="1"/>
          </p:cNvPicPr>
          <p:nvPr/>
        </p:nvPicPr>
        <p:blipFill>
          <a:blip r:embed="rId6" cstate="print"/>
          <a:srcRect/>
          <a:stretch>
            <a:fillRect/>
          </a:stretch>
        </p:blipFill>
        <p:spPr bwMode="auto">
          <a:xfrm>
            <a:off x="7858125" y="2657475"/>
            <a:ext cx="687388" cy="687388"/>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pic>
        <p:nvPicPr>
          <p:cNvPr id="27673" name="Picture 25"/>
          <p:cNvPicPr>
            <a:picLocks noChangeAspect="1" noChangeArrowheads="1"/>
          </p:cNvPicPr>
          <p:nvPr/>
        </p:nvPicPr>
        <p:blipFill>
          <a:blip r:embed="rId7" cstate="print"/>
          <a:srcRect/>
          <a:stretch>
            <a:fillRect/>
          </a:stretch>
        </p:blipFill>
        <p:spPr bwMode="auto">
          <a:xfrm>
            <a:off x="5356225" y="3197225"/>
            <a:ext cx="687388" cy="687388"/>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grpSp>
        <p:nvGrpSpPr>
          <p:cNvPr id="5" name="Group 26"/>
          <p:cNvGrpSpPr>
            <a:grpSpLocks/>
          </p:cNvGrpSpPr>
          <p:nvPr/>
        </p:nvGrpSpPr>
        <p:grpSpPr bwMode="auto">
          <a:xfrm>
            <a:off x="6030914" y="3684588"/>
            <a:ext cx="460375" cy="457200"/>
            <a:chOff x="3799" y="2321"/>
            <a:chExt cx="290" cy="288"/>
          </a:xfrm>
        </p:grpSpPr>
        <p:pic>
          <p:nvPicPr>
            <p:cNvPr id="27675" name="Picture 27"/>
            <p:cNvPicPr>
              <a:picLocks noChangeAspect="1" noChangeArrowheads="1"/>
            </p:cNvPicPr>
            <p:nvPr/>
          </p:nvPicPr>
          <p:blipFill>
            <a:blip r:embed="rId8" cstate="print"/>
            <a:srcRect/>
            <a:stretch>
              <a:fillRect/>
            </a:stretch>
          </p:blipFill>
          <p:spPr bwMode="auto">
            <a:xfrm>
              <a:off x="3799" y="2321"/>
              <a:ext cx="291" cy="289"/>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sp>
          <p:nvSpPr>
            <p:cNvPr id="27676" name="Rectangle 28"/>
            <p:cNvSpPr>
              <a:spLocks noChangeArrowheads="1"/>
            </p:cNvSpPr>
            <p:nvPr/>
          </p:nvSpPr>
          <p:spPr bwMode="auto">
            <a:xfrm rot="18600000">
              <a:off x="3920" y="2305"/>
              <a:ext cx="35" cy="322"/>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anchor="ct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grpSp>
      <p:sp>
        <p:nvSpPr>
          <p:cNvPr id="27677" name="Rectangle 29"/>
          <p:cNvSpPr>
            <a:spLocks noChangeArrowheads="1"/>
          </p:cNvSpPr>
          <p:nvPr/>
        </p:nvSpPr>
        <p:spPr bwMode="auto">
          <a:xfrm>
            <a:off x="4654550" y="5292725"/>
            <a:ext cx="2228850" cy="56515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lIns="89981" tIns="71266" rIns="89981" bIns="44991"/>
          <a:lstStyle/>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100" dirty="0">
                <a:solidFill>
                  <a:srgbClr val="FFFFFF"/>
                </a:solidFill>
                <a:latin typeface="Arial" charset="0"/>
                <a:cs typeface="Arial Unicode MS" charset="0"/>
              </a:rPr>
              <a:t>Developer creates managed Windows application with UIA implemented for accessibility.</a:t>
            </a:r>
          </a:p>
        </p:txBody>
      </p:sp>
      <p:sp>
        <p:nvSpPr>
          <p:cNvPr id="27678" name="Rectangle 30"/>
          <p:cNvSpPr>
            <a:spLocks noChangeArrowheads="1"/>
          </p:cNvSpPr>
          <p:nvPr/>
        </p:nvSpPr>
        <p:spPr bwMode="auto">
          <a:xfrm>
            <a:off x="7513639" y="3686176"/>
            <a:ext cx="1527175" cy="1000125"/>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lIns="89981" tIns="71266" rIns="89981" bIns="44991"/>
          <a:lstStyle/>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100" dirty="0">
                <a:solidFill>
                  <a:srgbClr val="FFFFFF"/>
                </a:solidFill>
                <a:latin typeface="Arial" charset="0"/>
                <a:cs typeface="Arial Unicode MS" charset="0"/>
              </a:rPr>
              <a:t>Windows application is ported to Linux using Mono tools. User runs screen reader to access information.</a:t>
            </a:r>
          </a:p>
        </p:txBody>
      </p:sp>
      <p:sp>
        <p:nvSpPr>
          <p:cNvPr id="27679" name="Rectangle 31"/>
          <p:cNvSpPr>
            <a:spLocks noChangeArrowheads="1"/>
          </p:cNvSpPr>
          <p:nvPr/>
        </p:nvSpPr>
        <p:spPr bwMode="auto">
          <a:xfrm>
            <a:off x="4716467" y="2541588"/>
            <a:ext cx="1919287" cy="712787"/>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lIns="89981" tIns="71266" rIns="89981" bIns="44991"/>
          <a:lstStyle/>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100" dirty="0">
                <a:solidFill>
                  <a:srgbClr val="FFFFFF"/>
                </a:solidFill>
                <a:latin typeface="Arial" charset="0"/>
                <a:cs typeface="Arial Unicode MS" charset="0"/>
              </a:rPr>
              <a:t>Windows user is able to use UIA enabled screen reader to access information.</a:t>
            </a:r>
          </a:p>
        </p:txBody>
      </p:sp>
      <p:pic>
        <p:nvPicPr>
          <p:cNvPr id="27680" name="Picture 32"/>
          <p:cNvPicPr>
            <a:picLocks noChangeAspect="1" noChangeArrowheads="1"/>
          </p:cNvPicPr>
          <p:nvPr/>
        </p:nvPicPr>
        <p:blipFill>
          <a:blip r:embed="rId9" cstate="print"/>
          <a:srcRect/>
          <a:stretch>
            <a:fillRect/>
          </a:stretch>
        </p:blipFill>
        <p:spPr bwMode="auto">
          <a:xfrm>
            <a:off x="4708525" y="3463925"/>
            <a:ext cx="457200" cy="457200"/>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pic>
        <p:nvPicPr>
          <p:cNvPr id="27681" name="Picture 33"/>
          <p:cNvPicPr>
            <a:picLocks noChangeAspect="1" noChangeArrowheads="1"/>
          </p:cNvPicPr>
          <p:nvPr/>
        </p:nvPicPr>
        <p:blipFill>
          <a:blip r:embed="rId10" cstate="print"/>
          <a:srcRect/>
          <a:stretch>
            <a:fillRect/>
          </a:stretch>
        </p:blipFill>
        <p:spPr bwMode="auto">
          <a:xfrm>
            <a:off x="5330825" y="4594225"/>
            <a:ext cx="687388" cy="687388"/>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sp>
        <p:nvSpPr>
          <p:cNvPr id="27682" name="Rectangle 34"/>
          <p:cNvSpPr>
            <a:spLocks noChangeArrowheads="1"/>
          </p:cNvSpPr>
          <p:nvPr/>
        </p:nvSpPr>
        <p:spPr bwMode="auto">
          <a:xfrm>
            <a:off x="4838702" y="3571875"/>
            <a:ext cx="417513" cy="27305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89981" tIns="54709" rIns="89981" bIns="44991"/>
          <a:lstStyle/>
          <a:p>
            <a:pPr defTabSz="457106" hangingPunct="0">
              <a:lnSpc>
                <a:spcPct val="93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100" dirty="0">
                <a:latin typeface="Arial" charset="0"/>
                <a:cs typeface="Arial Unicode MS" charset="0"/>
              </a:rPr>
              <a:t>2</a:t>
            </a:r>
          </a:p>
        </p:txBody>
      </p:sp>
      <p:pic>
        <p:nvPicPr>
          <p:cNvPr id="27683" name="Picture 35"/>
          <p:cNvPicPr>
            <a:picLocks noChangeAspect="1" noChangeArrowheads="1"/>
          </p:cNvPicPr>
          <p:nvPr/>
        </p:nvPicPr>
        <p:blipFill>
          <a:blip r:embed="rId9" cstate="print"/>
          <a:srcRect/>
          <a:stretch>
            <a:fillRect/>
          </a:stretch>
        </p:blipFill>
        <p:spPr bwMode="auto">
          <a:xfrm>
            <a:off x="4745038" y="4795838"/>
            <a:ext cx="457200" cy="457200"/>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sp>
        <p:nvSpPr>
          <p:cNvPr id="27684" name="Rectangle 36"/>
          <p:cNvSpPr>
            <a:spLocks noChangeArrowheads="1"/>
          </p:cNvSpPr>
          <p:nvPr/>
        </p:nvSpPr>
        <p:spPr bwMode="auto">
          <a:xfrm>
            <a:off x="4873625" y="4903788"/>
            <a:ext cx="230188" cy="27305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89981" tIns="54709" rIns="89981" bIns="44991"/>
          <a:lstStyle/>
          <a:p>
            <a:pPr defTabSz="457106" hangingPunct="0">
              <a:lnSpc>
                <a:spcPct val="93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100" dirty="0">
                <a:latin typeface="Arial" charset="0"/>
                <a:cs typeface="Arial Unicode MS" charset="0"/>
              </a:rPr>
              <a:t>1</a:t>
            </a:r>
          </a:p>
        </p:txBody>
      </p:sp>
      <p:pic>
        <p:nvPicPr>
          <p:cNvPr id="27685" name="Picture 37"/>
          <p:cNvPicPr>
            <a:picLocks noChangeAspect="1" noChangeArrowheads="1"/>
          </p:cNvPicPr>
          <p:nvPr/>
        </p:nvPicPr>
        <p:blipFill>
          <a:blip r:embed="rId9" cstate="print"/>
          <a:srcRect/>
          <a:stretch>
            <a:fillRect/>
          </a:stretch>
        </p:blipFill>
        <p:spPr bwMode="auto">
          <a:xfrm>
            <a:off x="7337425" y="2670175"/>
            <a:ext cx="457200" cy="457200"/>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sp>
        <p:nvSpPr>
          <p:cNvPr id="27686" name="Rectangle 38"/>
          <p:cNvSpPr>
            <a:spLocks noChangeArrowheads="1"/>
          </p:cNvSpPr>
          <p:nvPr/>
        </p:nvSpPr>
        <p:spPr bwMode="auto">
          <a:xfrm>
            <a:off x="7466017" y="2851150"/>
            <a:ext cx="536575" cy="27305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89981" tIns="54709" rIns="89981" bIns="44991"/>
          <a:lstStyle/>
          <a:p>
            <a:pPr defTabSz="457106" hangingPunct="0">
              <a:lnSpc>
                <a:spcPct val="93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100" dirty="0">
                <a:latin typeface="Arial" charset="0"/>
                <a:cs typeface="Arial Unicode MS" charset="0"/>
              </a:rPr>
              <a:t>3</a:t>
            </a:r>
          </a:p>
        </p:txBody>
      </p:sp>
      <p:pic>
        <p:nvPicPr>
          <p:cNvPr id="27687" name="Picture 39"/>
          <p:cNvPicPr>
            <a:picLocks noChangeAspect="1" noChangeArrowheads="1"/>
          </p:cNvPicPr>
          <p:nvPr/>
        </p:nvPicPr>
        <p:blipFill>
          <a:blip r:embed="rId12" cstate="print"/>
          <a:srcRect/>
          <a:stretch>
            <a:fillRect/>
          </a:stretch>
        </p:blipFill>
        <p:spPr bwMode="auto">
          <a:xfrm>
            <a:off x="6329363" y="4146551"/>
            <a:ext cx="539750" cy="439738"/>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pic>
        <p:nvPicPr>
          <p:cNvPr id="27688" name="Picture 40"/>
          <p:cNvPicPr>
            <a:picLocks noChangeAspect="1" noChangeArrowheads="1"/>
          </p:cNvPicPr>
          <p:nvPr/>
        </p:nvPicPr>
        <p:blipFill>
          <a:blip r:embed="rId13" cstate="print"/>
          <a:srcRect/>
          <a:stretch>
            <a:fillRect/>
          </a:stretch>
        </p:blipFill>
        <p:spPr bwMode="auto">
          <a:xfrm>
            <a:off x="7031038" y="3517900"/>
            <a:ext cx="457200" cy="457200"/>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grpSp>
        <p:nvGrpSpPr>
          <p:cNvPr id="6" name="Group 41"/>
          <p:cNvGrpSpPr>
            <a:grpSpLocks/>
          </p:cNvGrpSpPr>
          <p:nvPr/>
        </p:nvGrpSpPr>
        <p:grpSpPr bwMode="auto">
          <a:xfrm>
            <a:off x="6610354" y="3840163"/>
            <a:ext cx="481013" cy="457200"/>
            <a:chOff x="4164" y="2419"/>
            <a:chExt cx="303" cy="288"/>
          </a:xfrm>
        </p:grpSpPr>
        <p:pic>
          <p:nvPicPr>
            <p:cNvPr id="27690" name="Picture 42"/>
            <p:cNvPicPr>
              <a:picLocks noChangeAspect="1" noChangeArrowheads="1"/>
            </p:cNvPicPr>
            <p:nvPr/>
          </p:nvPicPr>
          <p:blipFill>
            <a:blip r:embed="rId14" cstate="print"/>
            <a:srcRect/>
            <a:stretch>
              <a:fillRect/>
            </a:stretch>
          </p:blipFill>
          <p:spPr bwMode="auto">
            <a:xfrm>
              <a:off x="4164" y="2419"/>
              <a:ext cx="304" cy="289"/>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sp>
          <p:nvSpPr>
            <p:cNvPr id="27691" name="Rectangle 43"/>
            <p:cNvSpPr>
              <a:spLocks noChangeArrowheads="1"/>
            </p:cNvSpPr>
            <p:nvPr/>
          </p:nvSpPr>
          <p:spPr bwMode="auto">
            <a:xfrm rot="2940000">
              <a:off x="4312" y="2397"/>
              <a:ext cx="44" cy="319"/>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anchor="ct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grpSp>
      <p:pic>
        <p:nvPicPr>
          <p:cNvPr id="27692" name="Picture 44"/>
          <p:cNvPicPr>
            <a:picLocks noChangeAspect="1" noChangeArrowheads="1"/>
          </p:cNvPicPr>
          <p:nvPr/>
        </p:nvPicPr>
        <p:blipFill>
          <a:blip r:embed="rId9" cstate="print"/>
          <a:srcRect/>
          <a:stretch>
            <a:fillRect/>
          </a:stretch>
        </p:blipFill>
        <p:spPr bwMode="auto">
          <a:xfrm>
            <a:off x="2516188" y="3152775"/>
            <a:ext cx="457200" cy="457200"/>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sp>
        <p:nvSpPr>
          <p:cNvPr id="27693" name="Rectangle 45"/>
          <p:cNvSpPr>
            <a:spLocks noChangeArrowheads="1"/>
          </p:cNvSpPr>
          <p:nvPr/>
        </p:nvSpPr>
        <p:spPr bwMode="auto">
          <a:xfrm>
            <a:off x="2646364" y="3297238"/>
            <a:ext cx="554037" cy="27305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lIns="89981" tIns="54709" rIns="89981" bIns="44991"/>
          <a:lstStyle/>
          <a:p>
            <a:pPr defTabSz="457106" hangingPunct="0">
              <a:lnSpc>
                <a:spcPct val="93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100" dirty="0">
                <a:latin typeface="Arial" charset="0"/>
                <a:cs typeface="Arial Unicode MS" charset="0"/>
              </a:rPr>
              <a:t>3</a:t>
            </a:r>
          </a:p>
        </p:txBody>
      </p:sp>
      <p:sp>
        <p:nvSpPr>
          <p:cNvPr id="27694" name="Line 46"/>
          <p:cNvSpPr>
            <a:spLocks noChangeShapeType="1"/>
          </p:cNvSpPr>
          <p:nvPr/>
        </p:nvSpPr>
        <p:spPr bwMode="auto">
          <a:xfrm flipH="1">
            <a:off x="4337050" y="2382838"/>
            <a:ext cx="12700" cy="3427412"/>
          </a:xfrm>
          <a:prstGeom prst="line">
            <a:avLst/>
          </a:prstGeom>
          <a:ln w="9360">
            <a:solidFill>
              <a:srgbClr val="000000"/>
            </a:solidFill>
            <a:round/>
            <a:headEnd/>
            <a:tailEnd/>
          </a:ln>
          <a:extLst>
            <a:ext uri="{909E8E84-426E-40dd-AFC4-6F175D3DCCD1}">
              <a14:hiddenFill xmlns="" xmlns:a14="http://schemas.microsoft.com/office/drawing/2007/7/7/main">
                <a:noFill/>
              </a14:hiddenFill>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lIns="91421" tIns="45711" rIns="91421" bIns="45711"/>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grpSp>
        <p:nvGrpSpPr>
          <p:cNvPr id="7" name="Group 47"/>
          <p:cNvGrpSpPr>
            <a:grpSpLocks/>
          </p:cNvGrpSpPr>
          <p:nvPr/>
        </p:nvGrpSpPr>
        <p:grpSpPr bwMode="auto">
          <a:xfrm>
            <a:off x="7402513" y="3190875"/>
            <a:ext cx="481012" cy="457200"/>
            <a:chOff x="4663" y="2010"/>
            <a:chExt cx="303" cy="288"/>
          </a:xfrm>
        </p:grpSpPr>
        <p:pic>
          <p:nvPicPr>
            <p:cNvPr id="27696" name="Picture 48"/>
            <p:cNvPicPr>
              <a:picLocks noChangeAspect="1" noChangeArrowheads="1"/>
            </p:cNvPicPr>
            <p:nvPr/>
          </p:nvPicPr>
          <p:blipFill>
            <a:blip r:embed="rId14" cstate="print"/>
            <a:srcRect/>
            <a:stretch>
              <a:fillRect/>
            </a:stretch>
          </p:blipFill>
          <p:spPr bwMode="auto">
            <a:xfrm>
              <a:off x="4663" y="2010"/>
              <a:ext cx="304" cy="289"/>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sp>
          <p:nvSpPr>
            <p:cNvPr id="27697" name="Rectangle 49"/>
            <p:cNvSpPr>
              <a:spLocks noChangeArrowheads="1"/>
            </p:cNvSpPr>
            <p:nvPr/>
          </p:nvSpPr>
          <p:spPr bwMode="auto">
            <a:xfrm rot="2940000">
              <a:off x="4811" y="1988"/>
              <a:ext cx="44" cy="319"/>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anchor="ct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grpSp>
      <p:grpSp>
        <p:nvGrpSpPr>
          <p:cNvPr id="8" name="Group 50"/>
          <p:cNvGrpSpPr>
            <a:grpSpLocks/>
          </p:cNvGrpSpPr>
          <p:nvPr/>
        </p:nvGrpSpPr>
        <p:grpSpPr bwMode="auto">
          <a:xfrm>
            <a:off x="1411288" y="4400550"/>
            <a:ext cx="481012" cy="457200"/>
            <a:chOff x="889" y="2772"/>
            <a:chExt cx="303" cy="288"/>
          </a:xfrm>
        </p:grpSpPr>
        <p:pic>
          <p:nvPicPr>
            <p:cNvPr id="27699" name="Picture 51"/>
            <p:cNvPicPr>
              <a:picLocks noChangeAspect="1" noChangeArrowheads="1"/>
            </p:cNvPicPr>
            <p:nvPr/>
          </p:nvPicPr>
          <p:blipFill>
            <a:blip r:embed="rId14" cstate="print"/>
            <a:srcRect/>
            <a:stretch>
              <a:fillRect/>
            </a:stretch>
          </p:blipFill>
          <p:spPr bwMode="auto">
            <a:xfrm>
              <a:off x="889" y="2772"/>
              <a:ext cx="304" cy="289"/>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sp>
          <p:nvSpPr>
            <p:cNvPr id="27700" name="Rectangle 52"/>
            <p:cNvSpPr>
              <a:spLocks noChangeArrowheads="1"/>
            </p:cNvSpPr>
            <p:nvPr/>
          </p:nvSpPr>
          <p:spPr bwMode="auto">
            <a:xfrm rot="2940000">
              <a:off x="1037" y="2752"/>
              <a:ext cx="44" cy="319"/>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anchor="ct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grpSp>
      <p:grpSp>
        <p:nvGrpSpPr>
          <p:cNvPr id="9" name="Group 53"/>
          <p:cNvGrpSpPr>
            <a:grpSpLocks/>
          </p:cNvGrpSpPr>
          <p:nvPr/>
        </p:nvGrpSpPr>
        <p:grpSpPr bwMode="auto">
          <a:xfrm>
            <a:off x="2554288" y="3670304"/>
            <a:ext cx="506412" cy="481013"/>
            <a:chOff x="1609" y="2312"/>
            <a:chExt cx="319" cy="303"/>
          </a:xfrm>
        </p:grpSpPr>
        <p:pic>
          <p:nvPicPr>
            <p:cNvPr id="27702" name="Picture 54"/>
            <p:cNvPicPr>
              <a:picLocks noChangeAspect="1" noChangeArrowheads="1"/>
            </p:cNvPicPr>
            <p:nvPr/>
          </p:nvPicPr>
          <p:blipFill>
            <a:blip r:embed="rId15" cstate="print"/>
            <a:srcRect/>
            <a:stretch>
              <a:fillRect/>
            </a:stretch>
          </p:blipFill>
          <p:spPr bwMode="auto">
            <a:xfrm>
              <a:off x="1609" y="2312"/>
              <a:ext cx="319" cy="304"/>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sp>
          <p:nvSpPr>
            <p:cNvPr id="27703" name="Rectangle 55"/>
            <p:cNvSpPr>
              <a:spLocks noChangeArrowheads="1"/>
            </p:cNvSpPr>
            <p:nvPr/>
          </p:nvSpPr>
          <p:spPr bwMode="auto">
            <a:xfrm rot="2940000">
              <a:off x="1767" y="2290"/>
              <a:ext cx="46" cy="335"/>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anchor="ct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grpSp>
      <p:grpSp>
        <p:nvGrpSpPr>
          <p:cNvPr id="10" name="Group 56"/>
          <p:cNvGrpSpPr>
            <a:grpSpLocks/>
          </p:cNvGrpSpPr>
          <p:nvPr/>
        </p:nvGrpSpPr>
        <p:grpSpPr bwMode="auto">
          <a:xfrm>
            <a:off x="5911854" y="4437063"/>
            <a:ext cx="479425" cy="457200"/>
            <a:chOff x="3724" y="2795"/>
            <a:chExt cx="302" cy="288"/>
          </a:xfrm>
        </p:grpSpPr>
        <p:pic>
          <p:nvPicPr>
            <p:cNvPr id="27705" name="Picture 57"/>
            <p:cNvPicPr>
              <a:picLocks noChangeAspect="1" noChangeArrowheads="1"/>
            </p:cNvPicPr>
            <p:nvPr/>
          </p:nvPicPr>
          <p:blipFill>
            <a:blip r:embed="rId14" cstate="print"/>
            <a:srcRect/>
            <a:stretch>
              <a:fillRect/>
            </a:stretch>
          </p:blipFill>
          <p:spPr bwMode="auto">
            <a:xfrm>
              <a:off x="3724" y="2795"/>
              <a:ext cx="303" cy="289"/>
            </a:xfrm>
            <a:prstGeom prst="rect">
              <a:avLst/>
            </a:prstGeom>
            <a:blipFill dpi="0" rotWithShape="0">
              <a:blip r:embed="rId4" cstate="print"/>
              <a:srcRect/>
              <a:tile tx="0" ty="0" sx="100000" sy="100000" flip="none" algn="tl"/>
            </a:blipFill>
            <a:extLs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pic>
        <p:sp>
          <p:nvSpPr>
            <p:cNvPr id="27706" name="Rectangle 58"/>
            <p:cNvSpPr>
              <a:spLocks noChangeArrowheads="1"/>
            </p:cNvSpPr>
            <p:nvPr/>
          </p:nvSpPr>
          <p:spPr bwMode="auto">
            <a:xfrm rot="2940000">
              <a:off x="3871" y="2774"/>
              <a:ext cx="44" cy="319"/>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wrap="none" anchor="ctr"/>
            <a:lstStyle/>
            <a:p>
              <a:pPr defTabSz="457106" hangingPunct="0">
                <a:lnSpc>
                  <a:spcPct val="93000"/>
                </a:lnSpc>
                <a:buClr>
                  <a:srgbClr val="000000"/>
                </a:buClr>
                <a:buSzPct val="100000"/>
                <a:defRPr/>
              </a:pPr>
              <a:endParaRPr lang="en-US" dirty="0">
                <a:solidFill>
                  <a:srgbClr val="FFFFFF"/>
                </a:solidFill>
                <a:latin typeface="Arial" charset="0"/>
                <a:cs typeface="Arial Unicode MS" charset="0"/>
              </a:endParaRPr>
            </a:p>
          </p:txBody>
        </p:sp>
      </p:grpSp>
      <p:sp>
        <p:nvSpPr>
          <p:cNvPr id="27707" name="Rectangle 59"/>
          <p:cNvSpPr>
            <a:spLocks noChangeArrowheads="1"/>
          </p:cNvSpPr>
          <p:nvPr/>
        </p:nvSpPr>
        <p:spPr bwMode="auto">
          <a:xfrm>
            <a:off x="2689225" y="4154488"/>
            <a:ext cx="1527175" cy="1147762"/>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round/>
                <a:headEnd/>
                <a:tailEnd/>
              </a14:hiddenLine>
            </a:ext>
            <a:ext uri="{AF507438-7753-43e0-B8FC-AC1667EBCBE1}">
              <a14:hiddenEffects xmlns="" xmlns:a14="http://schemas.microsoft.com/office/drawing/2007/7/7/main">
                <a:effectLst>
                  <a:outerShdw blurRad="63500" dist="35921" dir="2700000" algn="ctr" rotWithShape="0">
                    <a:srgbClr xmlns:mc="http://schemas.openxmlformats.org/markup-compatibility/2006" val="808080" mc:Ignorable=""/>
                  </a:outerShdw>
                </a:effectLst>
              </a14:hiddenEffects>
            </a:ext>
          </a:extLst>
        </p:spPr>
        <p:txBody>
          <a:bodyPr lIns="89981" tIns="71266" rIns="89981" bIns="44991"/>
          <a:lstStyle/>
          <a:p>
            <a:pPr defTabSz="457106" hangingPunct="0">
              <a:lnSpc>
                <a:spcPct val="81000"/>
              </a:lnSpc>
              <a:buClr>
                <a:srgbClr val="000000"/>
              </a:buClr>
              <a:buSzPct val="100000"/>
              <a:tabLst>
                <a:tab pos="0" algn="l"/>
                <a:tab pos="457106" algn="l"/>
                <a:tab pos="914212" algn="l"/>
                <a:tab pos="1371320" algn="l"/>
                <a:tab pos="1828426" algn="l"/>
                <a:tab pos="2285532" algn="l"/>
                <a:tab pos="2742640" algn="l"/>
                <a:tab pos="3199744" algn="l"/>
                <a:tab pos="3656852" algn="l"/>
                <a:tab pos="4113958" algn="l"/>
                <a:tab pos="4571064" algn="l"/>
                <a:tab pos="5028168" algn="l"/>
                <a:tab pos="5485276" algn="l"/>
                <a:tab pos="5942384" algn="l"/>
                <a:tab pos="6399492" algn="l"/>
                <a:tab pos="6856596" algn="l"/>
                <a:tab pos="7313702" algn="l"/>
                <a:tab pos="7770808" algn="l"/>
                <a:tab pos="8227916" algn="l"/>
                <a:tab pos="8685020" algn="l"/>
                <a:tab pos="9142128" algn="l"/>
              </a:tabLst>
              <a:defRPr/>
            </a:pPr>
            <a:r>
              <a:rPr lang="en-US" sz="1100" dirty="0">
                <a:solidFill>
                  <a:srgbClr val="FFFFFF"/>
                </a:solidFill>
                <a:latin typeface="Arial" charset="0"/>
                <a:cs typeface="Arial Unicode MS" charset="0"/>
              </a:rPr>
              <a:t>Without need to edit content Linux user runs browser with Moonlight plug-in and is able to use screen reader to access information.</a:t>
            </a:r>
          </a:p>
        </p:txBody>
      </p:sp>
    </p:spTree>
  </p:cSld>
  <p:clrMapOvr>
    <a:masterClrMapping/>
  </p:clrMapOvr>
  <p:transition>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p:cNvPicPr>
            <a:picLocks noChangeAspect="1" noChangeArrowheads="1"/>
          </p:cNvPicPr>
          <p:nvPr/>
        </p:nvPicPr>
        <p:blipFill>
          <a:blip r:embed="rId3"/>
          <a:srcRect/>
          <a:stretch>
            <a:fillRect/>
          </a:stretch>
        </p:blipFill>
        <p:spPr bwMode="auto">
          <a:xfrm>
            <a:off x="-1588" y="-1588"/>
            <a:ext cx="9145588" cy="6859588"/>
          </a:xfrm>
          <a:prstGeom prst="rect">
            <a:avLst/>
          </a:prstGeom>
          <a:noFill/>
          <a:ln w="25200">
            <a:noFill/>
            <a:round/>
            <a:headEnd/>
            <a:tailEnd/>
          </a:ln>
          <a:effectLst/>
        </p:spPr>
      </p:pic>
      <p:sp>
        <p:nvSpPr>
          <p:cNvPr id="11266" name="Line 2"/>
          <p:cNvSpPr>
            <a:spLocks noChangeShapeType="1"/>
          </p:cNvSpPr>
          <p:nvPr/>
        </p:nvSpPr>
        <p:spPr bwMode="auto">
          <a:xfrm>
            <a:off x="2514600" y="2214563"/>
            <a:ext cx="1588" cy="1463675"/>
          </a:xfrm>
          <a:prstGeom prst="line">
            <a:avLst/>
          </a:prstGeom>
          <a:noFill/>
          <a:ln w="54720">
            <a:solidFill>
              <a:srgbClr val="000000"/>
            </a:solidFill>
            <a:round/>
            <a:headEnd/>
            <a:tailEnd/>
          </a:ln>
          <a:effectLst/>
        </p:spPr>
        <p:txBody>
          <a:bodyPr/>
          <a:lstStyle/>
          <a:p>
            <a:endParaRPr lang="en-US"/>
          </a:p>
        </p:txBody>
      </p:sp>
      <p:sp>
        <p:nvSpPr>
          <p:cNvPr id="11267" name="Line 3"/>
          <p:cNvSpPr>
            <a:spLocks noChangeShapeType="1"/>
          </p:cNvSpPr>
          <p:nvPr/>
        </p:nvSpPr>
        <p:spPr bwMode="auto">
          <a:xfrm>
            <a:off x="2201863" y="2971800"/>
            <a:ext cx="320675" cy="1588"/>
          </a:xfrm>
          <a:prstGeom prst="line">
            <a:avLst/>
          </a:prstGeom>
          <a:noFill/>
          <a:ln w="54720">
            <a:solidFill>
              <a:srgbClr val="000000"/>
            </a:solidFill>
            <a:round/>
            <a:headEnd/>
            <a:tailEnd/>
          </a:ln>
          <a:effectLst/>
        </p:spPr>
        <p:txBody>
          <a:bodyPr/>
          <a:lstStyle/>
          <a:p>
            <a:endParaRPr lang="en-US"/>
          </a:p>
        </p:txBody>
      </p:sp>
      <p:sp>
        <p:nvSpPr>
          <p:cNvPr id="11268" name="Line 4"/>
          <p:cNvSpPr>
            <a:spLocks noChangeShapeType="1"/>
          </p:cNvSpPr>
          <p:nvPr/>
        </p:nvSpPr>
        <p:spPr bwMode="auto">
          <a:xfrm>
            <a:off x="2489200" y="2214563"/>
            <a:ext cx="228600" cy="1587"/>
          </a:xfrm>
          <a:prstGeom prst="line">
            <a:avLst/>
          </a:prstGeom>
          <a:noFill/>
          <a:ln w="54720">
            <a:solidFill>
              <a:srgbClr val="000000"/>
            </a:solidFill>
            <a:round/>
            <a:headEnd/>
            <a:tailEnd/>
          </a:ln>
          <a:effectLst/>
        </p:spPr>
        <p:txBody>
          <a:bodyPr/>
          <a:lstStyle/>
          <a:p>
            <a:endParaRPr lang="en-US"/>
          </a:p>
        </p:txBody>
      </p:sp>
      <p:sp>
        <p:nvSpPr>
          <p:cNvPr id="11269" name="Line 5"/>
          <p:cNvSpPr>
            <a:spLocks noChangeShapeType="1"/>
          </p:cNvSpPr>
          <p:nvPr/>
        </p:nvSpPr>
        <p:spPr bwMode="auto">
          <a:xfrm>
            <a:off x="2489200" y="3656013"/>
            <a:ext cx="228600" cy="1587"/>
          </a:xfrm>
          <a:prstGeom prst="line">
            <a:avLst/>
          </a:prstGeom>
          <a:noFill/>
          <a:ln w="54720">
            <a:solidFill>
              <a:srgbClr val="000000"/>
            </a:solidFill>
            <a:round/>
            <a:headEnd/>
            <a:tailEnd/>
          </a:ln>
          <a:effectLst/>
        </p:spPr>
        <p:txBody>
          <a:bodyPr/>
          <a:lstStyle/>
          <a:p>
            <a:endParaRPr lang="en-US"/>
          </a:p>
        </p:txBody>
      </p:sp>
      <p:sp>
        <p:nvSpPr>
          <p:cNvPr id="11270" name="Line 6"/>
          <p:cNvSpPr>
            <a:spLocks noChangeShapeType="1"/>
          </p:cNvSpPr>
          <p:nvPr/>
        </p:nvSpPr>
        <p:spPr bwMode="auto">
          <a:xfrm>
            <a:off x="2489200" y="2647950"/>
            <a:ext cx="228600" cy="1588"/>
          </a:xfrm>
          <a:prstGeom prst="line">
            <a:avLst/>
          </a:prstGeom>
          <a:noFill/>
          <a:ln w="54720">
            <a:solidFill>
              <a:srgbClr val="000000"/>
            </a:solidFill>
            <a:round/>
            <a:headEnd/>
            <a:tailEnd/>
          </a:ln>
          <a:effectLst/>
        </p:spPr>
        <p:txBody>
          <a:bodyPr/>
          <a:lstStyle/>
          <a:p>
            <a:endParaRPr lang="en-US"/>
          </a:p>
        </p:txBody>
      </p:sp>
      <p:sp>
        <p:nvSpPr>
          <p:cNvPr id="11271" name="Line 7"/>
          <p:cNvSpPr>
            <a:spLocks noChangeShapeType="1"/>
          </p:cNvSpPr>
          <p:nvPr/>
        </p:nvSpPr>
        <p:spPr bwMode="auto">
          <a:xfrm>
            <a:off x="2489200" y="3224213"/>
            <a:ext cx="228600" cy="1587"/>
          </a:xfrm>
          <a:prstGeom prst="line">
            <a:avLst/>
          </a:prstGeom>
          <a:noFill/>
          <a:ln w="54720">
            <a:solidFill>
              <a:srgbClr val="000000"/>
            </a:solidFill>
            <a:round/>
            <a:headEnd/>
            <a:tailEnd/>
          </a:ln>
          <a:effectLst/>
        </p:spPr>
        <p:txBody>
          <a:bodyPr/>
          <a:lstStyle/>
          <a:p>
            <a:endParaRPr lang="en-US"/>
          </a:p>
        </p:txBody>
      </p:sp>
      <p:sp>
        <p:nvSpPr>
          <p:cNvPr id="11272" name="AutoShape 8"/>
          <p:cNvSpPr>
            <a:spLocks noChangeArrowheads="1"/>
          </p:cNvSpPr>
          <p:nvPr/>
        </p:nvSpPr>
        <p:spPr bwMode="auto">
          <a:xfrm>
            <a:off x="7315200" y="4114800"/>
            <a:ext cx="1654175" cy="582613"/>
          </a:xfrm>
          <a:prstGeom prst="roundRect">
            <a:avLst>
              <a:gd name="adj" fmla="val 16667"/>
            </a:avLst>
          </a:prstGeom>
          <a:gradFill rotWithShape="0">
            <a:gsLst>
              <a:gs pos="0">
                <a:srgbClr val="FFFF66"/>
              </a:gs>
              <a:gs pos="100000">
                <a:srgbClr val="FFFFCC"/>
              </a:gs>
            </a:gsLst>
            <a:lin ang="2700000" scaled="1"/>
          </a:gradFill>
          <a:ln w="9360">
            <a:noFill/>
            <a:round/>
            <a:headEnd/>
            <a:tailEnd/>
          </a:ln>
          <a:effectLst/>
        </p:spPr>
        <p:txBody>
          <a:bodyPr lIns="90000" tIns="52938" rIns="90000" bIns="45000" anchor="ctr"/>
          <a:lstStyle/>
          <a:p>
            <a:pPr algn="ctr">
              <a:tabLst>
                <a:tab pos="723900" algn="l"/>
                <a:tab pos="1447800" algn="l"/>
              </a:tabLst>
            </a:pPr>
            <a:r>
              <a:rPr lang="en-US" sz="900">
                <a:solidFill>
                  <a:srgbClr val="000000"/>
                </a:solidFill>
              </a:rPr>
              <a:t>View  and use Silverlight and Windows* Media content on Linux.</a:t>
            </a:r>
          </a:p>
        </p:txBody>
      </p:sp>
      <p:sp>
        <p:nvSpPr>
          <p:cNvPr id="11273" name="AutoShape 9"/>
          <p:cNvSpPr>
            <a:spLocks noChangeArrowheads="1"/>
          </p:cNvSpPr>
          <p:nvPr/>
        </p:nvSpPr>
        <p:spPr bwMode="auto">
          <a:xfrm>
            <a:off x="4289425" y="1017588"/>
            <a:ext cx="1654175" cy="582612"/>
          </a:xfrm>
          <a:prstGeom prst="roundRect">
            <a:avLst>
              <a:gd name="adj" fmla="val 16667"/>
            </a:avLst>
          </a:prstGeom>
          <a:gradFill rotWithShape="0">
            <a:gsLst>
              <a:gs pos="0">
                <a:srgbClr val="FFFF66"/>
              </a:gs>
              <a:gs pos="100000">
                <a:srgbClr val="FFFFCC"/>
              </a:gs>
            </a:gsLst>
            <a:lin ang="2700000" scaled="1"/>
          </a:gradFill>
          <a:ln w="9360">
            <a:noFill/>
            <a:round/>
            <a:headEnd/>
            <a:tailEnd/>
          </a:ln>
          <a:effectLst/>
        </p:spPr>
        <p:txBody>
          <a:bodyPr lIns="90000" tIns="52938" rIns="90000" bIns="45000" anchor="ctr"/>
          <a:lstStyle/>
          <a:p>
            <a:pPr algn="ctr">
              <a:tabLst>
                <a:tab pos="723900" algn="l"/>
                <a:tab pos="1447800" algn="l"/>
              </a:tabLst>
            </a:pPr>
            <a:r>
              <a:rPr lang="en-US" sz="900">
                <a:solidFill>
                  <a:srgbClr val="000000"/>
                </a:solidFill>
              </a:rPr>
              <a:t>Virtualize SUSE Linux Enterprise on Hyper-V and Windows on Xen,</a:t>
            </a:r>
          </a:p>
        </p:txBody>
      </p:sp>
      <p:sp>
        <p:nvSpPr>
          <p:cNvPr id="11274" name="AutoShape 10"/>
          <p:cNvSpPr>
            <a:spLocks noChangeArrowheads="1"/>
          </p:cNvSpPr>
          <p:nvPr/>
        </p:nvSpPr>
        <p:spPr bwMode="auto">
          <a:xfrm>
            <a:off x="4379913" y="3640138"/>
            <a:ext cx="1654175" cy="582612"/>
          </a:xfrm>
          <a:prstGeom prst="roundRect">
            <a:avLst>
              <a:gd name="adj" fmla="val 16667"/>
            </a:avLst>
          </a:prstGeom>
          <a:gradFill rotWithShape="0">
            <a:gsLst>
              <a:gs pos="0">
                <a:srgbClr val="FFFF66"/>
              </a:gs>
              <a:gs pos="100000">
                <a:srgbClr val="FFFFCC"/>
              </a:gs>
            </a:gsLst>
            <a:lin ang="2700000" scaled="1"/>
          </a:gradFill>
          <a:ln w="9360">
            <a:noFill/>
            <a:round/>
            <a:headEnd/>
            <a:tailEnd/>
          </a:ln>
          <a:effectLst/>
        </p:spPr>
        <p:txBody>
          <a:bodyPr lIns="90000" tIns="52938" rIns="90000" bIns="45000" anchor="ctr"/>
          <a:lstStyle/>
          <a:p>
            <a:pPr algn="ctr">
              <a:tabLst>
                <a:tab pos="723900" algn="l"/>
                <a:tab pos="1447800" algn="l"/>
              </a:tabLst>
            </a:pPr>
            <a:r>
              <a:rPr lang="en-US" sz="900">
                <a:solidFill>
                  <a:srgbClr val="000000"/>
                </a:solidFill>
              </a:rPr>
              <a:t>Document interoperability between Microsoft Office 2007 and OpenOffice.org</a:t>
            </a:r>
          </a:p>
        </p:txBody>
      </p:sp>
      <p:sp>
        <p:nvSpPr>
          <p:cNvPr id="11275" name="AutoShape 11"/>
          <p:cNvSpPr>
            <a:spLocks noChangeArrowheads="1"/>
          </p:cNvSpPr>
          <p:nvPr/>
        </p:nvSpPr>
        <p:spPr bwMode="auto">
          <a:xfrm>
            <a:off x="685800" y="5257800"/>
            <a:ext cx="1654175" cy="582613"/>
          </a:xfrm>
          <a:prstGeom prst="roundRect">
            <a:avLst>
              <a:gd name="adj" fmla="val 16667"/>
            </a:avLst>
          </a:prstGeom>
          <a:gradFill rotWithShape="0">
            <a:gsLst>
              <a:gs pos="0">
                <a:srgbClr val="FFFF66"/>
              </a:gs>
              <a:gs pos="100000">
                <a:srgbClr val="FFFFCC"/>
              </a:gs>
            </a:gsLst>
            <a:lin ang="2700000" scaled="1"/>
          </a:gradFill>
          <a:ln w="9360">
            <a:noFill/>
            <a:round/>
            <a:headEnd/>
            <a:tailEnd/>
          </a:ln>
          <a:effectLst/>
        </p:spPr>
        <p:txBody>
          <a:bodyPr lIns="90000" tIns="52938" rIns="90000" bIns="45000" anchor="ctr"/>
          <a:lstStyle/>
          <a:p>
            <a:pPr algn="ctr">
              <a:tabLst>
                <a:tab pos="723900" algn="l"/>
                <a:tab pos="1447800" algn="l"/>
              </a:tabLst>
            </a:pPr>
            <a:r>
              <a:rPr lang="en-US" sz="900">
                <a:solidFill>
                  <a:srgbClr val="000000"/>
                </a:solidFill>
              </a:rPr>
              <a:t>Federate multiple ID stores with ADFS to extend your Share Point collaboration</a:t>
            </a:r>
          </a:p>
        </p:txBody>
      </p:sp>
      <p:sp>
        <p:nvSpPr>
          <p:cNvPr id="11276" name="AutoShape 12"/>
          <p:cNvSpPr>
            <a:spLocks noChangeArrowheads="1"/>
          </p:cNvSpPr>
          <p:nvPr/>
        </p:nvSpPr>
        <p:spPr bwMode="auto">
          <a:xfrm>
            <a:off x="174625" y="842963"/>
            <a:ext cx="1654175" cy="582612"/>
          </a:xfrm>
          <a:prstGeom prst="roundRect">
            <a:avLst>
              <a:gd name="adj" fmla="val 16667"/>
            </a:avLst>
          </a:prstGeom>
          <a:gradFill rotWithShape="0">
            <a:gsLst>
              <a:gs pos="0">
                <a:srgbClr val="FFFF66"/>
              </a:gs>
              <a:gs pos="100000">
                <a:srgbClr val="FFFFCC"/>
              </a:gs>
            </a:gsLst>
            <a:lin ang="2700000" scaled="1"/>
          </a:gradFill>
          <a:ln w="9360">
            <a:noFill/>
            <a:round/>
            <a:headEnd/>
            <a:tailEnd/>
          </a:ln>
          <a:effectLst/>
        </p:spPr>
        <p:txBody>
          <a:bodyPr lIns="90000" tIns="52938" rIns="90000" bIns="45000" anchor="ctr"/>
          <a:lstStyle/>
          <a:p>
            <a:pPr algn="ctr">
              <a:tabLst>
                <a:tab pos="723900" algn="l"/>
                <a:tab pos="1447800" algn="l"/>
              </a:tabLst>
            </a:pPr>
            <a:r>
              <a:rPr lang="en-US" sz="900">
                <a:solidFill>
                  <a:srgbClr val="000000"/>
                </a:solidFill>
              </a:rPr>
              <a:t>Extend the monitoring capability of System Center Operations Manager to Linux environments</a:t>
            </a:r>
          </a:p>
        </p:txBody>
      </p:sp>
      <p:grpSp>
        <p:nvGrpSpPr>
          <p:cNvPr id="2" name="Group 13"/>
          <p:cNvGrpSpPr>
            <a:grpSpLocks/>
          </p:cNvGrpSpPr>
          <p:nvPr/>
        </p:nvGrpSpPr>
        <p:grpSpPr bwMode="auto">
          <a:xfrm>
            <a:off x="4781550" y="6088063"/>
            <a:ext cx="2127250" cy="612775"/>
            <a:chOff x="3012" y="3835"/>
            <a:chExt cx="1340" cy="386"/>
          </a:xfrm>
        </p:grpSpPr>
        <p:pic>
          <p:nvPicPr>
            <p:cNvPr id="11278" name="Picture 14"/>
            <p:cNvPicPr>
              <a:picLocks noChangeAspect="1" noChangeArrowheads="1"/>
            </p:cNvPicPr>
            <p:nvPr/>
          </p:nvPicPr>
          <p:blipFill>
            <a:blip r:embed="rId4"/>
            <a:srcRect/>
            <a:stretch>
              <a:fillRect/>
            </a:stretch>
          </p:blipFill>
          <p:spPr bwMode="auto">
            <a:xfrm>
              <a:off x="3168" y="3888"/>
              <a:ext cx="1185" cy="265"/>
            </a:xfrm>
            <a:prstGeom prst="rect">
              <a:avLst/>
            </a:prstGeom>
            <a:noFill/>
            <a:ln w="25200">
              <a:noFill/>
              <a:round/>
              <a:headEnd/>
              <a:tailEnd/>
            </a:ln>
            <a:effectLst/>
          </p:spPr>
        </p:pic>
        <p:sp>
          <p:nvSpPr>
            <p:cNvPr id="11279" name="Rectangle 15"/>
            <p:cNvSpPr>
              <a:spLocks noChangeArrowheads="1"/>
            </p:cNvSpPr>
            <p:nvPr/>
          </p:nvSpPr>
          <p:spPr bwMode="auto">
            <a:xfrm>
              <a:off x="3024" y="4077"/>
              <a:ext cx="1045" cy="144"/>
            </a:xfrm>
            <a:prstGeom prst="rect">
              <a:avLst/>
            </a:prstGeom>
            <a:solidFill>
              <a:srgbClr val="FFFFFF"/>
            </a:solidFill>
            <a:ln w="25200">
              <a:noFill/>
              <a:round/>
              <a:headEnd/>
              <a:tailEnd/>
            </a:ln>
            <a:effectLst/>
          </p:spPr>
          <p:txBody>
            <a:bodyPr wrap="none" anchor="ctr"/>
            <a:lstStyle/>
            <a:p>
              <a:endParaRPr lang="en-US"/>
            </a:p>
          </p:txBody>
        </p:sp>
        <p:sp>
          <p:nvSpPr>
            <p:cNvPr id="11280" name="Rectangle 16"/>
            <p:cNvSpPr>
              <a:spLocks noChangeArrowheads="1"/>
            </p:cNvSpPr>
            <p:nvPr/>
          </p:nvSpPr>
          <p:spPr bwMode="auto">
            <a:xfrm>
              <a:off x="3168" y="3835"/>
              <a:ext cx="922" cy="115"/>
            </a:xfrm>
            <a:prstGeom prst="rect">
              <a:avLst/>
            </a:prstGeom>
            <a:solidFill>
              <a:srgbClr val="FFFFFF"/>
            </a:solidFill>
            <a:ln w="25200">
              <a:noFill/>
              <a:round/>
              <a:headEnd/>
              <a:tailEnd/>
            </a:ln>
            <a:effectLst/>
          </p:spPr>
          <p:txBody>
            <a:bodyPr wrap="none" anchor="ctr"/>
            <a:lstStyle/>
            <a:p>
              <a:endParaRPr lang="en-US"/>
            </a:p>
          </p:txBody>
        </p:sp>
        <p:sp>
          <p:nvSpPr>
            <p:cNvPr id="11281" name="Rectangle 17"/>
            <p:cNvSpPr>
              <a:spLocks noChangeArrowheads="1"/>
            </p:cNvSpPr>
            <p:nvPr/>
          </p:nvSpPr>
          <p:spPr bwMode="auto">
            <a:xfrm>
              <a:off x="3012" y="3941"/>
              <a:ext cx="202" cy="235"/>
            </a:xfrm>
            <a:prstGeom prst="rect">
              <a:avLst/>
            </a:prstGeom>
            <a:solidFill>
              <a:srgbClr val="FFFFFF"/>
            </a:solidFill>
            <a:ln w="25200">
              <a:noFill/>
              <a:round/>
              <a:headEnd/>
              <a:tailEnd/>
            </a:ln>
            <a:effectLst/>
          </p:spPr>
          <p:txBody>
            <a:bodyPr wrap="none" anchor="ctr"/>
            <a:lstStyle/>
            <a:p>
              <a:endParaRPr lang="en-US"/>
            </a:p>
          </p:txBody>
        </p:sp>
      </p:grpSp>
      <p:sp>
        <p:nvSpPr>
          <p:cNvPr id="11282" name="AutoShape 18"/>
          <p:cNvSpPr>
            <a:spLocks noChangeArrowheads="1"/>
          </p:cNvSpPr>
          <p:nvPr/>
        </p:nvSpPr>
        <p:spPr bwMode="auto">
          <a:xfrm>
            <a:off x="6488113" y="6121400"/>
            <a:ext cx="1654175" cy="582613"/>
          </a:xfrm>
          <a:prstGeom prst="roundRect">
            <a:avLst>
              <a:gd name="adj" fmla="val 16667"/>
            </a:avLst>
          </a:prstGeom>
          <a:gradFill rotWithShape="0">
            <a:gsLst>
              <a:gs pos="0">
                <a:srgbClr val="FFFF66"/>
              </a:gs>
              <a:gs pos="100000">
                <a:srgbClr val="FFFFCC"/>
              </a:gs>
            </a:gsLst>
            <a:lin ang="2700000" scaled="1"/>
          </a:gradFill>
          <a:ln w="9360">
            <a:noFill/>
            <a:round/>
            <a:headEnd/>
            <a:tailEnd/>
          </a:ln>
          <a:effectLst/>
        </p:spPr>
        <p:txBody>
          <a:bodyPr lIns="90000" tIns="52938" rIns="90000" bIns="45000" anchor="ctr"/>
          <a:lstStyle/>
          <a:p>
            <a:pPr algn="ctr">
              <a:tabLst>
                <a:tab pos="723900" algn="l"/>
                <a:tab pos="1447800" algn="l"/>
              </a:tabLst>
            </a:pPr>
            <a:r>
              <a:rPr lang="en-US" sz="900">
                <a:solidFill>
                  <a:srgbClr val="000000"/>
                </a:solidFill>
              </a:rPr>
              <a:t>Creating Microsoft's User Interface Automation (UIA) bridge to Linux accessibility projects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0190"/>
            <a:ext cx="9144000" cy="664797"/>
          </a:xfrm>
        </p:spPr>
        <p:txBody>
          <a:bodyPr/>
          <a:lstStyle/>
          <a:p>
            <a:pPr defTabSz="913660">
              <a:defRPr/>
            </a:pPr>
            <a:r>
              <a:rPr dirty="0" smtClean="0">
                <a:latin typeface="Trebuchet MS" pitchFamily="34" charset="0"/>
              </a:rPr>
              <a:t> Special</a:t>
            </a:r>
            <a:r>
              <a:rPr dirty="0" smtClean="0"/>
              <a:t> </a:t>
            </a:r>
            <a:r>
              <a:rPr lang="en-US" dirty="0"/>
              <a:t>Proof of Concept (</a:t>
            </a:r>
            <a:r>
              <a:rPr dirty="0"/>
              <a:t>POC</a:t>
            </a:r>
            <a:r>
              <a:rPr lang="en-US" dirty="0"/>
              <a:t>)</a:t>
            </a:r>
            <a:r>
              <a:rPr dirty="0"/>
              <a:t> Offer</a:t>
            </a:r>
            <a:r>
              <a:rPr lang="en-US" dirty="0"/>
              <a:t>s</a:t>
            </a:r>
            <a:endParaRPr dirty="0"/>
          </a:p>
        </p:txBody>
      </p:sp>
      <p:sp>
        <p:nvSpPr>
          <p:cNvPr id="44035" name="Text Placeholder 2"/>
          <p:cNvSpPr>
            <a:spLocks noGrp="1"/>
          </p:cNvSpPr>
          <p:nvPr>
            <p:ph idx="1"/>
          </p:nvPr>
        </p:nvSpPr>
        <p:spPr>
          <a:xfrm>
            <a:off x="636511" y="1144972"/>
            <a:ext cx="8294294" cy="4865303"/>
          </a:xfrm>
        </p:spPr>
        <p:txBody>
          <a:bodyPr/>
          <a:lstStyle/>
          <a:p>
            <a:pPr>
              <a:lnSpc>
                <a:spcPct val="100000"/>
              </a:lnSpc>
              <a:spcBef>
                <a:spcPts val="422"/>
              </a:spcBef>
              <a:spcAft>
                <a:spcPts val="422"/>
              </a:spcAft>
              <a:buFontTx/>
              <a:buChar char="•"/>
            </a:pPr>
            <a:r>
              <a:rPr lang="en-US" sz="2200" dirty="0" smtClean="0">
                <a:solidFill>
                  <a:schemeClr val="tx1"/>
                </a:solidFill>
              </a:rPr>
              <a:t>Four ‘flavors’ or POC available to address many customer interoperability issues</a:t>
            </a:r>
          </a:p>
          <a:p>
            <a:pPr lvl="1">
              <a:lnSpc>
                <a:spcPct val="100000"/>
              </a:lnSpc>
              <a:spcAft>
                <a:spcPts val="422"/>
              </a:spcAft>
              <a:buFontTx/>
              <a:buChar char="•"/>
            </a:pPr>
            <a:r>
              <a:rPr lang="en-US" sz="1800" dirty="0" smtClean="0">
                <a:solidFill>
                  <a:schemeClr val="tx1"/>
                </a:solidFill>
              </a:rPr>
              <a:t>Virtualization of SLES on Hyper-V</a:t>
            </a:r>
          </a:p>
          <a:p>
            <a:pPr lvl="1">
              <a:lnSpc>
                <a:spcPct val="100000"/>
              </a:lnSpc>
              <a:spcAft>
                <a:spcPts val="422"/>
              </a:spcAft>
              <a:buFontTx/>
              <a:buChar char="•"/>
            </a:pPr>
            <a:r>
              <a:rPr lang="en-US" sz="1800" dirty="0" smtClean="0">
                <a:solidFill>
                  <a:schemeClr val="tx1"/>
                </a:solidFill>
              </a:rPr>
              <a:t>Management using SCOM with Novell Management Packs for SLES monitoring</a:t>
            </a:r>
          </a:p>
          <a:p>
            <a:pPr lvl="1">
              <a:lnSpc>
                <a:spcPct val="100000"/>
              </a:lnSpc>
              <a:spcAft>
                <a:spcPts val="422"/>
              </a:spcAft>
              <a:buFontTx/>
              <a:buChar char="•"/>
            </a:pPr>
            <a:r>
              <a:rPr lang="en-US" sz="1800" dirty="0" smtClean="0">
                <a:solidFill>
                  <a:schemeClr val="tx1"/>
                </a:solidFill>
              </a:rPr>
              <a:t>Expanded Support for RHEL on bare metal or as a virtual guest on Hyper-V</a:t>
            </a:r>
          </a:p>
          <a:p>
            <a:pPr lvl="1">
              <a:lnSpc>
                <a:spcPct val="100000"/>
              </a:lnSpc>
              <a:spcAft>
                <a:spcPts val="422"/>
              </a:spcAft>
              <a:buFontTx/>
              <a:buChar char="•"/>
            </a:pPr>
            <a:r>
              <a:rPr lang="en-US" sz="1800" dirty="0" smtClean="0">
                <a:solidFill>
                  <a:schemeClr val="tx1"/>
                </a:solidFill>
              </a:rPr>
              <a:t>Microsoft SharePoint access from Linux guests through federated identity</a:t>
            </a:r>
          </a:p>
          <a:p>
            <a:pPr>
              <a:lnSpc>
                <a:spcPct val="100000"/>
              </a:lnSpc>
              <a:spcBef>
                <a:spcPts val="422"/>
              </a:spcBef>
              <a:spcAft>
                <a:spcPts val="422"/>
              </a:spcAft>
              <a:buFontTx/>
              <a:buChar char="•"/>
            </a:pPr>
            <a:r>
              <a:rPr lang="en-US" sz="2200" dirty="0" smtClean="0">
                <a:solidFill>
                  <a:schemeClr val="tx1"/>
                </a:solidFill>
              </a:rPr>
              <a:t>Customer must have a defined project and be interested in migrating to SLES or purchasing support from Novell</a:t>
            </a:r>
            <a:endParaRPr lang="en-US" sz="2200" i="1" dirty="0" smtClean="0">
              <a:solidFill>
                <a:schemeClr val="tx1"/>
              </a:solidFill>
            </a:endParaRPr>
          </a:p>
          <a:p>
            <a:pPr>
              <a:lnSpc>
                <a:spcPct val="100000"/>
              </a:lnSpc>
              <a:spcBef>
                <a:spcPts val="422"/>
              </a:spcBef>
              <a:spcAft>
                <a:spcPts val="422"/>
              </a:spcAft>
              <a:buFontTx/>
              <a:buChar char="•"/>
            </a:pPr>
            <a:r>
              <a:rPr lang="en-US" sz="2200" dirty="0" smtClean="0">
                <a:solidFill>
                  <a:schemeClr val="tx1"/>
                </a:solidFill>
              </a:rPr>
              <a:t>Customer must commit appropriate levels of resources (people) to support the POC and to support the development of customer evidence (case studies, quotes...) at the conclusion of the POC</a:t>
            </a:r>
          </a:p>
          <a:p>
            <a:pPr>
              <a:lnSpc>
                <a:spcPct val="100000"/>
              </a:lnSpc>
              <a:spcBef>
                <a:spcPts val="422"/>
              </a:spcBef>
              <a:spcAft>
                <a:spcPts val="422"/>
              </a:spcAft>
              <a:buFontTx/>
              <a:buChar char="•"/>
            </a:pPr>
            <a:r>
              <a:rPr lang="en-US" sz="2200" dirty="0" smtClean="0">
                <a:solidFill>
                  <a:schemeClr val="tx1"/>
                </a:solidFill>
              </a:rPr>
              <a:t>A Dell (or similar) server </a:t>
            </a:r>
            <a:r>
              <a:rPr lang="en-US" sz="2200" i="1" dirty="0" smtClean="0">
                <a:solidFill>
                  <a:schemeClr val="tx1"/>
                </a:solidFill>
              </a:rPr>
              <a:t>may</a:t>
            </a:r>
            <a:r>
              <a:rPr lang="en-US" sz="2200" dirty="0" smtClean="0">
                <a:solidFill>
                  <a:schemeClr val="tx1"/>
                </a:solidFill>
              </a:rPr>
              <a:t> be supplied for the POC</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Standards One Important Way to Achieve Interoperability</a:t>
            </a:r>
            <a:endParaRPr lang="en-US" sz="3200" dirty="0"/>
          </a:p>
        </p:txBody>
      </p:sp>
      <p:sp>
        <p:nvSpPr>
          <p:cNvPr id="9" name="Slide Number Placeholder 8"/>
          <p:cNvSpPr>
            <a:spLocks noGrp="1"/>
          </p:cNvSpPr>
          <p:nvPr>
            <p:ph type="sldNum" sz="quarter" idx="12"/>
          </p:nvPr>
        </p:nvSpPr>
        <p:spPr/>
        <p:txBody>
          <a:bodyPr/>
          <a:lstStyle/>
          <a:p>
            <a:fld id="{1469F434-9395-49E2-B96E-5B043E0D1207}" type="slidenum">
              <a:rPr lang="en-US" smtClean="0"/>
              <a:pPr/>
              <a:t>5</a:t>
            </a:fld>
            <a:endParaRPr lang="en-US" dirty="0"/>
          </a:p>
        </p:txBody>
      </p:sp>
      <p:sp>
        <p:nvSpPr>
          <p:cNvPr id="18" name="Text Placeholder 17"/>
          <p:cNvSpPr>
            <a:spLocks noGrp="1"/>
          </p:cNvSpPr>
          <p:nvPr>
            <p:ph type="body" sz="quarter" idx="14"/>
          </p:nvPr>
        </p:nvSpPr>
        <p:spPr>
          <a:xfrm>
            <a:off x="304801" y="685802"/>
            <a:ext cx="8534400" cy="506767"/>
          </a:xfrm>
        </p:spPr>
        <p:txBody>
          <a:bodyPr/>
          <a:lstStyle/>
          <a:p>
            <a:r>
              <a:rPr lang="en-US" dirty="0" smtClean="0"/>
              <a:t>Microsoft’s Multifaceted Approach </a:t>
            </a:r>
          </a:p>
          <a:p>
            <a:endParaRPr lang="en-US" dirty="0"/>
          </a:p>
        </p:txBody>
      </p:sp>
      <p:sp>
        <p:nvSpPr>
          <p:cNvPr id="13" name="Rounded Rectangular Callout 12"/>
          <p:cNvSpPr/>
          <p:nvPr/>
        </p:nvSpPr>
        <p:spPr bwMode="auto">
          <a:xfrm>
            <a:off x="422277" y="4615031"/>
            <a:ext cx="8168570" cy="1534944"/>
          </a:xfrm>
          <a:prstGeom prst="wedgeRoundRectCallout">
            <a:avLst>
              <a:gd name="adj1" fmla="val 56735"/>
              <a:gd name="adj2" fmla="val 42437"/>
              <a:gd name="adj3" fmla="val 16667"/>
            </a:avLst>
          </a:prstGeom>
          <a:solidFill>
            <a:srgbClr val="00B0F0">
              <a:alpha val="34000"/>
            </a:srgbClr>
          </a:solidFill>
          <a:ln>
            <a:solidFill>
              <a:schemeClr val="accent5">
                <a:alpha val="76000"/>
              </a:schemeClr>
            </a:solidFill>
          </a:ln>
        </p:spPr>
        <p:style>
          <a:lnRef idx="2">
            <a:schemeClr val="dk1">
              <a:shade val="50000"/>
            </a:schemeClr>
          </a:lnRef>
          <a:fillRef idx="1">
            <a:schemeClr val="dk1"/>
          </a:fillRef>
          <a:effectRef idx="0">
            <a:schemeClr val="dk1"/>
          </a:effectRef>
          <a:fontRef idx="minor">
            <a:schemeClr val="lt1"/>
          </a:fontRef>
        </p:style>
        <p:txBody>
          <a:bodyPr lIns="91435" tIns="45718" rIns="91435" bIns="45718" rtlCol="0" anchor="ctr"/>
          <a:lstStyle/>
          <a:p>
            <a:pPr algn="ctr">
              <a:spcAft>
                <a:spcPts val="600"/>
              </a:spcAft>
              <a:defRPr/>
            </a:pPr>
            <a:endParaRPr lang="en-US" dirty="0" smtClean="0"/>
          </a:p>
        </p:txBody>
      </p:sp>
      <p:sp>
        <p:nvSpPr>
          <p:cNvPr id="14" name="Rectangle 13"/>
          <p:cNvSpPr/>
          <p:nvPr/>
        </p:nvSpPr>
        <p:spPr>
          <a:xfrm>
            <a:off x="553159" y="4695495"/>
            <a:ext cx="7845777" cy="1438851"/>
          </a:xfrm>
          <a:prstGeom prst="rect">
            <a:avLst/>
          </a:prstGeom>
          <a:noFill/>
        </p:spPr>
        <p:txBody>
          <a:bodyPr wrap="square" lIns="91435" tIns="45718" rIns="91435" bIns="45718">
            <a:spAutoFit/>
          </a:bodyPr>
          <a:lstStyle/>
          <a:p>
            <a:pPr>
              <a:spcAft>
                <a:spcPts val="600"/>
              </a:spcAft>
              <a:defRPr/>
            </a:pPr>
            <a:r>
              <a:rPr lang="en-US" sz="1600" dirty="0" smtClean="0">
                <a:solidFill>
                  <a:schemeClr val="bg1"/>
                </a:solidFill>
                <a:effectLst>
                  <a:outerShdw blurRad="38100" dist="38100" dir="2700000" algn="tl">
                    <a:srgbClr val="000000">
                      <a:alpha val="43137"/>
                    </a:srgbClr>
                  </a:outerShdw>
                </a:effectLst>
              </a:rPr>
              <a:t>“By increasing the openness of our products and participating actively in the development and maintenance of </a:t>
            </a:r>
            <a:r>
              <a:rPr lang="en-US" b="1" dirty="0" smtClean="0">
                <a:solidFill>
                  <a:schemeClr val="accent4">
                    <a:lumMod val="60000"/>
                    <a:lumOff val="40000"/>
                  </a:schemeClr>
                </a:solidFill>
                <a:effectLst>
                  <a:outerShdw blurRad="38100" dist="38100" dir="2700000" algn="tl">
                    <a:srgbClr val="000000">
                      <a:alpha val="43137"/>
                    </a:srgbClr>
                  </a:outerShdw>
                </a:effectLst>
              </a:rPr>
              <a:t>document format standards</a:t>
            </a:r>
            <a:r>
              <a:rPr lang="en-US" sz="1600" dirty="0" smtClean="0">
                <a:solidFill>
                  <a:schemeClr val="bg1"/>
                </a:solidFill>
                <a:effectLst>
                  <a:outerShdw blurRad="38100" dist="38100" dir="2700000" algn="tl">
                    <a:srgbClr val="000000">
                      <a:alpha val="43137"/>
                    </a:srgbClr>
                  </a:outerShdw>
                </a:effectLst>
              </a:rPr>
              <a:t>, we believe we can help </a:t>
            </a:r>
            <a:r>
              <a:rPr lang="en-US" b="1" dirty="0" smtClean="0">
                <a:solidFill>
                  <a:schemeClr val="accent4">
                    <a:lumMod val="60000"/>
                    <a:lumOff val="40000"/>
                  </a:schemeClr>
                </a:solidFill>
                <a:effectLst>
                  <a:outerShdw blurRad="38100" dist="38100" dir="2700000" algn="tl">
                    <a:srgbClr val="000000">
                      <a:alpha val="43137"/>
                    </a:srgbClr>
                  </a:outerShdw>
                </a:effectLst>
              </a:rPr>
              <a:t>create opportunities</a:t>
            </a:r>
            <a:r>
              <a:rPr lang="en-US" b="1" dirty="0" smtClean="0">
                <a:solidFill>
                  <a:schemeClr val="accent4">
                    <a:lumMod val="40000"/>
                    <a:lumOff val="60000"/>
                  </a:schemeClr>
                </a:solidFill>
                <a:effectLst>
                  <a:outerShdw blurRad="38100" dist="38100" dir="2700000" algn="tl">
                    <a:srgbClr val="000000">
                      <a:alpha val="43137"/>
                    </a:srgbClr>
                  </a:outerShdw>
                </a:effectLst>
              </a:rPr>
              <a:t> </a:t>
            </a:r>
            <a:r>
              <a:rPr lang="en-US" sz="1600" dirty="0" smtClean="0">
                <a:solidFill>
                  <a:schemeClr val="bg1"/>
                </a:solidFill>
                <a:effectLst>
                  <a:outerShdw blurRad="38100" dist="38100" dir="2700000" algn="tl">
                    <a:srgbClr val="000000">
                      <a:alpha val="43137"/>
                    </a:srgbClr>
                  </a:outerShdw>
                </a:effectLst>
              </a:rPr>
              <a:t>for developers and competitors, including members of the open source communities, to innovate and deliver new value for customers.”</a:t>
            </a:r>
          </a:p>
          <a:p>
            <a:pPr algn="r">
              <a:spcAft>
                <a:spcPts val="600"/>
              </a:spcAft>
              <a:defRPr/>
            </a:pPr>
            <a:r>
              <a:rPr lang="en-US" sz="1200" dirty="0" smtClean="0">
                <a:solidFill>
                  <a:schemeClr val="bg1"/>
                </a:solidFill>
                <a:effectLst>
                  <a:outerShdw blurRad="38100" dist="38100" dir="2700000" algn="tl">
                    <a:srgbClr val="000000">
                      <a:alpha val="43137"/>
                    </a:srgbClr>
                  </a:outerShdw>
                </a:effectLst>
              </a:rPr>
              <a:t>Chris </a:t>
            </a:r>
            <a:r>
              <a:rPr lang="en-US" sz="1200" dirty="0" err="1" smtClean="0">
                <a:solidFill>
                  <a:schemeClr val="bg1"/>
                </a:solidFill>
                <a:effectLst>
                  <a:outerShdw blurRad="38100" dist="38100" dir="2700000" algn="tl">
                    <a:srgbClr val="000000">
                      <a:alpha val="43137"/>
                    </a:srgbClr>
                  </a:outerShdw>
                </a:effectLst>
              </a:rPr>
              <a:t>Capossela</a:t>
            </a:r>
            <a:r>
              <a:rPr lang="en-US" sz="1200" dirty="0" smtClean="0">
                <a:solidFill>
                  <a:schemeClr val="bg1"/>
                </a:solidFill>
                <a:effectLst>
                  <a:outerShdw blurRad="38100" dist="38100" dir="2700000" algn="tl">
                    <a:srgbClr val="000000">
                      <a:alpha val="43137"/>
                    </a:srgbClr>
                  </a:outerShdw>
                </a:effectLst>
              </a:rPr>
              <a:t>, Senior Vice President, Microsoft Business Division</a:t>
            </a:r>
          </a:p>
        </p:txBody>
      </p:sp>
      <p:sp>
        <p:nvSpPr>
          <p:cNvPr id="20" name="Rectangle 19"/>
          <p:cNvSpPr/>
          <p:nvPr/>
        </p:nvSpPr>
        <p:spPr>
          <a:xfrm>
            <a:off x="4137495" y="1172818"/>
            <a:ext cx="2459300" cy="1780294"/>
          </a:xfrm>
          <a:prstGeom prst="rect">
            <a:avLst/>
          </a:prstGeom>
        </p:spPr>
        <p:txBody>
          <a:bodyPr wrap="square" lIns="91435" tIns="45718" rIns="91435" bIns="45718">
            <a:spAutoFit/>
          </a:bodyPr>
          <a:lstStyle/>
          <a:p>
            <a:r>
              <a:rPr lang="en-US" dirty="0" smtClean="0"/>
              <a:t>Ensuring</a:t>
            </a:r>
            <a:r>
              <a:rPr lang="en-US" dirty="0" smtClean="0">
                <a:solidFill>
                  <a:schemeClr val="bg1"/>
                </a:solidFill>
              </a:rPr>
              <a:t> </a:t>
            </a:r>
            <a:r>
              <a:rPr lang="en-US" b="1" dirty="0" smtClean="0">
                <a:solidFill>
                  <a:schemeClr val="accent4">
                    <a:lumMod val="40000"/>
                    <a:lumOff val="60000"/>
                  </a:schemeClr>
                </a:solidFill>
              </a:rPr>
              <a:t>broad, comprehensive support </a:t>
            </a:r>
            <a:r>
              <a:rPr lang="en-US" dirty="0" smtClean="0"/>
              <a:t>for Web Service standards and promoting compatibility testing</a:t>
            </a:r>
          </a:p>
        </p:txBody>
      </p:sp>
      <p:sp>
        <p:nvSpPr>
          <p:cNvPr id="22" name="Rectangle 21"/>
          <p:cNvSpPr/>
          <p:nvPr/>
        </p:nvSpPr>
        <p:spPr>
          <a:xfrm>
            <a:off x="1891328" y="1172817"/>
            <a:ext cx="2289907" cy="1498967"/>
          </a:xfrm>
          <a:prstGeom prst="rect">
            <a:avLst/>
          </a:prstGeom>
        </p:spPr>
        <p:txBody>
          <a:bodyPr wrap="square" lIns="91435" tIns="45718" rIns="91435" bIns="45718">
            <a:spAutoFit/>
          </a:bodyPr>
          <a:lstStyle/>
          <a:p>
            <a:r>
              <a:rPr lang="en-US" dirty="0" smtClean="0"/>
              <a:t>Providing</a:t>
            </a:r>
            <a:r>
              <a:rPr lang="en-US" dirty="0" smtClean="0">
                <a:solidFill>
                  <a:schemeClr val="bg1"/>
                </a:solidFill>
              </a:rPr>
              <a:t> </a:t>
            </a:r>
            <a:r>
              <a:rPr lang="en-US" b="1" dirty="0" smtClean="0">
                <a:solidFill>
                  <a:schemeClr val="accent4">
                    <a:lumMod val="40000"/>
                    <a:lumOff val="60000"/>
                  </a:schemeClr>
                </a:solidFill>
              </a:rPr>
              <a:t>native ODF, PDF, XPS support </a:t>
            </a:r>
            <a:r>
              <a:rPr lang="en-US" dirty="0" smtClean="0"/>
              <a:t>in Office 2007 SP2 in addition to </a:t>
            </a:r>
            <a:r>
              <a:rPr lang="en-US" b="1" dirty="0" smtClean="0">
                <a:solidFill>
                  <a:schemeClr val="accent4">
                    <a:lumMod val="40000"/>
                    <a:lumOff val="60000"/>
                  </a:schemeClr>
                </a:solidFill>
              </a:rPr>
              <a:t>Open XML </a:t>
            </a:r>
            <a:br>
              <a:rPr lang="en-US" b="1" dirty="0" smtClean="0">
                <a:solidFill>
                  <a:schemeClr val="accent4">
                    <a:lumMod val="40000"/>
                    <a:lumOff val="60000"/>
                  </a:schemeClr>
                </a:solidFill>
              </a:rPr>
            </a:br>
            <a:r>
              <a:rPr lang="en-US" dirty="0" smtClean="0"/>
              <a:t>(ISO/IEC 29500)</a:t>
            </a:r>
          </a:p>
        </p:txBody>
      </p:sp>
      <p:sp>
        <p:nvSpPr>
          <p:cNvPr id="24" name="Rectangle 23"/>
          <p:cNvSpPr/>
          <p:nvPr/>
        </p:nvSpPr>
        <p:spPr>
          <a:xfrm>
            <a:off x="6718645" y="1172818"/>
            <a:ext cx="2299902" cy="1780294"/>
          </a:xfrm>
          <a:prstGeom prst="rect">
            <a:avLst/>
          </a:prstGeom>
        </p:spPr>
        <p:txBody>
          <a:bodyPr wrap="square" lIns="91435" tIns="45718" rIns="91435" bIns="45718">
            <a:spAutoFit/>
          </a:bodyPr>
          <a:lstStyle/>
          <a:p>
            <a:r>
              <a:rPr lang="en-US" dirty="0" smtClean="0"/>
              <a:t>Collaborating with IBM, EMC on </a:t>
            </a:r>
            <a:r>
              <a:rPr lang="en-US" b="1" dirty="0" smtClean="0">
                <a:solidFill>
                  <a:schemeClr val="accent4">
                    <a:lumMod val="40000"/>
                    <a:lumOff val="60000"/>
                  </a:schemeClr>
                </a:solidFill>
              </a:rPr>
              <a:t>Content Management Interoperability Services</a:t>
            </a:r>
            <a:r>
              <a:rPr lang="en-US" dirty="0" smtClean="0">
                <a:solidFill>
                  <a:schemeClr val="bg1"/>
                </a:solidFill>
              </a:rPr>
              <a:t> </a:t>
            </a:r>
            <a:r>
              <a:rPr lang="en-US" dirty="0" smtClean="0"/>
              <a:t>(CMIS) specification</a:t>
            </a:r>
          </a:p>
        </p:txBody>
      </p:sp>
      <p:sp>
        <p:nvSpPr>
          <p:cNvPr id="12" name="Rectangle 11"/>
          <p:cNvSpPr/>
          <p:nvPr/>
        </p:nvSpPr>
        <p:spPr>
          <a:xfrm>
            <a:off x="309386" y="1172814"/>
            <a:ext cx="1863660" cy="1498967"/>
          </a:xfrm>
          <a:prstGeom prst="rect">
            <a:avLst/>
          </a:prstGeom>
        </p:spPr>
        <p:txBody>
          <a:bodyPr wrap="square" lIns="91435" tIns="45718" rIns="91435" bIns="45718">
            <a:spAutoFit/>
          </a:bodyPr>
          <a:lstStyle/>
          <a:p>
            <a:r>
              <a:rPr lang="en-US" dirty="0" smtClean="0"/>
              <a:t>Working with </a:t>
            </a:r>
            <a:r>
              <a:rPr lang="en-US" b="1" dirty="0" smtClean="0">
                <a:solidFill>
                  <a:schemeClr val="accent4">
                    <a:lumMod val="40000"/>
                    <a:lumOff val="60000"/>
                  </a:schemeClr>
                </a:solidFill>
              </a:rPr>
              <a:t>over 150 standard organizations</a:t>
            </a:r>
            <a:r>
              <a:rPr lang="en-US" b="1" dirty="0" smtClean="0">
                <a:solidFill>
                  <a:schemeClr val="bg1"/>
                </a:solidFill>
              </a:rPr>
              <a:t> </a:t>
            </a:r>
            <a:r>
              <a:rPr lang="en-US" dirty="0" smtClean="0"/>
              <a:t>yearly </a:t>
            </a:r>
          </a:p>
        </p:txBody>
      </p:sp>
      <p:sp>
        <p:nvSpPr>
          <p:cNvPr id="17" name="Rectangle 16"/>
          <p:cNvSpPr/>
          <p:nvPr/>
        </p:nvSpPr>
        <p:spPr>
          <a:xfrm>
            <a:off x="0" y="3187001"/>
            <a:ext cx="9144000" cy="1223635"/>
          </a:xfrm>
          <a:prstGeom prst="rect">
            <a:avLst/>
          </a:prstGeom>
          <a:solidFill>
            <a:schemeClr val="bg1">
              <a:lumMod val="50000"/>
              <a:lumOff val="50000"/>
              <a:alpha val="54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35" tIns="45718" rIns="91435" bIns="45718" rtlCol="0" anchor="ctr"/>
          <a:lstStyle/>
          <a:p>
            <a:pPr algn="ctr"/>
            <a:endParaRPr lang="en-US"/>
          </a:p>
        </p:txBody>
      </p:sp>
      <p:pic>
        <p:nvPicPr>
          <p:cNvPr id="21" name="Picture 10" descr="ISO Logo"/>
          <p:cNvPicPr>
            <a:picLocks noChangeAspect="1" noChangeArrowheads="1"/>
          </p:cNvPicPr>
          <p:nvPr/>
        </p:nvPicPr>
        <p:blipFill>
          <a:blip r:embed="rId3" cstate="print"/>
          <a:srcRect/>
          <a:stretch>
            <a:fillRect/>
          </a:stretch>
        </p:blipFill>
        <p:spPr bwMode="auto">
          <a:xfrm>
            <a:off x="422278" y="3505556"/>
            <a:ext cx="1989567" cy="571264"/>
          </a:xfrm>
          <a:prstGeom prst="rect">
            <a:avLst/>
          </a:prstGeom>
          <a:noFill/>
        </p:spPr>
      </p:pic>
      <p:pic>
        <p:nvPicPr>
          <p:cNvPr id="23" name="Picture 2" descr="D:\2008 jobs\logos\IEEE2.png"/>
          <p:cNvPicPr>
            <a:picLocks noChangeAspect="1" noChangeArrowheads="1"/>
          </p:cNvPicPr>
          <p:nvPr/>
        </p:nvPicPr>
        <p:blipFill>
          <a:blip r:embed="rId4" cstate="print"/>
          <a:srcRect/>
          <a:stretch>
            <a:fillRect/>
          </a:stretch>
        </p:blipFill>
        <p:spPr bwMode="auto">
          <a:xfrm>
            <a:off x="3047724" y="3560364"/>
            <a:ext cx="1577864" cy="461659"/>
          </a:xfrm>
          <a:prstGeom prst="rect">
            <a:avLst/>
          </a:prstGeom>
          <a:noFill/>
        </p:spPr>
      </p:pic>
      <p:pic>
        <p:nvPicPr>
          <p:cNvPr id="25" name="Picture 3" descr="D:\2008 jobs\logos\ietf.png"/>
          <p:cNvPicPr>
            <a:picLocks noChangeAspect="1" noChangeArrowheads="1"/>
          </p:cNvPicPr>
          <p:nvPr/>
        </p:nvPicPr>
        <p:blipFill>
          <a:blip r:embed="rId5" cstate="screen"/>
          <a:srcRect/>
          <a:stretch>
            <a:fillRect/>
          </a:stretch>
        </p:blipFill>
        <p:spPr bwMode="auto">
          <a:xfrm>
            <a:off x="7020024" y="3386278"/>
            <a:ext cx="1525367" cy="809831"/>
          </a:xfrm>
          <a:prstGeom prst="rect">
            <a:avLst/>
          </a:prstGeom>
          <a:noFill/>
        </p:spPr>
      </p:pic>
      <p:pic>
        <p:nvPicPr>
          <p:cNvPr id="26" name="Picture 5" descr="D:\2008 jobs\logos\ws-i2.png"/>
          <p:cNvPicPr>
            <a:picLocks noChangeAspect="1" noChangeArrowheads="1"/>
          </p:cNvPicPr>
          <p:nvPr/>
        </p:nvPicPr>
        <p:blipFill>
          <a:blip r:embed="rId6" cstate="print"/>
          <a:srcRect/>
          <a:stretch>
            <a:fillRect/>
          </a:stretch>
        </p:blipFill>
        <p:spPr bwMode="auto">
          <a:xfrm>
            <a:off x="5261468" y="3374321"/>
            <a:ext cx="1122670" cy="833745"/>
          </a:xfrm>
          <a:prstGeom prst="rect">
            <a:avLst/>
          </a:prstGeom>
          <a:noFill/>
        </p:spPr>
      </p:pic>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dirty="0"/>
              <a:t>question &amp; </a:t>
            </a:r>
            <a:r>
              <a:rPr lang="en-US" dirty="0" smtClean="0"/>
              <a:t>answer time...</a:t>
            </a:r>
            <a:endParaRPr lang="en-US" dirty="0"/>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lIns="91435" tIns="45718" rIns="91435" bIns="45718" anchor="ctr" anchorCtr="0"/>
          <a:lstStyle/>
          <a:p>
            <a:pPr algn="ctr" defTabSz="914052"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lIns="91435" tIns="45718" rIns="91435" bIns="45718" anchor="ctr" anchorCtr="0"/>
          <a:lstStyle/>
          <a:p>
            <a:pPr algn="ctr" defTabSz="914052"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3" y="3607054"/>
            <a:ext cx="3624263" cy="738032"/>
          </a:xfrm>
          <a:prstGeom prst="rect">
            <a:avLst/>
          </a:prstGeom>
        </p:spPr>
      </p:pic>
      <p:grpSp>
        <p:nvGrpSpPr>
          <p:cNvPr id="3"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algn="ctr" defTabSz="914353">
                <a:defRPr/>
              </a:pPr>
              <a:endParaRPr lang="en-US" kern="0" dirty="0">
                <a:solidFill>
                  <a:sysClr val="window" lastClr="FFFFFF"/>
                </a:solidFill>
                <a:latin typeface="Calibri"/>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algn="ctr" defTabSz="914353">
                <a:defRPr/>
              </a:pPr>
              <a:endParaRPr lang="en-US" kern="0" dirty="0">
                <a:solidFill>
                  <a:sysClr val="window" lastClr="FFFFFF"/>
                </a:solidFill>
                <a:latin typeface="Calibri"/>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algn="ctr" defTabSz="914353">
                <a:defRPr/>
              </a:pPr>
              <a:endParaRPr lang="en-US" kern="0" dirty="0">
                <a:solidFill>
                  <a:sysClr val="window" lastClr="FFFFFF"/>
                </a:solidFill>
                <a:latin typeface="Calibri"/>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1" tIns="45716" rIns="91431" bIns="45716" numCol="1" rtlCol="0" anchor="ctr" anchorCtr="0" compatLnSpc="1">
            <a:prstTxWarp prst="textNoShape">
              <a:avLst/>
            </a:prstTxWarp>
          </a:bodyPr>
          <a:lstStyle/>
          <a:p>
            <a:pPr algn="ctr" defTabSz="914052"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4" y="2322875"/>
            <a:ext cx="3849547" cy="954103"/>
          </a:xfrm>
          <a:prstGeom prst="rect">
            <a:avLst/>
          </a:prstGeom>
        </p:spPr>
        <p:txBody>
          <a:bodyPr wrap="square" lIns="91435" tIns="45718" rIns="91435" bIns="45718">
            <a:spAutoFit/>
          </a:bodyPr>
          <a:lstStyle/>
          <a:p>
            <a:pPr>
              <a:spcBef>
                <a:spcPts val="600"/>
              </a:spcBef>
            </a:pPr>
            <a:r>
              <a:rPr lang="en-US" sz="2000" dirty="0" smtClean="0">
                <a:hlinkClick r:id="rId4"/>
              </a:rPr>
              <a:t>www.microsoft.com/teched</a:t>
            </a:r>
            <a:r>
              <a:rPr lang="en-US" sz="2000" dirty="0" smtClean="0"/>
              <a:t> </a:t>
            </a:r>
          </a:p>
          <a:p>
            <a:pPr marL="0" lvl="1">
              <a:tabLst>
                <a:tab pos="1828706" algn="l"/>
              </a:tabLst>
            </a:pPr>
            <a:endParaRPr lang="en-US" dirty="0" smtClean="0"/>
          </a:p>
          <a:p>
            <a:pPr marL="0" lvl="1">
              <a:tabLst>
                <a:tab pos="1828706" algn="l"/>
              </a:tabLst>
            </a:pPr>
            <a:r>
              <a:rPr lang="en-US" dirty="0" smtClean="0"/>
              <a:t>Sessions On-Demand &amp; Community</a:t>
            </a:r>
          </a:p>
        </p:txBody>
      </p:sp>
      <p:sp>
        <p:nvSpPr>
          <p:cNvPr id="48" name="Rectangle 47"/>
          <p:cNvSpPr/>
          <p:nvPr/>
        </p:nvSpPr>
        <p:spPr>
          <a:xfrm>
            <a:off x="838200" y="4474336"/>
            <a:ext cx="3733800" cy="1015659"/>
          </a:xfrm>
          <a:prstGeom prst="rect">
            <a:avLst/>
          </a:prstGeom>
        </p:spPr>
        <p:txBody>
          <a:bodyPr wrap="square" lIns="91435" tIns="45718" rIns="91435" bIns="45718">
            <a:spAutoFit/>
          </a:bodyPr>
          <a:lstStyle/>
          <a:p>
            <a:pPr>
              <a:spcBef>
                <a:spcPts val="600"/>
              </a:spcBef>
              <a:buSzPct val="120000"/>
              <a:tabLst>
                <a:tab pos="1828706"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706" algn="l"/>
              </a:tabLst>
              <a:defRPr/>
            </a:pPr>
            <a:endParaRPr lang="en-US" dirty="0" smtClean="0">
              <a:latin typeface="Calibri" pitchFamily="34" charset="0"/>
            </a:endParaRPr>
          </a:p>
          <a:p>
            <a:pPr marL="0" lvl="1">
              <a:tabLst>
                <a:tab pos="1828706"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4" y="1281130"/>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lIns="91435" tIns="45718" rIns="91435" bIns="45718" anchor="ctr" anchorCtr="0"/>
          <a:lstStyle/>
          <a:p>
            <a:pPr algn="ctr" defTabSz="914052"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6" y="3583086"/>
            <a:ext cx="1857375" cy="942975"/>
          </a:xfrm>
          <a:prstGeom prst="rect">
            <a:avLst/>
          </a:prstGeom>
        </p:spPr>
      </p:pic>
      <p:sp>
        <p:nvSpPr>
          <p:cNvPr id="28" name="Rectangle 27"/>
          <p:cNvSpPr/>
          <p:nvPr/>
        </p:nvSpPr>
        <p:spPr>
          <a:xfrm>
            <a:off x="5457615" y="4474336"/>
            <a:ext cx="3352800" cy="1015659"/>
          </a:xfrm>
          <a:prstGeom prst="rect">
            <a:avLst/>
          </a:prstGeom>
        </p:spPr>
        <p:txBody>
          <a:bodyPr wrap="square" lIns="91435" tIns="45718" rIns="91435" bIns="45718">
            <a:spAutoFit/>
          </a:bodyPr>
          <a:lstStyle/>
          <a:p>
            <a:pPr>
              <a:spcBef>
                <a:spcPts val="600"/>
              </a:spcBef>
              <a:tabLst>
                <a:tab pos="1828706" algn="l"/>
              </a:tabLst>
            </a:pPr>
            <a:r>
              <a:rPr lang="en-US" sz="2000" dirty="0" smtClean="0">
                <a:hlinkClick r:id="rId8"/>
              </a:rPr>
              <a:t>http://microsoft.com/msdn</a:t>
            </a:r>
            <a:r>
              <a:rPr lang="en-US" sz="2400" b="1" dirty="0" smtClean="0"/>
              <a:t>  </a:t>
            </a:r>
            <a:endParaRPr lang="en-US" sz="2400" dirty="0" smtClean="0"/>
          </a:p>
          <a:p>
            <a:pPr marL="0" lvl="1">
              <a:tabLst>
                <a:tab pos="1828706" algn="l"/>
              </a:tabLst>
            </a:pPr>
            <a:endParaRPr lang="en-US" dirty="0" smtClean="0"/>
          </a:p>
          <a:p>
            <a:pPr marL="0" lvl="1">
              <a:tabLst>
                <a:tab pos="1828706" algn="l"/>
              </a:tabLst>
            </a:pPr>
            <a:r>
              <a:rPr lang="en-US" dirty="0" smtClean="0"/>
              <a:t>Resources for Developers</a:t>
            </a:r>
          </a:p>
        </p:txBody>
      </p:sp>
      <p:grpSp>
        <p:nvGrpSpPr>
          <p:cNvPr id="4"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algn="ctr" defTabSz="914353">
                <a:defRPr/>
              </a:pPr>
              <a:endParaRPr lang="en-US" kern="0" dirty="0">
                <a:solidFill>
                  <a:sysClr val="window" lastClr="FFFFFF"/>
                </a:solidFill>
                <a:latin typeface="Calibri"/>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algn="ctr" defTabSz="914353">
                <a:defRPr/>
              </a:pPr>
              <a:endParaRPr lang="en-US" kern="0" dirty="0">
                <a:solidFill>
                  <a:sysClr val="window" lastClr="FFFFFF"/>
                </a:solidFill>
                <a:latin typeface="Calibri"/>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algn="ctr" defTabSz="914353">
                <a:defRPr/>
              </a:pPr>
              <a:endParaRPr lang="en-US" kern="0" dirty="0">
                <a:solidFill>
                  <a:sysClr val="window" lastClr="FFFFFF"/>
                </a:solidFill>
                <a:latin typeface="Calibri"/>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1" tIns="45716" rIns="91431" bIns="45716" numCol="1" rtlCol="0" anchor="ctr" anchorCtr="0" compatLnSpc="1">
            <a:prstTxWarp prst="textNoShape">
              <a:avLst/>
            </a:prstTxWarp>
          </a:bodyPr>
          <a:lstStyle/>
          <a:p>
            <a:pPr algn="ctr" defTabSz="914052"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5"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algn="ctr" defTabSz="914353">
                <a:defRPr/>
              </a:pPr>
              <a:endParaRPr lang="en-US" kern="0" dirty="0">
                <a:solidFill>
                  <a:sysClr val="window" lastClr="FFFFFF"/>
                </a:solidFill>
                <a:latin typeface="Calibri"/>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algn="ctr" defTabSz="914353">
                <a:defRPr/>
              </a:pPr>
              <a:endParaRPr lang="en-US" kern="0" dirty="0">
                <a:solidFill>
                  <a:sysClr val="window" lastClr="FFFFFF"/>
                </a:solidFill>
                <a:latin typeface="Calibri"/>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algn="ctr" defTabSz="914353">
                <a:defRPr/>
              </a:pPr>
              <a:endParaRPr lang="en-US" kern="0" dirty="0">
                <a:solidFill>
                  <a:sysClr val="window" lastClr="FFFFFF"/>
                </a:solidFill>
                <a:latin typeface="Calibri"/>
              </a:endParaRPr>
            </a:p>
          </p:txBody>
        </p:sp>
      </p:grpSp>
      <p:sp>
        <p:nvSpPr>
          <p:cNvPr id="51" name="Oval 50"/>
          <p:cNvSpPr/>
          <p:nvPr/>
        </p:nvSpPr>
        <p:spPr bwMode="auto">
          <a:xfrm>
            <a:off x="4648201"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1" tIns="45716" rIns="91431" bIns="45716" numCol="1" rtlCol="0" anchor="ctr" anchorCtr="0" compatLnSpc="1">
            <a:prstTxWarp prst="textNoShape">
              <a:avLst/>
            </a:prstTxWarp>
          </a:bodyPr>
          <a:lstStyle/>
          <a:p>
            <a:pPr algn="ctr" defTabSz="914052"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lIns="91435" tIns="45718" rIns="91435" bIns="45718" anchor="ctr" anchorCtr="0"/>
          <a:lstStyle/>
          <a:p>
            <a:pPr algn="ctr" defTabSz="914052"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algn="ctr" defTabSz="914353">
                <a:defRPr/>
              </a:pPr>
              <a:endParaRPr lang="en-US" kern="0" dirty="0">
                <a:solidFill>
                  <a:sysClr val="window" lastClr="FFFFFF"/>
                </a:solidFill>
                <a:latin typeface="Calibri"/>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algn="ctr" defTabSz="914353">
                <a:defRPr/>
              </a:pPr>
              <a:endParaRPr lang="en-US" kern="0" dirty="0">
                <a:solidFill>
                  <a:sysClr val="window" lastClr="FFFFFF"/>
                </a:solidFill>
                <a:latin typeface="Calibri"/>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algn="ctr" defTabSz="914353">
                <a:defRPr/>
              </a:pPr>
              <a:endParaRPr lang="en-US" kern="0" dirty="0">
                <a:solidFill>
                  <a:sysClr val="window" lastClr="FFFFFF"/>
                </a:solidFill>
                <a:latin typeface="Calibri"/>
              </a:endParaRPr>
            </a:p>
          </p:txBody>
        </p:sp>
      </p:grpSp>
      <p:sp>
        <p:nvSpPr>
          <p:cNvPr id="52" name="Oval 51"/>
          <p:cNvSpPr/>
          <p:nvPr/>
        </p:nvSpPr>
        <p:spPr bwMode="auto">
          <a:xfrm>
            <a:off x="4608741"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1" tIns="45716" rIns="91431" bIns="45716" numCol="1" rtlCol="0" anchor="ctr" anchorCtr="0" compatLnSpc="1">
            <a:prstTxWarp prst="textNoShape">
              <a:avLst/>
            </a:prstTxWarp>
          </a:bodyPr>
          <a:lstStyle/>
          <a:p>
            <a:pPr algn="ctr" defTabSz="914052"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6" y="2322875"/>
            <a:ext cx="4514127" cy="954103"/>
          </a:xfrm>
          <a:prstGeom prst="rect">
            <a:avLst/>
          </a:prstGeom>
        </p:spPr>
        <p:txBody>
          <a:bodyPr wrap="square" lIns="91435" tIns="45718" rIns="91435" bIns="45718">
            <a:spAutoFit/>
          </a:bodyPr>
          <a:lstStyle/>
          <a:p>
            <a:pPr>
              <a:spcBef>
                <a:spcPts val="600"/>
              </a:spcBef>
            </a:pPr>
            <a:r>
              <a:rPr lang="en-US" sz="2000" dirty="0" smtClean="0">
                <a:hlinkClick r:id="rId9"/>
              </a:rPr>
              <a:t>www.microsoft.com/learning</a:t>
            </a:r>
            <a:r>
              <a:rPr lang="en-US" sz="2000" dirty="0" smtClean="0"/>
              <a:t>  </a:t>
            </a:r>
          </a:p>
          <a:p>
            <a:pPr marL="0" lvl="1">
              <a:tabLst>
                <a:tab pos="1828706"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dirty="0"/>
              <a:t>Resources</a:t>
            </a:r>
          </a:p>
        </p:txBody>
      </p:sp>
      <p:grpSp>
        <p:nvGrpSpPr>
          <p:cNvPr id="58" name="Group 57"/>
          <p:cNvGrpSpPr/>
          <p:nvPr/>
        </p:nvGrpSpPr>
        <p:grpSpPr bwMode="black">
          <a:xfrm>
            <a:off x="5457616" y="1234828"/>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a:off x="301059" y="3943789"/>
            <a:ext cx="8541884" cy="1109833"/>
          </a:xfrm>
          <a:prstGeom prst="roundRect">
            <a:avLst/>
          </a:prstGeom>
          <a:gradFill>
            <a:gsLst>
              <a:gs pos="0">
                <a:schemeClr val="accent2"/>
              </a:gs>
              <a:gs pos="100000">
                <a:schemeClr val="accent1">
                  <a:lumMod val="75000"/>
                  <a:alpha val="37000"/>
                </a:schemeClr>
              </a:gs>
            </a:gsLst>
            <a:lin ang="0" scaled="0"/>
          </a:gradFill>
          <a:ln w="38100" cap="flat" cmpd="sng" algn="ctr">
            <a:gradFill>
              <a:gsLst>
                <a:gs pos="0">
                  <a:schemeClr val="accent4"/>
                </a:gs>
                <a:gs pos="100000">
                  <a:schemeClr val="accent4">
                    <a:alpha val="0"/>
                  </a:schemeClr>
                </a:gs>
              </a:gsLst>
              <a:lin ang="0" scaled="0"/>
            </a:gradFill>
            <a:prstDash val="solid"/>
            <a:round/>
            <a:headEnd type="none" w="med" len="med"/>
            <a:tailEnd type="none" w="med" len="med"/>
          </a:ln>
          <a:effectLst/>
        </p:spPr>
        <p:txBody>
          <a:bodyPr vert="horz" wrap="square" lIns="64245" tIns="32121" rIns="64245" bIns="32121" numCol="1" rtlCol="0" anchor="t" anchorCtr="0" compatLnSpc="1">
            <a:prstTxWarp prst="textNoShape">
              <a:avLst/>
            </a:prstTxWarp>
          </a:bodyPr>
          <a:lstStyle/>
          <a:p>
            <a:pPr defTabSz="642453"/>
            <a:endParaRPr lang="en-US" dirty="0" smtClean="0"/>
          </a:p>
        </p:txBody>
      </p:sp>
      <p:sp>
        <p:nvSpPr>
          <p:cNvPr id="7" name="Rounded Rectangle 6"/>
          <p:cNvSpPr/>
          <p:nvPr/>
        </p:nvSpPr>
        <p:spPr bwMode="auto">
          <a:xfrm>
            <a:off x="301059" y="2471284"/>
            <a:ext cx="8541884" cy="1109833"/>
          </a:xfrm>
          <a:prstGeom prst="roundRect">
            <a:avLst/>
          </a:prstGeom>
          <a:gradFill>
            <a:gsLst>
              <a:gs pos="0">
                <a:schemeClr val="accent2"/>
              </a:gs>
              <a:gs pos="100000">
                <a:schemeClr val="accent1">
                  <a:lumMod val="75000"/>
                  <a:alpha val="37000"/>
                </a:schemeClr>
              </a:gs>
            </a:gsLst>
            <a:lin ang="0" scaled="0"/>
          </a:gradFill>
          <a:ln w="38100" cap="flat" cmpd="sng" algn="ctr">
            <a:gradFill>
              <a:gsLst>
                <a:gs pos="0">
                  <a:schemeClr val="accent4"/>
                </a:gs>
                <a:gs pos="100000">
                  <a:schemeClr val="accent4">
                    <a:alpha val="0"/>
                  </a:schemeClr>
                </a:gs>
              </a:gsLst>
              <a:lin ang="0" scaled="0"/>
            </a:gradFill>
            <a:prstDash val="solid"/>
            <a:round/>
            <a:headEnd type="none" w="med" len="med"/>
            <a:tailEnd type="none" w="med" len="med"/>
          </a:ln>
          <a:effectLst/>
        </p:spPr>
        <p:txBody>
          <a:bodyPr vert="horz" wrap="square" lIns="64245" tIns="32121" rIns="64245" bIns="32121" numCol="1" rtlCol="0" anchor="t" anchorCtr="0" compatLnSpc="1">
            <a:prstTxWarp prst="textNoShape">
              <a:avLst/>
            </a:prstTxWarp>
          </a:bodyPr>
          <a:lstStyle/>
          <a:p>
            <a:pPr defTabSz="642453"/>
            <a:endParaRPr lang="en-US" dirty="0" smtClean="0"/>
          </a:p>
        </p:txBody>
      </p:sp>
      <p:sp>
        <p:nvSpPr>
          <p:cNvPr id="6" name="Rounded Rectangle 5"/>
          <p:cNvSpPr/>
          <p:nvPr/>
        </p:nvSpPr>
        <p:spPr bwMode="auto">
          <a:xfrm>
            <a:off x="301059" y="1027353"/>
            <a:ext cx="8541884" cy="1109833"/>
          </a:xfrm>
          <a:prstGeom prst="roundRect">
            <a:avLst/>
          </a:prstGeom>
          <a:gradFill>
            <a:gsLst>
              <a:gs pos="0">
                <a:schemeClr val="accent2"/>
              </a:gs>
              <a:gs pos="100000">
                <a:schemeClr val="accent1">
                  <a:lumMod val="75000"/>
                  <a:alpha val="37000"/>
                </a:schemeClr>
              </a:gs>
            </a:gsLst>
            <a:lin ang="0" scaled="0"/>
          </a:gradFill>
          <a:ln w="38100" cap="flat" cmpd="sng" algn="ctr">
            <a:gradFill>
              <a:gsLst>
                <a:gs pos="0">
                  <a:schemeClr val="accent4"/>
                </a:gs>
                <a:gs pos="100000">
                  <a:schemeClr val="accent4">
                    <a:alpha val="0"/>
                  </a:schemeClr>
                </a:gs>
              </a:gsLst>
              <a:lin ang="0" scaled="0"/>
            </a:gradFill>
            <a:prstDash val="solid"/>
            <a:round/>
            <a:headEnd type="none" w="med" len="med"/>
            <a:tailEnd type="none" w="med" len="med"/>
          </a:ln>
          <a:effectLst/>
        </p:spPr>
        <p:txBody>
          <a:bodyPr vert="horz" wrap="square" lIns="64245" tIns="32121" rIns="64245" bIns="32121" numCol="1" rtlCol="0" anchor="t" anchorCtr="0" compatLnSpc="1">
            <a:prstTxWarp prst="textNoShape">
              <a:avLst/>
            </a:prstTxWarp>
          </a:bodyPr>
          <a:lstStyle/>
          <a:p>
            <a:pPr defTabSz="642453"/>
            <a:endParaRPr lang="en-US" dirty="0" smtClean="0"/>
          </a:p>
        </p:txBody>
      </p:sp>
      <p:sp>
        <p:nvSpPr>
          <p:cNvPr id="2" name="Title 1"/>
          <p:cNvSpPr>
            <a:spLocks noGrp="1"/>
          </p:cNvSpPr>
          <p:nvPr>
            <p:ph type="title"/>
          </p:nvPr>
        </p:nvSpPr>
        <p:spPr>
          <a:xfrm>
            <a:off x="636510" y="157585"/>
            <a:ext cx="7766685" cy="664797"/>
          </a:xfrm>
        </p:spPr>
        <p:txBody>
          <a:bodyPr/>
          <a:lstStyle/>
          <a:p>
            <a:pPr defTabSz="913660">
              <a:defRPr/>
            </a:pPr>
            <a:r>
              <a:rPr lang="en-US" dirty="0" smtClean="0"/>
              <a:t>Additional Resources</a:t>
            </a:r>
            <a:endParaRPr lang="en-US" dirty="0"/>
          </a:p>
        </p:txBody>
      </p:sp>
      <p:sp>
        <p:nvSpPr>
          <p:cNvPr id="40963" name="Content Placeholder 2"/>
          <p:cNvSpPr>
            <a:spLocks noGrp="1"/>
          </p:cNvSpPr>
          <p:nvPr>
            <p:ph idx="1"/>
          </p:nvPr>
        </p:nvSpPr>
        <p:spPr>
          <a:xfrm>
            <a:off x="609720" y="1165504"/>
            <a:ext cx="7766685" cy="3599378"/>
          </a:xfrm>
        </p:spPr>
        <p:txBody>
          <a:bodyPr/>
          <a:lstStyle/>
          <a:p>
            <a:pPr marL="363607" indent="-363607">
              <a:lnSpc>
                <a:spcPct val="100000"/>
              </a:lnSpc>
              <a:spcAft>
                <a:spcPts val="703"/>
              </a:spcAft>
            </a:pPr>
            <a:r>
              <a:rPr lang="en-US" sz="2200" dirty="0" smtClean="0">
                <a:solidFill>
                  <a:srgbClr val="FFFF00"/>
                </a:solidFill>
              </a:rPr>
              <a:t>http://www.moreinterop.com/</a:t>
            </a:r>
          </a:p>
          <a:p>
            <a:pPr marL="363607" indent="-363607">
              <a:lnSpc>
                <a:spcPct val="100000"/>
              </a:lnSpc>
              <a:spcAft>
                <a:spcPts val="703"/>
              </a:spcAft>
            </a:pPr>
            <a:r>
              <a:rPr lang="en-US" sz="2200" dirty="0" smtClean="0">
                <a:solidFill>
                  <a:srgbClr val="FFFF00"/>
                </a:solidFill>
              </a:rPr>
              <a:t>http://www.moreinterop.com/hyperv/</a:t>
            </a:r>
          </a:p>
          <a:p>
            <a:pPr marL="363607" indent="-363607">
              <a:lnSpc>
                <a:spcPct val="100000"/>
              </a:lnSpc>
              <a:spcAft>
                <a:spcPts val="703"/>
              </a:spcAft>
            </a:pPr>
            <a:endParaRPr lang="en-US" sz="2200" dirty="0" smtClean="0">
              <a:solidFill>
                <a:srgbClr val="FFFF00"/>
              </a:solidFill>
            </a:endParaRPr>
          </a:p>
          <a:p>
            <a:pPr marL="363607" indent="-363607">
              <a:lnSpc>
                <a:spcPct val="100000"/>
              </a:lnSpc>
              <a:spcAft>
                <a:spcPts val="703"/>
              </a:spcAft>
            </a:pPr>
            <a:r>
              <a:rPr lang="en-US" sz="2200" dirty="0" smtClean="0">
                <a:solidFill>
                  <a:srgbClr val="FFFF00"/>
                </a:solidFill>
              </a:rPr>
              <a:t>http://www.microsoft.com/windowsserver2008/</a:t>
            </a:r>
          </a:p>
          <a:p>
            <a:pPr marL="363607" indent="-363607">
              <a:lnSpc>
                <a:spcPct val="100000"/>
              </a:lnSpc>
              <a:spcAft>
                <a:spcPts val="703"/>
              </a:spcAft>
            </a:pPr>
            <a:r>
              <a:rPr lang="en-US" sz="2200" dirty="0" smtClean="0">
                <a:solidFill>
                  <a:srgbClr val="FFFF00"/>
                </a:solidFill>
                <a:hlinkClick r:id="rId3"/>
              </a:rPr>
              <a:t>http://www.microsoft.com/virtualization/</a:t>
            </a:r>
            <a:endParaRPr lang="en-US" sz="2200" dirty="0" smtClean="0">
              <a:solidFill>
                <a:srgbClr val="FFFF00"/>
              </a:solidFill>
            </a:endParaRPr>
          </a:p>
          <a:p>
            <a:pPr marL="363607" indent="-363607">
              <a:lnSpc>
                <a:spcPct val="100000"/>
              </a:lnSpc>
              <a:spcAft>
                <a:spcPts val="703"/>
              </a:spcAft>
            </a:pPr>
            <a:endParaRPr lang="en-US" sz="2200" dirty="0" smtClean="0">
              <a:solidFill>
                <a:srgbClr val="FFFF00"/>
              </a:solidFill>
            </a:endParaRPr>
          </a:p>
          <a:p>
            <a:pPr marL="363607" indent="-363607">
              <a:lnSpc>
                <a:spcPct val="100000"/>
              </a:lnSpc>
              <a:spcAft>
                <a:spcPts val="703"/>
              </a:spcAft>
            </a:pPr>
            <a:r>
              <a:rPr lang="en-US" sz="2200" dirty="0" smtClean="0">
                <a:solidFill>
                  <a:srgbClr val="FFFF00"/>
                </a:solidFill>
              </a:rPr>
              <a:t>http://www.novell.com/linux/</a:t>
            </a:r>
          </a:p>
          <a:p>
            <a:pPr marL="363607" indent="-363607">
              <a:lnSpc>
                <a:spcPct val="100000"/>
              </a:lnSpc>
              <a:spcAft>
                <a:spcPts val="703"/>
              </a:spcAft>
            </a:pPr>
            <a:r>
              <a:rPr lang="en-US" sz="2200" dirty="0" smtClean="0">
                <a:solidFill>
                  <a:srgbClr val="FFFF00"/>
                </a:solidFill>
              </a:rPr>
              <a:t>http://www.novell.com/virtualization/</a:t>
            </a:r>
          </a:p>
        </p:txBody>
      </p:sp>
      <p:sp>
        <p:nvSpPr>
          <p:cNvPr id="4" name="Rounded Rectangle 3"/>
          <p:cNvSpPr/>
          <p:nvPr/>
        </p:nvSpPr>
        <p:spPr bwMode="auto">
          <a:xfrm>
            <a:off x="1084065" y="5264434"/>
            <a:ext cx="6545460" cy="739888"/>
          </a:xfrm>
          <a:prstGeom prst="roundRect">
            <a:avLst>
              <a:gd name="adj" fmla="val 46839"/>
            </a:avLst>
          </a:prstGeom>
          <a:gradFill>
            <a:gsLst>
              <a:gs pos="0">
                <a:schemeClr val="accent2"/>
              </a:gs>
              <a:gs pos="100000">
                <a:schemeClr val="accent2">
                  <a:lumMod val="75000"/>
                </a:schemeClr>
              </a:gs>
            </a:gsLst>
            <a:lin ang="0" scaled="0"/>
          </a:gradFill>
          <a:ln w="38100" cap="flat" cmpd="sng" algn="ctr">
            <a:noFill/>
            <a:prstDash val="solid"/>
            <a:round/>
            <a:headEnd type="none" w="med" len="med"/>
            <a:tailEnd type="none" w="med" len="med"/>
          </a:ln>
          <a:effectLst/>
        </p:spPr>
        <p:txBody>
          <a:bodyPr vert="horz" wrap="square" lIns="64245" tIns="32121" rIns="64245" bIns="32121" numCol="1" rtlCol="0" anchor="t" anchorCtr="0" compatLnSpc="1">
            <a:prstTxWarp prst="textNoShape">
              <a:avLst/>
            </a:prstTxWarp>
          </a:bodyPr>
          <a:lstStyle/>
          <a:p>
            <a:pPr defTabSz="642453"/>
            <a:endParaRPr lang="en-US" sz="1300" b="1" dirty="0" smtClean="0">
              <a:solidFill>
                <a:schemeClr val="bg1"/>
              </a:solidFill>
              <a:latin typeface="Arial" pitchFamily="34" charset="0"/>
              <a:cs typeface="Arial" pitchFamily="34" charset="0"/>
            </a:endParaRPr>
          </a:p>
        </p:txBody>
      </p:sp>
      <p:sp>
        <p:nvSpPr>
          <p:cNvPr id="5" name="Rectangle 4"/>
          <p:cNvSpPr/>
          <p:nvPr/>
        </p:nvSpPr>
        <p:spPr>
          <a:xfrm>
            <a:off x="1544836" y="5423737"/>
            <a:ext cx="5875734" cy="411170"/>
          </a:xfrm>
          <a:prstGeom prst="rect">
            <a:avLst/>
          </a:prstGeom>
        </p:spPr>
        <p:txBody>
          <a:bodyPr wrap="square" lIns="64245" tIns="32121" rIns="64245" bIns="32121">
            <a:spAutoFit/>
          </a:bodyPr>
          <a:lstStyle/>
          <a:p>
            <a:pPr algn="ctr"/>
            <a:r>
              <a:rPr lang="en-US" sz="2200" b="1" kern="0" dirty="0" smtClean="0">
                <a:solidFill>
                  <a:srgbClr val="FFFFFF"/>
                </a:solidFill>
                <a:latin typeface="Arial" pitchFamily="34" charset="0"/>
                <a:cs typeface="Arial" pitchFamily="34" charset="0"/>
              </a:rPr>
              <a:t>E-mail us: novlcert@microsoft.com </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0963">
                                            <p:txEl>
                                              <p:pRg st="0" end="0"/>
                                            </p:txEl>
                                          </p:spTgt>
                                        </p:tgtEl>
                                        <p:attrNameLst>
                                          <p:attrName>style.visibility</p:attrName>
                                        </p:attrNameLst>
                                      </p:cBhvr>
                                      <p:to>
                                        <p:strVal val="visible"/>
                                      </p:to>
                                    </p:set>
                                    <p:animEffect transition="in" filter="fade">
                                      <p:cBhvr>
                                        <p:cTn id="16" dur="500"/>
                                        <p:tgtEl>
                                          <p:spTgt spid="40963">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0963">
                                            <p:txEl>
                                              <p:pRg st="1" end="1"/>
                                            </p:txEl>
                                          </p:spTgt>
                                        </p:tgtEl>
                                        <p:attrNameLst>
                                          <p:attrName>style.visibility</p:attrName>
                                        </p:attrNameLst>
                                      </p:cBhvr>
                                      <p:to>
                                        <p:strVal val="visible"/>
                                      </p:to>
                                    </p:set>
                                    <p:animEffect transition="in" filter="fade">
                                      <p:cBhvr>
                                        <p:cTn id="19" dur="500"/>
                                        <p:tgtEl>
                                          <p:spTgt spid="40963">
                                            <p:txEl>
                                              <p:pRg st="1" end="1"/>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0963">
                                            <p:txEl>
                                              <p:pRg st="3" end="3"/>
                                            </p:txEl>
                                          </p:spTgt>
                                        </p:tgtEl>
                                        <p:attrNameLst>
                                          <p:attrName>style.visibility</p:attrName>
                                        </p:attrNameLst>
                                      </p:cBhvr>
                                      <p:to>
                                        <p:strVal val="visible"/>
                                      </p:to>
                                    </p:set>
                                    <p:animEffect transition="in" filter="fade">
                                      <p:cBhvr>
                                        <p:cTn id="22" dur="500"/>
                                        <p:tgtEl>
                                          <p:spTgt spid="40963">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0963">
                                            <p:txEl>
                                              <p:pRg st="4" end="4"/>
                                            </p:txEl>
                                          </p:spTgt>
                                        </p:tgtEl>
                                        <p:attrNameLst>
                                          <p:attrName>style.visibility</p:attrName>
                                        </p:attrNameLst>
                                      </p:cBhvr>
                                      <p:to>
                                        <p:strVal val="visible"/>
                                      </p:to>
                                    </p:set>
                                    <p:animEffect transition="in" filter="fade">
                                      <p:cBhvr>
                                        <p:cTn id="25" dur="500"/>
                                        <p:tgtEl>
                                          <p:spTgt spid="40963">
                                            <p:txEl>
                                              <p:pRg st="4" end="4"/>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0963">
                                            <p:txEl>
                                              <p:pRg st="6" end="6"/>
                                            </p:txEl>
                                          </p:spTgt>
                                        </p:tgtEl>
                                        <p:attrNameLst>
                                          <p:attrName>style.visibility</p:attrName>
                                        </p:attrNameLst>
                                      </p:cBhvr>
                                      <p:to>
                                        <p:strVal val="visible"/>
                                      </p:to>
                                    </p:set>
                                    <p:animEffect transition="in" filter="fade">
                                      <p:cBhvr>
                                        <p:cTn id="28" dur="500"/>
                                        <p:tgtEl>
                                          <p:spTgt spid="40963">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963">
                                            <p:txEl>
                                              <p:pRg st="7" end="7"/>
                                            </p:txEl>
                                          </p:spTgt>
                                        </p:tgtEl>
                                        <p:attrNameLst>
                                          <p:attrName>style.visibility</p:attrName>
                                        </p:attrNameLst>
                                      </p:cBhvr>
                                      <p:to>
                                        <p:strVal val="visible"/>
                                      </p:to>
                                    </p:set>
                                    <p:animEffect transition="in" filter="fade">
                                      <p:cBhvr>
                                        <p:cTn id="31" dur="500"/>
                                        <p:tgtEl>
                                          <p:spTgt spid="4096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4096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smtClean="0"/>
              <a:t>Related Content</a:t>
            </a:r>
            <a:endParaRPr lang="en-US" dirty="0"/>
          </a:p>
        </p:txBody>
      </p:sp>
      <p:sp>
        <p:nvSpPr>
          <p:cNvPr id="17" name="Content Placeholder 16"/>
          <p:cNvSpPr>
            <a:spLocks noGrp="1"/>
          </p:cNvSpPr>
          <p:nvPr>
            <p:ph sz="quarter" idx="10"/>
          </p:nvPr>
        </p:nvSpPr>
        <p:spPr>
          <a:xfrm>
            <a:off x="381000" y="1414459"/>
            <a:ext cx="8385048" cy="1300166"/>
          </a:xfrm>
        </p:spPr>
        <p:txBody>
          <a:bodyPr/>
          <a:lstStyle/>
          <a:p>
            <a:r>
              <a:rPr sz="3200" dirty="0" smtClean="0"/>
              <a:t>Breakout Sessions (session codes and titles)</a:t>
            </a:r>
          </a:p>
          <a:p>
            <a:pPr marL="402336">
              <a:buFont typeface="Arial" pitchFamily="34" charset="0"/>
              <a:buChar char="•"/>
            </a:pPr>
            <a:r>
              <a:rPr lang="en-US" sz="3200" dirty="0" smtClean="0"/>
              <a:t>INT206 on Friday, Nov. 13 from 9:00-10:15 in Hall 7-1a, New York 2</a:t>
            </a:r>
            <a:endParaRPr sz="3200" dirty="0" smtClean="0"/>
          </a:p>
        </p:txBody>
      </p:sp>
      <p:sp>
        <p:nvSpPr>
          <p:cNvPr id="20" name="Content Placeholder 19"/>
          <p:cNvSpPr>
            <a:spLocks noGrp="1"/>
          </p:cNvSpPr>
          <p:nvPr>
            <p:ph sz="quarter" idx="13"/>
          </p:nvPr>
        </p:nvSpPr>
        <p:spPr>
          <a:xfrm>
            <a:off x="381000" y="3486150"/>
            <a:ext cx="8385048" cy="1412995"/>
          </a:xfrm>
        </p:spPr>
        <p:txBody>
          <a:bodyPr/>
          <a:lstStyle/>
          <a:p>
            <a:r>
              <a:rPr sz="3200" dirty="0" smtClean="0"/>
              <a:t>Hands-on Demos &amp; More details</a:t>
            </a:r>
          </a:p>
          <a:p>
            <a:pPr>
              <a:buFont typeface="Arial" pitchFamily="34" charset="0"/>
              <a:buChar char="•"/>
            </a:pPr>
            <a:r>
              <a:rPr lang="en-US" sz="3200" dirty="0" err="1" smtClean="0"/>
              <a:t>Messe</a:t>
            </a:r>
            <a:r>
              <a:rPr lang="en-US" sz="3200" dirty="0" smtClean="0"/>
              <a:t> Hall 4-2 booth S1</a:t>
            </a:r>
          </a:p>
        </p:txBody>
      </p:sp>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335011" y="2900219"/>
            <a:ext cx="8520112" cy="7620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94" tIns="54847" rIns="109694" bIns="54847" numCol="1" rtlCol="0" anchor="ctr" anchorCtr="0" compatLnSpc="1">
            <a:prstTxWarp prst="textNoShape">
              <a:avLst/>
            </a:prstTxWarp>
          </a:bodyPr>
          <a:lstStyle/>
          <a:p>
            <a:pPr defTabSz="1096627"/>
            <a:endParaRPr lang="en-US" sz="2900" dirty="0" smtClean="0">
              <a:solidFill>
                <a:schemeClr val="tx1"/>
              </a:solidFill>
              <a:latin typeface="Segoe" pitchFamily="34" charset="0"/>
            </a:endParaRPr>
          </a:p>
        </p:txBody>
      </p:sp>
      <p:sp>
        <p:nvSpPr>
          <p:cNvPr id="2" name="Title 1"/>
          <p:cNvSpPr>
            <a:spLocks noGrp="1"/>
          </p:cNvSpPr>
          <p:nvPr>
            <p:ph type="title"/>
          </p:nvPr>
        </p:nvSpPr>
        <p:spPr>
          <a:xfrm>
            <a:off x="381001" y="230189"/>
            <a:ext cx="8382000" cy="1495794"/>
          </a:xfrm>
        </p:spPr>
        <p:txBody>
          <a:bodyPr/>
          <a:lstStyle/>
          <a:p>
            <a:pPr algn="ctr"/>
            <a:r>
              <a:rPr lang="en-US" sz="5400" dirty="0" smtClean="0"/>
              <a:t>Enhanced Interoperability from Microsoft and Novell </a:t>
            </a:r>
            <a:endParaRPr lang="en-US" sz="5400" dirty="0"/>
          </a:p>
        </p:txBody>
      </p:sp>
      <p:pic>
        <p:nvPicPr>
          <p:cNvPr id="4" name="Picture 3" descr="Novell.png"/>
          <p:cNvPicPr>
            <a:picLocks/>
          </p:cNvPicPr>
          <p:nvPr/>
        </p:nvPicPr>
        <p:blipFill>
          <a:blip r:embed="rId3" cstate="print"/>
          <a:stretch>
            <a:fillRect/>
          </a:stretch>
        </p:blipFill>
        <p:spPr>
          <a:xfrm>
            <a:off x="5233912" y="3109023"/>
            <a:ext cx="3473750" cy="364331"/>
          </a:xfrm>
          <a:prstGeom prst="rect">
            <a:avLst/>
          </a:prstGeom>
          <a:solidFill>
            <a:schemeClr val="tx1"/>
          </a:solidFill>
        </p:spPr>
      </p:pic>
      <p:pic>
        <p:nvPicPr>
          <p:cNvPr id="5" name="Picture 5" descr="C:\Program Files\Microsoft Resource DVD Artwork\DVD_ART\BoxShots_Logos\MICROSOFT\Microsoft Logo Black.png"/>
          <p:cNvPicPr>
            <a:picLocks noChangeAspect="1" noChangeArrowheads="1"/>
          </p:cNvPicPr>
          <p:nvPr/>
        </p:nvPicPr>
        <p:blipFill>
          <a:blip r:embed="rId4" cstate="print"/>
          <a:srcRect/>
          <a:stretch>
            <a:fillRect/>
          </a:stretch>
        </p:blipFill>
        <p:spPr bwMode="auto">
          <a:xfrm>
            <a:off x="617836" y="3073844"/>
            <a:ext cx="2597150" cy="428530"/>
          </a:xfrm>
          <a:prstGeom prst="rect">
            <a:avLst/>
          </a:prstGeom>
          <a:solidFill>
            <a:schemeClr val="tx1"/>
          </a:solidFill>
        </p:spPr>
      </p:pic>
      <p:pic>
        <p:nvPicPr>
          <p:cNvPr id="9" name="Picture 8" descr="handshake.png"/>
          <p:cNvPicPr>
            <a:picLocks noChangeAspect="1"/>
          </p:cNvPicPr>
          <p:nvPr/>
        </p:nvPicPr>
        <p:blipFill>
          <a:blip r:embed="rId5" cstate="print"/>
          <a:stretch>
            <a:fillRect/>
          </a:stretch>
        </p:blipFill>
        <p:spPr>
          <a:xfrm>
            <a:off x="3368723" y="2011219"/>
            <a:ext cx="1905000" cy="2540000"/>
          </a:xfrm>
          <a:prstGeom prst="rect">
            <a:avLst/>
          </a:prstGeom>
        </p:spPr>
      </p:pic>
      <p:sp>
        <p:nvSpPr>
          <p:cNvPr id="13" name="Text Box 2"/>
          <p:cNvSpPr txBox="1">
            <a:spLocks noChangeArrowheads="1"/>
          </p:cNvSpPr>
          <p:nvPr/>
        </p:nvSpPr>
        <p:spPr bwMode="auto">
          <a:xfrm>
            <a:off x="298859" y="5483418"/>
            <a:ext cx="8605837" cy="684775"/>
          </a:xfrm>
          <a:prstGeom prst="rect">
            <a:avLst/>
          </a:prstGeom>
          <a:noFill/>
          <a:ln w="9525">
            <a:noFill/>
            <a:miter lim="800000"/>
            <a:headEnd/>
            <a:tailEnd/>
          </a:ln>
        </p:spPr>
        <p:txBody>
          <a:bodyPr lIns="91411" tIns="45706" rIns="91411" bIns="45706">
            <a:spAutoFit/>
          </a:bodyPr>
          <a:lstStyle/>
          <a:p>
            <a:pPr algn="ctr" eaLnBrk="0" hangingPunct="0">
              <a:lnSpc>
                <a:spcPct val="110000"/>
              </a:lnSpc>
              <a:buClr>
                <a:schemeClr val="tx2"/>
              </a:buClr>
              <a:buSzPct val="115000"/>
              <a:buFont typeface="Wingdings 2" pitchFamily="18" charset="2"/>
              <a:buNone/>
              <a:defRPr/>
            </a:pPr>
            <a:r>
              <a:rPr lang="en-US" sz="700" dirty="0">
                <a:ln>
                  <a:solidFill>
                    <a:schemeClr val="tx1">
                      <a:lumMod val="75000"/>
                      <a:alpha val="4000"/>
                    </a:schemeClr>
                  </a:solidFill>
                </a:ln>
                <a:latin typeface="Segoe" pitchFamily="34" charset="0"/>
                <a:ea typeface="ＭＳ Ｐゴシック" pitchFamily="-109" charset="-128"/>
                <a:cs typeface="Arial" charset="0"/>
              </a:rPr>
              <a:t>© 2009 Microsoft Corporation. All rights reserved</a:t>
            </a:r>
            <a:r>
              <a:rPr lang="en-US" sz="700" dirty="0" smtClean="0">
                <a:ln>
                  <a:solidFill>
                    <a:schemeClr val="tx1">
                      <a:lumMod val="75000"/>
                      <a:alpha val="4000"/>
                    </a:schemeClr>
                  </a:solidFill>
                </a:ln>
                <a:latin typeface="Segoe" pitchFamily="34" charset="0"/>
                <a:ea typeface="ＭＳ Ｐゴシック" pitchFamily="-109" charset="-128"/>
                <a:cs typeface="Arial" charset="0"/>
              </a:rPr>
              <a:t>.  Microsoft</a:t>
            </a:r>
            <a:r>
              <a:rPr lang="en-US" sz="700" dirty="0">
                <a:ln>
                  <a:solidFill>
                    <a:schemeClr val="tx1">
                      <a:lumMod val="75000"/>
                      <a:alpha val="4000"/>
                    </a:schemeClr>
                  </a:solidFill>
                </a:ln>
                <a:latin typeface="Segoe" pitchFamily="34" charset="0"/>
                <a:ea typeface="ＭＳ Ｐゴシック" pitchFamily="-109" charset="-128"/>
                <a:cs typeface="Arial" charset="0"/>
              </a:rPr>
              <a:t>,  Active Directory, Windows, and Windows Vista are either registered trademarks or trademarks of Microsoft Corporation in the United States and/or other countries. The names of actual companies and products mentioned herein may be the trademarks of their respective owners.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561191" y="1724026"/>
            <a:ext cx="8338792" cy="4277651"/>
          </a:xfrm>
          <a:prstGeom prst="roundRect">
            <a:avLst>
              <a:gd name="adj" fmla="val 8670"/>
            </a:avLst>
          </a:prstGeom>
          <a:gradFill>
            <a:gsLst>
              <a:gs pos="0">
                <a:schemeClr val="accent6">
                  <a:shade val="51000"/>
                  <a:satMod val="130000"/>
                  <a:alpha val="70000"/>
                </a:schemeClr>
              </a:gs>
              <a:gs pos="80000">
                <a:schemeClr val="accent6">
                  <a:shade val="93000"/>
                  <a:satMod val="130000"/>
                  <a:alpha val="64000"/>
                </a:schemeClr>
              </a:gs>
              <a:gs pos="100000">
                <a:schemeClr val="accent6">
                  <a:shade val="94000"/>
                  <a:satMod val="135000"/>
                  <a:alpha val="73000"/>
                </a:schemeClr>
              </a:gs>
            </a:gsLst>
          </a:gradFill>
          <a:ln/>
        </p:spPr>
        <p:style>
          <a:lnRef idx="1">
            <a:schemeClr val="accent6"/>
          </a:lnRef>
          <a:fillRef idx="3">
            <a:schemeClr val="accent6"/>
          </a:fillRef>
          <a:effectRef idx="2">
            <a:schemeClr val="accent6"/>
          </a:effectRef>
          <a:fontRef idx="minor">
            <a:schemeClr val="lt1"/>
          </a:fontRef>
        </p:style>
        <p:txBody>
          <a:bodyPr wrap="square" lIns="91435" tIns="45718" rIns="91435" bIns="45718" rtlCol="0">
            <a:noAutofit/>
          </a:bodyPr>
          <a:lstStyle/>
          <a:p>
            <a:endParaRPr lang="en-US" dirty="0">
              <a:solidFill>
                <a:schemeClr val="accent4">
                  <a:lumMod val="60000"/>
                  <a:lumOff val="40000"/>
                </a:schemeClr>
              </a:solidFill>
              <a:effectLst>
                <a:outerShdw blurRad="38100" dist="38100" dir="2700000" algn="tl">
                  <a:srgbClr val="000000">
                    <a:alpha val="43137"/>
                  </a:srgbClr>
                </a:outerShdw>
              </a:effectLst>
            </a:endParaRPr>
          </a:p>
        </p:txBody>
      </p:sp>
      <p:sp>
        <p:nvSpPr>
          <p:cNvPr id="22" name="Title 21"/>
          <p:cNvSpPr>
            <a:spLocks noGrp="1"/>
          </p:cNvSpPr>
          <p:nvPr>
            <p:ph type="title"/>
          </p:nvPr>
        </p:nvSpPr>
        <p:spPr>
          <a:xfrm>
            <a:off x="171451" y="229318"/>
            <a:ext cx="8534400" cy="664797"/>
          </a:xfrm>
        </p:spPr>
        <p:txBody>
          <a:bodyPr>
            <a:noAutofit/>
          </a:bodyPr>
          <a:lstStyle/>
          <a:p>
            <a:r>
              <a:rPr lang="en-US" sz="4400" dirty="0" smtClean="0"/>
              <a:t>Microsoft’s Multifaceted Approach to Interoperability</a:t>
            </a:r>
            <a:endParaRPr lang="en-US" sz="4400" dirty="0"/>
          </a:p>
        </p:txBody>
      </p:sp>
      <p:sp>
        <p:nvSpPr>
          <p:cNvPr id="26" name="Text Placeholder 25"/>
          <p:cNvSpPr>
            <a:spLocks noGrp="1"/>
          </p:cNvSpPr>
          <p:nvPr>
            <p:ph type="body" sz="quarter" idx="14"/>
          </p:nvPr>
        </p:nvSpPr>
        <p:spPr>
          <a:xfrm>
            <a:off x="3438526" y="1000127"/>
            <a:ext cx="5695950" cy="506767"/>
          </a:xfrm>
        </p:spPr>
        <p:txBody>
          <a:bodyPr/>
          <a:lstStyle/>
          <a:p>
            <a:r>
              <a:rPr lang="en-US" dirty="0" smtClean="0"/>
              <a:t>Resolving real-world customer challenges</a:t>
            </a:r>
            <a:endParaRPr lang="en-US" dirty="0"/>
          </a:p>
        </p:txBody>
      </p:sp>
      <p:sp>
        <p:nvSpPr>
          <p:cNvPr id="25" name="Rectangle 24"/>
          <p:cNvSpPr/>
          <p:nvPr/>
        </p:nvSpPr>
        <p:spPr>
          <a:xfrm>
            <a:off x="2943877" y="5577186"/>
            <a:ext cx="3363870" cy="400110"/>
          </a:xfrm>
          <a:prstGeom prst="rect">
            <a:avLst/>
          </a:prstGeom>
        </p:spPr>
        <p:txBody>
          <a:bodyPr wrap="none" lIns="91435" tIns="45718" rIns="91435" bIns="45718">
            <a:spAutoFit/>
          </a:bodyPr>
          <a:lstStyle/>
          <a:p>
            <a:pPr algn="ctr"/>
            <a:r>
              <a:rPr lang="en-US" sz="2000" b="1" dirty="0" smtClean="0">
                <a:solidFill>
                  <a:schemeClr val="accent4">
                    <a:lumMod val="60000"/>
                    <a:lumOff val="40000"/>
                  </a:schemeClr>
                </a:solidFill>
                <a:effectLst>
                  <a:outerShdw blurRad="38100" dist="38100" dir="2700000" algn="tl">
                    <a:srgbClr val="000000">
                      <a:alpha val="43137"/>
                    </a:srgbClr>
                  </a:outerShdw>
                </a:effectLst>
              </a:rPr>
              <a:t>Customer Input and Feedback</a:t>
            </a:r>
            <a:endParaRPr lang="en-US" sz="2000" b="1" dirty="0">
              <a:solidFill>
                <a:schemeClr val="accent4">
                  <a:lumMod val="60000"/>
                  <a:lumOff val="40000"/>
                </a:schemeClr>
              </a:solidFill>
              <a:effectLst>
                <a:outerShdw blurRad="38100" dist="38100" dir="2700000" algn="tl">
                  <a:srgbClr val="000000">
                    <a:alpha val="43137"/>
                  </a:srgbClr>
                </a:outerShdw>
              </a:effectLst>
            </a:endParaRPr>
          </a:p>
        </p:txBody>
      </p:sp>
      <p:pic>
        <p:nvPicPr>
          <p:cNvPr id="28" name="Picture 4" descr="C:\Program Files\Microsoft Resource DVD Artwork\DVD_ART\Artwork_Imagery\Shapes and Graphics\people\mobile woman faded.png"/>
          <p:cNvPicPr>
            <a:picLocks noChangeAspect="1" noChangeArrowheads="1"/>
          </p:cNvPicPr>
          <p:nvPr/>
        </p:nvPicPr>
        <p:blipFill>
          <a:blip r:embed="rId3" cstate="screen"/>
          <a:srcRect/>
          <a:stretch>
            <a:fillRect/>
          </a:stretch>
        </p:blipFill>
        <p:spPr bwMode="auto">
          <a:xfrm>
            <a:off x="6989490" y="2626468"/>
            <a:ext cx="2076689" cy="3088532"/>
          </a:xfrm>
          <a:prstGeom prst="rect">
            <a:avLst/>
          </a:prstGeom>
          <a:noFill/>
        </p:spPr>
      </p:pic>
      <p:pic>
        <p:nvPicPr>
          <p:cNvPr id="29" name="Picture 2" descr="C:\Program Files\Microsoft Resource DVD Artwork\DVD_ART\Artwork_Imagery\Shapes and Graphics\people\man person.png"/>
          <p:cNvPicPr>
            <a:picLocks noChangeAspect="1" noChangeArrowheads="1"/>
          </p:cNvPicPr>
          <p:nvPr/>
        </p:nvPicPr>
        <p:blipFill>
          <a:blip r:embed="rId4" cstate="screen"/>
          <a:srcRect/>
          <a:stretch>
            <a:fillRect/>
          </a:stretch>
        </p:blipFill>
        <p:spPr bwMode="auto">
          <a:xfrm>
            <a:off x="6472030" y="4482735"/>
            <a:ext cx="912355" cy="1808535"/>
          </a:xfrm>
          <a:prstGeom prst="rect">
            <a:avLst/>
          </a:prstGeom>
          <a:noFill/>
        </p:spPr>
      </p:pic>
      <p:pic>
        <p:nvPicPr>
          <p:cNvPr id="31" name="Picture 19" descr="C:\Program Files\Microsoft Resource DVD Artwork\DVD_ART\Artwork_Imagery\Shapes and Graphics\people\smiling business man.png"/>
          <p:cNvPicPr>
            <a:picLocks noChangeAspect="1" noChangeArrowheads="1"/>
          </p:cNvPicPr>
          <p:nvPr/>
        </p:nvPicPr>
        <p:blipFill>
          <a:blip r:embed="rId5" cstate="screen"/>
          <a:srcRect/>
          <a:stretch>
            <a:fillRect/>
          </a:stretch>
        </p:blipFill>
        <p:spPr bwMode="auto">
          <a:xfrm>
            <a:off x="6887187" y="4082006"/>
            <a:ext cx="1448979" cy="1968281"/>
          </a:xfrm>
          <a:prstGeom prst="rect">
            <a:avLst/>
          </a:prstGeom>
          <a:noFill/>
        </p:spPr>
      </p:pic>
      <p:sp>
        <p:nvSpPr>
          <p:cNvPr id="33" name="Rectangle 32"/>
          <p:cNvSpPr/>
          <p:nvPr/>
        </p:nvSpPr>
        <p:spPr>
          <a:xfrm>
            <a:off x="1882612" y="1859349"/>
            <a:ext cx="5486400" cy="461665"/>
          </a:xfrm>
          <a:prstGeom prst="rect">
            <a:avLst/>
          </a:prstGeom>
        </p:spPr>
        <p:txBody>
          <a:bodyPr wrap="square" lIns="91435" tIns="45718" rIns="91435" bIns="45718">
            <a:spAutoFit/>
          </a:bodyPr>
          <a:lstStyle/>
          <a:p>
            <a:pPr algn="ctr"/>
            <a:r>
              <a:rPr lang="en-US" sz="2400" dirty="0" smtClean="0">
                <a:effectLst>
                  <a:outerShdw blurRad="38100" dist="38100" dir="2700000" algn="tl">
                    <a:schemeClr val="bg1">
                      <a:lumMod val="85000"/>
                      <a:alpha val="43000"/>
                    </a:schemeClr>
                  </a:outerShdw>
                </a:effectLst>
              </a:rPr>
              <a:t>Ongoing customer dialog</a:t>
            </a:r>
          </a:p>
        </p:txBody>
      </p:sp>
      <p:sp>
        <p:nvSpPr>
          <p:cNvPr id="34" name="Rectangle 33"/>
          <p:cNvSpPr/>
          <p:nvPr/>
        </p:nvSpPr>
        <p:spPr>
          <a:xfrm>
            <a:off x="1735378" y="2312731"/>
            <a:ext cx="5780868" cy="461665"/>
          </a:xfrm>
          <a:prstGeom prst="rect">
            <a:avLst/>
          </a:prstGeom>
        </p:spPr>
        <p:txBody>
          <a:bodyPr wrap="square" lIns="91435" tIns="45718" rIns="91435" bIns="45718">
            <a:spAutoFit/>
          </a:bodyPr>
          <a:lstStyle/>
          <a:p>
            <a:pPr algn="ctr"/>
            <a:r>
              <a:rPr lang="en-US" sz="2400" dirty="0" smtClean="0">
                <a:effectLst>
                  <a:outerShdw blurRad="38100" dist="38100" dir="2700000" algn="tl">
                    <a:schemeClr val="bg1">
                      <a:lumMod val="85000"/>
                      <a:alpha val="43000"/>
                    </a:schemeClr>
                  </a:outerShdw>
                </a:effectLst>
              </a:rPr>
              <a:t>Interoperability Executive Customer Council</a:t>
            </a:r>
          </a:p>
        </p:txBody>
      </p:sp>
      <p:pic>
        <p:nvPicPr>
          <p:cNvPr id="2053" name="Picture 5" descr="C:\Program Files\Microsoft Resource DVD Artwork\DVD_ART\Artwork_Imagery\Shapes and Graphics\people\woman worker apron happy person.png"/>
          <p:cNvPicPr>
            <a:picLocks noChangeAspect="1" noChangeArrowheads="1"/>
          </p:cNvPicPr>
          <p:nvPr/>
        </p:nvPicPr>
        <p:blipFill>
          <a:blip r:embed="rId6" cstate="screen"/>
          <a:srcRect/>
          <a:stretch>
            <a:fillRect/>
          </a:stretch>
        </p:blipFill>
        <p:spPr bwMode="auto">
          <a:xfrm flipH="1">
            <a:off x="7786851" y="4338320"/>
            <a:ext cx="1052348" cy="1780222"/>
          </a:xfrm>
          <a:prstGeom prst="rect">
            <a:avLst/>
          </a:prstGeom>
          <a:noFill/>
        </p:spPr>
      </p:pic>
      <p:pic>
        <p:nvPicPr>
          <p:cNvPr id="27" name="Picture 5" descr="C:\Program Files\Microsoft Resource DVD Artwork\DVD_ART\Artwork_Imagery\Shapes and Graphics\people\man on cell phone.png"/>
          <p:cNvPicPr>
            <a:picLocks noChangeAspect="1" noChangeArrowheads="1"/>
          </p:cNvPicPr>
          <p:nvPr/>
        </p:nvPicPr>
        <p:blipFill>
          <a:blip r:embed="rId7" cstate="screen"/>
          <a:srcRect/>
          <a:stretch>
            <a:fillRect/>
          </a:stretch>
        </p:blipFill>
        <p:spPr bwMode="auto">
          <a:xfrm>
            <a:off x="290197" y="2453531"/>
            <a:ext cx="2112536" cy="2677273"/>
          </a:xfrm>
          <a:prstGeom prst="rect">
            <a:avLst/>
          </a:prstGeom>
          <a:noFill/>
        </p:spPr>
      </p:pic>
      <p:pic>
        <p:nvPicPr>
          <p:cNvPr id="2052" name="Picture 4" descr="C:\Program Files\Microsoft Resource DVD Artwork\DVD_ART\Artwork_Imagery\Shapes and Graphics\people\office workers man and woman.png"/>
          <p:cNvPicPr>
            <a:picLocks noChangeAspect="1" noChangeArrowheads="1"/>
          </p:cNvPicPr>
          <p:nvPr/>
        </p:nvPicPr>
        <p:blipFill>
          <a:blip r:embed="rId8" cstate="screen"/>
          <a:srcRect/>
          <a:stretch>
            <a:fillRect/>
          </a:stretch>
        </p:blipFill>
        <p:spPr bwMode="auto">
          <a:xfrm>
            <a:off x="367157" y="4027254"/>
            <a:ext cx="2039746" cy="2038269"/>
          </a:xfrm>
          <a:prstGeom prst="roundRect">
            <a:avLst>
              <a:gd name="adj" fmla="val 24704"/>
            </a:avLst>
          </a:prstGeom>
          <a:noFill/>
        </p:spPr>
      </p:pic>
      <p:pic>
        <p:nvPicPr>
          <p:cNvPr id="30" name="Picture 3" descr="C:\Program Files\Microsoft Resource DVD Artwork\DVD_ART\Artwork_Imagery\Shapes and Graphics\people\man happy customer satisfied person.png"/>
          <p:cNvPicPr>
            <a:picLocks noChangeAspect="1" noChangeArrowheads="1"/>
          </p:cNvPicPr>
          <p:nvPr/>
        </p:nvPicPr>
        <p:blipFill>
          <a:blip r:embed="rId9" cstate="screen"/>
          <a:srcRect/>
          <a:stretch>
            <a:fillRect/>
          </a:stretch>
        </p:blipFill>
        <p:spPr bwMode="auto">
          <a:xfrm>
            <a:off x="1575435" y="4799012"/>
            <a:ext cx="1371600" cy="1276675"/>
          </a:xfrm>
          <a:prstGeom prst="rect">
            <a:avLst/>
          </a:prstGeom>
          <a:noFill/>
        </p:spPr>
      </p:pic>
      <p:sp>
        <p:nvSpPr>
          <p:cNvPr id="20" name="Title 1"/>
          <p:cNvSpPr txBox="1">
            <a:spLocks/>
          </p:cNvSpPr>
          <p:nvPr/>
        </p:nvSpPr>
        <p:spPr>
          <a:xfrm>
            <a:off x="431801" y="-1082875"/>
            <a:ext cx="8534400" cy="609600"/>
          </a:xfrm>
          <a:prstGeom prst="rect">
            <a:avLst/>
          </a:prstGeom>
        </p:spPr>
        <p:txBody>
          <a:bodyPr vert="horz" lIns="91435" tIns="45718" rIns="91435" bIns="45718" rtlCol="0" anchor="t" anchorCtr="0">
            <a:normAutofit fontScale="97500"/>
          </a:bodyPr>
          <a:lstStyle/>
          <a:p>
            <a:pPr defTabSz="914353">
              <a:lnSpc>
                <a:spcPct val="80000"/>
              </a:lnSpc>
              <a:spcBef>
                <a:spcPct val="0"/>
              </a:spcBef>
              <a:defRPr/>
            </a:pPr>
            <a:endParaRPr lang="en-US" sz="3200" dirty="0">
              <a:solidFill>
                <a:schemeClr val="accent1"/>
              </a:solidFill>
              <a:latin typeface="+mj-lt"/>
              <a:ea typeface="+mj-ea"/>
              <a:cs typeface="+mj-cs"/>
            </a:endParaRPr>
          </a:p>
        </p:txBody>
      </p:sp>
      <p:sp>
        <p:nvSpPr>
          <p:cNvPr id="21" name="Text Placeholder 21"/>
          <p:cNvSpPr txBox="1">
            <a:spLocks/>
          </p:cNvSpPr>
          <p:nvPr/>
        </p:nvSpPr>
        <p:spPr>
          <a:xfrm>
            <a:off x="307975" y="-1281193"/>
            <a:ext cx="8534400" cy="506767"/>
          </a:xfrm>
          <a:prstGeom prst="rect">
            <a:avLst/>
          </a:prstGeom>
        </p:spPr>
        <p:txBody>
          <a:bodyPr lIns="91435" tIns="45718" rIns="91435" bIns="45718"/>
          <a:lstStyle/>
          <a:p>
            <a:pPr marL="282560" indent="-282560" defTabSz="914353">
              <a:spcBef>
                <a:spcPct val="20000"/>
              </a:spcBef>
              <a:buSzPct val="95000"/>
              <a:buBlip>
                <a:blip r:embed="rId10"/>
              </a:buBlip>
              <a:defRPr/>
            </a:pPr>
            <a:endParaRPr lang="en-US" sz="2400" dirty="0">
              <a:solidFill>
                <a:schemeClr val="bg1"/>
              </a:solidFill>
            </a:endParaRPr>
          </a:p>
        </p:txBody>
      </p:sp>
      <p:sp>
        <p:nvSpPr>
          <p:cNvPr id="24" name="Rectangle 23"/>
          <p:cNvSpPr/>
          <p:nvPr/>
        </p:nvSpPr>
        <p:spPr>
          <a:xfrm>
            <a:off x="2332925" y="3101884"/>
            <a:ext cx="4392537" cy="1808183"/>
          </a:xfrm>
          <a:prstGeom prst="rect">
            <a:avLst/>
          </a:prstGeom>
        </p:spPr>
        <p:txBody>
          <a:bodyPr wrap="square" lIns="91435" tIns="45718" rIns="91435" bIns="45718">
            <a:spAutoFit/>
          </a:bodyPr>
          <a:lstStyle/>
          <a:p>
            <a:pPr algn="ctr"/>
            <a:r>
              <a:rPr lang="en-US" sz="2000" i="1" dirty="0" smtClean="0">
                <a:solidFill>
                  <a:schemeClr val="accent4">
                    <a:lumMod val="60000"/>
                    <a:lumOff val="40000"/>
                  </a:schemeClr>
                </a:solidFill>
              </a:rPr>
              <a:t>“Microsoft has already solved a number of the interoperability problems and challenges that we have in our </a:t>
            </a:r>
            <a:br>
              <a:rPr lang="en-US" sz="2000" i="1" dirty="0" smtClean="0">
                <a:solidFill>
                  <a:schemeClr val="accent4">
                    <a:lumMod val="60000"/>
                    <a:lumOff val="40000"/>
                  </a:schemeClr>
                </a:solidFill>
              </a:rPr>
            </a:br>
            <a:r>
              <a:rPr lang="en-US" sz="2000" i="1" dirty="0" smtClean="0">
                <a:solidFill>
                  <a:schemeClr val="accent4">
                    <a:lumMod val="60000"/>
                    <a:lumOff val="40000"/>
                  </a:schemeClr>
                </a:solidFill>
              </a:rPr>
              <a:t>day-to-day operations.” </a:t>
            </a:r>
          </a:p>
          <a:p>
            <a:pPr algn="ctr">
              <a:spcBef>
                <a:spcPts val="600"/>
              </a:spcBef>
            </a:pPr>
            <a:r>
              <a:rPr lang="en-US" sz="1200" dirty="0" smtClean="0">
                <a:solidFill>
                  <a:schemeClr val="accent4">
                    <a:lumMod val="60000"/>
                    <a:lumOff val="40000"/>
                  </a:schemeClr>
                </a:solidFill>
              </a:rPr>
              <a:t>General Ulrich Wolfe, NATO</a:t>
            </a:r>
            <a:br>
              <a:rPr lang="en-US" sz="1200" dirty="0" smtClean="0">
                <a:solidFill>
                  <a:schemeClr val="accent4">
                    <a:lumMod val="60000"/>
                    <a:lumOff val="40000"/>
                  </a:schemeClr>
                </a:solidFill>
              </a:rPr>
            </a:br>
            <a:r>
              <a:rPr lang="en-US" sz="1200" dirty="0" smtClean="0">
                <a:solidFill>
                  <a:schemeClr val="accent4">
                    <a:lumMod val="60000"/>
                    <a:lumOff val="40000"/>
                  </a:schemeClr>
                </a:solidFill>
              </a:rPr>
              <a:t>IEC Council Member Organization</a:t>
            </a:r>
            <a:endParaRPr lang="en-US" sz="1600" dirty="0">
              <a:solidFill>
                <a:schemeClr val="accent4">
                  <a:lumMod val="60000"/>
                  <a:lumOff val="40000"/>
                </a:schemeClr>
              </a:solidFill>
            </a:endParaRP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1" y="163515"/>
            <a:ext cx="8382000" cy="664797"/>
          </a:xfrm>
        </p:spPr>
        <p:txBody>
          <a:bodyPr>
            <a:noAutofit/>
          </a:bodyPr>
          <a:lstStyle/>
          <a:p>
            <a:r>
              <a:rPr lang="en-US" dirty="0" smtClean="0"/>
              <a:t>Interoperability Executive Customer Council </a:t>
            </a:r>
            <a:endParaRPr lang="en-US" dirty="0"/>
          </a:p>
        </p:txBody>
      </p:sp>
      <p:sp>
        <p:nvSpPr>
          <p:cNvPr id="5" name="Content Placeholder 4"/>
          <p:cNvSpPr>
            <a:spLocks noGrp="1"/>
          </p:cNvSpPr>
          <p:nvPr>
            <p:ph idx="1"/>
          </p:nvPr>
        </p:nvSpPr>
        <p:spPr>
          <a:xfrm>
            <a:off x="381001" y="1527175"/>
            <a:ext cx="8382000" cy="4561205"/>
          </a:xfrm>
        </p:spPr>
        <p:txBody>
          <a:bodyPr>
            <a:normAutofit fontScale="85000" lnSpcReduction="20000"/>
          </a:bodyPr>
          <a:lstStyle/>
          <a:p>
            <a:pPr>
              <a:buNone/>
              <a:defRPr/>
            </a:pPr>
            <a:r>
              <a:rPr lang="en-US" b="1" dirty="0" smtClean="0">
                <a:solidFill>
                  <a:schemeClr val="accent4">
                    <a:lumMod val="60000"/>
                    <a:lumOff val="40000"/>
                  </a:schemeClr>
                </a:solidFill>
                <a:effectLst>
                  <a:outerShdw blurRad="38100" dist="38100" dir="2700000" algn="tl">
                    <a:srgbClr val="000000">
                      <a:alpha val="43137"/>
                    </a:srgbClr>
                  </a:outerShdw>
                </a:effectLst>
              </a:rPr>
              <a:t>Participants</a:t>
            </a:r>
          </a:p>
          <a:p>
            <a:pPr marL="463526" indent="-290498">
              <a:defRPr/>
            </a:pPr>
            <a:r>
              <a:rPr lang="en-US" sz="2000" dirty="0" smtClean="0"/>
              <a:t>40 CIOs and CTOs from public and private sectors</a:t>
            </a:r>
          </a:p>
          <a:p>
            <a:pPr marL="463526" indent="-290498">
              <a:defRPr/>
            </a:pPr>
            <a:r>
              <a:rPr lang="en-US" sz="2000" dirty="0" smtClean="0"/>
              <a:t>Members include NATO, European Commission, Goldman Sachs, Boeing, PwC, Raytheon, American Express, Bank of America, Aetna, </a:t>
            </a:r>
            <a:r>
              <a:rPr lang="en-US" sz="2000" dirty="0" err="1" smtClean="0"/>
              <a:t>Fraunhoffer</a:t>
            </a:r>
            <a:endParaRPr lang="en-US" sz="2000" dirty="0" smtClean="0"/>
          </a:p>
          <a:p>
            <a:pPr marL="463526" indent="-290498">
              <a:defRPr/>
            </a:pPr>
            <a:r>
              <a:rPr lang="en-US" sz="2000" dirty="0" smtClean="0"/>
              <a:t>Microsoft sponsors: Craig </a:t>
            </a:r>
            <a:r>
              <a:rPr lang="en-US" sz="2000" dirty="0" err="1" smtClean="0"/>
              <a:t>Mundie</a:t>
            </a:r>
            <a:r>
              <a:rPr lang="en-US" sz="2000" dirty="0" smtClean="0"/>
              <a:t>, Brad Smith, Bob </a:t>
            </a:r>
            <a:r>
              <a:rPr lang="en-US" sz="2000" dirty="0" err="1" smtClean="0"/>
              <a:t>Muglia</a:t>
            </a:r>
            <a:endParaRPr lang="en-US" sz="2000" dirty="0" smtClean="0"/>
          </a:p>
          <a:p>
            <a:pPr>
              <a:buNone/>
            </a:pPr>
            <a:r>
              <a:rPr lang="en-US" b="1" dirty="0" smtClean="0">
                <a:solidFill>
                  <a:schemeClr val="accent4">
                    <a:lumMod val="60000"/>
                    <a:lumOff val="40000"/>
                  </a:schemeClr>
                </a:solidFill>
                <a:effectLst>
                  <a:outerShdw blurRad="38100" dist="38100" dir="2700000" algn="tl">
                    <a:srgbClr val="000000">
                      <a:alpha val="43137"/>
                    </a:srgbClr>
                  </a:outerShdw>
                </a:effectLst>
              </a:rPr>
              <a:t>Goals</a:t>
            </a:r>
          </a:p>
          <a:p>
            <a:pPr marL="463526" indent="-290498">
              <a:defRPr/>
            </a:pPr>
            <a:r>
              <a:rPr lang="en-US" dirty="0" smtClean="0"/>
              <a:t>Identify customers’ major interoperability challenges</a:t>
            </a:r>
          </a:p>
          <a:p>
            <a:pPr marL="463526" indent="-290498">
              <a:defRPr/>
            </a:pPr>
            <a:r>
              <a:rPr lang="en-US" dirty="0" smtClean="0"/>
              <a:t>Improve interoperability between Microsoft’s and other vendors’ products</a:t>
            </a:r>
          </a:p>
          <a:p>
            <a:pPr marL="463526" indent="-290498">
              <a:defRPr/>
            </a:pPr>
            <a:r>
              <a:rPr lang="en-US" dirty="0" smtClean="0"/>
              <a:t>Identify areas for Microsoft to partner with the industry to resolve interoperability issues</a:t>
            </a:r>
          </a:p>
          <a:p>
            <a:pPr>
              <a:buNone/>
            </a:pPr>
            <a:r>
              <a:rPr lang="en-US" b="1" dirty="0" smtClean="0">
                <a:solidFill>
                  <a:schemeClr val="accent4">
                    <a:lumMod val="60000"/>
                    <a:lumOff val="40000"/>
                  </a:schemeClr>
                </a:solidFill>
                <a:effectLst>
                  <a:outerShdw blurRad="38100" dist="38100" dir="2700000" algn="tl">
                    <a:srgbClr val="000000">
                      <a:alpha val="43137"/>
                    </a:srgbClr>
                  </a:outerShdw>
                </a:effectLst>
              </a:rPr>
              <a:t>Progress </a:t>
            </a:r>
          </a:p>
          <a:p>
            <a:pPr marL="463526" indent="-290498">
              <a:defRPr/>
            </a:pPr>
            <a:r>
              <a:rPr lang="en-US" dirty="0" smtClean="0"/>
              <a:t>Almost 60% of issues identified through year 2 have been addressed</a:t>
            </a:r>
          </a:p>
        </p:txBody>
      </p:sp>
      <p:sp>
        <p:nvSpPr>
          <p:cNvPr id="6" name="Slide Number Placeholder 5"/>
          <p:cNvSpPr>
            <a:spLocks noGrp="1"/>
          </p:cNvSpPr>
          <p:nvPr>
            <p:ph type="sldNum" sz="quarter" idx="4294967295"/>
          </p:nvPr>
        </p:nvSpPr>
        <p:spPr>
          <a:xfrm>
            <a:off x="304800" y="6477007"/>
            <a:ext cx="685800" cy="365125"/>
          </a:xfrm>
          <a:prstGeom prst="rect">
            <a:avLst/>
          </a:prstGeom>
        </p:spPr>
        <p:txBody>
          <a:bodyPr lIns="91435" tIns="45718" rIns="91435" bIns="45718"/>
          <a:lstStyle/>
          <a:p>
            <a:fld id="{F36DB0E4-7632-4126-BCC8-EAE492994250}" type="slidenum">
              <a:rPr lang="en-US" smtClean="0"/>
              <a:pPr/>
              <a:t>7</a:t>
            </a:fld>
            <a:endParaRPr lang="en-US" dirty="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298699" y="762000"/>
            <a:ext cx="6540501" cy="825500"/>
          </a:xfrm>
          <a:prstGeom prst="roundRect">
            <a:avLst/>
          </a:prstGeom>
          <a:gradFill flip="none" rotWithShape="1">
            <a:gsLst>
              <a:gs pos="0">
                <a:schemeClr val="tx2">
                  <a:lumMod val="85000"/>
                </a:schemeClr>
              </a:gs>
              <a:gs pos="50000">
                <a:schemeClr val="bg1">
                  <a:lumMod val="75000"/>
                </a:schemeClr>
              </a:gs>
              <a:gs pos="100000">
                <a:schemeClr val="bg1">
                  <a:lumMod val="85000"/>
                  <a:shade val="100000"/>
                  <a:satMod val="115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marL="457177" indent="-228588">
              <a:lnSpc>
                <a:spcPct val="90000"/>
              </a:lnSpc>
              <a:buSzPct val="110000"/>
              <a:buBlip>
                <a:blip r:embed="rId3"/>
              </a:buBlip>
            </a:pPr>
            <a:r>
              <a:rPr lang="en-US" sz="1400" dirty="0" smtClean="0">
                <a:solidFill>
                  <a:schemeClr val="tx1"/>
                </a:solidFill>
              </a:rPr>
              <a:t>Ensure that productivity tools can exchange documents/data and enable true collaboration and document management across systems</a:t>
            </a:r>
          </a:p>
          <a:p>
            <a:pPr marL="457177" indent="-228588">
              <a:lnSpc>
                <a:spcPct val="90000"/>
              </a:lnSpc>
              <a:buSzPct val="110000"/>
              <a:buBlip>
                <a:blip r:embed="rId3"/>
              </a:buBlip>
            </a:pPr>
            <a:r>
              <a:rPr lang="en-US" sz="1400" b="1" dirty="0" smtClean="0">
                <a:solidFill>
                  <a:schemeClr val="tx1"/>
                </a:solidFill>
              </a:rPr>
              <a:t>Executive Sponsor: Kurt </a:t>
            </a:r>
            <a:r>
              <a:rPr lang="en-US" sz="1400" b="1" dirty="0" err="1" smtClean="0">
                <a:solidFill>
                  <a:schemeClr val="tx1"/>
                </a:solidFill>
              </a:rPr>
              <a:t>Delbene</a:t>
            </a:r>
            <a:r>
              <a:rPr lang="en-US" sz="1400" b="1" dirty="0" smtClean="0">
                <a:solidFill>
                  <a:schemeClr val="tx1"/>
                </a:solidFill>
              </a:rPr>
              <a:t>, Sr. VP, Office Business Platform</a:t>
            </a:r>
          </a:p>
        </p:txBody>
      </p:sp>
      <p:sp>
        <p:nvSpPr>
          <p:cNvPr id="2" name="Title 1"/>
          <p:cNvSpPr>
            <a:spLocks noGrp="1"/>
          </p:cNvSpPr>
          <p:nvPr>
            <p:ph type="title"/>
          </p:nvPr>
        </p:nvSpPr>
        <p:spPr>
          <a:xfrm>
            <a:off x="381001" y="134940"/>
            <a:ext cx="8382000" cy="664797"/>
          </a:xfrm>
        </p:spPr>
        <p:txBody>
          <a:bodyPr>
            <a:normAutofit/>
          </a:bodyPr>
          <a:lstStyle/>
          <a:p>
            <a:pPr lvl="0"/>
            <a:r>
              <a:rPr lang="en-US" dirty="0"/>
              <a:t>IEC Council </a:t>
            </a:r>
            <a:r>
              <a:rPr dirty="0" err="1"/>
              <a:t>Workstreams</a:t>
            </a:r>
            <a:endParaRPr lang="en-US" i="1" dirty="0"/>
          </a:p>
        </p:txBody>
      </p:sp>
      <p:sp>
        <p:nvSpPr>
          <p:cNvPr id="6" name="Rounded Rectangle 5"/>
          <p:cNvSpPr/>
          <p:nvPr/>
        </p:nvSpPr>
        <p:spPr>
          <a:xfrm>
            <a:off x="422275" y="762000"/>
            <a:ext cx="2146300" cy="825500"/>
          </a:xfrm>
          <a:prstGeom prst="roundRect">
            <a:avLst/>
          </a:prstGeom>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lvl="0" algn="ctr"/>
            <a:r>
              <a:rPr lang="en-US" dirty="0" smtClean="0">
                <a:effectLst>
                  <a:outerShdw blurRad="50800" dist="38100" dir="2700000" algn="tl" rotWithShape="0">
                    <a:prstClr val="black">
                      <a:alpha val="40000"/>
                    </a:prstClr>
                  </a:outerShdw>
                </a:effectLst>
              </a:rPr>
              <a:t>Office, Collaboration</a:t>
            </a:r>
          </a:p>
        </p:txBody>
      </p:sp>
      <p:sp>
        <p:nvSpPr>
          <p:cNvPr id="8" name="Rounded Rectangle 7"/>
          <p:cNvSpPr/>
          <p:nvPr/>
        </p:nvSpPr>
        <p:spPr>
          <a:xfrm>
            <a:off x="2298699" y="1689100"/>
            <a:ext cx="6540501" cy="825500"/>
          </a:xfrm>
          <a:prstGeom prst="roundRect">
            <a:avLst/>
          </a:prstGeom>
          <a:gradFill flip="none" rotWithShape="1">
            <a:gsLst>
              <a:gs pos="0">
                <a:schemeClr val="tx2">
                  <a:lumMod val="85000"/>
                </a:schemeClr>
              </a:gs>
              <a:gs pos="50000">
                <a:schemeClr val="bg1">
                  <a:lumMod val="75000"/>
                </a:schemeClr>
              </a:gs>
              <a:gs pos="100000">
                <a:schemeClr val="bg1">
                  <a:lumMod val="85000"/>
                  <a:shade val="100000"/>
                  <a:satMod val="115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marL="457177" indent="-228588">
              <a:lnSpc>
                <a:spcPct val="90000"/>
              </a:lnSpc>
              <a:buSzPct val="110000"/>
              <a:buBlip>
                <a:blip r:embed="rId3"/>
              </a:buBlip>
            </a:pPr>
            <a:r>
              <a:rPr lang="en-US" sz="1400" dirty="0" smtClean="0">
                <a:solidFill>
                  <a:schemeClr val="tx1"/>
                </a:solidFill>
              </a:rPr>
              <a:t>Enable end-to-end, cross-platform systems management to help increase efficiency and control, and to reduce problem-resolution time</a:t>
            </a:r>
          </a:p>
          <a:p>
            <a:pPr marL="457177" indent="-228588">
              <a:lnSpc>
                <a:spcPct val="90000"/>
              </a:lnSpc>
              <a:buSzPct val="110000"/>
              <a:buBlip>
                <a:blip r:embed="rId3"/>
              </a:buBlip>
            </a:pPr>
            <a:r>
              <a:rPr lang="en-US" sz="1400" b="1" dirty="0" smtClean="0">
                <a:solidFill>
                  <a:schemeClr val="tx1"/>
                </a:solidFill>
              </a:rPr>
              <a:t>Executive Sponsor: Brad Anderson, GM, Systems Management</a:t>
            </a:r>
          </a:p>
        </p:txBody>
      </p:sp>
      <p:sp>
        <p:nvSpPr>
          <p:cNvPr id="9" name="Rounded Rectangle 8"/>
          <p:cNvSpPr/>
          <p:nvPr/>
        </p:nvSpPr>
        <p:spPr>
          <a:xfrm>
            <a:off x="422275" y="1689100"/>
            <a:ext cx="2146300" cy="825500"/>
          </a:xfrm>
          <a:prstGeom prst="roundRect">
            <a:avLst/>
          </a:prstGeom>
        </p:spPr>
        <p:style>
          <a:lnRef idx="1">
            <a:schemeClr val="accent5"/>
          </a:lnRef>
          <a:fillRef idx="3">
            <a:schemeClr val="accent5"/>
          </a:fillRef>
          <a:effectRef idx="2">
            <a:schemeClr val="accent5"/>
          </a:effectRef>
          <a:fontRef idx="minor">
            <a:schemeClr val="lt1"/>
          </a:fontRef>
        </p:style>
        <p:txBody>
          <a:bodyPr lIns="91435" tIns="45718" rIns="91435" bIns="45718" rtlCol="0" anchor="ctr"/>
          <a:lstStyle/>
          <a:p>
            <a:pPr lvl="0" algn="ctr"/>
            <a:r>
              <a:rPr lang="en-US" dirty="0" smtClean="0">
                <a:effectLst>
                  <a:outerShdw blurRad="50800" dist="38100" dir="2700000" algn="tl" rotWithShape="0">
                    <a:prstClr val="black">
                      <a:alpha val="40000"/>
                    </a:prstClr>
                  </a:outerShdw>
                </a:effectLst>
              </a:rPr>
              <a:t>Systems Management</a:t>
            </a:r>
          </a:p>
        </p:txBody>
      </p:sp>
      <p:sp>
        <p:nvSpPr>
          <p:cNvPr id="10" name="Rounded Rectangle 9"/>
          <p:cNvSpPr/>
          <p:nvPr/>
        </p:nvSpPr>
        <p:spPr>
          <a:xfrm>
            <a:off x="2298699" y="2590800"/>
            <a:ext cx="6540501" cy="825500"/>
          </a:xfrm>
          <a:prstGeom prst="roundRect">
            <a:avLst/>
          </a:prstGeom>
          <a:gradFill flip="none" rotWithShape="1">
            <a:gsLst>
              <a:gs pos="0">
                <a:schemeClr val="tx2">
                  <a:lumMod val="85000"/>
                </a:schemeClr>
              </a:gs>
              <a:gs pos="50000">
                <a:schemeClr val="bg1">
                  <a:lumMod val="75000"/>
                </a:schemeClr>
              </a:gs>
              <a:gs pos="100000">
                <a:schemeClr val="bg1">
                  <a:lumMod val="85000"/>
                  <a:shade val="100000"/>
                  <a:satMod val="115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marL="457177" indent="-228588">
              <a:lnSpc>
                <a:spcPct val="90000"/>
              </a:lnSpc>
              <a:buSzPct val="110000"/>
              <a:buBlip>
                <a:blip r:embed="rId3"/>
              </a:buBlip>
            </a:pPr>
            <a:r>
              <a:rPr lang="en-US" sz="1400" dirty="0" smtClean="0">
                <a:solidFill>
                  <a:schemeClr val="tx1"/>
                </a:solidFill>
              </a:rPr>
              <a:t>Manage security settings and user identities to facilitate authorization and authentication services for access of systems’ resources</a:t>
            </a:r>
          </a:p>
          <a:p>
            <a:pPr marL="457177" indent="-228588">
              <a:lnSpc>
                <a:spcPct val="90000"/>
              </a:lnSpc>
              <a:buSzPct val="110000"/>
              <a:buBlip>
                <a:blip r:embed="rId3"/>
              </a:buBlip>
            </a:pPr>
            <a:r>
              <a:rPr lang="en-US" sz="1400" b="1" dirty="0" smtClean="0">
                <a:solidFill>
                  <a:schemeClr val="tx1"/>
                </a:solidFill>
              </a:rPr>
              <a:t>Executive Sponsor: Joe Long, GM, Identity and Access Management</a:t>
            </a:r>
          </a:p>
        </p:txBody>
      </p:sp>
      <p:sp>
        <p:nvSpPr>
          <p:cNvPr id="11" name="Rounded Rectangle 10"/>
          <p:cNvSpPr/>
          <p:nvPr/>
        </p:nvSpPr>
        <p:spPr>
          <a:xfrm>
            <a:off x="422275" y="2590800"/>
            <a:ext cx="2146300" cy="825500"/>
          </a:xfrm>
          <a:prstGeom prst="roundRect">
            <a:avLst/>
          </a:prstGeom>
        </p:spPr>
        <p:style>
          <a:lnRef idx="1">
            <a:schemeClr val="accent3"/>
          </a:lnRef>
          <a:fillRef idx="3">
            <a:schemeClr val="accent3"/>
          </a:fillRef>
          <a:effectRef idx="2">
            <a:schemeClr val="accent3"/>
          </a:effectRef>
          <a:fontRef idx="minor">
            <a:schemeClr val="lt1"/>
          </a:fontRef>
        </p:style>
        <p:txBody>
          <a:bodyPr lIns="91435" tIns="45718" rIns="91435" bIns="45718" rtlCol="0" anchor="ctr"/>
          <a:lstStyle/>
          <a:p>
            <a:pPr lvl="0" algn="ctr"/>
            <a:r>
              <a:rPr lang="en-US" dirty="0" smtClean="0">
                <a:effectLst>
                  <a:outerShdw blurRad="50800" dist="38100" dir="2700000" algn="tl" rotWithShape="0">
                    <a:prstClr val="black">
                      <a:alpha val="40000"/>
                    </a:prstClr>
                  </a:outerShdw>
                </a:effectLst>
              </a:rPr>
              <a:t>Security, Identity Management</a:t>
            </a:r>
          </a:p>
        </p:txBody>
      </p:sp>
      <p:sp>
        <p:nvSpPr>
          <p:cNvPr id="12" name="Rounded Rectangle 11"/>
          <p:cNvSpPr/>
          <p:nvPr/>
        </p:nvSpPr>
        <p:spPr>
          <a:xfrm>
            <a:off x="2298699" y="3517900"/>
            <a:ext cx="6540501" cy="825500"/>
          </a:xfrm>
          <a:prstGeom prst="roundRect">
            <a:avLst/>
          </a:prstGeom>
          <a:gradFill flip="none" rotWithShape="1">
            <a:gsLst>
              <a:gs pos="0">
                <a:schemeClr val="tx2">
                  <a:lumMod val="85000"/>
                </a:schemeClr>
              </a:gs>
              <a:gs pos="50000">
                <a:schemeClr val="bg1">
                  <a:lumMod val="75000"/>
                </a:schemeClr>
              </a:gs>
              <a:gs pos="100000">
                <a:schemeClr val="bg1">
                  <a:lumMod val="85000"/>
                  <a:shade val="100000"/>
                  <a:satMod val="115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marL="457177" indent="-228588">
              <a:lnSpc>
                <a:spcPct val="90000"/>
              </a:lnSpc>
              <a:buSzPct val="110000"/>
              <a:buBlip>
                <a:blip r:embed="rId3"/>
              </a:buBlip>
            </a:pPr>
            <a:r>
              <a:rPr lang="en-US" sz="1400" dirty="0" smtClean="0">
                <a:solidFill>
                  <a:schemeClr val="tx1"/>
                </a:solidFill>
              </a:rPr>
              <a:t>Facilitate application development and runtime infrastructure across platforms and systems</a:t>
            </a:r>
          </a:p>
          <a:p>
            <a:pPr marL="457177" indent="-228588">
              <a:lnSpc>
                <a:spcPct val="90000"/>
              </a:lnSpc>
              <a:buSzPct val="110000"/>
              <a:buBlip>
                <a:blip r:embed="rId3"/>
              </a:buBlip>
            </a:pPr>
            <a:r>
              <a:rPr lang="en-US" sz="1400" b="1" dirty="0" smtClean="0">
                <a:solidFill>
                  <a:schemeClr val="tx1"/>
                </a:solidFill>
              </a:rPr>
              <a:t>Executive Sponsor: S. </a:t>
            </a:r>
            <a:r>
              <a:rPr lang="en-US" sz="1400" b="1" dirty="0" err="1" smtClean="0">
                <a:solidFill>
                  <a:schemeClr val="tx1"/>
                </a:solidFill>
              </a:rPr>
              <a:t>Somasegar</a:t>
            </a:r>
            <a:r>
              <a:rPr lang="en-US" sz="1400" b="1" dirty="0" smtClean="0">
                <a:solidFill>
                  <a:schemeClr val="tx1"/>
                </a:solidFill>
              </a:rPr>
              <a:t>, Sr. VP, Developer Division</a:t>
            </a:r>
          </a:p>
        </p:txBody>
      </p:sp>
      <p:sp>
        <p:nvSpPr>
          <p:cNvPr id="13" name="Rounded Rectangle 12"/>
          <p:cNvSpPr/>
          <p:nvPr/>
        </p:nvSpPr>
        <p:spPr>
          <a:xfrm>
            <a:off x="422275" y="3517900"/>
            <a:ext cx="2146300" cy="825500"/>
          </a:xfrm>
          <a:prstGeom prst="roundRect">
            <a:avLst/>
          </a:prstGeom>
        </p:spPr>
        <p:style>
          <a:lnRef idx="1">
            <a:schemeClr val="accent2"/>
          </a:lnRef>
          <a:fillRef idx="3">
            <a:schemeClr val="accent2"/>
          </a:fillRef>
          <a:effectRef idx="2">
            <a:schemeClr val="accent2"/>
          </a:effectRef>
          <a:fontRef idx="minor">
            <a:schemeClr val="lt1"/>
          </a:fontRef>
        </p:style>
        <p:txBody>
          <a:bodyPr lIns="91435" tIns="45718" rIns="91435" bIns="45718" rtlCol="0" anchor="ctr"/>
          <a:lstStyle/>
          <a:p>
            <a:pPr lvl="0" algn="ctr"/>
            <a:r>
              <a:rPr lang="en-US" dirty="0" smtClean="0">
                <a:effectLst>
                  <a:outerShdw blurRad="50800" dist="38100" dir="2700000" algn="tl" rotWithShape="0">
                    <a:prstClr val="black">
                      <a:alpha val="40000"/>
                    </a:prstClr>
                  </a:outerShdw>
                </a:effectLst>
              </a:rPr>
              <a:t>Developer Tools, Runtime</a:t>
            </a:r>
          </a:p>
        </p:txBody>
      </p:sp>
      <p:sp>
        <p:nvSpPr>
          <p:cNvPr id="14" name="Rounded Rectangle 13"/>
          <p:cNvSpPr/>
          <p:nvPr/>
        </p:nvSpPr>
        <p:spPr>
          <a:xfrm>
            <a:off x="2298699" y="4432300"/>
            <a:ext cx="6540501" cy="825500"/>
          </a:xfrm>
          <a:prstGeom prst="roundRect">
            <a:avLst/>
          </a:prstGeom>
          <a:gradFill flip="none" rotWithShape="1">
            <a:gsLst>
              <a:gs pos="0">
                <a:schemeClr val="tx2">
                  <a:lumMod val="85000"/>
                </a:schemeClr>
              </a:gs>
              <a:gs pos="50000">
                <a:schemeClr val="bg1">
                  <a:lumMod val="75000"/>
                </a:schemeClr>
              </a:gs>
              <a:gs pos="100000">
                <a:schemeClr val="bg1">
                  <a:lumMod val="85000"/>
                  <a:shade val="100000"/>
                  <a:satMod val="115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marL="457177" indent="-228588">
              <a:lnSpc>
                <a:spcPct val="90000"/>
              </a:lnSpc>
              <a:buSzPct val="110000"/>
              <a:buBlip>
                <a:blip r:embed="rId3"/>
              </a:buBlip>
            </a:pPr>
            <a:r>
              <a:rPr lang="en-US" sz="1400" dirty="0" smtClean="0">
                <a:solidFill>
                  <a:schemeClr val="tx1"/>
                </a:solidFill>
              </a:rPr>
              <a:t>Facilitate design, development and management of business processes to run across multiple platforms and systems </a:t>
            </a:r>
          </a:p>
          <a:p>
            <a:pPr marL="457177" indent="-228588">
              <a:lnSpc>
                <a:spcPct val="90000"/>
              </a:lnSpc>
              <a:buSzPct val="110000"/>
              <a:buBlip>
                <a:blip r:embed="rId3"/>
              </a:buBlip>
            </a:pPr>
            <a:r>
              <a:rPr lang="en-US" sz="1400" b="1" dirty="0" smtClean="0">
                <a:solidFill>
                  <a:schemeClr val="tx1"/>
                </a:solidFill>
              </a:rPr>
              <a:t>Executive Sponsor: Robert </a:t>
            </a:r>
            <a:r>
              <a:rPr lang="en-US" sz="1400" b="1" dirty="0" err="1" smtClean="0">
                <a:solidFill>
                  <a:schemeClr val="tx1"/>
                </a:solidFill>
              </a:rPr>
              <a:t>Wahbe</a:t>
            </a:r>
            <a:r>
              <a:rPr lang="en-US" sz="1400" b="1" dirty="0" smtClean="0">
                <a:solidFill>
                  <a:schemeClr val="tx1"/>
                </a:solidFill>
              </a:rPr>
              <a:t>, Corp, VP, Connected Systems Division</a:t>
            </a:r>
          </a:p>
        </p:txBody>
      </p:sp>
      <p:sp>
        <p:nvSpPr>
          <p:cNvPr id="15" name="Rounded Rectangle 14"/>
          <p:cNvSpPr/>
          <p:nvPr/>
        </p:nvSpPr>
        <p:spPr>
          <a:xfrm>
            <a:off x="422275" y="4432300"/>
            <a:ext cx="2146300" cy="825500"/>
          </a:xfrm>
          <a:prstGeom prst="roundRect">
            <a:avLst/>
          </a:prstGeom>
          <a:gradFill>
            <a:gsLst>
              <a:gs pos="0">
                <a:schemeClr val="accent1">
                  <a:shade val="51000"/>
                  <a:satMod val="130000"/>
                </a:schemeClr>
              </a:gs>
              <a:gs pos="80000">
                <a:schemeClr val="accent6"/>
              </a:gs>
              <a:gs pos="100000">
                <a:schemeClr val="accent6">
                  <a:lumMod val="60000"/>
                  <a:lumOff val="40000"/>
                </a:schemeClr>
              </a:gs>
            </a:gsLst>
          </a:grad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lvl="0" algn="ctr"/>
            <a:r>
              <a:rPr lang="en-US" dirty="0" smtClean="0">
                <a:effectLst>
                  <a:outerShdw blurRad="50800" dist="38100" dir="2700000" algn="tl" rotWithShape="0">
                    <a:prstClr val="black">
                      <a:alpha val="40000"/>
                    </a:prstClr>
                  </a:outerShdw>
                </a:effectLst>
              </a:rPr>
              <a:t>Business Process Modeling, </a:t>
            </a:r>
            <a:r>
              <a:rPr lang="en-US" dirty="0" err="1" smtClean="0">
                <a:effectLst>
                  <a:outerShdw blurRad="50800" dist="38100" dir="2700000" algn="tl" rotWithShape="0">
                    <a:prstClr val="black">
                      <a:alpha val="40000"/>
                    </a:prstClr>
                  </a:outerShdw>
                </a:effectLst>
              </a:rPr>
              <a:t>SOA</a:t>
            </a:r>
            <a:endParaRPr lang="en-US" dirty="0" smtClean="0">
              <a:effectLst>
                <a:outerShdw blurRad="50800" dist="38100" dir="2700000" algn="tl" rotWithShape="0">
                  <a:prstClr val="black">
                    <a:alpha val="40000"/>
                  </a:prstClr>
                </a:outerShdw>
              </a:effectLst>
            </a:endParaRPr>
          </a:p>
        </p:txBody>
      </p:sp>
      <p:sp>
        <p:nvSpPr>
          <p:cNvPr id="16" name="Rounded Rectangle 15"/>
          <p:cNvSpPr/>
          <p:nvPr/>
        </p:nvSpPr>
        <p:spPr>
          <a:xfrm>
            <a:off x="2298699" y="5359400"/>
            <a:ext cx="6540501" cy="825500"/>
          </a:xfrm>
          <a:prstGeom prst="roundRect">
            <a:avLst/>
          </a:prstGeom>
          <a:gradFill flip="none" rotWithShape="1">
            <a:gsLst>
              <a:gs pos="0">
                <a:schemeClr val="tx2">
                  <a:lumMod val="85000"/>
                </a:schemeClr>
              </a:gs>
              <a:gs pos="50000">
                <a:schemeClr val="bg1">
                  <a:lumMod val="75000"/>
                </a:schemeClr>
              </a:gs>
              <a:gs pos="100000">
                <a:schemeClr val="bg1">
                  <a:lumMod val="85000"/>
                  <a:shade val="100000"/>
                  <a:satMod val="115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marL="457177" indent="-228588">
              <a:lnSpc>
                <a:spcPct val="90000"/>
              </a:lnSpc>
              <a:buSzPct val="110000"/>
              <a:buBlip>
                <a:blip r:embed="rId3"/>
              </a:buBlip>
            </a:pPr>
            <a:r>
              <a:rPr lang="en-US" sz="1400" dirty="0" smtClean="0">
                <a:solidFill>
                  <a:schemeClr val="tx1"/>
                </a:solidFill>
              </a:rPr>
              <a:t>Guide Microsoft in its approach to Interoperability and related initiatives as well as inform Microsoft’s public policy positions for interoperability, intellectual property, privacy and security</a:t>
            </a:r>
          </a:p>
          <a:p>
            <a:pPr marL="457177" indent="-228588">
              <a:lnSpc>
                <a:spcPct val="90000"/>
              </a:lnSpc>
              <a:buSzPct val="110000"/>
              <a:buBlip>
                <a:blip r:embed="rId3"/>
              </a:buBlip>
            </a:pPr>
            <a:r>
              <a:rPr lang="en-US" sz="1400" b="1" dirty="0" smtClean="0">
                <a:solidFill>
                  <a:schemeClr val="tx1"/>
                </a:solidFill>
              </a:rPr>
              <a:t>Executive Sponsor: Craig Shank, GM, Interoperability and Standards</a:t>
            </a:r>
          </a:p>
        </p:txBody>
      </p:sp>
      <p:sp>
        <p:nvSpPr>
          <p:cNvPr id="17" name="Rounded Rectangle 16"/>
          <p:cNvSpPr/>
          <p:nvPr/>
        </p:nvSpPr>
        <p:spPr>
          <a:xfrm>
            <a:off x="422275" y="5359400"/>
            <a:ext cx="2146300" cy="825500"/>
          </a:xfrm>
          <a:prstGeom prst="roundRect">
            <a:avLst/>
          </a:prstGeom>
          <a:gradFill>
            <a:gsLst>
              <a:gs pos="0">
                <a:schemeClr val="accent5"/>
              </a:gs>
              <a:gs pos="80000">
                <a:schemeClr val="accent5">
                  <a:lumMod val="60000"/>
                  <a:lumOff val="40000"/>
                </a:schemeClr>
              </a:gs>
              <a:gs pos="100000">
                <a:schemeClr val="accent5">
                  <a:lumMod val="40000"/>
                  <a:lumOff val="60000"/>
                </a:schemeClr>
              </a:gs>
            </a:gsLst>
          </a:gradFill>
        </p:spPr>
        <p:style>
          <a:lnRef idx="1">
            <a:schemeClr val="accent5"/>
          </a:lnRef>
          <a:fillRef idx="3">
            <a:schemeClr val="accent5"/>
          </a:fillRef>
          <a:effectRef idx="2">
            <a:schemeClr val="accent5"/>
          </a:effectRef>
          <a:fontRef idx="minor">
            <a:schemeClr val="lt1"/>
          </a:fontRef>
        </p:style>
        <p:txBody>
          <a:bodyPr lIns="91435" tIns="45718" rIns="91435" bIns="45718" rtlCol="0" anchor="ctr"/>
          <a:lstStyle/>
          <a:p>
            <a:pPr lvl="0" algn="ctr"/>
            <a:r>
              <a:rPr lang="en-US" dirty="0" smtClean="0">
                <a:effectLst>
                  <a:outerShdw blurRad="50800" dist="38100" dir="2700000" algn="tl" rotWithShape="0">
                    <a:prstClr val="black">
                      <a:alpha val="40000"/>
                    </a:prstClr>
                  </a:outerShdw>
                </a:effectLst>
              </a:rPr>
              <a:t>Policy</a:t>
            </a:r>
          </a:p>
        </p:txBody>
      </p:sp>
      <p:sp>
        <p:nvSpPr>
          <p:cNvPr id="19" name="Slide Number Placeholder 18"/>
          <p:cNvSpPr>
            <a:spLocks noGrp="1"/>
          </p:cNvSpPr>
          <p:nvPr>
            <p:ph type="sldNum" sz="quarter" idx="4294967295"/>
          </p:nvPr>
        </p:nvSpPr>
        <p:spPr>
          <a:xfrm>
            <a:off x="304800" y="6477007"/>
            <a:ext cx="685800" cy="365125"/>
          </a:xfrm>
          <a:prstGeom prst="rect">
            <a:avLst/>
          </a:prstGeom>
        </p:spPr>
        <p:txBody>
          <a:bodyPr lIns="91435" tIns="45718" rIns="91435" bIns="45718"/>
          <a:lstStyle/>
          <a:p>
            <a:fld id="{F36DB0E4-7632-4126-BCC8-EAE492994250}" type="slidenum">
              <a:rPr lang="en-US" smtClean="0"/>
              <a:pPr/>
              <a:t>8</a:t>
            </a:fld>
            <a:endParaRPr lang="en-US" dirty="0"/>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304801" y="123827"/>
            <a:ext cx="8534400" cy="664797"/>
          </a:xfrm>
        </p:spPr>
        <p:txBody>
          <a:bodyPr>
            <a:normAutofit/>
          </a:bodyPr>
          <a:lstStyle/>
          <a:p>
            <a:r>
              <a:rPr lang="en-US" dirty="0" smtClean="0">
                <a:solidFill>
                  <a:srgbClr val="CCFFCC"/>
                </a:solidFill>
              </a:rPr>
              <a:t>Interoperability Vendor Alliance</a:t>
            </a:r>
            <a:endParaRPr lang="en-US" dirty="0">
              <a:solidFill>
                <a:srgbClr val="CCFFCC"/>
              </a:solidFill>
            </a:endParaRPr>
          </a:p>
        </p:txBody>
      </p:sp>
      <p:sp>
        <p:nvSpPr>
          <p:cNvPr id="18" name="Content Placeholder 17"/>
          <p:cNvSpPr>
            <a:spLocks noGrp="1"/>
          </p:cNvSpPr>
          <p:nvPr>
            <p:ph type="body" sz="quarter" idx="13"/>
          </p:nvPr>
        </p:nvSpPr>
        <p:spPr>
          <a:xfrm>
            <a:off x="314325" y="1219200"/>
            <a:ext cx="8534400" cy="5029200"/>
          </a:xfrm>
        </p:spPr>
        <p:txBody>
          <a:bodyPr>
            <a:normAutofit fontScale="92500" lnSpcReduction="20000"/>
          </a:bodyPr>
          <a:lstStyle/>
          <a:p>
            <a:pPr>
              <a:buNone/>
              <a:defRPr/>
            </a:pPr>
            <a:r>
              <a:rPr lang="en-US" b="1" dirty="0" smtClean="0">
                <a:solidFill>
                  <a:schemeClr val="accent4">
                    <a:lumMod val="60000"/>
                    <a:lumOff val="40000"/>
                  </a:schemeClr>
                </a:solidFill>
                <a:effectLst>
                  <a:outerShdw blurRad="38100" dist="38100" dir="2700000" algn="tl">
                    <a:srgbClr val="000000">
                      <a:alpha val="43137"/>
                    </a:srgbClr>
                  </a:outerShdw>
                </a:effectLst>
              </a:rPr>
              <a:t>60+ members</a:t>
            </a:r>
          </a:p>
          <a:p>
            <a:pPr marL="463526" lvl="1" indent="-290498">
              <a:buBlip>
                <a:blip r:embed="rId3"/>
              </a:buBlip>
              <a:defRPr/>
            </a:pPr>
            <a:r>
              <a:rPr lang="en-US" dirty="0" smtClean="0"/>
              <a:t>Community of software, hardware vendors working together to enhance interoperability with Microsoft systems on behalf of mutual customers</a:t>
            </a:r>
          </a:p>
          <a:p>
            <a:pPr marL="463526" lvl="1" indent="-290498">
              <a:buBlip>
                <a:blip r:embed="rId3"/>
              </a:buBlip>
              <a:defRPr/>
            </a:pPr>
            <a:r>
              <a:rPr lang="en-US" dirty="0" smtClean="0"/>
              <a:t>Membership doubled since 2006 formation</a:t>
            </a:r>
          </a:p>
          <a:p>
            <a:pPr>
              <a:buNone/>
              <a:defRPr/>
            </a:pPr>
            <a:r>
              <a:rPr lang="en-US" b="1" dirty="0" smtClean="0">
                <a:solidFill>
                  <a:schemeClr val="accent4">
                    <a:lumMod val="60000"/>
                    <a:lumOff val="40000"/>
                  </a:schemeClr>
                </a:solidFill>
                <a:effectLst>
                  <a:outerShdw blurRad="38100" dist="38100" dir="2700000" algn="tl">
                    <a:srgbClr val="000000">
                      <a:alpha val="43137"/>
                    </a:srgbClr>
                  </a:outerShdw>
                </a:effectLst>
              </a:rPr>
              <a:t>Strategies </a:t>
            </a:r>
          </a:p>
          <a:p>
            <a:pPr marL="463526" lvl="1" indent="-290498">
              <a:buBlip>
                <a:blip r:embed="rId3"/>
              </a:buBlip>
              <a:defRPr/>
            </a:pPr>
            <a:r>
              <a:rPr lang="en-US" dirty="0" smtClean="0"/>
              <a:t>Identify most pressing interoperability challenges faced by customers</a:t>
            </a:r>
          </a:p>
          <a:p>
            <a:pPr marL="463526" lvl="1" indent="-290498">
              <a:buBlip>
                <a:blip r:embed="rId3"/>
              </a:buBlip>
              <a:defRPr/>
            </a:pPr>
            <a:r>
              <a:rPr lang="en-US" dirty="0" smtClean="0"/>
              <a:t>Use labs to test solutions for issues raised by customers</a:t>
            </a:r>
          </a:p>
          <a:p>
            <a:pPr marL="966739" lvl="1" indent="-277799"/>
            <a:r>
              <a:rPr lang="en-US" sz="1800" dirty="0" smtClean="0"/>
              <a:t>System Management</a:t>
            </a:r>
          </a:p>
          <a:p>
            <a:pPr marL="966739" lvl="1" indent="-277799"/>
            <a:r>
              <a:rPr lang="en-US" sz="1800" dirty="0" smtClean="0"/>
              <a:t>Centralized Directory</a:t>
            </a:r>
          </a:p>
          <a:p>
            <a:pPr marL="966739" lvl="1" indent="-277799"/>
            <a:r>
              <a:rPr lang="en-US" sz="1800" dirty="0" smtClean="0"/>
              <a:t>Federated Identity</a:t>
            </a:r>
          </a:p>
          <a:p>
            <a:pPr marL="966739" lvl="1" indent="-277799"/>
            <a:r>
              <a:rPr lang="en-US" sz="1800" dirty="0" smtClean="0"/>
              <a:t>Content Management</a:t>
            </a:r>
          </a:p>
          <a:p>
            <a:pPr marL="966739" lvl="1" indent="-277799"/>
            <a:r>
              <a:rPr lang="en-US" sz="1800" dirty="0" smtClean="0"/>
              <a:t>Open XML</a:t>
            </a:r>
          </a:p>
          <a:p>
            <a:pPr marL="463526" lvl="1" indent="-290498">
              <a:buBlip>
                <a:blip r:embed="rId3"/>
              </a:buBlip>
              <a:defRPr/>
            </a:pPr>
            <a:r>
              <a:rPr lang="en-US" dirty="0" smtClean="0"/>
              <a:t>Publish results on IVA web site as practical guidance</a:t>
            </a:r>
          </a:p>
          <a:p>
            <a:pPr>
              <a:buNone/>
              <a:defRPr/>
            </a:pPr>
            <a:r>
              <a:rPr lang="en-US" b="1" dirty="0" smtClean="0">
                <a:solidFill>
                  <a:schemeClr val="accent4">
                    <a:lumMod val="60000"/>
                    <a:lumOff val="40000"/>
                  </a:schemeClr>
                </a:solidFill>
                <a:effectLst>
                  <a:outerShdw blurRad="38100" dist="38100" dir="2700000" algn="tl">
                    <a:srgbClr val="000000">
                      <a:alpha val="43137"/>
                    </a:srgbClr>
                  </a:outerShdw>
                </a:effectLst>
              </a:rPr>
              <a:t>http://www.interopvendoralliance.org</a:t>
            </a:r>
          </a:p>
        </p:txBody>
      </p:sp>
      <p:sp>
        <p:nvSpPr>
          <p:cNvPr id="8" name="Text Placeholder 7"/>
          <p:cNvSpPr>
            <a:spLocks noGrp="1"/>
          </p:cNvSpPr>
          <p:nvPr>
            <p:ph type="body" sz="quarter" idx="14"/>
          </p:nvPr>
        </p:nvSpPr>
        <p:spPr>
          <a:xfrm>
            <a:off x="304801" y="714377"/>
            <a:ext cx="8534400" cy="506767"/>
          </a:xfrm>
        </p:spPr>
        <p:txBody>
          <a:bodyPr/>
          <a:lstStyle/>
          <a:p>
            <a:r>
              <a:rPr lang="en-US" dirty="0" smtClean="0"/>
              <a:t>Working Together Toward Interoperable Solutions</a:t>
            </a:r>
            <a:endParaRPr lang="en-US" dirty="0"/>
          </a:p>
        </p:txBody>
      </p:sp>
      <p:sp>
        <p:nvSpPr>
          <p:cNvPr id="6" name="Slide Number Placeholder 5"/>
          <p:cNvSpPr>
            <a:spLocks noGrp="1"/>
          </p:cNvSpPr>
          <p:nvPr>
            <p:ph type="sldNum" sz="quarter" idx="12"/>
          </p:nvPr>
        </p:nvSpPr>
        <p:spPr/>
        <p:txBody>
          <a:bodyPr/>
          <a:lstStyle/>
          <a:p>
            <a:fld id="{F36DB0E4-7632-4126-BCC8-EAE492994250}" type="slidenum">
              <a:rPr lang="en-US" smtClean="0"/>
              <a:pPr/>
              <a:t>9</a:t>
            </a:fld>
            <a:endParaRPr lang="en-US"/>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09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TechEd09_Europe</Template>
  <TotalTime>342</TotalTime>
  <Words>2871</Words>
  <Application>Microsoft Office PowerPoint</Application>
  <PresentationFormat>On-screen Show (4:3)</PresentationFormat>
  <Paragraphs>487</Paragraphs>
  <Slides>55</Slides>
  <Notes>54</Notes>
  <HiddenSlides>0</HiddenSlides>
  <MMClips>0</MMClips>
  <ScaleCrop>false</ScaleCrop>
  <HeadingPairs>
    <vt:vector size="4" baseType="variant">
      <vt:variant>
        <vt:lpstr>Theme</vt:lpstr>
      </vt:variant>
      <vt:variant>
        <vt:i4>2</vt:i4>
      </vt:variant>
      <vt:variant>
        <vt:lpstr>Slide Titles</vt:lpstr>
      </vt:variant>
      <vt:variant>
        <vt:i4>55</vt:i4>
      </vt:variant>
    </vt:vector>
  </HeadingPairs>
  <TitlesOfParts>
    <vt:vector size="57" baseType="lpstr">
      <vt:lpstr>TechEd09_Europe</vt:lpstr>
      <vt:lpstr>TechEd09_Europe template</vt:lpstr>
      <vt:lpstr>Slide 1</vt:lpstr>
      <vt:lpstr>Heterogeneous datacenter &amp; interop solutions:</vt:lpstr>
      <vt:lpstr>What We Hear from Business Leaders</vt:lpstr>
      <vt:lpstr>Lack of Interoperability Slows Business to a Crawl</vt:lpstr>
      <vt:lpstr>Standards One Important Way to Achieve Interoperability</vt:lpstr>
      <vt:lpstr>Microsoft’s Multifaceted Approach to Interoperability</vt:lpstr>
      <vt:lpstr>Interoperability Executive Customer Council </vt:lpstr>
      <vt:lpstr>IEC Council Workstreams</vt:lpstr>
      <vt:lpstr>Interoperability Vendor Alliance</vt:lpstr>
      <vt:lpstr>Customer Interoperability Challenges</vt:lpstr>
      <vt:lpstr>Bridging the Divide</vt:lpstr>
      <vt:lpstr>Slide 12</vt:lpstr>
      <vt:lpstr>Slide 13</vt:lpstr>
      <vt:lpstr>Heterogeneous Virtualization   SUSE Linux Enterprise Server is enlightened to run on Microsoft Hyper-V through Linux Integration Components</vt:lpstr>
      <vt:lpstr>The Perfect Linux Guest: SUSE Linux Enterprise Server</vt:lpstr>
      <vt:lpstr>Microsoft Contributes Linux Device Driver to Linux Community </vt:lpstr>
      <vt:lpstr>Linux Integration Components</vt:lpstr>
      <vt:lpstr>Cross Platform Migration   Novell PlateSpin </vt:lpstr>
      <vt:lpstr>Virtualization workload migration challenges</vt:lpstr>
      <vt:lpstr>For legacy versions of Microsoft Windows operating systems, as well as for most Linux distributions, Microsoft recommends the use of Novell PlateSpin</vt:lpstr>
      <vt:lpstr>Slide 21</vt:lpstr>
      <vt:lpstr>Heterogeneous Data Center Management Challenges</vt:lpstr>
      <vt:lpstr>End to End Monitoring</vt:lpstr>
      <vt:lpstr>Slide 24</vt:lpstr>
      <vt:lpstr>Slide 25</vt:lpstr>
      <vt:lpstr>The Novell Solution</vt:lpstr>
      <vt:lpstr>Services Monitored by Novell MP</vt:lpstr>
      <vt:lpstr>Novell MP Architecture</vt:lpstr>
      <vt:lpstr>Management Pack Hierarchy</vt:lpstr>
      <vt:lpstr>DNS Service  </vt:lpstr>
      <vt:lpstr>Samba Service Health  </vt:lpstr>
      <vt:lpstr>DHCP Service Performance  </vt:lpstr>
      <vt:lpstr>Slide 33</vt:lpstr>
      <vt:lpstr>Enhance Security Capabilities </vt:lpstr>
      <vt:lpstr>Federated Identity</vt:lpstr>
      <vt:lpstr>Federated Identity</vt:lpstr>
      <vt:lpstr>Comparing AD FS, CardSpace, WCF with Geneva</vt:lpstr>
      <vt:lpstr>Federated Identity Management</vt:lpstr>
      <vt:lpstr>Slide 39</vt:lpstr>
      <vt:lpstr>Slide 40</vt:lpstr>
      <vt:lpstr>Slide 41</vt:lpstr>
      <vt:lpstr>Slide 42</vt:lpstr>
      <vt:lpstr>Slide 43</vt:lpstr>
      <vt:lpstr>Slide 44</vt:lpstr>
      <vt:lpstr>Slide 45</vt:lpstr>
      <vt:lpstr>Slide 46</vt:lpstr>
      <vt:lpstr>Slide 47</vt:lpstr>
      <vt:lpstr>Slide 48</vt:lpstr>
      <vt:lpstr> Special Proof of Concept (POC) Offers</vt:lpstr>
      <vt:lpstr>Slide 50</vt:lpstr>
      <vt:lpstr>Resources</vt:lpstr>
      <vt:lpstr>Additional Resources</vt:lpstr>
      <vt:lpstr>Related Content</vt:lpstr>
      <vt:lpstr>Slide 54</vt:lpstr>
      <vt:lpstr>Enhanced Interoperability from Microsoft and Novell </vt:lpstr>
    </vt:vector>
  </TitlesOfParts>
  <Manager>&lt;Content Manager Name Here&gt;</Manager>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tech·ed Europe 2009</dc:subject>
  <dc:creator>Aaron Holzer</dc:creator>
  <dc:description>tech·ed Europe 2009</dc:description>
  <cp:lastModifiedBy>cn_user</cp:lastModifiedBy>
  <cp:revision>24</cp:revision>
  <dcterms:created xsi:type="dcterms:W3CDTF">2009-11-08T09:27:46Z</dcterms:created>
  <dcterms:modified xsi:type="dcterms:W3CDTF">2009-11-11T10:24:52Z</dcterms:modified>
</cp:coreProperties>
</file>