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74" r:id="rId2"/>
    <p:sldMasterId id="2147483790" r:id="rId3"/>
    <p:sldMasterId id="2147483792" r:id="rId4"/>
  </p:sldMasterIdLst>
  <p:notesMasterIdLst>
    <p:notesMasterId r:id="rId31"/>
  </p:notesMasterIdLst>
  <p:handoutMasterIdLst>
    <p:handoutMasterId r:id="rId32"/>
  </p:handoutMasterIdLst>
  <p:sldIdLst>
    <p:sldId id="578" r:id="rId5"/>
    <p:sldId id="627" r:id="rId6"/>
    <p:sldId id="628" r:id="rId7"/>
    <p:sldId id="655" r:id="rId8"/>
    <p:sldId id="619" r:id="rId9"/>
    <p:sldId id="620" r:id="rId10"/>
    <p:sldId id="644" r:id="rId11"/>
    <p:sldId id="645" r:id="rId12"/>
    <p:sldId id="646" r:id="rId13"/>
    <p:sldId id="629" r:id="rId14"/>
    <p:sldId id="634" r:id="rId15"/>
    <p:sldId id="632" r:id="rId16"/>
    <p:sldId id="630" r:id="rId17"/>
    <p:sldId id="636" r:id="rId18"/>
    <p:sldId id="651" r:id="rId19"/>
    <p:sldId id="623" r:id="rId20"/>
    <p:sldId id="652" r:id="rId21"/>
    <p:sldId id="625" r:id="rId22"/>
    <p:sldId id="653" r:id="rId23"/>
    <p:sldId id="624" r:id="rId24"/>
    <p:sldId id="643" r:id="rId25"/>
    <p:sldId id="648" r:id="rId26"/>
    <p:sldId id="577" r:id="rId27"/>
    <p:sldId id="656" r:id="rId28"/>
    <p:sldId id="647" r:id="rId29"/>
    <p:sldId id="581" r:id="rId30"/>
  </p:sldIdLst>
  <p:sldSz cx="9144000" cy="6858000" type="screen4x3"/>
  <p:notesSz cx="6858000" cy="9180513"/>
  <p:defaultTextStyle>
    <a:defPPr>
      <a:defRPr lang="en-US"/>
    </a:defPPr>
    <a:lvl1pPr algn="l" rtl="0" fontAlgn="base">
      <a:spcBef>
        <a:spcPct val="20000"/>
      </a:spcBef>
      <a:spcAft>
        <a:spcPct val="0"/>
      </a:spcAft>
      <a:buClr>
        <a:srgbClr val="FFCC00"/>
      </a:buClr>
      <a:buChar char="•"/>
      <a:defRPr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CC00"/>
      </a:buClr>
      <a:buChar char="•"/>
      <a:defRPr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CC00"/>
      </a:buClr>
      <a:buChar char="•"/>
      <a:defRPr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CC00"/>
      </a:buClr>
      <a:buChar char="•"/>
      <a:defRPr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CC00"/>
      </a:buClr>
      <a:buChar char="•"/>
      <a:defRPr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CCECFF"/>
    <a:srgbClr val="FFCC99"/>
    <a:srgbClr val="3D3D5D"/>
    <a:srgbClr val="EBF7FF"/>
    <a:srgbClr val="0000FF"/>
    <a:srgbClr val="FF3300"/>
    <a:srgbClr val="0099FF"/>
    <a:srgbClr val="3A3A5C"/>
    <a:srgbClr val="3D3D61"/>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8155" autoAdjust="0"/>
    <p:restoredTop sz="70173" autoAdjust="0"/>
  </p:normalViewPr>
  <p:slideViewPr>
    <p:cSldViewPr snapToGrid="0" showGuides="1">
      <p:cViewPr varScale="1">
        <p:scale>
          <a:sx n="80" d="100"/>
          <a:sy n="80" d="100"/>
        </p:scale>
        <p:origin x="-564" y="-9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snapToGrid="0" showGuides="1">
      <p:cViewPr varScale="1">
        <p:scale>
          <a:sx n="89" d="100"/>
          <a:sy n="89" d="100"/>
        </p:scale>
        <p:origin x="-1692" y="-108"/>
      </p:cViewPr>
      <p:guideLst>
        <p:guide orient="horz" pos="2891"/>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E0077E-8C1A-45A1-B63E-CCFD85BE7F5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380C777-6069-497A-A1F9-9701A162D919}">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2800" dirty="0" smtClean="0">
              <a:effectLst>
                <a:outerShdw blurRad="38100" dist="38100" dir="2700000" algn="tl">
                  <a:srgbClr val="000000">
                    <a:alpha val="43137"/>
                  </a:srgbClr>
                </a:outerShdw>
              </a:effectLst>
            </a:rPr>
            <a:t>DPM 2007 </a:t>
          </a:r>
          <a:r>
            <a:rPr lang="en-US" sz="1800" dirty="0" smtClean="0">
              <a:effectLst>
                <a:outerShdw blurRad="38100" dist="38100" dir="2700000" algn="tl">
                  <a:srgbClr val="000000">
                    <a:alpha val="43137"/>
                  </a:srgbClr>
                </a:outerShdw>
              </a:effectLst>
            </a:rPr>
            <a:t>service pack 1</a:t>
          </a:r>
          <a:endParaRPr lang="en-US" sz="2400" dirty="0">
            <a:effectLst>
              <a:outerShdw blurRad="38100" dist="38100" dir="2700000" algn="tl">
                <a:srgbClr val="000000">
                  <a:alpha val="43137"/>
                </a:srgbClr>
              </a:outerShdw>
            </a:effectLst>
          </a:endParaRPr>
        </a:p>
      </dgm:t>
    </dgm:pt>
    <dgm:pt modelId="{70F9A658-3BB8-4F26-A595-6CC37A22B109}" type="parTrans" cxnId="{5048D27E-E7C4-4C1E-AD09-6120A3255FD9}">
      <dgm:prSet/>
      <dgm:spPr/>
      <dgm:t>
        <a:bodyPr/>
        <a:lstStyle/>
        <a:p>
          <a:endParaRPr lang="en-US"/>
        </a:p>
      </dgm:t>
    </dgm:pt>
    <dgm:pt modelId="{04924E7D-ADB3-4DB4-BB4B-D64C9E301DD1}" type="sibTrans" cxnId="{5048D27E-E7C4-4C1E-AD09-6120A3255FD9}">
      <dgm:prSet/>
      <dgm:spPr/>
      <dgm:t>
        <a:bodyPr/>
        <a:lstStyle/>
        <a:p>
          <a:endParaRPr lang="en-US"/>
        </a:p>
      </dgm:t>
    </dgm:pt>
    <dgm:pt modelId="{7E52400B-188E-456A-8665-DEE021003B08}">
      <dgm:prSet phldrT="[Text]" custT="1"/>
      <dgm:spPr/>
      <dgm:t>
        <a:bodyPr/>
        <a:lstStyle/>
        <a:p>
          <a:r>
            <a:rPr lang="en-US" sz="2000" dirty="0" smtClean="0"/>
            <a:t>Host-level backup of Hyper-V on WS 2008</a:t>
          </a:r>
          <a:endParaRPr lang="en-US" sz="2000" dirty="0"/>
        </a:p>
      </dgm:t>
    </dgm:pt>
    <dgm:pt modelId="{648F026D-D0B9-4C2F-B7B5-C65E4050AB99}" type="parTrans" cxnId="{4EDC12A7-77C3-41AD-8A2D-FF35D3BF5121}">
      <dgm:prSet/>
      <dgm:spPr/>
      <dgm:t>
        <a:bodyPr/>
        <a:lstStyle/>
        <a:p>
          <a:endParaRPr lang="en-US"/>
        </a:p>
      </dgm:t>
    </dgm:pt>
    <dgm:pt modelId="{1CA4AB3D-AB18-4995-BB5F-AE47DE3D92FF}" type="sibTrans" cxnId="{4EDC12A7-77C3-41AD-8A2D-FF35D3BF5121}">
      <dgm:prSet/>
      <dgm:spPr/>
      <dgm:t>
        <a:bodyPr/>
        <a:lstStyle/>
        <a:p>
          <a:endParaRPr lang="en-US"/>
        </a:p>
      </dgm:t>
    </dgm:pt>
    <dgm:pt modelId="{AC2EDEB3-C2CB-413C-8F03-17980F09937B}">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2800" dirty="0" smtClean="0">
              <a:effectLst>
                <a:outerShdw blurRad="38100" dist="38100" dir="2700000" algn="tl">
                  <a:srgbClr val="000000">
                    <a:alpha val="43137"/>
                  </a:srgbClr>
                </a:outerShdw>
              </a:effectLst>
            </a:rPr>
            <a:t>DPM 2010</a:t>
          </a:r>
          <a:endParaRPr lang="en-US" sz="2800" dirty="0">
            <a:effectLst>
              <a:outerShdw blurRad="38100" dist="38100" dir="2700000" algn="tl">
                <a:srgbClr val="000000">
                  <a:alpha val="43137"/>
                </a:srgbClr>
              </a:outerShdw>
            </a:effectLst>
          </a:endParaRPr>
        </a:p>
      </dgm:t>
    </dgm:pt>
    <dgm:pt modelId="{27FEC4CE-EAA3-4F49-A6B6-78DED863959D}" type="parTrans" cxnId="{A413E230-4FBE-4AD4-8DAD-3488B230B013}">
      <dgm:prSet/>
      <dgm:spPr/>
      <dgm:t>
        <a:bodyPr/>
        <a:lstStyle/>
        <a:p>
          <a:endParaRPr lang="en-US"/>
        </a:p>
      </dgm:t>
    </dgm:pt>
    <dgm:pt modelId="{ADEA8D3A-5B06-4707-8CD5-14D063CAEF29}" type="sibTrans" cxnId="{A413E230-4FBE-4AD4-8DAD-3488B230B013}">
      <dgm:prSet/>
      <dgm:spPr/>
      <dgm:t>
        <a:bodyPr/>
        <a:lstStyle/>
        <a:p>
          <a:endParaRPr lang="en-US"/>
        </a:p>
      </dgm:t>
    </dgm:pt>
    <dgm:pt modelId="{52D3392C-4645-477C-B970-AC3625B586D8}">
      <dgm:prSet phldrT="[Text]" custT="1"/>
      <dgm:spPr/>
      <dgm:t>
        <a:bodyPr/>
        <a:lstStyle/>
        <a:p>
          <a:r>
            <a:rPr lang="en-US" sz="2000" dirty="0" smtClean="0"/>
            <a:t>Host-level backup of Hyper-V on WS 2008 R2</a:t>
          </a:r>
          <a:endParaRPr lang="en-US" sz="2000" dirty="0"/>
        </a:p>
      </dgm:t>
    </dgm:pt>
    <dgm:pt modelId="{A928D293-0D88-4B34-869B-65FB54EBFFF5}" type="parTrans" cxnId="{67E76782-72CF-4BEB-9347-96A3DABBE851}">
      <dgm:prSet/>
      <dgm:spPr/>
      <dgm:t>
        <a:bodyPr/>
        <a:lstStyle/>
        <a:p>
          <a:endParaRPr lang="en-US"/>
        </a:p>
      </dgm:t>
    </dgm:pt>
    <dgm:pt modelId="{5BA37EB9-31A9-4290-BD36-9ADB2B7F4FD6}" type="sibTrans" cxnId="{67E76782-72CF-4BEB-9347-96A3DABBE851}">
      <dgm:prSet/>
      <dgm:spPr/>
      <dgm:t>
        <a:bodyPr/>
        <a:lstStyle/>
        <a:p>
          <a:endParaRPr lang="en-US"/>
        </a:p>
      </dgm:t>
    </dgm:pt>
    <dgm:pt modelId="{D32BC8DA-B4EC-4599-91A6-EA7983056824}">
      <dgm:prSet phldrT="[Text]" custT="1"/>
      <dgm:spPr/>
      <dgm:t>
        <a:bodyPr/>
        <a:lstStyle/>
        <a:p>
          <a:r>
            <a:rPr lang="en-US" sz="2000" dirty="0" smtClean="0"/>
            <a:t>Protection of Hyper-V Clusters</a:t>
          </a:r>
          <a:endParaRPr lang="en-US" sz="2000" dirty="0"/>
        </a:p>
      </dgm:t>
    </dgm:pt>
    <dgm:pt modelId="{BCEA6E79-4199-4BF4-8483-9A6A4D8268BD}" type="parTrans" cxnId="{25FD4CE8-67F1-4786-898E-2E769ACB3A5E}">
      <dgm:prSet/>
      <dgm:spPr/>
      <dgm:t>
        <a:bodyPr/>
        <a:lstStyle/>
        <a:p>
          <a:endParaRPr lang="en-US"/>
        </a:p>
      </dgm:t>
    </dgm:pt>
    <dgm:pt modelId="{010FE349-B7DB-4B9E-BAFC-982CBF64C7AD}" type="sibTrans" cxnId="{25FD4CE8-67F1-4786-898E-2E769ACB3A5E}">
      <dgm:prSet/>
      <dgm:spPr/>
      <dgm:t>
        <a:bodyPr/>
        <a:lstStyle/>
        <a:p>
          <a:endParaRPr lang="en-US"/>
        </a:p>
      </dgm:t>
    </dgm:pt>
    <dgm:pt modelId="{5C6CED82-B2F4-4EFB-8AA0-87AC9517AC4D}">
      <dgm:prSet phldrT="[Text]" custT="1"/>
      <dgm:spPr/>
      <dgm:t>
        <a:bodyPr/>
        <a:lstStyle/>
        <a:p>
          <a:r>
            <a:rPr lang="en-US" sz="2000" dirty="0" smtClean="0"/>
            <a:t>Quick Migration support</a:t>
          </a:r>
          <a:endParaRPr lang="en-US" sz="2000" dirty="0"/>
        </a:p>
      </dgm:t>
    </dgm:pt>
    <dgm:pt modelId="{620E523A-26F3-4505-9E21-9E6A78B0AB19}" type="parTrans" cxnId="{B8CBE792-7EDC-454C-86C2-C5E109A33995}">
      <dgm:prSet/>
      <dgm:spPr/>
      <dgm:t>
        <a:bodyPr/>
        <a:lstStyle/>
        <a:p>
          <a:endParaRPr lang="en-US"/>
        </a:p>
      </dgm:t>
    </dgm:pt>
    <dgm:pt modelId="{5B31E1DA-8619-4CC2-A5BE-98CC66CE7BE8}" type="sibTrans" cxnId="{B8CBE792-7EDC-454C-86C2-C5E109A33995}">
      <dgm:prSet/>
      <dgm:spPr/>
      <dgm:t>
        <a:bodyPr/>
        <a:lstStyle/>
        <a:p>
          <a:endParaRPr lang="en-US"/>
        </a:p>
      </dgm:t>
    </dgm:pt>
    <dgm:pt modelId="{4EADCACB-029E-4FA1-A6FA-C3B833B1C06D}">
      <dgm:prSet custT="1"/>
      <dgm:spPr/>
      <dgm:t>
        <a:bodyPr/>
        <a:lstStyle/>
        <a:p>
          <a:r>
            <a:rPr lang="en-US" sz="2000" dirty="0" smtClean="0"/>
            <a:t>Seamless protection of Live Migrating VMs</a:t>
          </a:r>
          <a:endParaRPr lang="en-US" sz="2000" dirty="0"/>
        </a:p>
      </dgm:t>
    </dgm:pt>
    <dgm:pt modelId="{6AFECDCC-6E4D-4FA2-A2D3-2EE4E44D76ED}" type="parTrans" cxnId="{E93FE49F-D2F3-4371-97AF-68935A8C97D3}">
      <dgm:prSet/>
      <dgm:spPr/>
      <dgm:t>
        <a:bodyPr/>
        <a:lstStyle/>
        <a:p>
          <a:endParaRPr lang="en-US"/>
        </a:p>
      </dgm:t>
    </dgm:pt>
    <dgm:pt modelId="{93AD0E9A-7C00-4AB3-BFDF-1185235051A4}" type="sibTrans" cxnId="{E93FE49F-D2F3-4371-97AF-68935A8C97D3}">
      <dgm:prSet/>
      <dgm:spPr/>
      <dgm:t>
        <a:bodyPr/>
        <a:lstStyle/>
        <a:p>
          <a:endParaRPr lang="en-US"/>
        </a:p>
      </dgm:t>
    </dgm:pt>
    <dgm:pt modelId="{87B88F4D-8898-4EE8-8B7F-AFA7292224E5}">
      <dgm:prSet phldrT="[Text]" custT="1"/>
      <dgm:spPr/>
      <dgm:t>
        <a:bodyPr/>
        <a:lstStyle/>
        <a:p>
          <a:r>
            <a:rPr lang="en-US" sz="2000" dirty="0" smtClean="0"/>
            <a:t>Cluster Shared Volumes (CSV) support</a:t>
          </a:r>
          <a:endParaRPr lang="en-US" sz="2000" dirty="0"/>
        </a:p>
      </dgm:t>
    </dgm:pt>
    <dgm:pt modelId="{6F937EB3-18AC-45E5-9F20-D54AD9E1E35B}" type="parTrans" cxnId="{6A52BD74-C0B3-43C5-95D5-ADD1E0E737AD}">
      <dgm:prSet/>
      <dgm:spPr/>
      <dgm:t>
        <a:bodyPr/>
        <a:lstStyle/>
        <a:p>
          <a:endParaRPr lang="en-US"/>
        </a:p>
      </dgm:t>
    </dgm:pt>
    <dgm:pt modelId="{814D03F4-A68C-4566-8801-618DC19D653C}" type="sibTrans" cxnId="{6A52BD74-C0B3-43C5-95D5-ADD1E0E737AD}">
      <dgm:prSet/>
      <dgm:spPr/>
      <dgm:t>
        <a:bodyPr/>
        <a:lstStyle/>
        <a:p>
          <a:endParaRPr lang="en-US"/>
        </a:p>
      </dgm:t>
    </dgm:pt>
    <dgm:pt modelId="{A7D3041F-4089-4A34-994F-883E408FE0BC}">
      <dgm:prSet custT="1"/>
      <dgm:spPr/>
      <dgm:t>
        <a:bodyPr/>
        <a:lstStyle/>
        <a:p>
          <a:r>
            <a:rPr lang="en-US" sz="2000" dirty="0" smtClean="0"/>
            <a:t>Alternate Host Recovery</a:t>
          </a:r>
          <a:endParaRPr lang="en-US" sz="2000" dirty="0"/>
        </a:p>
      </dgm:t>
    </dgm:pt>
    <dgm:pt modelId="{FC7F4B35-7F40-4596-9837-ADA902FA29F4}" type="parTrans" cxnId="{E9CC2D12-EE0A-4391-A58D-1272EC2EE5E1}">
      <dgm:prSet/>
      <dgm:spPr/>
      <dgm:t>
        <a:bodyPr/>
        <a:lstStyle/>
        <a:p>
          <a:endParaRPr lang="en-US"/>
        </a:p>
      </dgm:t>
    </dgm:pt>
    <dgm:pt modelId="{711F238F-82E6-4019-96BF-647F9D4294F6}" type="sibTrans" cxnId="{E9CC2D12-EE0A-4391-A58D-1272EC2EE5E1}">
      <dgm:prSet/>
      <dgm:spPr/>
      <dgm:t>
        <a:bodyPr/>
        <a:lstStyle/>
        <a:p>
          <a:endParaRPr lang="en-US"/>
        </a:p>
      </dgm:t>
    </dgm:pt>
    <dgm:pt modelId="{73EB0D97-56DD-491F-B7E7-BC0E523CD8C1}">
      <dgm:prSet custT="1"/>
      <dgm:spPr/>
      <dgm:t>
        <a:bodyPr/>
        <a:lstStyle/>
        <a:p>
          <a:r>
            <a:rPr lang="en-US" sz="2000" dirty="0" smtClean="0"/>
            <a:t>Item Level Recovery</a:t>
          </a:r>
          <a:endParaRPr lang="en-US" sz="2000" dirty="0"/>
        </a:p>
      </dgm:t>
    </dgm:pt>
    <dgm:pt modelId="{6F707B8C-D061-4DDC-B78C-5781EDCA6C44}" type="parTrans" cxnId="{D5A305C5-CA03-4BB5-BB3B-72651B0853DA}">
      <dgm:prSet/>
      <dgm:spPr/>
      <dgm:t>
        <a:bodyPr/>
        <a:lstStyle/>
        <a:p>
          <a:endParaRPr lang="en-US"/>
        </a:p>
      </dgm:t>
    </dgm:pt>
    <dgm:pt modelId="{8AFEBC81-16E6-41D0-9ED4-F663F4511EA5}" type="sibTrans" cxnId="{D5A305C5-CA03-4BB5-BB3B-72651B0853DA}">
      <dgm:prSet/>
      <dgm:spPr/>
      <dgm:t>
        <a:bodyPr/>
        <a:lstStyle/>
        <a:p>
          <a:endParaRPr lang="en-US"/>
        </a:p>
      </dgm:t>
    </dgm:pt>
    <dgm:pt modelId="{5A7833DD-D086-4AC8-ABC9-95C0CA01118C}" type="pres">
      <dgm:prSet presAssocID="{2FE0077E-8C1A-45A1-B63E-CCFD85BE7F51}" presName="Name0" presStyleCnt="0">
        <dgm:presLayoutVars>
          <dgm:dir/>
          <dgm:animLvl val="lvl"/>
          <dgm:resizeHandles val="exact"/>
        </dgm:presLayoutVars>
      </dgm:prSet>
      <dgm:spPr/>
      <dgm:t>
        <a:bodyPr/>
        <a:lstStyle/>
        <a:p>
          <a:endParaRPr lang="en-US"/>
        </a:p>
      </dgm:t>
    </dgm:pt>
    <dgm:pt modelId="{8D50324E-68AF-44A5-B352-A13925FD8304}" type="pres">
      <dgm:prSet presAssocID="{A380C777-6069-497A-A1F9-9701A162D919}" presName="linNode" presStyleCnt="0"/>
      <dgm:spPr/>
    </dgm:pt>
    <dgm:pt modelId="{5C013D1A-B3A2-4603-8424-20112771642D}" type="pres">
      <dgm:prSet presAssocID="{A380C777-6069-497A-A1F9-9701A162D919}" presName="parentText" presStyleLbl="node1" presStyleIdx="0" presStyleCnt="2" custScaleX="70238" custScaleY="131124">
        <dgm:presLayoutVars>
          <dgm:chMax val="1"/>
          <dgm:bulletEnabled val="1"/>
        </dgm:presLayoutVars>
      </dgm:prSet>
      <dgm:spPr/>
      <dgm:t>
        <a:bodyPr/>
        <a:lstStyle/>
        <a:p>
          <a:endParaRPr lang="en-US"/>
        </a:p>
      </dgm:t>
    </dgm:pt>
    <dgm:pt modelId="{DF06D1F5-B912-40BC-A1D7-10F3154AC67D}" type="pres">
      <dgm:prSet presAssocID="{A380C777-6069-497A-A1F9-9701A162D919}" presName="descendantText" presStyleLbl="alignAccFollowNode1" presStyleIdx="0" presStyleCnt="2" custScaleX="109138">
        <dgm:presLayoutVars>
          <dgm:bulletEnabled val="1"/>
        </dgm:presLayoutVars>
      </dgm:prSet>
      <dgm:spPr/>
      <dgm:t>
        <a:bodyPr/>
        <a:lstStyle/>
        <a:p>
          <a:endParaRPr lang="en-US"/>
        </a:p>
      </dgm:t>
    </dgm:pt>
    <dgm:pt modelId="{8C156F33-9F5F-43AC-ABB9-210683E2C8BA}" type="pres">
      <dgm:prSet presAssocID="{04924E7D-ADB3-4DB4-BB4B-D64C9E301DD1}" presName="sp" presStyleCnt="0"/>
      <dgm:spPr/>
    </dgm:pt>
    <dgm:pt modelId="{B626BA63-9BD1-4A64-8504-09AC673848BD}" type="pres">
      <dgm:prSet presAssocID="{AC2EDEB3-C2CB-413C-8F03-17980F09937B}" presName="linNode" presStyleCnt="0"/>
      <dgm:spPr/>
    </dgm:pt>
    <dgm:pt modelId="{D75ECED6-DDB0-461F-A70D-8703CEF1BA2D}" type="pres">
      <dgm:prSet presAssocID="{AC2EDEB3-C2CB-413C-8F03-17980F09937B}" presName="parentText" presStyleLbl="node1" presStyleIdx="1" presStyleCnt="2" custScaleX="70238" custScaleY="179392">
        <dgm:presLayoutVars>
          <dgm:chMax val="1"/>
          <dgm:bulletEnabled val="1"/>
        </dgm:presLayoutVars>
      </dgm:prSet>
      <dgm:spPr/>
      <dgm:t>
        <a:bodyPr/>
        <a:lstStyle/>
        <a:p>
          <a:endParaRPr lang="en-US"/>
        </a:p>
      </dgm:t>
    </dgm:pt>
    <dgm:pt modelId="{A09EF5B9-C1AF-42BA-AEBD-12257C7F0010}" type="pres">
      <dgm:prSet presAssocID="{AC2EDEB3-C2CB-413C-8F03-17980F09937B}" presName="descendantText" presStyleLbl="alignAccFollowNode1" presStyleIdx="1" presStyleCnt="2" custScaleX="109138" custScaleY="156441">
        <dgm:presLayoutVars>
          <dgm:bulletEnabled val="1"/>
        </dgm:presLayoutVars>
      </dgm:prSet>
      <dgm:spPr/>
      <dgm:t>
        <a:bodyPr/>
        <a:lstStyle/>
        <a:p>
          <a:endParaRPr lang="en-US"/>
        </a:p>
      </dgm:t>
    </dgm:pt>
  </dgm:ptLst>
  <dgm:cxnLst>
    <dgm:cxn modelId="{E9CC2D12-EE0A-4391-A58D-1272EC2EE5E1}" srcId="{AC2EDEB3-C2CB-413C-8F03-17980F09937B}" destId="{A7D3041F-4089-4A34-994F-883E408FE0BC}" srcOrd="3" destOrd="0" parTransId="{FC7F4B35-7F40-4596-9837-ADA902FA29F4}" sibTransId="{711F238F-82E6-4019-96BF-647F9D4294F6}"/>
    <dgm:cxn modelId="{D5A305C5-CA03-4BB5-BB3B-72651B0853DA}" srcId="{AC2EDEB3-C2CB-413C-8F03-17980F09937B}" destId="{73EB0D97-56DD-491F-B7E7-BC0E523CD8C1}" srcOrd="4" destOrd="0" parTransId="{6F707B8C-D061-4DDC-B78C-5781EDCA6C44}" sibTransId="{8AFEBC81-16E6-41D0-9ED4-F663F4511EA5}"/>
    <dgm:cxn modelId="{F0D3134C-60DC-4A7B-AAFE-926035325F27}" type="presOf" srcId="{7E52400B-188E-456A-8665-DEE021003B08}" destId="{DF06D1F5-B912-40BC-A1D7-10F3154AC67D}" srcOrd="0" destOrd="0" presId="urn:microsoft.com/office/officeart/2005/8/layout/vList5"/>
    <dgm:cxn modelId="{6A52BD74-C0B3-43C5-95D5-ADD1E0E737AD}" srcId="{AC2EDEB3-C2CB-413C-8F03-17980F09937B}" destId="{87B88F4D-8898-4EE8-8B7F-AFA7292224E5}" srcOrd="1" destOrd="0" parTransId="{6F937EB3-18AC-45E5-9F20-D54AD9E1E35B}" sibTransId="{814D03F4-A68C-4566-8801-618DC19D653C}"/>
    <dgm:cxn modelId="{4EDC12A7-77C3-41AD-8A2D-FF35D3BF5121}" srcId="{A380C777-6069-497A-A1F9-9701A162D919}" destId="{7E52400B-188E-456A-8665-DEE021003B08}" srcOrd="0" destOrd="0" parTransId="{648F026D-D0B9-4C2F-B7B5-C65E4050AB99}" sibTransId="{1CA4AB3D-AB18-4995-BB5F-AE47DE3D92FF}"/>
    <dgm:cxn modelId="{5421CDFE-6FF4-4353-A80D-6F25438F3DBF}" type="presOf" srcId="{D32BC8DA-B4EC-4599-91A6-EA7983056824}" destId="{DF06D1F5-B912-40BC-A1D7-10F3154AC67D}" srcOrd="0" destOrd="1" presId="urn:microsoft.com/office/officeart/2005/8/layout/vList5"/>
    <dgm:cxn modelId="{67E76782-72CF-4BEB-9347-96A3DABBE851}" srcId="{AC2EDEB3-C2CB-413C-8F03-17980F09937B}" destId="{52D3392C-4645-477C-B970-AC3625B586D8}" srcOrd="0" destOrd="0" parTransId="{A928D293-0D88-4B34-869B-65FB54EBFFF5}" sibTransId="{5BA37EB9-31A9-4290-BD36-9ADB2B7F4FD6}"/>
    <dgm:cxn modelId="{25FD4CE8-67F1-4786-898E-2E769ACB3A5E}" srcId="{A380C777-6069-497A-A1F9-9701A162D919}" destId="{D32BC8DA-B4EC-4599-91A6-EA7983056824}" srcOrd="1" destOrd="0" parTransId="{BCEA6E79-4199-4BF4-8483-9A6A4D8268BD}" sibTransId="{010FE349-B7DB-4B9E-BAFC-982CBF64C7AD}"/>
    <dgm:cxn modelId="{A524F4E2-F94A-4762-ADDA-35D51B28990E}" type="presOf" srcId="{87B88F4D-8898-4EE8-8B7F-AFA7292224E5}" destId="{A09EF5B9-C1AF-42BA-AEBD-12257C7F0010}" srcOrd="0" destOrd="1" presId="urn:microsoft.com/office/officeart/2005/8/layout/vList5"/>
    <dgm:cxn modelId="{A413E230-4FBE-4AD4-8DAD-3488B230B013}" srcId="{2FE0077E-8C1A-45A1-B63E-CCFD85BE7F51}" destId="{AC2EDEB3-C2CB-413C-8F03-17980F09937B}" srcOrd="1" destOrd="0" parTransId="{27FEC4CE-EAA3-4F49-A6B6-78DED863959D}" sibTransId="{ADEA8D3A-5B06-4707-8CD5-14D063CAEF29}"/>
    <dgm:cxn modelId="{5B96C54D-997A-4C38-A9CE-B1248602C6E9}" type="presOf" srcId="{4EADCACB-029E-4FA1-A6FA-C3B833B1C06D}" destId="{A09EF5B9-C1AF-42BA-AEBD-12257C7F0010}" srcOrd="0" destOrd="2" presId="urn:microsoft.com/office/officeart/2005/8/layout/vList5"/>
    <dgm:cxn modelId="{712E9A59-D46A-4D7E-9BD1-6C0228456C53}" type="presOf" srcId="{5C6CED82-B2F4-4EFB-8AA0-87AC9517AC4D}" destId="{DF06D1F5-B912-40BC-A1D7-10F3154AC67D}" srcOrd="0" destOrd="2" presId="urn:microsoft.com/office/officeart/2005/8/layout/vList5"/>
    <dgm:cxn modelId="{2ECE17CF-AE38-4FC3-B376-1FC0BD88E8E0}" type="presOf" srcId="{2FE0077E-8C1A-45A1-B63E-CCFD85BE7F51}" destId="{5A7833DD-D086-4AC8-ABC9-95C0CA01118C}" srcOrd="0" destOrd="0" presId="urn:microsoft.com/office/officeart/2005/8/layout/vList5"/>
    <dgm:cxn modelId="{E6933ED0-19AF-47B7-9706-E88A91DD01D8}" type="presOf" srcId="{73EB0D97-56DD-491F-B7E7-BC0E523CD8C1}" destId="{A09EF5B9-C1AF-42BA-AEBD-12257C7F0010}" srcOrd="0" destOrd="4" presId="urn:microsoft.com/office/officeart/2005/8/layout/vList5"/>
    <dgm:cxn modelId="{649D3264-1CB0-4D12-B573-AD692E432952}" type="presOf" srcId="{AC2EDEB3-C2CB-413C-8F03-17980F09937B}" destId="{D75ECED6-DDB0-461F-A70D-8703CEF1BA2D}" srcOrd="0" destOrd="0" presId="urn:microsoft.com/office/officeart/2005/8/layout/vList5"/>
    <dgm:cxn modelId="{B3DEC853-1605-4CAD-B340-F28D2C30F178}" type="presOf" srcId="{52D3392C-4645-477C-B970-AC3625B586D8}" destId="{A09EF5B9-C1AF-42BA-AEBD-12257C7F0010}" srcOrd="0" destOrd="0" presId="urn:microsoft.com/office/officeart/2005/8/layout/vList5"/>
    <dgm:cxn modelId="{3DF1B79F-2DC6-4304-9A59-E53D10CB1C63}" type="presOf" srcId="{A380C777-6069-497A-A1F9-9701A162D919}" destId="{5C013D1A-B3A2-4603-8424-20112771642D}" srcOrd="0" destOrd="0" presId="urn:microsoft.com/office/officeart/2005/8/layout/vList5"/>
    <dgm:cxn modelId="{E93FE49F-D2F3-4371-97AF-68935A8C97D3}" srcId="{AC2EDEB3-C2CB-413C-8F03-17980F09937B}" destId="{4EADCACB-029E-4FA1-A6FA-C3B833B1C06D}" srcOrd="2" destOrd="0" parTransId="{6AFECDCC-6E4D-4FA2-A2D3-2EE4E44D76ED}" sibTransId="{93AD0E9A-7C00-4AB3-BFDF-1185235051A4}"/>
    <dgm:cxn modelId="{3A7272ED-CF05-41D2-9B36-9D5EA709960C}" type="presOf" srcId="{A7D3041F-4089-4A34-994F-883E408FE0BC}" destId="{A09EF5B9-C1AF-42BA-AEBD-12257C7F0010}" srcOrd="0" destOrd="3" presId="urn:microsoft.com/office/officeart/2005/8/layout/vList5"/>
    <dgm:cxn modelId="{B8CBE792-7EDC-454C-86C2-C5E109A33995}" srcId="{A380C777-6069-497A-A1F9-9701A162D919}" destId="{5C6CED82-B2F4-4EFB-8AA0-87AC9517AC4D}" srcOrd="2" destOrd="0" parTransId="{620E523A-26F3-4505-9E21-9E6A78B0AB19}" sibTransId="{5B31E1DA-8619-4CC2-A5BE-98CC66CE7BE8}"/>
    <dgm:cxn modelId="{5048D27E-E7C4-4C1E-AD09-6120A3255FD9}" srcId="{2FE0077E-8C1A-45A1-B63E-CCFD85BE7F51}" destId="{A380C777-6069-497A-A1F9-9701A162D919}" srcOrd="0" destOrd="0" parTransId="{70F9A658-3BB8-4F26-A595-6CC37A22B109}" sibTransId="{04924E7D-ADB3-4DB4-BB4B-D64C9E301DD1}"/>
    <dgm:cxn modelId="{A7389955-2140-4A13-BB7C-3338BF6462C7}" type="presParOf" srcId="{5A7833DD-D086-4AC8-ABC9-95C0CA01118C}" destId="{8D50324E-68AF-44A5-B352-A13925FD8304}" srcOrd="0" destOrd="0" presId="urn:microsoft.com/office/officeart/2005/8/layout/vList5"/>
    <dgm:cxn modelId="{6ABCAA8A-3D43-47A3-9804-DFD906FD4B38}" type="presParOf" srcId="{8D50324E-68AF-44A5-B352-A13925FD8304}" destId="{5C013D1A-B3A2-4603-8424-20112771642D}" srcOrd="0" destOrd="0" presId="urn:microsoft.com/office/officeart/2005/8/layout/vList5"/>
    <dgm:cxn modelId="{C91CD13A-D041-4292-A870-08BC480ECCB2}" type="presParOf" srcId="{8D50324E-68AF-44A5-B352-A13925FD8304}" destId="{DF06D1F5-B912-40BC-A1D7-10F3154AC67D}" srcOrd="1" destOrd="0" presId="urn:microsoft.com/office/officeart/2005/8/layout/vList5"/>
    <dgm:cxn modelId="{A56BFC8C-0E44-4B60-8E8F-8E90C81BF749}" type="presParOf" srcId="{5A7833DD-D086-4AC8-ABC9-95C0CA01118C}" destId="{8C156F33-9F5F-43AC-ABB9-210683E2C8BA}" srcOrd="1" destOrd="0" presId="urn:microsoft.com/office/officeart/2005/8/layout/vList5"/>
    <dgm:cxn modelId="{21008068-5817-4D8C-A635-85B90244EFE9}" type="presParOf" srcId="{5A7833DD-D086-4AC8-ABC9-95C0CA01118C}" destId="{B626BA63-9BD1-4A64-8504-09AC673848BD}" srcOrd="2" destOrd="0" presId="urn:microsoft.com/office/officeart/2005/8/layout/vList5"/>
    <dgm:cxn modelId="{60B42AAA-FFAE-4AC7-BB27-1FFC5DC8BDBA}" type="presParOf" srcId="{B626BA63-9BD1-4A64-8504-09AC673848BD}" destId="{D75ECED6-DDB0-461F-A70D-8703CEF1BA2D}" srcOrd="0" destOrd="0" presId="urn:microsoft.com/office/officeart/2005/8/layout/vList5"/>
    <dgm:cxn modelId="{489EAC06-280E-4325-90B7-AC62EE343932}" type="presParOf" srcId="{B626BA63-9BD1-4A64-8504-09AC673848BD}" destId="{A09EF5B9-C1AF-42BA-AEBD-12257C7F0010}"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06D1F5-B912-40BC-A1D7-10F3154AC67D}">
      <dsp:nvSpPr>
        <dsp:cNvPr id="0" name=""/>
        <dsp:cNvSpPr/>
      </dsp:nvSpPr>
      <dsp:spPr>
        <a:xfrm rot="5400000">
          <a:off x="5175802" y="-2235032"/>
          <a:ext cx="1197709" cy="6433865"/>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Host-level backup of Hyper-V on WS 2008</a:t>
          </a:r>
          <a:endParaRPr lang="en-US" sz="2000" kern="1200" dirty="0"/>
        </a:p>
        <a:p>
          <a:pPr marL="228600" lvl="1" indent="-228600" algn="l" defTabSz="889000">
            <a:lnSpc>
              <a:spcPct val="90000"/>
            </a:lnSpc>
            <a:spcBef>
              <a:spcPct val="0"/>
            </a:spcBef>
            <a:spcAft>
              <a:spcPct val="15000"/>
            </a:spcAft>
            <a:buChar char="••"/>
          </a:pPr>
          <a:r>
            <a:rPr lang="en-US" sz="2000" kern="1200" dirty="0" smtClean="0"/>
            <a:t>Protection of Hyper-V Clusters</a:t>
          </a:r>
          <a:endParaRPr lang="en-US" sz="2000" kern="1200" dirty="0"/>
        </a:p>
        <a:p>
          <a:pPr marL="228600" lvl="1" indent="-228600" algn="l" defTabSz="889000">
            <a:lnSpc>
              <a:spcPct val="90000"/>
            </a:lnSpc>
            <a:spcBef>
              <a:spcPct val="0"/>
            </a:spcBef>
            <a:spcAft>
              <a:spcPct val="15000"/>
            </a:spcAft>
            <a:buChar char="••"/>
          </a:pPr>
          <a:r>
            <a:rPr lang="en-US" sz="2000" kern="1200" dirty="0" smtClean="0"/>
            <a:t>Quick Migration support</a:t>
          </a:r>
          <a:endParaRPr lang="en-US" sz="2000" kern="1200" dirty="0"/>
        </a:p>
      </dsp:txBody>
      <dsp:txXfrm rot="5400000">
        <a:off x="5175802" y="-2235032"/>
        <a:ext cx="1197709" cy="6433865"/>
      </dsp:txXfrm>
    </dsp:sp>
    <dsp:sp modelId="{5C013D1A-B3A2-4603-8424-20112771642D}">
      <dsp:nvSpPr>
        <dsp:cNvPr id="0" name=""/>
        <dsp:cNvSpPr/>
      </dsp:nvSpPr>
      <dsp:spPr>
        <a:xfrm>
          <a:off x="228610" y="347"/>
          <a:ext cx="2329113" cy="1963105"/>
        </a:xfrm>
        <a:prstGeom prst="roundRect">
          <a:avLst/>
        </a:prstGeom>
        <a:gradFill rotWithShape="1">
          <a:gsLst>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satMod val="30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effectLst>
                <a:outerShdw blurRad="38100" dist="38100" dir="2700000" algn="tl">
                  <a:srgbClr val="000000">
                    <a:alpha val="43137"/>
                  </a:srgbClr>
                </a:outerShdw>
              </a:effectLst>
            </a:rPr>
            <a:t>DPM 2007 </a:t>
          </a:r>
          <a:r>
            <a:rPr lang="en-US" sz="1800" kern="1200" dirty="0" smtClean="0">
              <a:effectLst>
                <a:outerShdw blurRad="38100" dist="38100" dir="2700000" algn="tl">
                  <a:srgbClr val="000000">
                    <a:alpha val="43137"/>
                  </a:srgbClr>
                </a:outerShdw>
              </a:effectLst>
            </a:rPr>
            <a:t>service pack 1</a:t>
          </a:r>
          <a:endParaRPr lang="en-US" sz="2400" kern="1200" dirty="0">
            <a:effectLst>
              <a:outerShdw blurRad="38100" dist="38100" dir="2700000" algn="tl">
                <a:srgbClr val="000000">
                  <a:alpha val="43137"/>
                </a:srgbClr>
              </a:outerShdw>
            </a:effectLst>
          </a:endParaRPr>
        </a:p>
      </dsp:txBody>
      <dsp:txXfrm>
        <a:off x="228610" y="347"/>
        <a:ext cx="2329113" cy="1963105"/>
      </dsp:txXfrm>
    </dsp:sp>
    <dsp:sp modelId="{A09EF5B9-C1AF-42BA-AEBD-12257C7F0010}">
      <dsp:nvSpPr>
        <dsp:cNvPr id="0" name=""/>
        <dsp:cNvSpPr/>
      </dsp:nvSpPr>
      <dsp:spPr>
        <a:xfrm rot="5400000">
          <a:off x="4837802" y="164248"/>
          <a:ext cx="1873708" cy="6433865"/>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Host-level backup of Hyper-V on WS 2008 R2</a:t>
          </a:r>
          <a:endParaRPr lang="en-US" sz="2000" kern="1200" dirty="0"/>
        </a:p>
        <a:p>
          <a:pPr marL="228600" lvl="1" indent="-228600" algn="l" defTabSz="889000">
            <a:lnSpc>
              <a:spcPct val="90000"/>
            </a:lnSpc>
            <a:spcBef>
              <a:spcPct val="0"/>
            </a:spcBef>
            <a:spcAft>
              <a:spcPct val="15000"/>
            </a:spcAft>
            <a:buChar char="••"/>
          </a:pPr>
          <a:r>
            <a:rPr lang="en-US" sz="2000" kern="1200" dirty="0" smtClean="0"/>
            <a:t>Cluster Shared Volumes (CSV) support</a:t>
          </a:r>
          <a:endParaRPr lang="en-US" sz="2000" kern="1200" dirty="0"/>
        </a:p>
        <a:p>
          <a:pPr marL="228600" lvl="1" indent="-228600" algn="l" defTabSz="889000">
            <a:lnSpc>
              <a:spcPct val="90000"/>
            </a:lnSpc>
            <a:spcBef>
              <a:spcPct val="0"/>
            </a:spcBef>
            <a:spcAft>
              <a:spcPct val="15000"/>
            </a:spcAft>
            <a:buChar char="••"/>
          </a:pPr>
          <a:r>
            <a:rPr lang="en-US" sz="2000" kern="1200" dirty="0" smtClean="0"/>
            <a:t>Seamless protection of Live Migrating VMs</a:t>
          </a:r>
          <a:endParaRPr lang="en-US" sz="2000" kern="1200" dirty="0"/>
        </a:p>
        <a:p>
          <a:pPr marL="228600" lvl="1" indent="-228600" algn="l" defTabSz="889000">
            <a:lnSpc>
              <a:spcPct val="90000"/>
            </a:lnSpc>
            <a:spcBef>
              <a:spcPct val="0"/>
            </a:spcBef>
            <a:spcAft>
              <a:spcPct val="15000"/>
            </a:spcAft>
            <a:buChar char="••"/>
          </a:pPr>
          <a:r>
            <a:rPr lang="en-US" sz="2000" kern="1200" dirty="0" smtClean="0"/>
            <a:t>Alternate Host Recovery</a:t>
          </a:r>
          <a:endParaRPr lang="en-US" sz="2000" kern="1200" dirty="0"/>
        </a:p>
        <a:p>
          <a:pPr marL="228600" lvl="1" indent="-228600" algn="l" defTabSz="889000">
            <a:lnSpc>
              <a:spcPct val="90000"/>
            </a:lnSpc>
            <a:spcBef>
              <a:spcPct val="0"/>
            </a:spcBef>
            <a:spcAft>
              <a:spcPct val="15000"/>
            </a:spcAft>
            <a:buChar char="••"/>
          </a:pPr>
          <a:r>
            <a:rPr lang="en-US" sz="2000" kern="1200" dirty="0" smtClean="0"/>
            <a:t>Item Level Recovery</a:t>
          </a:r>
          <a:endParaRPr lang="en-US" sz="2000" kern="1200" dirty="0"/>
        </a:p>
      </dsp:txBody>
      <dsp:txXfrm rot="5400000">
        <a:off x="4837802" y="164248"/>
        <a:ext cx="1873708" cy="6433865"/>
      </dsp:txXfrm>
    </dsp:sp>
    <dsp:sp modelId="{D75ECED6-DDB0-461F-A70D-8703CEF1BA2D}">
      <dsp:nvSpPr>
        <dsp:cNvPr id="0" name=""/>
        <dsp:cNvSpPr/>
      </dsp:nvSpPr>
      <dsp:spPr>
        <a:xfrm>
          <a:off x="228610" y="2038309"/>
          <a:ext cx="2329113" cy="2685743"/>
        </a:xfrm>
        <a:prstGeom prst="roundRect">
          <a:avLst/>
        </a:prstGeom>
        <a:gradFill rotWithShape="1">
          <a:gsLst>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satMod val="30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effectLst>
                <a:outerShdw blurRad="38100" dist="38100" dir="2700000" algn="tl">
                  <a:srgbClr val="000000">
                    <a:alpha val="43137"/>
                  </a:srgbClr>
                </a:outerShdw>
              </a:effectLst>
            </a:rPr>
            <a:t>DPM 2010</a:t>
          </a:r>
          <a:endParaRPr lang="en-US" sz="2800" kern="1200" dirty="0">
            <a:effectLst>
              <a:outerShdw blurRad="38100" dist="38100" dir="2700000" algn="tl">
                <a:srgbClr val="000000">
                  <a:alpha val="43137"/>
                </a:srgbClr>
              </a:outerShdw>
            </a:effectLst>
          </a:endParaRPr>
        </a:p>
      </dsp:txBody>
      <dsp:txXfrm>
        <a:off x="228610" y="2038309"/>
        <a:ext cx="2329113" cy="268574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Header Placeholder 10"/>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12" name="Date Placeholder 11"/>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sz="1400" smtClean="0"/>
              <a:t>11/13/2009</a:t>
            </a:r>
            <a:endParaRPr lang="en-GB" sz="1400"/>
          </a:p>
        </p:txBody>
      </p:sp>
      <p:sp>
        <p:nvSpPr>
          <p:cNvPr id="13" name="Slide Number Placeholder 12"/>
          <p:cNvSpPr>
            <a:spLocks noGrp="1"/>
          </p:cNvSpPr>
          <p:nvPr>
            <p:ph type="sldNum" sz="quarter" idx="3"/>
          </p:nvPr>
        </p:nvSpPr>
        <p:spPr>
          <a:xfrm>
            <a:off x="3884613" y="8720138"/>
            <a:ext cx="2971800" cy="458787"/>
          </a:xfrm>
          <a:prstGeom prst="rect">
            <a:avLst/>
          </a:prstGeom>
        </p:spPr>
        <p:txBody>
          <a:bodyPr vert="horz" lIns="91440" tIns="45720" rIns="91440" bIns="45720" rtlCol="0" anchor="b"/>
          <a:lstStyle>
            <a:lvl1pPr algn="r">
              <a:defRPr sz="1200"/>
            </a:lvl1pPr>
          </a:lstStyle>
          <a:p>
            <a:fld id="{DB70AA2E-F807-46A0-A894-08292210C0EC}" type="slidenum">
              <a:rPr lang="en-GB" sz="1400" smtClean="0"/>
              <a:t>‹#›</a:t>
            </a:fld>
            <a:endParaRPr lang="en-GB" sz="1400"/>
          </a:p>
        </p:txBody>
      </p:sp>
      <p:sp>
        <p:nvSpPr>
          <p:cNvPr id="14" name="Footer Placeholder 13"/>
          <p:cNvSpPr>
            <a:spLocks noGrp="1"/>
          </p:cNvSpPr>
          <p:nvPr>
            <p:ph type="ftr" sz="quarter" idx="2"/>
          </p:nvPr>
        </p:nvSpPr>
        <p:spPr>
          <a:xfrm>
            <a:off x="0" y="8720138"/>
            <a:ext cx="2971800" cy="458787"/>
          </a:xfrm>
          <a:prstGeom prst="rect">
            <a:avLst/>
          </a:prstGeom>
        </p:spPr>
        <p:txBody>
          <a:bodyPr vert="horz" lIns="91440" tIns="45720" rIns="91440" bIns="45720" rtlCol="0" anchor="b"/>
          <a:lstStyle>
            <a:lvl1pPr algn="l">
              <a:defRPr sz="1200"/>
            </a:lvl1pPr>
          </a:lstStyle>
          <a:p>
            <a:r>
              <a:rPr lang="en-GB" sz="1400" smtClean="0"/>
              <a:t>mgt213_buffington.pptx</a:t>
            </a:r>
            <a:endParaRPr lang="en-GB" sz="1400"/>
          </a:p>
        </p:txBody>
      </p:sp>
    </p:spTree>
    <p:extLst>
      <p:ext uri="{BB962C8B-B14F-4D97-AF65-F5344CB8AC3E}">
        <p14:creationId xmlns:p14="http://schemas.microsoft.com/office/powerpoint/2007/7/12/main" xmlns="" val="980969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4"/>
          <p:cNvSpPr>
            <a:spLocks noGrp="1" noRot="1" noChangeAspect="1" noChangeArrowheads="1" noTextEdit="1"/>
          </p:cNvSpPr>
          <p:nvPr>
            <p:ph type="sldImg" idx="2"/>
          </p:nvPr>
        </p:nvSpPr>
        <p:spPr bwMode="auto">
          <a:xfrm>
            <a:off x="4184650" y="457200"/>
            <a:ext cx="2552700" cy="191452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457200" y="2536825"/>
            <a:ext cx="5981700" cy="6010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1" name="Rectangle 7"/>
          <p:cNvSpPr>
            <a:spLocks noGrp="1" noChangeArrowheads="1"/>
          </p:cNvSpPr>
          <p:nvPr>
            <p:ph type="sldNum" sz="quarter" idx="5"/>
          </p:nvPr>
        </p:nvSpPr>
        <p:spPr bwMode="auto">
          <a:xfrm>
            <a:off x="2971800" y="8721725"/>
            <a:ext cx="520700" cy="458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spcBef>
                <a:spcPct val="0"/>
              </a:spcBef>
              <a:buClrTx/>
              <a:buFontTx/>
              <a:buNone/>
              <a:defRPr sz="1200">
                <a:effectLst/>
                <a:latin typeface="Times New Roman" pitchFamily="18" charset="0"/>
              </a:defRPr>
            </a:lvl1pPr>
          </a:lstStyle>
          <a:p>
            <a:pPr>
              <a:defRPr/>
            </a:pPr>
            <a:fld id="{69E17A0F-971F-435F-B6C9-F0E9360FE5EE}" type="slidenum">
              <a:rPr lang="en-US"/>
              <a:pPr>
                <a:defRPr/>
              </a:pPr>
              <a:t>‹#›</a:t>
            </a:fld>
            <a:endParaRPr lang="en-US"/>
          </a:p>
        </p:txBody>
      </p:sp>
      <p:sp>
        <p:nvSpPr>
          <p:cNvPr id="6154" name="Text Box 10"/>
          <p:cNvSpPr txBox="1">
            <a:spLocks noChangeArrowheads="1"/>
          </p:cNvSpPr>
          <p:nvPr/>
        </p:nvSpPr>
        <p:spPr bwMode="auto">
          <a:xfrm>
            <a:off x="0" y="152400"/>
            <a:ext cx="6858000" cy="304800"/>
          </a:xfrm>
          <a:prstGeom prst="rect">
            <a:avLst/>
          </a:prstGeom>
          <a:noFill/>
          <a:ln w="12700">
            <a:noFill/>
            <a:miter lim="800000"/>
            <a:headEnd type="none" w="sm" len="sm"/>
            <a:tailEnd type="none" w="sm" len="sm"/>
          </a:ln>
          <a:effectLst/>
        </p:spPr>
        <p:txBody>
          <a:bodyPr lIns="91377" tIns="45689" rIns="91377" bIns="45689" anchor="ctr">
            <a:spAutoFit/>
          </a:bodyPr>
          <a:lstStyle/>
          <a:p>
            <a:pPr algn="ctr" eaLnBrk="0" hangingPunct="0">
              <a:spcBef>
                <a:spcPct val="50000"/>
              </a:spcBef>
              <a:buClrTx/>
              <a:buFontTx/>
              <a:buNone/>
              <a:defRPr/>
            </a:pPr>
            <a:r>
              <a:rPr lang="en-US" sz="1400" b="1">
                <a:solidFill>
                  <a:schemeClr val="tx2"/>
                </a:solidFill>
                <a:effectLst/>
              </a:rPr>
              <a:t>http://www.microsoft.com/technet</a:t>
            </a:r>
            <a:endParaRPr lang="en-US" sz="4400" b="1">
              <a:effectLst/>
            </a:endParaRPr>
          </a:p>
        </p:txBody>
      </p:sp>
      <p:sp>
        <p:nvSpPr>
          <p:cNvPr id="6155" name="Text Box 11"/>
          <p:cNvSpPr txBox="1">
            <a:spLocks noChangeArrowheads="1"/>
          </p:cNvSpPr>
          <p:nvPr/>
        </p:nvSpPr>
        <p:spPr bwMode="auto">
          <a:xfrm>
            <a:off x="5461000" y="136525"/>
            <a:ext cx="1397000" cy="333375"/>
          </a:xfrm>
          <a:prstGeom prst="rect">
            <a:avLst/>
          </a:prstGeom>
          <a:noFill/>
          <a:ln w="9525">
            <a:noFill/>
            <a:miter lim="800000"/>
            <a:headEnd/>
            <a:tailEnd/>
          </a:ln>
          <a:effectLst/>
        </p:spPr>
        <p:txBody>
          <a:bodyPr lIns="90151" tIns="45075" rIns="90151" bIns="45075">
            <a:spAutoFit/>
          </a:bodyPr>
          <a:lstStyle/>
          <a:p>
            <a:pPr defTabSz="901700" eaLnBrk="0" hangingPunct="0">
              <a:spcBef>
                <a:spcPct val="50000"/>
              </a:spcBef>
              <a:buClrTx/>
              <a:buFontTx/>
              <a:buNone/>
              <a:defRPr/>
            </a:pPr>
            <a:r>
              <a:rPr lang="en-US" sz="1600" b="1">
                <a:effectLst/>
              </a:rPr>
              <a:t>TNTx-xx</a:t>
            </a:r>
            <a:endParaRPr lang="en-US" sz="3200" b="1">
              <a:effectLst/>
              <a:latin typeface="Times New Roman" pitchFamily="18" charset="0"/>
            </a:endParaRPr>
          </a:p>
        </p:txBody>
      </p:sp>
      <p:pic>
        <p:nvPicPr>
          <p:cNvPr id="27655" name="Picture 1030" descr="g_ms"/>
          <p:cNvPicPr>
            <a:picLocks noChangeAspect="1" noChangeArrowheads="1"/>
          </p:cNvPicPr>
          <p:nvPr/>
        </p:nvPicPr>
        <p:blipFill>
          <a:blip r:embed="rId2"/>
          <a:srcRect/>
          <a:stretch>
            <a:fillRect/>
          </a:stretch>
        </p:blipFill>
        <p:spPr bwMode="auto">
          <a:xfrm>
            <a:off x="177800" y="8721725"/>
            <a:ext cx="1727200" cy="280988"/>
          </a:xfrm>
          <a:prstGeom prst="rect">
            <a:avLst/>
          </a:prstGeom>
          <a:noFill/>
          <a:ln w="9525">
            <a:noFill/>
            <a:miter lim="800000"/>
            <a:headEnd/>
            <a:tailEnd/>
          </a:ln>
        </p:spPr>
      </p:pic>
      <p:pic>
        <p:nvPicPr>
          <p:cNvPr id="27656" name="Picture 1032" descr="TechNet_rgb"/>
          <p:cNvPicPr>
            <a:picLocks noChangeAspect="1" noChangeArrowheads="1"/>
          </p:cNvPicPr>
          <p:nvPr/>
        </p:nvPicPr>
        <p:blipFill>
          <a:blip r:embed="rId3"/>
          <a:srcRect/>
          <a:stretch>
            <a:fillRect/>
          </a:stretch>
        </p:blipFill>
        <p:spPr bwMode="auto">
          <a:xfrm>
            <a:off x="0" y="6350"/>
            <a:ext cx="1905000" cy="387350"/>
          </a:xfrm>
          <a:prstGeom prst="rect">
            <a:avLst/>
          </a:prstGeom>
          <a:noFill/>
          <a:ln w="9525">
            <a:noFill/>
            <a:miter lim="800000"/>
            <a:headEnd/>
            <a:tailEnd/>
          </a:ln>
        </p:spPr>
      </p:pic>
    </p:spTree>
    <p:extLst>
      <p:ext uri="{BB962C8B-B14F-4D97-AF65-F5344CB8AC3E}">
        <p14:creationId xmlns:p14="http://schemas.microsoft.com/office/powerpoint/2007/7/12/main" xmlns="" val="8661164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endParaRPr lang="en-US" smtClean="0"/>
          </a:p>
        </p:txBody>
      </p:sp>
      <p:sp>
        <p:nvSpPr>
          <p:cNvPr id="41987" name="Rectangle 2"/>
          <p:cNvSpPr>
            <a:spLocks noGrp="1" noRot="1" noChangeAspect="1" noChangeArrowheads="1" noTextEdit="1"/>
          </p:cNvSpPr>
          <p:nvPr>
            <p:ph type="sldImg"/>
          </p:nvPr>
        </p:nvSpPr>
        <p:spPr>
          <a:xfrm>
            <a:off x="4186238" y="457200"/>
            <a:ext cx="2552700" cy="1914525"/>
          </a:xfrm>
          <a:ln/>
        </p:spPr>
      </p:sp>
      <p:sp>
        <p:nvSpPr>
          <p:cNvPr id="4198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a:xfrm>
            <a:off x="0" y="0"/>
            <a:ext cx="2971800" cy="459026"/>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9026"/>
          </a:xfrm>
          <a:prstGeom prst="rect">
            <a:avLst/>
          </a:prstGeom>
        </p:spPr>
        <p:txBody>
          <a:bodyPr/>
          <a:lstStyle/>
          <a:p>
            <a:endParaRPr lang="en-US"/>
          </a:p>
        </p:txBody>
      </p:sp>
      <p:sp>
        <p:nvSpPr>
          <p:cNvPr id="6" name="Footer Placeholder 5"/>
          <p:cNvSpPr>
            <a:spLocks noGrp="1"/>
          </p:cNvSpPr>
          <p:nvPr>
            <p:ph type="ftr" sz="quarter" idx="12"/>
          </p:nvPr>
        </p:nvSpPr>
        <p:spPr>
          <a:xfrm>
            <a:off x="0" y="8719894"/>
            <a:ext cx="2971800" cy="459026"/>
          </a:xfrm>
          <a:prstGeom prst="rect">
            <a:avLst/>
          </a:prstGeom>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28763" y="458788"/>
            <a:ext cx="3749675" cy="281305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a:xfrm>
            <a:off x="0" y="0"/>
            <a:ext cx="2971800" cy="459026"/>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9026"/>
          </a:xfrm>
          <a:prstGeom prst="rect">
            <a:avLst/>
          </a:prstGeom>
        </p:spPr>
        <p:txBody>
          <a:bodyPr/>
          <a:lstStyle/>
          <a:p>
            <a:endParaRPr lang="en-US"/>
          </a:p>
        </p:txBody>
      </p:sp>
      <p:sp>
        <p:nvSpPr>
          <p:cNvPr id="6" name="Footer Placeholder 5"/>
          <p:cNvSpPr>
            <a:spLocks noGrp="1"/>
          </p:cNvSpPr>
          <p:nvPr>
            <p:ph type="ftr" sz="quarter" idx="12"/>
          </p:nvPr>
        </p:nvSpPr>
        <p:spPr>
          <a:xfrm>
            <a:off x="0" y="8719894"/>
            <a:ext cx="2971800" cy="459026"/>
          </a:xfrm>
          <a:prstGeom prst="rect">
            <a:avLst/>
          </a:prstGeom>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28763" y="458788"/>
            <a:ext cx="3749675" cy="281305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a:xfrm>
            <a:off x="0" y="0"/>
            <a:ext cx="2971800" cy="459026"/>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9026"/>
          </a:xfrm>
          <a:prstGeom prst="rect">
            <a:avLst/>
          </a:prstGeom>
        </p:spPr>
        <p:txBody>
          <a:bodyPr/>
          <a:lstStyle/>
          <a:p>
            <a:endParaRPr lang="en-US"/>
          </a:p>
        </p:txBody>
      </p:sp>
      <p:sp>
        <p:nvSpPr>
          <p:cNvPr id="6" name="Footer Placeholder 5"/>
          <p:cNvSpPr>
            <a:spLocks noGrp="1"/>
          </p:cNvSpPr>
          <p:nvPr>
            <p:ph type="ftr" sz="quarter" idx="12"/>
          </p:nvPr>
        </p:nvSpPr>
        <p:spPr>
          <a:xfrm>
            <a:off x="0" y="8719894"/>
            <a:ext cx="2971800" cy="459026"/>
          </a:xfrm>
          <a:prstGeom prst="rect">
            <a:avLst/>
          </a:prstGeom>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28763" y="458788"/>
            <a:ext cx="3749675" cy="281305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lgn="r" rtl="0">
              <a:defRPr/>
            </a:pPr>
            <a:endParaRPr lang="en-US" sz="1200" kern="1200">
              <a:solidFill>
                <a:prstClr val="black"/>
              </a:solidFill>
              <a:latin typeface="Times" pitchFamily="18" charset="0"/>
              <a:ea typeface="+mn-ea"/>
              <a:cs typeface="+mn-cs"/>
            </a:endParaRPr>
          </a:p>
        </p:txBody>
      </p:sp>
      <p:sp>
        <p:nvSpPr>
          <p:cNvPr id="81923" name="Rectangle 2"/>
          <p:cNvSpPr>
            <a:spLocks noGrp="1" noRot="1" noChangeAspect="1" noChangeArrowheads="1" noTextEdit="1"/>
          </p:cNvSpPr>
          <p:nvPr>
            <p:ph type="sldImg"/>
          </p:nvPr>
        </p:nvSpPr>
        <p:spPr bwMode="auto">
          <a:xfrm>
            <a:off x="1136650" y="690563"/>
            <a:ext cx="4587875" cy="3441700"/>
          </a:xfrm>
          <a:noFill/>
          <a:ln>
            <a:solidFill>
              <a:srgbClr val="000000"/>
            </a:solidFill>
            <a:miter lim="800000"/>
            <a:headEnd/>
            <a:tailEn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dirty="0" smtClean="0">
              <a:latin typeface="Times" pitchFamily="18" charset="0"/>
            </a:endParaRPr>
          </a:p>
        </p:txBody>
      </p:sp>
      <p:sp>
        <p:nvSpPr>
          <p:cNvPr id="1003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a:xfrm>
            <a:off x="0" y="0"/>
            <a:ext cx="2971800" cy="459026"/>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9026"/>
          </a:xfrm>
          <a:prstGeom prst="rect">
            <a:avLst/>
          </a:prstGeom>
        </p:spPr>
        <p:txBody>
          <a:bodyPr/>
          <a:lstStyle/>
          <a:p>
            <a:endParaRPr lang="en-US"/>
          </a:p>
        </p:txBody>
      </p:sp>
      <p:sp>
        <p:nvSpPr>
          <p:cNvPr id="6" name="Footer Placeholder 5"/>
          <p:cNvSpPr>
            <a:spLocks noGrp="1"/>
          </p:cNvSpPr>
          <p:nvPr>
            <p:ph type="ftr" sz="quarter" idx="12"/>
          </p:nvPr>
        </p:nvSpPr>
        <p:spPr>
          <a:xfrm>
            <a:off x="0" y="8719894"/>
            <a:ext cx="2971800" cy="459026"/>
          </a:xfrm>
          <a:prstGeom prst="rect">
            <a:avLst/>
          </a:prstGeom>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28763" y="458788"/>
            <a:ext cx="3749675" cy="2813050"/>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dirty="0" smtClean="0">
              <a:latin typeface="Times" pitchFamily="18" charset="0"/>
            </a:endParaRPr>
          </a:p>
        </p:txBody>
      </p:sp>
      <p:sp>
        <p:nvSpPr>
          <p:cNvPr id="84995" name="Rectangle 2"/>
          <p:cNvSpPr>
            <a:spLocks noGrp="1" noRot="1" noChangeAspect="1" noChangeArrowheads="1" noTextEdit="1"/>
          </p:cNvSpPr>
          <p:nvPr>
            <p:ph type="sldImg"/>
          </p:nvPr>
        </p:nvSpPr>
        <p:spPr bwMode="auto">
          <a:xfrm>
            <a:off x="1136650" y="690563"/>
            <a:ext cx="4587875" cy="3441700"/>
          </a:xfrm>
          <a:noFill/>
          <a:ln>
            <a:solidFill>
              <a:srgbClr val="000000"/>
            </a:solidFill>
            <a:miter lim="800000"/>
            <a:headEnd/>
            <a:tailEnd/>
          </a:ln>
        </p:spPr>
      </p:sp>
      <p:sp>
        <p:nvSpPr>
          <p:cNvPr id="84996" name="Notes Placeholder 3"/>
          <p:cNvSpPr>
            <a:spLocks noGrp="1"/>
          </p:cNvSpPr>
          <p:nvPr>
            <p:ph type="body" idx="1"/>
          </p:nvPr>
        </p:nvSpPr>
        <p:spPr bwMode="auto">
          <a:xfrm>
            <a:off x="685800" y="4360744"/>
            <a:ext cx="5486400" cy="4131231"/>
          </a:xfrm>
          <a:prstGeom prst="rect">
            <a:avLst/>
          </a:prstGeom>
          <a:noFill/>
        </p:spPr>
        <p:txBody>
          <a:bodyPr wrap="square" lIns="91635" tIns="45818" rIns="91635" bIns="45818" numCol="1" anchor="t" anchorCtr="0" compatLnSpc="1">
            <a:prstTxWarp prst="textNoShape">
              <a:avLst/>
            </a:prstTxWarp>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lgn="r" rtl="0">
              <a:defRPr/>
            </a:pPr>
            <a:endParaRPr lang="en-US" sz="1200" kern="1200">
              <a:solidFill>
                <a:prstClr val="black"/>
              </a:solidFill>
              <a:latin typeface="Times" pitchFamily="18" charset="0"/>
              <a:ea typeface="+mn-ea"/>
              <a:cs typeface="+mn-cs"/>
            </a:endParaRPr>
          </a:p>
        </p:txBody>
      </p:sp>
      <p:sp>
        <p:nvSpPr>
          <p:cNvPr id="81923" name="Rectangle 2"/>
          <p:cNvSpPr>
            <a:spLocks noGrp="1" noRot="1" noChangeAspect="1" noChangeArrowheads="1" noTextEdit="1"/>
          </p:cNvSpPr>
          <p:nvPr>
            <p:ph type="sldImg"/>
          </p:nvPr>
        </p:nvSpPr>
        <p:spPr bwMode="auto">
          <a:xfrm>
            <a:off x="1136650" y="690563"/>
            <a:ext cx="4587875" cy="3441700"/>
          </a:xfrm>
          <a:noFill/>
          <a:ln>
            <a:solidFill>
              <a:srgbClr val="000000"/>
            </a:solidFill>
            <a:miter lim="800000"/>
            <a:headEnd/>
            <a:tailEn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lgn="r" rtl="0">
              <a:defRPr/>
            </a:pPr>
            <a:endParaRPr lang="en-US" sz="1200" kern="1200">
              <a:solidFill>
                <a:prstClr val="black"/>
              </a:solidFill>
              <a:latin typeface="Times" pitchFamily="18" charset="0"/>
              <a:ea typeface="+mn-ea"/>
              <a:cs typeface="+mn-cs"/>
            </a:endParaRPr>
          </a:p>
        </p:txBody>
      </p:sp>
      <p:sp>
        <p:nvSpPr>
          <p:cNvPr id="81923" name="Rectangle 2"/>
          <p:cNvSpPr>
            <a:spLocks noGrp="1" noRot="1" noChangeAspect="1" noChangeArrowheads="1" noTextEdit="1"/>
          </p:cNvSpPr>
          <p:nvPr>
            <p:ph type="sldImg"/>
          </p:nvPr>
        </p:nvSpPr>
        <p:spPr bwMode="auto">
          <a:xfrm>
            <a:off x="1136650" y="690563"/>
            <a:ext cx="4587875" cy="3441700"/>
          </a:xfrm>
          <a:noFill/>
          <a:ln>
            <a:solidFill>
              <a:srgbClr val="000000"/>
            </a:solidFill>
            <a:miter lim="800000"/>
            <a:headEnd/>
            <a:tailEn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xfrm>
            <a:off x="76200" y="6324600"/>
            <a:ext cx="5410200" cy="304800"/>
          </a:xfrm>
          <a:prstGeom prst="rect">
            <a:avLst/>
          </a:prstGeom>
          <a:ln/>
        </p:spPr>
        <p:txBody>
          <a:bodyPr/>
          <a:lstStyle>
            <a:lvl1pPr>
              <a:defRPr>
                <a:solidFill>
                  <a:srgbClr val="FF0000"/>
                </a:solidFill>
              </a:defRPr>
            </a:lvl1pPr>
          </a:lstStyle>
          <a:p>
            <a:pPr>
              <a:defRPr/>
            </a:pPr>
            <a:r>
              <a:rPr lang="en-US" smtClean="0"/>
              <a:t>MICRSOSOFT NDA REQUIRED</a:t>
            </a:r>
            <a:endParaRPr lang="en-US" dirty="0"/>
          </a:p>
        </p:txBody>
      </p:sp>
      <p:sp>
        <p:nvSpPr>
          <p:cNvPr id="3" name="Rectangle 12"/>
          <p:cNvSpPr>
            <a:spLocks noGrp="1" noChangeArrowheads="1"/>
          </p:cNvSpPr>
          <p:nvPr>
            <p:ph type="sldNum" sz="quarter" idx="11"/>
          </p:nvPr>
        </p:nvSpPr>
        <p:spPr>
          <a:xfrm>
            <a:off x="7010400" y="6629400"/>
            <a:ext cx="2133600" cy="228600"/>
          </a:xfrm>
          <a:prstGeom prst="rect">
            <a:avLst/>
          </a:prstGeom>
          <a:ln/>
        </p:spPr>
        <p:txBody>
          <a:bodyPr/>
          <a:lstStyle>
            <a:lvl1pPr>
              <a:defRPr/>
            </a:lvl1pPr>
          </a:lstStyle>
          <a:p>
            <a:pPr>
              <a:defRPr/>
            </a:pPr>
            <a:fld id="{3A131008-636B-419B-B76D-4D106D507D1F}" type="slidenum">
              <a:rPr lang="en-US"/>
              <a:pPr>
                <a:defRPr/>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07/7/12/main" xmlns="" val="40746534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txBox="1">
            <a:spLocks/>
          </p:cNvSpPr>
          <p:nvPr userDrawn="1"/>
        </p:nvSpPr>
        <p:spPr bwMode="auto">
          <a:xfrm>
            <a:off x="127000" y="127000"/>
            <a:ext cx="9017000" cy="661988"/>
          </a:xfrm>
          <a:prstGeom prst="rect">
            <a:avLst/>
          </a:prstGeom>
          <a:noFill/>
          <a:ln w="9525">
            <a:noFill/>
            <a:miter lim="800000"/>
            <a:headEnd/>
            <a:tailEnd/>
          </a:ln>
          <a:effectLst/>
        </p:spPr>
        <p:txBody>
          <a:bodyPr>
            <a:spAutoFit/>
          </a:bodyPr>
          <a:lstStyle/>
          <a:p>
            <a:pPr>
              <a:lnSpc>
                <a:spcPct val="85000"/>
              </a:lnSpc>
              <a:spcBef>
                <a:spcPct val="0"/>
              </a:spcBef>
              <a:buClrTx/>
              <a:buFontTx/>
              <a:buNone/>
              <a:defRPr/>
            </a:pPr>
            <a:r>
              <a:rPr lang="en-US" sz="4400" b="1" kern="0">
                <a:solidFill>
                  <a:schemeClr val="tx2"/>
                </a:solidFill>
                <a:effectLst>
                  <a:outerShdw blurRad="38100" dist="38100" dir="2700000" algn="tl">
                    <a:srgbClr val="000000"/>
                  </a:outerShdw>
                </a:effectLst>
                <a:latin typeface="+mj-lt"/>
                <a:ea typeface="+mj-ea"/>
                <a:cs typeface="+mj-cs"/>
              </a:rPr>
              <a:t>Click to edit Master title style</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 y="1581912"/>
            <a:ext cx="427177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09728" y="2339975"/>
            <a:ext cx="427177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81912"/>
            <a:ext cx="43084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339975"/>
            <a:ext cx="43084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a:spLocks noGrp="1"/>
          </p:cNvSpPr>
          <p:nvPr>
            <p:ph type="title"/>
          </p:nvPr>
        </p:nvSpPr>
        <p:spPr>
          <a:xfrm>
            <a:off x="127000" y="127000"/>
            <a:ext cx="9017000" cy="66198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581912"/>
            <a:ext cx="5111750" cy="45442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9728" y="158191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itle 1"/>
          <p:cNvSpPr>
            <a:spLocks noGrp="1"/>
          </p:cNvSpPr>
          <p:nvPr>
            <p:ph type="title"/>
          </p:nvPr>
        </p:nvSpPr>
        <p:spPr>
          <a:xfrm>
            <a:off x="127000" y="127000"/>
            <a:ext cx="9017000" cy="66198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581913"/>
            <a:ext cx="5486400" cy="36250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itle 1"/>
          <p:cNvSpPr>
            <a:spLocks noGrp="1"/>
          </p:cNvSpPr>
          <p:nvPr>
            <p:ph type="title"/>
          </p:nvPr>
        </p:nvSpPr>
        <p:spPr>
          <a:xfrm>
            <a:off x="127000" y="127000"/>
            <a:ext cx="9017000" cy="66198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9.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20.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0"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9" r:id="rId14"/>
    <p:sldLayoutId id="2147483770" r:id="rId15"/>
    <p:sldLayoutId id="2147483762" r:id="rId16"/>
    <p:sldLayoutId id="2147483765" r:id="rId17"/>
    <p:sldLayoutId id="2147483766" r:id="rId18"/>
  </p:sldLayoutIdLst>
  <p:transition>
    <p:fade/>
  </p:transition>
  <p:hf sldNum="0" hdr="0" ftr="0" dt="0"/>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21"/>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22"/>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22"/>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91" r:id="rId1"/>
  </p:sldLayoutIdLst>
  <p:transition>
    <p:fade/>
  </p:transition>
  <p:hf sldNum="0" hdr="0" ftr="0" dt="0"/>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93" r:id="rId1"/>
  </p:sldLayoutIdLst>
  <p:transition>
    <p:fade/>
  </p:transition>
  <p:hf sldNum="0" hdr="0" ftr="0" dt="0"/>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mail@microsoft.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asimm@microsoft.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75.png"/><Relationship Id="rId7"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77.png"/><Relationship Id="rId5" Type="http://schemas.openxmlformats.org/officeDocument/2006/relationships/image" Target="../media/image48.png"/><Relationship Id="rId4" Type="http://schemas.openxmlformats.org/officeDocument/2006/relationships/image" Target="../media/image7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notesSlide" Target="../notesSlides/notesSlide2.xml"/><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slideLayout" Target="../slideLayouts/slideLayout8.xml"/><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tags" Target="../tags/tag1.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8" Type="http://schemas.openxmlformats.org/officeDocument/2006/relationships/image" Target="../media/image81.png"/><Relationship Id="rId13" Type="http://schemas.openxmlformats.org/officeDocument/2006/relationships/image" Target="../media/image50.png"/><Relationship Id="rId18" Type="http://schemas.openxmlformats.org/officeDocument/2006/relationships/image" Target="../media/image85.png"/><Relationship Id="rId26" Type="http://schemas.openxmlformats.org/officeDocument/2006/relationships/image" Target="../media/image44.png"/><Relationship Id="rId3" Type="http://schemas.openxmlformats.org/officeDocument/2006/relationships/image" Target="../media/image22.png"/><Relationship Id="rId21" Type="http://schemas.openxmlformats.org/officeDocument/2006/relationships/image" Target="../media/image55.png"/><Relationship Id="rId7" Type="http://schemas.openxmlformats.org/officeDocument/2006/relationships/image" Target="../media/image80.png"/><Relationship Id="rId12" Type="http://schemas.openxmlformats.org/officeDocument/2006/relationships/image" Target="../media/image49.png"/><Relationship Id="rId17" Type="http://schemas.openxmlformats.org/officeDocument/2006/relationships/image" Target="../media/image51.png"/><Relationship Id="rId25" Type="http://schemas.openxmlformats.org/officeDocument/2006/relationships/image" Target="../media/image43.png"/><Relationship Id="rId2" Type="http://schemas.openxmlformats.org/officeDocument/2006/relationships/notesSlide" Target="../notesSlides/notesSlide26.xml"/><Relationship Id="rId16" Type="http://schemas.openxmlformats.org/officeDocument/2006/relationships/image" Target="../media/image59.png"/><Relationship Id="rId20" Type="http://schemas.openxmlformats.org/officeDocument/2006/relationships/image" Target="../media/image54.png"/><Relationship Id="rId29" Type="http://schemas.openxmlformats.org/officeDocument/2006/relationships/image" Target="../media/image87.png"/><Relationship Id="rId1" Type="http://schemas.openxmlformats.org/officeDocument/2006/relationships/slideLayout" Target="../slideLayouts/slideLayout8.xml"/><Relationship Id="rId6" Type="http://schemas.openxmlformats.org/officeDocument/2006/relationships/image" Target="../media/image66.png"/><Relationship Id="rId11" Type="http://schemas.openxmlformats.org/officeDocument/2006/relationships/image" Target="../media/image84.png"/><Relationship Id="rId24" Type="http://schemas.openxmlformats.org/officeDocument/2006/relationships/image" Target="../media/image65.png"/><Relationship Id="rId5" Type="http://schemas.openxmlformats.org/officeDocument/2006/relationships/image" Target="../media/image32.png"/><Relationship Id="rId15" Type="http://schemas.openxmlformats.org/officeDocument/2006/relationships/image" Target="../media/image58.png"/><Relationship Id="rId23" Type="http://schemas.openxmlformats.org/officeDocument/2006/relationships/image" Target="../media/image64.png"/><Relationship Id="rId28" Type="http://schemas.openxmlformats.org/officeDocument/2006/relationships/image" Target="../media/image48.png"/><Relationship Id="rId10" Type="http://schemas.openxmlformats.org/officeDocument/2006/relationships/image" Target="../media/image83.png"/><Relationship Id="rId19" Type="http://schemas.openxmlformats.org/officeDocument/2006/relationships/image" Target="../media/image53.png"/><Relationship Id="rId4" Type="http://schemas.openxmlformats.org/officeDocument/2006/relationships/image" Target="../media/image25.png"/><Relationship Id="rId9" Type="http://schemas.openxmlformats.org/officeDocument/2006/relationships/image" Target="../media/image82.png"/><Relationship Id="rId14" Type="http://schemas.openxmlformats.org/officeDocument/2006/relationships/image" Target="../media/image61.png"/><Relationship Id="rId22" Type="http://schemas.openxmlformats.org/officeDocument/2006/relationships/image" Target="../media/image86.png"/><Relationship Id="rId27" Type="http://schemas.openxmlformats.org/officeDocument/2006/relationships/image" Target="../media/image47.png"/></Relationships>
</file>

<file path=ppt/slides/_rels/slide3.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18" Type="http://schemas.openxmlformats.org/officeDocument/2006/relationships/image" Target="../media/image49.png"/><Relationship Id="rId26" Type="http://schemas.openxmlformats.org/officeDocument/2006/relationships/image" Target="../media/image55.png"/><Relationship Id="rId39" Type="http://schemas.openxmlformats.org/officeDocument/2006/relationships/image" Target="../media/image68.png"/><Relationship Id="rId3" Type="http://schemas.openxmlformats.org/officeDocument/2006/relationships/notesSlide" Target="../notesSlides/notesSlide3.xml"/><Relationship Id="rId21" Type="http://schemas.openxmlformats.org/officeDocument/2006/relationships/image" Target="../media/image22.png"/><Relationship Id="rId34" Type="http://schemas.openxmlformats.org/officeDocument/2006/relationships/image" Target="../media/image63.png"/><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25.png"/><Relationship Id="rId25" Type="http://schemas.openxmlformats.org/officeDocument/2006/relationships/image" Target="../media/image54.png"/><Relationship Id="rId33" Type="http://schemas.openxmlformats.org/officeDocument/2006/relationships/image" Target="../media/image62.png"/><Relationship Id="rId38" Type="http://schemas.openxmlformats.org/officeDocument/2006/relationships/image" Target="../media/image67.png"/><Relationship Id="rId2" Type="http://schemas.openxmlformats.org/officeDocument/2006/relationships/slideLayout" Target="../slideLayouts/slideLayout8.xml"/><Relationship Id="rId16" Type="http://schemas.openxmlformats.org/officeDocument/2006/relationships/image" Target="../media/image48.png"/><Relationship Id="rId20" Type="http://schemas.openxmlformats.org/officeDocument/2006/relationships/image" Target="../media/image50.png"/><Relationship Id="rId29" Type="http://schemas.openxmlformats.org/officeDocument/2006/relationships/image" Target="../media/image58.png"/><Relationship Id="rId1" Type="http://schemas.openxmlformats.org/officeDocument/2006/relationships/tags" Target="../tags/tag2.xml"/><Relationship Id="rId6" Type="http://schemas.openxmlformats.org/officeDocument/2006/relationships/image" Target="../media/image38.png"/><Relationship Id="rId11" Type="http://schemas.openxmlformats.org/officeDocument/2006/relationships/image" Target="../media/image43.png"/><Relationship Id="rId24" Type="http://schemas.openxmlformats.org/officeDocument/2006/relationships/image" Target="../media/image53.png"/><Relationship Id="rId32" Type="http://schemas.openxmlformats.org/officeDocument/2006/relationships/image" Target="../media/image61.png"/><Relationship Id="rId37" Type="http://schemas.openxmlformats.org/officeDocument/2006/relationships/image" Target="../media/image66.png"/><Relationship Id="rId5" Type="http://schemas.openxmlformats.org/officeDocument/2006/relationships/image" Target="../media/image37.png"/><Relationship Id="rId15" Type="http://schemas.openxmlformats.org/officeDocument/2006/relationships/image" Target="../media/image47.png"/><Relationship Id="rId23" Type="http://schemas.openxmlformats.org/officeDocument/2006/relationships/image" Target="../media/image52.png"/><Relationship Id="rId28" Type="http://schemas.openxmlformats.org/officeDocument/2006/relationships/image" Target="../media/image57.png"/><Relationship Id="rId36" Type="http://schemas.openxmlformats.org/officeDocument/2006/relationships/image" Target="../media/image65.png"/><Relationship Id="rId10" Type="http://schemas.openxmlformats.org/officeDocument/2006/relationships/image" Target="../media/image42.png"/><Relationship Id="rId19" Type="http://schemas.openxmlformats.org/officeDocument/2006/relationships/image" Target="../media/image32.png"/><Relationship Id="rId31" Type="http://schemas.openxmlformats.org/officeDocument/2006/relationships/image" Target="../media/image60.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 Id="rId22" Type="http://schemas.openxmlformats.org/officeDocument/2006/relationships/image" Target="../media/image51.png"/><Relationship Id="rId27" Type="http://schemas.openxmlformats.org/officeDocument/2006/relationships/image" Target="../media/image56.png"/><Relationship Id="rId30" Type="http://schemas.openxmlformats.org/officeDocument/2006/relationships/image" Target="../media/image59.png"/><Relationship Id="rId35" Type="http://schemas.openxmlformats.org/officeDocument/2006/relationships/image" Target="../media/image64.png"/></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57.png"/><Relationship Id="rId18" Type="http://schemas.openxmlformats.org/officeDocument/2006/relationships/image" Target="../media/image65.png"/><Relationship Id="rId26" Type="http://schemas.openxmlformats.org/officeDocument/2006/relationships/image" Target="../media/image71.png"/><Relationship Id="rId3" Type="http://schemas.openxmlformats.org/officeDocument/2006/relationships/notesSlide" Target="../notesSlides/notesSlide4.xml"/><Relationship Id="rId21" Type="http://schemas.openxmlformats.org/officeDocument/2006/relationships/image" Target="../media/image68.png"/><Relationship Id="rId7" Type="http://schemas.openxmlformats.org/officeDocument/2006/relationships/image" Target="../media/image50.png"/><Relationship Id="rId12" Type="http://schemas.openxmlformats.org/officeDocument/2006/relationships/image" Target="../media/image56.png"/><Relationship Id="rId17" Type="http://schemas.openxmlformats.org/officeDocument/2006/relationships/image" Target="../media/image64.png"/><Relationship Id="rId25" Type="http://schemas.openxmlformats.org/officeDocument/2006/relationships/image" Target="../media/image70.jpeg"/><Relationship Id="rId2" Type="http://schemas.openxmlformats.org/officeDocument/2006/relationships/slideLayout" Target="../slideLayouts/slideLayout14.xml"/><Relationship Id="rId16" Type="http://schemas.openxmlformats.org/officeDocument/2006/relationships/image" Target="../media/image63.png"/><Relationship Id="rId20" Type="http://schemas.openxmlformats.org/officeDocument/2006/relationships/image" Target="../media/image67.png"/><Relationship Id="rId1" Type="http://schemas.openxmlformats.org/officeDocument/2006/relationships/tags" Target="../tags/tag3.xml"/><Relationship Id="rId6" Type="http://schemas.openxmlformats.org/officeDocument/2006/relationships/image" Target="../media/image32.png"/><Relationship Id="rId11" Type="http://schemas.openxmlformats.org/officeDocument/2006/relationships/image" Target="../media/image55.png"/><Relationship Id="rId24" Type="http://schemas.openxmlformats.org/officeDocument/2006/relationships/hyperlink" Target="http://www.i365.com/index.html" TargetMode="External"/><Relationship Id="rId5" Type="http://schemas.openxmlformats.org/officeDocument/2006/relationships/image" Target="../media/image49.png"/><Relationship Id="rId15" Type="http://schemas.openxmlformats.org/officeDocument/2006/relationships/image" Target="../media/image62.png"/><Relationship Id="rId23" Type="http://schemas.openxmlformats.org/officeDocument/2006/relationships/image" Target="../media/image69.png"/><Relationship Id="rId10" Type="http://schemas.openxmlformats.org/officeDocument/2006/relationships/image" Target="../media/image52.png"/><Relationship Id="rId19" Type="http://schemas.openxmlformats.org/officeDocument/2006/relationships/image" Target="../media/image66.png"/><Relationship Id="rId4" Type="http://schemas.openxmlformats.org/officeDocument/2006/relationships/image" Target="../media/image25.png"/><Relationship Id="rId9" Type="http://schemas.openxmlformats.org/officeDocument/2006/relationships/image" Target="../media/image51.png"/><Relationship Id="rId14" Type="http://schemas.openxmlformats.org/officeDocument/2006/relationships/image" Target="../media/image61.png"/><Relationship Id="rId22" Type="http://schemas.openxmlformats.org/officeDocument/2006/relationships/image" Target="../media/image46.png"/><Relationship Id="rId27" Type="http://schemas.openxmlformats.org/officeDocument/2006/relationships/image" Target="../media/image4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6371" name="Rectangle 3"/>
          <p:cNvSpPr>
            <a:spLocks noGrp="1" noChangeArrowheads="1"/>
          </p:cNvSpPr>
          <p:nvPr>
            <p:ph type="ctrTitle"/>
          </p:nvPr>
        </p:nvSpPr>
        <p:spPr>
          <a:xfrm>
            <a:off x="490251" y="3843287"/>
            <a:ext cx="7921912" cy="1337595"/>
          </a:xfrm>
        </p:spPr>
        <p:txBody>
          <a:bodyPr/>
          <a:lstStyle/>
          <a:p>
            <a:r>
              <a:rPr lang="en-US" sz="4400" dirty="0" smtClean="0"/>
              <a:t>Introducing System Center </a:t>
            </a:r>
            <a:br>
              <a:rPr lang="en-US" sz="4400" dirty="0" smtClean="0"/>
            </a:br>
            <a:r>
              <a:rPr lang="en-US" sz="4400" dirty="0" smtClean="0"/>
              <a:t>Data Protection Manager 2010 beta</a:t>
            </a:r>
          </a:p>
        </p:txBody>
      </p:sp>
      <p:sp>
        <p:nvSpPr>
          <p:cNvPr id="826370" name="Rectangle 2"/>
          <p:cNvSpPr>
            <a:spLocks noGrp="1" noChangeArrowheads="1"/>
          </p:cNvSpPr>
          <p:nvPr>
            <p:ph type="subTitle" idx="1"/>
          </p:nvPr>
        </p:nvSpPr>
        <p:spPr>
          <a:xfrm>
            <a:off x="268979" y="5332829"/>
            <a:ext cx="3812443" cy="461665"/>
          </a:xfrm>
        </p:spPr>
        <p:txBody>
          <a:bodyPr/>
          <a:lstStyle/>
          <a:p>
            <a:r>
              <a:rPr lang="en-US" sz="2000" dirty="0" smtClean="0"/>
              <a:t>Jason Buffington</a:t>
            </a:r>
          </a:p>
          <a:p>
            <a:r>
              <a:rPr lang="en-US" sz="2000" dirty="0" smtClean="0"/>
              <a:t>Senior Technical Product Manager</a:t>
            </a:r>
          </a:p>
          <a:p>
            <a:r>
              <a:rPr lang="en-US" sz="2000" dirty="0" smtClean="0"/>
              <a:t>System Center</a:t>
            </a:r>
          </a:p>
          <a:p>
            <a:r>
              <a:rPr lang="en-US" sz="2000" dirty="0" smtClean="0">
                <a:hlinkClick r:id="rId3"/>
              </a:rPr>
              <a:t>jbuff@microsoft.com</a:t>
            </a:r>
            <a:r>
              <a:rPr lang="en-US" sz="2000" dirty="0" smtClean="0"/>
              <a:t> </a:t>
            </a:r>
          </a:p>
          <a:p>
            <a:r>
              <a:rPr lang="en-US" sz="2000" dirty="0" smtClean="0">
                <a:solidFill>
                  <a:schemeClr val="accent5">
                    <a:lumMod val="40000"/>
                    <a:lumOff val="60000"/>
                  </a:schemeClr>
                </a:solidFill>
              </a:rPr>
              <a:t>blog.JasonBuffington.com</a:t>
            </a:r>
          </a:p>
        </p:txBody>
      </p:sp>
      <p:sp>
        <p:nvSpPr>
          <p:cNvPr id="7" name="Rectangle 2"/>
          <p:cNvSpPr txBox="1">
            <a:spLocks noChangeArrowheads="1"/>
          </p:cNvSpPr>
          <p:nvPr/>
        </p:nvSpPr>
        <p:spPr bwMode="white">
          <a:xfrm>
            <a:off x="5090198" y="5332829"/>
            <a:ext cx="3812443" cy="46166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FontTx/>
              <a:buNone/>
              <a:defRPr sz="24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sz="2000" dirty="0" smtClean="0"/>
              <a:t>Asim Mitra</a:t>
            </a:r>
          </a:p>
          <a:p>
            <a:pPr algn="r"/>
            <a:r>
              <a:rPr lang="en-US" sz="2000" dirty="0" smtClean="0"/>
              <a:t>Senior Program Manager</a:t>
            </a:r>
          </a:p>
          <a:p>
            <a:pPr algn="r"/>
            <a:r>
              <a:rPr lang="en-US" sz="2000" dirty="0" smtClean="0"/>
              <a:t>Data Protection Manager</a:t>
            </a:r>
          </a:p>
          <a:p>
            <a:pPr algn="r"/>
            <a:r>
              <a:rPr lang="en-US" sz="2000" dirty="0" smtClean="0">
                <a:hlinkClick r:id="rId4"/>
              </a:rPr>
              <a:t>asimm@microsoft.com</a:t>
            </a:r>
            <a:r>
              <a:rPr lang="en-US" sz="2000" dirty="0" smtClean="0"/>
              <a:t>  </a:t>
            </a:r>
          </a:p>
          <a:p>
            <a:pPr algn="r"/>
            <a:r>
              <a:rPr lang="en-US" sz="2000" dirty="0" smtClean="0">
                <a:solidFill>
                  <a:schemeClr val="accent5">
                    <a:lumMod val="40000"/>
                    <a:lumOff val="60000"/>
                  </a:schemeClr>
                </a:solidFill>
              </a:rPr>
              <a:t>blogs.technet.com/DPM</a:t>
            </a:r>
          </a:p>
        </p:txBody>
      </p:sp>
    </p:spTree>
    <p:extLst>
      <p:ext uri="{BB962C8B-B14F-4D97-AF65-F5344CB8AC3E}">
        <p14:creationId xmlns:p14="http://schemas.microsoft.com/office/powerpoint/2007/7/12/main" xmlns="" val="337463079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DPM 2010</a:t>
            </a:r>
            <a:endParaRPr lang="en-US" dirty="0"/>
          </a:p>
        </p:txBody>
      </p:sp>
      <p:sp>
        <p:nvSpPr>
          <p:cNvPr id="3" name="Content Placeholder 2"/>
          <p:cNvSpPr>
            <a:spLocks noGrp="1"/>
          </p:cNvSpPr>
          <p:nvPr>
            <p:ph idx="1"/>
          </p:nvPr>
        </p:nvSpPr>
        <p:spPr>
          <a:xfrm>
            <a:off x="289560" y="1581150"/>
            <a:ext cx="8576628" cy="3785652"/>
          </a:xfrm>
        </p:spPr>
        <p:txBody>
          <a:bodyPr/>
          <a:lstStyle/>
          <a:p>
            <a:pPr>
              <a:spcBef>
                <a:spcPts val="2400"/>
              </a:spcBef>
            </a:pPr>
            <a:r>
              <a:rPr lang="en-US" dirty="0" smtClean="0"/>
              <a:t>Windows Application and File servers</a:t>
            </a:r>
          </a:p>
          <a:p>
            <a:pPr>
              <a:spcBef>
                <a:spcPts val="2400"/>
              </a:spcBef>
            </a:pPr>
            <a:r>
              <a:rPr lang="en-US" dirty="0" smtClean="0"/>
              <a:t>Microsoft Virtualization</a:t>
            </a:r>
          </a:p>
          <a:p>
            <a:pPr>
              <a:spcBef>
                <a:spcPts val="2400"/>
              </a:spcBef>
            </a:pPr>
            <a:r>
              <a:rPr lang="en-US" dirty="0" smtClean="0"/>
              <a:t>Windows Clients</a:t>
            </a:r>
          </a:p>
          <a:p>
            <a:pPr>
              <a:spcBef>
                <a:spcPts val="2400"/>
              </a:spcBef>
            </a:pPr>
            <a:r>
              <a:rPr lang="en-US" dirty="0" smtClean="0"/>
              <a:t>Disaster Recovery</a:t>
            </a:r>
          </a:p>
          <a:p>
            <a:pPr>
              <a:spcBef>
                <a:spcPts val="2400"/>
              </a:spcBef>
            </a:pPr>
            <a:r>
              <a:rPr lang="en-US" dirty="0" smtClean="0"/>
              <a:t>Enterprise-Ready Scalability &amp; Reliability</a:t>
            </a:r>
            <a:endParaRPr lang="en-US" dirty="0"/>
          </a:p>
        </p:txBody>
      </p:sp>
    </p:spTree>
    <p:extLst>
      <p:ext uri="{BB962C8B-B14F-4D97-AF65-F5344CB8AC3E}">
        <p14:creationId xmlns:p14="http://schemas.microsoft.com/office/powerpoint/2007/7/12/main" xmlns="" val="100970358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2"/>
          <p:cNvSpPr>
            <a:spLocks noGrp="1" noChangeArrowheads="1"/>
          </p:cNvSpPr>
          <p:nvPr>
            <p:ph type="title"/>
          </p:nvPr>
        </p:nvSpPr>
        <p:spPr>
          <a:xfrm>
            <a:off x="127000" y="127000"/>
            <a:ext cx="9017000" cy="615553"/>
          </a:xfrm>
        </p:spPr>
        <p:txBody>
          <a:bodyPr/>
          <a:lstStyle/>
          <a:p>
            <a:r>
              <a:rPr lang="en-US" sz="4000" dirty="0" smtClean="0"/>
              <a:t>DPM 2010 – Windows Platforms</a:t>
            </a:r>
          </a:p>
        </p:txBody>
      </p:sp>
      <p:sp>
        <p:nvSpPr>
          <p:cNvPr id="44034" name="Rectangle 23"/>
          <p:cNvSpPr>
            <a:spLocks noGrp="1" noChangeArrowheads="1"/>
          </p:cNvSpPr>
          <p:nvPr>
            <p:ph type="body" sz="quarter" idx="10"/>
          </p:nvPr>
        </p:nvSpPr>
        <p:spPr>
          <a:xfrm>
            <a:off x="381000" y="1143000"/>
            <a:ext cx="8382000" cy="5047484"/>
          </a:xfrm>
        </p:spPr>
        <p:txBody>
          <a:bodyPr/>
          <a:lstStyle/>
          <a:p>
            <a:endParaRPr lang="en-US" sz="700" dirty="0" smtClean="0"/>
          </a:p>
          <a:p>
            <a:r>
              <a:rPr lang="en-US" sz="2400" dirty="0"/>
              <a:t>Windows Server</a:t>
            </a:r>
            <a:r>
              <a:rPr lang="en-US" sz="2400" baseline="30000" dirty="0"/>
              <a:t>®</a:t>
            </a:r>
            <a:r>
              <a:rPr lang="en-US" sz="2400" dirty="0"/>
              <a:t> 2008 R2</a:t>
            </a:r>
          </a:p>
          <a:p>
            <a:r>
              <a:rPr lang="en-US" sz="2400" dirty="0"/>
              <a:t>Windows Server</a:t>
            </a:r>
            <a:r>
              <a:rPr lang="en-US" sz="2400" baseline="30000" dirty="0"/>
              <a:t>®</a:t>
            </a:r>
            <a:r>
              <a:rPr lang="en-US" sz="2400" dirty="0"/>
              <a:t> 2008</a:t>
            </a:r>
          </a:p>
          <a:p>
            <a:r>
              <a:rPr lang="en-US" sz="2400" dirty="0"/>
              <a:t>Windows Storage Server 2008</a:t>
            </a:r>
          </a:p>
          <a:p>
            <a:endParaRPr lang="en-US" sz="1600" dirty="0"/>
          </a:p>
          <a:p>
            <a:r>
              <a:rPr lang="en-US" sz="2400" dirty="0"/>
              <a:t>Windows Server</a:t>
            </a:r>
            <a:r>
              <a:rPr lang="en-US" sz="2400" baseline="30000" dirty="0"/>
              <a:t>®</a:t>
            </a:r>
            <a:r>
              <a:rPr lang="en-US" sz="2400" dirty="0"/>
              <a:t> 2003 R2</a:t>
            </a:r>
          </a:p>
          <a:p>
            <a:r>
              <a:rPr lang="en-US" sz="2400" dirty="0" smtClean="0"/>
              <a:t>Windows </a:t>
            </a:r>
            <a:r>
              <a:rPr lang="en-US" sz="2400" dirty="0"/>
              <a:t>Server</a:t>
            </a:r>
            <a:r>
              <a:rPr lang="en-US" sz="2400" baseline="30000" dirty="0"/>
              <a:t>®</a:t>
            </a:r>
            <a:r>
              <a:rPr lang="en-US" sz="2400" dirty="0"/>
              <a:t> 2003 </a:t>
            </a:r>
            <a:r>
              <a:rPr lang="en-US" sz="1600" dirty="0"/>
              <a:t>Service Pack </a:t>
            </a:r>
            <a:r>
              <a:rPr lang="en-US" sz="1600" dirty="0" smtClean="0"/>
              <a:t>1</a:t>
            </a:r>
            <a:endParaRPr lang="en-US" sz="2400" dirty="0"/>
          </a:p>
          <a:p>
            <a:r>
              <a:rPr lang="en-US" sz="2400" dirty="0" smtClean="0"/>
              <a:t>Windows Storage Server 2003 R2</a:t>
            </a:r>
          </a:p>
          <a:p>
            <a:r>
              <a:rPr lang="en-US" sz="2400" dirty="0" smtClean="0"/>
              <a:t>Windows Unified Data Storage Server</a:t>
            </a:r>
          </a:p>
          <a:p>
            <a:endParaRPr lang="en-US" sz="1600" dirty="0" smtClean="0"/>
          </a:p>
          <a:p>
            <a:r>
              <a:rPr lang="en-US" sz="2400" dirty="0"/>
              <a:t>Windows</a:t>
            </a:r>
            <a:r>
              <a:rPr lang="en-US" sz="2400" baseline="30000" dirty="0"/>
              <a:t>®</a:t>
            </a:r>
            <a:r>
              <a:rPr lang="en-US" sz="2400" dirty="0"/>
              <a:t> 7</a:t>
            </a:r>
          </a:p>
          <a:p>
            <a:r>
              <a:rPr lang="en-US" sz="2400" dirty="0"/>
              <a:t>Windows Vista</a:t>
            </a:r>
            <a:r>
              <a:rPr lang="en-US" sz="2400" baseline="30000" dirty="0"/>
              <a:t>®</a:t>
            </a:r>
            <a:r>
              <a:rPr lang="en-US" sz="2400" dirty="0"/>
              <a:t> </a:t>
            </a:r>
            <a:r>
              <a:rPr lang="en-US" sz="1600" dirty="0"/>
              <a:t>Business or higher</a:t>
            </a:r>
            <a:endParaRPr lang="en-US" sz="2400" dirty="0"/>
          </a:p>
          <a:p>
            <a:r>
              <a:rPr lang="en-US" sz="2400" dirty="0" smtClean="0"/>
              <a:t>Windows</a:t>
            </a:r>
            <a:r>
              <a:rPr lang="en-US" sz="2400" baseline="30000" dirty="0" smtClean="0"/>
              <a:t>®</a:t>
            </a:r>
            <a:r>
              <a:rPr lang="en-US" sz="2400" dirty="0" smtClean="0"/>
              <a:t> XP </a:t>
            </a:r>
            <a:r>
              <a:rPr lang="en-US" sz="1600" dirty="0" smtClean="0"/>
              <a:t>Professional</a:t>
            </a:r>
            <a:r>
              <a:rPr lang="en-US" sz="2400" dirty="0" smtClean="0"/>
              <a:t> - </a:t>
            </a:r>
            <a:r>
              <a:rPr lang="en-US" sz="1600" dirty="0" smtClean="0"/>
              <a:t>Service Pack 2</a:t>
            </a:r>
            <a:endParaRPr lang="en-US" sz="2400" dirty="0" smtClean="0"/>
          </a:p>
          <a:p>
            <a:endParaRPr lang="en-US" sz="2400" dirty="0" smtClean="0"/>
          </a:p>
        </p:txBody>
      </p:sp>
      <p:pic>
        <p:nvPicPr>
          <p:cNvPr id="5" name="Picture 5" descr="D:\Pictures\- MediaBank\Windows Server\ws03_rgb_r.png"/>
          <p:cNvPicPr>
            <a:picLocks noChangeAspect="1" noChangeArrowheads="1"/>
          </p:cNvPicPr>
          <p:nvPr/>
        </p:nvPicPr>
        <p:blipFill rotWithShape="1">
          <a:blip r:embed="rId3" cstate="print">
            <a:extLst>
              <a:ext uri="28A0092B-C50C-407e-A947-70E740481C1C">
                <a14:useLocalDpi xmlns:a14="http://schemas.microsoft.com/office/drawing/2007/7/7/main" xmlns="" val="0"/>
              </a:ext>
            </a:extLst>
          </a:blip>
          <a:srcRect r="14311"/>
          <a:stretch/>
        </p:blipFill>
        <p:spPr bwMode="auto">
          <a:xfrm>
            <a:off x="6478873" y="1289911"/>
            <a:ext cx="2434756" cy="432209"/>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6" name="Picture 5" descr="D:\Pictures\- MediaBank\Windows Server\ws03_rgb_r.png"/>
          <p:cNvPicPr>
            <a:picLocks noChangeAspect="1" noChangeArrowheads="1"/>
          </p:cNvPicPr>
          <p:nvPr/>
        </p:nvPicPr>
        <p:blipFill rotWithShape="1">
          <a:blip r:embed="rId3" cstate="print">
            <a:extLst>
              <a:ext uri="28A0092B-C50C-407e-A947-70E740481C1C">
                <a14:useLocalDpi xmlns:a14="http://schemas.microsoft.com/office/drawing/2007/7/7/main" xmlns="" val="0"/>
              </a:ext>
            </a:extLst>
          </a:blip>
          <a:srcRect r="41603" b="-7053"/>
          <a:stretch/>
        </p:blipFill>
        <p:spPr bwMode="auto">
          <a:xfrm>
            <a:off x="7286593" y="4551271"/>
            <a:ext cx="1659287" cy="462689"/>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07/7/12/main" xmlns="" val="106651237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2"/>
          <p:cNvSpPr>
            <a:spLocks noGrp="1" noChangeArrowheads="1"/>
          </p:cNvSpPr>
          <p:nvPr>
            <p:ph type="title"/>
          </p:nvPr>
        </p:nvSpPr>
        <p:spPr>
          <a:xfrm>
            <a:off x="127000" y="127000"/>
            <a:ext cx="9017000" cy="615553"/>
          </a:xfrm>
        </p:spPr>
        <p:txBody>
          <a:bodyPr/>
          <a:lstStyle/>
          <a:p>
            <a:r>
              <a:rPr lang="en-US" sz="4000" dirty="0" smtClean="0"/>
              <a:t>DPM 2010 – Application Platforms</a:t>
            </a:r>
          </a:p>
        </p:txBody>
      </p:sp>
      <p:sp>
        <p:nvSpPr>
          <p:cNvPr id="44034" name="Rectangle 23"/>
          <p:cNvSpPr>
            <a:spLocks noGrp="1" noChangeArrowheads="1"/>
          </p:cNvSpPr>
          <p:nvPr>
            <p:ph type="body" sz="quarter" idx="10"/>
          </p:nvPr>
        </p:nvSpPr>
        <p:spPr>
          <a:xfrm>
            <a:off x="381000" y="990599"/>
            <a:ext cx="5989320" cy="5696944"/>
          </a:xfrm>
        </p:spPr>
        <p:txBody>
          <a:bodyPr/>
          <a:lstStyle/>
          <a:p>
            <a:r>
              <a:rPr lang="en-US" sz="1600" dirty="0"/>
              <a:t>Microsoft</a:t>
            </a:r>
            <a:r>
              <a:rPr lang="en-US" sz="1600" baseline="30000" dirty="0"/>
              <a:t>®</a:t>
            </a:r>
            <a:r>
              <a:rPr lang="en-US" sz="1600" dirty="0"/>
              <a:t> SQL Server™ 2008</a:t>
            </a:r>
            <a:endParaRPr lang="en-US" sz="1200" i="1" dirty="0"/>
          </a:p>
          <a:p>
            <a:r>
              <a:rPr lang="en-US" sz="1600" dirty="0"/>
              <a:t>Microsoft</a:t>
            </a:r>
            <a:r>
              <a:rPr lang="en-US" sz="1600" baseline="30000" dirty="0"/>
              <a:t>®</a:t>
            </a:r>
            <a:r>
              <a:rPr lang="en-US" sz="1600" dirty="0"/>
              <a:t> SQL Server™ 2005</a:t>
            </a:r>
          </a:p>
          <a:p>
            <a:r>
              <a:rPr lang="en-US" sz="1600" dirty="0"/>
              <a:t>Microsoft</a:t>
            </a:r>
            <a:r>
              <a:rPr lang="en-US" sz="1600" baseline="30000" dirty="0"/>
              <a:t>®</a:t>
            </a:r>
            <a:r>
              <a:rPr lang="en-US" sz="1600" dirty="0"/>
              <a:t> SQL Server™ </a:t>
            </a:r>
            <a:r>
              <a:rPr lang="en-US" sz="1600" dirty="0" smtClean="0"/>
              <a:t>2000 </a:t>
            </a:r>
            <a:r>
              <a:rPr lang="en-US" sz="1100" dirty="0"/>
              <a:t>Service Pack 4</a:t>
            </a:r>
          </a:p>
          <a:p>
            <a:endParaRPr lang="en-US" sz="800" dirty="0"/>
          </a:p>
          <a:p>
            <a:r>
              <a:rPr lang="en-US" sz="1600" dirty="0" smtClean="0"/>
              <a:t>SAP</a:t>
            </a:r>
            <a:r>
              <a:rPr lang="en-US" sz="1600" baseline="30000" dirty="0"/>
              <a:t>®</a:t>
            </a:r>
            <a:r>
              <a:rPr lang="en-US" sz="1600" dirty="0" smtClean="0"/>
              <a:t> running on Microsoft SQL Server</a:t>
            </a:r>
          </a:p>
          <a:p>
            <a:endParaRPr lang="en-US" sz="800" dirty="0"/>
          </a:p>
          <a:p>
            <a:r>
              <a:rPr lang="en-US" sz="1600" dirty="0">
                <a:solidFill>
                  <a:srgbClr val="FFFF00"/>
                </a:solidFill>
              </a:rPr>
              <a:t>Microsoft</a:t>
            </a:r>
            <a:r>
              <a:rPr lang="en-US" sz="1600" baseline="30000" dirty="0">
                <a:solidFill>
                  <a:srgbClr val="FFFF00"/>
                </a:solidFill>
              </a:rPr>
              <a:t>®</a:t>
            </a:r>
            <a:r>
              <a:rPr lang="en-US" sz="1600" dirty="0">
                <a:solidFill>
                  <a:srgbClr val="FFFF00"/>
                </a:solidFill>
              </a:rPr>
              <a:t> Exchange Server 2010 </a:t>
            </a:r>
            <a:r>
              <a:rPr lang="en-US" sz="800" i="1" dirty="0">
                <a:solidFill>
                  <a:srgbClr val="FFFF00"/>
                </a:solidFill>
              </a:rPr>
              <a:t>– </a:t>
            </a:r>
            <a:r>
              <a:rPr lang="en-US" sz="1050" i="1" dirty="0">
                <a:solidFill>
                  <a:srgbClr val="FFFF00"/>
                </a:solidFill>
              </a:rPr>
              <a:t>including </a:t>
            </a:r>
            <a:r>
              <a:rPr lang="en-US" sz="1050" i="1" dirty="0" smtClean="0">
                <a:solidFill>
                  <a:srgbClr val="FFFF00"/>
                </a:solidFill>
              </a:rPr>
              <a:t>DAG</a:t>
            </a:r>
            <a:endParaRPr lang="en-US" sz="1050" i="1" dirty="0">
              <a:solidFill>
                <a:srgbClr val="FFFF00"/>
              </a:solidFill>
            </a:endParaRPr>
          </a:p>
          <a:p>
            <a:r>
              <a:rPr lang="en-US" sz="1600" dirty="0"/>
              <a:t>Microsoft</a:t>
            </a:r>
            <a:r>
              <a:rPr lang="en-US" sz="1600" baseline="30000" dirty="0"/>
              <a:t>®</a:t>
            </a:r>
            <a:r>
              <a:rPr lang="en-US" sz="1600" dirty="0"/>
              <a:t> Exchange Server </a:t>
            </a:r>
            <a:r>
              <a:rPr lang="en-US" sz="1600" dirty="0" smtClean="0"/>
              <a:t>2007 </a:t>
            </a:r>
            <a:r>
              <a:rPr lang="en-US" sz="800" i="1" dirty="0"/>
              <a:t>– </a:t>
            </a:r>
            <a:r>
              <a:rPr lang="en-US" sz="1050" i="1" dirty="0" smtClean="0"/>
              <a:t>including </a:t>
            </a:r>
            <a:r>
              <a:rPr lang="en-US" sz="1050" i="1" dirty="0"/>
              <a:t>LCR, CCR , and </a:t>
            </a:r>
            <a:r>
              <a:rPr lang="en-US" sz="1050" i="1" dirty="0" smtClean="0"/>
              <a:t>SCR</a:t>
            </a:r>
            <a:endParaRPr lang="en-US" sz="1050" i="1" dirty="0"/>
          </a:p>
          <a:p>
            <a:r>
              <a:rPr lang="en-US" sz="1600" dirty="0" smtClean="0"/>
              <a:t>Microsoft</a:t>
            </a:r>
            <a:r>
              <a:rPr lang="en-US" sz="1600" baseline="30000" dirty="0" smtClean="0"/>
              <a:t>®</a:t>
            </a:r>
            <a:r>
              <a:rPr lang="en-US" sz="1600" dirty="0" smtClean="0"/>
              <a:t> Exchange Server 2003 </a:t>
            </a:r>
            <a:r>
              <a:rPr lang="en-US" sz="1100" dirty="0" smtClean="0"/>
              <a:t>Service Pack 2</a:t>
            </a:r>
            <a:endParaRPr lang="en-US" sz="1600" dirty="0" smtClean="0"/>
          </a:p>
          <a:p>
            <a:endParaRPr lang="en-US" sz="800" dirty="0" smtClean="0"/>
          </a:p>
          <a:p>
            <a:r>
              <a:rPr lang="en-US" sz="1600" dirty="0">
                <a:solidFill>
                  <a:srgbClr val="FFFF00"/>
                </a:solidFill>
              </a:rPr>
              <a:t>Microsoft</a:t>
            </a:r>
            <a:r>
              <a:rPr lang="en-US" sz="1600" baseline="30000" dirty="0">
                <a:solidFill>
                  <a:srgbClr val="FFFF00"/>
                </a:solidFill>
              </a:rPr>
              <a:t>®</a:t>
            </a:r>
            <a:r>
              <a:rPr lang="en-US" sz="1600" dirty="0">
                <a:solidFill>
                  <a:srgbClr val="FFFF00"/>
                </a:solidFill>
              </a:rPr>
              <a:t> Office SharePoint</a:t>
            </a:r>
            <a:r>
              <a:rPr lang="en-US" sz="1600" baseline="30000" dirty="0">
                <a:solidFill>
                  <a:srgbClr val="FFFF00"/>
                </a:solidFill>
              </a:rPr>
              <a:t>®</a:t>
            </a:r>
            <a:r>
              <a:rPr lang="en-US" sz="1600" dirty="0">
                <a:solidFill>
                  <a:srgbClr val="FFFF00"/>
                </a:solidFill>
              </a:rPr>
              <a:t> Server 2010 </a:t>
            </a:r>
          </a:p>
          <a:p>
            <a:r>
              <a:rPr lang="en-US" sz="1600" dirty="0" smtClean="0"/>
              <a:t>Microsoft</a:t>
            </a:r>
            <a:r>
              <a:rPr lang="en-US" sz="1600" baseline="30000" dirty="0"/>
              <a:t>®</a:t>
            </a:r>
            <a:r>
              <a:rPr lang="en-US" sz="1600" dirty="0"/>
              <a:t> Office SharePoint</a:t>
            </a:r>
            <a:r>
              <a:rPr lang="en-US" sz="1600" baseline="30000" dirty="0"/>
              <a:t>®</a:t>
            </a:r>
            <a:r>
              <a:rPr lang="en-US" sz="1600" dirty="0"/>
              <a:t> Server 2007 </a:t>
            </a:r>
            <a:endParaRPr lang="en-US" sz="1600" dirty="0" smtClean="0"/>
          </a:p>
          <a:p>
            <a:r>
              <a:rPr lang="en-US" sz="1600" dirty="0" smtClean="0"/>
              <a:t>Microsoft</a:t>
            </a:r>
            <a:r>
              <a:rPr lang="en-US" sz="1600" baseline="30000" dirty="0"/>
              <a:t>®</a:t>
            </a:r>
            <a:r>
              <a:rPr lang="en-US" sz="1600" dirty="0"/>
              <a:t> Office SharePoint</a:t>
            </a:r>
            <a:r>
              <a:rPr lang="en-US" sz="1600" baseline="30000" dirty="0"/>
              <a:t>®</a:t>
            </a:r>
            <a:r>
              <a:rPr lang="en-US" sz="1600" dirty="0"/>
              <a:t> Portal Server 2003 </a:t>
            </a:r>
          </a:p>
          <a:p>
            <a:endParaRPr lang="en-US" sz="800" dirty="0"/>
          </a:p>
          <a:p>
            <a:r>
              <a:rPr lang="en-US" sz="1600" dirty="0">
                <a:solidFill>
                  <a:srgbClr val="FFFF00"/>
                </a:solidFill>
              </a:rPr>
              <a:t>Windows</a:t>
            </a:r>
            <a:r>
              <a:rPr lang="en-US" sz="1600" baseline="30000" dirty="0">
                <a:solidFill>
                  <a:srgbClr val="FFFF00"/>
                </a:solidFill>
              </a:rPr>
              <a:t>®</a:t>
            </a:r>
            <a:r>
              <a:rPr lang="en-US" sz="1600" dirty="0">
                <a:solidFill>
                  <a:srgbClr val="FFFF00"/>
                </a:solidFill>
              </a:rPr>
              <a:t> SharePoint</a:t>
            </a:r>
            <a:r>
              <a:rPr lang="en-US" sz="1600" baseline="30000" dirty="0">
                <a:solidFill>
                  <a:srgbClr val="FFFF00"/>
                </a:solidFill>
              </a:rPr>
              <a:t>®</a:t>
            </a:r>
            <a:r>
              <a:rPr lang="en-US" sz="1600" dirty="0">
                <a:solidFill>
                  <a:srgbClr val="FFFF00"/>
                </a:solidFill>
              </a:rPr>
              <a:t> </a:t>
            </a:r>
            <a:r>
              <a:rPr lang="en-US" sz="1600" dirty="0" smtClean="0">
                <a:solidFill>
                  <a:srgbClr val="FFFF00"/>
                </a:solidFill>
              </a:rPr>
              <a:t>Foundation </a:t>
            </a:r>
            <a:r>
              <a:rPr lang="en-US" sz="1600" dirty="0">
                <a:solidFill>
                  <a:srgbClr val="FFFF00"/>
                </a:solidFill>
              </a:rPr>
              <a:t>Services </a:t>
            </a:r>
            <a:r>
              <a:rPr lang="en-US" sz="1600" dirty="0" smtClean="0">
                <a:solidFill>
                  <a:srgbClr val="FFFF00"/>
                </a:solidFill>
              </a:rPr>
              <a:t>4.0</a:t>
            </a:r>
            <a:r>
              <a:rPr lang="en-US" sz="1600" dirty="0">
                <a:solidFill>
                  <a:srgbClr val="FFFF00"/>
                </a:solidFill>
              </a:rPr>
              <a:t> </a:t>
            </a:r>
            <a:endParaRPr lang="en-US" sz="1600" dirty="0" smtClean="0">
              <a:solidFill>
                <a:srgbClr val="FFFF00"/>
              </a:solidFill>
            </a:endParaRPr>
          </a:p>
          <a:p>
            <a:r>
              <a:rPr lang="en-US" sz="1600" dirty="0" smtClean="0"/>
              <a:t>Windows</a:t>
            </a:r>
            <a:r>
              <a:rPr lang="en-US" sz="1600" baseline="30000" dirty="0"/>
              <a:t>®</a:t>
            </a:r>
            <a:r>
              <a:rPr lang="en-US" sz="1600" dirty="0"/>
              <a:t> SharePoint</a:t>
            </a:r>
            <a:r>
              <a:rPr lang="en-US" sz="1600" baseline="30000" dirty="0"/>
              <a:t>®</a:t>
            </a:r>
            <a:r>
              <a:rPr lang="en-US" sz="1600" dirty="0"/>
              <a:t> Services version 3.0 </a:t>
            </a:r>
            <a:endParaRPr lang="en-US" sz="1600" dirty="0" smtClean="0"/>
          </a:p>
          <a:p>
            <a:r>
              <a:rPr lang="en-US" sz="1600" dirty="0" smtClean="0"/>
              <a:t>Windows</a:t>
            </a:r>
            <a:r>
              <a:rPr lang="en-US" sz="1600" baseline="30000" dirty="0"/>
              <a:t>®</a:t>
            </a:r>
            <a:r>
              <a:rPr lang="en-US" sz="1600" dirty="0"/>
              <a:t> SharePoint</a:t>
            </a:r>
            <a:r>
              <a:rPr lang="en-US" sz="1600" baseline="30000" dirty="0"/>
              <a:t>®</a:t>
            </a:r>
            <a:r>
              <a:rPr lang="en-US" sz="1600" dirty="0"/>
              <a:t> Services version </a:t>
            </a:r>
            <a:r>
              <a:rPr lang="en-US" sz="1600" dirty="0" smtClean="0"/>
              <a:t>2.0</a:t>
            </a:r>
            <a:endParaRPr lang="en-US" sz="1100" i="1" dirty="0"/>
          </a:p>
          <a:p>
            <a:endParaRPr lang="en-US" sz="800" dirty="0"/>
          </a:p>
          <a:p>
            <a:r>
              <a:rPr lang="en-US" sz="1600" dirty="0"/>
              <a:t>Microsoft</a:t>
            </a:r>
            <a:r>
              <a:rPr lang="en-US" sz="1600" baseline="30000" dirty="0"/>
              <a:t>®</a:t>
            </a:r>
            <a:r>
              <a:rPr lang="en-US" sz="1600" dirty="0"/>
              <a:t> </a:t>
            </a:r>
            <a:r>
              <a:rPr lang="en-US" sz="1600" dirty="0" smtClean="0"/>
              <a:t>Dynamics</a:t>
            </a:r>
            <a:r>
              <a:rPr lang="en-US" sz="1600" baseline="30000" dirty="0"/>
              <a:t>®</a:t>
            </a:r>
            <a:r>
              <a:rPr lang="en-US" sz="1600" dirty="0" smtClean="0"/>
              <a:t> AX 2009</a:t>
            </a:r>
          </a:p>
          <a:p>
            <a:endParaRPr lang="en-US" sz="800" dirty="0"/>
          </a:p>
          <a:p>
            <a:r>
              <a:rPr lang="en-US" sz="1600" dirty="0"/>
              <a:t>Windows</a:t>
            </a:r>
            <a:r>
              <a:rPr lang="en-US" sz="1600" baseline="30000" dirty="0"/>
              <a:t>®</a:t>
            </a:r>
            <a:r>
              <a:rPr lang="en-US" sz="1600" dirty="0"/>
              <a:t> Essential Business Server 2008</a:t>
            </a:r>
          </a:p>
          <a:p>
            <a:r>
              <a:rPr lang="en-US" sz="1600" dirty="0" smtClean="0"/>
              <a:t>Windows</a:t>
            </a:r>
            <a:r>
              <a:rPr lang="en-US" sz="1600" baseline="30000" dirty="0"/>
              <a:t>®</a:t>
            </a:r>
            <a:r>
              <a:rPr lang="en-US" sz="1600" dirty="0"/>
              <a:t> Small Business Server 2008</a:t>
            </a:r>
          </a:p>
          <a:p>
            <a:endParaRPr lang="en-US" sz="1600" i="1" dirty="0"/>
          </a:p>
          <a:p>
            <a:endParaRPr lang="en-US" sz="700" dirty="0" smtClean="0"/>
          </a:p>
          <a:p>
            <a:endParaRPr lang="en-US" sz="700" dirty="0"/>
          </a:p>
        </p:txBody>
      </p:sp>
      <p:pic>
        <p:nvPicPr>
          <p:cNvPr id="10" name="Picture 3" descr="D:\Pictures\- MediaBank\BizTalk and Dynamics\Dynmc-brand_rgb_alt_r.png"/>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421683" y="5007706"/>
            <a:ext cx="1421568" cy="493934"/>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3" name="Picture 2"/>
          <p:cNvPicPr>
            <a:picLocks noChangeAspect="1"/>
          </p:cNvPicPr>
          <p:nvPr/>
        </p:nvPicPr>
        <p:blipFill>
          <a:blip r:embed="rId4" cstate="print">
            <a:extLst>
              <a:ext uri="28A0092B-C50C-407e-A947-70E740481C1C">
                <a14:useLocalDpi xmlns:a14="http://schemas.microsoft.com/office/drawing/2007/7/7/main" xmlns="" val="0"/>
              </a:ext>
            </a:extLst>
          </a:blip>
          <a:stretch>
            <a:fillRect/>
          </a:stretch>
        </p:blipFill>
        <p:spPr>
          <a:xfrm>
            <a:off x="7223759" y="1157288"/>
            <a:ext cx="1619492" cy="411480"/>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07/7/7/main" xmlns="" val="0"/>
              </a:ext>
            </a:extLst>
          </a:blip>
          <a:stretch>
            <a:fillRect/>
          </a:stretch>
        </p:blipFill>
        <p:spPr>
          <a:xfrm>
            <a:off x="6670930" y="2440761"/>
            <a:ext cx="2172321" cy="411480"/>
          </a:xfrm>
          <a:prstGeom prst="rect">
            <a:avLst/>
          </a:prstGeom>
        </p:spPr>
      </p:pic>
      <p:pic>
        <p:nvPicPr>
          <p:cNvPr id="19" name="Picture 18"/>
          <p:cNvPicPr>
            <a:picLocks noChangeAspect="1"/>
          </p:cNvPicPr>
          <p:nvPr/>
        </p:nvPicPr>
        <p:blipFill rotWithShape="1">
          <a:blip r:embed="rId6" cstate="print">
            <a:extLst>
              <a:ext uri="28A0092B-C50C-407e-A947-70E740481C1C">
                <a14:useLocalDpi xmlns:a14="http://schemas.microsoft.com/office/drawing/2007/7/7/main" xmlns="" val="0"/>
              </a:ext>
            </a:extLst>
          </a:blip>
          <a:srcRect r="11082"/>
          <a:stretch/>
        </p:blipFill>
        <p:spPr>
          <a:xfrm>
            <a:off x="5683706" y="3724234"/>
            <a:ext cx="3159545" cy="411480"/>
          </a:xfrm>
          <a:prstGeom prst="rect">
            <a:avLst/>
          </a:prstGeom>
        </p:spPr>
      </p:pic>
      <p:sp>
        <p:nvSpPr>
          <p:cNvPr id="2" name="TextBox 1"/>
          <p:cNvSpPr txBox="1"/>
          <p:nvPr/>
        </p:nvSpPr>
        <p:spPr>
          <a:xfrm>
            <a:off x="802069" y="6488668"/>
            <a:ext cx="1802096" cy="338554"/>
          </a:xfrm>
          <a:prstGeom prst="rect">
            <a:avLst/>
          </a:prstGeom>
          <a:noFill/>
        </p:spPr>
        <p:txBody>
          <a:bodyPr wrap="none" rtlCol="0">
            <a:spAutoFit/>
          </a:bodyPr>
          <a:lstStyle/>
          <a:p>
            <a:pPr>
              <a:buNone/>
            </a:pPr>
            <a:r>
              <a:rPr lang="en-US" sz="1600" dirty="0" smtClean="0">
                <a:solidFill>
                  <a:srgbClr val="FFFF00"/>
                </a:solidFill>
              </a:rPr>
              <a:t>new in DPM 2010</a:t>
            </a:r>
            <a:endParaRPr lang="en-US" sz="1600" dirty="0">
              <a:solidFill>
                <a:srgbClr val="FFFF00"/>
              </a:solidFill>
            </a:endParaRPr>
          </a:p>
        </p:txBody>
      </p:sp>
    </p:spTree>
    <p:extLst>
      <p:ext uri="{BB962C8B-B14F-4D97-AF65-F5344CB8AC3E}">
        <p14:creationId xmlns:p14="http://schemas.microsoft.com/office/powerpoint/2007/7/12/main" xmlns="" val="224689859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81000" y="230188"/>
            <a:ext cx="8382000" cy="563231"/>
          </a:xfrm>
        </p:spPr>
        <p:txBody>
          <a:bodyPr/>
          <a:lstStyle/>
          <a:p>
            <a:r>
              <a:rPr lang="en-US" sz="3600" dirty="0" smtClean="0"/>
              <a:t>DPM 2010 </a:t>
            </a:r>
            <a:r>
              <a:rPr lang="en-US" sz="3200" dirty="0" smtClean="0"/>
              <a:t>– </a:t>
            </a:r>
            <a:r>
              <a:rPr lang="en-US" sz="3200" dirty="0"/>
              <a:t>File </a:t>
            </a:r>
            <a:r>
              <a:rPr lang="en-US" sz="3200" dirty="0" smtClean="0"/>
              <a:t>and Application Servers</a:t>
            </a:r>
            <a:endParaRPr lang="en-US" sz="3600" dirty="0"/>
          </a:p>
        </p:txBody>
      </p:sp>
      <p:graphicFrame>
        <p:nvGraphicFramePr>
          <p:cNvPr id="12" name="Content Placeholder 11"/>
          <p:cNvGraphicFramePr>
            <a:graphicFrameLocks noGrp="1"/>
          </p:cNvGraphicFramePr>
          <p:nvPr>
            <p:ph idx="1"/>
            <p:extLst>
              <p:ext uri="{D42A27DB-BD31-4B8C-83A1-F6EECF244321}">
                <p14:modId xmlns:p14="http://schemas.microsoft.com/office/powerpoint/2007/7/12/main" xmlns="" val="2503338157"/>
              </p:ext>
            </p:extLst>
          </p:nvPr>
        </p:nvGraphicFramePr>
        <p:xfrm>
          <a:off x="294936" y="1051559"/>
          <a:ext cx="8590878" cy="4952113"/>
        </p:xfrm>
        <a:graphic>
          <a:graphicData uri="http://schemas.openxmlformats.org/drawingml/2006/table">
            <a:tbl>
              <a:tblPr bandRow="1">
                <a:tableStyleId>{9DCAF9ED-07DC-4A11-8D7F-57B35C25682E}</a:tableStyleId>
              </a:tblPr>
              <a:tblGrid>
                <a:gridCol w="1296442"/>
                <a:gridCol w="7294436"/>
              </a:tblGrid>
              <a:tr h="970879">
                <a:tc>
                  <a:txBody>
                    <a:bodyPr/>
                    <a:lstStyle/>
                    <a:p>
                      <a:r>
                        <a:rPr lang="en-US" sz="1600" b="1" dirty="0" smtClean="0"/>
                        <a:t>File Services</a:t>
                      </a:r>
                      <a:endParaRPr lang="en-US" sz="1600" b="1" dirty="0"/>
                    </a:p>
                  </a:txBody>
                  <a:tcPr marL="93133" marR="93133" anchor="ctr"/>
                </a:tc>
                <a:tc>
                  <a:txBody>
                    <a:bodyPr/>
                    <a:lstStyle/>
                    <a:p>
                      <a:pPr marL="228600" marR="0" indent="-22860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600" dirty="0" smtClean="0"/>
                        <a:t>Windows</a:t>
                      </a:r>
                      <a:r>
                        <a:rPr lang="en-US" sz="1600" baseline="0" dirty="0" smtClean="0"/>
                        <a:t> Server 2003 through 2008 R2</a:t>
                      </a:r>
                    </a:p>
                    <a:p>
                      <a:pPr marL="228600" indent="-228600">
                        <a:lnSpc>
                          <a:spcPct val="150000"/>
                        </a:lnSpc>
                        <a:buFont typeface="Arial" pitchFamily="34" charset="0"/>
                        <a:buChar char="•"/>
                      </a:pPr>
                      <a:r>
                        <a:rPr lang="en-US" sz="1600" baseline="0" dirty="0" smtClean="0"/>
                        <a:t>Self-Service End-User Restore directly from Windows Explorer or Microsoft Office</a:t>
                      </a:r>
                      <a:endParaRPr lang="en-US" sz="1600" dirty="0"/>
                    </a:p>
                  </a:txBody>
                  <a:tcPr marL="93133" marR="93133" anchor="ctr"/>
                </a:tc>
              </a:tr>
              <a:tr h="1774882">
                <a:tc>
                  <a:txBody>
                    <a:bodyPr/>
                    <a:lstStyle/>
                    <a:p>
                      <a:r>
                        <a:rPr lang="en-US" sz="1600" b="1" dirty="0" smtClean="0"/>
                        <a:t>SQL</a:t>
                      </a:r>
                      <a:endParaRPr lang="en-US" sz="1600" b="1" dirty="0"/>
                    </a:p>
                  </a:txBody>
                  <a:tcPr marL="93133" marR="93133" anchor="ctr"/>
                </a:tc>
                <a:tc>
                  <a:txBody>
                    <a:bodyPr/>
                    <a:lstStyle/>
                    <a:p>
                      <a:pPr marL="228600" indent="-228600">
                        <a:lnSpc>
                          <a:spcPct val="150000"/>
                        </a:lnSpc>
                        <a:buFont typeface="Arial" pitchFamily="34" charset="0"/>
                        <a:buChar char="•"/>
                      </a:pPr>
                      <a:r>
                        <a:rPr lang="en-US" sz="1600" baseline="0" dirty="0" smtClean="0"/>
                        <a:t>SQL Server 2000 through 2008, including SAP® </a:t>
                      </a:r>
                    </a:p>
                    <a:p>
                      <a:pPr marL="228600" indent="-228600">
                        <a:lnSpc>
                          <a:spcPct val="150000"/>
                        </a:lnSpc>
                        <a:buFont typeface="Arial" pitchFamily="34" charset="0"/>
                        <a:buChar char="•"/>
                      </a:pPr>
                      <a:r>
                        <a:rPr lang="en-US" sz="1600" baseline="0" dirty="0" smtClean="0"/>
                        <a:t>Protect entire SQL instance – auto-protection of new DB’s</a:t>
                      </a:r>
                    </a:p>
                    <a:p>
                      <a:pPr marL="228600" indent="-228600">
                        <a:lnSpc>
                          <a:spcPct val="150000"/>
                        </a:lnSpc>
                        <a:buFont typeface="Arial" pitchFamily="34" charset="0"/>
                        <a:buChar char="•"/>
                      </a:pPr>
                      <a:r>
                        <a:rPr lang="en-US" sz="1600" baseline="0" dirty="0" smtClean="0"/>
                        <a:t>Ability to protect 1000’s of DB’s using a single DPM server</a:t>
                      </a:r>
                    </a:p>
                    <a:p>
                      <a:pPr marL="228600" indent="-228600">
                        <a:lnSpc>
                          <a:spcPct val="150000"/>
                        </a:lnSpc>
                        <a:buFont typeface="Arial" pitchFamily="34" charset="0"/>
                        <a:buChar char="•"/>
                      </a:pPr>
                      <a:r>
                        <a:rPr lang="en-US" sz="1600" baseline="0" dirty="0" smtClean="0"/>
                        <a:t>Self-Service Restore Tool for Database Administrators</a:t>
                      </a:r>
                    </a:p>
                    <a:p>
                      <a:pPr marL="228600" indent="-228600">
                        <a:lnSpc>
                          <a:spcPct val="150000"/>
                        </a:lnSpc>
                        <a:buFont typeface="Arial" pitchFamily="34" charset="0"/>
                        <a:buChar char="•"/>
                      </a:pPr>
                      <a:r>
                        <a:rPr lang="en-US" sz="1600" baseline="0" dirty="0" smtClean="0"/>
                        <a:t>Recover 2005 databases to 2008 servers</a:t>
                      </a:r>
                    </a:p>
                  </a:txBody>
                  <a:tcPr marL="93133" marR="93133" anchor="ctr"/>
                </a:tc>
              </a:tr>
              <a:tr h="1132703">
                <a:tc>
                  <a:txBody>
                    <a:bodyPr/>
                    <a:lstStyle/>
                    <a:p>
                      <a:r>
                        <a:rPr lang="en-US" sz="1600" b="1" dirty="0" smtClean="0"/>
                        <a:t>SharePoint</a:t>
                      </a:r>
                    </a:p>
                  </a:txBody>
                  <a:tcPr marL="93133" marR="93133" anchor="ctr"/>
                </a:tc>
                <a:tc>
                  <a:txBody>
                    <a:bodyPr/>
                    <a:lstStyle/>
                    <a:p>
                      <a:pPr marL="228600" marR="0" indent="-228600" algn="l" defTabSz="914363" rtl="0" eaLnBrk="1" fontAlgn="auto" latinLnBrk="0" hangingPunct="1">
                        <a:lnSpc>
                          <a:spcPct val="150000"/>
                        </a:lnSpc>
                        <a:spcBef>
                          <a:spcPts val="0"/>
                        </a:spcBef>
                        <a:spcAft>
                          <a:spcPts val="0"/>
                        </a:spcAft>
                        <a:buClrTx/>
                        <a:buSzTx/>
                        <a:buFont typeface="Arial" pitchFamily="34" charset="0"/>
                        <a:buChar char="•"/>
                        <a:tabLst/>
                        <a:defRPr/>
                      </a:pPr>
                      <a:r>
                        <a:rPr lang="en-US" sz="1600" baseline="0" dirty="0" smtClean="0"/>
                        <a:t>Office 14, MOSS 2007 and SPS 2003</a:t>
                      </a:r>
                    </a:p>
                    <a:p>
                      <a:pPr marL="228600" marR="0" indent="-22860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600" baseline="0" dirty="0" smtClean="0"/>
                        <a:t>Auto-protection of new content databases within Farm </a:t>
                      </a:r>
                    </a:p>
                    <a:p>
                      <a:pPr marL="228600" indent="-228600">
                        <a:lnSpc>
                          <a:spcPct val="150000"/>
                        </a:lnSpc>
                        <a:buFont typeface="Arial" pitchFamily="34" charset="0"/>
                        <a:buChar char="•"/>
                      </a:pPr>
                      <a:r>
                        <a:rPr lang="en-US" sz="1600" baseline="0" dirty="0" smtClean="0"/>
                        <a:t>Protect the Farm, Recover an Individual Document</a:t>
                      </a:r>
                    </a:p>
                  </a:txBody>
                  <a:tcPr marL="93133" marR="93133" anchor="ctr"/>
                </a:tc>
              </a:tr>
              <a:tr h="872274">
                <a:tc>
                  <a:txBody>
                    <a:bodyPr/>
                    <a:lstStyle/>
                    <a:p>
                      <a:r>
                        <a:rPr lang="en-US" sz="1600" b="1" dirty="0" smtClean="0"/>
                        <a:t>Exchange</a:t>
                      </a:r>
                      <a:endParaRPr lang="en-US" sz="1600" b="1" dirty="0"/>
                    </a:p>
                  </a:txBody>
                  <a:tcPr marL="93133" marR="93133" anchor="ctr"/>
                </a:tc>
                <a:tc>
                  <a:txBody>
                    <a:bodyPr/>
                    <a:lstStyle/>
                    <a:p>
                      <a:pPr marL="228600" marR="0" indent="-228600" algn="l" defTabSz="914363" rtl="0" eaLnBrk="1" fontAlgn="auto" latinLnBrk="0" hangingPunct="1">
                        <a:lnSpc>
                          <a:spcPct val="150000"/>
                        </a:lnSpc>
                        <a:spcBef>
                          <a:spcPts val="0"/>
                        </a:spcBef>
                        <a:spcAft>
                          <a:spcPts val="0"/>
                        </a:spcAft>
                        <a:buClrTx/>
                        <a:buSzTx/>
                        <a:buFont typeface="Arial" pitchFamily="34" charset="0"/>
                        <a:buChar char="•"/>
                        <a:tabLst/>
                        <a:defRPr/>
                      </a:pPr>
                      <a:r>
                        <a:rPr lang="en-US" sz="1600" baseline="0" dirty="0" smtClean="0"/>
                        <a:t>Exchange 2003 through 2010</a:t>
                      </a:r>
                    </a:p>
                    <a:p>
                      <a:pPr marL="228600" marR="0" indent="-228600" algn="l" defTabSz="914363" rtl="0" eaLnBrk="1" fontAlgn="auto" latinLnBrk="0" hangingPunct="1">
                        <a:lnSpc>
                          <a:spcPct val="150000"/>
                        </a:lnSpc>
                        <a:spcBef>
                          <a:spcPts val="0"/>
                        </a:spcBef>
                        <a:spcAft>
                          <a:spcPts val="0"/>
                        </a:spcAft>
                        <a:buClrTx/>
                        <a:buSzTx/>
                        <a:buFont typeface="Arial" pitchFamily="34" charset="0"/>
                        <a:buChar char="•"/>
                        <a:tabLst/>
                        <a:defRPr/>
                      </a:pPr>
                      <a:r>
                        <a:rPr lang="en-US" sz="1600" baseline="0" dirty="0" smtClean="0"/>
                        <a:t>Optimizations for SCC, CCR, SCR, DAG and ESE offloading</a:t>
                      </a:r>
                    </a:p>
                  </a:txBody>
                  <a:tcPr marL="93133" marR="93133" anchor="ctr"/>
                </a:tc>
              </a:tr>
            </a:tbl>
          </a:graphicData>
        </a:graphic>
      </p:graphicFrame>
    </p:spTree>
    <p:extLst>
      <p:ext uri="{BB962C8B-B14F-4D97-AF65-F5344CB8AC3E}">
        <p14:creationId xmlns:p14="http://schemas.microsoft.com/office/powerpoint/2007/7/12/main" xmlns="" val="247365669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z="3600" dirty="0" smtClean="0"/>
              <a:t>DPM 2010 </a:t>
            </a:r>
            <a:r>
              <a:rPr lang="en-US" sz="3200" dirty="0" smtClean="0"/>
              <a:t>– Virtualization Hosts</a:t>
            </a:r>
            <a:endParaRPr lang="en-US" sz="3600" dirty="0"/>
          </a:p>
        </p:txBody>
      </p:sp>
      <p:graphicFrame>
        <p:nvGraphicFramePr>
          <p:cNvPr id="5" name="Diagram 4"/>
          <p:cNvGraphicFramePr/>
          <p:nvPr>
            <p:extLst>
              <p:ext uri="{D42A27DB-BD31-4B8C-83A1-F6EECF244321}">
                <p14:modId xmlns:p14="http://schemas.microsoft.com/office/powerpoint/2007/7/12/main" xmlns="" val="3416310630"/>
              </p:ext>
            </p:extLst>
          </p:nvPr>
        </p:nvGraphicFramePr>
        <p:xfrm>
          <a:off x="0" y="1219200"/>
          <a:ext cx="9220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07/7/12/main" xmlns="" val="31324021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graphicEl>
                                              <a:dgm id="{5C013D1A-B3A2-4603-8424-20112771642D}"/>
                                            </p:graphicEl>
                                          </p:spTgt>
                                        </p:tgtEl>
                                        <p:attrNameLst>
                                          <p:attrName>style.visibility</p:attrName>
                                        </p:attrNameLst>
                                      </p:cBhvr>
                                      <p:to>
                                        <p:strVal val="visible"/>
                                      </p:to>
                                    </p:set>
                                    <p:animEffect transition="in" filter="fade">
                                      <p:cBhvr>
                                        <p:cTn id="7" dur="1000"/>
                                        <p:tgtEl>
                                          <p:spTgt spid="5">
                                            <p:graphicEl>
                                              <a:dgm id="{5C013D1A-B3A2-4603-8424-20112771642D}"/>
                                            </p:graphic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graphicEl>
                                              <a:dgm id="{DF06D1F5-B912-40BC-A1D7-10F3154AC67D}"/>
                                            </p:graphicEl>
                                          </p:spTgt>
                                        </p:tgtEl>
                                        <p:attrNameLst>
                                          <p:attrName>style.visibility</p:attrName>
                                        </p:attrNameLst>
                                      </p:cBhvr>
                                      <p:to>
                                        <p:strVal val="visible"/>
                                      </p:to>
                                    </p:set>
                                    <p:animEffect transition="in" filter="fade">
                                      <p:cBhvr>
                                        <p:cTn id="11" dur="1000"/>
                                        <p:tgtEl>
                                          <p:spTgt spid="5">
                                            <p:graphicEl>
                                              <a:dgm id="{DF06D1F5-B912-40BC-A1D7-10F3154AC67D}"/>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graphicEl>
                                              <a:dgm id="{D75ECED6-DDB0-461F-A70D-8703CEF1BA2D}"/>
                                            </p:graphicEl>
                                          </p:spTgt>
                                        </p:tgtEl>
                                        <p:attrNameLst>
                                          <p:attrName>style.visibility</p:attrName>
                                        </p:attrNameLst>
                                      </p:cBhvr>
                                      <p:to>
                                        <p:strVal val="visible"/>
                                      </p:to>
                                    </p:set>
                                    <p:animEffect transition="in" filter="fade">
                                      <p:cBhvr>
                                        <p:cTn id="16" dur="1000"/>
                                        <p:tgtEl>
                                          <p:spTgt spid="5">
                                            <p:graphicEl>
                                              <a:dgm id="{D75ECED6-DDB0-461F-A70D-8703CEF1BA2D}"/>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5">
                                            <p:graphicEl>
                                              <a:dgm id="{A09EF5B9-C1AF-42BA-AEBD-12257C7F0010}"/>
                                            </p:graphicEl>
                                          </p:spTgt>
                                        </p:tgtEl>
                                        <p:attrNameLst>
                                          <p:attrName>style.visibility</p:attrName>
                                        </p:attrNameLst>
                                      </p:cBhvr>
                                      <p:to>
                                        <p:strVal val="visible"/>
                                      </p:to>
                                    </p:set>
                                    <p:animEffect transition="in" filter="fade">
                                      <p:cBhvr>
                                        <p:cTn id="20" dur="1000"/>
                                        <p:tgtEl>
                                          <p:spTgt spid="5">
                                            <p:graphicEl>
                                              <a:dgm id="{A09EF5B9-C1AF-42BA-AEBD-12257C7F001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DPM 2010 – Server Protection</a:t>
            </a:r>
            <a:endParaRPr lang="en-US" dirty="0"/>
          </a:p>
        </p:txBody>
      </p:sp>
      <p:sp>
        <p:nvSpPr>
          <p:cNvPr id="3" name="Subtitle 2"/>
          <p:cNvSpPr>
            <a:spLocks noGrp="1"/>
          </p:cNvSpPr>
          <p:nvPr>
            <p:ph type="subTitle" idx="1"/>
          </p:nvPr>
        </p:nvSpPr>
        <p:spPr>
          <a:xfrm>
            <a:off x="730249" y="5746265"/>
            <a:ext cx="6803209" cy="880446"/>
          </a:xfrm>
        </p:spPr>
        <p:txBody>
          <a:bodyPr/>
          <a:lstStyle/>
          <a:p>
            <a:r>
              <a:rPr lang="en-US" dirty="0" smtClean="0"/>
              <a:t>Windows File Services</a:t>
            </a:r>
          </a:p>
          <a:p>
            <a:r>
              <a:rPr lang="en-US" dirty="0" smtClean="0"/>
              <a:t>Application Servers</a:t>
            </a:r>
          </a:p>
          <a:p>
            <a:r>
              <a:rPr lang="en-US" dirty="0" smtClean="0"/>
              <a:t>Windows Virtualization Hosts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07/7/12/main" xmlns="" val="38714692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DPM 2010 </a:t>
            </a:r>
            <a:r>
              <a:rPr lang="en-US" sz="4000" dirty="0" smtClean="0"/>
              <a:t>– Roaming Laptops</a:t>
            </a:r>
            <a:endParaRPr lang="en-US" dirty="0"/>
          </a:p>
        </p:txBody>
      </p:sp>
      <p:sp>
        <p:nvSpPr>
          <p:cNvPr id="6" name="Content Placeholder 5"/>
          <p:cNvSpPr>
            <a:spLocks noGrp="1"/>
          </p:cNvSpPr>
          <p:nvPr>
            <p:ph idx="1"/>
          </p:nvPr>
        </p:nvSpPr>
        <p:spPr>
          <a:xfrm>
            <a:off x="381000" y="1164921"/>
            <a:ext cx="8534400" cy="5312223"/>
          </a:xfrm>
        </p:spPr>
        <p:txBody>
          <a:bodyPr/>
          <a:lstStyle/>
          <a:p>
            <a:r>
              <a:rPr lang="en-US" sz="2400" dirty="0" smtClean="0"/>
              <a:t>Best in class laptop protection for Windows Clients</a:t>
            </a:r>
          </a:p>
          <a:p>
            <a:r>
              <a:rPr lang="en-US" sz="2400" dirty="0"/>
              <a:t>Support for XP, Vista, and W7</a:t>
            </a:r>
          </a:p>
          <a:p>
            <a:r>
              <a:rPr lang="en-US" sz="2400" dirty="0" smtClean="0"/>
              <a:t>Backup over VPN</a:t>
            </a:r>
          </a:p>
          <a:p>
            <a:endParaRPr lang="en-US" sz="1100" dirty="0" smtClean="0"/>
          </a:p>
          <a:p>
            <a:r>
              <a:rPr lang="en-US" sz="2400" dirty="0" smtClean="0"/>
              <a:t>Scale </a:t>
            </a:r>
            <a:r>
              <a:rPr lang="en-US" sz="2400" dirty="0"/>
              <a:t>to 1000 clients per DPM server</a:t>
            </a:r>
          </a:p>
          <a:p>
            <a:r>
              <a:rPr lang="en-US" sz="2400" dirty="0" smtClean="0"/>
              <a:t>“Unique user data” only</a:t>
            </a:r>
          </a:p>
          <a:p>
            <a:pPr lvl="1"/>
            <a:r>
              <a:rPr lang="en-US" sz="2000" dirty="0" smtClean="0"/>
              <a:t>Not the whole machine, so that the OS is not repeatedly backed up</a:t>
            </a:r>
          </a:p>
          <a:p>
            <a:endParaRPr lang="en-US" sz="1100" dirty="0" smtClean="0"/>
          </a:p>
          <a:p>
            <a:r>
              <a:rPr lang="en-US" sz="2400" dirty="0" smtClean="0"/>
              <a:t>Integration with local Shadow Copies for Vista &amp; W7</a:t>
            </a:r>
          </a:p>
          <a:p>
            <a:pPr lvl="1"/>
            <a:r>
              <a:rPr lang="en-US" sz="2000" dirty="0" smtClean="0"/>
              <a:t>Centrally configured from DPM admin UI</a:t>
            </a:r>
          </a:p>
          <a:p>
            <a:pPr lvl="1"/>
            <a:r>
              <a:rPr lang="en-US" sz="2000" dirty="0" smtClean="0"/>
              <a:t>End User enabled restore from local copies offline and online, as well as DPM copies</a:t>
            </a:r>
          </a:p>
          <a:p>
            <a:pPr lvl="1"/>
            <a:r>
              <a:rPr lang="en-US" sz="2000" dirty="0" smtClean="0"/>
              <a:t>Admin enabled restore from DPM copies</a:t>
            </a:r>
          </a:p>
          <a:p>
            <a:endParaRPr lang="en-US" sz="2400" dirty="0"/>
          </a:p>
        </p:txBody>
      </p:sp>
      <p:grpSp>
        <p:nvGrpSpPr>
          <p:cNvPr id="5" name="Group 4"/>
          <p:cNvGrpSpPr/>
          <p:nvPr/>
        </p:nvGrpSpPr>
        <p:grpSpPr>
          <a:xfrm>
            <a:off x="7175588" y="1568954"/>
            <a:ext cx="1968412" cy="2173711"/>
            <a:chOff x="4555066" y="4411133"/>
            <a:chExt cx="753537" cy="829734"/>
          </a:xfrm>
        </p:grpSpPr>
        <p:pic>
          <p:nvPicPr>
            <p:cNvPr id="8" name="Picture 4" descr="D:\ref\air\buttons\All_Vista\VISTA_05\oobefldr.dll_I006d_0409.png"/>
            <p:cNvPicPr>
              <a:picLocks noChangeAspect="1" noChangeArrowheads="1"/>
            </p:cNvPicPr>
            <p:nvPr/>
          </p:nvPicPr>
          <p:blipFill>
            <a:blip r:embed="rId3" cstate="print"/>
            <a:srcRect/>
            <a:stretch>
              <a:fillRect/>
            </a:stretch>
          </p:blipFill>
          <p:spPr bwMode="auto">
            <a:xfrm>
              <a:off x="4699002" y="4411133"/>
              <a:ext cx="609601" cy="609601"/>
            </a:xfrm>
            <a:prstGeom prst="rect">
              <a:avLst/>
            </a:prstGeom>
            <a:noFill/>
          </p:spPr>
        </p:pic>
        <p:pic>
          <p:nvPicPr>
            <p:cNvPr id="10" name="Picture 3" descr="D:\ref\air\buttons\All_Vista\VISTA_07\Keyboard.png"/>
            <p:cNvPicPr>
              <a:picLocks noChangeAspect="1" noChangeArrowheads="1"/>
            </p:cNvPicPr>
            <p:nvPr/>
          </p:nvPicPr>
          <p:blipFill>
            <a:blip r:embed="rId4" cstate="print"/>
            <a:srcRect/>
            <a:stretch>
              <a:fillRect/>
            </a:stretch>
          </p:blipFill>
          <p:spPr bwMode="auto">
            <a:xfrm>
              <a:off x="4555066" y="4707467"/>
              <a:ext cx="533400" cy="533400"/>
            </a:xfrm>
            <a:prstGeom prst="rect">
              <a:avLst/>
            </a:prstGeom>
            <a:noFill/>
          </p:spPr>
        </p:pic>
      </p:grpSp>
    </p:spTree>
    <p:extLst>
      <p:ext uri="{BB962C8B-B14F-4D97-AF65-F5344CB8AC3E}">
        <p14:creationId xmlns:p14="http://schemas.microsoft.com/office/powerpoint/2007/7/12/main" xmlns="" val="387042115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DPM 2010 – Client Protection</a:t>
            </a:r>
            <a:endParaRPr lang="en-US" dirty="0"/>
          </a:p>
        </p:txBody>
      </p:sp>
      <p:sp>
        <p:nvSpPr>
          <p:cNvPr id="3" name="Subtitle 2"/>
          <p:cNvSpPr>
            <a:spLocks noGrp="1"/>
          </p:cNvSpPr>
          <p:nvPr>
            <p:ph type="subTitle" idx="1"/>
          </p:nvPr>
        </p:nvSpPr>
        <p:spPr>
          <a:xfrm>
            <a:off x="730249" y="5746265"/>
            <a:ext cx="6803209" cy="880446"/>
          </a:xfrm>
        </p:spPr>
        <p:txBody>
          <a:bodyPr/>
          <a:lstStyle/>
          <a:p>
            <a:r>
              <a:rPr lang="en-US" dirty="0" smtClean="0"/>
              <a:t>DPM Protection Policies</a:t>
            </a:r>
          </a:p>
          <a:p>
            <a:r>
              <a:rPr lang="en-US" dirty="0" smtClean="0"/>
              <a:t>The new Windows Client UI</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07/7/12/main" xmlns="" val="34344098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smtClean="0"/>
              <a:t>DPM </a:t>
            </a:r>
            <a:r>
              <a:rPr lang="en-US" dirty="0" smtClean="0"/>
              <a:t>2010</a:t>
            </a:r>
            <a:r>
              <a:rPr sz="4000" smtClean="0"/>
              <a:t> </a:t>
            </a:r>
            <a:r>
              <a:rPr lang="en-US" sz="4000" dirty="0" smtClean="0"/>
              <a:t>–</a:t>
            </a:r>
            <a:r>
              <a:rPr sz="4000" smtClean="0"/>
              <a:t> </a:t>
            </a:r>
            <a:r>
              <a:rPr lang="en-US" sz="4000" dirty="0" smtClean="0"/>
              <a:t>Disaster Recovery</a:t>
            </a:r>
            <a:endParaRPr lang="en-US" dirty="0"/>
          </a:p>
        </p:txBody>
      </p:sp>
      <p:sp>
        <p:nvSpPr>
          <p:cNvPr id="71" name="Content Placeholder 70"/>
          <p:cNvSpPr>
            <a:spLocks noGrp="1"/>
          </p:cNvSpPr>
          <p:nvPr>
            <p:ph idx="1"/>
          </p:nvPr>
        </p:nvSpPr>
        <p:spPr>
          <a:xfrm>
            <a:off x="3438140" y="1316813"/>
            <a:ext cx="5492499" cy="1877437"/>
          </a:xfrm>
        </p:spPr>
        <p:txBody>
          <a:bodyPr/>
          <a:lstStyle/>
          <a:p>
            <a:r>
              <a:rPr lang="en-US" sz="2000" dirty="0"/>
              <a:t>One-click DPM DR failover and failback</a:t>
            </a:r>
          </a:p>
          <a:p>
            <a:r>
              <a:rPr lang="en-US" sz="2000" dirty="0" smtClean="0"/>
              <a:t>Separate </a:t>
            </a:r>
            <a:r>
              <a:rPr lang="en-US" sz="2000" dirty="0"/>
              <a:t>schedules per DPM server</a:t>
            </a:r>
          </a:p>
          <a:p>
            <a:r>
              <a:rPr lang="en-US" sz="2000" dirty="0" smtClean="0"/>
              <a:t>Chaining </a:t>
            </a:r>
            <a:r>
              <a:rPr lang="en-US" sz="2000" dirty="0"/>
              <a:t>support</a:t>
            </a:r>
          </a:p>
          <a:p>
            <a:r>
              <a:rPr lang="en-US" sz="2000" dirty="0" smtClean="0"/>
              <a:t>Offsite tapes without courier services</a:t>
            </a:r>
          </a:p>
          <a:p>
            <a:r>
              <a:rPr lang="en-US" sz="2000" dirty="0" smtClean="0"/>
              <a:t>Restore servers directly from offsite DPM</a:t>
            </a:r>
            <a:endParaRPr lang="en-US" sz="2000" dirty="0"/>
          </a:p>
        </p:txBody>
      </p:sp>
      <p:grpSp>
        <p:nvGrpSpPr>
          <p:cNvPr id="79" name="Group 78"/>
          <p:cNvGrpSpPr/>
          <p:nvPr/>
        </p:nvGrpSpPr>
        <p:grpSpPr>
          <a:xfrm>
            <a:off x="4595478" y="3901472"/>
            <a:ext cx="4130480" cy="2156873"/>
            <a:chOff x="4595478" y="3901472"/>
            <a:chExt cx="4130480" cy="2156873"/>
          </a:xfrm>
        </p:grpSpPr>
        <p:sp>
          <p:nvSpPr>
            <p:cNvPr id="13" name="Rounded Rectangle 12"/>
            <p:cNvSpPr/>
            <p:nvPr/>
          </p:nvSpPr>
          <p:spPr bwMode="auto">
            <a:xfrm>
              <a:off x="6255297" y="4873811"/>
              <a:ext cx="2470661" cy="1139096"/>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buNone/>
                <a:defRPr/>
              </a:pPr>
              <a:endParaRPr lang="en-US" sz="1600" dirty="0">
                <a:solidFill>
                  <a:schemeClr val="bg2"/>
                </a:solidFill>
                <a:effectLst/>
              </a:endParaRPr>
            </a:p>
          </p:txBody>
        </p:sp>
        <p:sp>
          <p:nvSpPr>
            <p:cNvPr id="14" name="TextBox 675"/>
            <p:cNvSpPr txBox="1">
              <a:spLocks noChangeArrowheads="1"/>
            </p:cNvSpPr>
            <p:nvPr/>
          </p:nvSpPr>
          <p:spPr bwMode="auto">
            <a:xfrm>
              <a:off x="6320606" y="4894950"/>
              <a:ext cx="2212785" cy="1163395"/>
            </a:xfrm>
            <a:prstGeom prst="rect">
              <a:avLst/>
            </a:prstGeom>
            <a:noFill/>
            <a:ln w="9525">
              <a:noFill/>
              <a:miter lim="800000"/>
              <a:headEnd/>
              <a:tailEnd/>
            </a:ln>
          </p:spPr>
          <p:txBody>
            <a:bodyPr wrap="none">
              <a:spAutoFit/>
            </a:bodyPr>
            <a:lstStyle/>
            <a:p>
              <a:pPr eaLnBrk="0" hangingPunct="0">
                <a:buNone/>
                <a:defRPr/>
              </a:pPr>
              <a:r>
                <a:rPr lang="en-US" sz="1200" b="1" u="sng" dirty="0" smtClean="0">
                  <a:solidFill>
                    <a:schemeClr val="bg1"/>
                  </a:solidFill>
                  <a:effectLst/>
                  <a:latin typeface="+mn-lt"/>
                </a:rPr>
                <a:t>DPM DR</a:t>
              </a:r>
              <a:endParaRPr lang="en-US" sz="1200" b="1" u="sng" dirty="0">
                <a:solidFill>
                  <a:schemeClr val="bg1"/>
                </a:solidFill>
                <a:effectLst/>
                <a:latin typeface="+mn-lt"/>
              </a:endParaRPr>
            </a:p>
            <a:p>
              <a:pPr eaLnBrk="0" hangingPunct="0">
                <a:buNone/>
                <a:defRPr/>
              </a:pPr>
              <a:r>
                <a:rPr lang="en-US" sz="1200" dirty="0">
                  <a:solidFill>
                    <a:schemeClr val="bg1"/>
                  </a:solidFill>
                  <a:effectLst/>
                  <a:latin typeface="+mn-lt"/>
                </a:rPr>
                <a:t>FS1_data (share)</a:t>
              </a:r>
            </a:p>
            <a:p>
              <a:pPr eaLnBrk="0" hangingPunct="0">
                <a:buNone/>
                <a:defRPr/>
              </a:pPr>
              <a:r>
                <a:rPr lang="en-US" sz="1200" dirty="0">
                  <a:solidFill>
                    <a:schemeClr val="bg1"/>
                  </a:solidFill>
                  <a:effectLst/>
                  <a:latin typeface="+mn-lt"/>
                </a:rPr>
                <a:t>SQL25\</a:t>
              </a:r>
              <a:r>
                <a:rPr lang="en-US" sz="1200" dirty="0" err="1">
                  <a:solidFill>
                    <a:schemeClr val="bg1"/>
                  </a:solidFill>
                  <a:effectLst/>
                  <a:latin typeface="+mn-lt"/>
                </a:rPr>
                <a:t>AccountingdB</a:t>
              </a:r>
              <a:r>
                <a:rPr lang="en-US" sz="1200" dirty="0">
                  <a:solidFill>
                    <a:schemeClr val="bg1"/>
                  </a:solidFill>
                  <a:effectLst/>
                  <a:latin typeface="+mn-lt"/>
                </a:rPr>
                <a:t> (</a:t>
              </a:r>
              <a:r>
                <a:rPr lang="en-US" sz="1200" dirty="0" err="1">
                  <a:solidFill>
                    <a:schemeClr val="bg1"/>
                  </a:solidFill>
                  <a:effectLst/>
                  <a:latin typeface="+mn-lt"/>
                </a:rPr>
                <a:t>sql</a:t>
              </a:r>
              <a:r>
                <a:rPr lang="en-US" sz="1200" dirty="0">
                  <a:solidFill>
                    <a:schemeClr val="bg1"/>
                  </a:solidFill>
                  <a:effectLst/>
                  <a:latin typeface="+mn-lt"/>
                </a:rPr>
                <a:t>)</a:t>
              </a:r>
            </a:p>
            <a:p>
              <a:pPr eaLnBrk="0" hangingPunct="0">
                <a:buNone/>
                <a:defRPr/>
              </a:pPr>
              <a:r>
                <a:rPr lang="en-US" sz="1200" dirty="0">
                  <a:solidFill>
                    <a:schemeClr val="bg1"/>
                  </a:solidFill>
                  <a:effectLst/>
                  <a:latin typeface="+mn-lt"/>
                </a:rPr>
                <a:t>EX23\SG1\Mailboxes (exchange)</a:t>
              </a:r>
            </a:p>
            <a:p>
              <a:pPr eaLnBrk="0" hangingPunct="0">
                <a:buNone/>
                <a:defRPr/>
              </a:pPr>
              <a:r>
                <a:rPr lang="en-US" sz="1200" dirty="0">
                  <a:solidFill>
                    <a:schemeClr val="bg1"/>
                  </a:solidFill>
                  <a:effectLst/>
                  <a:latin typeface="+mn-lt"/>
                </a:rPr>
                <a:t>FS2_E:\team\  (directory</a:t>
              </a:r>
              <a:r>
                <a:rPr lang="en-US" sz="1200" dirty="0" smtClean="0">
                  <a:solidFill>
                    <a:schemeClr val="bg1"/>
                  </a:solidFill>
                  <a:effectLst/>
                  <a:latin typeface="+mn-lt"/>
                </a:rPr>
                <a:t>)</a:t>
              </a:r>
              <a:endParaRPr lang="en-US" sz="1200" dirty="0">
                <a:solidFill>
                  <a:schemeClr val="bg1"/>
                </a:solidFill>
                <a:effectLst/>
                <a:latin typeface="+mn-lt"/>
              </a:endParaRPr>
            </a:p>
          </p:txBody>
        </p:sp>
        <p:cxnSp>
          <p:nvCxnSpPr>
            <p:cNvPr id="19" name="Straight Connector 18"/>
            <p:cNvCxnSpPr>
              <a:endCxn id="38" idx="2"/>
            </p:cNvCxnSpPr>
            <p:nvPr/>
          </p:nvCxnSpPr>
          <p:spPr bwMode="auto">
            <a:xfrm rot="10800000">
              <a:off x="4595478" y="4338148"/>
              <a:ext cx="2373872" cy="6843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6725648" y="3901472"/>
              <a:ext cx="1380228" cy="936522"/>
              <a:chOff x="6478672" y="3173085"/>
              <a:chExt cx="1380228" cy="936522"/>
            </a:xfrm>
          </p:grpSpPr>
          <p:grpSp>
            <p:nvGrpSpPr>
              <p:cNvPr id="44" name="Group 160"/>
              <p:cNvGrpSpPr/>
              <p:nvPr/>
            </p:nvGrpSpPr>
            <p:grpSpPr>
              <a:xfrm>
                <a:off x="6478672" y="3173085"/>
                <a:ext cx="1175807" cy="888274"/>
                <a:chOff x="2803951" y="4038600"/>
                <a:chExt cx="1176854" cy="889064"/>
              </a:xfrm>
            </p:grpSpPr>
            <p:pic>
              <p:nvPicPr>
                <p:cNvPr id="53" name="Picture 2" descr="D:\Projects\Microsoft\DPM_Deck\images\Vista (344).png"/>
                <p:cNvPicPr>
                  <a:picLocks noChangeAspect="1" noChangeArrowheads="1"/>
                </p:cNvPicPr>
                <p:nvPr/>
              </p:nvPicPr>
              <p:blipFill>
                <a:blip r:embed="rId3" cstate="print">
                  <a:grayscl/>
                </a:blip>
                <a:srcRect/>
                <a:stretch>
                  <a:fillRect/>
                </a:stretch>
              </p:blipFill>
              <p:spPr bwMode="auto">
                <a:xfrm>
                  <a:off x="2803951" y="4038600"/>
                  <a:ext cx="782534" cy="889064"/>
                </a:xfrm>
                <a:prstGeom prst="rect">
                  <a:avLst/>
                </a:prstGeom>
                <a:noFill/>
              </p:spPr>
            </p:pic>
            <p:grpSp>
              <p:nvGrpSpPr>
                <p:cNvPr id="54" name="Group 204"/>
                <p:cNvGrpSpPr/>
                <p:nvPr/>
              </p:nvGrpSpPr>
              <p:grpSpPr>
                <a:xfrm>
                  <a:off x="3365933" y="4290535"/>
                  <a:ext cx="614872" cy="581265"/>
                  <a:chOff x="4572000" y="2655375"/>
                  <a:chExt cx="720817" cy="681417"/>
                </a:xfrm>
              </p:grpSpPr>
              <p:grpSp>
                <p:nvGrpSpPr>
                  <p:cNvPr id="55" name="Group 189"/>
                  <p:cNvGrpSpPr/>
                  <p:nvPr/>
                </p:nvGrpSpPr>
                <p:grpSpPr>
                  <a:xfrm>
                    <a:off x="4673854" y="2655375"/>
                    <a:ext cx="403810" cy="395185"/>
                    <a:chOff x="4904375" y="2755269"/>
                    <a:chExt cx="324356" cy="317428"/>
                  </a:xfrm>
                </p:grpSpPr>
                <p:sp>
                  <p:nvSpPr>
                    <p:cNvPr id="68" name="Oval 6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9" name="Flowchart: Magnetic Disk 6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0" name="Oval 6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6" name="Group 190"/>
                  <p:cNvGrpSpPr/>
                  <p:nvPr/>
                </p:nvGrpSpPr>
                <p:grpSpPr>
                  <a:xfrm>
                    <a:off x="4889007" y="2747583"/>
                    <a:ext cx="403810" cy="395185"/>
                    <a:chOff x="4904375" y="2755269"/>
                    <a:chExt cx="324356" cy="317428"/>
                  </a:xfrm>
                </p:grpSpPr>
                <p:sp>
                  <p:nvSpPr>
                    <p:cNvPr id="65" name="Oval 6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6" name="Flowchart: Magnetic Disk 6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7" name="Oval 6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7" name="Group 195"/>
                  <p:cNvGrpSpPr/>
                  <p:nvPr/>
                </p:nvGrpSpPr>
                <p:grpSpPr>
                  <a:xfrm>
                    <a:off x="4572000" y="2832108"/>
                    <a:ext cx="403810" cy="395185"/>
                    <a:chOff x="4904375" y="2755269"/>
                    <a:chExt cx="324356" cy="317428"/>
                  </a:xfrm>
                </p:grpSpPr>
                <p:sp>
                  <p:nvSpPr>
                    <p:cNvPr id="62" name="Oval 6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3" name="Flowchart: Magnetic Disk 6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4" name="Oval 6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8" name="Group 199"/>
                  <p:cNvGrpSpPr/>
                  <p:nvPr/>
                </p:nvGrpSpPr>
                <p:grpSpPr>
                  <a:xfrm>
                    <a:off x="4810205" y="2941607"/>
                    <a:ext cx="403810" cy="395185"/>
                    <a:chOff x="4904375" y="2755269"/>
                    <a:chExt cx="324356" cy="317428"/>
                  </a:xfrm>
                </p:grpSpPr>
                <p:sp>
                  <p:nvSpPr>
                    <p:cNvPr id="59" name="Oval 5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0" name="Flowchart: Magnetic Disk 5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1" name="Oval 6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45" name="Group 59"/>
              <p:cNvGrpSpPr/>
              <p:nvPr/>
            </p:nvGrpSpPr>
            <p:grpSpPr>
              <a:xfrm>
                <a:off x="7469541" y="3689291"/>
                <a:ext cx="389359" cy="420316"/>
                <a:chOff x="8040821" y="2812715"/>
                <a:chExt cx="566688" cy="611743"/>
              </a:xfrm>
            </p:grpSpPr>
            <p:grpSp>
              <p:nvGrpSpPr>
                <p:cNvPr id="46" name="Group 186"/>
                <p:cNvGrpSpPr/>
                <p:nvPr/>
              </p:nvGrpSpPr>
              <p:grpSpPr>
                <a:xfrm>
                  <a:off x="8040821" y="3031577"/>
                  <a:ext cx="566688" cy="392881"/>
                  <a:chOff x="7696436" y="4575160"/>
                  <a:chExt cx="566688" cy="392881"/>
                </a:xfrm>
              </p:grpSpPr>
              <p:pic>
                <p:nvPicPr>
                  <p:cNvPr id="51" name="Picture 10" descr="D:\Projects\Microsoft\DPM PartnerVideo\images\tape.png"/>
                  <p:cNvPicPr>
                    <a:picLocks noChangeAspect="1" noChangeArrowheads="1"/>
                  </p:cNvPicPr>
                  <p:nvPr/>
                </p:nvPicPr>
                <p:blipFill>
                  <a:blip r:embed="rId4"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52" name="Picture 10" descr="D:\Projects\Microsoft\DPM PartnerVideo\images\tape.png"/>
                  <p:cNvPicPr>
                    <a:picLocks noChangeAspect="1" noChangeArrowheads="1"/>
                  </p:cNvPicPr>
                  <p:nvPr/>
                </p:nvPicPr>
                <p:blipFill>
                  <a:blip r:embed="rId4"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47" name="Group 183"/>
                <p:cNvGrpSpPr/>
                <p:nvPr/>
              </p:nvGrpSpPr>
              <p:grpSpPr>
                <a:xfrm>
                  <a:off x="8090784" y="2812715"/>
                  <a:ext cx="512445" cy="448263"/>
                  <a:chOff x="5801888" y="2848326"/>
                  <a:chExt cx="331718" cy="291135"/>
                </a:xfrm>
              </p:grpSpPr>
              <p:pic>
                <p:nvPicPr>
                  <p:cNvPr id="48" name="Picture 10" descr="D:\Projects\Microsoft\DPM PartnerVideo\images\tape.png"/>
                  <p:cNvPicPr>
                    <a:picLocks noChangeAspect="1" noChangeArrowheads="1"/>
                  </p:cNvPicPr>
                  <p:nvPr/>
                </p:nvPicPr>
                <p:blipFill>
                  <a:blip r:embed="rId5"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49" name="Picture 10" descr="D:\Projects\Microsoft\DPM PartnerVideo\images\tape.png"/>
                  <p:cNvPicPr>
                    <a:picLocks noChangeAspect="1" noChangeArrowheads="1"/>
                  </p:cNvPicPr>
                  <p:nvPr/>
                </p:nvPicPr>
                <p:blipFill>
                  <a:blip r:embed="rId5"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50" name="Picture 10" descr="D:\Projects\Microsoft\DPM PartnerVideo\images\tape.png"/>
                  <p:cNvPicPr>
                    <a:picLocks noChangeAspect="1" noChangeArrowheads="1"/>
                  </p:cNvPicPr>
                  <p:nvPr/>
                </p:nvPicPr>
                <p:blipFill>
                  <a:blip r:embed="rId5"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grpSp>
      <p:sp>
        <p:nvSpPr>
          <p:cNvPr id="3" name="TextBox 2"/>
          <p:cNvSpPr txBox="1"/>
          <p:nvPr/>
        </p:nvSpPr>
        <p:spPr>
          <a:xfrm>
            <a:off x="3713625" y="1120408"/>
            <a:ext cx="5217015" cy="840230"/>
          </a:xfrm>
          <a:prstGeom prst="rect">
            <a:avLst/>
          </a:prstGeom>
          <a:noFill/>
        </p:spPr>
        <p:txBody>
          <a:bodyPr wrap="square" rtlCol="0">
            <a:spAutoFit/>
          </a:bodyPr>
          <a:lstStyle/>
          <a:p>
            <a:pPr marL="514350" indent="-285750">
              <a:lnSpc>
                <a:spcPct val="150000"/>
              </a:lnSpc>
            </a:pPr>
            <a:endParaRPr lang="en-US" dirty="0"/>
          </a:p>
          <a:p>
            <a:endParaRPr lang="en-US" dirty="0"/>
          </a:p>
        </p:txBody>
      </p:sp>
      <p:grpSp>
        <p:nvGrpSpPr>
          <p:cNvPr id="78" name="Group 77"/>
          <p:cNvGrpSpPr/>
          <p:nvPr/>
        </p:nvGrpSpPr>
        <p:grpSpPr>
          <a:xfrm>
            <a:off x="154035" y="2125299"/>
            <a:ext cx="5816848" cy="3933046"/>
            <a:chOff x="154035" y="2125299"/>
            <a:chExt cx="5816848" cy="3933046"/>
          </a:xfrm>
        </p:grpSpPr>
        <p:sp>
          <p:nvSpPr>
            <p:cNvPr id="5" name="Rounded Rectangle 4"/>
            <p:cNvSpPr/>
            <p:nvPr/>
          </p:nvSpPr>
          <p:spPr bwMode="auto">
            <a:xfrm>
              <a:off x="3500222" y="4873811"/>
              <a:ext cx="2470661" cy="1139096"/>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buNone/>
                <a:defRPr/>
              </a:pPr>
              <a:endParaRPr lang="en-US" sz="1600" dirty="0">
                <a:solidFill>
                  <a:schemeClr val="bg2"/>
                </a:solidFill>
                <a:effectLst/>
              </a:endParaRPr>
            </a:p>
          </p:txBody>
        </p:sp>
        <p:sp>
          <p:nvSpPr>
            <p:cNvPr id="7" name="TextBox 675"/>
            <p:cNvSpPr txBox="1">
              <a:spLocks noChangeArrowheads="1"/>
            </p:cNvSpPr>
            <p:nvPr/>
          </p:nvSpPr>
          <p:spPr bwMode="auto">
            <a:xfrm>
              <a:off x="546145" y="2150013"/>
              <a:ext cx="938077" cy="461665"/>
            </a:xfrm>
            <a:prstGeom prst="rect">
              <a:avLst/>
            </a:prstGeom>
            <a:noFill/>
            <a:ln w="9525">
              <a:noFill/>
              <a:miter lim="800000"/>
              <a:headEnd/>
              <a:tailEnd/>
            </a:ln>
          </p:spPr>
          <p:txBody>
            <a:bodyPr wrap="none">
              <a:spAutoFit/>
            </a:bodyPr>
            <a:lstStyle/>
            <a:p>
              <a:pPr algn="r" eaLnBrk="0" hangingPunct="0">
                <a:buNone/>
                <a:defRPr/>
              </a:pPr>
              <a:r>
                <a:rPr lang="en-US" sz="1200" dirty="0">
                  <a:effectLst/>
                  <a:latin typeface="+mn-lt"/>
                </a:rPr>
                <a:t>FS1 \ data </a:t>
              </a:r>
              <a:r>
                <a:rPr lang="en-US" sz="1200" dirty="0" smtClean="0">
                  <a:effectLst/>
                  <a:latin typeface="+mn-lt"/>
                </a:rPr>
                <a:t/>
              </a:r>
              <a:br>
                <a:rPr lang="en-US" sz="1200" dirty="0" smtClean="0">
                  <a:effectLst/>
                  <a:latin typeface="+mn-lt"/>
                </a:rPr>
              </a:br>
              <a:r>
                <a:rPr lang="en-US" sz="1200" dirty="0" smtClean="0">
                  <a:effectLst/>
                  <a:latin typeface="+mn-lt"/>
                </a:rPr>
                <a:t>(</a:t>
              </a:r>
              <a:r>
                <a:rPr lang="en-US" sz="1200" dirty="0">
                  <a:effectLst/>
                  <a:latin typeface="+mn-lt"/>
                </a:rPr>
                <a:t>share)</a:t>
              </a:r>
            </a:p>
          </p:txBody>
        </p:sp>
        <p:sp>
          <p:nvSpPr>
            <p:cNvPr id="8" name="TextBox 675"/>
            <p:cNvSpPr txBox="1">
              <a:spLocks noChangeArrowheads="1"/>
            </p:cNvSpPr>
            <p:nvPr/>
          </p:nvSpPr>
          <p:spPr bwMode="auto">
            <a:xfrm>
              <a:off x="154035" y="3048057"/>
              <a:ext cx="1130438" cy="498598"/>
            </a:xfrm>
            <a:prstGeom prst="rect">
              <a:avLst/>
            </a:prstGeom>
            <a:noFill/>
            <a:ln w="9525">
              <a:noFill/>
              <a:miter lim="800000"/>
              <a:headEnd/>
              <a:tailEnd/>
            </a:ln>
          </p:spPr>
          <p:txBody>
            <a:bodyPr wrap="none">
              <a:spAutoFit/>
            </a:bodyPr>
            <a:lstStyle/>
            <a:p>
              <a:pPr algn="r" eaLnBrk="0" hangingPunct="0">
                <a:buNone/>
                <a:defRPr/>
              </a:pPr>
              <a:r>
                <a:rPr lang="en-US" sz="1200" dirty="0" err="1">
                  <a:effectLst/>
                  <a:latin typeface="+mn-lt"/>
                </a:rPr>
                <a:t>AccountingdB</a:t>
              </a:r>
              <a:endParaRPr lang="en-US" sz="1200" dirty="0">
                <a:effectLst/>
                <a:latin typeface="+mn-lt"/>
              </a:endParaRPr>
            </a:p>
            <a:p>
              <a:pPr algn="r" eaLnBrk="0" hangingPunct="0">
                <a:buNone/>
                <a:defRPr/>
              </a:pPr>
              <a:r>
                <a:rPr lang="en-US" sz="1200" dirty="0">
                  <a:effectLst/>
                  <a:latin typeface="+mn-lt"/>
                </a:rPr>
                <a:t>(</a:t>
              </a:r>
              <a:r>
                <a:rPr lang="en-US" sz="1200" dirty="0" err="1">
                  <a:effectLst/>
                  <a:latin typeface="+mn-lt"/>
                </a:rPr>
                <a:t>SQLdb</a:t>
              </a:r>
              <a:r>
                <a:rPr lang="en-US" sz="1200" dirty="0">
                  <a:effectLst/>
                  <a:latin typeface="+mn-lt"/>
                </a:rPr>
                <a:t>)</a:t>
              </a:r>
            </a:p>
          </p:txBody>
        </p:sp>
        <p:sp>
          <p:nvSpPr>
            <p:cNvPr id="10" name="TextBox 675"/>
            <p:cNvSpPr txBox="1">
              <a:spLocks noChangeArrowheads="1"/>
            </p:cNvSpPr>
            <p:nvPr/>
          </p:nvSpPr>
          <p:spPr bwMode="auto">
            <a:xfrm>
              <a:off x="340500" y="3918283"/>
              <a:ext cx="906017" cy="498598"/>
            </a:xfrm>
            <a:prstGeom prst="rect">
              <a:avLst/>
            </a:prstGeom>
            <a:noFill/>
            <a:ln w="9525">
              <a:noFill/>
              <a:miter lim="800000"/>
              <a:headEnd/>
              <a:tailEnd/>
            </a:ln>
          </p:spPr>
          <p:txBody>
            <a:bodyPr wrap="none">
              <a:spAutoFit/>
            </a:bodyPr>
            <a:lstStyle/>
            <a:p>
              <a:pPr algn="r" eaLnBrk="0" hangingPunct="0">
                <a:buNone/>
                <a:defRPr/>
              </a:pPr>
              <a:r>
                <a:rPr lang="en-US" sz="1200" dirty="0">
                  <a:effectLst/>
                  <a:latin typeface="+mn-lt"/>
                </a:rPr>
                <a:t>Mailboxes</a:t>
              </a:r>
            </a:p>
            <a:p>
              <a:pPr algn="r" eaLnBrk="0" hangingPunct="0">
                <a:buNone/>
                <a:defRPr/>
              </a:pPr>
              <a:r>
                <a:rPr lang="en-US" sz="1200" dirty="0">
                  <a:effectLst/>
                  <a:latin typeface="+mn-lt"/>
                </a:rPr>
                <a:t>(</a:t>
              </a:r>
              <a:r>
                <a:rPr lang="en-US" sz="1200" dirty="0" err="1" smtClean="0">
                  <a:effectLst/>
                  <a:latin typeface="+mn-lt"/>
                </a:rPr>
                <a:t>Exch</a:t>
              </a:r>
              <a:r>
                <a:rPr lang="en-US" sz="1200" dirty="0" smtClean="0">
                  <a:effectLst/>
                  <a:latin typeface="+mn-lt"/>
                </a:rPr>
                <a:t>)</a:t>
              </a:r>
              <a:endParaRPr lang="en-US" sz="1200" dirty="0">
                <a:effectLst/>
                <a:latin typeface="+mn-lt"/>
              </a:endParaRPr>
            </a:p>
          </p:txBody>
        </p:sp>
        <p:sp>
          <p:nvSpPr>
            <p:cNvPr id="11" name="TextBox 675"/>
            <p:cNvSpPr txBox="1">
              <a:spLocks noChangeArrowheads="1"/>
            </p:cNvSpPr>
            <p:nvPr/>
          </p:nvSpPr>
          <p:spPr bwMode="auto">
            <a:xfrm>
              <a:off x="602481" y="4728786"/>
              <a:ext cx="1040670" cy="498598"/>
            </a:xfrm>
            <a:prstGeom prst="rect">
              <a:avLst/>
            </a:prstGeom>
            <a:noFill/>
            <a:ln w="9525">
              <a:noFill/>
              <a:miter lim="800000"/>
              <a:headEnd/>
              <a:tailEnd/>
            </a:ln>
          </p:spPr>
          <p:txBody>
            <a:bodyPr wrap="none">
              <a:spAutoFit/>
            </a:bodyPr>
            <a:lstStyle/>
            <a:p>
              <a:pPr algn="r" eaLnBrk="0" hangingPunct="0">
                <a:buNone/>
                <a:defRPr/>
              </a:pPr>
              <a:r>
                <a:rPr lang="en-US" sz="1200" dirty="0">
                  <a:effectLst/>
                  <a:latin typeface="+mn-lt"/>
                </a:rPr>
                <a:t>FS2 E:\team</a:t>
              </a:r>
            </a:p>
            <a:p>
              <a:pPr algn="r" eaLnBrk="0" hangingPunct="0">
                <a:buNone/>
                <a:defRPr/>
              </a:pPr>
              <a:r>
                <a:rPr lang="en-US" sz="1200" dirty="0">
                  <a:effectLst/>
                  <a:latin typeface="+mn-lt"/>
                </a:rPr>
                <a:t>(directory)</a:t>
              </a:r>
            </a:p>
          </p:txBody>
        </p:sp>
        <p:sp>
          <p:nvSpPr>
            <p:cNvPr id="12" name="TextBox 675"/>
            <p:cNvSpPr txBox="1">
              <a:spLocks noChangeArrowheads="1"/>
            </p:cNvSpPr>
            <p:nvPr/>
          </p:nvSpPr>
          <p:spPr bwMode="auto">
            <a:xfrm>
              <a:off x="3537801" y="4894950"/>
              <a:ext cx="2212785" cy="1163395"/>
            </a:xfrm>
            <a:prstGeom prst="rect">
              <a:avLst/>
            </a:prstGeom>
            <a:noFill/>
            <a:ln w="9525">
              <a:noFill/>
              <a:miter lim="800000"/>
              <a:headEnd/>
              <a:tailEnd/>
            </a:ln>
          </p:spPr>
          <p:txBody>
            <a:bodyPr wrap="none">
              <a:spAutoFit/>
            </a:bodyPr>
            <a:lstStyle/>
            <a:p>
              <a:pPr eaLnBrk="0" hangingPunct="0">
                <a:buNone/>
                <a:defRPr/>
              </a:pPr>
              <a:r>
                <a:rPr lang="en-US" sz="1200" b="1" u="sng" dirty="0" smtClean="0">
                  <a:solidFill>
                    <a:schemeClr val="bg1"/>
                  </a:solidFill>
                  <a:effectLst/>
                  <a:latin typeface="+mn-lt"/>
                </a:rPr>
                <a:t>DPM</a:t>
              </a:r>
              <a:endParaRPr lang="en-US" sz="1200" b="1" u="sng" dirty="0">
                <a:solidFill>
                  <a:schemeClr val="bg1"/>
                </a:solidFill>
                <a:effectLst/>
                <a:latin typeface="+mn-lt"/>
              </a:endParaRPr>
            </a:p>
            <a:p>
              <a:pPr eaLnBrk="0" hangingPunct="0">
                <a:buNone/>
                <a:defRPr/>
              </a:pPr>
              <a:r>
                <a:rPr lang="en-US" sz="1200" dirty="0">
                  <a:solidFill>
                    <a:schemeClr val="bg1"/>
                  </a:solidFill>
                  <a:effectLst/>
                  <a:latin typeface="+mn-lt"/>
                </a:rPr>
                <a:t>FS1_data (share)</a:t>
              </a:r>
            </a:p>
            <a:p>
              <a:pPr eaLnBrk="0" hangingPunct="0">
                <a:buNone/>
                <a:defRPr/>
              </a:pPr>
              <a:r>
                <a:rPr lang="en-US" sz="1200" dirty="0">
                  <a:solidFill>
                    <a:schemeClr val="bg1"/>
                  </a:solidFill>
                  <a:effectLst/>
                  <a:latin typeface="+mn-lt"/>
                </a:rPr>
                <a:t>SQL25\</a:t>
              </a:r>
              <a:r>
                <a:rPr lang="en-US" sz="1200" dirty="0" err="1">
                  <a:solidFill>
                    <a:schemeClr val="bg1"/>
                  </a:solidFill>
                  <a:effectLst/>
                  <a:latin typeface="+mn-lt"/>
                </a:rPr>
                <a:t>AccountingdB</a:t>
              </a:r>
              <a:r>
                <a:rPr lang="en-US" sz="1200" dirty="0">
                  <a:solidFill>
                    <a:schemeClr val="bg1"/>
                  </a:solidFill>
                  <a:effectLst/>
                  <a:latin typeface="+mn-lt"/>
                </a:rPr>
                <a:t> (</a:t>
              </a:r>
              <a:r>
                <a:rPr lang="en-US" sz="1200" dirty="0" err="1">
                  <a:solidFill>
                    <a:schemeClr val="bg1"/>
                  </a:solidFill>
                  <a:effectLst/>
                  <a:latin typeface="+mn-lt"/>
                </a:rPr>
                <a:t>sql</a:t>
              </a:r>
              <a:r>
                <a:rPr lang="en-US" sz="1200" dirty="0">
                  <a:solidFill>
                    <a:schemeClr val="bg1"/>
                  </a:solidFill>
                  <a:effectLst/>
                  <a:latin typeface="+mn-lt"/>
                </a:rPr>
                <a:t>)</a:t>
              </a:r>
            </a:p>
            <a:p>
              <a:pPr eaLnBrk="0" hangingPunct="0">
                <a:buNone/>
                <a:defRPr/>
              </a:pPr>
              <a:r>
                <a:rPr lang="en-US" sz="1200" dirty="0">
                  <a:solidFill>
                    <a:schemeClr val="bg1"/>
                  </a:solidFill>
                  <a:effectLst/>
                  <a:latin typeface="+mn-lt"/>
                </a:rPr>
                <a:t>EX23\SG1\Mailboxes (exchange)</a:t>
              </a:r>
            </a:p>
            <a:p>
              <a:pPr eaLnBrk="0" hangingPunct="0">
                <a:buNone/>
                <a:defRPr/>
              </a:pPr>
              <a:r>
                <a:rPr lang="en-US" sz="1200" dirty="0">
                  <a:solidFill>
                    <a:schemeClr val="bg1"/>
                  </a:solidFill>
                  <a:effectLst/>
                  <a:latin typeface="+mn-lt"/>
                </a:rPr>
                <a:t>FS2_E:\team\  (directory</a:t>
              </a:r>
              <a:r>
                <a:rPr lang="en-US" sz="1200" dirty="0" smtClean="0">
                  <a:solidFill>
                    <a:schemeClr val="bg1"/>
                  </a:solidFill>
                  <a:effectLst/>
                  <a:latin typeface="+mn-lt"/>
                </a:rPr>
                <a:t>)</a:t>
              </a:r>
              <a:endParaRPr lang="en-US" sz="1200" dirty="0">
                <a:solidFill>
                  <a:schemeClr val="bg1"/>
                </a:solidFill>
                <a:effectLst/>
                <a:latin typeface="+mn-lt"/>
              </a:endParaRPr>
            </a:p>
          </p:txBody>
        </p:sp>
        <p:cxnSp>
          <p:nvCxnSpPr>
            <p:cNvPr id="15" name="Straight Connector 14"/>
            <p:cNvCxnSpPr/>
            <p:nvPr/>
          </p:nvCxnSpPr>
          <p:spPr bwMode="auto">
            <a:xfrm>
              <a:off x="1791571" y="2520117"/>
              <a:ext cx="2023868" cy="1828220"/>
            </a:xfrm>
            <a:prstGeom prst="line">
              <a:avLst/>
            </a:prstGeom>
            <a:ln w="28575">
              <a:solidFill>
                <a:srgbClr val="CCEC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auto">
            <a:xfrm flipV="1">
              <a:off x="1902781" y="4348337"/>
              <a:ext cx="1912658" cy="588513"/>
            </a:xfrm>
            <a:prstGeom prst="line">
              <a:avLst/>
            </a:prstGeom>
            <a:ln w="28575">
              <a:solidFill>
                <a:srgbClr val="CCEC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auto">
            <a:xfrm>
              <a:off x="1556792" y="4138852"/>
              <a:ext cx="2258647" cy="209485"/>
            </a:xfrm>
            <a:prstGeom prst="line">
              <a:avLst/>
            </a:prstGeom>
            <a:ln w="28575">
              <a:solidFill>
                <a:srgbClr val="CCEC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auto">
            <a:xfrm>
              <a:off x="1593862" y="3298592"/>
              <a:ext cx="2221577" cy="1049745"/>
            </a:xfrm>
            <a:prstGeom prst="line">
              <a:avLst/>
            </a:prstGeom>
            <a:ln w="28575">
              <a:solidFill>
                <a:srgbClr val="CCECFF"/>
              </a:solidFill>
            </a:ln>
          </p:spPr>
          <p:style>
            <a:lnRef idx="1">
              <a:schemeClr val="accent1"/>
            </a:lnRef>
            <a:fillRef idx="0">
              <a:schemeClr val="accent1"/>
            </a:fillRef>
            <a:effectRef idx="0">
              <a:schemeClr val="accent1"/>
            </a:effectRef>
            <a:fontRef idx="minor">
              <a:schemeClr val="tx1"/>
            </a:fontRef>
          </p:style>
        </p:cxnSp>
        <p:pic>
          <p:nvPicPr>
            <p:cNvPr id="20" name="Picture 2" descr="E:\Projects\Microsoft\DPM_video\connect.dll_I2908_0409.png"/>
            <p:cNvPicPr>
              <a:picLocks noChangeAspect="1" noChangeArrowheads="1"/>
            </p:cNvPicPr>
            <p:nvPr/>
          </p:nvPicPr>
          <p:blipFill>
            <a:blip r:embed="rId6" cstate="print"/>
            <a:srcRect/>
            <a:stretch>
              <a:fillRect/>
            </a:stretch>
          </p:blipFill>
          <p:spPr bwMode="auto">
            <a:xfrm>
              <a:off x="1399167" y="2125299"/>
              <a:ext cx="584645" cy="584645"/>
            </a:xfrm>
            <a:prstGeom prst="rect">
              <a:avLst/>
            </a:prstGeom>
            <a:noFill/>
          </p:spPr>
        </p:pic>
        <p:pic>
          <p:nvPicPr>
            <p:cNvPr id="21" name="Picture 2" descr="E:\Projects\Microsoft\DPM_video\connect.dll_I2908_0409.png"/>
            <p:cNvPicPr>
              <a:picLocks noChangeAspect="1" noChangeArrowheads="1"/>
            </p:cNvPicPr>
            <p:nvPr/>
          </p:nvPicPr>
          <p:blipFill>
            <a:blip r:embed="rId6" cstate="print"/>
            <a:srcRect/>
            <a:stretch>
              <a:fillRect/>
            </a:stretch>
          </p:blipFill>
          <p:spPr bwMode="auto">
            <a:xfrm>
              <a:off x="1139837" y="3039217"/>
              <a:ext cx="584645" cy="584645"/>
            </a:xfrm>
            <a:prstGeom prst="rect">
              <a:avLst/>
            </a:prstGeom>
            <a:noFill/>
          </p:spPr>
        </p:pic>
        <p:pic>
          <p:nvPicPr>
            <p:cNvPr id="22" name="Picture 2" descr="E:\Projects\Microsoft\DPM_video\connect.dll_I2908_0409.png"/>
            <p:cNvPicPr>
              <a:picLocks noChangeAspect="1" noChangeArrowheads="1"/>
            </p:cNvPicPr>
            <p:nvPr/>
          </p:nvPicPr>
          <p:blipFill>
            <a:blip r:embed="rId6" cstate="print"/>
            <a:srcRect/>
            <a:stretch>
              <a:fillRect/>
            </a:stretch>
          </p:blipFill>
          <p:spPr bwMode="auto">
            <a:xfrm>
              <a:off x="1092336" y="3894241"/>
              <a:ext cx="584645" cy="584645"/>
            </a:xfrm>
            <a:prstGeom prst="rect">
              <a:avLst/>
            </a:prstGeom>
            <a:noFill/>
          </p:spPr>
        </p:pic>
        <p:pic>
          <p:nvPicPr>
            <p:cNvPr id="23" name="Picture 2" descr="E:\Projects\Microsoft\DPM_video\connect.dll_I2908_0409.png"/>
            <p:cNvPicPr>
              <a:picLocks noChangeAspect="1" noChangeArrowheads="1"/>
            </p:cNvPicPr>
            <p:nvPr/>
          </p:nvPicPr>
          <p:blipFill>
            <a:blip r:embed="rId6" cstate="print"/>
            <a:srcRect/>
            <a:stretch>
              <a:fillRect/>
            </a:stretch>
          </p:blipFill>
          <p:spPr bwMode="auto">
            <a:xfrm>
              <a:off x="1484222" y="4630513"/>
              <a:ext cx="584645" cy="584645"/>
            </a:xfrm>
            <a:prstGeom prst="rect">
              <a:avLst/>
            </a:prstGeom>
            <a:noFill/>
          </p:spPr>
        </p:pic>
        <p:grpSp>
          <p:nvGrpSpPr>
            <p:cNvPr id="24" name="Group 23"/>
            <p:cNvGrpSpPr/>
            <p:nvPr/>
          </p:nvGrpSpPr>
          <p:grpSpPr>
            <a:xfrm>
              <a:off x="3488333" y="3852525"/>
              <a:ext cx="1175817" cy="888274"/>
              <a:chOff x="2803951" y="4038600"/>
              <a:chExt cx="1176863" cy="889064"/>
            </a:xfrm>
          </p:grpSpPr>
          <p:pic>
            <p:nvPicPr>
              <p:cNvPr id="25" name="Picture 2" descr="D:\Projects\Microsoft\DPM_Deck\images\Vista (344).png"/>
              <p:cNvPicPr>
                <a:picLocks noChangeAspect="1" noChangeArrowheads="1"/>
              </p:cNvPicPr>
              <p:nvPr/>
            </p:nvPicPr>
            <p:blipFill>
              <a:blip r:embed="rId3" cstate="print">
                <a:grayscl/>
              </a:blip>
              <a:srcRect/>
              <a:stretch>
                <a:fillRect/>
              </a:stretch>
            </p:blipFill>
            <p:spPr bwMode="auto">
              <a:xfrm>
                <a:off x="2803951" y="4038600"/>
                <a:ext cx="782534" cy="889064"/>
              </a:xfrm>
              <a:prstGeom prst="rect">
                <a:avLst/>
              </a:prstGeom>
              <a:noFill/>
            </p:spPr>
          </p:pic>
          <p:grpSp>
            <p:nvGrpSpPr>
              <p:cNvPr id="26" name="Group 204"/>
              <p:cNvGrpSpPr/>
              <p:nvPr/>
            </p:nvGrpSpPr>
            <p:grpSpPr>
              <a:xfrm>
                <a:off x="3365938" y="4290535"/>
                <a:ext cx="614872" cy="581265"/>
                <a:chOff x="4572000" y="2655375"/>
                <a:chExt cx="720817" cy="681417"/>
              </a:xfrm>
            </p:grpSpPr>
            <p:grpSp>
              <p:nvGrpSpPr>
                <p:cNvPr id="27" name="Group 189"/>
                <p:cNvGrpSpPr/>
                <p:nvPr/>
              </p:nvGrpSpPr>
              <p:grpSpPr>
                <a:xfrm>
                  <a:off x="4673854" y="2655375"/>
                  <a:ext cx="403810" cy="395185"/>
                  <a:chOff x="4904375" y="2755269"/>
                  <a:chExt cx="324356" cy="317428"/>
                </a:xfrm>
              </p:grpSpPr>
              <p:sp>
                <p:nvSpPr>
                  <p:cNvPr id="40" name="Oval 3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41" name="Flowchart: Magnetic Disk 4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42" name="Oval 4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8" name="Group 190"/>
                <p:cNvGrpSpPr/>
                <p:nvPr/>
              </p:nvGrpSpPr>
              <p:grpSpPr>
                <a:xfrm>
                  <a:off x="4889007" y="2747583"/>
                  <a:ext cx="403810" cy="395185"/>
                  <a:chOff x="4904375" y="2755269"/>
                  <a:chExt cx="324356" cy="317428"/>
                </a:xfrm>
              </p:grpSpPr>
              <p:sp>
                <p:nvSpPr>
                  <p:cNvPr id="37" name="Oval 3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8" name="Flowchart: Magnetic Disk 3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9" name="Oval 3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9" name="Group 195"/>
                <p:cNvGrpSpPr/>
                <p:nvPr/>
              </p:nvGrpSpPr>
              <p:grpSpPr>
                <a:xfrm>
                  <a:off x="4572000" y="2832108"/>
                  <a:ext cx="403810" cy="395185"/>
                  <a:chOff x="4904375" y="2755269"/>
                  <a:chExt cx="324356" cy="317428"/>
                </a:xfrm>
              </p:grpSpPr>
              <p:sp>
                <p:nvSpPr>
                  <p:cNvPr id="34" name="Oval 3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5" name="Flowchart: Magnetic Disk 3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6" name="Oval 3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30" name="Group 199"/>
                <p:cNvGrpSpPr/>
                <p:nvPr/>
              </p:nvGrpSpPr>
              <p:grpSpPr>
                <a:xfrm>
                  <a:off x="4810205" y="2941607"/>
                  <a:ext cx="403810" cy="395185"/>
                  <a:chOff x="4904375" y="2755269"/>
                  <a:chExt cx="324356" cy="317428"/>
                </a:xfrm>
              </p:grpSpPr>
              <p:sp>
                <p:nvSpPr>
                  <p:cNvPr id="31" name="Oval 3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2" name="Flowchart: Magnetic Disk 3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3" name="Oval 3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pic>
          <p:nvPicPr>
            <p:cNvPr id="74" name="Picture 5" descr="D:\ref\air\buttons\All_Vista\VISTA_05\oobefldr.dll_I0066_0409.png"/>
            <p:cNvPicPr>
              <a:picLocks noChangeAspect="1" noChangeArrowheads="1"/>
            </p:cNvPicPr>
            <p:nvPr/>
          </p:nvPicPr>
          <p:blipFill>
            <a:blip r:embed="rId7" cstate="print"/>
            <a:srcRect/>
            <a:stretch>
              <a:fillRect/>
            </a:stretch>
          </p:blipFill>
          <p:spPr bwMode="auto">
            <a:xfrm>
              <a:off x="1438502" y="4224380"/>
              <a:ext cx="273551" cy="273552"/>
            </a:xfrm>
            <a:prstGeom prst="rect">
              <a:avLst/>
            </a:prstGeom>
            <a:noFill/>
          </p:spPr>
        </p:pic>
        <p:pic>
          <p:nvPicPr>
            <p:cNvPr id="75" name="Picture 6" descr="D:\ref\air\buttons\All_Vista\VISTA_01\3.png"/>
            <p:cNvPicPr>
              <a:picLocks noChangeAspect="1" noChangeArrowheads="1"/>
            </p:cNvPicPr>
            <p:nvPr/>
          </p:nvPicPr>
          <p:blipFill>
            <a:blip r:embed="rId8" cstate="print"/>
            <a:srcRect/>
            <a:stretch>
              <a:fillRect/>
            </a:stretch>
          </p:blipFill>
          <p:spPr bwMode="auto">
            <a:xfrm>
              <a:off x="1712053" y="2426439"/>
              <a:ext cx="283505" cy="283505"/>
            </a:xfrm>
            <a:prstGeom prst="rect">
              <a:avLst/>
            </a:prstGeom>
            <a:noFill/>
          </p:spPr>
        </p:pic>
        <p:pic>
          <p:nvPicPr>
            <p:cNvPr id="76" name="Picture 6" descr="D:\ref\air\buttons\All_Vista\VISTA_01\3.png"/>
            <p:cNvPicPr>
              <a:picLocks noChangeAspect="1" noChangeArrowheads="1"/>
            </p:cNvPicPr>
            <p:nvPr/>
          </p:nvPicPr>
          <p:blipFill>
            <a:blip r:embed="rId8" cstate="print"/>
            <a:srcRect/>
            <a:stretch>
              <a:fillRect/>
            </a:stretch>
          </p:blipFill>
          <p:spPr bwMode="auto">
            <a:xfrm>
              <a:off x="1811579" y="4925430"/>
              <a:ext cx="283505" cy="283505"/>
            </a:xfrm>
            <a:prstGeom prst="rect">
              <a:avLst/>
            </a:prstGeom>
            <a:noFill/>
          </p:spPr>
        </p:pic>
        <p:sp>
          <p:nvSpPr>
            <p:cNvPr id="77" name="Flowchart: Magnetic Disk 76"/>
            <p:cNvSpPr/>
            <p:nvPr/>
          </p:nvSpPr>
          <p:spPr>
            <a:xfrm flipH="1">
              <a:off x="1529942" y="3420409"/>
              <a:ext cx="177519" cy="233933"/>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spTree>
    <p:extLst>
      <p:ext uri="{BB962C8B-B14F-4D97-AF65-F5344CB8AC3E}">
        <p14:creationId xmlns:p14="http://schemas.microsoft.com/office/powerpoint/2007/7/12/main" xmlns="" val="23783864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500"/>
                                        <p:tgtEl>
                                          <p:spTgt spid="79"/>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71">
                                            <p:txEl>
                                              <p:pRg st="0" end="0"/>
                                            </p:txEl>
                                          </p:spTgt>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71">
                                            <p:txEl>
                                              <p:pRg st="1" end="1"/>
                                            </p:txEl>
                                          </p:spTgt>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71">
                                            <p:txEl>
                                              <p:pRg st="2" end="2"/>
                                            </p:txEl>
                                          </p:spTgt>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71">
                                            <p:txEl>
                                              <p:pRg st="3" end="3"/>
                                            </p:txEl>
                                          </p:spTgt>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DPM 2010 – Disaster Recovery</a:t>
            </a:r>
            <a:endParaRPr lang="en-US" dirty="0"/>
          </a:p>
        </p:txBody>
      </p:sp>
      <p:sp>
        <p:nvSpPr>
          <p:cNvPr id="3" name="Subtitle 2"/>
          <p:cNvSpPr>
            <a:spLocks noGrp="1"/>
          </p:cNvSpPr>
          <p:nvPr>
            <p:ph type="subTitle" idx="1"/>
          </p:nvPr>
        </p:nvSpPr>
        <p:spPr>
          <a:xfrm>
            <a:off x="730249" y="5746265"/>
            <a:ext cx="6803209" cy="880446"/>
          </a:xfrm>
        </p:spPr>
        <p:txBody>
          <a:bodyPr/>
          <a:lstStyle/>
          <a:p>
            <a:r>
              <a:rPr lang="en-US" dirty="0" smtClean="0"/>
              <a:t>Disaster Recovery</a:t>
            </a:r>
          </a:p>
          <a:p>
            <a:r>
              <a:rPr lang="en-US" dirty="0" smtClean="0"/>
              <a:t>Data Restoration</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07/7/12/main" xmlns="" val="424540951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 name="Picture 111" descr="SysCnt-DataProMgr07_h_rgb_r.png"/>
          <p:cNvPicPr>
            <a:picLocks noChangeAspect="1"/>
          </p:cNvPicPr>
          <p:nvPr/>
        </p:nvPicPr>
        <p:blipFill>
          <a:blip r:embed="rId4" cstate="print"/>
          <a:stretch>
            <a:fillRect/>
          </a:stretch>
        </p:blipFill>
        <p:spPr>
          <a:xfrm>
            <a:off x="2286000" y="228600"/>
            <a:ext cx="4208509" cy="914400"/>
          </a:xfrm>
          <a:prstGeom prst="rect">
            <a:avLst/>
          </a:prstGeom>
        </p:spPr>
      </p:pic>
      <p:grpSp>
        <p:nvGrpSpPr>
          <p:cNvPr id="20" name="Group 19"/>
          <p:cNvGrpSpPr/>
          <p:nvPr/>
        </p:nvGrpSpPr>
        <p:grpSpPr>
          <a:xfrm>
            <a:off x="4466436" y="3952620"/>
            <a:ext cx="2143417" cy="991294"/>
            <a:chOff x="4466436" y="3952620"/>
            <a:chExt cx="2143417" cy="991294"/>
          </a:xfrm>
        </p:grpSpPr>
        <p:sp>
          <p:nvSpPr>
            <p:cNvPr id="141" name="Right Arrow 88"/>
            <p:cNvSpPr>
              <a:spLocks noChangeArrowheads="1"/>
            </p:cNvSpPr>
            <p:nvPr/>
          </p:nvSpPr>
          <p:spPr bwMode="auto">
            <a:xfrm rot="2521660">
              <a:off x="4466436" y="3952620"/>
              <a:ext cx="657266" cy="279126"/>
            </a:xfrm>
            <a:prstGeom prst="rightArrow">
              <a:avLst>
                <a:gd name="adj1" fmla="val 64315"/>
                <a:gd name="adj2" fmla="val 100943"/>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algn="l" rtl="0" eaLnBrk="0" hangingPunct="0">
                <a:buNone/>
                <a:defRPr/>
              </a:pPr>
              <a:endParaRPr lang="en-GB" sz="1200" kern="1200">
                <a:latin typeface="Segoe"/>
                <a:ea typeface="+mn-ea"/>
                <a:cs typeface="+mn-cs"/>
              </a:endParaRPr>
            </a:p>
          </p:txBody>
        </p:sp>
        <p:sp>
          <p:nvSpPr>
            <p:cNvPr id="145" name="TextBox 97"/>
            <p:cNvSpPr txBox="1">
              <a:spLocks noChangeArrowheads="1"/>
            </p:cNvSpPr>
            <p:nvPr/>
          </p:nvSpPr>
          <p:spPr bwMode="auto">
            <a:xfrm>
              <a:off x="5633314" y="4479177"/>
              <a:ext cx="976539" cy="464737"/>
            </a:xfrm>
            <a:prstGeom prst="rect">
              <a:avLst/>
            </a:prstGeom>
            <a:noFill/>
            <a:ln w="9525">
              <a:noFill/>
              <a:miter lim="800000"/>
              <a:headEnd/>
              <a:tailEnd/>
            </a:ln>
          </p:spPr>
          <p:txBody>
            <a:bodyPr wrap="none" lIns="91435" tIns="45717" rIns="91435" bIns="45717">
              <a:spAutoFit/>
            </a:bodyPr>
            <a:lstStyle/>
            <a:p>
              <a:pPr algn="l" rtl="0" eaLnBrk="0" hangingPunct="0">
                <a:buNone/>
                <a:defRPr/>
              </a:pPr>
              <a:r>
                <a:rPr lang="en-US" sz="1100" kern="1200" dirty="0">
                  <a:latin typeface="Segoe"/>
                  <a:ea typeface="+mn-ea"/>
                  <a:cs typeface="+mn-cs"/>
                </a:rPr>
                <a:t>Tape-based </a:t>
              </a:r>
            </a:p>
            <a:p>
              <a:pPr algn="l" rtl="0" eaLnBrk="0" hangingPunct="0">
                <a:buNone/>
                <a:defRPr/>
              </a:pPr>
              <a:r>
                <a:rPr lang="en-US" sz="1100" kern="1200" dirty="0" smtClean="0">
                  <a:latin typeface="Segoe"/>
                  <a:ea typeface="+mn-ea"/>
                  <a:cs typeface="+mn-cs"/>
                </a:rPr>
                <a:t>Backup</a:t>
              </a:r>
              <a:endParaRPr lang="en-US" sz="1100" kern="1200" dirty="0">
                <a:latin typeface="Segoe"/>
                <a:ea typeface="+mn-ea"/>
                <a:cs typeface="+mn-cs"/>
              </a:endParaRPr>
            </a:p>
          </p:txBody>
        </p:sp>
        <p:grpSp>
          <p:nvGrpSpPr>
            <p:cNvPr id="2" name="Group 129"/>
            <p:cNvGrpSpPr>
              <a:grpSpLocks/>
            </p:cNvGrpSpPr>
            <p:nvPr/>
          </p:nvGrpSpPr>
          <p:grpSpPr bwMode="auto">
            <a:xfrm>
              <a:off x="5088788" y="4203818"/>
              <a:ext cx="575417" cy="622182"/>
              <a:chOff x="4061639" y="5124893"/>
              <a:chExt cx="939206" cy="790359"/>
            </a:xfrm>
          </p:grpSpPr>
          <p:grpSp>
            <p:nvGrpSpPr>
              <p:cNvPr id="3" name="Group 108"/>
              <p:cNvGrpSpPr>
                <a:grpSpLocks/>
              </p:cNvGrpSpPr>
              <p:nvPr/>
            </p:nvGrpSpPr>
            <p:grpSpPr bwMode="auto">
              <a:xfrm>
                <a:off x="4061639" y="5124893"/>
                <a:ext cx="606128" cy="371374"/>
                <a:chOff x="4061639" y="5124893"/>
                <a:chExt cx="531692" cy="371374"/>
              </a:xfrm>
            </p:grpSpPr>
            <p:sp>
              <p:nvSpPr>
                <p:cNvPr id="255" name="Rectangle 254"/>
                <p:cNvSpPr/>
                <p:nvPr/>
              </p:nvSpPr>
              <p:spPr>
                <a:xfrm>
                  <a:off x="4062481" y="5124388"/>
                  <a:ext cx="531679" cy="371419"/>
                </a:xfrm>
                <a:prstGeom prst="rect">
                  <a:avLst/>
                </a:prstGeom>
                <a:solidFill>
                  <a:srgbClr val="0070C0"/>
                </a:solidFill>
                <a:ln w="9525">
                  <a:solidFill>
                    <a:srgbClr val="00B0F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73" name="Oval 272"/>
                <p:cNvSpPr/>
                <p:nvPr/>
              </p:nvSpPr>
              <p:spPr>
                <a:xfrm>
                  <a:off x="4137222" y="5219624"/>
                  <a:ext cx="159674" cy="1809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74" name="Oval 273"/>
                <p:cNvSpPr/>
                <p:nvPr/>
              </p:nvSpPr>
              <p:spPr>
                <a:xfrm>
                  <a:off x="4375034" y="5222798"/>
                  <a:ext cx="159674" cy="1809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cxnSp>
              <p:nvCxnSpPr>
                <p:cNvPr id="275" name="Straight Connector 274"/>
                <p:cNvCxnSpPr>
                  <a:stCxn id="273" idx="0"/>
                  <a:endCxn id="274" idx="0"/>
                </p:cNvCxnSpPr>
                <p:nvPr/>
              </p:nvCxnSpPr>
              <p:spPr>
                <a:xfrm rot="16200000" flipH="1">
                  <a:off x="4333528" y="5101456"/>
                  <a:ext cx="3175" cy="239510"/>
                </a:xfrm>
                <a:prstGeom prst="line">
                  <a:avLst/>
                </a:prstGeom>
                <a:ln>
                  <a:solidFill>
                    <a:srgbClr val="00B0F0"/>
                  </a:solidFill>
                </a:ln>
              </p:spPr>
              <p:style>
                <a:lnRef idx="1">
                  <a:schemeClr val="accent2"/>
                </a:lnRef>
                <a:fillRef idx="0">
                  <a:schemeClr val="accent2"/>
                </a:fillRef>
                <a:effectRef idx="0">
                  <a:schemeClr val="accent2"/>
                </a:effectRef>
                <a:fontRef idx="minor">
                  <a:schemeClr val="tx1"/>
                </a:fontRef>
              </p:style>
            </p:cxnSp>
          </p:grpSp>
          <p:sp>
            <p:nvSpPr>
              <p:cNvPr id="209" name="Rectangle 208"/>
              <p:cNvSpPr/>
              <p:nvPr/>
            </p:nvSpPr>
            <p:spPr>
              <a:xfrm>
                <a:off x="4161358" y="5233908"/>
                <a:ext cx="606114" cy="373006"/>
              </a:xfrm>
              <a:prstGeom prst="rect">
                <a:avLst/>
              </a:prstGeom>
              <a:solidFill>
                <a:srgbClr val="FF0000"/>
              </a:solidFill>
              <a:ln w="9525">
                <a:solidFill>
                  <a:srgbClr val="FFC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10" name="Oval 209"/>
              <p:cNvSpPr/>
              <p:nvPr/>
            </p:nvSpPr>
            <p:spPr>
              <a:xfrm>
                <a:off x="4246563" y="5330732"/>
                <a:ext cx="182028" cy="179360"/>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11" name="Oval 210"/>
              <p:cNvSpPr/>
              <p:nvPr/>
            </p:nvSpPr>
            <p:spPr>
              <a:xfrm>
                <a:off x="4517668" y="5333906"/>
                <a:ext cx="182028" cy="180948"/>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cxnSp>
            <p:nvCxnSpPr>
              <p:cNvPr id="212" name="Straight Connector 211"/>
              <p:cNvCxnSpPr/>
              <p:nvPr/>
            </p:nvCxnSpPr>
            <p:spPr>
              <a:xfrm rot="16200000" flipH="1">
                <a:off x="4470573" y="5197735"/>
                <a:ext cx="3175" cy="269168"/>
              </a:xfrm>
              <a:prstGeom prst="line">
                <a:avLst/>
              </a:prstGeom>
              <a:ln>
                <a:solidFill>
                  <a:srgbClr val="FFC000"/>
                </a:solidFill>
              </a:ln>
            </p:spPr>
            <p:style>
              <a:lnRef idx="1">
                <a:schemeClr val="accent2"/>
              </a:lnRef>
              <a:fillRef idx="0">
                <a:schemeClr val="accent2"/>
              </a:fillRef>
              <a:effectRef idx="0">
                <a:schemeClr val="accent2"/>
              </a:effectRef>
              <a:fontRef idx="minor">
                <a:schemeClr val="tx1"/>
              </a:fontRef>
            </p:style>
          </p:cxnSp>
          <p:grpSp>
            <p:nvGrpSpPr>
              <p:cNvPr id="4" name="Group 114"/>
              <p:cNvGrpSpPr/>
              <p:nvPr/>
            </p:nvGrpSpPr>
            <p:grpSpPr>
              <a:xfrm>
                <a:off x="4238846" y="5334006"/>
                <a:ext cx="606055" cy="372140"/>
                <a:chOff x="4061637" y="5124893"/>
                <a:chExt cx="531628" cy="372140"/>
              </a:xfrm>
              <a:solidFill>
                <a:srgbClr val="00B050"/>
              </a:solidFill>
            </p:grpSpPr>
            <p:sp>
              <p:nvSpPr>
                <p:cNvPr id="236" name="Rectangle 235"/>
                <p:cNvSpPr/>
                <p:nvPr/>
              </p:nvSpPr>
              <p:spPr>
                <a:xfrm>
                  <a:off x="4061637" y="5124893"/>
                  <a:ext cx="531628" cy="372140"/>
                </a:xfrm>
                <a:prstGeom prst="rect">
                  <a:avLst/>
                </a:prstGeom>
                <a:grpFill/>
                <a:ln w="9525">
                  <a:solidFill>
                    <a:srgbClr val="FFFF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48" name="Oval 247"/>
                <p:cNvSpPr/>
                <p:nvPr/>
              </p:nvSpPr>
              <p:spPr>
                <a:xfrm>
                  <a:off x="4136065" y="5220586"/>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49" name="Oval 248"/>
                <p:cNvSpPr/>
                <p:nvPr/>
              </p:nvSpPr>
              <p:spPr>
                <a:xfrm>
                  <a:off x="4373525" y="5224130"/>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cxnSp>
              <p:nvCxnSpPr>
                <p:cNvPr id="254" name="Straight Connector 253"/>
                <p:cNvCxnSpPr/>
                <p:nvPr/>
              </p:nvCxnSpPr>
              <p:spPr>
                <a:xfrm rot="16200000" flipH="1">
                  <a:off x="4332767" y="5103628"/>
                  <a:ext cx="3544" cy="237460"/>
                </a:xfrm>
                <a:prstGeom prst="line">
                  <a:avLst/>
                </a:prstGeom>
                <a:grpFill/>
                <a:ln>
                  <a:solidFill>
                    <a:srgbClr val="FFFF00"/>
                  </a:solidFill>
                </a:ln>
              </p:spPr>
              <p:style>
                <a:lnRef idx="1">
                  <a:schemeClr val="accent2"/>
                </a:lnRef>
                <a:fillRef idx="0">
                  <a:schemeClr val="accent2"/>
                </a:fillRef>
                <a:effectRef idx="0">
                  <a:schemeClr val="accent2"/>
                </a:effectRef>
                <a:fontRef idx="minor">
                  <a:schemeClr val="tx1"/>
                </a:fontRef>
              </p:style>
            </p:cxnSp>
          </p:grpSp>
          <p:grpSp>
            <p:nvGrpSpPr>
              <p:cNvPr id="5" name="Group 119"/>
              <p:cNvGrpSpPr/>
              <p:nvPr/>
            </p:nvGrpSpPr>
            <p:grpSpPr>
              <a:xfrm>
                <a:off x="4316818" y="5443875"/>
                <a:ext cx="606055" cy="372140"/>
                <a:chOff x="4061637" y="5124893"/>
                <a:chExt cx="531628" cy="372140"/>
              </a:xfrm>
              <a:solidFill>
                <a:srgbClr val="FFFF00"/>
              </a:solidFill>
            </p:grpSpPr>
            <p:sp>
              <p:nvSpPr>
                <p:cNvPr id="219" name="Rectangle 218"/>
                <p:cNvSpPr/>
                <p:nvPr/>
              </p:nvSpPr>
              <p:spPr>
                <a:xfrm>
                  <a:off x="4061637" y="5124893"/>
                  <a:ext cx="531628" cy="372140"/>
                </a:xfrm>
                <a:prstGeom prst="rect">
                  <a:avLst/>
                </a:prstGeom>
                <a:grpFill/>
                <a:ln w="9525">
                  <a:solidFill>
                    <a:srgbClr val="FF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20" name="Oval 219"/>
                <p:cNvSpPr/>
                <p:nvPr/>
              </p:nvSpPr>
              <p:spPr>
                <a:xfrm>
                  <a:off x="4136065" y="5220586"/>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21" name="Oval 220"/>
                <p:cNvSpPr/>
                <p:nvPr/>
              </p:nvSpPr>
              <p:spPr>
                <a:xfrm>
                  <a:off x="4373525" y="5224130"/>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cxnSp>
              <p:nvCxnSpPr>
                <p:cNvPr id="229" name="Straight Connector 228"/>
                <p:cNvCxnSpPr/>
                <p:nvPr/>
              </p:nvCxnSpPr>
              <p:spPr>
                <a:xfrm rot="16200000" flipH="1">
                  <a:off x="4332767" y="5103628"/>
                  <a:ext cx="3544" cy="237460"/>
                </a:xfrm>
                <a:prstGeom prst="line">
                  <a:avLst/>
                </a:prstGeom>
                <a:grpFill/>
                <a:ln>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215" name="Rectangle 214"/>
              <p:cNvSpPr/>
              <p:nvPr/>
            </p:nvSpPr>
            <p:spPr>
              <a:xfrm>
                <a:off x="4395671" y="5543424"/>
                <a:ext cx="606113" cy="371419"/>
              </a:xfrm>
              <a:prstGeom prst="rect">
                <a:avLst/>
              </a:prstGeom>
              <a:solidFill>
                <a:srgbClr val="FFC000"/>
              </a:solidFill>
              <a:ln w="9525">
                <a:solidFill>
                  <a:srgbClr val="C0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16" name="Oval 215"/>
              <p:cNvSpPr/>
              <p:nvPr/>
            </p:nvSpPr>
            <p:spPr>
              <a:xfrm>
                <a:off x="4480876" y="5638660"/>
                <a:ext cx="180091" cy="1809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sp>
            <p:nvSpPr>
              <p:cNvPr id="217" name="Oval 216"/>
              <p:cNvSpPr/>
              <p:nvPr/>
            </p:nvSpPr>
            <p:spPr>
              <a:xfrm>
                <a:off x="4750044" y="5641835"/>
                <a:ext cx="183965" cy="1809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eaLnBrk="0" hangingPunct="0">
                  <a:buNone/>
                  <a:defRPr/>
                </a:pPr>
                <a:endParaRPr lang="en-US" sz="1200" kern="1200">
                  <a:solidFill>
                    <a:schemeClr val="tx1"/>
                  </a:solidFill>
                  <a:latin typeface="Segoe"/>
                  <a:ea typeface="+mn-ea"/>
                  <a:cs typeface="+mn-cs"/>
                </a:endParaRPr>
              </a:p>
            </p:txBody>
          </p:sp>
          <p:cxnSp>
            <p:nvCxnSpPr>
              <p:cNvPr id="218" name="Straight Connector 217"/>
              <p:cNvCxnSpPr/>
              <p:nvPr/>
            </p:nvCxnSpPr>
            <p:spPr>
              <a:xfrm rot="16200000" flipH="1">
                <a:off x="4705854" y="5504695"/>
                <a:ext cx="3175" cy="271105"/>
              </a:xfrm>
              <a:prstGeom prst="line">
                <a:avLst/>
              </a:prstGeom>
              <a:ln>
                <a:solidFill>
                  <a:srgbClr val="C00000"/>
                </a:solidFill>
              </a:ln>
            </p:spPr>
            <p:style>
              <a:lnRef idx="1">
                <a:schemeClr val="accent2"/>
              </a:lnRef>
              <a:fillRef idx="0">
                <a:schemeClr val="accent2"/>
              </a:fillRef>
              <a:effectRef idx="0">
                <a:schemeClr val="accent2"/>
              </a:effectRef>
              <a:fontRef idx="minor">
                <a:schemeClr val="tx1"/>
              </a:fontRef>
            </p:style>
          </p:cxnSp>
        </p:grpSp>
      </p:grpSp>
      <p:grpSp>
        <p:nvGrpSpPr>
          <p:cNvPr id="18" name="Group 17"/>
          <p:cNvGrpSpPr/>
          <p:nvPr/>
        </p:nvGrpSpPr>
        <p:grpSpPr>
          <a:xfrm>
            <a:off x="2273564" y="3119091"/>
            <a:ext cx="2412466" cy="1059321"/>
            <a:chOff x="2273564" y="3119091"/>
            <a:chExt cx="2412466" cy="1059321"/>
          </a:xfrm>
        </p:grpSpPr>
        <p:sp>
          <p:nvSpPr>
            <p:cNvPr id="136" name="AutoShape 65"/>
            <p:cNvSpPr>
              <a:spLocks noChangeArrowheads="1"/>
            </p:cNvSpPr>
            <p:nvPr/>
          </p:nvSpPr>
          <p:spPr bwMode="auto">
            <a:xfrm>
              <a:off x="2273564" y="3247000"/>
              <a:ext cx="1408259" cy="279126"/>
            </a:xfrm>
            <a:prstGeom prst="rightArrow">
              <a:avLst>
                <a:gd name="adj1" fmla="val 59620"/>
                <a:gd name="adj2" fmla="val 114552"/>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algn="ctr" rtl="0" eaLnBrk="0" hangingPunct="0">
                <a:buNone/>
                <a:defRPr/>
              </a:pPr>
              <a:r>
                <a:rPr lang="en-GB" sz="500" kern="1200" dirty="0">
                  <a:latin typeface="Segoe"/>
                  <a:ea typeface="+mn-ea"/>
                  <a:cs typeface="+mn-cs"/>
                </a:rPr>
                <a:t>Up to </a:t>
              </a:r>
              <a:r>
                <a:rPr lang="en-GB" sz="900" kern="1200" dirty="0">
                  <a:latin typeface="Segoe"/>
                  <a:ea typeface="+mn-ea"/>
                  <a:cs typeface="+mn-cs"/>
                </a:rPr>
                <a:t>Every 15 minutes</a:t>
              </a:r>
            </a:p>
          </p:txBody>
        </p:sp>
        <p:pic>
          <p:nvPicPr>
            <p:cNvPr id="13319" name="Picture 57"/>
            <p:cNvPicPr>
              <a:picLocks noChangeAspect="1" noChangeArrowheads="1"/>
            </p:cNvPicPr>
            <p:nvPr/>
          </p:nvPicPr>
          <p:blipFill>
            <a:blip r:embed="rId5" cstate="print"/>
            <a:srcRect/>
            <a:stretch>
              <a:fillRect/>
            </a:stretch>
          </p:blipFill>
          <p:spPr bwMode="auto">
            <a:xfrm>
              <a:off x="3532879" y="3359228"/>
              <a:ext cx="1064521" cy="608351"/>
            </a:xfrm>
            <a:prstGeom prst="rect">
              <a:avLst/>
            </a:prstGeom>
            <a:noFill/>
            <a:ln w="9525">
              <a:noFill/>
              <a:miter lim="800000"/>
              <a:headEnd/>
              <a:tailEnd/>
            </a:ln>
          </p:spPr>
        </p:pic>
        <p:sp>
          <p:nvSpPr>
            <p:cNvPr id="137" name="Text Box 66"/>
            <p:cNvSpPr txBox="1">
              <a:spLocks noChangeArrowheads="1"/>
            </p:cNvSpPr>
            <p:nvPr/>
          </p:nvSpPr>
          <p:spPr bwMode="auto">
            <a:xfrm>
              <a:off x="3480645" y="3924502"/>
              <a:ext cx="1205385" cy="253910"/>
            </a:xfrm>
            <a:prstGeom prst="rect">
              <a:avLst/>
            </a:prstGeom>
            <a:noFill/>
            <a:ln w="9525">
              <a:noFill/>
              <a:miter lim="800000"/>
              <a:headEnd/>
              <a:tailEnd/>
            </a:ln>
            <a:effectLst/>
          </p:spPr>
          <p:txBody>
            <a:bodyPr lIns="91435" tIns="45717" rIns="91435" bIns="45717">
              <a:spAutoFit/>
            </a:bodyPr>
            <a:lstStyle/>
            <a:p>
              <a:pPr algn="l" rtl="0" eaLnBrk="0" hangingPunct="0">
                <a:buNone/>
                <a:defRPr/>
              </a:pPr>
              <a:r>
                <a:rPr lang="en-US" sz="1050" b="1" kern="1200" dirty="0">
                  <a:latin typeface="Segoe"/>
                  <a:ea typeface="+mn-ea"/>
                  <a:cs typeface="+mn-cs"/>
                </a:rPr>
                <a:t>DPM </a:t>
              </a:r>
              <a:r>
                <a:rPr lang="en-US" sz="1050" b="1" kern="1200" dirty="0" smtClean="0">
                  <a:latin typeface="Segoe"/>
                  <a:ea typeface="+mn-ea"/>
                  <a:cs typeface="+mn-cs"/>
                </a:rPr>
                <a:t>2007 </a:t>
              </a:r>
              <a:r>
                <a:rPr lang="en-US" sz="900" b="1" kern="1200" dirty="0" smtClean="0">
                  <a:latin typeface="Segoe"/>
                  <a:ea typeface="+mn-ea"/>
                  <a:cs typeface="+mn-cs"/>
                </a:rPr>
                <a:t>sp1</a:t>
              </a:r>
              <a:endParaRPr lang="en-US" sz="900" kern="1200" dirty="0">
                <a:latin typeface="Segoe"/>
                <a:ea typeface="+mn-ea"/>
                <a:cs typeface="+mn-cs"/>
              </a:endParaRPr>
            </a:p>
          </p:txBody>
        </p:sp>
        <p:grpSp>
          <p:nvGrpSpPr>
            <p:cNvPr id="6" name="Group 71"/>
            <p:cNvGrpSpPr>
              <a:grpSpLocks/>
            </p:cNvGrpSpPr>
            <p:nvPr/>
          </p:nvGrpSpPr>
          <p:grpSpPr bwMode="auto">
            <a:xfrm>
              <a:off x="3744545" y="3119091"/>
              <a:ext cx="613651" cy="605355"/>
              <a:chOff x="-1798" y="2282"/>
              <a:chExt cx="708" cy="661"/>
            </a:xfrm>
          </p:grpSpPr>
          <p:grpSp>
            <p:nvGrpSpPr>
              <p:cNvPr id="7" name="Group 72"/>
              <p:cNvGrpSpPr>
                <a:grpSpLocks/>
              </p:cNvGrpSpPr>
              <p:nvPr/>
            </p:nvGrpSpPr>
            <p:grpSpPr bwMode="auto">
              <a:xfrm>
                <a:off x="-1413" y="2469"/>
                <a:ext cx="323" cy="354"/>
                <a:chOff x="-1218" y="2142"/>
                <a:chExt cx="440" cy="481"/>
              </a:xfrm>
            </p:grpSpPr>
            <p:pic>
              <p:nvPicPr>
                <p:cNvPr id="13386" name="Picture 73"/>
                <p:cNvPicPr>
                  <a:picLocks noChangeAspect="1" noChangeArrowheads="1"/>
                </p:cNvPicPr>
                <p:nvPr/>
              </p:nvPicPr>
              <p:blipFill>
                <a:blip r:embed="rId6" cstate="print"/>
                <a:srcRect/>
                <a:stretch>
                  <a:fillRect/>
                </a:stretch>
              </p:blipFill>
              <p:spPr bwMode="auto">
                <a:xfrm>
                  <a:off x="-1148" y="2142"/>
                  <a:ext cx="219" cy="264"/>
                </a:xfrm>
                <a:prstGeom prst="rect">
                  <a:avLst/>
                </a:prstGeom>
                <a:noFill/>
                <a:ln w="9525">
                  <a:noFill/>
                  <a:miter lim="800000"/>
                  <a:headEnd/>
                  <a:tailEnd/>
                </a:ln>
              </p:spPr>
            </p:pic>
            <p:pic>
              <p:nvPicPr>
                <p:cNvPr id="13387" name="Picture 74"/>
                <p:cNvPicPr>
                  <a:picLocks noChangeAspect="1" noChangeArrowheads="1"/>
                </p:cNvPicPr>
                <p:nvPr/>
              </p:nvPicPr>
              <p:blipFill>
                <a:blip r:embed="rId6" cstate="print"/>
                <a:srcRect/>
                <a:stretch>
                  <a:fillRect/>
                </a:stretch>
              </p:blipFill>
              <p:spPr bwMode="auto">
                <a:xfrm>
                  <a:off x="-997" y="2219"/>
                  <a:ext cx="219" cy="264"/>
                </a:xfrm>
                <a:prstGeom prst="rect">
                  <a:avLst/>
                </a:prstGeom>
                <a:noFill/>
                <a:ln w="9525">
                  <a:noFill/>
                  <a:miter lim="800000"/>
                  <a:headEnd/>
                  <a:tailEnd/>
                </a:ln>
              </p:spPr>
            </p:pic>
            <p:pic>
              <p:nvPicPr>
                <p:cNvPr id="13388" name="Picture 75"/>
                <p:cNvPicPr>
                  <a:picLocks noChangeAspect="1" noChangeArrowheads="1"/>
                </p:cNvPicPr>
                <p:nvPr/>
              </p:nvPicPr>
              <p:blipFill>
                <a:blip r:embed="rId6" cstate="print"/>
                <a:srcRect/>
                <a:stretch>
                  <a:fillRect/>
                </a:stretch>
              </p:blipFill>
              <p:spPr bwMode="auto">
                <a:xfrm>
                  <a:off x="-1218" y="2282"/>
                  <a:ext cx="219" cy="264"/>
                </a:xfrm>
                <a:prstGeom prst="rect">
                  <a:avLst/>
                </a:prstGeom>
                <a:noFill/>
                <a:ln w="9525">
                  <a:noFill/>
                  <a:miter lim="800000"/>
                  <a:headEnd/>
                  <a:tailEnd/>
                </a:ln>
              </p:spPr>
            </p:pic>
            <p:pic>
              <p:nvPicPr>
                <p:cNvPr id="13389" name="Picture 76"/>
                <p:cNvPicPr>
                  <a:picLocks noChangeAspect="1" noChangeArrowheads="1"/>
                </p:cNvPicPr>
                <p:nvPr/>
              </p:nvPicPr>
              <p:blipFill>
                <a:blip r:embed="rId6" cstate="print"/>
                <a:srcRect/>
                <a:stretch>
                  <a:fillRect/>
                </a:stretch>
              </p:blipFill>
              <p:spPr bwMode="auto">
                <a:xfrm>
                  <a:off x="-1067" y="2359"/>
                  <a:ext cx="219" cy="264"/>
                </a:xfrm>
                <a:prstGeom prst="rect">
                  <a:avLst/>
                </a:prstGeom>
                <a:noFill/>
                <a:ln w="9525">
                  <a:noFill/>
                  <a:miter lim="800000"/>
                  <a:headEnd/>
                  <a:tailEnd/>
                </a:ln>
              </p:spPr>
            </p:pic>
          </p:grpSp>
          <p:pic>
            <p:nvPicPr>
              <p:cNvPr id="13385" name="Picture 77"/>
              <p:cNvPicPr>
                <a:picLocks noChangeAspect="1" noChangeArrowheads="1"/>
              </p:cNvPicPr>
              <p:nvPr/>
            </p:nvPicPr>
            <p:blipFill>
              <a:blip r:embed="rId7" cstate="print"/>
              <a:srcRect/>
              <a:stretch>
                <a:fillRect/>
              </a:stretch>
            </p:blipFill>
            <p:spPr bwMode="auto">
              <a:xfrm>
                <a:off x="-1798" y="2282"/>
                <a:ext cx="431" cy="661"/>
              </a:xfrm>
              <a:prstGeom prst="rect">
                <a:avLst/>
              </a:prstGeom>
              <a:noFill/>
              <a:ln w="9525">
                <a:noFill/>
                <a:miter lim="800000"/>
                <a:headEnd/>
                <a:tailEnd/>
              </a:ln>
            </p:spPr>
          </p:pic>
        </p:grpSp>
      </p:grpSp>
      <p:grpSp>
        <p:nvGrpSpPr>
          <p:cNvPr id="19" name="Group 18"/>
          <p:cNvGrpSpPr/>
          <p:nvPr/>
        </p:nvGrpSpPr>
        <p:grpSpPr>
          <a:xfrm>
            <a:off x="4330300" y="2067074"/>
            <a:ext cx="2425188" cy="1095133"/>
            <a:chOff x="4330300" y="2067074"/>
            <a:chExt cx="2425188" cy="1095133"/>
          </a:xfrm>
        </p:grpSpPr>
        <p:sp>
          <p:nvSpPr>
            <p:cNvPr id="138" name="Text Box 67"/>
            <p:cNvSpPr txBox="1">
              <a:spLocks noChangeArrowheads="1"/>
            </p:cNvSpPr>
            <p:nvPr/>
          </p:nvSpPr>
          <p:spPr bwMode="auto">
            <a:xfrm>
              <a:off x="4921342" y="2067074"/>
              <a:ext cx="1834146" cy="253910"/>
            </a:xfrm>
            <a:prstGeom prst="rect">
              <a:avLst/>
            </a:prstGeom>
            <a:noFill/>
            <a:ln w="9525">
              <a:noFill/>
              <a:miter lim="800000"/>
              <a:headEnd/>
              <a:tailEnd/>
            </a:ln>
            <a:effectLst/>
          </p:spPr>
          <p:txBody>
            <a:bodyPr wrap="none" lIns="91435" tIns="45717" rIns="91435" bIns="45717">
              <a:spAutoFit/>
            </a:bodyPr>
            <a:lstStyle/>
            <a:p>
              <a:pPr algn="l" rtl="0" eaLnBrk="0" hangingPunct="0">
                <a:buNone/>
                <a:defRPr/>
              </a:pPr>
              <a:r>
                <a:rPr lang="en-US" sz="1050" kern="1200" dirty="0">
                  <a:latin typeface="Segoe"/>
                  <a:ea typeface="+mn-ea"/>
                  <a:cs typeface="+mn-cs"/>
                </a:rPr>
                <a:t>Online Snapshots </a:t>
              </a:r>
              <a:r>
                <a:rPr lang="en-US" sz="800" kern="1200" dirty="0">
                  <a:latin typeface="Segoe"/>
                  <a:ea typeface="+mn-ea"/>
                  <a:cs typeface="+mn-cs"/>
                </a:rPr>
                <a:t>(up to 512)</a:t>
              </a:r>
            </a:p>
          </p:txBody>
        </p:sp>
        <p:sp>
          <p:nvSpPr>
            <p:cNvPr id="142" name="TextBox 89"/>
            <p:cNvSpPr txBox="1">
              <a:spLocks noChangeArrowheads="1"/>
            </p:cNvSpPr>
            <p:nvPr/>
          </p:nvSpPr>
          <p:spPr bwMode="auto">
            <a:xfrm>
              <a:off x="5615982" y="2330690"/>
              <a:ext cx="930053" cy="464737"/>
            </a:xfrm>
            <a:prstGeom prst="rect">
              <a:avLst/>
            </a:prstGeom>
            <a:noFill/>
            <a:ln w="9525">
              <a:noFill/>
              <a:miter lim="800000"/>
              <a:headEnd/>
              <a:tailEnd/>
            </a:ln>
          </p:spPr>
          <p:txBody>
            <a:bodyPr wrap="none" lIns="91435" tIns="45717" rIns="91435" bIns="45717">
              <a:spAutoFit/>
            </a:bodyPr>
            <a:lstStyle/>
            <a:p>
              <a:pPr algn="l" rtl="0" eaLnBrk="0" hangingPunct="0">
                <a:buNone/>
                <a:defRPr/>
              </a:pPr>
              <a:r>
                <a:rPr lang="en-US" sz="1100" kern="1200" dirty="0">
                  <a:latin typeface="Segoe"/>
                  <a:ea typeface="+mn-ea"/>
                  <a:cs typeface="+mn-cs"/>
                </a:rPr>
                <a:t>Disk-based </a:t>
              </a:r>
            </a:p>
            <a:p>
              <a:pPr algn="l" rtl="0" eaLnBrk="0" hangingPunct="0">
                <a:buNone/>
                <a:defRPr/>
              </a:pPr>
              <a:r>
                <a:rPr lang="en-US" sz="1100" kern="1200" dirty="0">
                  <a:latin typeface="Segoe"/>
                  <a:ea typeface="+mn-ea"/>
                  <a:cs typeface="+mn-cs"/>
                </a:rPr>
                <a:t>Recovery</a:t>
              </a:r>
            </a:p>
          </p:txBody>
        </p:sp>
        <p:pic>
          <p:nvPicPr>
            <p:cNvPr id="13337" name="Picture 64"/>
            <p:cNvPicPr>
              <a:picLocks noChangeAspect="1" noChangeArrowheads="1"/>
            </p:cNvPicPr>
            <p:nvPr/>
          </p:nvPicPr>
          <p:blipFill>
            <a:blip r:embed="rId8" cstate="print"/>
            <a:srcRect/>
            <a:stretch>
              <a:fillRect/>
            </a:stretch>
          </p:blipFill>
          <p:spPr bwMode="auto">
            <a:xfrm>
              <a:off x="5019207" y="2304900"/>
              <a:ext cx="373725" cy="303988"/>
            </a:xfrm>
            <a:prstGeom prst="rect">
              <a:avLst/>
            </a:prstGeom>
            <a:noFill/>
            <a:ln w="9525">
              <a:noFill/>
              <a:miter lim="800000"/>
              <a:headEnd/>
              <a:tailEnd/>
            </a:ln>
          </p:spPr>
        </p:pic>
        <p:pic>
          <p:nvPicPr>
            <p:cNvPr id="13338" name="Picture 65"/>
            <p:cNvPicPr>
              <a:picLocks noChangeAspect="1" noChangeArrowheads="1"/>
            </p:cNvPicPr>
            <p:nvPr/>
          </p:nvPicPr>
          <p:blipFill>
            <a:blip r:embed="rId9" cstate="print"/>
            <a:srcRect/>
            <a:stretch>
              <a:fillRect/>
            </a:stretch>
          </p:blipFill>
          <p:spPr bwMode="auto">
            <a:xfrm>
              <a:off x="5082087" y="2383517"/>
              <a:ext cx="374912" cy="303988"/>
            </a:xfrm>
            <a:prstGeom prst="rect">
              <a:avLst/>
            </a:prstGeom>
            <a:noFill/>
            <a:ln w="9525">
              <a:noFill/>
              <a:miter lim="800000"/>
              <a:headEnd/>
              <a:tailEnd/>
            </a:ln>
          </p:spPr>
        </p:pic>
        <p:pic>
          <p:nvPicPr>
            <p:cNvPr id="13339" name="Picture 66"/>
            <p:cNvPicPr>
              <a:picLocks noChangeAspect="1" noChangeArrowheads="1"/>
            </p:cNvPicPr>
            <p:nvPr/>
          </p:nvPicPr>
          <p:blipFill>
            <a:blip r:embed="rId10" cstate="print"/>
            <a:srcRect/>
            <a:stretch>
              <a:fillRect/>
            </a:stretch>
          </p:blipFill>
          <p:spPr bwMode="auto">
            <a:xfrm>
              <a:off x="5144968" y="2462135"/>
              <a:ext cx="374912" cy="305299"/>
            </a:xfrm>
            <a:prstGeom prst="rect">
              <a:avLst/>
            </a:prstGeom>
            <a:noFill/>
            <a:ln w="9525">
              <a:noFill/>
              <a:miter lim="800000"/>
              <a:headEnd/>
              <a:tailEnd/>
            </a:ln>
          </p:spPr>
        </p:pic>
        <p:pic>
          <p:nvPicPr>
            <p:cNvPr id="13340" name="Picture 67"/>
            <p:cNvPicPr>
              <a:picLocks noChangeAspect="1" noChangeArrowheads="1"/>
            </p:cNvPicPr>
            <p:nvPr/>
          </p:nvPicPr>
          <p:blipFill>
            <a:blip r:embed="rId11" cstate="print"/>
            <a:srcRect/>
            <a:stretch>
              <a:fillRect/>
            </a:stretch>
          </p:blipFill>
          <p:spPr bwMode="auto">
            <a:xfrm>
              <a:off x="5207848" y="2542063"/>
              <a:ext cx="374912" cy="303988"/>
            </a:xfrm>
            <a:prstGeom prst="rect">
              <a:avLst/>
            </a:prstGeom>
            <a:noFill/>
            <a:ln w="9525">
              <a:noFill/>
              <a:miter lim="800000"/>
              <a:headEnd/>
              <a:tailEnd/>
            </a:ln>
          </p:spPr>
        </p:pic>
        <p:pic>
          <p:nvPicPr>
            <p:cNvPr id="13341" name="Picture 68"/>
            <p:cNvPicPr>
              <a:picLocks noChangeAspect="1" noChangeArrowheads="1"/>
            </p:cNvPicPr>
            <p:nvPr/>
          </p:nvPicPr>
          <p:blipFill>
            <a:blip r:embed="rId12" cstate="print"/>
            <a:srcRect/>
            <a:stretch>
              <a:fillRect/>
            </a:stretch>
          </p:blipFill>
          <p:spPr bwMode="auto">
            <a:xfrm>
              <a:off x="5270730" y="2620681"/>
              <a:ext cx="374912" cy="303988"/>
            </a:xfrm>
            <a:prstGeom prst="rect">
              <a:avLst/>
            </a:prstGeom>
            <a:noFill/>
            <a:ln w="9525">
              <a:noFill/>
              <a:miter lim="800000"/>
              <a:headEnd/>
              <a:tailEnd/>
            </a:ln>
          </p:spPr>
        </p:pic>
        <p:sp>
          <p:nvSpPr>
            <p:cNvPr id="158" name="AutoShape 69"/>
            <p:cNvSpPr>
              <a:spLocks noChangeArrowheads="1"/>
            </p:cNvSpPr>
            <p:nvPr/>
          </p:nvSpPr>
          <p:spPr bwMode="auto">
            <a:xfrm rot="19375050">
              <a:off x="4330300" y="2883081"/>
              <a:ext cx="838785" cy="279126"/>
            </a:xfrm>
            <a:prstGeom prst="rightArrow">
              <a:avLst>
                <a:gd name="adj1" fmla="val 64315"/>
                <a:gd name="adj2" fmla="val 100939"/>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algn="l" rtl="0" eaLnBrk="0" hangingPunct="0">
                <a:buNone/>
                <a:defRPr/>
              </a:pPr>
              <a:endParaRPr lang="en-GB" sz="1200" kern="1200">
                <a:latin typeface="Segoe"/>
                <a:ea typeface="+mn-ea"/>
                <a:cs typeface="+mn-cs"/>
              </a:endParaRPr>
            </a:p>
          </p:txBody>
        </p:sp>
      </p:grpSp>
      <p:grpSp>
        <p:nvGrpSpPr>
          <p:cNvPr id="17" name="Group 16"/>
          <p:cNvGrpSpPr/>
          <p:nvPr/>
        </p:nvGrpSpPr>
        <p:grpSpPr>
          <a:xfrm>
            <a:off x="506998" y="1895924"/>
            <a:ext cx="3327871" cy="3029495"/>
            <a:chOff x="506998" y="1895924"/>
            <a:chExt cx="3327871" cy="3029495"/>
          </a:xfrm>
        </p:grpSpPr>
        <p:sp>
          <p:nvSpPr>
            <p:cNvPr id="147" name="Line 51"/>
            <p:cNvSpPr>
              <a:spLocks noChangeShapeType="1"/>
            </p:cNvSpPr>
            <p:nvPr/>
          </p:nvSpPr>
          <p:spPr bwMode="auto">
            <a:xfrm>
              <a:off x="2222549" y="2110838"/>
              <a:ext cx="0" cy="2415162"/>
            </a:xfrm>
            <a:prstGeom prst="line">
              <a:avLst/>
            </a:prstGeom>
            <a:noFill/>
            <a:ln w="38100" cap="rnd">
              <a:solidFill>
                <a:schemeClr val="accent4">
                  <a:lumMod val="60000"/>
                  <a:lumOff val="40000"/>
                </a:schemeClr>
              </a:solidFill>
              <a:prstDash val="sysDot"/>
              <a:round/>
              <a:headEnd/>
              <a:tailEnd/>
            </a:ln>
          </p:spPr>
          <p:txBody>
            <a:bodyPr/>
            <a:lstStyle/>
            <a:p>
              <a:pPr algn="l" rtl="0" eaLnBrk="0" hangingPunct="0">
                <a:buNone/>
                <a:defRPr/>
              </a:pPr>
              <a:endParaRPr lang="en-US" sz="1200" kern="1200">
                <a:latin typeface="Segoe"/>
                <a:ea typeface="+mn-ea"/>
                <a:cs typeface="+mn-cs"/>
              </a:endParaRPr>
            </a:p>
          </p:txBody>
        </p:sp>
        <p:sp>
          <p:nvSpPr>
            <p:cNvPr id="148" name="Line 57"/>
            <p:cNvSpPr>
              <a:spLocks noChangeShapeType="1"/>
            </p:cNvSpPr>
            <p:nvPr/>
          </p:nvSpPr>
          <p:spPr bwMode="auto">
            <a:xfrm>
              <a:off x="2279496" y="2452866"/>
              <a:ext cx="177960" cy="0"/>
            </a:xfrm>
            <a:prstGeom prst="line">
              <a:avLst/>
            </a:prstGeom>
            <a:noFill/>
            <a:ln w="38100" cap="rnd">
              <a:solidFill>
                <a:schemeClr val="accent4">
                  <a:lumMod val="60000"/>
                  <a:lumOff val="40000"/>
                </a:schemeClr>
              </a:solidFill>
              <a:prstDash val="sysDot"/>
              <a:round/>
              <a:headEnd/>
              <a:tailEnd/>
            </a:ln>
          </p:spPr>
          <p:txBody>
            <a:bodyPr/>
            <a:lstStyle/>
            <a:p>
              <a:pPr algn="l" rtl="0" eaLnBrk="0" hangingPunct="0">
                <a:buNone/>
                <a:defRPr/>
              </a:pPr>
              <a:endParaRPr lang="en-US" sz="1200" kern="1200">
                <a:latin typeface="Segoe"/>
                <a:ea typeface="+mn-ea"/>
                <a:cs typeface="+mn-cs"/>
              </a:endParaRPr>
            </a:p>
          </p:txBody>
        </p:sp>
        <p:sp>
          <p:nvSpPr>
            <p:cNvPr id="149" name="Line 58"/>
            <p:cNvSpPr>
              <a:spLocks noChangeShapeType="1"/>
            </p:cNvSpPr>
            <p:nvPr/>
          </p:nvSpPr>
          <p:spPr bwMode="auto">
            <a:xfrm>
              <a:off x="2286615" y="4163004"/>
              <a:ext cx="170842" cy="0"/>
            </a:xfrm>
            <a:prstGeom prst="line">
              <a:avLst/>
            </a:prstGeom>
            <a:noFill/>
            <a:ln w="38100" cap="rnd">
              <a:solidFill>
                <a:schemeClr val="accent4">
                  <a:lumMod val="60000"/>
                  <a:lumOff val="40000"/>
                </a:schemeClr>
              </a:solidFill>
              <a:prstDash val="sysDot"/>
              <a:round/>
              <a:headEnd/>
              <a:tailEnd/>
            </a:ln>
          </p:spPr>
          <p:txBody>
            <a:bodyPr/>
            <a:lstStyle/>
            <a:p>
              <a:pPr algn="l" rtl="0" eaLnBrk="0" hangingPunct="0">
                <a:buNone/>
                <a:defRPr/>
              </a:pPr>
              <a:endParaRPr lang="en-US" sz="1200" kern="1200">
                <a:latin typeface="Segoe"/>
                <a:ea typeface="+mn-ea"/>
                <a:cs typeface="+mn-cs"/>
              </a:endParaRPr>
            </a:p>
          </p:txBody>
        </p:sp>
        <p:pic>
          <p:nvPicPr>
            <p:cNvPr id="13334" name="Picture 9"/>
            <p:cNvPicPr>
              <a:picLocks noChangeAspect="1" noChangeArrowheads="1"/>
            </p:cNvPicPr>
            <p:nvPr/>
          </p:nvPicPr>
          <p:blipFill>
            <a:blip r:embed="rId13" cstate="print"/>
            <a:srcRect/>
            <a:stretch>
              <a:fillRect/>
            </a:stretch>
          </p:blipFill>
          <p:spPr bwMode="auto">
            <a:xfrm>
              <a:off x="2527253" y="2142367"/>
              <a:ext cx="266947" cy="462109"/>
            </a:xfrm>
            <a:prstGeom prst="rect">
              <a:avLst/>
            </a:prstGeom>
            <a:noFill/>
            <a:ln w="9525">
              <a:noFill/>
              <a:miter lim="800000"/>
              <a:headEnd/>
              <a:tailEnd/>
            </a:ln>
          </p:spPr>
        </p:pic>
        <p:pic>
          <p:nvPicPr>
            <p:cNvPr id="13335" name="Picture 10"/>
            <p:cNvPicPr>
              <a:picLocks noChangeAspect="1" noChangeArrowheads="1"/>
            </p:cNvPicPr>
            <p:nvPr/>
          </p:nvPicPr>
          <p:blipFill>
            <a:blip r:embed="rId14" cstate="print"/>
            <a:srcRect/>
            <a:stretch>
              <a:fillRect/>
            </a:stretch>
          </p:blipFill>
          <p:spPr bwMode="auto">
            <a:xfrm>
              <a:off x="2677760" y="2383388"/>
              <a:ext cx="223018" cy="254706"/>
            </a:xfrm>
            <a:prstGeom prst="rect">
              <a:avLst/>
            </a:prstGeom>
            <a:noFill/>
            <a:ln w="9525">
              <a:noFill/>
              <a:miter lim="800000"/>
              <a:headEnd/>
              <a:tailEnd/>
            </a:ln>
          </p:spPr>
        </p:pic>
        <p:sp>
          <p:nvSpPr>
            <p:cNvPr id="194" name="Line 56"/>
            <p:cNvSpPr>
              <a:spLocks noChangeShapeType="1"/>
            </p:cNvSpPr>
            <p:nvPr/>
          </p:nvSpPr>
          <p:spPr bwMode="auto">
            <a:xfrm>
              <a:off x="2108654" y="2112149"/>
              <a:ext cx="93725" cy="0"/>
            </a:xfrm>
            <a:prstGeom prst="line">
              <a:avLst/>
            </a:prstGeom>
            <a:noFill/>
            <a:ln w="38100" cap="rnd">
              <a:solidFill>
                <a:schemeClr val="accent4">
                  <a:lumMod val="60000"/>
                  <a:lumOff val="40000"/>
                </a:schemeClr>
              </a:solidFill>
              <a:prstDash val="sysDot"/>
              <a:round/>
              <a:headEnd/>
              <a:tailEnd/>
            </a:ln>
          </p:spPr>
          <p:txBody>
            <a:bodyPr/>
            <a:lstStyle/>
            <a:p>
              <a:pPr algn="l" rtl="0" eaLnBrk="0" hangingPunct="0">
                <a:buNone/>
                <a:defRPr/>
              </a:pPr>
              <a:endParaRPr lang="en-US" sz="1200" kern="1200">
                <a:latin typeface="Segoe"/>
                <a:ea typeface="+mn-ea"/>
                <a:cs typeface="+mn-cs"/>
              </a:endParaRPr>
            </a:p>
          </p:txBody>
        </p:sp>
        <p:pic>
          <p:nvPicPr>
            <p:cNvPr id="13382" name="Picture 10" descr="Server"/>
            <p:cNvPicPr>
              <a:picLocks noChangeAspect="1" noChangeArrowheads="1"/>
            </p:cNvPicPr>
            <p:nvPr/>
          </p:nvPicPr>
          <p:blipFill>
            <a:blip r:embed="rId15" cstate="print"/>
            <a:srcRect/>
            <a:stretch>
              <a:fillRect/>
            </a:stretch>
          </p:blipFill>
          <p:spPr bwMode="auto">
            <a:xfrm>
              <a:off x="1740937" y="1895924"/>
              <a:ext cx="265985" cy="440900"/>
            </a:xfrm>
            <a:prstGeom prst="rect">
              <a:avLst/>
            </a:prstGeom>
            <a:noFill/>
            <a:ln w="9525">
              <a:noFill/>
              <a:miter lim="800000"/>
              <a:headEnd/>
              <a:tailEnd/>
            </a:ln>
          </p:spPr>
        </p:pic>
        <p:pic>
          <p:nvPicPr>
            <p:cNvPr id="13383" name="Picture 10" descr="envelope email"/>
            <p:cNvPicPr>
              <a:picLocks noChangeAspect="1" noChangeArrowheads="1"/>
            </p:cNvPicPr>
            <p:nvPr/>
          </p:nvPicPr>
          <p:blipFill>
            <a:blip r:embed="rId16" cstate="print"/>
            <a:srcRect/>
            <a:stretch>
              <a:fillRect/>
            </a:stretch>
          </p:blipFill>
          <p:spPr bwMode="auto">
            <a:xfrm>
              <a:off x="1915396" y="2111443"/>
              <a:ext cx="167233" cy="237318"/>
            </a:xfrm>
            <a:prstGeom prst="rect">
              <a:avLst/>
            </a:prstGeom>
            <a:noFill/>
            <a:ln w="9525">
              <a:noFill/>
              <a:miter lim="800000"/>
              <a:headEnd/>
              <a:tailEnd/>
            </a:ln>
          </p:spPr>
        </p:pic>
        <p:pic>
          <p:nvPicPr>
            <p:cNvPr id="13381" name="Picture 2" descr="D:\MyPictures\MediaBank\DPM v2 protected workload logos (Exchange, SQL, SharePoint, Virtual Server)\ExchSvr_bL.png"/>
            <p:cNvPicPr>
              <a:picLocks noChangeAspect="1" noChangeArrowheads="1"/>
            </p:cNvPicPr>
            <p:nvPr/>
          </p:nvPicPr>
          <p:blipFill>
            <a:blip r:embed="rId17" cstate="print">
              <a:lum bright="100000" contrast="50000"/>
            </a:blip>
            <a:srcRect/>
            <a:stretch>
              <a:fillRect/>
            </a:stretch>
          </p:blipFill>
          <p:spPr bwMode="auto">
            <a:xfrm>
              <a:off x="653715" y="2084832"/>
              <a:ext cx="1029170" cy="201542"/>
            </a:xfrm>
            <a:prstGeom prst="rect">
              <a:avLst/>
            </a:prstGeom>
            <a:noFill/>
            <a:ln w="9525">
              <a:noFill/>
              <a:miter lim="800000"/>
              <a:headEnd/>
              <a:tailEnd/>
            </a:ln>
          </p:spPr>
        </p:pic>
        <p:sp>
          <p:nvSpPr>
            <p:cNvPr id="188" name="Line 55"/>
            <p:cNvSpPr>
              <a:spLocks noChangeShapeType="1"/>
            </p:cNvSpPr>
            <p:nvPr/>
          </p:nvSpPr>
          <p:spPr bwMode="auto">
            <a:xfrm>
              <a:off x="2108654" y="2671711"/>
              <a:ext cx="93725" cy="0"/>
            </a:xfrm>
            <a:prstGeom prst="line">
              <a:avLst/>
            </a:prstGeom>
            <a:noFill/>
            <a:ln w="38100" cap="rnd">
              <a:solidFill>
                <a:schemeClr val="accent4">
                  <a:lumMod val="60000"/>
                  <a:lumOff val="40000"/>
                </a:schemeClr>
              </a:solidFill>
              <a:prstDash val="sysDot"/>
              <a:round/>
              <a:headEnd/>
              <a:tailEnd/>
            </a:ln>
          </p:spPr>
          <p:txBody>
            <a:bodyPr/>
            <a:lstStyle/>
            <a:p>
              <a:pPr algn="l" rtl="0" eaLnBrk="0" hangingPunct="0">
                <a:buNone/>
                <a:defRPr/>
              </a:pPr>
              <a:endParaRPr lang="en-US" sz="1200" kern="1200">
                <a:latin typeface="Segoe"/>
                <a:ea typeface="+mn-ea"/>
                <a:cs typeface="+mn-cs"/>
              </a:endParaRPr>
            </a:p>
          </p:txBody>
        </p:sp>
        <p:grpSp>
          <p:nvGrpSpPr>
            <p:cNvPr id="8" name="Group 49"/>
            <p:cNvGrpSpPr>
              <a:grpSpLocks noChangeAspect="1"/>
            </p:cNvGrpSpPr>
            <p:nvPr/>
          </p:nvGrpSpPr>
          <p:grpSpPr bwMode="auto">
            <a:xfrm>
              <a:off x="1758301" y="2506251"/>
              <a:ext cx="341692" cy="452837"/>
              <a:chOff x="4506568" y="4752401"/>
              <a:chExt cx="762118" cy="946055"/>
            </a:xfrm>
          </p:grpSpPr>
          <p:pic>
            <p:nvPicPr>
              <p:cNvPr id="13376" name="Picture 21" descr="Server"/>
              <p:cNvPicPr>
                <a:picLocks noChangeAspect="1" noChangeArrowheads="1"/>
              </p:cNvPicPr>
              <p:nvPr/>
            </p:nvPicPr>
            <p:blipFill>
              <a:blip r:embed="rId18" cstate="print"/>
              <a:srcRect/>
              <a:stretch>
                <a:fillRect/>
              </a:stretch>
            </p:blipFill>
            <p:spPr bwMode="auto">
              <a:xfrm>
                <a:off x="4506568" y="4752401"/>
                <a:ext cx="631490" cy="932343"/>
              </a:xfrm>
              <a:prstGeom prst="rect">
                <a:avLst/>
              </a:prstGeom>
              <a:noFill/>
              <a:ln w="9525">
                <a:noFill/>
                <a:miter lim="800000"/>
                <a:headEnd/>
                <a:tailEnd/>
              </a:ln>
            </p:spPr>
          </p:pic>
          <p:pic>
            <p:nvPicPr>
              <p:cNvPr id="13377" name="Picture 6" descr="Database blue"/>
              <p:cNvPicPr>
                <a:picLocks noChangeAspect="1" noChangeArrowheads="1"/>
              </p:cNvPicPr>
              <p:nvPr/>
            </p:nvPicPr>
            <p:blipFill>
              <a:blip r:embed="rId19" cstate="print"/>
              <a:srcRect/>
              <a:stretch>
                <a:fillRect/>
              </a:stretch>
            </p:blipFill>
            <p:spPr bwMode="auto">
              <a:xfrm>
                <a:off x="4948917" y="5312910"/>
                <a:ext cx="319769" cy="385546"/>
              </a:xfrm>
              <a:prstGeom prst="rect">
                <a:avLst/>
              </a:prstGeom>
              <a:noFill/>
              <a:ln w="9525">
                <a:noFill/>
                <a:miter lim="800000"/>
                <a:headEnd/>
                <a:tailEnd/>
              </a:ln>
            </p:spPr>
          </p:pic>
        </p:grpSp>
        <p:pic>
          <p:nvPicPr>
            <p:cNvPr id="13375" name="Picture 3" descr="D:\MyPictures\MediaBank\DPM v2 protected workload logos (Exchange, SQL, SharePoint, Virtual Server)\SQL_bL.png"/>
            <p:cNvPicPr>
              <a:picLocks noChangeAspect="1" noChangeArrowheads="1"/>
            </p:cNvPicPr>
            <p:nvPr/>
          </p:nvPicPr>
          <p:blipFill>
            <a:blip r:embed="rId20" cstate="print">
              <a:lum bright="100000"/>
            </a:blip>
            <a:srcRect/>
            <a:stretch>
              <a:fillRect/>
            </a:stretch>
          </p:blipFill>
          <p:spPr bwMode="auto">
            <a:xfrm>
              <a:off x="980237" y="2699308"/>
              <a:ext cx="736113" cy="199793"/>
            </a:xfrm>
            <a:prstGeom prst="rect">
              <a:avLst/>
            </a:prstGeom>
            <a:noFill/>
            <a:ln w="9525">
              <a:noFill/>
              <a:miter lim="800000"/>
              <a:headEnd/>
              <a:tailEnd/>
            </a:ln>
          </p:spPr>
        </p:pic>
        <p:sp>
          <p:nvSpPr>
            <p:cNvPr id="182" name="Line 54"/>
            <p:cNvSpPr>
              <a:spLocks noChangeShapeType="1"/>
            </p:cNvSpPr>
            <p:nvPr/>
          </p:nvSpPr>
          <p:spPr bwMode="auto">
            <a:xfrm>
              <a:off x="2108654" y="3313832"/>
              <a:ext cx="93725" cy="0"/>
            </a:xfrm>
            <a:prstGeom prst="line">
              <a:avLst/>
            </a:prstGeom>
            <a:noFill/>
            <a:ln w="38100" cap="rnd">
              <a:solidFill>
                <a:schemeClr val="accent4">
                  <a:lumMod val="60000"/>
                  <a:lumOff val="40000"/>
                </a:schemeClr>
              </a:solidFill>
              <a:prstDash val="sysDot"/>
              <a:round/>
              <a:headEnd/>
              <a:tailEnd/>
            </a:ln>
          </p:spPr>
          <p:txBody>
            <a:bodyPr/>
            <a:lstStyle/>
            <a:p>
              <a:pPr algn="l" rtl="0" eaLnBrk="0" hangingPunct="0">
                <a:buNone/>
                <a:defRPr/>
              </a:pPr>
              <a:endParaRPr lang="en-US" sz="1200" kern="1200">
                <a:latin typeface="Segoe"/>
                <a:ea typeface="+mn-ea"/>
                <a:cs typeface="+mn-cs"/>
              </a:endParaRPr>
            </a:p>
          </p:txBody>
        </p:sp>
        <p:sp>
          <p:nvSpPr>
            <p:cNvPr id="176" name="Line 53"/>
            <p:cNvSpPr>
              <a:spLocks noChangeShapeType="1"/>
            </p:cNvSpPr>
            <p:nvPr/>
          </p:nvSpPr>
          <p:spPr bwMode="auto">
            <a:xfrm>
              <a:off x="2108654" y="3950711"/>
              <a:ext cx="93725" cy="0"/>
            </a:xfrm>
            <a:prstGeom prst="line">
              <a:avLst/>
            </a:prstGeom>
            <a:noFill/>
            <a:ln w="38100" cap="rnd">
              <a:solidFill>
                <a:schemeClr val="accent4">
                  <a:lumMod val="60000"/>
                  <a:lumOff val="40000"/>
                </a:schemeClr>
              </a:solidFill>
              <a:prstDash val="sysDot"/>
              <a:round/>
              <a:headEnd/>
              <a:tailEnd/>
            </a:ln>
          </p:spPr>
          <p:txBody>
            <a:bodyPr/>
            <a:lstStyle/>
            <a:p>
              <a:pPr algn="l" rtl="0" eaLnBrk="0" hangingPunct="0">
                <a:buNone/>
                <a:defRPr/>
              </a:pPr>
              <a:endParaRPr lang="en-US" sz="1200" kern="1200">
                <a:latin typeface="Segoe"/>
                <a:ea typeface="+mn-ea"/>
                <a:cs typeface="+mn-cs"/>
              </a:endParaRPr>
            </a:p>
          </p:txBody>
        </p:sp>
        <p:pic>
          <p:nvPicPr>
            <p:cNvPr id="13364" name="Picture 21" descr="Server"/>
            <p:cNvPicPr>
              <a:picLocks noChangeAspect="1" noChangeArrowheads="1"/>
            </p:cNvPicPr>
            <p:nvPr/>
          </p:nvPicPr>
          <p:blipFill>
            <a:blip r:embed="rId21" cstate="print"/>
            <a:srcRect/>
            <a:stretch>
              <a:fillRect/>
            </a:stretch>
          </p:blipFill>
          <p:spPr bwMode="auto">
            <a:xfrm>
              <a:off x="1767138" y="3742309"/>
              <a:ext cx="287780" cy="446173"/>
            </a:xfrm>
            <a:prstGeom prst="rect">
              <a:avLst/>
            </a:prstGeom>
            <a:noFill/>
            <a:ln w="9525">
              <a:noFill/>
              <a:miter lim="800000"/>
              <a:headEnd/>
              <a:tailEnd/>
            </a:ln>
          </p:spPr>
        </p:pic>
        <p:pic>
          <p:nvPicPr>
            <p:cNvPr id="13363" name="Picture 7" descr="D:\MyPictures\MediaBank\DPM v2 protected workload logos (Exchange, SQL, SharePoint, Virtual Server)\Virtual_05-R2_bL.png"/>
            <p:cNvPicPr>
              <a:picLocks noChangeAspect="1" noChangeArrowheads="1"/>
            </p:cNvPicPr>
            <p:nvPr/>
          </p:nvPicPr>
          <p:blipFill>
            <a:blip r:embed="rId22" cstate="print">
              <a:lum bright="100000"/>
            </a:blip>
            <a:srcRect/>
            <a:stretch>
              <a:fillRect/>
            </a:stretch>
          </p:blipFill>
          <p:spPr bwMode="auto">
            <a:xfrm>
              <a:off x="740142" y="3855111"/>
              <a:ext cx="981130" cy="129919"/>
            </a:xfrm>
            <a:prstGeom prst="rect">
              <a:avLst/>
            </a:prstGeom>
            <a:noFill/>
            <a:ln w="9525">
              <a:noFill/>
              <a:miter lim="800000"/>
              <a:headEnd/>
              <a:tailEnd/>
            </a:ln>
          </p:spPr>
        </p:pic>
        <p:sp>
          <p:nvSpPr>
            <p:cNvPr id="164" name="Text Box 61"/>
            <p:cNvSpPr txBox="1">
              <a:spLocks noChangeArrowheads="1"/>
            </p:cNvSpPr>
            <p:nvPr/>
          </p:nvSpPr>
          <p:spPr bwMode="auto">
            <a:xfrm>
              <a:off x="2293733" y="2591774"/>
              <a:ext cx="1245722" cy="397026"/>
            </a:xfrm>
            <a:prstGeom prst="rect">
              <a:avLst/>
            </a:prstGeom>
            <a:noFill/>
            <a:ln w="9525">
              <a:noFill/>
              <a:miter lim="800000"/>
              <a:headEnd/>
              <a:tailEnd/>
            </a:ln>
            <a:effectLst/>
          </p:spPr>
          <p:txBody>
            <a:bodyPr lIns="91435" tIns="45717" rIns="91435" bIns="45717">
              <a:spAutoFit/>
            </a:bodyPr>
            <a:lstStyle/>
            <a:p>
              <a:pPr algn="l" rtl="0" eaLnBrk="0" hangingPunct="0">
                <a:buNone/>
                <a:defRPr/>
              </a:pPr>
              <a:r>
                <a:rPr lang="en-US" sz="900" kern="1200" dirty="0">
                  <a:latin typeface="Segoe"/>
                  <a:ea typeface="+mn-ea"/>
                  <a:cs typeface="+mn-cs"/>
                </a:rPr>
                <a:t>Active Directory®</a:t>
              </a:r>
            </a:p>
            <a:p>
              <a:pPr algn="l" rtl="0" eaLnBrk="0" hangingPunct="0">
                <a:buNone/>
                <a:defRPr/>
              </a:pPr>
              <a:r>
                <a:rPr lang="en-US" sz="900" kern="1200" dirty="0">
                  <a:latin typeface="Segoe"/>
                  <a:ea typeface="+mn-ea"/>
                  <a:cs typeface="+mn-cs"/>
                </a:rPr>
                <a:t>System State</a:t>
              </a:r>
            </a:p>
          </p:txBody>
        </p:sp>
        <p:sp>
          <p:nvSpPr>
            <p:cNvPr id="165" name="Text Box 61"/>
            <p:cNvSpPr txBox="1">
              <a:spLocks noChangeArrowheads="1"/>
            </p:cNvSpPr>
            <p:nvPr/>
          </p:nvSpPr>
          <p:spPr bwMode="auto">
            <a:xfrm>
              <a:off x="2322207" y="4362194"/>
              <a:ext cx="1512662" cy="563225"/>
            </a:xfrm>
            <a:prstGeom prst="rect">
              <a:avLst/>
            </a:prstGeom>
            <a:noFill/>
            <a:ln w="9525">
              <a:noFill/>
              <a:miter lim="800000"/>
              <a:headEnd/>
              <a:tailEnd/>
            </a:ln>
            <a:effectLst/>
          </p:spPr>
          <p:txBody>
            <a:bodyPr lIns="91435" tIns="45717" rIns="91435" bIns="45717">
              <a:spAutoFit/>
            </a:bodyPr>
            <a:lstStyle/>
            <a:p>
              <a:pPr algn="l" rtl="0" eaLnBrk="0" hangingPunct="0">
                <a:buNone/>
                <a:defRPr/>
              </a:pPr>
              <a:r>
                <a:rPr lang="en-US" sz="900" kern="1200" dirty="0">
                  <a:latin typeface="Segoe"/>
                  <a:ea typeface="+mn-ea"/>
                  <a:cs typeface="+mn-cs"/>
                </a:rPr>
                <a:t>Windows Server 2003</a:t>
              </a:r>
            </a:p>
            <a:p>
              <a:pPr algn="l" rtl="0" eaLnBrk="0" hangingPunct="0">
                <a:buNone/>
                <a:defRPr/>
              </a:pPr>
              <a:r>
                <a:rPr lang="en-US" sz="900" kern="1200" dirty="0">
                  <a:latin typeface="Segoe"/>
                  <a:ea typeface="+mn-ea"/>
                  <a:cs typeface="+mn-cs"/>
                </a:rPr>
                <a:t>Windows Server 2008</a:t>
              </a:r>
            </a:p>
            <a:p>
              <a:pPr algn="l" rtl="0" eaLnBrk="0" hangingPunct="0">
                <a:buNone/>
                <a:defRPr/>
              </a:pPr>
              <a:r>
                <a:rPr lang="en-US" sz="900" kern="1200" dirty="0">
                  <a:latin typeface="Segoe"/>
                  <a:ea typeface="+mn-ea"/>
                  <a:cs typeface="+mn-cs"/>
                </a:rPr>
                <a:t>     </a:t>
              </a:r>
              <a:r>
                <a:rPr lang="en-US" sz="700" i="1" kern="1200" dirty="0">
                  <a:latin typeface="Segoe"/>
                  <a:ea typeface="+mn-ea"/>
                  <a:cs typeface="+mn-cs"/>
                </a:rPr>
                <a:t>file shares and directories</a:t>
              </a:r>
              <a:endParaRPr lang="en-US" sz="900" i="1" kern="1200" dirty="0">
                <a:latin typeface="Segoe"/>
                <a:ea typeface="+mn-ea"/>
                <a:cs typeface="+mn-cs"/>
              </a:endParaRPr>
            </a:p>
          </p:txBody>
        </p:sp>
        <p:pic>
          <p:nvPicPr>
            <p:cNvPr id="13358" name="Picture 9"/>
            <p:cNvPicPr>
              <a:picLocks noChangeAspect="1" noChangeArrowheads="1"/>
            </p:cNvPicPr>
            <p:nvPr/>
          </p:nvPicPr>
          <p:blipFill>
            <a:blip r:embed="rId23" cstate="print"/>
            <a:srcRect/>
            <a:stretch>
              <a:fillRect/>
            </a:stretch>
          </p:blipFill>
          <p:spPr bwMode="auto">
            <a:xfrm>
              <a:off x="2412080" y="3852738"/>
              <a:ext cx="301747" cy="514115"/>
            </a:xfrm>
            <a:prstGeom prst="rect">
              <a:avLst/>
            </a:prstGeom>
            <a:noFill/>
            <a:ln w="9525">
              <a:noFill/>
              <a:miter lim="800000"/>
              <a:headEnd/>
              <a:tailEnd/>
            </a:ln>
          </p:spPr>
        </p:pic>
        <p:pic>
          <p:nvPicPr>
            <p:cNvPr id="13359" name="Picture 10"/>
            <p:cNvPicPr>
              <a:picLocks noChangeAspect="1" noChangeArrowheads="1"/>
            </p:cNvPicPr>
            <p:nvPr/>
          </p:nvPicPr>
          <p:blipFill>
            <a:blip r:embed="rId14" cstate="print"/>
            <a:srcRect/>
            <a:stretch>
              <a:fillRect/>
            </a:stretch>
          </p:blipFill>
          <p:spPr bwMode="auto">
            <a:xfrm>
              <a:off x="1933182" y="4009334"/>
              <a:ext cx="237321" cy="242482"/>
            </a:xfrm>
            <a:prstGeom prst="rect">
              <a:avLst/>
            </a:prstGeom>
            <a:noFill/>
            <a:ln w="9525">
              <a:noFill/>
              <a:miter lim="800000"/>
              <a:headEnd/>
              <a:tailEnd/>
            </a:ln>
          </p:spPr>
        </p:pic>
        <p:grpSp>
          <p:nvGrpSpPr>
            <p:cNvPr id="9" name="Group 137"/>
            <p:cNvGrpSpPr>
              <a:grpSpLocks/>
            </p:cNvGrpSpPr>
            <p:nvPr/>
          </p:nvGrpSpPr>
          <p:grpSpPr bwMode="auto">
            <a:xfrm>
              <a:off x="584200" y="4360337"/>
              <a:ext cx="1618180" cy="459164"/>
              <a:chOff x="222008" y="4488014"/>
              <a:chExt cx="2165201" cy="556305"/>
            </a:xfrm>
          </p:grpSpPr>
          <p:sp>
            <p:nvSpPr>
              <p:cNvPr id="168" name="Line 52"/>
              <p:cNvSpPr>
                <a:spLocks noChangeShapeType="1"/>
              </p:cNvSpPr>
              <p:nvPr/>
            </p:nvSpPr>
            <p:spPr bwMode="auto">
              <a:xfrm>
                <a:off x="2261800" y="4671259"/>
                <a:ext cx="125409" cy="0"/>
              </a:xfrm>
              <a:prstGeom prst="line">
                <a:avLst/>
              </a:prstGeom>
              <a:noFill/>
              <a:ln w="38100" cap="rnd">
                <a:solidFill>
                  <a:schemeClr val="accent4">
                    <a:lumMod val="60000"/>
                    <a:lumOff val="40000"/>
                  </a:schemeClr>
                </a:solidFill>
                <a:prstDash val="sysDot"/>
                <a:round/>
                <a:headEnd/>
                <a:tailEnd/>
              </a:ln>
            </p:spPr>
            <p:txBody>
              <a:bodyPr/>
              <a:lstStyle/>
              <a:p>
                <a:pPr algn="l" rtl="0" eaLnBrk="0" hangingPunct="0">
                  <a:buNone/>
                  <a:defRPr/>
                </a:pPr>
                <a:endParaRPr lang="en-US" sz="1200" kern="1200">
                  <a:latin typeface="Segoe"/>
                  <a:ea typeface="+mn-ea"/>
                  <a:cs typeface="+mn-cs"/>
                </a:endParaRPr>
              </a:p>
            </p:txBody>
          </p:sp>
          <p:grpSp>
            <p:nvGrpSpPr>
              <p:cNvPr id="10" name="Group 130"/>
              <p:cNvGrpSpPr>
                <a:grpSpLocks/>
              </p:cNvGrpSpPr>
              <p:nvPr/>
            </p:nvGrpSpPr>
            <p:grpSpPr bwMode="auto">
              <a:xfrm>
                <a:off x="222008" y="4488014"/>
                <a:ext cx="2085764" cy="556305"/>
                <a:chOff x="222008" y="4320056"/>
                <a:chExt cx="2085764" cy="556305"/>
              </a:xfrm>
            </p:grpSpPr>
            <p:sp>
              <p:nvSpPr>
                <p:cNvPr id="170" name="Text Box 61"/>
                <p:cNvSpPr txBox="1">
                  <a:spLocks noChangeArrowheads="1"/>
                </p:cNvSpPr>
                <p:nvPr/>
              </p:nvSpPr>
              <p:spPr bwMode="auto">
                <a:xfrm>
                  <a:off x="222008" y="4395340"/>
                  <a:ext cx="1476245" cy="481021"/>
                </a:xfrm>
                <a:prstGeom prst="rect">
                  <a:avLst/>
                </a:prstGeom>
                <a:noFill/>
                <a:ln w="9525">
                  <a:noFill/>
                  <a:miter lim="800000"/>
                  <a:headEnd/>
                  <a:tailEnd/>
                </a:ln>
                <a:effectLst/>
              </p:spPr>
              <p:txBody>
                <a:bodyPr wrap="square" lIns="91435" tIns="45717" rIns="91435" bIns="45717">
                  <a:spAutoFit/>
                </a:bodyPr>
                <a:lstStyle/>
                <a:p>
                  <a:pPr algn="r" rtl="0" eaLnBrk="0" hangingPunct="0">
                    <a:buNone/>
                    <a:defRPr/>
                  </a:pPr>
                  <a:r>
                    <a:rPr lang="en-US" sz="900" kern="1200" dirty="0">
                      <a:latin typeface="Segoe"/>
                      <a:ea typeface="+mn-ea"/>
                      <a:cs typeface="+mn-cs"/>
                    </a:rPr>
                    <a:t>Windows XP</a:t>
                  </a:r>
                </a:p>
                <a:p>
                  <a:pPr algn="r" rtl="0" eaLnBrk="0" hangingPunct="0">
                    <a:buNone/>
                    <a:defRPr/>
                  </a:pPr>
                  <a:r>
                    <a:rPr lang="en-US" sz="900" kern="1200" dirty="0">
                      <a:latin typeface="Segoe"/>
                      <a:ea typeface="+mn-ea"/>
                      <a:cs typeface="+mn-cs"/>
                    </a:rPr>
                    <a:t>Windows Vista</a:t>
                  </a:r>
                </a:p>
              </p:txBody>
            </p:sp>
            <p:grpSp>
              <p:nvGrpSpPr>
                <p:cNvPr id="11" name="Group 129"/>
                <p:cNvGrpSpPr>
                  <a:grpSpLocks/>
                </p:cNvGrpSpPr>
                <p:nvPr/>
              </p:nvGrpSpPr>
              <p:grpSpPr bwMode="auto">
                <a:xfrm>
                  <a:off x="1690485" y="4320056"/>
                  <a:ext cx="617287" cy="538397"/>
                  <a:chOff x="1634499" y="4767944"/>
                  <a:chExt cx="617287" cy="538397"/>
                </a:xfrm>
              </p:grpSpPr>
              <p:pic>
                <p:nvPicPr>
                  <p:cNvPr id="13356" name="Picture 48"/>
                  <p:cNvPicPr>
                    <a:picLocks noChangeAspect="1" noChangeArrowheads="1"/>
                  </p:cNvPicPr>
                  <p:nvPr/>
                </p:nvPicPr>
                <p:blipFill>
                  <a:blip r:embed="rId24" cstate="print"/>
                  <a:srcRect/>
                  <a:stretch>
                    <a:fillRect/>
                  </a:stretch>
                </p:blipFill>
                <p:spPr bwMode="auto">
                  <a:xfrm>
                    <a:off x="1634499" y="4767944"/>
                    <a:ext cx="486651" cy="521675"/>
                  </a:xfrm>
                  <a:prstGeom prst="rect">
                    <a:avLst/>
                  </a:prstGeom>
                  <a:noFill/>
                  <a:ln w="9525">
                    <a:noFill/>
                    <a:miter lim="800000"/>
                    <a:headEnd/>
                    <a:tailEnd/>
                  </a:ln>
                </p:spPr>
              </p:pic>
              <p:pic>
                <p:nvPicPr>
                  <p:cNvPr id="13357" name="Picture 10"/>
                  <p:cNvPicPr>
                    <a:picLocks noChangeAspect="1" noChangeArrowheads="1"/>
                  </p:cNvPicPr>
                  <p:nvPr/>
                </p:nvPicPr>
                <p:blipFill>
                  <a:blip r:embed="rId14" cstate="print"/>
                  <a:srcRect/>
                  <a:stretch>
                    <a:fillRect/>
                  </a:stretch>
                </p:blipFill>
                <p:spPr bwMode="auto">
                  <a:xfrm>
                    <a:off x="1953377" y="4997749"/>
                    <a:ext cx="298409" cy="308592"/>
                  </a:xfrm>
                  <a:prstGeom prst="rect">
                    <a:avLst/>
                  </a:prstGeom>
                  <a:noFill/>
                  <a:ln w="9525">
                    <a:noFill/>
                    <a:miter lim="800000"/>
                    <a:headEnd/>
                    <a:tailEnd/>
                  </a:ln>
                </p:spPr>
              </p:pic>
            </p:grpSp>
          </p:grpSp>
        </p:grpSp>
        <p:pic>
          <p:nvPicPr>
            <p:cNvPr id="13370" name="Picture 21" descr="Server"/>
            <p:cNvPicPr>
              <a:picLocks noChangeAspect="1" noChangeArrowheads="1"/>
            </p:cNvPicPr>
            <p:nvPr/>
          </p:nvPicPr>
          <p:blipFill>
            <a:blip r:embed="rId25" cstate="print"/>
            <a:srcRect/>
            <a:stretch>
              <a:fillRect/>
            </a:stretch>
          </p:blipFill>
          <p:spPr bwMode="auto">
            <a:xfrm>
              <a:off x="1775759" y="3124280"/>
              <a:ext cx="263848" cy="452837"/>
            </a:xfrm>
            <a:prstGeom prst="rect">
              <a:avLst/>
            </a:prstGeom>
            <a:noFill/>
            <a:ln w="9525">
              <a:noFill/>
              <a:miter lim="800000"/>
              <a:headEnd/>
              <a:tailEnd/>
            </a:ln>
          </p:spPr>
        </p:pic>
        <p:pic>
          <p:nvPicPr>
            <p:cNvPr id="13371" name="Picture 8" descr="database purple"/>
            <p:cNvPicPr>
              <a:picLocks noChangeAspect="1" noChangeArrowheads="1"/>
            </p:cNvPicPr>
            <p:nvPr/>
          </p:nvPicPr>
          <p:blipFill>
            <a:blip r:embed="rId26" cstate="print"/>
            <a:srcRect/>
            <a:stretch>
              <a:fillRect/>
            </a:stretch>
          </p:blipFill>
          <p:spPr bwMode="auto">
            <a:xfrm>
              <a:off x="1983509" y="3384303"/>
              <a:ext cx="133942" cy="191647"/>
            </a:xfrm>
            <a:prstGeom prst="rect">
              <a:avLst/>
            </a:prstGeom>
            <a:noFill/>
            <a:ln w="9525">
              <a:noFill/>
              <a:miter lim="800000"/>
              <a:headEnd/>
              <a:tailEnd/>
            </a:ln>
          </p:spPr>
        </p:pic>
        <p:pic>
          <p:nvPicPr>
            <p:cNvPr id="116" name="Picture 115" descr="SharePoint_Prod_Tech_bw.png"/>
            <p:cNvPicPr>
              <a:picLocks noChangeAspect="1"/>
            </p:cNvPicPr>
            <p:nvPr/>
          </p:nvPicPr>
          <p:blipFill>
            <a:blip r:embed="rId27" cstate="print">
              <a:lum bright="100000"/>
            </a:blip>
            <a:stretch>
              <a:fillRect/>
            </a:stretch>
          </p:blipFill>
          <p:spPr>
            <a:xfrm>
              <a:off x="853792" y="3226003"/>
              <a:ext cx="972128" cy="323521"/>
            </a:xfrm>
            <a:prstGeom prst="rect">
              <a:avLst/>
            </a:prstGeom>
          </p:spPr>
        </p:pic>
        <p:pic>
          <p:nvPicPr>
            <p:cNvPr id="106" name="Picture 105" descr="HyperV-Svr-1_bL.png"/>
            <p:cNvPicPr>
              <a:picLocks noChangeAspect="1"/>
            </p:cNvPicPr>
            <p:nvPr/>
          </p:nvPicPr>
          <p:blipFill>
            <a:blip r:embed="rId28" cstate="print">
              <a:lum bright="100000"/>
            </a:blip>
            <a:stretch>
              <a:fillRect/>
            </a:stretch>
          </p:blipFill>
          <p:spPr>
            <a:xfrm>
              <a:off x="506998" y="4020145"/>
              <a:ext cx="1217519" cy="120258"/>
            </a:xfrm>
            <a:prstGeom prst="rect">
              <a:avLst/>
            </a:prstGeom>
          </p:spPr>
        </p:pic>
        <p:pic>
          <p:nvPicPr>
            <p:cNvPr id="13365" name="Picture 10" descr="Folder"/>
            <p:cNvPicPr>
              <a:picLocks noChangeAspect="1" noChangeArrowheads="1"/>
            </p:cNvPicPr>
            <p:nvPr/>
          </p:nvPicPr>
          <p:blipFill>
            <a:blip r:embed="rId29" cstate="print"/>
            <a:srcRect/>
            <a:stretch>
              <a:fillRect/>
            </a:stretch>
          </p:blipFill>
          <p:spPr bwMode="auto">
            <a:xfrm>
              <a:off x="2663434" y="4104056"/>
              <a:ext cx="183516" cy="257738"/>
            </a:xfrm>
            <a:prstGeom prst="rect">
              <a:avLst/>
            </a:prstGeom>
            <a:noFill/>
            <a:ln w="9525">
              <a:noFill/>
              <a:miter lim="800000"/>
              <a:headEnd/>
              <a:tailEnd/>
            </a:ln>
          </p:spPr>
        </p:pic>
      </p:grpSp>
      <p:grpSp>
        <p:nvGrpSpPr>
          <p:cNvPr id="21" name="Group 20"/>
          <p:cNvGrpSpPr/>
          <p:nvPr/>
        </p:nvGrpSpPr>
        <p:grpSpPr>
          <a:xfrm>
            <a:off x="4660900" y="3055593"/>
            <a:ext cx="4092826" cy="1353138"/>
            <a:chOff x="4660900" y="3055593"/>
            <a:chExt cx="4092826" cy="1353138"/>
          </a:xfrm>
        </p:grpSpPr>
        <p:sp>
          <p:nvSpPr>
            <p:cNvPr id="146" name="AutoShape 69"/>
            <p:cNvSpPr>
              <a:spLocks noChangeArrowheads="1"/>
            </p:cNvSpPr>
            <p:nvPr/>
          </p:nvSpPr>
          <p:spPr bwMode="auto">
            <a:xfrm>
              <a:off x="4660900" y="3441700"/>
              <a:ext cx="1155700" cy="223320"/>
            </a:xfrm>
            <a:prstGeom prst="rightArrow">
              <a:avLst>
                <a:gd name="adj1" fmla="val 64315"/>
                <a:gd name="adj2" fmla="val 100939"/>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algn="l" rtl="0" eaLnBrk="0" hangingPunct="0">
                <a:buNone/>
                <a:defRPr/>
              </a:pPr>
              <a:endParaRPr lang="en-GB" sz="1200" kern="1200">
                <a:latin typeface="Segoe"/>
                <a:ea typeface="+mn-ea"/>
                <a:cs typeface="+mn-cs"/>
              </a:endParaRPr>
            </a:p>
          </p:txBody>
        </p:sp>
        <p:grpSp>
          <p:nvGrpSpPr>
            <p:cNvPr id="12" name="Group 106"/>
            <p:cNvGrpSpPr/>
            <p:nvPr/>
          </p:nvGrpSpPr>
          <p:grpSpPr>
            <a:xfrm>
              <a:off x="6847584" y="3055593"/>
              <a:ext cx="1906142" cy="1353138"/>
              <a:chOff x="4088539" y="2895091"/>
              <a:chExt cx="2550572" cy="1639212"/>
            </a:xfrm>
          </p:grpSpPr>
          <p:sp>
            <p:nvSpPr>
              <p:cNvPr id="109" name="Text Box 50"/>
              <p:cNvSpPr txBox="1">
                <a:spLocks noChangeArrowheads="1"/>
              </p:cNvSpPr>
              <p:nvPr/>
            </p:nvSpPr>
            <p:spPr bwMode="auto">
              <a:xfrm>
                <a:off x="4287833" y="4053340"/>
                <a:ext cx="2351278" cy="480963"/>
              </a:xfrm>
              <a:prstGeom prst="rect">
                <a:avLst/>
              </a:prstGeom>
              <a:noFill/>
              <a:ln w="9525">
                <a:noFill/>
                <a:miter lim="800000"/>
                <a:headEnd/>
                <a:tailEnd/>
              </a:ln>
              <a:effectLst/>
            </p:spPr>
            <p:txBody>
              <a:bodyPr wrap="none" lIns="91435" tIns="45717" rIns="91435" bIns="45717">
                <a:spAutoFit/>
              </a:bodyPr>
              <a:lstStyle/>
              <a:p>
                <a:pPr algn="l" rtl="0" eaLnBrk="0" hangingPunct="0">
                  <a:buNone/>
                  <a:defRPr/>
                </a:pPr>
                <a:r>
                  <a:rPr lang="en-US" sz="900" i="1" kern="1200" dirty="0" smtClean="0">
                    <a:latin typeface="Segoe"/>
                  </a:rPr>
                  <a:t>D</a:t>
                </a:r>
                <a:r>
                  <a:rPr lang="en-US" sz="900" b="1" i="1" kern="1200" dirty="0" smtClean="0">
                    <a:latin typeface="Segoe"/>
                  </a:rPr>
                  <a:t>isaster Recovery</a:t>
                </a:r>
              </a:p>
              <a:p>
                <a:pPr algn="l" rtl="0" eaLnBrk="0" hangingPunct="0">
                  <a:buNone/>
                  <a:defRPr/>
                </a:pPr>
                <a:r>
                  <a:rPr lang="en-US" sz="900" i="1" dirty="0" smtClean="0">
                    <a:latin typeface="Segoe"/>
                  </a:rPr>
                  <a:t>  with offsite replication &amp; tape</a:t>
                </a:r>
                <a:endParaRPr lang="en-US" sz="900" i="1" kern="1200" dirty="0">
                  <a:latin typeface="Segoe"/>
                </a:endParaRPr>
              </a:p>
            </p:txBody>
          </p:sp>
          <p:pic>
            <p:nvPicPr>
              <p:cNvPr id="110" name="Picture 57"/>
              <p:cNvPicPr>
                <a:picLocks noChangeAspect="1" noChangeArrowheads="1"/>
              </p:cNvPicPr>
              <p:nvPr/>
            </p:nvPicPr>
            <p:blipFill>
              <a:blip r:embed="rId30" cstate="print"/>
              <a:srcRect/>
              <a:stretch>
                <a:fillRect/>
              </a:stretch>
            </p:blipFill>
            <p:spPr bwMode="auto">
              <a:xfrm>
                <a:off x="4088539" y="3185993"/>
                <a:ext cx="1972080" cy="736965"/>
              </a:xfrm>
              <a:prstGeom prst="rect">
                <a:avLst/>
              </a:prstGeom>
              <a:noFill/>
              <a:ln w="9525">
                <a:noFill/>
                <a:miter lim="800000"/>
                <a:headEnd/>
                <a:tailEnd/>
              </a:ln>
            </p:spPr>
          </p:pic>
          <p:sp>
            <p:nvSpPr>
              <p:cNvPr id="111" name="Text Box 66"/>
              <p:cNvSpPr txBox="1">
                <a:spLocks noChangeArrowheads="1"/>
              </p:cNvSpPr>
              <p:nvPr/>
            </p:nvSpPr>
            <p:spPr bwMode="auto">
              <a:xfrm>
                <a:off x="4273550" y="3870775"/>
                <a:ext cx="1612900" cy="307590"/>
              </a:xfrm>
              <a:prstGeom prst="rect">
                <a:avLst/>
              </a:prstGeom>
              <a:noFill/>
              <a:ln w="9525">
                <a:noFill/>
                <a:miter lim="800000"/>
                <a:headEnd/>
                <a:tailEnd/>
              </a:ln>
              <a:effectLst/>
            </p:spPr>
            <p:txBody>
              <a:bodyPr lIns="91435" tIns="45717" rIns="91435" bIns="45717">
                <a:spAutoFit/>
              </a:bodyPr>
              <a:lstStyle/>
              <a:p>
                <a:pPr algn="l" rtl="0" eaLnBrk="0" hangingPunct="0">
                  <a:buNone/>
                  <a:defRPr/>
                </a:pPr>
                <a:r>
                  <a:rPr lang="en-US" sz="1050" b="1" kern="1200" dirty="0">
                    <a:latin typeface="Segoe"/>
                    <a:ea typeface="+mn-ea"/>
                    <a:cs typeface="+mn-cs"/>
                  </a:rPr>
                  <a:t>DPM </a:t>
                </a:r>
                <a:r>
                  <a:rPr lang="en-US" sz="1050" b="1" kern="1200" dirty="0" smtClean="0">
                    <a:latin typeface="Segoe"/>
                    <a:ea typeface="+mn-ea"/>
                    <a:cs typeface="+mn-cs"/>
                  </a:rPr>
                  <a:t>2007 </a:t>
                </a:r>
                <a:r>
                  <a:rPr lang="en-US" sz="900" b="1" kern="1200" dirty="0" smtClean="0">
                    <a:latin typeface="Segoe"/>
                    <a:ea typeface="+mn-ea"/>
                    <a:cs typeface="+mn-cs"/>
                  </a:rPr>
                  <a:t>sp1</a:t>
                </a:r>
                <a:endParaRPr lang="en-US" sz="1050" kern="1200" dirty="0">
                  <a:latin typeface="Segoe"/>
                  <a:ea typeface="+mn-ea"/>
                  <a:cs typeface="+mn-cs"/>
                </a:endParaRPr>
              </a:p>
            </p:txBody>
          </p:sp>
          <p:grpSp>
            <p:nvGrpSpPr>
              <p:cNvPr id="13" name="Group 73"/>
              <p:cNvGrpSpPr>
                <a:grpSpLocks/>
              </p:cNvGrpSpPr>
              <p:nvPr/>
            </p:nvGrpSpPr>
            <p:grpSpPr bwMode="auto">
              <a:xfrm>
                <a:off x="5406697" y="3304617"/>
                <a:ext cx="177297" cy="261907"/>
                <a:chOff x="-596" y="1751"/>
                <a:chExt cx="125" cy="186"/>
              </a:xfrm>
            </p:grpSpPr>
            <p:sp>
              <p:nvSpPr>
                <p:cNvPr id="128" name="Rectangle 74"/>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algn="l" rtl="0" eaLnBrk="0" hangingPunct="0">
                    <a:buNone/>
                    <a:defRPr/>
                  </a:pPr>
                  <a:endParaRPr lang="en-GB" sz="1200" kern="1200">
                    <a:latin typeface="Segoe"/>
                    <a:ea typeface="+mn-ea"/>
                    <a:cs typeface="+mn-cs"/>
                  </a:endParaRPr>
                </a:p>
              </p:txBody>
            </p:sp>
            <p:sp>
              <p:nvSpPr>
                <p:cNvPr id="132" name="Line 75"/>
                <p:cNvSpPr>
                  <a:spLocks noChangeShapeType="1"/>
                </p:cNvSpPr>
                <p:nvPr/>
              </p:nvSpPr>
              <p:spPr bwMode="auto">
                <a:xfrm>
                  <a:off x="-596" y="1800"/>
                  <a:ext cx="120"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sp>
              <p:nvSpPr>
                <p:cNvPr id="133" name="Line 76"/>
                <p:cNvSpPr>
                  <a:spLocks noChangeShapeType="1"/>
                </p:cNvSpPr>
                <p:nvPr/>
              </p:nvSpPr>
              <p:spPr bwMode="auto">
                <a:xfrm>
                  <a:off x="-596" y="1824"/>
                  <a:ext cx="120"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sp>
              <p:nvSpPr>
                <p:cNvPr id="135" name="Line 77"/>
                <p:cNvSpPr>
                  <a:spLocks noChangeShapeType="1"/>
                </p:cNvSpPr>
                <p:nvPr/>
              </p:nvSpPr>
              <p:spPr bwMode="auto">
                <a:xfrm>
                  <a:off x="-589" y="1852"/>
                  <a:ext cx="118"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sp>
              <p:nvSpPr>
                <p:cNvPr id="139" name="Line 78"/>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sp>
              <p:nvSpPr>
                <p:cNvPr id="140" name="Line 79"/>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grpSp>
          <p:grpSp>
            <p:nvGrpSpPr>
              <p:cNvPr id="14" name="Group 80"/>
              <p:cNvGrpSpPr>
                <a:grpSpLocks/>
              </p:cNvGrpSpPr>
              <p:nvPr/>
            </p:nvGrpSpPr>
            <p:grpSpPr bwMode="auto">
              <a:xfrm>
                <a:off x="5630542" y="3303031"/>
                <a:ext cx="177298" cy="261906"/>
                <a:chOff x="-596" y="1751"/>
                <a:chExt cx="125" cy="186"/>
              </a:xfrm>
            </p:grpSpPr>
            <p:sp>
              <p:nvSpPr>
                <p:cNvPr id="122" name="Rectangle 81"/>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algn="l" rtl="0" eaLnBrk="0" hangingPunct="0">
                    <a:buNone/>
                    <a:defRPr/>
                  </a:pPr>
                  <a:endParaRPr lang="en-GB" sz="1200" kern="1200">
                    <a:latin typeface="Segoe"/>
                    <a:ea typeface="+mn-ea"/>
                    <a:cs typeface="+mn-cs"/>
                  </a:endParaRPr>
                </a:p>
              </p:txBody>
            </p:sp>
            <p:sp>
              <p:nvSpPr>
                <p:cNvPr id="123" name="Line 82"/>
                <p:cNvSpPr>
                  <a:spLocks noChangeShapeType="1"/>
                </p:cNvSpPr>
                <p:nvPr/>
              </p:nvSpPr>
              <p:spPr bwMode="auto">
                <a:xfrm>
                  <a:off x="-596" y="1800"/>
                  <a:ext cx="120"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sp>
              <p:nvSpPr>
                <p:cNvPr id="124" name="Line 83"/>
                <p:cNvSpPr>
                  <a:spLocks noChangeShapeType="1"/>
                </p:cNvSpPr>
                <p:nvPr/>
              </p:nvSpPr>
              <p:spPr bwMode="auto">
                <a:xfrm>
                  <a:off x="-596" y="1824"/>
                  <a:ext cx="120"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sp>
              <p:nvSpPr>
                <p:cNvPr id="125" name="Line 84"/>
                <p:cNvSpPr>
                  <a:spLocks noChangeShapeType="1"/>
                </p:cNvSpPr>
                <p:nvPr/>
              </p:nvSpPr>
              <p:spPr bwMode="auto">
                <a:xfrm>
                  <a:off x="-589" y="1852"/>
                  <a:ext cx="118"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sp>
              <p:nvSpPr>
                <p:cNvPr id="126" name="Line 85"/>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sp>
              <p:nvSpPr>
                <p:cNvPr id="127" name="Line 86"/>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algn="l" rtl="0" eaLnBrk="0" hangingPunct="0">
                    <a:buNone/>
                    <a:defRPr/>
                  </a:pPr>
                  <a:endParaRPr lang="en-US" sz="1200" kern="1200">
                    <a:latin typeface="Segoe"/>
                    <a:ea typeface="+mn-ea"/>
                    <a:cs typeface="+mn-cs"/>
                  </a:endParaRPr>
                </a:p>
              </p:txBody>
            </p:sp>
          </p:grpSp>
          <p:grpSp>
            <p:nvGrpSpPr>
              <p:cNvPr id="15" name="Group 71"/>
              <p:cNvGrpSpPr>
                <a:grpSpLocks/>
              </p:cNvGrpSpPr>
              <p:nvPr/>
            </p:nvGrpSpPr>
            <p:grpSpPr bwMode="auto">
              <a:xfrm>
                <a:off x="4371766" y="2895091"/>
                <a:ext cx="821113" cy="733337"/>
                <a:chOff x="-1798" y="2282"/>
                <a:chExt cx="708" cy="661"/>
              </a:xfrm>
            </p:grpSpPr>
            <p:grpSp>
              <p:nvGrpSpPr>
                <p:cNvPr id="16" name="Group 72"/>
                <p:cNvGrpSpPr>
                  <a:grpSpLocks/>
                </p:cNvGrpSpPr>
                <p:nvPr/>
              </p:nvGrpSpPr>
              <p:grpSpPr bwMode="auto">
                <a:xfrm>
                  <a:off x="-1413" y="2471"/>
                  <a:ext cx="323" cy="354"/>
                  <a:chOff x="-1218" y="2142"/>
                  <a:chExt cx="440" cy="481"/>
                </a:xfrm>
              </p:grpSpPr>
              <p:pic>
                <p:nvPicPr>
                  <p:cNvPr id="118" name="Picture 73"/>
                  <p:cNvPicPr>
                    <a:picLocks noChangeAspect="1" noChangeArrowheads="1"/>
                  </p:cNvPicPr>
                  <p:nvPr/>
                </p:nvPicPr>
                <p:blipFill>
                  <a:blip r:embed="rId6" cstate="print"/>
                  <a:srcRect/>
                  <a:stretch>
                    <a:fillRect/>
                  </a:stretch>
                </p:blipFill>
                <p:spPr bwMode="auto">
                  <a:xfrm>
                    <a:off x="-1148" y="2142"/>
                    <a:ext cx="219" cy="264"/>
                  </a:xfrm>
                  <a:prstGeom prst="rect">
                    <a:avLst/>
                  </a:prstGeom>
                  <a:noFill/>
                  <a:ln w="9525">
                    <a:noFill/>
                    <a:miter lim="800000"/>
                    <a:headEnd/>
                    <a:tailEnd/>
                  </a:ln>
                </p:spPr>
              </p:pic>
              <p:pic>
                <p:nvPicPr>
                  <p:cNvPr id="119" name="Picture 74"/>
                  <p:cNvPicPr>
                    <a:picLocks noChangeAspect="1" noChangeArrowheads="1"/>
                  </p:cNvPicPr>
                  <p:nvPr/>
                </p:nvPicPr>
                <p:blipFill>
                  <a:blip r:embed="rId6" cstate="print"/>
                  <a:srcRect/>
                  <a:stretch>
                    <a:fillRect/>
                  </a:stretch>
                </p:blipFill>
                <p:spPr bwMode="auto">
                  <a:xfrm>
                    <a:off x="-997" y="2219"/>
                    <a:ext cx="219" cy="264"/>
                  </a:xfrm>
                  <a:prstGeom prst="rect">
                    <a:avLst/>
                  </a:prstGeom>
                  <a:noFill/>
                  <a:ln w="9525">
                    <a:noFill/>
                    <a:miter lim="800000"/>
                    <a:headEnd/>
                    <a:tailEnd/>
                  </a:ln>
                </p:spPr>
              </p:pic>
              <p:pic>
                <p:nvPicPr>
                  <p:cNvPr id="120" name="Picture 75"/>
                  <p:cNvPicPr>
                    <a:picLocks noChangeAspect="1" noChangeArrowheads="1"/>
                  </p:cNvPicPr>
                  <p:nvPr/>
                </p:nvPicPr>
                <p:blipFill>
                  <a:blip r:embed="rId6" cstate="print"/>
                  <a:srcRect/>
                  <a:stretch>
                    <a:fillRect/>
                  </a:stretch>
                </p:blipFill>
                <p:spPr bwMode="auto">
                  <a:xfrm>
                    <a:off x="-1218" y="2282"/>
                    <a:ext cx="219" cy="264"/>
                  </a:xfrm>
                  <a:prstGeom prst="rect">
                    <a:avLst/>
                  </a:prstGeom>
                  <a:noFill/>
                  <a:ln w="9525">
                    <a:noFill/>
                    <a:miter lim="800000"/>
                    <a:headEnd/>
                    <a:tailEnd/>
                  </a:ln>
                </p:spPr>
              </p:pic>
              <p:pic>
                <p:nvPicPr>
                  <p:cNvPr id="121" name="Picture 76"/>
                  <p:cNvPicPr>
                    <a:picLocks noChangeAspect="1" noChangeArrowheads="1"/>
                  </p:cNvPicPr>
                  <p:nvPr/>
                </p:nvPicPr>
                <p:blipFill>
                  <a:blip r:embed="rId6" cstate="print"/>
                  <a:srcRect/>
                  <a:stretch>
                    <a:fillRect/>
                  </a:stretch>
                </p:blipFill>
                <p:spPr bwMode="auto">
                  <a:xfrm>
                    <a:off x="-1067" y="2359"/>
                    <a:ext cx="219" cy="264"/>
                  </a:xfrm>
                  <a:prstGeom prst="rect">
                    <a:avLst/>
                  </a:prstGeom>
                  <a:noFill/>
                  <a:ln w="9525">
                    <a:noFill/>
                    <a:miter lim="800000"/>
                    <a:headEnd/>
                    <a:tailEnd/>
                  </a:ln>
                </p:spPr>
              </p:pic>
            </p:grpSp>
            <p:pic>
              <p:nvPicPr>
                <p:cNvPr id="117" name="Picture 77"/>
                <p:cNvPicPr>
                  <a:picLocks noChangeAspect="1" noChangeArrowheads="1"/>
                </p:cNvPicPr>
                <p:nvPr/>
              </p:nvPicPr>
              <p:blipFill>
                <a:blip r:embed="rId7" cstate="print"/>
                <a:srcRect/>
                <a:stretch>
                  <a:fillRect/>
                </a:stretch>
              </p:blipFill>
              <p:spPr bwMode="auto">
                <a:xfrm>
                  <a:off x="-1798" y="2282"/>
                  <a:ext cx="431" cy="661"/>
                </a:xfrm>
                <a:prstGeom prst="rect">
                  <a:avLst/>
                </a:prstGeom>
                <a:noFill/>
                <a:ln w="9525">
                  <a:noFill/>
                  <a:miter lim="800000"/>
                  <a:headEnd/>
                  <a:tailEnd/>
                </a:ln>
              </p:spPr>
            </p:pic>
          </p:grpSp>
        </p:grpSp>
        <p:sp>
          <p:nvSpPr>
            <p:cNvPr id="1026" name="Cloud"/>
            <p:cNvSpPr>
              <a:spLocks noChangeAspect="1" noEditPoints="1" noChangeArrowheads="1"/>
            </p:cNvSpPr>
            <p:nvPr/>
          </p:nvSpPr>
          <p:spPr bwMode="auto">
            <a:xfrm>
              <a:off x="5287479" y="3208339"/>
              <a:ext cx="795822" cy="652461"/>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buNone/>
              </a:pPr>
              <a:endParaRPr lang="en-US">
                <a:solidFill>
                  <a:schemeClr val="tx1"/>
                </a:solidFill>
              </a:endParaRPr>
            </a:p>
          </p:txBody>
        </p:sp>
        <p:sp>
          <p:nvSpPr>
            <p:cNvPr id="159" name="AutoShape 69"/>
            <p:cNvSpPr>
              <a:spLocks noChangeArrowheads="1"/>
            </p:cNvSpPr>
            <p:nvPr/>
          </p:nvSpPr>
          <p:spPr bwMode="auto">
            <a:xfrm>
              <a:off x="5702300" y="3427731"/>
              <a:ext cx="1117600" cy="255269"/>
            </a:xfrm>
            <a:prstGeom prst="rightArrow">
              <a:avLst>
                <a:gd name="adj1" fmla="val 64315"/>
                <a:gd name="adj2" fmla="val 100939"/>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algn="l" rtl="0" eaLnBrk="0" hangingPunct="0">
                <a:buNone/>
                <a:defRPr/>
              </a:pPr>
              <a:endParaRPr lang="en-GB" sz="1200" kern="1200">
                <a:latin typeface="Segoe"/>
                <a:ea typeface="+mn-ea"/>
                <a:cs typeface="+mn-cs"/>
              </a:endParaRPr>
            </a:p>
          </p:txBody>
        </p:sp>
      </p:grpSp>
    </p:spTree>
    <p:custDataLst>
      <p:tags r:id="rId1"/>
    </p:custDataLst>
    <p:extLst>
      <p:ext uri="{BB962C8B-B14F-4D97-AF65-F5344CB8AC3E}">
        <p14:creationId xmlns:p14="http://schemas.microsoft.com/office/powerpoint/2007/7/12/main" xmlns="" val="64800472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smtClean="0"/>
              <a:t>DPM </a:t>
            </a:r>
            <a:r>
              <a:rPr lang="en-US" dirty="0" smtClean="0"/>
              <a:t>2010</a:t>
            </a:r>
            <a:r>
              <a:rPr sz="4000" smtClean="0"/>
              <a:t> </a:t>
            </a:r>
            <a:r>
              <a:rPr lang="en-US" sz="4000" dirty="0" smtClean="0"/>
              <a:t>–</a:t>
            </a:r>
            <a:r>
              <a:rPr sz="4000" smtClean="0"/>
              <a:t> Enterprise Ready</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07/7/12/main" xmlns="" val="1471080076"/>
              </p:ext>
            </p:extLst>
          </p:nvPr>
        </p:nvGraphicFramePr>
        <p:xfrm>
          <a:off x="320040" y="1645920"/>
          <a:ext cx="8610600" cy="3534161"/>
        </p:xfrm>
        <a:graphic>
          <a:graphicData uri="http://schemas.openxmlformats.org/drawingml/2006/table">
            <a:tbl>
              <a:tblPr bandRow="1">
                <a:tableStyleId>{0505E3EF-67EA-436B-97B2-0124C06EBD24}</a:tableStyleId>
              </a:tblPr>
              <a:tblGrid>
                <a:gridCol w="1905000"/>
                <a:gridCol w="6705600"/>
              </a:tblGrid>
              <a:tr h="1555508">
                <a:tc>
                  <a:txBody>
                    <a:bodyPr/>
                    <a:lstStyle/>
                    <a:p>
                      <a:r>
                        <a:rPr lang="en-US" sz="1800" dirty="0" smtClean="0"/>
                        <a:t>Scalability</a:t>
                      </a:r>
                      <a:endParaRPr lang="en-US" sz="1800" dirty="0"/>
                    </a:p>
                  </a:txBody>
                  <a:tcPr anchor="ctr"/>
                </a:tc>
                <a:tc>
                  <a:txBody>
                    <a:bodyPr/>
                    <a:lstStyle/>
                    <a:p>
                      <a:pPr>
                        <a:lnSpc>
                          <a:spcPct val="150000"/>
                        </a:lnSpc>
                        <a:buFont typeface="Arial" pitchFamily="34" charset="0"/>
                        <a:buChar char="•"/>
                      </a:pPr>
                      <a:r>
                        <a:rPr lang="en-US" sz="1800" strike="noStrike" baseline="0" dirty="0" smtClean="0"/>
                        <a:t> </a:t>
                      </a:r>
                      <a:r>
                        <a:rPr lang="en-US" sz="1800" baseline="0" dirty="0" smtClean="0"/>
                        <a:t>100 Servers, 1000 Laptops, up to 2000 Database per Server</a:t>
                      </a:r>
                    </a:p>
                    <a:p>
                      <a:pPr>
                        <a:lnSpc>
                          <a:spcPct val="150000"/>
                        </a:lnSpc>
                        <a:buFont typeface="Arial" pitchFamily="34" charset="0"/>
                        <a:buChar char="•"/>
                      </a:pPr>
                      <a:r>
                        <a:rPr lang="en-US" sz="1800" baseline="0" dirty="0" smtClean="0"/>
                        <a:t> Significantly increased fan-in of data sources per DPM server</a:t>
                      </a:r>
                    </a:p>
                    <a:p>
                      <a:pPr>
                        <a:lnSpc>
                          <a:spcPct val="150000"/>
                        </a:lnSpc>
                        <a:buFont typeface="Arial" pitchFamily="34" charset="0"/>
                        <a:buChar char="•"/>
                      </a:pPr>
                      <a:r>
                        <a:rPr lang="en-US" sz="1800" baseline="0" dirty="0" smtClean="0"/>
                        <a:t> Up to 80 TB per DPM server</a:t>
                      </a:r>
                      <a:endParaRPr lang="en-US" sz="1800" baseline="0" dirty="0" smtClean="0">
                        <a:solidFill>
                          <a:schemeClr val="tx1"/>
                        </a:solidFill>
                      </a:endParaRPr>
                    </a:p>
                  </a:txBody>
                  <a:tcPr anchor="ctr"/>
                </a:tc>
              </a:tr>
              <a:tr h="1978653">
                <a:tc>
                  <a:txBody>
                    <a:bodyPr/>
                    <a:lstStyle/>
                    <a:p>
                      <a:r>
                        <a:rPr lang="en-US" sz="1800" dirty="0" smtClean="0"/>
                        <a:t>Reliability </a:t>
                      </a:r>
                      <a:endParaRPr lang="en-US" sz="1800" dirty="0" smtClean="0">
                        <a:solidFill>
                          <a:schemeClr val="tx1"/>
                        </a:solidFill>
                      </a:endParaRPr>
                    </a:p>
                  </a:txBody>
                  <a:tcPr anchor="ctr"/>
                </a:tc>
                <a:tc>
                  <a:txBody>
                    <a:bodyPr/>
                    <a:lstStyle/>
                    <a:p>
                      <a:pPr>
                        <a:lnSpc>
                          <a:spcPct val="150000"/>
                        </a:lnSpc>
                        <a:buFont typeface="Arial" pitchFamily="34" charset="0"/>
                        <a:buChar char="•"/>
                      </a:pPr>
                      <a:r>
                        <a:rPr lang="en-US" sz="1800" baseline="0" dirty="0" smtClean="0"/>
                        <a:t> Automatic re-running of jobs and improved self-healing</a:t>
                      </a:r>
                    </a:p>
                    <a:p>
                      <a:pPr>
                        <a:lnSpc>
                          <a:spcPct val="150000"/>
                        </a:lnSpc>
                        <a:buFont typeface="Arial" pitchFamily="34" charset="0"/>
                        <a:buChar char="•"/>
                      </a:pPr>
                      <a:r>
                        <a:rPr lang="en-US" sz="1800" baseline="0" dirty="0" smtClean="0"/>
                        <a:t> Automatic protection of new data sources for SQL &amp; MOSS</a:t>
                      </a:r>
                    </a:p>
                    <a:p>
                      <a:pPr>
                        <a:lnSpc>
                          <a:spcPct val="150000"/>
                        </a:lnSpc>
                        <a:buFont typeface="Arial" pitchFamily="34" charset="0"/>
                        <a:buChar char="•"/>
                      </a:pPr>
                      <a:r>
                        <a:rPr lang="en-US" sz="1800" baseline="0" dirty="0" smtClean="0"/>
                        <a:t> Decreased “Inconsistent Replicas” errors</a:t>
                      </a:r>
                    </a:p>
                    <a:p>
                      <a:pPr>
                        <a:lnSpc>
                          <a:spcPct val="150000"/>
                        </a:lnSpc>
                        <a:buFont typeface="Arial" pitchFamily="34" charset="0"/>
                        <a:buChar char="•"/>
                      </a:pPr>
                      <a:r>
                        <a:rPr lang="en-US" sz="1800" baseline="0" dirty="0" smtClean="0"/>
                        <a:t> Reduced Alert volume</a:t>
                      </a:r>
                      <a:endParaRPr lang="en-US" sz="1800" baseline="0" dirty="0" smtClean="0">
                        <a:solidFill>
                          <a:schemeClr val="tx1"/>
                        </a:solidFill>
                      </a:endParaRPr>
                    </a:p>
                  </a:txBody>
                  <a:tcPr anchor="ctr"/>
                </a:tc>
              </a:tr>
            </a:tbl>
          </a:graphicData>
        </a:graphic>
      </p:graphicFrame>
    </p:spTree>
    <p:extLst>
      <p:ext uri="{BB962C8B-B14F-4D97-AF65-F5344CB8AC3E}">
        <p14:creationId xmlns:p14="http://schemas.microsoft.com/office/powerpoint/2007/7/12/main" xmlns="" val="341953178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DPM 2010</a:t>
            </a:r>
            <a:endParaRPr lang="en-US" dirty="0"/>
          </a:p>
        </p:txBody>
      </p:sp>
      <p:sp>
        <p:nvSpPr>
          <p:cNvPr id="5" name="Content Placeholder 4"/>
          <p:cNvSpPr>
            <a:spLocks noGrp="1"/>
          </p:cNvSpPr>
          <p:nvPr>
            <p:ph idx="1"/>
          </p:nvPr>
        </p:nvSpPr>
        <p:spPr>
          <a:xfrm>
            <a:off x="527124" y="1581150"/>
            <a:ext cx="8339063" cy="4431983"/>
          </a:xfrm>
        </p:spPr>
        <p:txBody>
          <a:bodyPr/>
          <a:lstStyle/>
          <a:p>
            <a:pPr>
              <a:spcBef>
                <a:spcPts val="3000"/>
              </a:spcBef>
            </a:pPr>
            <a:r>
              <a:rPr lang="en-US" b="1" dirty="0" smtClean="0"/>
              <a:t>Best for Windows </a:t>
            </a:r>
            <a:r>
              <a:rPr lang="en-US" dirty="0" smtClean="0"/>
              <a:t>file and application servers – </a:t>
            </a:r>
            <a:r>
              <a:rPr lang="en-US" b="1" dirty="0" smtClean="0"/>
              <a:t>from Microsoft</a:t>
            </a:r>
          </a:p>
          <a:p>
            <a:pPr>
              <a:spcBef>
                <a:spcPts val="3000"/>
              </a:spcBef>
            </a:pPr>
            <a:r>
              <a:rPr lang="en-US" dirty="0" smtClean="0"/>
              <a:t>Built for Microsoft Virtualization environments</a:t>
            </a:r>
          </a:p>
          <a:p>
            <a:pPr>
              <a:spcBef>
                <a:spcPts val="3000"/>
              </a:spcBef>
            </a:pPr>
            <a:r>
              <a:rPr lang="en-US" dirty="0" smtClean="0"/>
              <a:t>Designed for Windows Clients</a:t>
            </a:r>
          </a:p>
          <a:p>
            <a:pPr>
              <a:spcBef>
                <a:spcPts val="3000"/>
              </a:spcBef>
            </a:pPr>
            <a:r>
              <a:rPr lang="en-US" dirty="0" smtClean="0"/>
              <a:t>Enterprise-Ready scalability and reliability</a:t>
            </a:r>
          </a:p>
          <a:p>
            <a:pPr>
              <a:spcBef>
                <a:spcPts val="1800"/>
              </a:spcBef>
            </a:pPr>
            <a:endParaRPr lang="en-US" dirty="0"/>
          </a:p>
        </p:txBody>
      </p:sp>
    </p:spTree>
    <p:extLst>
      <p:ext uri="{BB962C8B-B14F-4D97-AF65-F5344CB8AC3E}">
        <p14:creationId xmlns:p14="http://schemas.microsoft.com/office/powerpoint/2007/7/12/main" xmlns="" val="356135521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 at TechEd</a:t>
            </a:r>
            <a:endParaRPr lang="en-US" dirty="0"/>
          </a:p>
        </p:txBody>
      </p:sp>
      <p:sp>
        <p:nvSpPr>
          <p:cNvPr id="17" name="Content Placeholder 16"/>
          <p:cNvSpPr>
            <a:spLocks noGrp="1"/>
          </p:cNvSpPr>
          <p:nvPr>
            <p:ph sz="quarter" idx="10"/>
          </p:nvPr>
        </p:nvSpPr>
        <p:spPr>
          <a:xfrm>
            <a:off x="393553" y="2275077"/>
            <a:ext cx="8385048" cy="1339497"/>
          </a:xfrm>
        </p:spPr>
        <p:txBody>
          <a:bodyPr/>
          <a:lstStyle/>
          <a:p>
            <a:pPr algn="ctr"/>
            <a:r>
              <a:rPr u="sng" smtClean="0"/>
              <a:t>TUESDAY</a:t>
            </a:r>
          </a:p>
          <a:p>
            <a:r>
              <a:rPr smtClean="0"/>
              <a:t>MGT213 </a:t>
            </a:r>
            <a:r>
              <a:rPr lang="en-US" dirty="0" smtClean="0"/>
              <a:t>–</a:t>
            </a:r>
            <a:r>
              <a:rPr smtClean="0"/>
              <a:t> Introducing DPM 2010 beta</a:t>
            </a:r>
          </a:p>
          <a:p>
            <a:r>
              <a:rPr lang="en-US" dirty="0" smtClean="0"/>
              <a:t>MGT314 – Protecting Applications with System Center Data Protection Manager</a:t>
            </a:r>
          </a:p>
          <a:p>
            <a:r>
              <a:rPr lang="en-US" dirty="0" smtClean="0"/>
              <a:t>MGT415 – Advanced Scenarios of System Center Data Protection Manager</a:t>
            </a:r>
          </a:p>
          <a:p>
            <a:endParaRPr smtClean="0"/>
          </a:p>
        </p:txBody>
      </p:sp>
      <p:sp>
        <p:nvSpPr>
          <p:cNvPr id="19" name="Content Placeholder 18"/>
          <p:cNvSpPr>
            <a:spLocks noGrp="1"/>
          </p:cNvSpPr>
          <p:nvPr>
            <p:ph sz="quarter" idx="12"/>
          </p:nvPr>
        </p:nvSpPr>
        <p:spPr>
          <a:xfrm>
            <a:off x="393553" y="1257945"/>
            <a:ext cx="8385048" cy="685800"/>
          </a:xfrm>
        </p:spPr>
        <p:txBody>
          <a:bodyPr/>
          <a:lstStyle/>
          <a:p>
            <a:pPr algn="ctr"/>
            <a:r>
              <a:rPr u="sng" smtClean="0"/>
              <a:t>SUNDAY</a:t>
            </a:r>
          </a:p>
          <a:p>
            <a:r>
              <a:rPr smtClean="0"/>
              <a:t>MGT102 </a:t>
            </a:r>
            <a:r>
              <a:rPr lang="en-US" dirty="0" smtClean="0"/>
              <a:t>–</a:t>
            </a:r>
            <a:r>
              <a:rPr smtClean="0"/>
              <a:t> Why did Microsoft build a backup solution?</a:t>
            </a:r>
          </a:p>
        </p:txBody>
      </p:sp>
      <p:sp>
        <p:nvSpPr>
          <p:cNvPr id="20" name="Content Placeholder 19"/>
          <p:cNvSpPr>
            <a:spLocks noGrp="1"/>
          </p:cNvSpPr>
          <p:nvPr>
            <p:ph sz="quarter" idx="13"/>
          </p:nvPr>
        </p:nvSpPr>
        <p:spPr>
          <a:xfrm>
            <a:off x="415067" y="5181533"/>
            <a:ext cx="8385048" cy="950326"/>
          </a:xfrm>
        </p:spPr>
        <p:txBody>
          <a:bodyPr/>
          <a:lstStyle/>
          <a:p>
            <a:pPr algn="ctr"/>
            <a:r>
              <a:rPr u="sng" smtClean="0"/>
              <a:t>Hands On Labs</a:t>
            </a:r>
          </a:p>
          <a:p>
            <a:r>
              <a:rPr smtClean="0"/>
              <a:t>MGT01 </a:t>
            </a:r>
            <a:r>
              <a:rPr lang="en-US" dirty="0" smtClean="0"/>
              <a:t>–</a:t>
            </a:r>
            <a:r>
              <a:rPr smtClean="0"/>
              <a:t> Technical Introduction to DPM 2007</a:t>
            </a:r>
          </a:p>
          <a:p>
            <a:r>
              <a:rPr lang="en-US" dirty="0" smtClean="0"/>
              <a:t>MGT13 – How to protect Exchange 2010 with DPM 2010</a:t>
            </a:r>
            <a:endParaRPr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9" name="Content Placeholder 16"/>
          <p:cNvSpPr txBox="1">
            <a:spLocks/>
          </p:cNvSpPr>
          <p:nvPr/>
        </p:nvSpPr>
        <p:spPr>
          <a:xfrm>
            <a:off x="393553" y="3729159"/>
            <a:ext cx="8385048" cy="112255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lvl1pPr marL="0" indent="-396875" algn="l" defTabSz="914099" rtl="0" eaLnBrk="1" fontAlgn="base" latinLnBrk="0" hangingPunct="1">
              <a:lnSpc>
                <a:spcPct val="90000"/>
              </a:lnSpc>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3"/>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u="sng" dirty="0" smtClean="0"/>
              <a:t>FRIDAY</a:t>
            </a:r>
          </a:p>
          <a:p>
            <a:r>
              <a:rPr lang="en-US" dirty="0" smtClean="0"/>
              <a:t>SVR318 – How to Protect your Virtual Environment</a:t>
            </a:r>
          </a:p>
          <a:p>
            <a:r>
              <a:rPr lang="en-US" dirty="0" smtClean="0"/>
              <a:t>MGT13-IS – Data Protection and Virtualization, Better Together</a:t>
            </a:r>
          </a:p>
          <a:p>
            <a:endParaRPr lang="en-US" dirty="0" smtClean="0"/>
          </a:p>
        </p:txBody>
      </p:sp>
    </p:spTree>
    <p:extLst>
      <p:ext uri="{BB962C8B-B14F-4D97-AF65-F5344CB8AC3E}">
        <p14:creationId xmlns:p14="http://schemas.microsoft.com/office/powerpoint/2007/7/12/main" xmlns="" val="208142770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a:spLocks noChangeArrowheads="1"/>
          </p:cNvSpPr>
          <p:nvPr/>
        </p:nvSpPr>
        <p:spPr bwMode="auto">
          <a:xfrm rot="16200000">
            <a:off x="4166169" y="-3177689"/>
            <a:ext cx="1053679" cy="9386018"/>
          </a:xfrm>
          <a:prstGeom prst="rect">
            <a:avLst/>
          </a:prstGeom>
          <a:gradFill flip="none" rotWithShape="1">
            <a:gsLst>
              <a:gs pos="0">
                <a:srgbClr val="BDFD2F">
                  <a:alpha val="0"/>
                </a:srgbClr>
              </a:gs>
              <a:gs pos="46000">
                <a:srgbClr val="4ED802">
                  <a:alpha val="79000"/>
                </a:srgbClr>
              </a:gs>
              <a:gs pos="100000">
                <a:srgbClr val="018911"/>
              </a:gs>
            </a:gsLst>
            <a:lin ang="16200000" scaled="1"/>
            <a:tileRect/>
          </a:gradFill>
          <a:ln w="19050" cap="flat" cmpd="sng" algn="ctr">
            <a:noFill/>
            <a:prstDash val="solid"/>
            <a:round/>
            <a:headEnd type="none" w="med" len="med"/>
            <a:tailEnd type="none" w="med" len="med"/>
          </a:ln>
          <a:effectLst>
            <a:innerShdw blurRad="406400">
              <a:srgbClr val="BDFD2F"/>
            </a:innerShdw>
          </a:effectLst>
        </p:spPr>
        <p:txBody>
          <a:bodyPr lIns="64008" tIns="32004" rIns="64008" bIns="32004" anchor="ctr"/>
          <a:lstStyle/>
          <a:p>
            <a:pPr algn="r" defTabSz="767874" eaLnBrk="0" hangingPunct="0">
              <a:buNone/>
              <a:defRPr/>
            </a:pPr>
            <a:endParaRPr lang="en-US" dirty="0">
              <a:latin typeface="Times" charset="0"/>
              <a:cs typeface="+mn-cs"/>
            </a:endParaRPr>
          </a:p>
        </p:txBody>
      </p:sp>
      <p:sp>
        <p:nvSpPr>
          <p:cNvPr id="75781" name="Rectangle 2"/>
          <p:cNvSpPr>
            <a:spLocks noGrp="1" noChangeArrowheads="1"/>
          </p:cNvSpPr>
          <p:nvPr>
            <p:ph type="title"/>
          </p:nvPr>
        </p:nvSpPr>
        <p:spPr>
          <a:xfrm>
            <a:off x="230187" y="193675"/>
            <a:ext cx="8380413" cy="568325"/>
          </a:xfrm>
        </p:spPr>
        <p:txBody>
          <a:bodyPr/>
          <a:lstStyle/>
          <a:p>
            <a:pPr eaLnBrk="1" hangingPunct="1"/>
            <a:r>
              <a:rPr lang="en-US" sz="3600" dirty="0" smtClean="0"/>
              <a:t>Resources &amp; Tools for DPM</a:t>
            </a:r>
          </a:p>
        </p:txBody>
      </p:sp>
      <p:sp>
        <p:nvSpPr>
          <p:cNvPr id="20" name="Rectangle 3"/>
          <p:cNvSpPr>
            <a:spLocks noGrp="1" noChangeArrowheads="1"/>
          </p:cNvSpPr>
          <p:nvPr>
            <p:ph idx="1"/>
          </p:nvPr>
        </p:nvSpPr>
        <p:spPr>
          <a:xfrm>
            <a:off x="293688" y="1111626"/>
            <a:ext cx="8605837" cy="1512194"/>
          </a:xfrm>
        </p:spPr>
        <p:txBody>
          <a:bodyPr>
            <a:normAutofit/>
          </a:bodyPr>
          <a:lstStyle/>
          <a:p>
            <a:pPr eaLnBrk="1" hangingPunct="1">
              <a:buNone/>
              <a:defRPr/>
            </a:pPr>
            <a:r>
              <a:rPr lang="en-US" sz="2800" dirty="0" smtClean="0">
                <a:solidFill>
                  <a:schemeClr val="tx1"/>
                </a:solidFill>
              </a:rPr>
              <a:t>Web Site   	</a:t>
            </a:r>
            <a:r>
              <a:rPr lang="en-US" sz="2400" dirty="0" smtClean="0">
                <a:solidFill>
                  <a:schemeClr val="tx1"/>
                </a:solidFill>
              </a:rPr>
              <a:t>www.microsoft.com/DPM</a:t>
            </a:r>
          </a:p>
          <a:p>
            <a:pPr eaLnBrk="1" hangingPunct="1">
              <a:buNone/>
              <a:defRPr/>
            </a:pPr>
            <a:r>
              <a:rPr lang="en-US" sz="2400" dirty="0" smtClean="0">
                <a:solidFill>
                  <a:schemeClr val="tx1"/>
                </a:solidFill>
              </a:rPr>
              <a:t>			blogs.technet.com/DPM</a:t>
            </a:r>
            <a:r>
              <a:rPr lang="en-US" sz="2600" dirty="0" smtClean="0">
                <a:solidFill>
                  <a:schemeClr val="tx1"/>
                </a:solidFill>
              </a:rPr>
              <a:t>	</a:t>
            </a:r>
            <a:endParaRPr lang="en-US" sz="2200" dirty="0" smtClean="0">
              <a:solidFill>
                <a:schemeClr val="tx1"/>
              </a:solidFill>
            </a:endParaRPr>
          </a:p>
          <a:p>
            <a:pPr eaLnBrk="1" hangingPunct="1">
              <a:buNone/>
              <a:defRPr/>
            </a:pPr>
            <a:endParaRPr lang="en-US" sz="1600" b="1" dirty="0" smtClean="0">
              <a:solidFill>
                <a:schemeClr val="tx1"/>
              </a:solidFill>
            </a:endParaRPr>
          </a:p>
          <a:p>
            <a:pPr eaLnBrk="1" hangingPunct="1">
              <a:buNone/>
              <a:defRPr/>
            </a:pPr>
            <a:endParaRPr lang="en-US" sz="1800" b="1" dirty="0" smtClean="0">
              <a:solidFill>
                <a:schemeClr val="tx1"/>
              </a:solidFill>
            </a:endParaRPr>
          </a:p>
          <a:p>
            <a:pPr lvl="2" eaLnBrk="1" hangingPunct="1">
              <a:buNone/>
              <a:defRPr/>
            </a:pPr>
            <a:endParaRPr lang="en-US" sz="1800" dirty="0" smtClean="0">
              <a:solidFill>
                <a:schemeClr val="tx1"/>
              </a:solidFill>
            </a:endParaRPr>
          </a:p>
        </p:txBody>
      </p:sp>
      <p:sp>
        <p:nvSpPr>
          <p:cNvPr id="17" name="Rectangle 2"/>
          <p:cNvSpPr>
            <a:spLocks noChangeArrowheads="1"/>
          </p:cNvSpPr>
          <p:nvPr/>
        </p:nvSpPr>
        <p:spPr bwMode="auto">
          <a:xfrm rot="16200000">
            <a:off x="4238619" y="1304816"/>
            <a:ext cx="878300" cy="9386018"/>
          </a:xfrm>
          <a:prstGeom prst="rect">
            <a:avLst/>
          </a:prstGeom>
          <a:gradFill flip="none" rotWithShape="1">
            <a:gsLst>
              <a:gs pos="0">
                <a:srgbClr val="BDFD2F">
                  <a:alpha val="0"/>
                </a:srgbClr>
              </a:gs>
              <a:gs pos="46000">
                <a:srgbClr val="4ED802">
                  <a:alpha val="79000"/>
                </a:srgbClr>
              </a:gs>
              <a:gs pos="100000">
                <a:srgbClr val="018911"/>
              </a:gs>
            </a:gsLst>
            <a:lin ang="16200000" scaled="1"/>
            <a:tileRect/>
          </a:gradFill>
          <a:ln w="19050" cap="flat" cmpd="sng" algn="ctr">
            <a:noFill/>
            <a:prstDash val="solid"/>
            <a:round/>
            <a:headEnd type="none" w="med" len="med"/>
            <a:tailEnd type="none" w="med" len="med"/>
          </a:ln>
          <a:effectLst>
            <a:innerShdw blurRad="406400">
              <a:srgbClr val="BDFD2F"/>
            </a:innerShdw>
          </a:effectLst>
        </p:spPr>
        <p:txBody>
          <a:bodyPr lIns="64008" tIns="32004" rIns="64008" bIns="32004" anchor="ctr"/>
          <a:lstStyle/>
          <a:p>
            <a:pPr algn="r" defTabSz="767874" eaLnBrk="0" hangingPunct="0">
              <a:buNone/>
              <a:defRPr/>
            </a:pPr>
            <a:endParaRPr lang="en-US" dirty="0">
              <a:latin typeface="Times" charset="0"/>
              <a:cs typeface="+mn-cs"/>
            </a:endParaRPr>
          </a:p>
        </p:txBody>
      </p:sp>
      <p:sp>
        <p:nvSpPr>
          <p:cNvPr id="19" name="Rectangle 2"/>
          <p:cNvSpPr>
            <a:spLocks noChangeArrowheads="1"/>
          </p:cNvSpPr>
          <p:nvPr/>
        </p:nvSpPr>
        <p:spPr bwMode="auto">
          <a:xfrm rot="16200000">
            <a:off x="2984749" y="-836544"/>
            <a:ext cx="3291840" cy="9293088"/>
          </a:xfrm>
          <a:prstGeom prst="rect">
            <a:avLst/>
          </a:prstGeom>
          <a:gradFill flip="none" rotWithShape="1">
            <a:gsLst>
              <a:gs pos="0">
                <a:srgbClr val="F18745">
                  <a:alpha val="1000"/>
                </a:srgbClr>
              </a:gs>
              <a:gs pos="46000">
                <a:srgbClr val="E65F22"/>
              </a:gs>
              <a:gs pos="100000">
                <a:srgbClr val="6D0907"/>
              </a:gs>
            </a:gsLst>
            <a:lin ang="16200000" scaled="1"/>
            <a:tileRect/>
          </a:gradFill>
          <a:ln w="19050" cap="flat" cmpd="sng" algn="ctr">
            <a:noFill/>
            <a:prstDash val="solid"/>
            <a:round/>
            <a:headEnd type="none" w="med" len="med"/>
            <a:tailEnd type="none" w="med" len="med"/>
          </a:ln>
          <a:effectLst>
            <a:innerShdw blurRad="406400">
              <a:srgbClr val="F18745"/>
            </a:innerShdw>
          </a:effectLst>
        </p:spPr>
        <p:txBody>
          <a:bodyPr lIns="64008" tIns="32004" rIns="64008" bIns="32004" anchor="ctr"/>
          <a:lstStyle/>
          <a:p>
            <a:pPr algn="r" defTabSz="767874" eaLnBrk="0" hangingPunct="0">
              <a:buNone/>
              <a:defRPr/>
            </a:pPr>
            <a:endParaRPr lang="en-US" dirty="0">
              <a:latin typeface="Segoe" pitchFamily="34" charset="0"/>
              <a:ea typeface="MS PGothic" pitchFamily="34" charset="-128"/>
              <a:cs typeface="+mn-cs"/>
            </a:endParaRPr>
          </a:p>
        </p:txBody>
      </p:sp>
      <p:sp>
        <p:nvSpPr>
          <p:cNvPr id="75789" name="Rectangle 20"/>
          <p:cNvSpPr>
            <a:spLocks noChangeArrowheads="1"/>
          </p:cNvSpPr>
          <p:nvPr/>
        </p:nvSpPr>
        <p:spPr bwMode="auto">
          <a:xfrm>
            <a:off x="222251" y="2142708"/>
            <a:ext cx="8905875" cy="3590727"/>
          </a:xfrm>
          <a:prstGeom prst="rect">
            <a:avLst/>
          </a:prstGeom>
          <a:noFill/>
          <a:ln w="9525">
            <a:noFill/>
            <a:miter lim="800000"/>
            <a:headEnd/>
            <a:tailEnd/>
          </a:ln>
        </p:spPr>
        <p:txBody>
          <a:bodyPr lIns="64008" tIns="32004" rIns="64008" bIns="32004">
            <a:spAutoFit/>
          </a:bodyPr>
          <a:lstStyle/>
          <a:p>
            <a:pPr eaLnBrk="0" hangingPunct="0">
              <a:spcAft>
                <a:spcPts val="213"/>
              </a:spcAft>
              <a:buNone/>
            </a:pPr>
            <a:r>
              <a:rPr lang="en-US" sz="3100" dirty="0">
                <a:latin typeface="Segoe" pitchFamily="34" charset="0"/>
              </a:rPr>
              <a:t>Info	</a:t>
            </a:r>
            <a:r>
              <a:rPr lang="en-US" sz="2000" dirty="0">
                <a:latin typeface="Segoe" pitchFamily="34" charset="0"/>
              </a:rPr>
              <a:t>DPM 2007 overview datasheet and webcast</a:t>
            </a:r>
          </a:p>
          <a:p>
            <a:pPr eaLnBrk="0" hangingPunct="0">
              <a:spcAft>
                <a:spcPts val="213"/>
              </a:spcAft>
              <a:buNone/>
            </a:pPr>
            <a:r>
              <a:rPr lang="en-US" sz="2000" dirty="0" smtClean="0">
                <a:latin typeface="Segoe" pitchFamily="34" charset="0"/>
              </a:rPr>
              <a:t>	Datasheets</a:t>
            </a:r>
            <a:r>
              <a:rPr lang="en-US" sz="2000" dirty="0">
                <a:latin typeface="Segoe" pitchFamily="34" charset="0"/>
              </a:rPr>
              <a:t>, </a:t>
            </a:r>
            <a:r>
              <a:rPr lang="en-US" sz="2000" dirty="0" smtClean="0">
                <a:latin typeface="Segoe" pitchFamily="34" charset="0"/>
              </a:rPr>
              <a:t>technical white papers, </a:t>
            </a:r>
            <a:r>
              <a:rPr lang="en-US" sz="2000" dirty="0">
                <a:latin typeface="Segoe" pitchFamily="34" charset="0"/>
              </a:rPr>
              <a:t>and on-demand webcasts:</a:t>
            </a:r>
          </a:p>
          <a:p>
            <a:pPr lvl="2" indent="0" eaLnBrk="0" hangingPunct="0">
              <a:spcAft>
                <a:spcPts val="213"/>
              </a:spcAft>
              <a:buNone/>
            </a:pPr>
            <a:r>
              <a:rPr lang="en-US" sz="2000" dirty="0">
                <a:latin typeface="Segoe" pitchFamily="34" charset="0"/>
              </a:rPr>
              <a:t>	</a:t>
            </a:r>
            <a:r>
              <a:rPr lang="en-US" dirty="0" smtClean="0">
                <a:latin typeface="Segoe" pitchFamily="34" charset="0"/>
              </a:rPr>
              <a:t>How </a:t>
            </a:r>
            <a:r>
              <a:rPr lang="en-US" dirty="0">
                <a:latin typeface="Segoe" pitchFamily="34" charset="0"/>
              </a:rPr>
              <a:t>to Protect </a:t>
            </a:r>
            <a:r>
              <a:rPr lang="en-US" b="1" dirty="0">
                <a:latin typeface="Segoe" pitchFamily="34" charset="0"/>
              </a:rPr>
              <a:t>SQL Server </a:t>
            </a:r>
            <a:r>
              <a:rPr lang="en-US" dirty="0">
                <a:latin typeface="Segoe" pitchFamily="34" charset="0"/>
              </a:rPr>
              <a:t>with DPM 2007</a:t>
            </a:r>
          </a:p>
          <a:p>
            <a:pPr lvl="2" indent="0" eaLnBrk="0" hangingPunct="0">
              <a:spcAft>
                <a:spcPts val="213"/>
              </a:spcAft>
              <a:buNone/>
            </a:pPr>
            <a:r>
              <a:rPr lang="en-US" dirty="0">
                <a:latin typeface="Segoe" pitchFamily="34" charset="0"/>
              </a:rPr>
              <a:t>	</a:t>
            </a:r>
            <a:r>
              <a:rPr lang="en-US" dirty="0" smtClean="0">
                <a:latin typeface="Segoe" pitchFamily="34" charset="0"/>
              </a:rPr>
              <a:t>How </a:t>
            </a:r>
            <a:r>
              <a:rPr lang="en-US" dirty="0">
                <a:latin typeface="Segoe" pitchFamily="34" charset="0"/>
              </a:rPr>
              <a:t>to </a:t>
            </a:r>
            <a:r>
              <a:rPr lang="en-US" sz="1800" dirty="0">
                <a:latin typeface="Segoe" pitchFamily="34" charset="0"/>
              </a:rPr>
              <a:t>Protect </a:t>
            </a:r>
            <a:r>
              <a:rPr lang="en-US" sz="1800" b="1" dirty="0">
                <a:latin typeface="Segoe" pitchFamily="34" charset="0"/>
              </a:rPr>
              <a:t>Microsoft Exchange </a:t>
            </a:r>
            <a:r>
              <a:rPr lang="en-US" sz="1800" dirty="0">
                <a:latin typeface="Segoe" pitchFamily="34" charset="0"/>
              </a:rPr>
              <a:t>with DPM 2007</a:t>
            </a:r>
            <a:endParaRPr lang="en-US" sz="2000" dirty="0">
              <a:latin typeface="Segoe" pitchFamily="34" charset="0"/>
            </a:endParaRPr>
          </a:p>
          <a:p>
            <a:pPr lvl="3" indent="0" eaLnBrk="0" hangingPunct="0">
              <a:spcAft>
                <a:spcPts val="213"/>
              </a:spcAft>
              <a:buNone/>
            </a:pPr>
            <a:r>
              <a:rPr lang="en-US" sz="2000" dirty="0">
                <a:latin typeface="Segoe" pitchFamily="34" charset="0"/>
              </a:rPr>
              <a:t>	</a:t>
            </a:r>
            <a:r>
              <a:rPr lang="en-US" sz="1800" dirty="0">
                <a:latin typeface="Segoe" pitchFamily="34" charset="0"/>
              </a:rPr>
              <a:t>How to Protect </a:t>
            </a:r>
            <a:r>
              <a:rPr lang="en-US" sz="1800" b="1" dirty="0">
                <a:latin typeface="Segoe" pitchFamily="34" charset="0"/>
              </a:rPr>
              <a:t>SharePoint </a:t>
            </a:r>
            <a:r>
              <a:rPr lang="en-US" sz="1800" dirty="0">
                <a:latin typeface="Segoe" pitchFamily="34" charset="0"/>
              </a:rPr>
              <a:t>with DPM 2007</a:t>
            </a:r>
          </a:p>
          <a:p>
            <a:pPr lvl="3" indent="0" eaLnBrk="0" hangingPunct="0">
              <a:spcAft>
                <a:spcPts val="213"/>
              </a:spcAft>
              <a:buNone/>
            </a:pPr>
            <a:r>
              <a:rPr lang="en-US" sz="1800" dirty="0">
                <a:latin typeface="Segoe" pitchFamily="34" charset="0"/>
              </a:rPr>
              <a:t>	How to Protect </a:t>
            </a:r>
            <a:r>
              <a:rPr lang="en-US" sz="1800" b="1" dirty="0" smtClean="0">
                <a:latin typeface="Segoe" pitchFamily="34" charset="0"/>
              </a:rPr>
              <a:t>Virtualized Environments </a:t>
            </a:r>
            <a:r>
              <a:rPr lang="en-US" sz="1800" dirty="0" smtClean="0">
                <a:latin typeface="Segoe" pitchFamily="34" charset="0"/>
              </a:rPr>
              <a:t>with </a:t>
            </a:r>
            <a:r>
              <a:rPr lang="en-US" sz="1800" dirty="0">
                <a:latin typeface="Segoe" pitchFamily="34" charset="0"/>
              </a:rPr>
              <a:t>DPM 2007</a:t>
            </a:r>
          </a:p>
          <a:p>
            <a:pPr lvl="3" indent="0" eaLnBrk="0" hangingPunct="0">
              <a:spcAft>
                <a:spcPts val="213"/>
              </a:spcAft>
              <a:buNone/>
            </a:pPr>
            <a:r>
              <a:rPr lang="en-US" sz="1800" dirty="0">
                <a:latin typeface="Segoe" pitchFamily="34" charset="0"/>
              </a:rPr>
              <a:t>	</a:t>
            </a:r>
            <a:r>
              <a:rPr lang="en-US" sz="1800" dirty="0" smtClean="0">
                <a:latin typeface="Segoe" pitchFamily="34" charset="0"/>
              </a:rPr>
              <a:t>TechNet </a:t>
            </a:r>
            <a:r>
              <a:rPr lang="en-US" sz="1800" dirty="0">
                <a:latin typeface="Segoe" pitchFamily="34" charset="0"/>
              </a:rPr>
              <a:t>virtual labs </a:t>
            </a:r>
            <a:r>
              <a:rPr lang="en-US" sz="1400" i="1" dirty="0">
                <a:latin typeface="Segoe" pitchFamily="34" charset="0"/>
              </a:rPr>
              <a:t>- </a:t>
            </a:r>
            <a:r>
              <a:rPr lang="en-US" sz="1300" i="1" dirty="0">
                <a:latin typeface="Segoe" pitchFamily="34" charset="0"/>
              </a:rPr>
              <a:t>for hands-on learning with </a:t>
            </a:r>
            <a:r>
              <a:rPr lang="en-US" sz="1300" i="1" dirty="0" smtClean="0">
                <a:latin typeface="Segoe" pitchFamily="34" charset="0"/>
              </a:rPr>
              <a:t>DPM</a:t>
            </a:r>
          </a:p>
          <a:p>
            <a:pPr marL="914400" lvl="3" eaLnBrk="0" hangingPunct="0">
              <a:spcAft>
                <a:spcPts val="213"/>
              </a:spcAft>
              <a:buNone/>
            </a:pPr>
            <a:r>
              <a:rPr lang="en-US" sz="2000" dirty="0">
                <a:latin typeface="Segoe" pitchFamily="34" charset="0"/>
              </a:rPr>
              <a:t>DPM </a:t>
            </a:r>
            <a:r>
              <a:rPr lang="en-US" sz="2000" dirty="0" smtClean="0">
                <a:latin typeface="Segoe" pitchFamily="34" charset="0"/>
              </a:rPr>
              <a:t>2010 </a:t>
            </a:r>
            <a:r>
              <a:rPr lang="en-US" sz="2000" dirty="0">
                <a:latin typeface="Segoe" pitchFamily="34" charset="0"/>
              </a:rPr>
              <a:t>overview </a:t>
            </a:r>
            <a:r>
              <a:rPr lang="en-US" sz="2000" dirty="0" smtClean="0">
                <a:latin typeface="Segoe" pitchFamily="34" charset="0"/>
              </a:rPr>
              <a:t>information and </a:t>
            </a:r>
            <a:r>
              <a:rPr lang="en-US" sz="2000" dirty="0">
                <a:latin typeface="Segoe" pitchFamily="34" charset="0"/>
              </a:rPr>
              <a:t>webcast</a:t>
            </a:r>
          </a:p>
          <a:p>
            <a:pPr lvl="3" indent="0" eaLnBrk="0" hangingPunct="0">
              <a:spcAft>
                <a:spcPts val="213"/>
              </a:spcAft>
              <a:buNone/>
            </a:pPr>
            <a:endParaRPr lang="en-US" sz="2000" dirty="0" smtClean="0">
              <a:solidFill>
                <a:schemeClr val="tx2">
                  <a:lumMod val="75000"/>
                </a:schemeClr>
              </a:solidFill>
              <a:effectLst>
                <a:outerShdw blurRad="38100" dist="38100" dir="2700000" algn="tl">
                  <a:srgbClr val="000000">
                    <a:alpha val="43137"/>
                  </a:srgbClr>
                </a:outerShdw>
              </a:effectLst>
              <a:latin typeface="Segoe" pitchFamily="34" charset="0"/>
            </a:endParaRPr>
          </a:p>
        </p:txBody>
      </p:sp>
      <p:sp>
        <p:nvSpPr>
          <p:cNvPr id="75790" name="Rectangle 21"/>
          <p:cNvSpPr>
            <a:spLocks noChangeArrowheads="1"/>
          </p:cNvSpPr>
          <p:nvPr/>
        </p:nvSpPr>
        <p:spPr bwMode="auto">
          <a:xfrm>
            <a:off x="213360" y="5715631"/>
            <a:ext cx="8605838" cy="541687"/>
          </a:xfrm>
          <a:prstGeom prst="rect">
            <a:avLst/>
          </a:prstGeom>
          <a:noFill/>
          <a:ln w="9525">
            <a:noFill/>
            <a:miter lim="800000"/>
            <a:headEnd/>
            <a:tailEnd/>
          </a:ln>
        </p:spPr>
        <p:txBody>
          <a:bodyPr lIns="64008" tIns="32004" rIns="64008" bIns="32004">
            <a:spAutoFit/>
          </a:bodyPr>
          <a:lstStyle/>
          <a:p>
            <a:pPr eaLnBrk="0" hangingPunct="0">
              <a:buNone/>
            </a:pPr>
            <a:r>
              <a:rPr lang="en-US" sz="3100" dirty="0" smtClean="0">
                <a:latin typeface="Segoe" pitchFamily="34" charset="0"/>
              </a:rPr>
              <a:t>E-mail</a:t>
            </a:r>
            <a:r>
              <a:rPr lang="en-US" sz="3100" dirty="0">
                <a:latin typeface="Segoe" pitchFamily="34" charset="0"/>
              </a:rPr>
              <a:t>	</a:t>
            </a:r>
            <a:r>
              <a:rPr lang="en-US" sz="2200" dirty="0" smtClean="0">
                <a:latin typeface="Segoe" pitchFamily="34" charset="0"/>
              </a:rPr>
              <a:t>dpmINFO@microsoft.com</a:t>
            </a:r>
          </a:p>
        </p:txBody>
      </p:sp>
    </p:spTree>
    <p:extLst>
      <p:ext uri="{BB962C8B-B14F-4D97-AF65-F5344CB8AC3E}">
        <p14:creationId xmlns:p14="http://schemas.microsoft.com/office/powerpoint/2007/7/12/main" xmlns="" val="169096517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07/7/12/main" xmlns="" val="356480199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9"/>
          <p:cNvGrpSpPr/>
          <p:nvPr/>
        </p:nvGrpSpPr>
        <p:grpSpPr>
          <a:xfrm>
            <a:off x="399939" y="233617"/>
            <a:ext cx="8399675" cy="6266574"/>
            <a:chOff x="399939" y="233617"/>
            <a:chExt cx="8399675" cy="6266574"/>
          </a:xfrm>
        </p:grpSpPr>
        <p:grpSp>
          <p:nvGrpSpPr>
            <p:cNvPr id="3" name="Group 107"/>
            <p:cNvGrpSpPr/>
            <p:nvPr/>
          </p:nvGrpSpPr>
          <p:grpSpPr>
            <a:xfrm>
              <a:off x="399939" y="233617"/>
              <a:ext cx="8399675" cy="6266574"/>
              <a:chOff x="399939" y="233617"/>
              <a:chExt cx="8399675" cy="6266574"/>
            </a:xfrm>
          </p:grpSpPr>
          <p:grpSp>
            <p:nvGrpSpPr>
              <p:cNvPr id="4" name="Group 68"/>
              <p:cNvGrpSpPr/>
              <p:nvPr/>
            </p:nvGrpSpPr>
            <p:grpSpPr>
              <a:xfrm>
                <a:off x="399939" y="246102"/>
                <a:ext cx="8399675" cy="6254089"/>
                <a:chOff x="55564" y="174852"/>
                <a:chExt cx="8399675" cy="6254089"/>
              </a:xfrm>
            </p:grpSpPr>
            <p:sp>
              <p:nvSpPr>
                <p:cNvPr id="81" name="Flowchart: Stored Data 80"/>
                <p:cNvSpPr/>
                <p:nvPr/>
              </p:nvSpPr>
              <p:spPr bwMode="auto">
                <a:xfrm rot="3156287">
                  <a:off x="3303119" y="559884"/>
                  <a:ext cx="1248782" cy="607466"/>
                </a:xfrm>
                <a:prstGeom prst="flowChartOnlineStorage">
                  <a:avLst/>
                </a:prstGeom>
                <a:gradFill>
                  <a:gsLst>
                    <a:gs pos="36000">
                      <a:srgbClr val="0078D2"/>
                    </a:gs>
                    <a:gs pos="76000">
                      <a:srgbClr val="0078D2"/>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buNone/>
                    <a:defRPr/>
                  </a:pPr>
                  <a:endParaRPr lang="en-US" sz="1050" dirty="0" err="1" smtClean="0">
                    <a:solidFill>
                      <a:schemeClr val="tx1"/>
                    </a:solidFill>
                  </a:endParaRPr>
                </a:p>
              </p:txBody>
            </p:sp>
            <p:sp>
              <p:nvSpPr>
                <p:cNvPr id="82" name="Rounded Rectangle 81"/>
                <p:cNvSpPr/>
                <p:nvPr/>
              </p:nvSpPr>
              <p:spPr>
                <a:xfrm>
                  <a:off x="55564" y="177800"/>
                  <a:ext cx="4005806" cy="6251141"/>
                </a:xfrm>
                <a:prstGeom prst="roundRect">
                  <a:avLst>
                    <a:gd name="adj" fmla="val 5512"/>
                  </a:avLst>
                </a:prstGeom>
                <a:gradFill>
                  <a:gsLst>
                    <a:gs pos="36000">
                      <a:srgbClr val="0078D2"/>
                    </a:gs>
                    <a:gs pos="100000">
                      <a:srgbClr val="0070C0">
                        <a:alpha val="46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050" dirty="0">
                    <a:solidFill>
                      <a:schemeClr val="tx1"/>
                    </a:solidFill>
                  </a:endParaRPr>
                </a:p>
                <a:p>
                  <a:pPr>
                    <a:buNone/>
                    <a:defRPr/>
                  </a:pPr>
                  <a:endParaRPr lang="en-US" sz="1600" dirty="0">
                    <a:solidFill>
                      <a:schemeClr val="tx1"/>
                    </a:solidFill>
                  </a:endParaRPr>
                </a:p>
              </p:txBody>
            </p:sp>
            <p:sp>
              <p:nvSpPr>
                <p:cNvPr id="83" name="Rounded Rectangle 82"/>
                <p:cNvSpPr/>
                <p:nvPr/>
              </p:nvSpPr>
              <p:spPr>
                <a:xfrm>
                  <a:off x="141515" y="174852"/>
                  <a:ext cx="8313724" cy="1008062"/>
                </a:xfrm>
                <a:prstGeom prst="roundRect">
                  <a:avLst/>
                </a:prstGeom>
                <a:gradFill>
                  <a:gsLst>
                    <a:gs pos="36000">
                      <a:srgbClr val="0078D2"/>
                    </a:gs>
                    <a:gs pos="76000">
                      <a:srgbClr val="0078D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buNone/>
                    <a:defRPr/>
                  </a:pPr>
                  <a:endParaRPr lang="en-US" sz="1600" dirty="0">
                    <a:solidFill>
                      <a:schemeClr val="tx1"/>
                    </a:solidFill>
                    <a:effectLst>
                      <a:outerShdw blurRad="38100" dist="38100" dir="2700000" algn="tl">
                        <a:srgbClr val="000000">
                          <a:alpha val="43137"/>
                        </a:srgbClr>
                      </a:outerShdw>
                    </a:effectLst>
                  </a:endParaRPr>
                </a:p>
              </p:txBody>
            </p:sp>
          </p:grpSp>
          <p:sp>
            <p:nvSpPr>
              <p:cNvPr id="80" name="Rectangle 79"/>
              <p:cNvSpPr/>
              <p:nvPr/>
            </p:nvSpPr>
            <p:spPr>
              <a:xfrm>
                <a:off x="540323" y="233617"/>
                <a:ext cx="7796150" cy="1132618"/>
              </a:xfrm>
              <a:prstGeom prst="rect">
                <a:avLst/>
              </a:prstGeom>
            </p:spPr>
            <p:txBody>
              <a:bodyPr wrap="square">
                <a:spAutoFit/>
              </a:bodyPr>
              <a:lstStyle/>
              <a:p>
                <a:pPr>
                  <a:buNone/>
                  <a:defRPr/>
                </a:pPr>
                <a:r>
                  <a:rPr lang="en-US" sz="1500" b="1" u="sng" dirty="0" smtClean="0">
                    <a:effectLst>
                      <a:outerShdw blurRad="38100" dist="38100" dir="2700000" algn="tl">
                        <a:srgbClr val="000000">
                          <a:alpha val="43137"/>
                        </a:srgbClr>
                      </a:outerShdw>
                    </a:effectLst>
                    <a:latin typeface="+mj-lt"/>
                  </a:rPr>
                  <a:t>Enterprise DPML </a:t>
                </a:r>
                <a:r>
                  <a:rPr lang="en-US" sz="1500" b="1" dirty="0" smtClean="0">
                    <a:effectLst>
                      <a:outerShdw blurRad="38100" dist="38100" dir="2700000" algn="tl">
                        <a:srgbClr val="000000">
                          <a:alpha val="43137"/>
                        </a:srgbClr>
                      </a:outerShdw>
                    </a:effectLst>
                    <a:latin typeface="+mj-lt"/>
                  </a:rPr>
                  <a:t>– “</a:t>
                </a:r>
                <a:r>
                  <a:rPr lang="en-US" sz="1500" b="1" i="1" dirty="0" smtClean="0">
                    <a:effectLst>
                      <a:outerShdw blurRad="38100" dist="38100" dir="2700000" algn="tl">
                        <a:srgbClr val="000000">
                          <a:alpha val="43137"/>
                        </a:srgbClr>
                      </a:outerShdw>
                    </a:effectLst>
                    <a:latin typeface="+mj-lt"/>
                  </a:rPr>
                  <a:t>Application Agent</a:t>
                </a:r>
                <a:r>
                  <a:rPr lang="en-US" sz="1500" b="1" dirty="0" smtClean="0">
                    <a:effectLst>
                      <a:outerShdw blurRad="38100" dist="38100" dir="2700000" algn="tl">
                        <a:srgbClr val="000000">
                          <a:alpha val="43137"/>
                        </a:srgbClr>
                      </a:outerShdw>
                    </a:effectLst>
                    <a:latin typeface="+mj-lt"/>
                  </a:rPr>
                  <a:t>” </a:t>
                </a:r>
                <a:r>
                  <a:rPr lang="en-US" sz="2000" dirty="0" smtClean="0">
                    <a:effectLst>
                      <a:outerShdw blurRad="38100" dist="38100" dir="2700000" algn="tl">
                        <a:srgbClr val="000000">
                          <a:alpha val="43137"/>
                        </a:srgbClr>
                      </a:outerShdw>
                    </a:effectLst>
                    <a:latin typeface="+mj-lt"/>
                  </a:rPr>
                  <a:t>– </a:t>
                </a:r>
                <a:r>
                  <a:rPr lang="en-US" sz="1200" dirty="0" smtClean="0">
                    <a:effectLst>
                      <a:outerShdw blurRad="38100" dist="38100" dir="2700000" algn="tl">
                        <a:srgbClr val="000000">
                          <a:alpha val="43137"/>
                        </a:srgbClr>
                      </a:outerShdw>
                    </a:effectLst>
                    <a:latin typeface="+mj-lt"/>
                  </a:rPr>
                  <a:t>per protected server</a:t>
                </a:r>
                <a:endParaRPr lang="en-US" sz="2000" dirty="0" smtClean="0">
                  <a:effectLst>
                    <a:outerShdw blurRad="38100" dist="38100" dir="2700000" algn="tl">
                      <a:srgbClr val="000000">
                        <a:alpha val="43137"/>
                      </a:srgbClr>
                    </a:outerShdw>
                  </a:effectLst>
                  <a:latin typeface="+mj-lt"/>
                </a:endParaRPr>
              </a:p>
              <a:p>
                <a:pPr>
                  <a:buNone/>
                  <a:defRPr/>
                </a:pPr>
                <a:r>
                  <a:rPr lang="en-US" sz="1400" dirty="0" smtClean="0">
                    <a:effectLst>
                      <a:outerShdw blurRad="38100" dist="38100" dir="2700000" algn="tl">
                        <a:srgbClr val="000000">
                          <a:alpha val="43137"/>
                        </a:srgbClr>
                      </a:outerShdw>
                    </a:effectLst>
                    <a:latin typeface="+mj-lt"/>
                  </a:rPr>
                  <a:t>Unified support of Microsoft applications SQL, Exchange, SharePoint, &amp; Virtualization – and files Protect DPM 2 DPM 4 DR – disaster recovery</a:t>
                </a:r>
              </a:p>
              <a:p>
                <a:pPr>
                  <a:buNone/>
                  <a:defRPr/>
                </a:pPr>
                <a:r>
                  <a:rPr lang="en-US" sz="1400" dirty="0" smtClean="0">
                    <a:effectLst>
                      <a:outerShdw blurRad="38100" dist="38100" dir="2700000" algn="tl">
                        <a:srgbClr val="000000">
                          <a:alpha val="43137"/>
                        </a:srgbClr>
                      </a:outerShdw>
                    </a:effectLst>
                    <a:latin typeface="+mj-lt"/>
                  </a:rPr>
                  <a:t>Bare Metal Recovery</a:t>
                </a:r>
                <a:endParaRPr lang="en-US" sz="1400" dirty="0">
                  <a:effectLst>
                    <a:outerShdw blurRad="38100" dist="38100" dir="2700000" algn="tl">
                      <a:srgbClr val="000000">
                        <a:alpha val="43137"/>
                      </a:srgbClr>
                    </a:outerShdw>
                  </a:effectLst>
                  <a:latin typeface="+mj-lt"/>
                </a:endParaRPr>
              </a:p>
            </p:txBody>
          </p:sp>
        </p:grpSp>
        <p:pic>
          <p:nvPicPr>
            <p:cNvPr id="72" name="Picture 2" descr="D:\MyPictures\MediaBank\DPM v2 protected workload logos (Exchange, SQL, SharePoint, Virtual Server)\ExchSvr_bL.png"/>
            <p:cNvPicPr>
              <a:picLocks noChangeAspect="1" noChangeArrowheads="1"/>
            </p:cNvPicPr>
            <p:nvPr/>
          </p:nvPicPr>
          <p:blipFill>
            <a:blip r:embed="rId3" cstate="print">
              <a:lum bright="100000" contrast="100000"/>
            </a:blip>
            <a:srcRect/>
            <a:stretch>
              <a:fillRect/>
            </a:stretch>
          </p:blipFill>
          <p:spPr bwMode="auto">
            <a:xfrm>
              <a:off x="824168" y="1546577"/>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73" name="Picture 3" descr="D:\MyPictures\MediaBank\DPM v2 protected workload logos (Exchange, SQL, SharePoint, Virtual Server)\SQL_bL.png"/>
            <p:cNvPicPr>
              <a:picLocks noChangeAspect="1" noChangeArrowheads="1"/>
            </p:cNvPicPr>
            <p:nvPr/>
          </p:nvPicPr>
          <p:blipFill>
            <a:blip r:embed="rId4" cstate="print">
              <a:lum bright="100000" contrast="100000"/>
            </a:blip>
            <a:srcRect/>
            <a:stretch>
              <a:fillRect/>
            </a:stretch>
          </p:blipFill>
          <p:spPr bwMode="auto">
            <a:xfrm>
              <a:off x="1076187" y="2492063"/>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74" name="Picture 73" descr="SharePoint_Prod_Tech_bw.png"/>
            <p:cNvPicPr>
              <a:picLocks noChangeAspect="1"/>
            </p:cNvPicPr>
            <p:nvPr/>
          </p:nvPicPr>
          <p:blipFill>
            <a:blip r:embed="rId5" cstate="print">
              <a:lum bright="100000" contrast="100000"/>
            </a:blip>
            <a:stretch>
              <a:fillRect/>
            </a:stretch>
          </p:blipFill>
          <p:spPr>
            <a:xfrm>
              <a:off x="619674" y="3200272"/>
              <a:ext cx="1375162" cy="414327"/>
            </a:xfrm>
            <a:prstGeom prst="rect">
              <a:avLst/>
            </a:prstGeom>
            <a:effectLst>
              <a:outerShdw blurRad="50800" dist="38100" dir="2700000" algn="tl" rotWithShape="0">
                <a:prstClr val="black">
                  <a:alpha val="40000"/>
                </a:prstClr>
              </a:outerShdw>
            </a:effectLst>
          </p:spPr>
        </p:pic>
        <p:grpSp>
          <p:nvGrpSpPr>
            <p:cNvPr id="5" name="Group 162"/>
            <p:cNvGrpSpPr/>
            <p:nvPr/>
          </p:nvGrpSpPr>
          <p:grpSpPr>
            <a:xfrm>
              <a:off x="683755" y="4133624"/>
              <a:ext cx="1195420" cy="484945"/>
              <a:chOff x="228531" y="3551577"/>
              <a:chExt cx="1312830" cy="532575"/>
            </a:xfrm>
          </p:grpSpPr>
          <p:pic>
            <p:nvPicPr>
              <p:cNvPr id="76" name="Picture 7" descr="D:\MyPictures\MediaBank\DPM v2 protected workload logos (Exchange, SQL, SharePoint, Virtual Server)\Virtual_05-R2_bL.png"/>
              <p:cNvPicPr>
                <a:picLocks noChangeAspect="1" noChangeArrowheads="1"/>
              </p:cNvPicPr>
              <p:nvPr/>
            </p:nvPicPr>
            <p:blipFill>
              <a:blip r:embed="rId6"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77" name="Picture 2" descr="D:\Projects\Microsoft\DPM_Deck\031209\images\WS08-HypeV_h_rgb_r.png"/>
              <p:cNvPicPr>
                <a:picLocks noChangeAspect="1" noChangeArrowheads="1"/>
              </p:cNvPicPr>
              <p:nvPr/>
            </p:nvPicPr>
            <p:blipFill>
              <a:blip r:embed="rId7"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grpSp>
      <p:grpSp>
        <p:nvGrpSpPr>
          <p:cNvPr id="6" name="Group 83"/>
          <p:cNvGrpSpPr/>
          <p:nvPr/>
        </p:nvGrpSpPr>
        <p:grpSpPr>
          <a:xfrm>
            <a:off x="2524322" y="1374359"/>
            <a:ext cx="3829050" cy="4508281"/>
            <a:chOff x="2524322" y="1374359"/>
            <a:chExt cx="3829050" cy="4508281"/>
          </a:xfrm>
        </p:grpSpPr>
        <p:grpSp>
          <p:nvGrpSpPr>
            <p:cNvPr id="7" name="Group 513"/>
            <p:cNvGrpSpPr/>
            <p:nvPr/>
          </p:nvGrpSpPr>
          <p:grpSpPr>
            <a:xfrm>
              <a:off x="2524322" y="1374359"/>
              <a:ext cx="3829050" cy="4508281"/>
              <a:chOff x="2524322" y="1374359"/>
              <a:chExt cx="3829050" cy="4508281"/>
            </a:xfrm>
          </p:grpSpPr>
          <p:grpSp>
            <p:nvGrpSpPr>
              <p:cNvPr id="8" name="Group 361"/>
              <p:cNvGrpSpPr/>
              <p:nvPr/>
            </p:nvGrpSpPr>
            <p:grpSpPr>
              <a:xfrm>
                <a:off x="2524322" y="1374359"/>
                <a:ext cx="3829050" cy="4508281"/>
                <a:chOff x="2524322" y="1374359"/>
                <a:chExt cx="3829050" cy="4508281"/>
              </a:xfrm>
            </p:grpSpPr>
            <p:grpSp>
              <p:nvGrpSpPr>
                <p:cNvPr id="9" name="Group 60"/>
                <p:cNvGrpSpPr/>
                <p:nvPr/>
              </p:nvGrpSpPr>
              <p:grpSpPr>
                <a:xfrm>
                  <a:off x="2524322" y="1374359"/>
                  <a:ext cx="3829050" cy="4508281"/>
                  <a:chOff x="2473862" y="1520824"/>
                  <a:chExt cx="3829050" cy="4508281"/>
                </a:xfrm>
              </p:grpSpPr>
              <p:sp>
                <p:nvSpPr>
                  <p:cNvPr id="106" name="Flowchart: Stored Data 105"/>
                  <p:cNvSpPr/>
                  <p:nvPr/>
                </p:nvSpPr>
                <p:spPr bwMode="auto">
                  <a:xfrm rot="18367359">
                    <a:off x="3822212" y="4883118"/>
                    <a:ext cx="880473" cy="596730"/>
                  </a:xfrm>
                  <a:prstGeom prst="flowChartOnlineStorage">
                    <a:avLst/>
                  </a:prstGeom>
                  <a:gradFill>
                    <a:gsLst>
                      <a:gs pos="16000">
                        <a:srgbClr val="F77C37"/>
                      </a:gs>
                      <a:gs pos="46000">
                        <a:srgbClr val="F88D5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buNone/>
                      <a:defRPr/>
                    </a:pPr>
                    <a:endParaRPr lang="en-US" sz="1600" dirty="0" err="1" smtClean="0">
                      <a:solidFill>
                        <a:schemeClr val="tx1"/>
                      </a:solidFill>
                    </a:endParaRPr>
                  </a:p>
                </p:txBody>
              </p:sp>
              <p:sp>
                <p:nvSpPr>
                  <p:cNvPr id="107" name="Rounded Rectangle 106"/>
                  <p:cNvSpPr/>
                  <p:nvPr/>
                </p:nvSpPr>
                <p:spPr bwMode="auto">
                  <a:xfrm>
                    <a:off x="2474913" y="1520824"/>
                    <a:ext cx="1879373" cy="4001201"/>
                  </a:xfrm>
                  <a:prstGeom prst="roundRect">
                    <a:avLst>
                      <a:gd name="adj" fmla="val 10875"/>
                    </a:avLst>
                  </a:prstGeom>
                  <a:gradFill>
                    <a:gsLst>
                      <a:gs pos="31000">
                        <a:srgbClr val="F77C37"/>
                      </a:gs>
                      <a:gs pos="72000">
                        <a:srgbClr val="F88D5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buNone/>
                      <a:defRPr/>
                    </a:pPr>
                    <a:endParaRPr lang="en-US" sz="1600" dirty="0">
                      <a:solidFill>
                        <a:schemeClr val="tx1"/>
                      </a:solidFill>
                    </a:endParaRPr>
                  </a:p>
                </p:txBody>
              </p:sp>
              <p:sp>
                <p:nvSpPr>
                  <p:cNvPr id="108" name="Rounded Rectangle 107"/>
                  <p:cNvSpPr/>
                  <p:nvPr/>
                </p:nvSpPr>
                <p:spPr bwMode="auto">
                  <a:xfrm>
                    <a:off x="2473862" y="4977181"/>
                    <a:ext cx="3829050" cy="1051924"/>
                  </a:xfrm>
                  <a:prstGeom prst="roundRect">
                    <a:avLst>
                      <a:gd name="adj" fmla="val 22405"/>
                    </a:avLst>
                  </a:prstGeom>
                  <a:gradFill>
                    <a:gsLst>
                      <a:gs pos="16000">
                        <a:srgbClr val="F77C37"/>
                      </a:gs>
                      <a:gs pos="46000">
                        <a:srgbClr val="F88D5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buNone/>
                      <a:defRPr/>
                    </a:pPr>
                    <a:endParaRPr lang="en-US" sz="1600" dirty="0">
                      <a:solidFill>
                        <a:schemeClr val="tx1"/>
                      </a:solidFill>
                    </a:endParaRPr>
                  </a:p>
                </p:txBody>
              </p:sp>
            </p:grpSp>
            <p:sp>
              <p:nvSpPr>
                <p:cNvPr id="101" name="Rectangle 100"/>
                <p:cNvSpPr/>
                <p:nvPr/>
              </p:nvSpPr>
              <p:spPr>
                <a:xfrm>
                  <a:off x="2684811" y="5013442"/>
                  <a:ext cx="3461653" cy="812530"/>
                </a:xfrm>
                <a:prstGeom prst="rect">
                  <a:avLst/>
                </a:prstGeom>
              </p:spPr>
              <p:txBody>
                <a:bodyPr wrap="square">
                  <a:spAutoFit/>
                </a:bodyPr>
                <a:lstStyle/>
                <a:p>
                  <a:pPr algn="ctr">
                    <a:buNone/>
                    <a:defRPr/>
                  </a:pPr>
                  <a:r>
                    <a:rPr lang="en-US" sz="1400" b="1" u="sng" dirty="0" smtClean="0">
                      <a:latin typeface="+mj-lt"/>
                    </a:rPr>
                    <a:t>Standard DPML </a:t>
                  </a:r>
                  <a:r>
                    <a:rPr lang="en-US" sz="1400" b="1" dirty="0" smtClean="0">
                      <a:latin typeface="+mj-lt"/>
                    </a:rPr>
                    <a:t>= “</a:t>
                  </a:r>
                  <a:r>
                    <a:rPr lang="en-US" sz="1400" b="1" i="1" dirty="0" smtClean="0">
                      <a:latin typeface="+mj-lt"/>
                    </a:rPr>
                    <a:t>File agent</a:t>
                  </a:r>
                  <a:r>
                    <a:rPr lang="en-US" sz="1400" b="1" dirty="0" smtClean="0">
                      <a:latin typeface="+mj-lt"/>
                    </a:rPr>
                    <a:t>”</a:t>
                  </a:r>
                  <a:r>
                    <a:rPr lang="en-US" b="1" dirty="0" smtClean="0">
                      <a:latin typeface="+mj-lt"/>
                    </a:rPr>
                    <a:t> </a:t>
                  </a:r>
                </a:p>
                <a:p>
                  <a:pPr algn="ctr">
                    <a:buNone/>
                    <a:defRPr/>
                  </a:pPr>
                  <a:r>
                    <a:rPr lang="en-US" sz="1200" dirty="0" smtClean="0">
                      <a:latin typeface="+mj-lt"/>
                    </a:rPr>
                    <a:t>per protected  Windows Server</a:t>
                  </a:r>
                </a:p>
                <a:p>
                  <a:pPr algn="ctr">
                    <a:buNone/>
                    <a:defRPr/>
                  </a:pPr>
                  <a:r>
                    <a:rPr lang="en-US" sz="1200" dirty="0" smtClean="0">
                      <a:latin typeface="+mj-lt"/>
                    </a:rPr>
                    <a:t>No additional “Open File” or add-on modules</a:t>
                  </a:r>
                  <a:endParaRPr lang="en-US" sz="1200" dirty="0">
                    <a:latin typeface="+mj-lt"/>
                  </a:endParaRPr>
                </a:p>
              </p:txBody>
            </p:sp>
          </p:grpSp>
          <p:sp>
            <p:nvSpPr>
              <p:cNvPr id="91" name="Text Box 61"/>
              <p:cNvSpPr txBox="1">
                <a:spLocks noChangeArrowheads="1"/>
              </p:cNvSpPr>
              <p:nvPr/>
            </p:nvSpPr>
            <p:spPr bwMode="auto">
              <a:xfrm>
                <a:off x="2673369" y="4832885"/>
                <a:ext cx="1690863" cy="249961"/>
              </a:xfrm>
              <a:prstGeom prst="rect">
                <a:avLst/>
              </a:prstGeom>
              <a:noFill/>
              <a:ln w="9525">
                <a:noFill/>
                <a:miter lim="800000"/>
                <a:headEnd/>
                <a:tailEnd/>
              </a:ln>
              <a:effectLst/>
            </p:spPr>
            <p:txBody>
              <a:bodyPr wrap="square" lIns="91435" tIns="45717" rIns="91435" bIns="45717">
                <a:spAutoFit/>
              </a:bodyPr>
              <a:lstStyle/>
              <a:p>
                <a:pPr algn="l" rtl="0" eaLnBrk="0" hangingPunct="0">
                  <a:buNone/>
                  <a:defRPr/>
                </a:pPr>
                <a:r>
                  <a:rPr lang="en-US" sz="1000" i="1" kern="1200" dirty="0">
                    <a:effectLst>
                      <a:outerShdw blurRad="38100" dist="38100" dir="2700000" algn="tl">
                        <a:srgbClr val="000000">
                          <a:alpha val="43137"/>
                        </a:srgbClr>
                      </a:outerShdw>
                    </a:effectLst>
                    <a:latin typeface="Segoe"/>
                    <a:ea typeface="+mn-ea"/>
                    <a:cs typeface="+mn-cs"/>
                  </a:rPr>
                  <a:t>file shares and directories</a:t>
                </a:r>
                <a:endParaRPr lang="en-US" sz="1100" i="1" kern="1200" dirty="0">
                  <a:effectLst>
                    <a:outerShdw blurRad="38100" dist="38100" dir="2700000" algn="tl">
                      <a:srgbClr val="000000">
                        <a:alpha val="43137"/>
                      </a:srgbClr>
                    </a:outerShdw>
                  </a:effectLst>
                  <a:latin typeface="Segoe"/>
                  <a:ea typeface="+mn-ea"/>
                  <a:cs typeface="+mn-cs"/>
                </a:endParaRPr>
              </a:p>
            </p:txBody>
          </p:sp>
        </p:grpSp>
        <p:pic>
          <p:nvPicPr>
            <p:cNvPr id="86" name="Picture 8" descr="D:\Projects\Microsoft\DPM PartnerVideo\images\server08_bl.png"/>
            <p:cNvPicPr>
              <a:picLocks noChangeAspect="1" noChangeArrowheads="1"/>
            </p:cNvPicPr>
            <p:nvPr/>
          </p:nvPicPr>
          <p:blipFill>
            <a:blip r:embed="rId8" cstate="print"/>
            <a:stretch>
              <a:fillRect/>
            </a:stretch>
          </p:blipFill>
          <p:spPr bwMode="auto">
            <a:xfrm>
              <a:off x="3000351" y="4592492"/>
              <a:ext cx="1371198" cy="205679"/>
            </a:xfrm>
            <a:prstGeom prst="rect">
              <a:avLst/>
            </a:prstGeom>
            <a:noFill/>
            <a:effectLst>
              <a:outerShdw blurRad="50800" dist="38100" dir="2700000" algn="tl" rotWithShape="0">
                <a:prstClr val="black">
                  <a:alpha val="40000"/>
                </a:prstClr>
              </a:outerShdw>
            </a:effectLst>
          </p:spPr>
        </p:pic>
        <p:grpSp>
          <p:nvGrpSpPr>
            <p:cNvPr id="10" name="Group 208"/>
            <p:cNvGrpSpPr/>
            <p:nvPr/>
          </p:nvGrpSpPr>
          <p:grpSpPr>
            <a:xfrm>
              <a:off x="3031545" y="4332008"/>
              <a:ext cx="1340036" cy="218602"/>
              <a:chOff x="2228462" y="4332009"/>
              <a:chExt cx="1340036" cy="218602"/>
            </a:xfrm>
          </p:grpSpPr>
          <p:pic>
            <p:nvPicPr>
              <p:cNvPr id="88" name="Picture 7" descr="D:\Projects\Microsoft\DPM PartnerVideo\images\server03_bl.png"/>
              <p:cNvPicPr>
                <a:picLocks noChangeAspect="1" noChangeArrowheads="1"/>
              </p:cNvPicPr>
              <p:nvPr/>
            </p:nvPicPr>
            <p:blipFill>
              <a:blip r:embed="rId9" cstate="print">
                <a:lum bright="100000"/>
              </a:blip>
              <a:srcRect t="64581"/>
              <a:stretch>
                <a:fillRect/>
              </a:stretch>
            </p:blipFill>
            <p:spPr bwMode="auto">
              <a:xfrm>
                <a:off x="2435381" y="4404669"/>
                <a:ext cx="1133117" cy="145942"/>
              </a:xfrm>
              <a:prstGeom prst="rect">
                <a:avLst/>
              </a:prstGeom>
              <a:noFill/>
              <a:effectLst>
                <a:outerShdw blurRad="50800" dist="38100" dir="2700000" algn="tl" rotWithShape="0">
                  <a:prstClr val="black">
                    <a:alpha val="40000"/>
                  </a:prstClr>
                </a:outerShdw>
              </a:effectLst>
            </p:spPr>
          </p:pic>
          <p:pic>
            <p:nvPicPr>
              <p:cNvPr id="89" name="Picture 8" descr="D:\Projects\Microsoft\DPM PartnerVideo\images\server08_bl.png"/>
              <p:cNvPicPr>
                <a:picLocks noChangeAspect="1" noChangeArrowheads="1"/>
              </p:cNvPicPr>
              <p:nvPr/>
            </p:nvPicPr>
            <p:blipFill>
              <a:blip r:embed="rId8" cstate="print"/>
              <a:srcRect r="82429" b="-4123"/>
              <a:stretch>
                <a:fillRect/>
              </a:stretch>
            </p:blipFill>
            <p:spPr bwMode="auto">
              <a:xfrm>
                <a:off x="2228462" y="4332009"/>
                <a:ext cx="240934" cy="214160"/>
              </a:xfrm>
              <a:prstGeom prst="rect">
                <a:avLst/>
              </a:prstGeom>
              <a:noFill/>
              <a:effectLst>
                <a:outerShdw blurRad="50800" dist="38100" dir="2700000" algn="tl" rotWithShape="0">
                  <a:prstClr val="black">
                    <a:alpha val="40000"/>
                  </a:prstClr>
                </a:outerShdw>
              </a:effectLst>
            </p:spPr>
          </p:pic>
        </p:grpSp>
      </p:grpSp>
      <p:grpSp>
        <p:nvGrpSpPr>
          <p:cNvPr id="11" name="Group 109"/>
          <p:cNvGrpSpPr/>
          <p:nvPr/>
        </p:nvGrpSpPr>
        <p:grpSpPr>
          <a:xfrm>
            <a:off x="485893" y="4699655"/>
            <a:ext cx="2013857" cy="1684314"/>
            <a:chOff x="485893" y="4699655"/>
            <a:chExt cx="2013857" cy="1684314"/>
          </a:xfrm>
        </p:grpSpPr>
        <p:grpSp>
          <p:nvGrpSpPr>
            <p:cNvPr id="12" name="Group 264"/>
            <p:cNvGrpSpPr/>
            <p:nvPr/>
          </p:nvGrpSpPr>
          <p:grpSpPr>
            <a:xfrm>
              <a:off x="485893" y="4699655"/>
              <a:ext cx="2013857" cy="1684314"/>
              <a:chOff x="485893" y="4699655"/>
              <a:chExt cx="2013857" cy="1684314"/>
            </a:xfrm>
          </p:grpSpPr>
          <p:sp>
            <p:nvSpPr>
              <p:cNvPr id="130" name="Rounded Rectangle 129"/>
              <p:cNvSpPr/>
              <p:nvPr/>
            </p:nvSpPr>
            <p:spPr bwMode="auto">
              <a:xfrm>
                <a:off x="534381" y="4699655"/>
                <a:ext cx="1953896" cy="1684314"/>
              </a:xfrm>
              <a:prstGeom prst="roundRect">
                <a:avLst>
                  <a:gd name="adj" fmla="val 11497"/>
                </a:avLst>
              </a:prstGeom>
              <a:solidFill>
                <a:srgbClr val="30BE30">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None/>
                  <a:defRPr/>
                </a:pPr>
                <a:endParaRPr lang="en-US" sz="1600" u="sng" dirty="0" smtClean="0">
                  <a:solidFill>
                    <a:schemeClr val="tx1"/>
                  </a:solidFill>
                </a:endParaRPr>
              </a:p>
              <a:p>
                <a:pPr algn="ctr">
                  <a:buNone/>
                  <a:defRPr/>
                </a:pPr>
                <a:endParaRPr lang="en-US" sz="1600" u="sng" dirty="0" smtClean="0">
                  <a:solidFill>
                    <a:schemeClr val="tx1"/>
                  </a:solidFill>
                </a:endParaRPr>
              </a:p>
              <a:p>
                <a:pPr algn="ctr">
                  <a:buNone/>
                  <a:defRPr/>
                </a:pPr>
                <a:endParaRPr lang="en-US" sz="1600" u="sng" dirty="0" smtClean="0">
                  <a:solidFill>
                    <a:schemeClr val="tx1"/>
                  </a:solidFill>
                </a:endParaRPr>
              </a:p>
            </p:txBody>
          </p:sp>
          <p:sp>
            <p:nvSpPr>
              <p:cNvPr id="131" name="Rectangle 130"/>
              <p:cNvSpPr/>
              <p:nvPr/>
            </p:nvSpPr>
            <p:spPr>
              <a:xfrm>
                <a:off x="485893" y="5489398"/>
                <a:ext cx="2013857" cy="787908"/>
              </a:xfrm>
              <a:prstGeom prst="rect">
                <a:avLst/>
              </a:prstGeom>
            </p:spPr>
            <p:txBody>
              <a:bodyPr wrap="square">
                <a:spAutoFit/>
              </a:bodyPr>
              <a:lstStyle/>
              <a:p>
                <a:pPr algn="ctr">
                  <a:buNone/>
                  <a:defRPr/>
                </a:pPr>
                <a:r>
                  <a:rPr lang="en-US" sz="1400" b="1" u="sng" dirty="0" smtClean="0">
                    <a:latin typeface="+mj-lt"/>
                  </a:rPr>
                  <a:t>Client DPML</a:t>
                </a:r>
              </a:p>
              <a:p>
                <a:pPr algn="ctr">
                  <a:buNone/>
                  <a:defRPr/>
                </a:pPr>
                <a:r>
                  <a:rPr lang="en-US" sz="1400" b="1" dirty="0" smtClean="0">
                    <a:latin typeface="+mj-lt"/>
                  </a:rPr>
                  <a:t>“</a:t>
                </a:r>
                <a:r>
                  <a:rPr lang="en-US" sz="1400" b="1" i="1" dirty="0" smtClean="0">
                    <a:latin typeface="+mj-lt"/>
                  </a:rPr>
                  <a:t>Desktop agent</a:t>
                </a:r>
                <a:r>
                  <a:rPr lang="en-US" sz="1400" b="1" dirty="0" smtClean="0">
                    <a:latin typeface="+mj-lt"/>
                  </a:rPr>
                  <a:t>” </a:t>
                </a:r>
              </a:p>
              <a:p>
                <a:pPr algn="ctr">
                  <a:buNone/>
                  <a:defRPr/>
                </a:pPr>
                <a:r>
                  <a:rPr lang="en-US" sz="1200" dirty="0" smtClean="0">
                    <a:latin typeface="+mj-lt"/>
                  </a:rPr>
                  <a:t>XP Pro &amp; Vista &amp; W7</a:t>
                </a:r>
              </a:p>
            </p:txBody>
          </p:sp>
        </p:grpSp>
        <p:grpSp>
          <p:nvGrpSpPr>
            <p:cNvPr id="13" name="Group 112"/>
            <p:cNvGrpSpPr/>
            <p:nvPr/>
          </p:nvGrpSpPr>
          <p:grpSpPr>
            <a:xfrm>
              <a:off x="878668" y="4928084"/>
              <a:ext cx="983797" cy="449926"/>
              <a:chOff x="451365" y="4269009"/>
              <a:chExt cx="1072810" cy="490635"/>
            </a:xfrm>
          </p:grpSpPr>
          <p:pic>
            <p:nvPicPr>
              <p:cNvPr id="125" name="Picture 2" descr="D:\Projects\Microsoft\DPM PartnerVideo\images\XP_bw.png"/>
              <p:cNvPicPr>
                <a:picLocks noChangeAspect="1" noChangeArrowheads="1"/>
              </p:cNvPicPr>
              <p:nvPr/>
            </p:nvPicPr>
            <p:blipFill>
              <a:blip r:embed="rId10" cstate="print"/>
              <a:stretch>
                <a:fillRect/>
              </a:stretch>
            </p:blipFill>
            <p:spPr bwMode="auto">
              <a:xfrm>
                <a:off x="454551" y="4269009"/>
                <a:ext cx="1069624" cy="231039"/>
              </a:xfrm>
              <a:prstGeom prst="rect">
                <a:avLst/>
              </a:prstGeom>
              <a:noFill/>
              <a:effectLst>
                <a:outerShdw blurRad="50800" dist="38100" dir="2700000" algn="tl" rotWithShape="0">
                  <a:prstClr val="black">
                    <a:alpha val="40000"/>
                  </a:prstClr>
                </a:outerShdw>
              </a:effectLst>
            </p:spPr>
          </p:pic>
          <p:pic>
            <p:nvPicPr>
              <p:cNvPr id="129" name="Picture 3" descr="D:\Projects\Microsoft\DPM PartnerVideo\images\Vista_bw.png"/>
              <p:cNvPicPr>
                <a:picLocks noChangeAspect="1" noChangeArrowheads="1"/>
              </p:cNvPicPr>
              <p:nvPr/>
            </p:nvPicPr>
            <p:blipFill>
              <a:blip r:embed="rId11" cstate="print"/>
              <a:stretch>
                <a:fillRect/>
              </a:stretch>
            </p:blipFill>
            <p:spPr bwMode="auto">
              <a:xfrm>
                <a:off x="451365" y="4554148"/>
                <a:ext cx="1027479" cy="205496"/>
              </a:xfrm>
              <a:prstGeom prst="rect">
                <a:avLst/>
              </a:prstGeom>
              <a:noFill/>
              <a:effectLst>
                <a:outerShdw blurRad="50800" dist="38100" dir="2700000" algn="tl" rotWithShape="0">
                  <a:prstClr val="black">
                    <a:alpha val="40000"/>
                  </a:prstClr>
                </a:outerShdw>
              </a:effectLst>
            </p:spPr>
          </p:pic>
        </p:grpSp>
      </p:grpSp>
      <p:sp>
        <p:nvSpPr>
          <p:cNvPr id="132" name="Rounded Rectangle 131"/>
          <p:cNvSpPr/>
          <p:nvPr/>
        </p:nvSpPr>
        <p:spPr>
          <a:xfrm>
            <a:off x="4480948" y="2531428"/>
            <a:ext cx="4313802" cy="2220680"/>
          </a:xfrm>
          <a:prstGeom prst="roundRect">
            <a:avLst>
              <a:gd name="adj" fmla="val 11220"/>
            </a:avLst>
          </a:prstGeom>
          <a:gradFill>
            <a:gsLst>
              <a:gs pos="0">
                <a:srgbClr val="FFC000">
                  <a:alpha val="60000"/>
                </a:srgbClr>
              </a:gs>
              <a:gs pos="73000">
                <a:srgbClr val="FFC000">
                  <a:alpha val="34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r">
              <a:buNone/>
              <a:defRPr/>
            </a:pPr>
            <a:endParaRPr lang="en-US" sz="1600" dirty="0">
              <a:solidFill>
                <a:schemeClr val="tx1"/>
              </a:solidFill>
            </a:endParaRPr>
          </a:p>
          <a:p>
            <a:pPr algn="r">
              <a:buNone/>
              <a:defRPr/>
            </a:pPr>
            <a:endParaRPr lang="en-US" sz="1600" dirty="0">
              <a:solidFill>
                <a:schemeClr val="tx1"/>
              </a:solidFill>
            </a:endParaRPr>
          </a:p>
          <a:p>
            <a:pPr algn="r">
              <a:buNone/>
              <a:defRPr/>
            </a:pPr>
            <a:endParaRPr lang="en-US" sz="1600" dirty="0">
              <a:solidFill>
                <a:schemeClr val="tx1"/>
              </a:solidFill>
            </a:endParaRPr>
          </a:p>
          <a:p>
            <a:pPr algn="r">
              <a:buNone/>
              <a:defRPr/>
            </a:pPr>
            <a:endParaRPr lang="en-US" sz="1600" dirty="0">
              <a:solidFill>
                <a:schemeClr val="tx1"/>
              </a:solidFill>
            </a:endParaRPr>
          </a:p>
          <a:p>
            <a:pPr algn="r">
              <a:buNone/>
              <a:defRPr/>
            </a:pPr>
            <a:endParaRPr lang="en-US" sz="1600" dirty="0">
              <a:solidFill>
                <a:schemeClr val="tx1"/>
              </a:solidFill>
            </a:endParaRPr>
          </a:p>
        </p:txBody>
      </p:sp>
      <p:sp>
        <p:nvSpPr>
          <p:cNvPr id="134" name="Text Box 66"/>
          <p:cNvSpPr txBox="1">
            <a:spLocks noChangeArrowheads="1"/>
          </p:cNvSpPr>
          <p:nvPr/>
        </p:nvSpPr>
        <p:spPr bwMode="auto">
          <a:xfrm>
            <a:off x="4444961" y="3789634"/>
            <a:ext cx="2149022" cy="513981"/>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300" b="1" dirty="0">
                <a:latin typeface="+mj-lt"/>
                <a:cs typeface="+mn-cs"/>
              </a:rPr>
              <a:t>DPM </a:t>
            </a:r>
            <a:r>
              <a:rPr lang="en-US" sz="1300" b="1" dirty="0" smtClean="0">
                <a:latin typeface="+mj-lt"/>
                <a:cs typeface="+mn-cs"/>
              </a:rPr>
              <a:t>Server</a:t>
            </a:r>
          </a:p>
          <a:p>
            <a:pPr algn="ctr" eaLnBrk="0" hangingPunct="0">
              <a:buNone/>
              <a:defRPr/>
            </a:pPr>
            <a:r>
              <a:rPr lang="en-US" sz="1200" i="1" dirty="0" smtClean="0">
                <a:latin typeface="+mj-lt"/>
              </a:rPr>
              <a:t>with integrated Disk &amp; Tape</a:t>
            </a:r>
          </a:p>
        </p:txBody>
      </p:sp>
      <p:sp>
        <p:nvSpPr>
          <p:cNvPr id="137" name="Rectangle 136"/>
          <p:cNvSpPr/>
          <p:nvPr/>
        </p:nvSpPr>
        <p:spPr>
          <a:xfrm>
            <a:off x="4749318" y="4222516"/>
            <a:ext cx="3984165" cy="566309"/>
          </a:xfrm>
          <a:prstGeom prst="rect">
            <a:avLst/>
          </a:prstGeom>
        </p:spPr>
        <p:txBody>
          <a:bodyPr wrap="square">
            <a:spAutoFit/>
          </a:bodyPr>
          <a:lstStyle/>
          <a:p>
            <a:pPr algn="r">
              <a:buNone/>
              <a:defRPr/>
            </a:pPr>
            <a:r>
              <a:rPr lang="en-US" sz="1400" b="1" dirty="0" smtClean="0">
                <a:latin typeface="+mj-lt"/>
              </a:rPr>
              <a:t>Also available as a DPM OEM Appliance</a:t>
            </a:r>
          </a:p>
          <a:p>
            <a:pPr algn="r">
              <a:buNone/>
              <a:defRPr/>
            </a:pPr>
            <a:r>
              <a:rPr lang="en-US" sz="1400" b="1" dirty="0" smtClean="0">
                <a:latin typeface="+mj-lt"/>
              </a:rPr>
              <a:t>running on Windows Storage Server</a:t>
            </a:r>
            <a:endParaRPr lang="en-US" sz="1400" b="1" dirty="0">
              <a:latin typeface="+mj-lt"/>
            </a:endParaRPr>
          </a:p>
        </p:txBody>
      </p:sp>
      <p:grpSp>
        <p:nvGrpSpPr>
          <p:cNvPr id="15" name="Group 115"/>
          <p:cNvGrpSpPr/>
          <p:nvPr/>
        </p:nvGrpSpPr>
        <p:grpSpPr>
          <a:xfrm>
            <a:off x="1842990" y="2365732"/>
            <a:ext cx="640203" cy="555912"/>
            <a:chOff x="1705369" y="2022475"/>
            <a:chExt cx="708891" cy="615556"/>
          </a:xfrm>
        </p:grpSpPr>
        <p:pic>
          <p:nvPicPr>
            <p:cNvPr id="156" name="Picture 2" descr="D:\Projects\Microsoft\DPM_Deck\images\Vista (344).png"/>
            <p:cNvPicPr>
              <a:picLocks noChangeAspect="1" noChangeArrowheads="1"/>
            </p:cNvPicPr>
            <p:nvPr/>
          </p:nvPicPr>
          <p:blipFill>
            <a:blip r:embed="rId12" cstate="print"/>
            <a:srcRect/>
            <a:stretch>
              <a:fillRect/>
            </a:stretch>
          </p:blipFill>
          <p:spPr bwMode="auto">
            <a:xfrm>
              <a:off x="1705369" y="2022475"/>
              <a:ext cx="615556" cy="615556"/>
            </a:xfrm>
            <a:prstGeom prst="rect">
              <a:avLst/>
            </a:prstGeom>
            <a:noFill/>
          </p:spPr>
        </p:pic>
        <p:grpSp>
          <p:nvGrpSpPr>
            <p:cNvPr id="16" name="Group 16"/>
            <p:cNvGrpSpPr/>
            <p:nvPr/>
          </p:nvGrpSpPr>
          <p:grpSpPr>
            <a:xfrm>
              <a:off x="2089904" y="2320602"/>
              <a:ext cx="324356" cy="317429"/>
              <a:chOff x="6691381" y="3538566"/>
              <a:chExt cx="1282751" cy="1346654"/>
            </a:xfrm>
          </p:grpSpPr>
          <p:sp>
            <p:nvSpPr>
              <p:cNvPr id="158" name="Oval 15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nvGrpSpPr>
              <p:cNvPr id="17" name="Group 17"/>
              <p:cNvGrpSpPr/>
              <p:nvPr/>
            </p:nvGrpSpPr>
            <p:grpSpPr>
              <a:xfrm flipH="1">
                <a:off x="6802955" y="3538566"/>
                <a:ext cx="915230" cy="1242090"/>
                <a:chOff x="8100716" y="3773214"/>
                <a:chExt cx="441437" cy="599089"/>
              </a:xfrm>
            </p:grpSpPr>
            <p:sp>
              <p:nvSpPr>
                <p:cNvPr id="160" name="Flowchart: Magnetic Disk 15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161" name="Oval 16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nvGrpSpPr>
          <p:cNvPr id="18" name="Group 124"/>
          <p:cNvGrpSpPr/>
          <p:nvPr/>
        </p:nvGrpSpPr>
        <p:grpSpPr>
          <a:xfrm>
            <a:off x="1831319" y="3252050"/>
            <a:ext cx="641433" cy="538537"/>
            <a:chOff x="1705369" y="2742142"/>
            <a:chExt cx="733168" cy="615556"/>
          </a:xfrm>
        </p:grpSpPr>
        <p:pic>
          <p:nvPicPr>
            <p:cNvPr id="163" name="Picture 2" descr="D:\Projects\Microsoft\DPM_Deck\images\Vista (344).png"/>
            <p:cNvPicPr>
              <a:picLocks noChangeAspect="1" noChangeArrowheads="1"/>
            </p:cNvPicPr>
            <p:nvPr/>
          </p:nvPicPr>
          <p:blipFill>
            <a:blip r:embed="rId13" cstate="print"/>
            <a:srcRect/>
            <a:stretch>
              <a:fillRect/>
            </a:stretch>
          </p:blipFill>
          <p:spPr bwMode="auto">
            <a:xfrm>
              <a:off x="1705369" y="2742142"/>
              <a:ext cx="615556" cy="615556"/>
            </a:xfrm>
            <a:prstGeom prst="rect">
              <a:avLst/>
            </a:prstGeom>
            <a:noFill/>
          </p:spPr>
        </p:pic>
        <p:grpSp>
          <p:nvGrpSpPr>
            <p:cNvPr id="19" name="Group 16"/>
            <p:cNvGrpSpPr/>
            <p:nvPr/>
          </p:nvGrpSpPr>
          <p:grpSpPr>
            <a:xfrm>
              <a:off x="2114181" y="3040269"/>
              <a:ext cx="324356" cy="317429"/>
              <a:chOff x="6691381" y="3538566"/>
              <a:chExt cx="1282751" cy="1346654"/>
            </a:xfrm>
          </p:grpSpPr>
          <p:sp>
            <p:nvSpPr>
              <p:cNvPr id="165" name="Oval 16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20" name="Group 17"/>
              <p:cNvGrpSpPr/>
              <p:nvPr/>
            </p:nvGrpSpPr>
            <p:grpSpPr>
              <a:xfrm flipH="1">
                <a:off x="6802955" y="3538566"/>
                <a:ext cx="915230" cy="1242090"/>
                <a:chOff x="8100716" y="3773214"/>
                <a:chExt cx="441437" cy="599089"/>
              </a:xfrm>
            </p:grpSpPr>
            <p:sp>
              <p:nvSpPr>
                <p:cNvPr id="167" name="Flowchart: Magnetic Disk 166"/>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168" name="Oval 167"/>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nvGrpSpPr>
          <p:cNvPr id="21" name="Group 137"/>
          <p:cNvGrpSpPr/>
          <p:nvPr/>
        </p:nvGrpSpPr>
        <p:grpSpPr>
          <a:xfrm>
            <a:off x="1844094" y="4979092"/>
            <a:ext cx="671184" cy="640949"/>
            <a:chOff x="4368800" y="4343400"/>
            <a:chExt cx="939803" cy="897467"/>
          </a:xfrm>
        </p:grpSpPr>
        <p:pic>
          <p:nvPicPr>
            <p:cNvPr id="170" name="Picture 2" descr="D:\Projects\Microsoft\DPM_Deck\images\Vista (344).png"/>
            <p:cNvPicPr>
              <a:picLocks noChangeAspect="1" noChangeArrowheads="1"/>
            </p:cNvPicPr>
            <p:nvPr/>
          </p:nvPicPr>
          <p:blipFill>
            <a:blip r:embed="rId14" cstate="print"/>
            <a:srcRect/>
            <a:stretch>
              <a:fillRect/>
            </a:stretch>
          </p:blipFill>
          <p:spPr bwMode="auto">
            <a:xfrm>
              <a:off x="4368800" y="4343400"/>
              <a:ext cx="615556" cy="615556"/>
            </a:xfrm>
            <a:prstGeom prst="rect">
              <a:avLst/>
            </a:prstGeom>
            <a:noFill/>
          </p:spPr>
        </p:pic>
        <p:pic>
          <p:nvPicPr>
            <p:cNvPr id="171" name="Picture 4" descr="D:\ref\air\buttons\All_Vista\VISTA_05\oobefldr.dll_I006d_0409.png"/>
            <p:cNvPicPr>
              <a:picLocks noChangeAspect="1" noChangeArrowheads="1"/>
            </p:cNvPicPr>
            <p:nvPr/>
          </p:nvPicPr>
          <p:blipFill>
            <a:blip r:embed="rId15" cstate="print"/>
            <a:srcRect/>
            <a:stretch>
              <a:fillRect/>
            </a:stretch>
          </p:blipFill>
          <p:spPr bwMode="auto">
            <a:xfrm>
              <a:off x="4699002" y="4411133"/>
              <a:ext cx="609601" cy="609601"/>
            </a:xfrm>
            <a:prstGeom prst="rect">
              <a:avLst/>
            </a:prstGeom>
            <a:noFill/>
          </p:spPr>
        </p:pic>
        <p:pic>
          <p:nvPicPr>
            <p:cNvPr id="172" name="Picture 3" descr="D:\ref\air\buttons\All_Vista\VISTA_07\Keyboard.png"/>
            <p:cNvPicPr>
              <a:picLocks noChangeAspect="1" noChangeArrowheads="1"/>
            </p:cNvPicPr>
            <p:nvPr/>
          </p:nvPicPr>
          <p:blipFill>
            <a:blip r:embed="rId16" cstate="print"/>
            <a:srcRect/>
            <a:stretch>
              <a:fillRect/>
            </a:stretch>
          </p:blipFill>
          <p:spPr bwMode="auto">
            <a:xfrm>
              <a:off x="4555066" y="4707467"/>
              <a:ext cx="533400" cy="533400"/>
            </a:xfrm>
            <a:prstGeom prst="rect">
              <a:avLst/>
            </a:prstGeom>
            <a:noFill/>
          </p:spPr>
        </p:pic>
      </p:grpSp>
      <p:grpSp>
        <p:nvGrpSpPr>
          <p:cNvPr id="22" name="Group 141"/>
          <p:cNvGrpSpPr/>
          <p:nvPr/>
        </p:nvGrpSpPr>
        <p:grpSpPr>
          <a:xfrm>
            <a:off x="1862851" y="1427527"/>
            <a:ext cx="534760" cy="531598"/>
            <a:chOff x="1705369" y="1277408"/>
            <a:chExt cx="619218" cy="615556"/>
          </a:xfrm>
        </p:grpSpPr>
        <p:pic>
          <p:nvPicPr>
            <p:cNvPr id="174" name="Picture 2" descr="D:\Projects\Microsoft\DPM_Deck\images\Vista (344).png"/>
            <p:cNvPicPr>
              <a:picLocks noChangeAspect="1" noChangeArrowheads="1"/>
            </p:cNvPicPr>
            <p:nvPr/>
          </p:nvPicPr>
          <p:blipFill>
            <a:blip r:embed="rId17" cstate="print"/>
            <a:srcRect/>
            <a:stretch>
              <a:fillRect/>
            </a:stretch>
          </p:blipFill>
          <p:spPr bwMode="auto">
            <a:xfrm>
              <a:off x="1705369" y="1277408"/>
              <a:ext cx="615556" cy="615556"/>
            </a:xfrm>
            <a:prstGeom prst="rect">
              <a:avLst/>
            </a:prstGeom>
            <a:noFill/>
          </p:spPr>
        </p:pic>
        <p:pic>
          <p:nvPicPr>
            <p:cNvPr id="175" name="Picture 5" descr="D:\ref\air\buttons\All_Vista\VISTA_05\oobefldr.dll_I0066_0409.png"/>
            <p:cNvPicPr>
              <a:picLocks noChangeAspect="1" noChangeArrowheads="1"/>
            </p:cNvPicPr>
            <p:nvPr/>
          </p:nvPicPr>
          <p:blipFill>
            <a:blip r:embed="rId18" cstate="print"/>
            <a:srcRect/>
            <a:stretch>
              <a:fillRect/>
            </a:stretch>
          </p:blipFill>
          <p:spPr bwMode="auto">
            <a:xfrm>
              <a:off x="1995628" y="1516229"/>
              <a:ext cx="328959" cy="328960"/>
            </a:xfrm>
            <a:prstGeom prst="rect">
              <a:avLst/>
            </a:prstGeom>
            <a:noFill/>
          </p:spPr>
        </p:pic>
      </p:grpSp>
      <p:grpSp>
        <p:nvGrpSpPr>
          <p:cNvPr id="23" name="Group 144"/>
          <p:cNvGrpSpPr/>
          <p:nvPr/>
        </p:nvGrpSpPr>
        <p:grpSpPr>
          <a:xfrm>
            <a:off x="2665482" y="1675883"/>
            <a:ext cx="607209" cy="535475"/>
            <a:chOff x="2636703" y="1590675"/>
            <a:chExt cx="698018" cy="615556"/>
          </a:xfrm>
        </p:grpSpPr>
        <p:pic>
          <p:nvPicPr>
            <p:cNvPr id="177" name="Picture 2" descr="D:\Projects\Microsoft\DPM_Deck\images\Vista (344).png"/>
            <p:cNvPicPr>
              <a:picLocks noChangeAspect="1" noChangeArrowheads="1"/>
            </p:cNvPicPr>
            <p:nvPr/>
          </p:nvPicPr>
          <p:blipFill>
            <a:blip r:embed="rId19" cstate="print"/>
            <a:srcRect/>
            <a:stretch>
              <a:fillRect/>
            </a:stretch>
          </p:blipFill>
          <p:spPr bwMode="auto">
            <a:xfrm>
              <a:off x="2636703" y="1590675"/>
              <a:ext cx="615556" cy="615556"/>
            </a:xfrm>
            <a:prstGeom prst="rect">
              <a:avLst/>
            </a:prstGeom>
            <a:noFill/>
          </p:spPr>
        </p:pic>
        <p:pic>
          <p:nvPicPr>
            <p:cNvPr id="178" name="Picture 6" descr="D:\Projects\Microsoft\DPM PartnerVideo\images\windows.png"/>
            <p:cNvPicPr>
              <a:picLocks noChangeAspect="1" noChangeArrowheads="1"/>
            </p:cNvPicPr>
            <p:nvPr/>
          </p:nvPicPr>
          <p:blipFill>
            <a:blip r:embed="rId20" cstate="print"/>
            <a:srcRect/>
            <a:stretch>
              <a:fillRect/>
            </a:stretch>
          </p:blipFill>
          <p:spPr bwMode="auto">
            <a:xfrm>
              <a:off x="3047264" y="1949658"/>
              <a:ext cx="287457" cy="256573"/>
            </a:xfrm>
            <a:prstGeom prst="rect">
              <a:avLst/>
            </a:prstGeom>
            <a:noFill/>
          </p:spPr>
        </p:pic>
      </p:grpSp>
      <p:grpSp>
        <p:nvGrpSpPr>
          <p:cNvPr id="24" name="Group 147"/>
          <p:cNvGrpSpPr/>
          <p:nvPr/>
        </p:nvGrpSpPr>
        <p:grpSpPr>
          <a:xfrm>
            <a:off x="2508457" y="4289196"/>
            <a:ext cx="538012" cy="538012"/>
            <a:chOff x="1705369" y="3512608"/>
            <a:chExt cx="615556" cy="615556"/>
          </a:xfrm>
        </p:grpSpPr>
        <p:pic>
          <p:nvPicPr>
            <p:cNvPr id="180" name="Picture 2" descr="D:\Projects\Microsoft\DPM_Deck\images\Vista (344).png"/>
            <p:cNvPicPr>
              <a:picLocks noChangeAspect="1" noChangeArrowheads="1"/>
            </p:cNvPicPr>
            <p:nvPr/>
          </p:nvPicPr>
          <p:blipFill>
            <a:blip r:embed="rId21" cstate="print"/>
            <a:srcRect/>
            <a:stretch>
              <a:fillRect/>
            </a:stretch>
          </p:blipFill>
          <p:spPr bwMode="auto">
            <a:xfrm>
              <a:off x="1705369" y="3512608"/>
              <a:ext cx="615556" cy="615556"/>
            </a:xfrm>
            <a:prstGeom prst="rect">
              <a:avLst/>
            </a:prstGeom>
            <a:noFill/>
          </p:spPr>
        </p:pic>
        <p:pic>
          <p:nvPicPr>
            <p:cNvPr id="181" name="Picture 6" descr="D:\ref\air\buttons\All_Vista\VISTA_01\3.png"/>
            <p:cNvPicPr>
              <a:picLocks noChangeAspect="1" noChangeArrowheads="1"/>
            </p:cNvPicPr>
            <p:nvPr/>
          </p:nvPicPr>
          <p:blipFill>
            <a:blip r:embed="rId22" cstate="print"/>
            <a:srcRect/>
            <a:stretch>
              <a:fillRect/>
            </a:stretch>
          </p:blipFill>
          <p:spPr bwMode="auto">
            <a:xfrm>
              <a:off x="2015537" y="3815427"/>
              <a:ext cx="277784" cy="277783"/>
            </a:xfrm>
            <a:prstGeom prst="rect">
              <a:avLst/>
            </a:prstGeom>
            <a:noFill/>
          </p:spPr>
        </p:pic>
      </p:grpSp>
      <p:grpSp>
        <p:nvGrpSpPr>
          <p:cNvPr id="25" name="Group 150"/>
          <p:cNvGrpSpPr/>
          <p:nvPr/>
        </p:nvGrpSpPr>
        <p:grpSpPr>
          <a:xfrm>
            <a:off x="1854833" y="4120993"/>
            <a:ext cx="527692" cy="527692"/>
            <a:chOff x="2636703" y="1590675"/>
            <a:chExt cx="615556" cy="615556"/>
          </a:xfrm>
        </p:grpSpPr>
        <p:pic>
          <p:nvPicPr>
            <p:cNvPr id="183" name="Picture 2" descr="D:\Projects\Microsoft\DPM_Deck\images\Vista (344).png"/>
            <p:cNvPicPr>
              <a:picLocks noChangeAspect="1" noChangeArrowheads="1"/>
            </p:cNvPicPr>
            <p:nvPr/>
          </p:nvPicPr>
          <p:blipFill>
            <a:blip r:embed="rId23" cstate="print"/>
            <a:srcRect/>
            <a:stretch>
              <a:fillRect/>
            </a:stretch>
          </p:blipFill>
          <p:spPr bwMode="auto">
            <a:xfrm>
              <a:off x="2636703" y="1590675"/>
              <a:ext cx="615556" cy="615556"/>
            </a:xfrm>
            <a:prstGeom prst="rect">
              <a:avLst/>
            </a:prstGeom>
            <a:noFill/>
          </p:spPr>
        </p:pic>
        <p:pic>
          <p:nvPicPr>
            <p:cNvPr id="184" name="Picture 6" descr="D:\Projects\Microsoft\DPM PartnerVideo\images\windows.png"/>
            <p:cNvPicPr>
              <a:picLocks noChangeAspect="1" noChangeArrowheads="1"/>
            </p:cNvPicPr>
            <p:nvPr/>
          </p:nvPicPr>
          <p:blipFill>
            <a:blip r:embed="rId24" cstate="print"/>
            <a:srcRect/>
            <a:stretch>
              <a:fillRect/>
            </a:stretch>
          </p:blipFill>
          <p:spPr bwMode="auto">
            <a:xfrm>
              <a:off x="2998712" y="1844461"/>
              <a:ext cx="249053" cy="222295"/>
            </a:xfrm>
            <a:prstGeom prst="rect">
              <a:avLst/>
            </a:prstGeom>
            <a:noFill/>
          </p:spPr>
        </p:pic>
      </p:grpSp>
      <p:sp>
        <p:nvSpPr>
          <p:cNvPr id="185" name="Text Box 50"/>
          <p:cNvSpPr txBox="1">
            <a:spLocks noChangeArrowheads="1"/>
          </p:cNvSpPr>
          <p:nvPr/>
        </p:nvSpPr>
        <p:spPr bwMode="auto">
          <a:xfrm>
            <a:off x="4175013" y="4266105"/>
            <a:ext cx="184720" cy="261604"/>
          </a:xfrm>
          <a:prstGeom prst="rect">
            <a:avLst/>
          </a:prstGeom>
          <a:noFill/>
          <a:ln w="9525">
            <a:noFill/>
            <a:miter lim="800000"/>
            <a:headEnd/>
            <a:tailEnd/>
          </a:ln>
          <a:effectLst/>
        </p:spPr>
        <p:txBody>
          <a:bodyPr wrap="none" lIns="91435" tIns="45717" rIns="91435" bIns="45717">
            <a:spAutoFit/>
          </a:bodyPr>
          <a:lstStyle/>
          <a:p>
            <a:pPr eaLnBrk="0" hangingPunct="0">
              <a:buNone/>
              <a:defRPr/>
            </a:pPr>
            <a:endParaRPr lang="en-US" sz="1100" i="1" dirty="0">
              <a:latin typeface="+mj-lt"/>
              <a:cs typeface="+mn-cs"/>
            </a:endParaRPr>
          </a:p>
        </p:txBody>
      </p:sp>
      <p:sp>
        <p:nvSpPr>
          <p:cNvPr id="186" name="Rectangle 185"/>
          <p:cNvSpPr/>
          <p:nvPr/>
        </p:nvSpPr>
        <p:spPr>
          <a:xfrm>
            <a:off x="7542964" y="2641079"/>
            <a:ext cx="1190519" cy="307777"/>
          </a:xfrm>
          <a:prstGeom prst="rect">
            <a:avLst/>
          </a:prstGeom>
        </p:spPr>
        <p:txBody>
          <a:bodyPr wrap="none">
            <a:spAutoFit/>
          </a:bodyPr>
          <a:lstStyle/>
          <a:p>
            <a:pPr algn="r">
              <a:buNone/>
              <a:defRPr/>
            </a:pPr>
            <a:r>
              <a:rPr lang="en-US" sz="1400" b="1" dirty="0" smtClean="0">
                <a:latin typeface="+mj-lt"/>
              </a:rPr>
              <a:t>DPM Server</a:t>
            </a:r>
            <a:endParaRPr lang="en-US" sz="1400" b="1" dirty="0">
              <a:latin typeface="+mj-lt"/>
            </a:endParaRPr>
          </a:p>
        </p:txBody>
      </p:sp>
      <p:sp>
        <p:nvSpPr>
          <p:cNvPr id="187" name="Text Box 61"/>
          <p:cNvSpPr txBox="1">
            <a:spLocks noChangeArrowheads="1"/>
          </p:cNvSpPr>
          <p:nvPr/>
        </p:nvSpPr>
        <p:spPr bwMode="auto">
          <a:xfrm>
            <a:off x="2596449" y="2211056"/>
            <a:ext cx="1666875" cy="464737"/>
          </a:xfrm>
          <a:prstGeom prst="rect">
            <a:avLst/>
          </a:prstGeom>
          <a:noFill/>
          <a:ln w="9525">
            <a:noFill/>
            <a:miter lim="800000"/>
            <a:headEnd/>
            <a:tailEnd/>
          </a:ln>
          <a:effectLst/>
        </p:spPr>
        <p:txBody>
          <a:bodyPr lIns="91435" tIns="45717" rIns="91435" bIns="45717">
            <a:spAutoFit/>
          </a:bodyPr>
          <a:lstStyle/>
          <a:p>
            <a:pPr algn="l" rtl="0" eaLnBrk="0" hangingPunct="0">
              <a:buNone/>
              <a:defRPr/>
            </a:pPr>
            <a:r>
              <a:rPr lang="en-US" sz="1100" b="1" kern="1200" dirty="0">
                <a:latin typeface="Segoe"/>
                <a:ea typeface="+mn-ea"/>
                <a:cs typeface="+mn-cs"/>
              </a:rPr>
              <a:t>Active Directory</a:t>
            </a:r>
            <a:r>
              <a:rPr lang="en-US" sz="1100" b="1" kern="1200" baseline="30000" dirty="0">
                <a:latin typeface="Segoe"/>
                <a:ea typeface="+mn-ea"/>
                <a:cs typeface="+mn-cs"/>
              </a:rPr>
              <a:t>®</a:t>
            </a:r>
          </a:p>
          <a:p>
            <a:pPr algn="l" rtl="0" eaLnBrk="0" hangingPunct="0">
              <a:buNone/>
              <a:defRPr/>
            </a:pPr>
            <a:r>
              <a:rPr lang="en-US" sz="1100" b="1" kern="1200" dirty="0">
                <a:latin typeface="Segoe"/>
                <a:ea typeface="+mn-ea"/>
                <a:cs typeface="+mn-cs"/>
              </a:rPr>
              <a:t>System State</a:t>
            </a:r>
          </a:p>
        </p:txBody>
      </p:sp>
      <p:grpSp>
        <p:nvGrpSpPr>
          <p:cNvPr id="26" name="Group 187"/>
          <p:cNvGrpSpPr/>
          <p:nvPr/>
        </p:nvGrpSpPr>
        <p:grpSpPr>
          <a:xfrm>
            <a:off x="2136130" y="1551981"/>
            <a:ext cx="631894" cy="3707066"/>
            <a:chOff x="2136130" y="1551981"/>
            <a:chExt cx="631894" cy="3707066"/>
          </a:xfrm>
        </p:grpSpPr>
        <p:sp>
          <p:nvSpPr>
            <p:cNvPr id="189" name="Line 54"/>
            <p:cNvSpPr>
              <a:spLocks noChangeShapeType="1"/>
            </p:cNvSpPr>
            <p:nvPr/>
          </p:nvSpPr>
          <p:spPr bwMode="auto">
            <a:xfrm>
              <a:off x="2136130" y="3436085"/>
              <a:ext cx="338081" cy="31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sp>
          <p:nvSpPr>
            <p:cNvPr id="190" name="Line 52"/>
            <p:cNvSpPr>
              <a:spLocks noChangeShapeType="1"/>
            </p:cNvSpPr>
            <p:nvPr/>
          </p:nvSpPr>
          <p:spPr bwMode="auto">
            <a:xfrm>
              <a:off x="2372549" y="5259047"/>
              <a:ext cx="125412"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sp>
          <p:nvSpPr>
            <p:cNvPr id="191" name="Line 51"/>
            <p:cNvSpPr>
              <a:spLocks noChangeShapeType="1"/>
            </p:cNvSpPr>
            <p:nvPr/>
          </p:nvSpPr>
          <p:spPr bwMode="auto">
            <a:xfrm>
              <a:off x="2477449" y="1551981"/>
              <a:ext cx="0" cy="365760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sp>
          <p:nvSpPr>
            <p:cNvPr id="192" name="Line 57"/>
            <p:cNvSpPr>
              <a:spLocks noChangeShapeType="1"/>
            </p:cNvSpPr>
            <p:nvPr/>
          </p:nvSpPr>
          <p:spPr bwMode="auto">
            <a:xfrm>
              <a:off x="2529899" y="1842749"/>
              <a:ext cx="238125"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sp>
          <p:nvSpPr>
            <p:cNvPr id="193" name="Line 58"/>
            <p:cNvSpPr>
              <a:spLocks noChangeShapeType="1"/>
            </p:cNvSpPr>
            <p:nvPr/>
          </p:nvSpPr>
          <p:spPr bwMode="auto">
            <a:xfrm>
              <a:off x="2495880" y="4477700"/>
              <a:ext cx="228600"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sp>
          <p:nvSpPr>
            <p:cNvPr id="194" name="Line 56"/>
            <p:cNvSpPr>
              <a:spLocks noChangeShapeType="1"/>
            </p:cNvSpPr>
            <p:nvPr/>
          </p:nvSpPr>
          <p:spPr bwMode="auto">
            <a:xfrm>
              <a:off x="2325049" y="1553569"/>
              <a:ext cx="125412"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sp>
          <p:nvSpPr>
            <p:cNvPr id="195" name="Line 55"/>
            <p:cNvSpPr>
              <a:spLocks noChangeShapeType="1"/>
            </p:cNvSpPr>
            <p:nvPr/>
          </p:nvSpPr>
          <p:spPr bwMode="auto">
            <a:xfrm>
              <a:off x="2325049" y="2553984"/>
              <a:ext cx="125412"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sp>
          <p:nvSpPr>
            <p:cNvPr id="196" name="Line 53"/>
            <p:cNvSpPr>
              <a:spLocks noChangeShapeType="1"/>
            </p:cNvSpPr>
            <p:nvPr/>
          </p:nvSpPr>
          <p:spPr bwMode="auto">
            <a:xfrm>
              <a:off x="2325049" y="4300417"/>
              <a:ext cx="125412"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sp>
          <p:nvSpPr>
            <p:cNvPr id="197" name="Line 52"/>
            <p:cNvSpPr>
              <a:spLocks noChangeShapeType="1"/>
            </p:cNvSpPr>
            <p:nvPr/>
          </p:nvSpPr>
          <p:spPr bwMode="auto">
            <a:xfrm>
              <a:off x="2325049" y="5164047"/>
              <a:ext cx="125412"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grpSp>
      <p:sp>
        <p:nvSpPr>
          <p:cNvPr id="198" name="TextBox 197"/>
          <p:cNvSpPr txBox="1"/>
          <p:nvPr/>
        </p:nvSpPr>
        <p:spPr>
          <a:xfrm>
            <a:off x="5726078" y="5891356"/>
            <a:ext cx="3417922" cy="276999"/>
          </a:xfrm>
          <a:prstGeom prst="rect">
            <a:avLst/>
          </a:prstGeom>
          <a:noFill/>
        </p:spPr>
        <p:txBody>
          <a:bodyPr wrap="none">
            <a:spAutoFit/>
          </a:bodyPr>
          <a:lstStyle/>
          <a:p>
            <a:pPr algn="r">
              <a:buNone/>
              <a:defRPr/>
            </a:pPr>
            <a:r>
              <a:rPr lang="en-US" sz="1200" dirty="0" smtClean="0">
                <a:latin typeface="+mj-lt"/>
              </a:rPr>
              <a:t>Pricing guidance posted </a:t>
            </a:r>
            <a:r>
              <a:rPr lang="en-US" sz="1200" dirty="0">
                <a:latin typeface="+mj-lt"/>
              </a:rPr>
              <a:t>on </a:t>
            </a:r>
            <a:r>
              <a:rPr lang="en-US" sz="1200" dirty="0" smtClean="0">
                <a:solidFill>
                  <a:schemeClr val="accent3">
                    <a:lumMod val="40000"/>
                    <a:lumOff val="60000"/>
                  </a:schemeClr>
                </a:solidFill>
                <a:latin typeface="+mj-lt"/>
              </a:rPr>
              <a:t>microsoft.com/DPM</a:t>
            </a:r>
          </a:p>
        </p:txBody>
      </p:sp>
      <p:pic>
        <p:nvPicPr>
          <p:cNvPr id="199" name="Picture 2" descr="D:\Projects\Microsoft\DPM PartnerVideo\images\platform.png"/>
          <p:cNvPicPr>
            <a:picLocks noChangeAspect="1" noChangeArrowheads="1"/>
          </p:cNvPicPr>
          <p:nvPr/>
        </p:nvPicPr>
        <p:blipFill>
          <a:blip r:embed="rId25" cstate="print">
            <a:duotone>
              <a:srgbClr val="5082B9">
                <a:shade val="45000"/>
                <a:satMod val="135000"/>
              </a:srgbClr>
              <a:prstClr val="white"/>
            </a:duotone>
            <a:lum bright="-30000"/>
          </a:blip>
          <a:srcRect/>
          <a:stretch>
            <a:fillRect/>
          </a:stretch>
        </p:blipFill>
        <p:spPr bwMode="auto">
          <a:xfrm>
            <a:off x="4500235" y="2884327"/>
            <a:ext cx="1975555" cy="1063963"/>
          </a:xfrm>
          <a:prstGeom prst="rect">
            <a:avLst/>
          </a:prstGeom>
          <a:noFill/>
          <a:effectLst>
            <a:outerShdw blurRad="50800" dist="38100" dir="2700000" algn="tl" rotWithShape="0">
              <a:prstClr val="black">
                <a:alpha val="40000"/>
              </a:prstClr>
            </a:outerShdw>
          </a:effectLst>
        </p:spPr>
      </p:pic>
      <p:pic>
        <p:nvPicPr>
          <p:cNvPr id="200" name="Picture 8" descr="E:\Projects\Microsoft\DPM_video\connect.dll_I2908_0409.png"/>
          <p:cNvPicPr>
            <a:picLocks noChangeAspect="1" noChangeArrowheads="1"/>
          </p:cNvPicPr>
          <p:nvPr/>
        </p:nvPicPr>
        <p:blipFill>
          <a:blip r:embed="rId26" cstate="print">
            <a:grayscl/>
          </a:blip>
          <a:srcRect/>
          <a:stretch>
            <a:fillRect/>
          </a:stretch>
        </p:blipFill>
        <p:spPr bwMode="auto">
          <a:xfrm>
            <a:off x="4627947" y="2671158"/>
            <a:ext cx="940019" cy="940019"/>
          </a:xfrm>
          <a:prstGeom prst="rect">
            <a:avLst/>
          </a:prstGeom>
          <a:noFill/>
        </p:spPr>
      </p:pic>
      <p:grpSp>
        <p:nvGrpSpPr>
          <p:cNvPr id="27" name="Group 155"/>
          <p:cNvGrpSpPr/>
          <p:nvPr/>
        </p:nvGrpSpPr>
        <p:grpSpPr>
          <a:xfrm>
            <a:off x="5744770" y="3057357"/>
            <a:ext cx="517152" cy="558269"/>
            <a:chOff x="8040821" y="2812715"/>
            <a:chExt cx="566688" cy="611743"/>
          </a:xfrm>
        </p:grpSpPr>
        <p:grpSp>
          <p:nvGrpSpPr>
            <p:cNvPr id="28" name="Group 186"/>
            <p:cNvGrpSpPr/>
            <p:nvPr/>
          </p:nvGrpSpPr>
          <p:grpSpPr>
            <a:xfrm>
              <a:off x="8040821" y="3031577"/>
              <a:ext cx="566688" cy="392881"/>
              <a:chOff x="7696436" y="4575160"/>
              <a:chExt cx="566688" cy="392881"/>
            </a:xfrm>
          </p:grpSpPr>
          <p:pic>
            <p:nvPicPr>
              <p:cNvPr id="207" name="Picture 10" descr="D:\Projects\Microsoft\DPM PartnerVideo\images\tape.png"/>
              <p:cNvPicPr>
                <a:picLocks noChangeAspect="1" noChangeArrowheads="1"/>
              </p:cNvPicPr>
              <p:nvPr/>
            </p:nvPicPr>
            <p:blipFill>
              <a:blip r:embed="rId27"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208" name="Picture 10" descr="D:\Projects\Microsoft\DPM PartnerVideo\images\tape.png"/>
              <p:cNvPicPr>
                <a:picLocks noChangeAspect="1" noChangeArrowheads="1"/>
              </p:cNvPicPr>
              <p:nvPr/>
            </p:nvPicPr>
            <p:blipFill>
              <a:blip r:embed="rId27"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29" name="Group 183"/>
            <p:cNvGrpSpPr/>
            <p:nvPr/>
          </p:nvGrpSpPr>
          <p:grpSpPr>
            <a:xfrm>
              <a:off x="8090784" y="2812715"/>
              <a:ext cx="512445" cy="448263"/>
              <a:chOff x="5801888" y="2848326"/>
              <a:chExt cx="331718" cy="291135"/>
            </a:xfrm>
          </p:grpSpPr>
          <p:pic>
            <p:nvPicPr>
              <p:cNvPr id="204" name="Picture 10" descr="D:\Projects\Microsoft\DPM PartnerVideo\images\tape.png"/>
              <p:cNvPicPr>
                <a:picLocks noChangeAspect="1" noChangeArrowheads="1"/>
              </p:cNvPicPr>
              <p:nvPr/>
            </p:nvPicPr>
            <p:blipFill>
              <a:blip r:embed="rId28"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205" name="Picture 10" descr="D:\Projects\Microsoft\DPM PartnerVideo\images\tape.png"/>
              <p:cNvPicPr>
                <a:picLocks noChangeAspect="1" noChangeArrowheads="1"/>
              </p:cNvPicPr>
              <p:nvPr/>
            </p:nvPicPr>
            <p:blipFill>
              <a:blip r:embed="rId28"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206" name="Picture 10" descr="D:\Projects\Microsoft\DPM PartnerVideo\images\tape.png"/>
              <p:cNvPicPr>
                <a:picLocks noChangeAspect="1" noChangeArrowheads="1"/>
              </p:cNvPicPr>
              <p:nvPr/>
            </p:nvPicPr>
            <p:blipFill>
              <a:blip r:embed="rId28"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30" name="Group 132"/>
          <p:cNvGrpSpPr/>
          <p:nvPr/>
        </p:nvGrpSpPr>
        <p:grpSpPr>
          <a:xfrm>
            <a:off x="5252605" y="3000896"/>
            <a:ext cx="676889" cy="564461"/>
            <a:chOff x="4797868" y="2793219"/>
            <a:chExt cx="654664" cy="545929"/>
          </a:xfrm>
        </p:grpSpPr>
        <p:grpSp>
          <p:nvGrpSpPr>
            <p:cNvPr id="31" name="Group 207"/>
            <p:cNvGrpSpPr/>
            <p:nvPr/>
          </p:nvGrpSpPr>
          <p:grpSpPr>
            <a:xfrm>
              <a:off x="4797868" y="3023255"/>
              <a:ext cx="654664" cy="315893"/>
              <a:chOff x="4848128" y="2984430"/>
              <a:chExt cx="676566" cy="326460"/>
            </a:xfrm>
          </p:grpSpPr>
          <p:sp>
            <p:nvSpPr>
              <p:cNvPr id="228" name="Oval 227"/>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29" name="Oval 22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30" name="Oval 229"/>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31" name="Group 204"/>
            <p:cNvGrpSpPr/>
            <p:nvPr/>
          </p:nvGrpSpPr>
          <p:grpSpPr>
            <a:xfrm>
              <a:off x="4822453" y="2793223"/>
              <a:ext cx="551050" cy="520930"/>
              <a:chOff x="4572000" y="2655375"/>
              <a:chExt cx="720817" cy="681417"/>
            </a:xfrm>
          </p:grpSpPr>
          <p:grpSp>
            <p:nvGrpSpPr>
              <p:cNvPr id="232" name="Group 189"/>
              <p:cNvGrpSpPr/>
              <p:nvPr/>
            </p:nvGrpSpPr>
            <p:grpSpPr>
              <a:xfrm>
                <a:off x="4673854" y="2655375"/>
                <a:ext cx="403810" cy="395185"/>
                <a:chOff x="4904375" y="2755269"/>
                <a:chExt cx="324356" cy="317428"/>
              </a:xfrm>
            </p:grpSpPr>
            <p:sp>
              <p:nvSpPr>
                <p:cNvPr id="225" name="Oval 22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26" name="Flowchart: Magnetic Disk 22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27" name="Oval 22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33" name="Group 190"/>
              <p:cNvGrpSpPr/>
              <p:nvPr/>
            </p:nvGrpSpPr>
            <p:grpSpPr>
              <a:xfrm>
                <a:off x="4889007" y="2747583"/>
                <a:ext cx="403810" cy="395185"/>
                <a:chOff x="4904375" y="2755269"/>
                <a:chExt cx="324356" cy="317428"/>
              </a:xfrm>
            </p:grpSpPr>
            <p:sp>
              <p:nvSpPr>
                <p:cNvPr id="222" name="Oval 22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23" name="Flowchart: Magnetic Disk 22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24" name="Oval 22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34" name="Group 195"/>
              <p:cNvGrpSpPr/>
              <p:nvPr/>
            </p:nvGrpSpPr>
            <p:grpSpPr>
              <a:xfrm>
                <a:off x="4572000" y="2832108"/>
                <a:ext cx="403810" cy="395185"/>
                <a:chOff x="4904375" y="2755269"/>
                <a:chExt cx="324356" cy="317428"/>
              </a:xfrm>
            </p:grpSpPr>
            <p:sp>
              <p:nvSpPr>
                <p:cNvPr id="219" name="Oval 21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20" name="Flowchart: Magnetic Disk 21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21" name="Oval 22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35" name="Group 199"/>
              <p:cNvGrpSpPr/>
              <p:nvPr/>
            </p:nvGrpSpPr>
            <p:grpSpPr>
              <a:xfrm>
                <a:off x="4810205" y="2941607"/>
                <a:ext cx="403810" cy="395185"/>
                <a:chOff x="4904375" y="2755269"/>
                <a:chExt cx="324356" cy="317428"/>
              </a:xfrm>
            </p:grpSpPr>
            <p:sp>
              <p:nvSpPr>
                <p:cNvPr id="216" name="Oval 21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7" name="Flowchart: Magnetic Disk 21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8" name="Oval 21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pic>
        <p:nvPicPr>
          <p:cNvPr id="117" name="Picture 116" descr="SysCnt-DPM_h_rgb_r.png"/>
          <p:cNvPicPr>
            <a:picLocks noChangeAspect="1"/>
          </p:cNvPicPr>
          <p:nvPr/>
        </p:nvPicPr>
        <p:blipFill>
          <a:blip r:embed="rId29" cstate="print"/>
          <a:stretch>
            <a:fillRect/>
          </a:stretch>
        </p:blipFill>
        <p:spPr>
          <a:xfrm>
            <a:off x="4813442" y="1442724"/>
            <a:ext cx="3264796" cy="800049"/>
          </a:xfrm>
          <a:prstGeom prst="rect">
            <a:avLst/>
          </a:prstGeom>
        </p:spPr>
      </p:pic>
    </p:spTree>
    <p:extLst>
      <p:ext uri="{BB962C8B-B14F-4D97-AF65-F5344CB8AC3E}">
        <p14:creationId xmlns:p14="http://schemas.microsoft.com/office/powerpoint/2007/7/12/main" xmlns="" val="132760719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D:\Pictures\- MediaBank\DPM2010\SysCnt-DPM2010_h_rgb_r.png"/>
          <p:cNvPicPr>
            <a:picLocks noChangeAspect="1" noChangeArrowheads="1"/>
          </p:cNvPicPr>
          <p:nvPr/>
        </p:nvPicPr>
        <p:blipFill>
          <a:blip r:embed="rId4" cstate="print">
            <a:extLst>
              <a:ext uri="28A0092B-C50C-407e-A947-70E740481C1C">
                <a14:useLocalDpi xmlns:a14="http://schemas.microsoft.com/office/drawing/2007/7/7/main" xmlns="" val="0"/>
              </a:ext>
            </a:extLst>
          </a:blip>
          <a:srcRect/>
          <a:stretch>
            <a:fillRect/>
          </a:stretch>
        </p:blipFill>
        <p:spPr bwMode="auto">
          <a:xfrm>
            <a:off x="2286000" y="228600"/>
            <a:ext cx="4182535" cy="91440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pic>
      <p:grpSp>
        <p:nvGrpSpPr>
          <p:cNvPr id="108" name="Group 107"/>
          <p:cNvGrpSpPr/>
          <p:nvPr/>
        </p:nvGrpSpPr>
        <p:grpSpPr>
          <a:xfrm>
            <a:off x="4696800" y="1805679"/>
            <a:ext cx="2408520" cy="1283078"/>
            <a:chOff x="4696800" y="1901102"/>
            <a:chExt cx="2408520" cy="1283078"/>
          </a:xfrm>
        </p:grpSpPr>
        <p:sp>
          <p:nvSpPr>
            <p:cNvPr id="131" name="Text Box 67"/>
            <p:cNvSpPr txBox="1">
              <a:spLocks noChangeArrowheads="1"/>
            </p:cNvSpPr>
            <p:nvPr/>
          </p:nvSpPr>
          <p:spPr bwMode="auto">
            <a:xfrm>
              <a:off x="4904086" y="1901102"/>
              <a:ext cx="2201234" cy="292382"/>
            </a:xfrm>
            <a:prstGeom prst="rect">
              <a:avLst/>
            </a:prstGeom>
            <a:noFill/>
            <a:ln w="9525">
              <a:noFill/>
              <a:miter lim="800000"/>
              <a:headEnd/>
              <a:tailEnd/>
            </a:ln>
            <a:effectLst/>
          </p:spPr>
          <p:txBody>
            <a:bodyPr wrap="none" lIns="91435" tIns="45717" rIns="91435" bIns="45717">
              <a:spAutoFit/>
            </a:bodyPr>
            <a:lstStyle/>
            <a:p>
              <a:pPr algn="l" rtl="0" eaLnBrk="0" hangingPunct="0">
                <a:buNone/>
                <a:defRPr/>
              </a:pPr>
              <a:r>
                <a:rPr lang="en-US" sz="1300" kern="1200" dirty="0">
                  <a:effectLst>
                    <a:outerShdw blurRad="38100" dist="38100" dir="2700000" algn="tl">
                      <a:srgbClr val="000000">
                        <a:alpha val="43137"/>
                      </a:srgbClr>
                    </a:outerShdw>
                  </a:effectLst>
                  <a:latin typeface="Segoe"/>
                  <a:ea typeface="+mn-ea"/>
                  <a:cs typeface="+mn-cs"/>
                </a:rPr>
                <a:t>Online Snapshots </a:t>
              </a:r>
              <a:r>
                <a:rPr lang="en-US" sz="1050" kern="1200" dirty="0">
                  <a:effectLst>
                    <a:outerShdw blurRad="38100" dist="38100" dir="2700000" algn="tl">
                      <a:srgbClr val="000000">
                        <a:alpha val="43137"/>
                      </a:srgbClr>
                    </a:outerShdw>
                  </a:effectLst>
                  <a:latin typeface="Segoe"/>
                  <a:ea typeface="+mn-ea"/>
                  <a:cs typeface="+mn-cs"/>
                </a:rPr>
                <a:t>(up to 512)</a:t>
              </a:r>
            </a:p>
          </p:txBody>
        </p:sp>
        <p:grpSp>
          <p:nvGrpSpPr>
            <p:cNvPr id="151" name="Group 150"/>
            <p:cNvGrpSpPr/>
            <p:nvPr/>
          </p:nvGrpSpPr>
          <p:grpSpPr>
            <a:xfrm>
              <a:off x="5080192" y="2223673"/>
              <a:ext cx="1777697" cy="691184"/>
              <a:chOff x="4878173" y="1575080"/>
              <a:chExt cx="1777697" cy="691184"/>
            </a:xfrm>
          </p:grpSpPr>
          <p:sp>
            <p:nvSpPr>
              <p:cNvPr id="152" name="TextBox 89"/>
              <p:cNvSpPr txBox="1">
                <a:spLocks noChangeArrowheads="1"/>
              </p:cNvSpPr>
              <p:nvPr/>
            </p:nvSpPr>
            <p:spPr bwMode="auto">
              <a:xfrm>
                <a:off x="5525442" y="1575080"/>
                <a:ext cx="1130428" cy="566303"/>
              </a:xfrm>
              <a:prstGeom prst="rect">
                <a:avLst/>
              </a:prstGeom>
              <a:noFill/>
              <a:ln w="9525">
                <a:noFill/>
                <a:miter lim="800000"/>
                <a:headEnd/>
                <a:tailEnd/>
              </a:ln>
            </p:spPr>
            <p:txBody>
              <a:bodyPr wrap="none" lIns="91435" tIns="45717" rIns="91435" bIns="45717">
                <a:spAutoFit/>
              </a:bodyPr>
              <a:lstStyle/>
              <a:p>
                <a:pPr algn="l" rtl="0" eaLnBrk="0" hangingPunct="0">
                  <a:buNone/>
                  <a:defRPr/>
                </a:pPr>
                <a:r>
                  <a:rPr lang="en-US" sz="1400" kern="1200" dirty="0">
                    <a:effectLst>
                      <a:outerShdw blurRad="38100" dist="38100" dir="2700000" algn="tl">
                        <a:srgbClr val="000000">
                          <a:alpha val="43137"/>
                        </a:srgbClr>
                      </a:outerShdw>
                    </a:effectLst>
                    <a:latin typeface="Segoe"/>
                    <a:ea typeface="+mn-ea"/>
                    <a:cs typeface="+mn-cs"/>
                  </a:rPr>
                  <a:t>Disk-based </a:t>
                </a:r>
              </a:p>
              <a:p>
                <a:pPr algn="l" rtl="0" eaLnBrk="0" hangingPunct="0">
                  <a:buNone/>
                  <a:defRPr/>
                </a:pPr>
                <a:r>
                  <a:rPr lang="en-US" sz="1400" kern="1200" dirty="0">
                    <a:effectLst>
                      <a:outerShdw blurRad="38100" dist="38100" dir="2700000" algn="tl">
                        <a:srgbClr val="000000">
                          <a:alpha val="43137"/>
                        </a:srgbClr>
                      </a:outerShdw>
                    </a:effectLst>
                    <a:latin typeface="Segoe"/>
                    <a:ea typeface="+mn-ea"/>
                    <a:cs typeface="+mn-cs"/>
                  </a:rPr>
                  <a:t>Recovery</a:t>
                </a:r>
              </a:p>
            </p:txBody>
          </p:sp>
          <p:grpSp>
            <p:nvGrpSpPr>
              <p:cNvPr id="153" name="Group 152"/>
              <p:cNvGrpSpPr/>
              <p:nvPr/>
            </p:nvGrpSpPr>
            <p:grpSpPr>
              <a:xfrm>
                <a:off x="4878173" y="1640582"/>
                <a:ext cx="698536" cy="625682"/>
                <a:chOff x="5047509" y="1561560"/>
                <a:chExt cx="838220" cy="750798"/>
              </a:xfrm>
            </p:grpSpPr>
            <p:pic>
              <p:nvPicPr>
                <p:cNvPr id="154" name="Picture 64"/>
                <p:cNvPicPr>
                  <a:picLocks noChangeAspect="1" noChangeArrowheads="1"/>
                </p:cNvPicPr>
                <p:nvPr/>
              </p:nvPicPr>
              <p:blipFill>
                <a:blip r:embed="rId5" cstate="print"/>
                <a:srcRect/>
                <a:stretch>
                  <a:fillRect/>
                </a:stretch>
              </p:blipFill>
              <p:spPr bwMode="auto">
                <a:xfrm>
                  <a:off x="5047509" y="1561560"/>
                  <a:ext cx="500074" cy="368256"/>
                </a:xfrm>
                <a:prstGeom prst="rect">
                  <a:avLst/>
                </a:prstGeom>
                <a:noFill/>
                <a:ln w="9525">
                  <a:noFill/>
                  <a:miter lim="800000"/>
                  <a:headEnd/>
                  <a:tailEnd/>
                </a:ln>
              </p:spPr>
            </p:pic>
            <p:pic>
              <p:nvPicPr>
                <p:cNvPr id="155" name="Picture 65"/>
                <p:cNvPicPr>
                  <a:picLocks noChangeAspect="1" noChangeArrowheads="1"/>
                </p:cNvPicPr>
                <p:nvPr/>
              </p:nvPicPr>
              <p:blipFill>
                <a:blip r:embed="rId6" cstate="print"/>
                <a:srcRect/>
                <a:stretch>
                  <a:fillRect/>
                </a:stretch>
              </p:blipFill>
              <p:spPr bwMode="auto">
                <a:xfrm>
                  <a:off x="5131648" y="1656798"/>
                  <a:ext cx="501662" cy="368256"/>
                </a:xfrm>
                <a:prstGeom prst="rect">
                  <a:avLst/>
                </a:prstGeom>
                <a:noFill/>
                <a:ln w="9525">
                  <a:noFill/>
                  <a:miter lim="800000"/>
                  <a:headEnd/>
                  <a:tailEnd/>
                </a:ln>
              </p:spPr>
            </p:pic>
            <p:pic>
              <p:nvPicPr>
                <p:cNvPr id="156" name="Picture 66"/>
                <p:cNvPicPr>
                  <a:picLocks noChangeAspect="1" noChangeArrowheads="1"/>
                </p:cNvPicPr>
                <p:nvPr/>
              </p:nvPicPr>
              <p:blipFill>
                <a:blip r:embed="rId7" cstate="print"/>
                <a:srcRect/>
                <a:stretch>
                  <a:fillRect/>
                </a:stretch>
              </p:blipFill>
              <p:spPr bwMode="auto">
                <a:xfrm>
                  <a:off x="5215788" y="1752037"/>
                  <a:ext cx="501662" cy="369844"/>
                </a:xfrm>
                <a:prstGeom prst="rect">
                  <a:avLst/>
                </a:prstGeom>
                <a:noFill/>
                <a:ln w="9525">
                  <a:noFill/>
                  <a:miter lim="800000"/>
                  <a:headEnd/>
                  <a:tailEnd/>
                </a:ln>
              </p:spPr>
            </p:pic>
            <p:pic>
              <p:nvPicPr>
                <p:cNvPr id="157" name="Picture 67"/>
                <p:cNvPicPr>
                  <a:picLocks noChangeAspect="1" noChangeArrowheads="1"/>
                </p:cNvPicPr>
                <p:nvPr/>
              </p:nvPicPr>
              <p:blipFill>
                <a:blip r:embed="rId8" cstate="print"/>
                <a:srcRect/>
                <a:stretch>
                  <a:fillRect/>
                </a:stretch>
              </p:blipFill>
              <p:spPr bwMode="auto">
                <a:xfrm>
                  <a:off x="5299927" y="1848863"/>
                  <a:ext cx="501662" cy="368256"/>
                </a:xfrm>
                <a:prstGeom prst="rect">
                  <a:avLst/>
                </a:prstGeom>
                <a:noFill/>
                <a:ln w="9525">
                  <a:noFill/>
                  <a:miter lim="800000"/>
                  <a:headEnd/>
                  <a:tailEnd/>
                </a:ln>
              </p:spPr>
            </p:pic>
            <p:pic>
              <p:nvPicPr>
                <p:cNvPr id="160" name="Picture 68"/>
                <p:cNvPicPr>
                  <a:picLocks noChangeAspect="1" noChangeArrowheads="1"/>
                </p:cNvPicPr>
                <p:nvPr/>
              </p:nvPicPr>
              <p:blipFill>
                <a:blip r:embed="rId9" cstate="print"/>
                <a:srcRect/>
                <a:stretch>
                  <a:fillRect/>
                </a:stretch>
              </p:blipFill>
              <p:spPr bwMode="auto">
                <a:xfrm>
                  <a:off x="5384067" y="1944102"/>
                  <a:ext cx="501662" cy="368256"/>
                </a:xfrm>
                <a:prstGeom prst="rect">
                  <a:avLst/>
                </a:prstGeom>
                <a:noFill/>
                <a:ln w="9525">
                  <a:noFill/>
                  <a:miter lim="800000"/>
                  <a:headEnd/>
                  <a:tailEnd/>
                </a:ln>
              </p:spPr>
            </p:pic>
          </p:grpSp>
        </p:grpSp>
        <p:sp>
          <p:nvSpPr>
            <p:cNvPr id="161" name="AutoShape 69"/>
            <p:cNvSpPr>
              <a:spLocks noChangeArrowheads="1"/>
            </p:cNvSpPr>
            <p:nvPr/>
          </p:nvSpPr>
          <p:spPr bwMode="auto">
            <a:xfrm rot="19375050">
              <a:off x="4696800" y="2833620"/>
              <a:ext cx="660205" cy="350560"/>
            </a:xfrm>
            <a:prstGeom prst="rightArrow">
              <a:avLst>
                <a:gd name="adj1" fmla="val 64315"/>
                <a:gd name="adj2" fmla="val 66256"/>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buClrTx/>
                <a:buNone/>
                <a:defRPr/>
              </a:pPr>
              <a:endParaRPr kumimoji="0" lang="en-GB" sz="900" b="0" i="0" u="none" strike="noStrike" kern="1200" cap="none" spc="0" normalizeH="0" baseline="0" noProof="0">
                <a:ln>
                  <a:noFill/>
                </a:ln>
                <a:effectLst>
                  <a:outerShdw blurRad="38100" dist="38100" dir="2700000" algn="tl">
                    <a:srgbClr val="000000">
                      <a:alpha val="43137"/>
                    </a:srgbClr>
                  </a:outerShdw>
                </a:effectLst>
                <a:uLnTx/>
                <a:uFillTx/>
                <a:latin typeface="Segoe"/>
                <a:ea typeface="+mn-ea"/>
                <a:cs typeface="+mn-cs"/>
              </a:endParaRPr>
            </a:p>
          </p:txBody>
        </p:sp>
      </p:grpSp>
      <p:grpSp>
        <p:nvGrpSpPr>
          <p:cNvPr id="1024" name="Group 1023"/>
          <p:cNvGrpSpPr/>
          <p:nvPr/>
        </p:nvGrpSpPr>
        <p:grpSpPr>
          <a:xfrm>
            <a:off x="4708145" y="4510640"/>
            <a:ext cx="2187574" cy="1038668"/>
            <a:chOff x="4708145" y="4606063"/>
            <a:chExt cx="2187574" cy="1038668"/>
          </a:xfrm>
        </p:grpSpPr>
        <p:sp>
          <p:nvSpPr>
            <p:cNvPr id="199" name="AutoShape 69"/>
            <p:cNvSpPr>
              <a:spLocks noChangeArrowheads="1"/>
            </p:cNvSpPr>
            <p:nvPr/>
          </p:nvSpPr>
          <p:spPr bwMode="auto">
            <a:xfrm rot="2224950" flipV="1">
              <a:off x="4708145" y="4606063"/>
              <a:ext cx="660205" cy="348802"/>
            </a:xfrm>
            <a:prstGeom prst="rightArrow">
              <a:avLst>
                <a:gd name="adj1" fmla="val 64315"/>
                <a:gd name="adj2" fmla="val 7442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buClrTx/>
                <a:buNone/>
                <a:defRPr/>
              </a:pPr>
              <a:endParaRPr kumimoji="0" lang="en-GB" sz="900" b="0" i="0" u="none" strike="noStrike" kern="1200" cap="none" spc="0" normalizeH="0" baseline="0" noProof="0">
                <a:ln>
                  <a:noFill/>
                </a:ln>
                <a:effectLst>
                  <a:outerShdw blurRad="38100" dist="38100" dir="2700000" algn="tl">
                    <a:srgbClr val="000000">
                      <a:alpha val="43137"/>
                    </a:srgbClr>
                  </a:outerShdw>
                </a:effectLst>
                <a:uLnTx/>
                <a:uFillTx/>
                <a:latin typeface="Segoe"/>
                <a:ea typeface="+mn-ea"/>
                <a:cs typeface="+mn-cs"/>
              </a:endParaRPr>
            </a:p>
          </p:txBody>
        </p:sp>
        <p:grpSp>
          <p:nvGrpSpPr>
            <p:cNvPr id="200" name="Group 199"/>
            <p:cNvGrpSpPr/>
            <p:nvPr/>
          </p:nvGrpSpPr>
          <p:grpSpPr>
            <a:xfrm>
              <a:off x="5066680" y="4974435"/>
              <a:ext cx="1829039" cy="670296"/>
              <a:chOff x="4864661" y="4195217"/>
              <a:chExt cx="1829039" cy="670296"/>
            </a:xfrm>
          </p:grpSpPr>
          <p:sp>
            <p:nvSpPr>
              <p:cNvPr id="201" name="TextBox 97"/>
              <p:cNvSpPr txBox="1">
                <a:spLocks noChangeArrowheads="1"/>
              </p:cNvSpPr>
              <p:nvPr/>
            </p:nvSpPr>
            <p:spPr bwMode="auto">
              <a:xfrm>
                <a:off x="5525442" y="4255339"/>
                <a:ext cx="1168258" cy="566303"/>
              </a:xfrm>
              <a:prstGeom prst="rect">
                <a:avLst/>
              </a:prstGeom>
              <a:noFill/>
              <a:ln w="9525">
                <a:noFill/>
                <a:miter lim="800000"/>
                <a:headEnd/>
                <a:tailEnd/>
              </a:ln>
            </p:spPr>
            <p:txBody>
              <a:bodyPr wrap="none" lIns="91435" tIns="45717" rIns="91435" bIns="45717">
                <a:spAutoFit/>
              </a:bodyPr>
              <a:lstStyle/>
              <a:p>
                <a:pPr algn="l" rtl="0" eaLnBrk="0" hangingPunct="0">
                  <a:buNone/>
                  <a:defRPr/>
                </a:pPr>
                <a:r>
                  <a:rPr lang="en-US" sz="1400" kern="1200" dirty="0">
                    <a:effectLst>
                      <a:outerShdw blurRad="38100" dist="38100" dir="2700000" algn="tl">
                        <a:srgbClr val="000000">
                          <a:alpha val="43137"/>
                        </a:srgbClr>
                      </a:outerShdw>
                    </a:effectLst>
                    <a:latin typeface="Segoe"/>
                    <a:ea typeface="+mn-ea"/>
                    <a:cs typeface="+mn-cs"/>
                  </a:rPr>
                  <a:t>Tape-based </a:t>
                </a:r>
              </a:p>
              <a:p>
                <a:pPr algn="l" rtl="0" eaLnBrk="0" hangingPunct="0">
                  <a:buNone/>
                  <a:defRPr/>
                </a:pPr>
                <a:r>
                  <a:rPr lang="en-US" sz="1400" kern="1200" dirty="0" smtClean="0">
                    <a:effectLst>
                      <a:outerShdw blurRad="38100" dist="38100" dir="2700000" algn="tl">
                        <a:srgbClr val="000000">
                          <a:alpha val="43137"/>
                        </a:srgbClr>
                      </a:outerShdw>
                    </a:effectLst>
                    <a:latin typeface="Segoe"/>
                    <a:ea typeface="+mn-ea"/>
                    <a:cs typeface="+mn-cs"/>
                  </a:rPr>
                  <a:t>Backup</a:t>
                </a:r>
                <a:endParaRPr lang="en-US" sz="1400" kern="1200" dirty="0">
                  <a:effectLst>
                    <a:outerShdw blurRad="38100" dist="38100" dir="2700000" algn="tl">
                      <a:srgbClr val="000000">
                        <a:alpha val="43137"/>
                      </a:srgbClr>
                    </a:outerShdw>
                  </a:effectLst>
                  <a:latin typeface="Segoe"/>
                  <a:ea typeface="+mn-ea"/>
                  <a:cs typeface="+mn-cs"/>
                </a:endParaRPr>
              </a:p>
            </p:txBody>
          </p:sp>
          <p:grpSp>
            <p:nvGrpSpPr>
              <p:cNvPr id="202" name="Group 190"/>
              <p:cNvGrpSpPr/>
              <p:nvPr/>
            </p:nvGrpSpPr>
            <p:grpSpPr>
              <a:xfrm>
                <a:off x="4864661" y="4195217"/>
                <a:ext cx="793273" cy="670296"/>
                <a:chOff x="6517947" y="3648401"/>
                <a:chExt cx="978544" cy="826845"/>
              </a:xfrm>
            </p:grpSpPr>
            <p:sp>
              <p:nvSpPr>
                <p:cNvPr id="203" name="Oval 202"/>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204" name="Group 226"/>
                <p:cNvGrpSpPr/>
                <p:nvPr/>
              </p:nvGrpSpPr>
              <p:grpSpPr>
                <a:xfrm>
                  <a:off x="6577525" y="3648397"/>
                  <a:ext cx="754063" cy="809275"/>
                  <a:chOff x="5231969" y="4111454"/>
                  <a:chExt cx="754063" cy="929276"/>
                </a:xfrm>
              </p:grpSpPr>
              <p:pic>
                <p:nvPicPr>
                  <p:cNvPr id="205" name="Picture 10" descr="D:\Projects\Microsoft\DPM PartnerVideo\images\tape.png"/>
                  <p:cNvPicPr>
                    <a:picLocks noChangeAspect="1" noChangeArrowheads="1"/>
                  </p:cNvPicPr>
                  <p:nvPr/>
                </p:nvPicPr>
                <p:blipFill>
                  <a:blip r:embed="rId10" cstate="print">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206" name="Picture 10" descr="D:\Projects\Microsoft\DPM PartnerVideo\images\tape.png"/>
                  <p:cNvPicPr>
                    <a:picLocks noChangeAspect="1" noChangeArrowheads="1"/>
                  </p:cNvPicPr>
                  <p:nvPr/>
                </p:nvPicPr>
                <p:blipFill>
                  <a:blip r:embed="rId10" cstate="print">
                    <a:lum contrast="20000"/>
                  </a:blip>
                  <a:srcRect/>
                  <a:stretch>
                    <a:fillRect/>
                  </a:stretch>
                </p:blipFill>
                <p:spPr bwMode="auto">
                  <a:xfrm>
                    <a:off x="5316581" y="4463621"/>
                    <a:ext cx="663272" cy="454368"/>
                  </a:xfrm>
                  <a:prstGeom prst="rect">
                    <a:avLst/>
                  </a:prstGeom>
                  <a:noFill/>
                </p:spPr>
              </p:pic>
              <p:pic>
                <p:nvPicPr>
                  <p:cNvPr id="207" name="Picture 10" descr="D:\Projects\Microsoft\DPM PartnerVideo\images\tape.png"/>
                  <p:cNvPicPr>
                    <a:picLocks noChangeAspect="1" noChangeArrowheads="1"/>
                  </p:cNvPicPr>
                  <p:nvPr/>
                </p:nvPicPr>
                <p:blipFill>
                  <a:blip r:embed="rId10" cstate="print">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208" name="Picture 10" descr="D:\Projects\Microsoft\DPM PartnerVideo\images\tape.png"/>
                  <p:cNvPicPr>
                    <a:picLocks noChangeAspect="1" noChangeArrowheads="1"/>
                  </p:cNvPicPr>
                  <p:nvPr/>
                </p:nvPicPr>
                <p:blipFill>
                  <a:blip r:embed="rId10" cstate="print">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213" name="Picture 10" descr="D:\Projects\Microsoft\DPM PartnerVideo\images\tape.png"/>
                  <p:cNvPicPr>
                    <a:picLocks noChangeAspect="1" noChangeArrowheads="1"/>
                  </p:cNvPicPr>
                  <p:nvPr/>
                </p:nvPicPr>
                <p:blipFill>
                  <a:blip r:embed="rId10" cstate="print">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grpSp>
      </p:grpSp>
      <p:grpSp>
        <p:nvGrpSpPr>
          <p:cNvPr id="3" name="Group 2"/>
          <p:cNvGrpSpPr/>
          <p:nvPr/>
        </p:nvGrpSpPr>
        <p:grpSpPr>
          <a:xfrm>
            <a:off x="2070340" y="3036725"/>
            <a:ext cx="3132653" cy="1517068"/>
            <a:chOff x="2000288" y="2800020"/>
            <a:chExt cx="3132653" cy="1517068"/>
          </a:xfrm>
        </p:grpSpPr>
        <p:sp>
          <p:nvSpPr>
            <p:cNvPr id="130" name="Text Box 66"/>
            <p:cNvSpPr txBox="1">
              <a:spLocks noChangeArrowheads="1"/>
            </p:cNvSpPr>
            <p:nvPr/>
          </p:nvSpPr>
          <p:spPr bwMode="auto">
            <a:xfrm>
              <a:off x="3315429" y="3855429"/>
              <a:ext cx="1783644" cy="461659"/>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200" b="1" dirty="0" smtClean="0">
                  <a:latin typeface="Segoe"/>
                </a:rPr>
                <a:t>Data Protection Manager</a:t>
              </a:r>
              <a:endParaRPr lang="en-US" sz="1200" b="1" dirty="0">
                <a:latin typeface="Segoe"/>
              </a:endParaRPr>
            </a:p>
          </p:txBody>
        </p:sp>
        <p:pic>
          <p:nvPicPr>
            <p:cNvPr id="197" name="Picture 2" descr="D:\Projects\Microsoft\DPM PartnerVideo\images\platform.png"/>
            <p:cNvPicPr>
              <a:picLocks noChangeAspect="1" noChangeArrowheads="1"/>
            </p:cNvPicPr>
            <p:nvPr/>
          </p:nvPicPr>
          <p:blipFill>
            <a:blip r:embed="rId11" cstate="print">
              <a:duotone>
                <a:srgbClr val="5082B9">
                  <a:shade val="45000"/>
                  <a:satMod val="135000"/>
                </a:srgbClr>
                <a:prstClr val="white"/>
              </a:duotone>
              <a:lum bright="-30000"/>
            </a:blip>
            <a:srcRect/>
            <a:stretch>
              <a:fillRect/>
            </a:stretch>
          </p:blipFill>
          <p:spPr bwMode="auto">
            <a:xfrm>
              <a:off x="3406886" y="3000414"/>
              <a:ext cx="1726055" cy="1063963"/>
            </a:xfrm>
            <a:prstGeom prst="rect">
              <a:avLst/>
            </a:prstGeom>
            <a:noFill/>
            <a:effectLst>
              <a:outerShdw blurRad="50800" dist="38100" dir="2700000" algn="tl" rotWithShape="0">
                <a:prstClr val="black">
                  <a:alpha val="40000"/>
                </a:prstClr>
              </a:outerShdw>
            </a:effectLst>
          </p:spPr>
        </p:pic>
        <p:sp>
          <p:nvSpPr>
            <p:cNvPr id="198" name="AutoShape 65"/>
            <p:cNvSpPr>
              <a:spLocks noChangeArrowheads="1"/>
            </p:cNvSpPr>
            <p:nvPr/>
          </p:nvSpPr>
          <p:spPr bwMode="auto">
            <a:xfrm>
              <a:off x="2000288" y="3136775"/>
              <a:ext cx="1721546" cy="519334"/>
            </a:xfrm>
            <a:prstGeom prst="rightArrow">
              <a:avLst>
                <a:gd name="adj1" fmla="val 59620"/>
                <a:gd name="adj2" fmla="val 7580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buClrTx/>
                <a:buNone/>
                <a:defRPr/>
              </a:pPr>
              <a:r>
                <a:rPr kumimoji="0" lang="en-GB" sz="900" b="0" i="0" u="none" strike="noStrike" kern="1200" cap="none" spc="0" normalizeH="0" baseline="0" noProof="0" dirty="0">
                  <a:ln>
                    <a:noFill/>
                  </a:ln>
                  <a:effectLst>
                    <a:outerShdw blurRad="38100" dist="38100" dir="2700000" algn="tl">
                      <a:srgbClr val="000000">
                        <a:alpha val="43137"/>
                      </a:srgbClr>
                    </a:outerShdw>
                  </a:effectLst>
                  <a:uLnTx/>
                  <a:uFillTx/>
                  <a:latin typeface="Segoe"/>
                  <a:ea typeface="+mn-ea"/>
                  <a:cs typeface="+mn-cs"/>
                </a:rPr>
                <a:t>Up to </a:t>
              </a:r>
            </a:p>
            <a:p>
              <a:pPr algn="ctr" eaLnBrk="0" fontAlgn="auto" hangingPunct="0">
                <a:spcBef>
                  <a:spcPts val="0"/>
                </a:spcBef>
                <a:spcAft>
                  <a:spcPts val="0"/>
                </a:spcAft>
                <a:buClrTx/>
                <a:buNone/>
                <a:defRPr/>
              </a:pPr>
              <a:r>
                <a:rPr kumimoji="0" lang="en-GB" sz="1000" b="0" i="0" u="none" strike="noStrike" kern="1200" cap="none" spc="0" normalizeH="0" baseline="0" noProof="0" dirty="0">
                  <a:ln>
                    <a:noFill/>
                  </a:ln>
                  <a:effectLst>
                    <a:outerShdw blurRad="38100" dist="38100" dir="2700000" algn="tl">
                      <a:srgbClr val="000000">
                        <a:alpha val="43137"/>
                      </a:srgbClr>
                    </a:outerShdw>
                  </a:effectLst>
                  <a:uLnTx/>
                  <a:uFillTx/>
                  <a:latin typeface="Segoe"/>
                  <a:ea typeface="+mn-ea"/>
                  <a:cs typeface="+mn-cs"/>
                </a:rPr>
                <a:t>Every 15 minutes</a:t>
              </a:r>
            </a:p>
          </p:txBody>
        </p:sp>
        <p:pic>
          <p:nvPicPr>
            <p:cNvPr id="265" name="Picture 8" descr="E:\Projects\Microsoft\DPM_video\connect.dll_I2908_0409.png"/>
            <p:cNvPicPr>
              <a:picLocks noChangeAspect="1" noChangeArrowheads="1"/>
            </p:cNvPicPr>
            <p:nvPr/>
          </p:nvPicPr>
          <p:blipFill>
            <a:blip r:embed="rId12" cstate="print">
              <a:grayscl/>
            </a:blip>
            <a:srcRect/>
            <a:stretch>
              <a:fillRect/>
            </a:stretch>
          </p:blipFill>
          <p:spPr bwMode="auto">
            <a:xfrm>
              <a:off x="3615447" y="2800020"/>
              <a:ext cx="940019" cy="940019"/>
            </a:xfrm>
            <a:prstGeom prst="rect">
              <a:avLst/>
            </a:prstGeom>
            <a:noFill/>
          </p:spPr>
        </p:pic>
        <p:grpSp>
          <p:nvGrpSpPr>
            <p:cNvPr id="266" name="Group 265"/>
            <p:cNvGrpSpPr/>
            <p:nvPr/>
          </p:nvGrpSpPr>
          <p:grpSpPr>
            <a:xfrm>
              <a:off x="4230680" y="3121414"/>
              <a:ext cx="676888" cy="564465"/>
              <a:chOff x="4797868" y="2793215"/>
              <a:chExt cx="654664" cy="545933"/>
            </a:xfrm>
          </p:grpSpPr>
          <p:grpSp>
            <p:nvGrpSpPr>
              <p:cNvPr id="267" name="Group 207"/>
              <p:cNvGrpSpPr/>
              <p:nvPr/>
            </p:nvGrpSpPr>
            <p:grpSpPr>
              <a:xfrm>
                <a:off x="4797868" y="3023255"/>
                <a:ext cx="654664" cy="315893"/>
                <a:chOff x="4848128" y="2984430"/>
                <a:chExt cx="676566" cy="326460"/>
              </a:xfrm>
            </p:grpSpPr>
            <p:sp>
              <p:nvSpPr>
                <p:cNvPr id="288" name="Oval 287"/>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89" name="Oval 28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90" name="Oval 289"/>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68" name="Group 204"/>
              <p:cNvGrpSpPr/>
              <p:nvPr/>
            </p:nvGrpSpPr>
            <p:grpSpPr>
              <a:xfrm>
                <a:off x="4822458" y="2793218"/>
                <a:ext cx="551050" cy="520930"/>
                <a:chOff x="4572000" y="2655375"/>
                <a:chExt cx="720817" cy="681417"/>
              </a:xfrm>
            </p:grpSpPr>
            <p:grpSp>
              <p:nvGrpSpPr>
                <p:cNvPr id="269" name="Group 189"/>
                <p:cNvGrpSpPr/>
                <p:nvPr/>
              </p:nvGrpSpPr>
              <p:grpSpPr>
                <a:xfrm>
                  <a:off x="4673854" y="2655375"/>
                  <a:ext cx="403810" cy="395185"/>
                  <a:chOff x="4904375" y="2755269"/>
                  <a:chExt cx="324356" cy="317428"/>
                </a:xfrm>
              </p:grpSpPr>
              <p:sp>
                <p:nvSpPr>
                  <p:cNvPr id="285" name="Oval 28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6" name="Flowchart: Magnetic Disk 28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7" name="Oval 28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0" name="Group 190"/>
                <p:cNvGrpSpPr/>
                <p:nvPr/>
              </p:nvGrpSpPr>
              <p:grpSpPr>
                <a:xfrm>
                  <a:off x="4889007" y="2747583"/>
                  <a:ext cx="403810" cy="395185"/>
                  <a:chOff x="4904375" y="2755269"/>
                  <a:chExt cx="324356" cy="317428"/>
                </a:xfrm>
              </p:grpSpPr>
              <p:sp>
                <p:nvSpPr>
                  <p:cNvPr id="282" name="Oval 28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3" name="Flowchart: Magnetic Disk 28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4" name="Oval 28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1" name="Group 195"/>
                <p:cNvGrpSpPr/>
                <p:nvPr/>
              </p:nvGrpSpPr>
              <p:grpSpPr>
                <a:xfrm>
                  <a:off x="4572000" y="2832108"/>
                  <a:ext cx="403810" cy="395185"/>
                  <a:chOff x="4904375" y="2755269"/>
                  <a:chExt cx="324356" cy="317428"/>
                </a:xfrm>
              </p:grpSpPr>
              <p:sp>
                <p:nvSpPr>
                  <p:cNvPr id="279" name="Oval 27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0" name="Flowchart: Magnetic Disk 27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1" name="Oval 28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2" name="Group 199"/>
                <p:cNvGrpSpPr/>
                <p:nvPr/>
              </p:nvGrpSpPr>
              <p:grpSpPr>
                <a:xfrm>
                  <a:off x="4810205" y="2941607"/>
                  <a:ext cx="403810" cy="395185"/>
                  <a:chOff x="4904375" y="2755269"/>
                  <a:chExt cx="324356" cy="317428"/>
                </a:xfrm>
              </p:grpSpPr>
              <p:sp>
                <p:nvSpPr>
                  <p:cNvPr id="276" name="Oval 27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77" name="Flowchart: Magnetic Disk 27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78" name="Oval 27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grpSp>
        <p:nvGrpSpPr>
          <p:cNvPr id="1025" name="Group 1024"/>
          <p:cNvGrpSpPr/>
          <p:nvPr/>
        </p:nvGrpSpPr>
        <p:grpSpPr>
          <a:xfrm>
            <a:off x="5155805" y="2995728"/>
            <a:ext cx="3988195" cy="1768604"/>
            <a:chOff x="5155805" y="3091151"/>
            <a:chExt cx="3988195" cy="1768604"/>
          </a:xfrm>
        </p:grpSpPr>
        <p:sp>
          <p:nvSpPr>
            <p:cNvPr id="114" name="AutoShape 69"/>
            <p:cNvSpPr>
              <a:spLocks noChangeArrowheads="1"/>
            </p:cNvSpPr>
            <p:nvPr/>
          </p:nvSpPr>
          <p:spPr bwMode="auto">
            <a:xfrm>
              <a:off x="5155805" y="3661738"/>
              <a:ext cx="838771" cy="305092"/>
            </a:xfrm>
            <a:prstGeom prst="rightArrow">
              <a:avLst>
                <a:gd name="adj1" fmla="val 64315"/>
                <a:gd name="adj2" fmla="val 6804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buNone/>
                <a:defRPr/>
              </a:pPr>
              <a:endParaRPr lang="en-GB" sz="900">
                <a:effectLst>
                  <a:outerShdw blurRad="38100" dist="38100" dir="2700000" algn="tl">
                    <a:srgbClr val="000000">
                      <a:alpha val="43137"/>
                    </a:srgbClr>
                  </a:outerShdw>
                </a:effectLst>
                <a:latin typeface="Segoe"/>
              </a:endParaRPr>
            </a:p>
          </p:txBody>
        </p:sp>
        <p:sp>
          <p:nvSpPr>
            <p:cNvPr id="134" name="Rectangle 133"/>
            <p:cNvSpPr/>
            <p:nvPr/>
          </p:nvSpPr>
          <p:spPr bwMode="auto">
            <a:xfrm>
              <a:off x="7839762" y="4041361"/>
              <a:ext cx="533400" cy="381000"/>
            </a:xfrm>
            <a:prstGeom prst="rect">
              <a:avLst/>
            </a:prstGeom>
            <a:noFill/>
          </p:spPr>
          <p:txBody>
            <a:bodyPr lIns="91435" tIns="45717" rIns="91435" bIns="45717"/>
            <a:lstStyle/>
            <a:p>
              <a:pPr algn="l" rtl="0" eaLnBrk="0" hangingPunct="0">
                <a:buNone/>
                <a:defRPr/>
              </a:pPr>
              <a:endParaRPr lang="en-US" sz="3200" kern="1200" dirty="0">
                <a:latin typeface="Segoe"/>
                <a:ea typeface="+mn-ea"/>
                <a:cs typeface="+mn-cs"/>
              </a:endParaRPr>
            </a:p>
          </p:txBody>
        </p:sp>
        <p:pic>
          <p:nvPicPr>
            <p:cNvPr id="242" name="Picture 2" descr="D:\Projects\Microsoft\DPM PartnerVideo\images\platform.png"/>
            <p:cNvPicPr>
              <a:picLocks noChangeAspect="1" noChangeArrowheads="1"/>
            </p:cNvPicPr>
            <p:nvPr/>
          </p:nvPicPr>
          <p:blipFill>
            <a:blip r:embed="rId11" cstate="print">
              <a:duotone>
                <a:srgbClr val="5082B9">
                  <a:shade val="45000"/>
                  <a:satMod val="135000"/>
                </a:srgbClr>
                <a:prstClr val="white"/>
              </a:duotone>
              <a:lum bright="-30000"/>
            </a:blip>
            <a:srcRect/>
            <a:stretch>
              <a:fillRect/>
            </a:stretch>
          </p:blipFill>
          <p:spPr bwMode="auto">
            <a:xfrm>
              <a:off x="7031798" y="3304320"/>
              <a:ext cx="1975555" cy="1063963"/>
            </a:xfrm>
            <a:prstGeom prst="rect">
              <a:avLst/>
            </a:prstGeom>
            <a:noFill/>
            <a:effectLst>
              <a:outerShdw blurRad="50800" dist="38100" dir="2700000" algn="tl" rotWithShape="0">
                <a:prstClr val="black">
                  <a:alpha val="40000"/>
                </a:prstClr>
              </a:outerShdw>
            </a:effectLst>
          </p:spPr>
        </p:pic>
        <p:pic>
          <p:nvPicPr>
            <p:cNvPr id="243" name="Picture 8" descr="E:\Projects\Microsoft\DPM_video\connect.dll_I2908_0409.png"/>
            <p:cNvPicPr>
              <a:picLocks noChangeAspect="1" noChangeArrowheads="1"/>
            </p:cNvPicPr>
            <p:nvPr/>
          </p:nvPicPr>
          <p:blipFill>
            <a:blip r:embed="rId12" cstate="print">
              <a:grayscl/>
            </a:blip>
            <a:srcRect/>
            <a:stretch>
              <a:fillRect/>
            </a:stretch>
          </p:blipFill>
          <p:spPr bwMode="auto">
            <a:xfrm>
              <a:off x="7159510" y="3091151"/>
              <a:ext cx="940019" cy="940019"/>
            </a:xfrm>
            <a:prstGeom prst="rect">
              <a:avLst/>
            </a:prstGeom>
            <a:noFill/>
          </p:spPr>
        </p:pic>
        <p:sp>
          <p:nvSpPr>
            <p:cNvPr id="244" name="Text Box 50"/>
            <p:cNvSpPr txBox="1">
              <a:spLocks noChangeArrowheads="1"/>
            </p:cNvSpPr>
            <p:nvPr/>
          </p:nvSpPr>
          <p:spPr bwMode="auto">
            <a:xfrm>
              <a:off x="7041854" y="4395018"/>
              <a:ext cx="2028110" cy="464737"/>
            </a:xfrm>
            <a:prstGeom prst="rect">
              <a:avLst/>
            </a:prstGeom>
            <a:noFill/>
            <a:ln w="9525">
              <a:noFill/>
              <a:miter lim="800000"/>
              <a:headEnd/>
              <a:tailEnd/>
            </a:ln>
            <a:effectLst/>
          </p:spPr>
          <p:txBody>
            <a:bodyPr wrap="none" lIns="91435" tIns="45717" rIns="91435" bIns="45717">
              <a:spAutoFit/>
            </a:bodyPr>
            <a:lstStyle/>
            <a:p>
              <a:pPr algn="ctr" rtl="0" eaLnBrk="0" hangingPunct="0">
                <a:buNone/>
                <a:defRPr/>
              </a:pPr>
              <a:r>
                <a:rPr lang="en-US" sz="1100" b="1" kern="1200" dirty="0">
                  <a:latin typeface="Segoe"/>
                  <a:ea typeface="+mn-ea"/>
                  <a:cs typeface="+mn-cs"/>
                </a:rPr>
                <a:t>Disaster Recovery</a:t>
              </a:r>
            </a:p>
            <a:p>
              <a:pPr algn="ctr" rtl="0" eaLnBrk="0" hangingPunct="0">
                <a:buNone/>
                <a:defRPr/>
              </a:pPr>
              <a:r>
                <a:rPr lang="en-US" sz="1100" i="1" kern="1200" dirty="0" smtClean="0">
                  <a:latin typeface="Segoe"/>
                  <a:ea typeface="+mn-ea"/>
                  <a:cs typeface="+mn-cs"/>
                </a:rPr>
                <a:t>with </a:t>
              </a:r>
              <a:r>
                <a:rPr lang="en-US" sz="1100" i="1" kern="1200" dirty="0">
                  <a:latin typeface="Segoe"/>
                  <a:ea typeface="+mn-ea"/>
                  <a:cs typeface="+mn-cs"/>
                </a:rPr>
                <a:t>offsite replication &amp; tape</a:t>
              </a:r>
            </a:p>
          </p:txBody>
        </p:sp>
        <p:sp>
          <p:nvSpPr>
            <p:cNvPr id="245" name="Text Box 66"/>
            <p:cNvSpPr txBox="1">
              <a:spLocks noChangeArrowheads="1"/>
            </p:cNvSpPr>
            <p:nvPr/>
          </p:nvSpPr>
          <p:spPr bwMode="auto">
            <a:xfrm>
              <a:off x="7006856" y="4206372"/>
              <a:ext cx="2137144" cy="261604"/>
            </a:xfrm>
            <a:prstGeom prst="rect">
              <a:avLst/>
            </a:prstGeom>
            <a:noFill/>
            <a:ln w="9525">
              <a:noFill/>
              <a:miter lim="800000"/>
              <a:headEnd/>
              <a:tailEnd/>
            </a:ln>
            <a:effectLst/>
          </p:spPr>
          <p:txBody>
            <a:bodyPr wrap="square" lIns="91435" tIns="45717" rIns="91435" bIns="45717">
              <a:spAutoFit/>
            </a:bodyPr>
            <a:lstStyle/>
            <a:p>
              <a:pPr algn="ctr" rtl="0" eaLnBrk="0" hangingPunct="0">
                <a:buNone/>
                <a:defRPr/>
              </a:pPr>
              <a:r>
                <a:rPr lang="en-US" sz="1100" b="1" kern="1200" dirty="0" smtClean="0">
                  <a:latin typeface="Segoe"/>
                  <a:ea typeface="+mn-ea"/>
                  <a:cs typeface="+mn-cs"/>
                </a:rPr>
                <a:t>Data Protection Manager</a:t>
              </a:r>
              <a:endParaRPr lang="en-US" sz="1100" kern="1200" dirty="0">
                <a:latin typeface="Segoe"/>
                <a:ea typeface="+mn-ea"/>
                <a:cs typeface="+mn-cs"/>
              </a:endParaRPr>
            </a:p>
          </p:txBody>
        </p:sp>
        <p:sp>
          <p:nvSpPr>
            <p:cNvPr id="251" name="AutoShape 69"/>
            <p:cNvSpPr>
              <a:spLocks noChangeArrowheads="1"/>
            </p:cNvSpPr>
            <p:nvPr/>
          </p:nvSpPr>
          <p:spPr bwMode="auto">
            <a:xfrm>
              <a:off x="5933541" y="3654968"/>
              <a:ext cx="1148731" cy="305436"/>
            </a:xfrm>
            <a:prstGeom prst="rightArrow">
              <a:avLst>
                <a:gd name="adj1" fmla="val 64315"/>
                <a:gd name="adj2" fmla="val 10093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buNone/>
                <a:defRPr/>
              </a:pPr>
              <a:endParaRPr lang="en-GB" sz="900">
                <a:effectLst>
                  <a:outerShdw blurRad="38100" dist="38100" dir="2700000" algn="tl">
                    <a:srgbClr val="000000">
                      <a:alpha val="43137"/>
                    </a:srgbClr>
                  </a:outerShdw>
                </a:effectLst>
                <a:latin typeface="Segoe"/>
              </a:endParaRPr>
            </a:p>
          </p:txBody>
        </p:sp>
        <p:grpSp>
          <p:nvGrpSpPr>
            <p:cNvPr id="246" name="Group 245"/>
            <p:cNvGrpSpPr/>
            <p:nvPr/>
          </p:nvGrpSpPr>
          <p:grpSpPr>
            <a:xfrm>
              <a:off x="5494542" y="3538950"/>
              <a:ext cx="973096" cy="541468"/>
              <a:chOff x="577712" y="2466885"/>
              <a:chExt cx="1131345" cy="629523"/>
            </a:xfrm>
          </p:grpSpPr>
          <p:pic>
            <p:nvPicPr>
              <p:cNvPr id="247" name="Picture 21" descr="cloud_01"/>
              <p:cNvPicPr>
                <a:picLocks noChangeAspect="1" noChangeArrowheads="1"/>
              </p:cNvPicPr>
              <p:nvPr/>
            </p:nvPicPr>
            <p:blipFill>
              <a:blip r:embed="rId13" cstate="print">
                <a:grayscl/>
              </a:blip>
              <a:srcRect/>
              <a:stretch>
                <a:fillRect/>
              </a:stretch>
            </p:blipFill>
            <p:spPr bwMode="auto">
              <a:xfrm>
                <a:off x="577712" y="2466885"/>
                <a:ext cx="864002" cy="440527"/>
              </a:xfrm>
              <a:prstGeom prst="rect">
                <a:avLst/>
              </a:prstGeom>
              <a:noFill/>
            </p:spPr>
          </p:pic>
          <p:pic>
            <p:nvPicPr>
              <p:cNvPr id="250" name="Picture 21" descr="cloud_01"/>
              <p:cNvPicPr>
                <a:picLocks noChangeAspect="1" noChangeArrowheads="1"/>
              </p:cNvPicPr>
              <p:nvPr/>
            </p:nvPicPr>
            <p:blipFill>
              <a:blip r:embed="rId14" cstate="print">
                <a:grayscl/>
              </a:blip>
              <a:srcRect/>
              <a:stretch>
                <a:fillRect/>
              </a:stretch>
            </p:blipFill>
            <p:spPr bwMode="auto">
              <a:xfrm>
                <a:off x="838199" y="2652385"/>
                <a:ext cx="870858" cy="444023"/>
              </a:xfrm>
              <a:prstGeom prst="rect">
                <a:avLst/>
              </a:prstGeom>
              <a:noFill/>
            </p:spPr>
          </p:pic>
        </p:grpSp>
        <p:grpSp>
          <p:nvGrpSpPr>
            <p:cNvPr id="252" name="Group 251"/>
            <p:cNvGrpSpPr/>
            <p:nvPr/>
          </p:nvGrpSpPr>
          <p:grpSpPr>
            <a:xfrm>
              <a:off x="8276333" y="3477350"/>
              <a:ext cx="517152" cy="558269"/>
              <a:chOff x="8040821" y="2812715"/>
              <a:chExt cx="566688" cy="611743"/>
            </a:xfrm>
          </p:grpSpPr>
          <p:grpSp>
            <p:nvGrpSpPr>
              <p:cNvPr id="253" name="Group 252"/>
              <p:cNvGrpSpPr/>
              <p:nvPr/>
            </p:nvGrpSpPr>
            <p:grpSpPr>
              <a:xfrm>
                <a:off x="8040821" y="3031577"/>
                <a:ext cx="566688" cy="392881"/>
                <a:chOff x="7696436" y="4575160"/>
                <a:chExt cx="566688" cy="392881"/>
              </a:xfrm>
            </p:grpSpPr>
            <p:pic>
              <p:nvPicPr>
                <p:cNvPr id="260" name="Picture 10" descr="D:\Projects\Microsoft\DPM PartnerVideo\images\tape.png"/>
                <p:cNvPicPr>
                  <a:picLocks noChangeAspect="1" noChangeArrowheads="1"/>
                </p:cNvPicPr>
                <p:nvPr/>
              </p:nvPicPr>
              <p:blipFill>
                <a:blip r:embed="rId15"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261" name="Picture 10" descr="D:\Projects\Microsoft\DPM PartnerVideo\images\tape.png"/>
                <p:cNvPicPr>
                  <a:picLocks noChangeAspect="1" noChangeArrowheads="1"/>
                </p:cNvPicPr>
                <p:nvPr/>
              </p:nvPicPr>
              <p:blipFill>
                <a:blip r:embed="rId15"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256" name="Group 183"/>
              <p:cNvGrpSpPr/>
              <p:nvPr/>
            </p:nvGrpSpPr>
            <p:grpSpPr>
              <a:xfrm>
                <a:off x="8090872" y="2812715"/>
                <a:ext cx="512450" cy="448263"/>
                <a:chOff x="5801888" y="2848326"/>
                <a:chExt cx="331718" cy="291135"/>
              </a:xfrm>
            </p:grpSpPr>
            <p:pic>
              <p:nvPicPr>
                <p:cNvPr id="257" name="Picture 10" descr="D:\Projects\Microsoft\DPM PartnerVideo\images\tape.png"/>
                <p:cNvPicPr>
                  <a:picLocks noChangeAspect="1" noChangeArrowheads="1"/>
                </p:cNvPicPr>
                <p:nvPr/>
              </p:nvPicPr>
              <p:blipFill>
                <a:blip r:embed="rId16"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258" name="Picture 10" descr="D:\Projects\Microsoft\DPM PartnerVideo\images\tape.png"/>
                <p:cNvPicPr>
                  <a:picLocks noChangeAspect="1" noChangeArrowheads="1"/>
                </p:cNvPicPr>
                <p:nvPr/>
              </p:nvPicPr>
              <p:blipFill>
                <a:blip r:embed="rId16"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259" name="Picture 10" descr="D:\Projects\Microsoft\DPM PartnerVideo\images\tape.png"/>
                <p:cNvPicPr>
                  <a:picLocks noChangeAspect="1" noChangeArrowheads="1"/>
                </p:cNvPicPr>
                <p:nvPr/>
              </p:nvPicPr>
              <p:blipFill>
                <a:blip r:embed="rId16"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291" name="Group 290"/>
            <p:cNvGrpSpPr/>
            <p:nvPr/>
          </p:nvGrpSpPr>
          <p:grpSpPr>
            <a:xfrm>
              <a:off x="7784161" y="3420885"/>
              <a:ext cx="676888" cy="564465"/>
              <a:chOff x="4797868" y="2793215"/>
              <a:chExt cx="654664" cy="545933"/>
            </a:xfrm>
          </p:grpSpPr>
          <p:grpSp>
            <p:nvGrpSpPr>
              <p:cNvPr id="292" name="Group 207"/>
              <p:cNvGrpSpPr/>
              <p:nvPr/>
            </p:nvGrpSpPr>
            <p:grpSpPr>
              <a:xfrm>
                <a:off x="4797868" y="3023255"/>
                <a:ext cx="654664" cy="315893"/>
                <a:chOff x="4848128" y="2984430"/>
                <a:chExt cx="676566" cy="326460"/>
              </a:xfrm>
            </p:grpSpPr>
            <p:sp>
              <p:nvSpPr>
                <p:cNvPr id="310" name="Oval 309"/>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311" name="Oval 310"/>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312" name="Oval 311"/>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93" name="Group 204"/>
              <p:cNvGrpSpPr/>
              <p:nvPr/>
            </p:nvGrpSpPr>
            <p:grpSpPr>
              <a:xfrm>
                <a:off x="4822461" y="2793215"/>
                <a:ext cx="551050" cy="520930"/>
                <a:chOff x="4572000" y="2655375"/>
                <a:chExt cx="720817" cy="681417"/>
              </a:xfrm>
            </p:grpSpPr>
            <p:grpSp>
              <p:nvGrpSpPr>
                <p:cNvPr id="294" name="Group 189"/>
                <p:cNvGrpSpPr/>
                <p:nvPr/>
              </p:nvGrpSpPr>
              <p:grpSpPr>
                <a:xfrm>
                  <a:off x="4673854" y="2655375"/>
                  <a:ext cx="403810" cy="395185"/>
                  <a:chOff x="4904375" y="2755269"/>
                  <a:chExt cx="324356" cy="317428"/>
                </a:xfrm>
              </p:grpSpPr>
              <p:sp>
                <p:nvSpPr>
                  <p:cNvPr id="307" name="Oval 30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08" name="Flowchart: Magnetic Disk 30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09" name="Oval 30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95" name="Group 190"/>
                <p:cNvGrpSpPr/>
                <p:nvPr/>
              </p:nvGrpSpPr>
              <p:grpSpPr>
                <a:xfrm>
                  <a:off x="4889007" y="2747583"/>
                  <a:ext cx="403810" cy="395185"/>
                  <a:chOff x="4904375" y="2755269"/>
                  <a:chExt cx="324356" cy="317428"/>
                </a:xfrm>
              </p:grpSpPr>
              <p:sp>
                <p:nvSpPr>
                  <p:cNvPr id="304" name="Oval 30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05" name="Flowchart: Magnetic Disk 30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06" name="Oval 30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96" name="Group 195"/>
                <p:cNvGrpSpPr/>
                <p:nvPr/>
              </p:nvGrpSpPr>
              <p:grpSpPr>
                <a:xfrm>
                  <a:off x="4572000" y="2832108"/>
                  <a:ext cx="403810" cy="395185"/>
                  <a:chOff x="4904375" y="2755269"/>
                  <a:chExt cx="324356" cy="317428"/>
                </a:xfrm>
              </p:grpSpPr>
              <p:sp>
                <p:nvSpPr>
                  <p:cNvPr id="301" name="Oval 30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02" name="Flowchart: Magnetic Disk 30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03" name="Oval 30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97" name="Group 199"/>
                <p:cNvGrpSpPr/>
                <p:nvPr/>
              </p:nvGrpSpPr>
              <p:grpSpPr>
                <a:xfrm>
                  <a:off x="4810205" y="2941607"/>
                  <a:ext cx="403810" cy="395185"/>
                  <a:chOff x="4904375" y="2755269"/>
                  <a:chExt cx="324356" cy="317428"/>
                </a:xfrm>
              </p:grpSpPr>
              <p:sp>
                <p:nvSpPr>
                  <p:cNvPr id="298" name="Oval 29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99" name="Flowchart: Magnetic Disk 29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00" name="Oval 29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grpSp>
        <p:nvGrpSpPr>
          <p:cNvPr id="2" name="Group 1"/>
          <p:cNvGrpSpPr/>
          <p:nvPr/>
        </p:nvGrpSpPr>
        <p:grpSpPr>
          <a:xfrm>
            <a:off x="104727" y="1463893"/>
            <a:ext cx="3495723" cy="4288594"/>
            <a:chOff x="34675" y="1227188"/>
            <a:chExt cx="3495723" cy="4288594"/>
          </a:xfrm>
        </p:grpSpPr>
        <p:grpSp>
          <p:nvGrpSpPr>
            <p:cNvPr id="105" name="Group 104"/>
            <p:cNvGrpSpPr/>
            <p:nvPr/>
          </p:nvGrpSpPr>
          <p:grpSpPr>
            <a:xfrm>
              <a:off x="1699965" y="1230858"/>
              <a:ext cx="886919" cy="4284924"/>
              <a:chOff x="1770017" y="1562986"/>
              <a:chExt cx="886919" cy="4284924"/>
            </a:xfrm>
          </p:grpSpPr>
          <p:cxnSp>
            <p:nvCxnSpPr>
              <p:cNvPr id="24" name="Straight Connector 23"/>
              <p:cNvCxnSpPr/>
              <p:nvPr/>
            </p:nvCxnSpPr>
            <p:spPr>
              <a:xfrm rot="16200000" flipH="1">
                <a:off x="-69114" y="3684182"/>
                <a:ext cx="4284924" cy="4253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1770017" y="1879600"/>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flipV="1">
                <a:off x="1795895" y="2666620"/>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flipV="1">
                <a:off x="1813147" y="338995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flipV="1">
                <a:off x="1813147" y="408826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flipV="1">
                <a:off x="1813147" y="478657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flipV="1">
                <a:off x="1813147" y="5571319"/>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flipV="1">
                <a:off x="2069066" y="2075132"/>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p:cNvCxnSpPr/>
              <p:nvPr/>
            </p:nvCxnSpPr>
            <p:spPr>
              <a:xfrm flipV="1">
                <a:off x="2103570" y="5262113"/>
                <a:ext cx="553366" cy="21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72" name="Text Box 61"/>
            <p:cNvSpPr txBox="1">
              <a:spLocks noChangeArrowheads="1"/>
            </p:cNvSpPr>
            <p:nvPr/>
          </p:nvSpPr>
          <p:spPr bwMode="auto">
            <a:xfrm>
              <a:off x="2156143" y="1969190"/>
              <a:ext cx="1086349" cy="397026"/>
            </a:xfrm>
            <a:prstGeom prst="rect">
              <a:avLst/>
            </a:prstGeom>
            <a:noFill/>
            <a:ln w="9525">
              <a:noFill/>
              <a:miter lim="800000"/>
              <a:headEnd/>
              <a:tailEnd/>
            </a:ln>
            <a:effectLst/>
          </p:spPr>
          <p:txBody>
            <a:bodyPr wrap="square" lIns="91435" tIns="45717" rIns="91435" bIns="45717">
              <a:spAutoFit/>
            </a:bodyPr>
            <a:lstStyle/>
            <a:p>
              <a:pPr algn="l" rtl="0" eaLnBrk="0" hangingPunct="0">
                <a:buNone/>
                <a:defRPr/>
              </a:pPr>
              <a:r>
                <a:rPr lang="en-US" sz="900" kern="1200" dirty="0">
                  <a:effectLst>
                    <a:outerShdw blurRad="38100" dist="38100" dir="2700000" algn="tl">
                      <a:srgbClr val="000000">
                        <a:alpha val="43137"/>
                      </a:srgbClr>
                    </a:outerShdw>
                  </a:effectLst>
                  <a:latin typeface="Segoe"/>
                  <a:ea typeface="+mn-ea"/>
                  <a:cs typeface="+mn-cs"/>
                </a:rPr>
                <a:t>Active Directory</a:t>
              </a:r>
              <a:r>
                <a:rPr lang="en-US" sz="900" kern="1200" baseline="30000" dirty="0">
                  <a:effectLst>
                    <a:outerShdw blurRad="38100" dist="38100" dir="2700000" algn="tl">
                      <a:srgbClr val="000000">
                        <a:alpha val="43137"/>
                      </a:srgbClr>
                    </a:outerShdw>
                  </a:effectLst>
                  <a:latin typeface="Segoe"/>
                  <a:ea typeface="+mn-ea"/>
                  <a:cs typeface="+mn-cs"/>
                </a:rPr>
                <a:t>®</a:t>
              </a:r>
            </a:p>
            <a:p>
              <a:pPr algn="l" rtl="0" eaLnBrk="0" hangingPunct="0">
                <a:buNone/>
                <a:defRPr/>
              </a:pPr>
              <a:r>
                <a:rPr lang="en-US" sz="900" kern="1200" dirty="0">
                  <a:effectLst>
                    <a:outerShdw blurRad="38100" dist="38100" dir="2700000" algn="tl">
                      <a:srgbClr val="000000">
                        <a:alpha val="43137"/>
                      </a:srgbClr>
                    </a:outerShdw>
                  </a:effectLst>
                  <a:latin typeface="Segoe"/>
                  <a:ea typeface="+mn-ea"/>
                  <a:cs typeface="+mn-cs"/>
                </a:rPr>
                <a:t>System State</a:t>
              </a:r>
            </a:p>
          </p:txBody>
        </p:sp>
        <p:grpSp>
          <p:nvGrpSpPr>
            <p:cNvPr id="19" name="Group 18"/>
            <p:cNvGrpSpPr/>
            <p:nvPr/>
          </p:nvGrpSpPr>
          <p:grpSpPr>
            <a:xfrm>
              <a:off x="459227" y="1927100"/>
              <a:ext cx="1407512" cy="555912"/>
              <a:chOff x="529279" y="2259228"/>
              <a:chExt cx="1407512" cy="555912"/>
            </a:xfrm>
          </p:grpSpPr>
          <p:pic>
            <p:nvPicPr>
              <p:cNvPr id="167" name="Picture 3" descr="D:\MyPictures\MediaBank\DPM v2 protected workload logos (Exchange, SQL, SharePoint, Virtual Server)\SQL_bL.png"/>
              <p:cNvPicPr>
                <a:picLocks noChangeAspect="1" noChangeArrowheads="1"/>
              </p:cNvPicPr>
              <p:nvPr/>
            </p:nvPicPr>
            <p:blipFill>
              <a:blip r:embed="rId17" cstate="print">
                <a:lum bright="100000" contrast="100000"/>
              </a:blip>
              <a:srcRect/>
              <a:stretch>
                <a:fillRect/>
              </a:stretch>
            </p:blipFill>
            <p:spPr bwMode="auto">
              <a:xfrm>
                <a:off x="529279" y="2512216"/>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179" name="Group 178"/>
              <p:cNvGrpSpPr/>
              <p:nvPr/>
            </p:nvGrpSpPr>
            <p:grpSpPr>
              <a:xfrm>
                <a:off x="1296588" y="2259228"/>
                <a:ext cx="640203" cy="555912"/>
                <a:chOff x="1705369" y="2022475"/>
                <a:chExt cx="708891" cy="615556"/>
              </a:xfrm>
            </p:grpSpPr>
            <p:pic>
              <p:nvPicPr>
                <p:cNvPr id="180" name="Picture 2" descr="D:\Projects\Microsoft\DPM_Deck\images\Vista (344).png"/>
                <p:cNvPicPr>
                  <a:picLocks noChangeAspect="1" noChangeArrowheads="1"/>
                </p:cNvPicPr>
                <p:nvPr/>
              </p:nvPicPr>
              <p:blipFill>
                <a:blip r:embed="rId18" cstate="print"/>
                <a:srcRect/>
                <a:stretch>
                  <a:fillRect/>
                </a:stretch>
              </p:blipFill>
              <p:spPr bwMode="auto">
                <a:xfrm>
                  <a:off x="1705369" y="2022475"/>
                  <a:ext cx="615556" cy="615556"/>
                </a:xfrm>
                <a:prstGeom prst="rect">
                  <a:avLst/>
                </a:prstGeom>
                <a:noFill/>
              </p:spPr>
            </p:pic>
            <p:grpSp>
              <p:nvGrpSpPr>
                <p:cNvPr id="181" name="Group 16"/>
                <p:cNvGrpSpPr/>
                <p:nvPr/>
              </p:nvGrpSpPr>
              <p:grpSpPr>
                <a:xfrm>
                  <a:off x="2089904" y="2320602"/>
                  <a:ext cx="324356" cy="317429"/>
                  <a:chOff x="6691381" y="3538566"/>
                  <a:chExt cx="1282751" cy="1346654"/>
                </a:xfrm>
              </p:grpSpPr>
              <p:sp>
                <p:nvSpPr>
                  <p:cNvPr id="183" name="Oval 18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nvGrpSpPr>
                  <p:cNvPr id="184" name="Group 17"/>
                  <p:cNvGrpSpPr/>
                  <p:nvPr/>
                </p:nvGrpSpPr>
                <p:grpSpPr>
                  <a:xfrm flipH="1">
                    <a:off x="6802955" y="3538566"/>
                    <a:ext cx="915230" cy="1242090"/>
                    <a:chOff x="8100716" y="3773214"/>
                    <a:chExt cx="441437" cy="599089"/>
                  </a:xfrm>
                </p:grpSpPr>
                <p:sp>
                  <p:nvSpPr>
                    <p:cNvPr id="185" name="Flowchart: Magnetic Disk 18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186" name="Oval 18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grpSp>
          <p:nvGrpSpPr>
            <p:cNvPr id="20" name="Group 19"/>
            <p:cNvGrpSpPr/>
            <p:nvPr/>
          </p:nvGrpSpPr>
          <p:grpSpPr>
            <a:xfrm>
              <a:off x="34675" y="2638299"/>
              <a:ext cx="1832064" cy="565847"/>
              <a:chOff x="94286" y="2970427"/>
              <a:chExt cx="1832064" cy="565847"/>
            </a:xfrm>
          </p:grpSpPr>
          <p:pic>
            <p:nvPicPr>
              <p:cNvPr id="175" name="Picture 174" descr="SharePoint_Prod_Tech_bw.png"/>
              <p:cNvPicPr>
                <a:picLocks noChangeAspect="1"/>
              </p:cNvPicPr>
              <p:nvPr/>
            </p:nvPicPr>
            <p:blipFill>
              <a:blip r:embed="rId19" cstate="print">
                <a:lum bright="100000" contrast="100000"/>
              </a:blip>
              <a:stretch>
                <a:fillRect/>
              </a:stretch>
            </p:blipFill>
            <p:spPr>
              <a:xfrm>
                <a:off x="94286" y="3121947"/>
                <a:ext cx="1375162" cy="414327"/>
              </a:xfrm>
              <a:prstGeom prst="rect">
                <a:avLst/>
              </a:prstGeom>
              <a:effectLst>
                <a:outerShdw blurRad="50800" dist="38100" dir="2700000" algn="tl" rotWithShape="0">
                  <a:prstClr val="black">
                    <a:alpha val="40000"/>
                  </a:prstClr>
                </a:outerShdw>
              </a:effectLst>
            </p:spPr>
          </p:pic>
          <p:grpSp>
            <p:nvGrpSpPr>
              <p:cNvPr id="187" name="Group 186"/>
              <p:cNvGrpSpPr/>
              <p:nvPr/>
            </p:nvGrpSpPr>
            <p:grpSpPr>
              <a:xfrm>
                <a:off x="1284917" y="2970427"/>
                <a:ext cx="641433" cy="538537"/>
                <a:chOff x="1705369" y="2742142"/>
                <a:chExt cx="733168" cy="615556"/>
              </a:xfrm>
            </p:grpSpPr>
            <p:pic>
              <p:nvPicPr>
                <p:cNvPr id="189" name="Picture 2" descr="D:\Projects\Microsoft\DPM_Deck\images\Vista (344).png"/>
                <p:cNvPicPr>
                  <a:picLocks noChangeAspect="1" noChangeArrowheads="1"/>
                </p:cNvPicPr>
                <p:nvPr/>
              </p:nvPicPr>
              <p:blipFill>
                <a:blip r:embed="rId20" cstate="print"/>
                <a:srcRect/>
                <a:stretch>
                  <a:fillRect/>
                </a:stretch>
              </p:blipFill>
              <p:spPr bwMode="auto">
                <a:xfrm>
                  <a:off x="1705369" y="2742142"/>
                  <a:ext cx="615556" cy="615556"/>
                </a:xfrm>
                <a:prstGeom prst="rect">
                  <a:avLst/>
                </a:prstGeom>
                <a:noFill/>
              </p:spPr>
            </p:pic>
            <p:grpSp>
              <p:nvGrpSpPr>
                <p:cNvPr id="190" name="Group 16"/>
                <p:cNvGrpSpPr/>
                <p:nvPr/>
              </p:nvGrpSpPr>
              <p:grpSpPr>
                <a:xfrm>
                  <a:off x="2114181" y="3040269"/>
                  <a:ext cx="324356" cy="317429"/>
                  <a:chOff x="6691381" y="3538566"/>
                  <a:chExt cx="1282751" cy="1346654"/>
                </a:xfrm>
              </p:grpSpPr>
              <p:sp>
                <p:nvSpPr>
                  <p:cNvPr id="191" name="Oval 19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92" name="Group 17"/>
                  <p:cNvGrpSpPr/>
                  <p:nvPr/>
                </p:nvGrpSpPr>
                <p:grpSpPr>
                  <a:xfrm flipH="1">
                    <a:off x="6802955" y="3538566"/>
                    <a:ext cx="915230" cy="1242090"/>
                    <a:chOff x="8100716" y="3773214"/>
                    <a:chExt cx="441437" cy="599089"/>
                  </a:xfrm>
                </p:grpSpPr>
                <p:sp>
                  <p:nvSpPr>
                    <p:cNvPr id="193" name="Flowchart: Magnetic Disk 192"/>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195" name="Oval 194"/>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grpSp>
          <p:nvGrpSpPr>
            <p:cNvPr id="18" name="Group 17"/>
            <p:cNvGrpSpPr/>
            <p:nvPr/>
          </p:nvGrpSpPr>
          <p:grpSpPr>
            <a:xfrm>
              <a:off x="237962" y="1227188"/>
              <a:ext cx="1628777" cy="531598"/>
              <a:chOff x="299032" y="1559316"/>
              <a:chExt cx="1628777" cy="531598"/>
            </a:xfrm>
          </p:grpSpPr>
          <p:sp>
            <p:nvSpPr>
              <p:cNvPr id="162" name="Line 56"/>
              <p:cNvSpPr>
                <a:spLocks noChangeShapeType="1"/>
              </p:cNvSpPr>
              <p:nvPr/>
            </p:nvSpPr>
            <p:spPr bwMode="auto">
              <a:xfrm>
                <a:off x="1802397" y="1780358"/>
                <a:ext cx="125412"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pic>
            <p:nvPicPr>
              <p:cNvPr id="163" name="Picture 2" descr="D:\MyPictures\MediaBank\DPM v2 protected workload logos (Exchange, SQL, SharePoint, Virtual Server)\ExchSvr_bL.png"/>
              <p:cNvPicPr>
                <a:picLocks noChangeAspect="1" noChangeArrowheads="1"/>
              </p:cNvPicPr>
              <p:nvPr/>
            </p:nvPicPr>
            <p:blipFill>
              <a:blip r:embed="rId21" cstate="print">
                <a:lum bright="100000" contrast="100000"/>
              </a:blip>
              <a:srcRect/>
              <a:stretch>
                <a:fillRect/>
              </a:stretch>
            </p:blipFill>
            <p:spPr bwMode="auto">
              <a:xfrm>
                <a:off x="299032" y="1837861"/>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25" name="Group 224"/>
              <p:cNvGrpSpPr/>
              <p:nvPr/>
            </p:nvGrpSpPr>
            <p:grpSpPr>
              <a:xfrm>
                <a:off x="1316450" y="1559316"/>
                <a:ext cx="531598" cy="531598"/>
                <a:chOff x="1705369" y="1277408"/>
                <a:chExt cx="615556" cy="615556"/>
              </a:xfrm>
            </p:grpSpPr>
            <p:pic>
              <p:nvPicPr>
                <p:cNvPr id="226" name="Picture 2" descr="D:\Projects\Microsoft\DPM_Deck\images\Vista (344).png"/>
                <p:cNvPicPr>
                  <a:picLocks noChangeAspect="1" noChangeArrowheads="1"/>
                </p:cNvPicPr>
                <p:nvPr/>
              </p:nvPicPr>
              <p:blipFill>
                <a:blip r:embed="rId22" cstate="print"/>
                <a:srcRect/>
                <a:stretch>
                  <a:fillRect/>
                </a:stretch>
              </p:blipFill>
              <p:spPr bwMode="auto">
                <a:xfrm>
                  <a:off x="1705369" y="1277408"/>
                  <a:ext cx="615556" cy="615556"/>
                </a:xfrm>
                <a:prstGeom prst="rect">
                  <a:avLst/>
                </a:prstGeom>
                <a:noFill/>
              </p:spPr>
            </p:pic>
            <p:pic>
              <p:nvPicPr>
                <p:cNvPr id="227" name="Picture 5" descr="D:\ref\air\buttons\All_Vista\VISTA_05\oobefldr.dll_I0066_0409.png"/>
                <p:cNvPicPr>
                  <a:picLocks noChangeAspect="1" noChangeArrowheads="1"/>
                </p:cNvPicPr>
                <p:nvPr/>
              </p:nvPicPr>
              <p:blipFill>
                <a:blip r:embed="rId23" cstate="print"/>
                <a:srcRect/>
                <a:stretch>
                  <a:fillRect/>
                </a:stretch>
              </p:blipFill>
              <p:spPr bwMode="auto">
                <a:xfrm>
                  <a:off x="2001817" y="1552655"/>
                  <a:ext cx="316754" cy="316755"/>
                </a:xfrm>
                <a:prstGeom prst="rect">
                  <a:avLst/>
                </a:prstGeom>
                <a:noFill/>
              </p:spPr>
            </p:pic>
          </p:grpSp>
        </p:grpSp>
        <p:grpSp>
          <p:nvGrpSpPr>
            <p:cNvPr id="228" name="Group 227"/>
            <p:cNvGrpSpPr/>
            <p:nvPr/>
          </p:nvGrpSpPr>
          <p:grpSpPr>
            <a:xfrm>
              <a:off x="2225176" y="1434017"/>
              <a:ext cx="607209" cy="535475"/>
              <a:chOff x="2636703" y="1590675"/>
              <a:chExt cx="698018" cy="615556"/>
            </a:xfrm>
          </p:grpSpPr>
          <p:pic>
            <p:nvPicPr>
              <p:cNvPr id="230" name="Picture 2" descr="D:\Projects\Microsoft\DPM_Deck\images\Vista (344).png"/>
              <p:cNvPicPr>
                <a:picLocks noChangeAspect="1" noChangeArrowheads="1"/>
              </p:cNvPicPr>
              <p:nvPr/>
            </p:nvPicPr>
            <p:blipFill>
              <a:blip r:embed="rId24" cstate="print"/>
              <a:srcRect/>
              <a:stretch>
                <a:fillRect/>
              </a:stretch>
            </p:blipFill>
            <p:spPr bwMode="auto">
              <a:xfrm>
                <a:off x="2636703" y="1590675"/>
                <a:ext cx="615556" cy="615556"/>
              </a:xfrm>
              <a:prstGeom prst="rect">
                <a:avLst/>
              </a:prstGeom>
              <a:noFill/>
            </p:spPr>
          </p:pic>
          <p:pic>
            <p:nvPicPr>
              <p:cNvPr id="231" name="Picture 6" descr="D:\Projects\Microsoft\DPM PartnerVideo\images\windows.png"/>
              <p:cNvPicPr>
                <a:picLocks noChangeAspect="1" noChangeArrowheads="1"/>
              </p:cNvPicPr>
              <p:nvPr/>
            </p:nvPicPr>
            <p:blipFill>
              <a:blip r:embed="rId25" cstate="print"/>
              <a:srcRect/>
              <a:stretch>
                <a:fillRect/>
              </a:stretch>
            </p:blipFill>
            <p:spPr bwMode="auto">
              <a:xfrm>
                <a:off x="3047264" y="1949658"/>
                <a:ext cx="287457" cy="256573"/>
              </a:xfrm>
              <a:prstGeom prst="rect">
                <a:avLst/>
              </a:prstGeom>
              <a:noFill/>
            </p:spPr>
          </p:pic>
        </p:grpSp>
        <p:grpSp>
          <p:nvGrpSpPr>
            <p:cNvPr id="107" name="Group 106"/>
            <p:cNvGrpSpPr/>
            <p:nvPr/>
          </p:nvGrpSpPr>
          <p:grpSpPr>
            <a:xfrm>
              <a:off x="131747" y="4850660"/>
              <a:ext cx="1781671" cy="550481"/>
              <a:chOff x="201799" y="5182788"/>
              <a:chExt cx="1781671" cy="550481"/>
            </a:xfrm>
          </p:grpSpPr>
          <p:sp>
            <p:nvSpPr>
              <p:cNvPr id="173" name="Text Box 61"/>
              <p:cNvSpPr txBox="1">
                <a:spLocks noChangeArrowheads="1"/>
              </p:cNvSpPr>
              <p:nvPr/>
            </p:nvSpPr>
            <p:spPr bwMode="auto">
              <a:xfrm>
                <a:off x="490649" y="5502443"/>
                <a:ext cx="1014301" cy="230826"/>
              </a:xfrm>
              <a:prstGeom prst="rect">
                <a:avLst/>
              </a:prstGeom>
              <a:noFill/>
              <a:ln w="9525">
                <a:noFill/>
                <a:miter lim="800000"/>
                <a:headEnd/>
                <a:tailEnd/>
              </a:ln>
              <a:effectLst/>
            </p:spPr>
            <p:txBody>
              <a:bodyPr wrap="square" lIns="91435" tIns="45717" rIns="91435" bIns="45717">
                <a:spAutoFit/>
              </a:bodyPr>
              <a:lstStyle/>
              <a:p>
                <a:pPr algn="l" rtl="0" eaLnBrk="0" hangingPunct="0">
                  <a:buNone/>
                  <a:defRPr/>
                </a:pPr>
                <a:r>
                  <a:rPr lang="en-US" sz="900" i="1" kern="1200" dirty="0">
                    <a:effectLst>
                      <a:outerShdw blurRad="38100" dist="38100" dir="2700000" algn="tl">
                        <a:srgbClr val="000000">
                          <a:alpha val="43137"/>
                        </a:srgbClr>
                      </a:outerShdw>
                    </a:effectLst>
                    <a:latin typeface="Segoe"/>
                    <a:ea typeface="+mn-ea"/>
                    <a:cs typeface="+mn-cs"/>
                  </a:rPr>
                  <a:t>file </a:t>
                </a:r>
                <a:r>
                  <a:rPr lang="en-US" sz="900" i="1" kern="1200" dirty="0" smtClean="0">
                    <a:effectLst>
                      <a:outerShdw blurRad="38100" dist="38100" dir="2700000" algn="tl">
                        <a:srgbClr val="000000">
                          <a:alpha val="43137"/>
                        </a:srgbClr>
                      </a:outerShdw>
                    </a:effectLst>
                    <a:latin typeface="Segoe"/>
                    <a:ea typeface="+mn-ea"/>
                    <a:cs typeface="+mn-cs"/>
                  </a:rPr>
                  <a:t>services</a:t>
                </a:r>
                <a:endParaRPr lang="en-US" sz="1050" i="1" kern="1200" dirty="0">
                  <a:effectLst>
                    <a:outerShdw blurRad="38100" dist="38100" dir="2700000" algn="tl">
                      <a:srgbClr val="000000">
                        <a:alpha val="43137"/>
                      </a:srgbClr>
                    </a:outerShdw>
                  </a:effectLst>
                  <a:latin typeface="Segoe"/>
                  <a:ea typeface="+mn-ea"/>
                  <a:cs typeface="+mn-cs"/>
                </a:endParaRPr>
              </a:p>
            </p:txBody>
          </p:sp>
          <p:grpSp>
            <p:nvGrpSpPr>
              <p:cNvPr id="232" name="Group 231"/>
              <p:cNvGrpSpPr/>
              <p:nvPr/>
            </p:nvGrpSpPr>
            <p:grpSpPr>
              <a:xfrm>
                <a:off x="1381163" y="5182788"/>
                <a:ext cx="602307" cy="538012"/>
                <a:chOff x="1705369" y="3512608"/>
                <a:chExt cx="689118" cy="615556"/>
              </a:xfrm>
            </p:grpSpPr>
            <p:pic>
              <p:nvPicPr>
                <p:cNvPr id="233" name="Picture 2" descr="D:\Projects\Microsoft\DPM_Deck\images\Vista (344).png"/>
                <p:cNvPicPr>
                  <a:picLocks noChangeAspect="1" noChangeArrowheads="1"/>
                </p:cNvPicPr>
                <p:nvPr/>
              </p:nvPicPr>
              <p:blipFill>
                <a:blip r:embed="rId26" cstate="print"/>
                <a:srcRect/>
                <a:stretch>
                  <a:fillRect/>
                </a:stretch>
              </p:blipFill>
              <p:spPr bwMode="auto">
                <a:xfrm>
                  <a:off x="1705369" y="3512608"/>
                  <a:ext cx="615556" cy="615556"/>
                </a:xfrm>
                <a:prstGeom prst="rect">
                  <a:avLst/>
                </a:prstGeom>
                <a:noFill/>
              </p:spPr>
            </p:pic>
            <p:pic>
              <p:nvPicPr>
                <p:cNvPr id="234" name="Picture 6" descr="D:\ref\air\buttons\All_Vista\VISTA_01\3.png"/>
                <p:cNvPicPr>
                  <a:picLocks noChangeAspect="1" noChangeArrowheads="1"/>
                </p:cNvPicPr>
                <p:nvPr/>
              </p:nvPicPr>
              <p:blipFill>
                <a:blip r:embed="rId27" cstate="print"/>
                <a:srcRect/>
                <a:stretch>
                  <a:fillRect/>
                </a:stretch>
              </p:blipFill>
              <p:spPr bwMode="auto">
                <a:xfrm>
                  <a:off x="2070120" y="3769943"/>
                  <a:ext cx="324367" cy="324367"/>
                </a:xfrm>
                <a:prstGeom prst="rect">
                  <a:avLst/>
                </a:prstGeom>
                <a:noFill/>
              </p:spPr>
            </p:pic>
          </p:grpSp>
          <p:pic>
            <p:nvPicPr>
              <p:cNvPr id="1029" name="Picture 5" descr="D:\Pictures\- MediaBank\Windows Server\ws03_rgb_r.png"/>
              <p:cNvPicPr>
                <a:picLocks noChangeAspect="1" noChangeArrowheads="1"/>
              </p:cNvPicPr>
              <p:nvPr/>
            </p:nvPicPr>
            <p:blipFill rotWithShape="1">
              <a:blip r:embed="rId28" cstate="print">
                <a:extLst>
                  <a:ext uri="28A0092B-C50C-407e-A947-70E740481C1C">
                    <a14:useLocalDpi xmlns:a14="http://schemas.microsoft.com/office/drawing/2007/7/7/main" xmlns="" val="0"/>
                  </a:ext>
                </a:extLst>
              </a:blip>
              <a:srcRect r="14311"/>
              <a:stretch/>
            </p:blipFill>
            <p:spPr bwMode="auto">
              <a:xfrm>
                <a:off x="201799" y="5347734"/>
                <a:ext cx="1244229" cy="22087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nvGrpSpPr>
            <p:cNvPr id="104" name="Group 103"/>
            <p:cNvGrpSpPr/>
            <p:nvPr/>
          </p:nvGrpSpPr>
          <p:grpSpPr>
            <a:xfrm>
              <a:off x="2351378" y="4757938"/>
              <a:ext cx="1179020" cy="560236"/>
              <a:chOff x="2939015" y="5849191"/>
              <a:chExt cx="1179020" cy="560236"/>
            </a:xfrm>
          </p:grpSpPr>
          <p:grpSp>
            <p:nvGrpSpPr>
              <p:cNvPr id="316" name="Group 315"/>
              <p:cNvGrpSpPr/>
              <p:nvPr/>
            </p:nvGrpSpPr>
            <p:grpSpPr>
              <a:xfrm>
                <a:off x="2939015" y="5849191"/>
                <a:ext cx="563310" cy="560236"/>
                <a:chOff x="4555066" y="4411133"/>
                <a:chExt cx="753537" cy="829734"/>
              </a:xfrm>
            </p:grpSpPr>
            <p:pic>
              <p:nvPicPr>
                <p:cNvPr id="318" name="Picture 4" descr="D:\ref\air\buttons\All_Vista\VISTA_05\oobefldr.dll_I006d_0409.png"/>
                <p:cNvPicPr>
                  <a:picLocks noChangeAspect="1" noChangeArrowheads="1"/>
                </p:cNvPicPr>
                <p:nvPr/>
              </p:nvPicPr>
              <p:blipFill>
                <a:blip r:embed="rId29" cstate="print"/>
                <a:srcRect/>
                <a:stretch>
                  <a:fillRect/>
                </a:stretch>
              </p:blipFill>
              <p:spPr bwMode="auto">
                <a:xfrm>
                  <a:off x="4699002" y="4411133"/>
                  <a:ext cx="609601" cy="609601"/>
                </a:xfrm>
                <a:prstGeom prst="rect">
                  <a:avLst/>
                </a:prstGeom>
                <a:noFill/>
              </p:spPr>
            </p:pic>
            <p:pic>
              <p:nvPicPr>
                <p:cNvPr id="319" name="Picture 3" descr="D:\ref\air\buttons\All_Vista\VISTA_07\Keyboard.png"/>
                <p:cNvPicPr>
                  <a:picLocks noChangeAspect="1" noChangeArrowheads="1"/>
                </p:cNvPicPr>
                <p:nvPr/>
              </p:nvPicPr>
              <p:blipFill>
                <a:blip r:embed="rId30" cstate="print"/>
                <a:srcRect/>
                <a:stretch>
                  <a:fillRect/>
                </a:stretch>
              </p:blipFill>
              <p:spPr bwMode="auto">
                <a:xfrm>
                  <a:off x="4555066" y="4707467"/>
                  <a:ext cx="533400" cy="533400"/>
                </a:xfrm>
                <a:prstGeom prst="rect">
                  <a:avLst/>
                </a:prstGeom>
                <a:noFill/>
              </p:spPr>
            </p:pic>
          </p:grpSp>
          <p:pic>
            <p:nvPicPr>
              <p:cNvPr id="320" name="Picture 5" descr="D:\Pictures\- MediaBank\Windows Server\ws03_rgb_r.png"/>
              <p:cNvPicPr>
                <a:picLocks noChangeAspect="1" noChangeArrowheads="1"/>
              </p:cNvPicPr>
              <p:nvPr/>
            </p:nvPicPr>
            <p:blipFill rotWithShape="1">
              <a:blip r:embed="rId31" cstate="print">
                <a:extLst>
                  <a:ext uri="28A0092B-C50C-407e-A947-70E740481C1C">
                    <a14:useLocalDpi xmlns:a14="http://schemas.microsoft.com/office/drawing/2007/7/7/main" xmlns="" val="0"/>
                  </a:ext>
                </a:extLst>
              </a:blip>
              <a:srcRect r="41649" b="-3700"/>
              <a:stretch/>
            </p:blipFill>
            <p:spPr bwMode="auto">
              <a:xfrm>
                <a:off x="3231027" y="6159909"/>
                <a:ext cx="887008" cy="23978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nvGrpSpPr>
            <p:cNvPr id="101" name="Group 100"/>
            <p:cNvGrpSpPr/>
            <p:nvPr/>
          </p:nvGrpSpPr>
          <p:grpSpPr>
            <a:xfrm>
              <a:off x="303749" y="3347660"/>
              <a:ext cx="1486896" cy="541993"/>
              <a:chOff x="373801" y="3679788"/>
              <a:chExt cx="1486896" cy="541993"/>
            </a:xfrm>
          </p:grpSpPr>
          <p:grpSp>
            <p:nvGrpSpPr>
              <p:cNvPr id="21" name="Group 20"/>
              <p:cNvGrpSpPr/>
              <p:nvPr/>
            </p:nvGrpSpPr>
            <p:grpSpPr>
              <a:xfrm>
                <a:off x="373801" y="3679788"/>
                <a:ext cx="1477926" cy="541993"/>
                <a:chOff x="372139" y="3669155"/>
                <a:chExt cx="1477926" cy="541993"/>
              </a:xfrm>
            </p:grpSpPr>
            <p:pic>
              <p:nvPicPr>
                <p:cNvPr id="222" name="Picture 2" descr="D:\Projects\Microsoft\DPM_Deck\images\Vista (344).png"/>
                <p:cNvPicPr>
                  <a:picLocks noChangeAspect="1" noChangeArrowheads="1"/>
                </p:cNvPicPr>
                <p:nvPr/>
              </p:nvPicPr>
              <p:blipFill>
                <a:blip r:embed="rId32" cstate="print"/>
                <a:srcRect/>
                <a:stretch>
                  <a:fillRect/>
                </a:stretch>
              </p:blipFill>
              <p:spPr bwMode="auto">
                <a:xfrm>
                  <a:off x="1308072" y="3669155"/>
                  <a:ext cx="541993" cy="541993"/>
                </a:xfrm>
                <a:prstGeom prst="rect">
                  <a:avLst/>
                </a:prstGeom>
                <a:noFill/>
              </p:spPr>
            </p:pic>
            <p:pic>
              <p:nvPicPr>
                <p:cNvPr id="1027" name="Picture 3" descr="D:\Pictures\- MediaBank\BizTalk and Dynamics\Dynmc-brand_rgb_alt_r.png"/>
                <p:cNvPicPr>
                  <a:picLocks noChangeAspect="1" noChangeArrowheads="1"/>
                </p:cNvPicPr>
                <p:nvPr/>
              </p:nvPicPr>
              <p:blipFill>
                <a:blip r:embed="rId33" cstate="print">
                  <a:extLst>
                    <a:ext uri="28A0092B-C50C-407e-A947-70E740481C1C">
                      <a14:useLocalDpi xmlns:a14="http://schemas.microsoft.com/office/drawing/2007/7/7/main" xmlns="" val="0"/>
                    </a:ext>
                  </a:extLst>
                </a:blip>
                <a:srcRect/>
                <a:stretch>
                  <a:fillRect/>
                </a:stretch>
              </p:blipFill>
              <p:spPr bwMode="auto">
                <a:xfrm>
                  <a:off x="372139" y="3781856"/>
                  <a:ext cx="988827" cy="343575"/>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pic>
            <p:nvPicPr>
              <p:cNvPr id="321" name="Picture 3" descr="D:\Pictures\- MediaBank\BizTalk and Dynamics\Dynmc-brand_rgb_alt_r.png"/>
              <p:cNvPicPr>
                <a:picLocks noChangeAspect="1" noChangeArrowheads="1"/>
              </p:cNvPicPr>
              <p:nvPr/>
            </p:nvPicPr>
            <p:blipFill rotWithShape="1">
              <a:blip r:embed="rId34" cstate="print">
                <a:extLst>
                  <a:ext uri="28A0092B-C50C-407e-A947-70E740481C1C">
                    <a14:useLocalDpi xmlns:a14="http://schemas.microsoft.com/office/drawing/2007/7/7/main" xmlns="" val="0"/>
                  </a:ext>
                </a:extLst>
              </a:blip>
              <a:srcRect r="61817" b="1031"/>
              <a:stretch/>
            </p:blipFill>
            <p:spPr bwMode="auto">
              <a:xfrm>
                <a:off x="1600090" y="3944889"/>
                <a:ext cx="260607" cy="23470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nvGrpSpPr>
            <p:cNvPr id="1031" name="Group 1030"/>
            <p:cNvGrpSpPr/>
            <p:nvPr/>
          </p:nvGrpSpPr>
          <p:grpSpPr>
            <a:xfrm>
              <a:off x="73143" y="4102377"/>
              <a:ext cx="1751064" cy="614272"/>
              <a:chOff x="143195" y="4660136"/>
              <a:chExt cx="1751064" cy="614272"/>
            </a:xfrm>
          </p:grpSpPr>
          <p:grpSp>
            <p:nvGrpSpPr>
              <p:cNvPr id="22" name="Group 21"/>
              <p:cNvGrpSpPr/>
              <p:nvPr/>
            </p:nvGrpSpPr>
            <p:grpSpPr>
              <a:xfrm>
                <a:off x="143195" y="4660136"/>
                <a:ext cx="1751064" cy="552960"/>
                <a:chOff x="159486" y="4434505"/>
                <a:chExt cx="1751064" cy="552960"/>
              </a:xfrm>
            </p:grpSpPr>
            <p:grpSp>
              <p:nvGrpSpPr>
                <p:cNvPr id="235" name="Group 234"/>
                <p:cNvGrpSpPr/>
                <p:nvPr/>
              </p:nvGrpSpPr>
              <p:grpSpPr>
                <a:xfrm>
                  <a:off x="1382858" y="4459773"/>
                  <a:ext cx="527692" cy="527692"/>
                  <a:chOff x="2636703" y="1590675"/>
                  <a:chExt cx="615556" cy="615556"/>
                </a:xfrm>
              </p:grpSpPr>
              <p:pic>
                <p:nvPicPr>
                  <p:cNvPr id="237" name="Picture 2" descr="D:\Projects\Microsoft\DPM_Deck\images\Vista (344).png"/>
                  <p:cNvPicPr>
                    <a:picLocks noChangeAspect="1" noChangeArrowheads="1"/>
                  </p:cNvPicPr>
                  <p:nvPr/>
                </p:nvPicPr>
                <p:blipFill>
                  <a:blip r:embed="rId35" cstate="print"/>
                  <a:srcRect/>
                  <a:stretch>
                    <a:fillRect/>
                  </a:stretch>
                </p:blipFill>
                <p:spPr bwMode="auto">
                  <a:xfrm>
                    <a:off x="2636703" y="1590675"/>
                    <a:ext cx="615556" cy="615556"/>
                  </a:xfrm>
                  <a:prstGeom prst="rect">
                    <a:avLst/>
                  </a:prstGeom>
                  <a:noFill/>
                </p:spPr>
              </p:pic>
              <p:pic>
                <p:nvPicPr>
                  <p:cNvPr id="238" name="Picture 6" descr="D:\Projects\Microsoft\DPM PartnerVideo\images\windows.png"/>
                  <p:cNvPicPr>
                    <a:picLocks noChangeAspect="1" noChangeArrowheads="1"/>
                  </p:cNvPicPr>
                  <p:nvPr/>
                </p:nvPicPr>
                <p:blipFill>
                  <a:blip r:embed="rId36" cstate="print"/>
                  <a:srcRect/>
                  <a:stretch>
                    <a:fillRect/>
                  </a:stretch>
                </p:blipFill>
                <p:spPr bwMode="auto">
                  <a:xfrm>
                    <a:off x="2998712" y="1844461"/>
                    <a:ext cx="249053" cy="222295"/>
                  </a:xfrm>
                  <a:prstGeom prst="rect">
                    <a:avLst/>
                  </a:prstGeom>
                  <a:noFill/>
                </p:spPr>
              </p:pic>
            </p:grpSp>
            <p:pic>
              <p:nvPicPr>
                <p:cNvPr id="240" name="Picture 7" descr="D:\MyPictures\MediaBank\DPM v2 protected workload logos (Exchange, SQL, SharePoint, Virtual Server)\Virtual_05-R2_bL.png"/>
                <p:cNvPicPr>
                  <a:picLocks noChangeAspect="1" noChangeArrowheads="1"/>
                </p:cNvPicPr>
                <p:nvPr/>
              </p:nvPicPr>
              <p:blipFill>
                <a:blip r:embed="rId37" cstate="print">
                  <a:lum bright="100000" contrast="100000"/>
                </a:blip>
                <a:srcRect/>
                <a:stretch>
                  <a:fillRect/>
                </a:stretch>
              </p:blipFill>
              <p:spPr bwMode="auto">
                <a:xfrm>
                  <a:off x="336924" y="4434505"/>
                  <a:ext cx="1091793" cy="15177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8" name="Picture 4" descr="D:\Pictures\- MediaBank\Windows Server\HyperV\HyperV-Svr-1_bL_r.png"/>
                <p:cNvPicPr>
                  <a:picLocks noChangeAspect="1" noChangeArrowheads="1"/>
                </p:cNvPicPr>
                <p:nvPr/>
              </p:nvPicPr>
              <p:blipFill>
                <a:blip r:embed="rId38" cstate="print">
                  <a:extLst>
                    <a:ext uri="28A0092B-C50C-407e-A947-70E740481C1C">
                      <a14:useLocalDpi xmlns:a14="http://schemas.microsoft.com/office/drawing/2007/7/7/main" xmlns="" val="0"/>
                    </a:ext>
                  </a:extLst>
                </a:blip>
                <a:srcRect/>
                <a:stretch>
                  <a:fillRect/>
                </a:stretch>
              </p:blipFill>
              <p:spPr bwMode="auto">
                <a:xfrm>
                  <a:off x="159486" y="4655444"/>
                  <a:ext cx="1286541" cy="122043"/>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pic>
            <p:nvPicPr>
              <p:cNvPr id="1030" name="Picture 6" descr="D:\Pictures\- MediaBank\Virtualization\HyperV\WS08-HypeV_h_rgb_r.png"/>
              <p:cNvPicPr>
                <a:picLocks noChangeAspect="1" noChangeArrowheads="1"/>
              </p:cNvPicPr>
              <p:nvPr/>
            </p:nvPicPr>
            <p:blipFill rotWithShape="1">
              <a:blip r:embed="rId39" cstate="print">
                <a:extLst>
                  <a:ext uri="28A0092B-C50C-407e-A947-70E740481C1C">
                    <a14:useLocalDpi xmlns:a14="http://schemas.microsoft.com/office/drawing/2007/7/7/main" xmlns="" val="0"/>
                  </a:ext>
                </a:extLst>
              </a:blip>
              <a:srcRect r="14008"/>
              <a:stretch/>
            </p:blipFill>
            <p:spPr bwMode="auto">
              <a:xfrm>
                <a:off x="379021" y="4992214"/>
                <a:ext cx="1093519" cy="282194"/>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spTree>
    <p:custDataLst>
      <p:tags r:id="rId1"/>
    </p:custDataLst>
    <p:extLst>
      <p:ext uri="{BB962C8B-B14F-4D97-AF65-F5344CB8AC3E}">
        <p14:creationId xmlns:p14="http://schemas.microsoft.com/office/powerpoint/2007/7/12/main" xmlns="" val="8714572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8"/>
                                        </p:tgtEl>
                                        <p:attrNameLst>
                                          <p:attrName>style.visibility</p:attrName>
                                        </p:attrNameLst>
                                      </p:cBhvr>
                                      <p:to>
                                        <p:strVal val="visible"/>
                                      </p:to>
                                    </p:set>
                                    <p:animEffect transition="in" filter="wipe(down)">
                                      <p:cBhvr>
                                        <p:cTn id="12" dur="500"/>
                                        <p:tgtEl>
                                          <p:spTgt spid="10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024"/>
                                        </p:tgtEl>
                                        <p:attrNameLst>
                                          <p:attrName>style.visibility</p:attrName>
                                        </p:attrNameLst>
                                      </p:cBhvr>
                                      <p:to>
                                        <p:strVal val="visible"/>
                                      </p:to>
                                    </p:set>
                                    <p:animEffect transition="in" filter="wipe(up)">
                                      <p:cBhvr>
                                        <p:cTn id="17" dur="500"/>
                                        <p:tgtEl>
                                          <p:spTgt spid="10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25"/>
                                        </p:tgtEl>
                                        <p:attrNameLst>
                                          <p:attrName>style.visibility</p:attrName>
                                        </p:attrNameLst>
                                      </p:cBhvr>
                                      <p:to>
                                        <p:strVal val="visible"/>
                                      </p:to>
                                    </p:set>
                                    <p:animEffect transition="in" filter="wipe(left)">
                                      <p:cBhvr>
                                        <p:cTn id="22" dur="5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04727" y="1463893"/>
            <a:ext cx="1989887" cy="4288594"/>
            <a:chOff x="104727" y="1463893"/>
            <a:chExt cx="1989887" cy="4288594"/>
          </a:xfrm>
        </p:grpSpPr>
        <p:grpSp>
          <p:nvGrpSpPr>
            <p:cNvPr id="105" name="Group 104"/>
            <p:cNvGrpSpPr/>
            <p:nvPr/>
          </p:nvGrpSpPr>
          <p:grpSpPr>
            <a:xfrm>
              <a:off x="1770017" y="1467563"/>
              <a:ext cx="324597" cy="4284924"/>
              <a:chOff x="1770017" y="1562986"/>
              <a:chExt cx="324597" cy="4284924"/>
            </a:xfrm>
          </p:grpSpPr>
          <p:cxnSp>
            <p:nvCxnSpPr>
              <p:cNvPr id="24" name="Straight Connector 23"/>
              <p:cNvCxnSpPr/>
              <p:nvPr/>
            </p:nvCxnSpPr>
            <p:spPr>
              <a:xfrm rot="16200000" flipH="1">
                <a:off x="-69114" y="3684182"/>
                <a:ext cx="4284924" cy="4253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1770017" y="1879600"/>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flipV="1">
                <a:off x="1795895" y="2666620"/>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flipV="1">
                <a:off x="1813147" y="338995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flipV="1">
                <a:off x="1813147" y="408826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flipV="1">
                <a:off x="1813147" y="478657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flipV="1">
                <a:off x="1813147" y="5571319"/>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529279" y="2163805"/>
              <a:ext cx="1407512" cy="555912"/>
              <a:chOff x="529279" y="2259228"/>
              <a:chExt cx="1407512" cy="555912"/>
            </a:xfrm>
          </p:grpSpPr>
          <p:pic>
            <p:nvPicPr>
              <p:cNvPr id="167" name="Picture 3" descr="D:\MyPictures\MediaBank\DPM v2 protected workload logos (Exchange, SQL, SharePoint, Virtual Server)\SQL_bL.png"/>
              <p:cNvPicPr>
                <a:picLocks noChangeAspect="1" noChangeArrowheads="1"/>
              </p:cNvPicPr>
              <p:nvPr/>
            </p:nvPicPr>
            <p:blipFill>
              <a:blip r:embed="rId4" cstate="print">
                <a:lum bright="100000" contrast="100000"/>
              </a:blip>
              <a:srcRect/>
              <a:stretch>
                <a:fillRect/>
              </a:stretch>
            </p:blipFill>
            <p:spPr bwMode="auto">
              <a:xfrm>
                <a:off x="529279" y="2512216"/>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179" name="Group 178"/>
              <p:cNvGrpSpPr/>
              <p:nvPr/>
            </p:nvGrpSpPr>
            <p:grpSpPr>
              <a:xfrm>
                <a:off x="1296588" y="2259228"/>
                <a:ext cx="640203" cy="555912"/>
                <a:chOff x="1705369" y="2022475"/>
                <a:chExt cx="708891" cy="615556"/>
              </a:xfrm>
            </p:grpSpPr>
            <p:pic>
              <p:nvPicPr>
                <p:cNvPr id="180" name="Picture 2" descr="D:\Projects\Microsoft\DPM_Deck\images\Vista (344).png"/>
                <p:cNvPicPr>
                  <a:picLocks noChangeAspect="1" noChangeArrowheads="1"/>
                </p:cNvPicPr>
                <p:nvPr/>
              </p:nvPicPr>
              <p:blipFill>
                <a:blip r:embed="rId5" cstate="print"/>
                <a:srcRect/>
                <a:stretch>
                  <a:fillRect/>
                </a:stretch>
              </p:blipFill>
              <p:spPr bwMode="auto">
                <a:xfrm>
                  <a:off x="1705369" y="2022475"/>
                  <a:ext cx="615556" cy="615556"/>
                </a:xfrm>
                <a:prstGeom prst="rect">
                  <a:avLst/>
                </a:prstGeom>
                <a:noFill/>
              </p:spPr>
            </p:pic>
            <p:grpSp>
              <p:nvGrpSpPr>
                <p:cNvPr id="181" name="Group 16"/>
                <p:cNvGrpSpPr/>
                <p:nvPr/>
              </p:nvGrpSpPr>
              <p:grpSpPr>
                <a:xfrm>
                  <a:off x="2089904" y="2320602"/>
                  <a:ext cx="324356" cy="317429"/>
                  <a:chOff x="6691381" y="3538566"/>
                  <a:chExt cx="1282751" cy="1346654"/>
                </a:xfrm>
              </p:grpSpPr>
              <p:sp>
                <p:nvSpPr>
                  <p:cNvPr id="183" name="Oval 18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nvGrpSpPr>
                  <p:cNvPr id="184" name="Group 17"/>
                  <p:cNvGrpSpPr/>
                  <p:nvPr/>
                </p:nvGrpSpPr>
                <p:grpSpPr>
                  <a:xfrm flipH="1">
                    <a:off x="6802955" y="3538566"/>
                    <a:ext cx="915230" cy="1242090"/>
                    <a:chOff x="8100716" y="3773214"/>
                    <a:chExt cx="441437" cy="599089"/>
                  </a:xfrm>
                </p:grpSpPr>
                <p:sp>
                  <p:nvSpPr>
                    <p:cNvPr id="185" name="Flowchart: Magnetic Disk 18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186" name="Oval 18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grpSp>
          <p:nvGrpSpPr>
            <p:cNvPr id="20" name="Group 19"/>
            <p:cNvGrpSpPr/>
            <p:nvPr/>
          </p:nvGrpSpPr>
          <p:grpSpPr>
            <a:xfrm>
              <a:off x="104727" y="2875004"/>
              <a:ext cx="1832064" cy="565847"/>
              <a:chOff x="94286" y="2970427"/>
              <a:chExt cx="1832064" cy="565847"/>
            </a:xfrm>
          </p:grpSpPr>
          <p:pic>
            <p:nvPicPr>
              <p:cNvPr id="175" name="Picture 174" descr="SharePoint_Prod_Tech_bw.png"/>
              <p:cNvPicPr>
                <a:picLocks noChangeAspect="1"/>
              </p:cNvPicPr>
              <p:nvPr/>
            </p:nvPicPr>
            <p:blipFill>
              <a:blip r:embed="rId6" cstate="print">
                <a:lum bright="100000" contrast="100000"/>
              </a:blip>
              <a:stretch>
                <a:fillRect/>
              </a:stretch>
            </p:blipFill>
            <p:spPr>
              <a:xfrm>
                <a:off x="94286" y="3121947"/>
                <a:ext cx="1375162" cy="414327"/>
              </a:xfrm>
              <a:prstGeom prst="rect">
                <a:avLst/>
              </a:prstGeom>
              <a:effectLst>
                <a:outerShdw blurRad="50800" dist="38100" dir="2700000" algn="tl" rotWithShape="0">
                  <a:prstClr val="black">
                    <a:alpha val="40000"/>
                  </a:prstClr>
                </a:outerShdw>
              </a:effectLst>
            </p:spPr>
          </p:pic>
          <p:grpSp>
            <p:nvGrpSpPr>
              <p:cNvPr id="187" name="Group 186"/>
              <p:cNvGrpSpPr/>
              <p:nvPr/>
            </p:nvGrpSpPr>
            <p:grpSpPr>
              <a:xfrm>
                <a:off x="1284917" y="2970427"/>
                <a:ext cx="641433" cy="538537"/>
                <a:chOff x="1705369" y="2742142"/>
                <a:chExt cx="733168" cy="615556"/>
              </a:xfrm>
            </p:grpSpPr>
            <p:pic>
              <p:nvPicPr>
                <p:cNvPr id="189" name="Picture 2" descr="D:\Projects\Microsoft\DPM_Deck\images\Vista (344).png"/>
                <p:cNvPicPr>
                  <a:picLocks noChangeAspect="1" noChangeArrowheads="1"/>
                </p:cNvPicPr>
                <p:nvPr/>
              </p:nvPicPr>
              <p:blipFill>
                <a:blip r:embed="rId7" cstate="print"/>
                <a:srcRect/>
                <a:stretch>
                  <a:fillRect/>
                </a:stretch>
              </p:blipFill>
              <p:spPr bwMode="auto">
                <a:xfrm>
                  <a:off x="1705369" y="2742142"/>
                  <a:ext cx="615556" cy="615556"/>
                </a:xfrm>
                <a:prstGeom prst="rect">
                  <a:avLst/>
                </a:prstGeom>
                <a:noFill/>
              </p:spPr>
            </p:pic>
            <p:grpSp>
              <p:nvGrpSpPr>
                <p:cNvPr id="190" name="Group 16"/>
                <p:cNvGrpSpPr/>
                <p:nvPr/>
              </p:nvGrpSpPr>
              <p:grpSpPr>
                <a:xfrm>
                  <a:off x="2114181" y="3040269"/>
                  <a:ext cx="324356" cy="317429"/>
                  <a:chOff x="6691381" y="3538566"/>
                  <a:chExt cx="1282751" cy="1346654"/>
                </a:xfrm>
              </p:grpSpPr>
              <p:sp>
                <p:nvSpPr>
                  <p:cNvPr id="191" name="Oval 19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92" name="Group 17"/>
                  <p:cNvGrpSpPr/>
                  <p:nvPr/>
                </p:nvGrpSpPr>
                <p:grpSpPr>
                  <a:xfrm flipH="1">
                    <a:off x="6802955" y="3538566"/>
                    <a:ext cx="915230" cy="1242090"/>
                    <a:chOff x="8100716" y="3773214"/>
                    <a:chExt cx="441437" cy="599089"/>
                  </a:xfrm>
                </p:grpSpPr>
                <p:sp>
                  <p:nvSpPr>
                    <p:cNvPr id="193" name="Flowchart: Magnetic Disk 192"/>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195" name="Oval 194"/>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grpSp>
          <p:nvGrpSpPr>
            <p:cNvPr id="18" name="Group 17"/>
            <p:cNvGrpSpPr/>
            <p:nvPr/>
          </p:nvGrpSpPr>
          <p:grpSpPr>
            <a:xfrm>
              <a:off x="308014" y="1463893"/>
              <a:ext cx="1628777" cy="531598"/>
              <a:chOff x="299032" y="1559316"/>
              <a:chExt cx="1628777" cy="531598"/>
            </a:xfrm>
          </p:grpSpPr>
          <p:sp>
            <p:nvSpPr>
              <p:cNvPr id="162" name="Line 56"/>
              <p:cNvSpPr>
                <a:spLocks noChangeShapeType="1"/>
              </p:cNvSpPr>
              <p:nvPr/>
            </p:nvSpPr>
            <p:spPr bwMode="auto">
              <a:xfrm>
                <a:off x="1802397" y="1780358"/>
                <a:ext cx="125412"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pic>
            <p:nvPicPr>
              <p:cNvPr id="163" name="Picture 2" descr="D:\MyPictures\MediaBank\DPM v2 protected workload logos (Exchange, SQL, SharePoint, Virtual Server)\ExchSvr_bL.png"/>
              <p:cNvPicPr>
                <a:picLocks noChangeAspect="1" noChangeArrowheads="1"/>
              </p:cNvPicPr>
              <p:nvPr/>
            </p:nvPicPr>
            <p:blipFill>
              <a:blip r:embed="rId8" cstate="print">
                <a:lum bright="100000" contrast="100000"/>
              </a:blip>
              <a:srcRect/>
              <a:stretch>
                <a:fillRect/>
              </a:stretch>
            </p:blipFill>
            <p:spPr bwMode="auto">
              <a:xfrm>
                <a:off x="299032" y="1837861"/>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25" name="Group 224"/>
              <p:cNvGrpSpPr/>
              <p:nvPr/>
            </p:nvGrpSpPr>
            <p:grpSpPr>
              <a:xfrm>
                <a:off x="1316450" y="1559316"/>
                <a:ext cx="531598" cy="531598"/>
                <a:chOff x="1705369" y="1277408"/>
                <a:chExt cx="615556" cy="615556"/>
              </a:xfrm>
            </p:grpSpPr>
            <p:pic>
              <p:nvPicPr>
                <p:cNvPr id="226" name="Picture 2" descr="D:\Projects\Microsoft\DPM_Deck\images\Vista (344).png"/>
                <p:cNvPicPr>
                  <a:picLocks noChangeAspect="1" noChangeArrowheads="1"/>
                </p:cNvPicPr>
                <p:nvPr/>
              </p:nvPicPr>
              <p:blipFill>
                <a:blip r:embed="rId9" cstate="print"/>
                <a:srcRect/>
                <a:stretch>
                  <a:fillRect/>
                </a:stretch>
              </p:blipFill>
              <p:spPr bwMode="auto">
                <a:xfrm>
                  <a:off x="1705369" y="1277408"/>
                  <a:ext cx="615556" cy="615556"/>
                </a:xfrm>
                <a:prstGeom prst="rect">
                  <a:avLst/>
                </a:prstGeom>
                <a:noFill/>
              </p:spPr>
            </p:pic>
            <p:pic>
              <p:nvPicPr>
                <p:cNvPr id="227" name="Picture 5" descr="D:\ref\air\buttons\All_Vista\VISTA_05\oobefldr.dll_I0066_0409.png"/>
                <p:cNvPicPr>
                  <a:picLocks noChangeAspect="1" noChangeArrowheads="1"/>
                </p:cNvPicPr>
                <p:nvPr/>
              </p:nvPicPr>
              <p:blipFill>
                <a:blip r:embed="rId10" cstate="print"/>
                <a:srcRect/>
                <a:stretch>
                  <a:fillRect/>
                </a:stretch>
              </p:blipFill>
              <p:spPr bwMode="auto">
                <a:xfrm>
                  <a:off x="2001817" y="1552655"/>
                  <a:ext cx="316754" cy="316755"/>
                </a:xfrm>
                <a:prstGeom prst="rect">
                  <a:avLst/>
                </a:prstGeom>
                <a:noFill/>
              </p:spPr>
            </p:pic>
          </p:grpSp>
        </p:grpSp>
        <p:grpSp>
          <p:nvGrpSpPr>
            <p:cNvPr id="107" name="Group 106"/>
            <p:cNvGrpSpPr/>
            <p:nvPr/>
          </p:nvGrpSpPr>
          <p:grpSpPr>
            <a:xfrm>
              <a:off x="201799" y="5087365"/>
              <a:ext cx="1781671" cy="550481"/>
              <a:chOff x="201799" y="5182788"/>
              <a:chExt cx="1781671" cy="550481"/>
            </a:xfrm>
          </p:grpSpPr>
          <p:sp>
            <p:nvSpPr>
              <p:cNvPr id="173" name="Text Box 61"/>
              <p:cNvSpPr txBox="1">
                <a:spLocks noChangeArrowheads="1"/>
              </p:cNvSpPr>
              <p:nvPr/>
            </p:nvSpPr>
            <p:spPr bwMode="auto">
              <a:xfrm>
                <a:off x="490649" y="5502443"/>
                <a:ext cx="1014301" cy="230826"/>
              </a:xfrm>
              <a:prstGeom prst="rect">
                <a:avLst/>
              </a:prstGeom>
              <a:noFill/>
              <a:ln w="9525">
                <a:noFill/>
                <a:miter lim="800000"/>
                <a:headEnd/>
                <a:tailEnd/>
              </a:ln>
              <a:effectLst/>
            </p:spPr>
            <p:txBody>
              <a:bodyPr wrap="square" lIns="91435" tIns="45717" rIns="91435" bIns="45717">
                <a:spAutoFit/>
              </a:bodyPr>
              <a:lstStyle/>
              <a:p>
                <a:pPr algn="l" rtl="0" eaLnBrk="0" hangingPunct="0">
                  <a:buNone/>
                  <a:defRPr/>
                </a:pPr>
                <a:r>
                  <a:rPr lang="en-US" sz="900" i="1" kern="1200" dirty="0">
                    <a:effectLst>
                      <a:outerShdw blurRad="38100" dist="38100" dir="2700000" algn="tl">
                        <a:srgbClr val="000000">
                          <a:alpha val="43137"/>
                        </a:srgbClr>
                      </a:outerShdw>
                    </a:effectLst>
                    <a:latin typeface="Segoe"/>
                    <a:ea typeface="+mn-ea"/>
                    <a:cs typeface="+mn-cs"/>
                  </a:rPr>
                  <a:t>file </a:t>
                </a:r>
                <a:r>
                  <a:rPr lang="en-US" sz="900" i="1" kern="1200" dirty="0" smtClean="0">
                    <a:effectLst>
                      <a:outerShdw blurRad="38100" dist="38100" dir="2700000" algn="tl">
                        <a:srgbClr val="000000">
                          <a:alpha val="43137"/>
                        </a:srgbClr>
                      </a:outerShdw>
                    </a:effectLst>
                    <a:latin typeface="Segoe"/>
                    <a:ea typeface="+mn-ea"/>
                    <a:cs typeface="+mn-cs"/>
                  </a:rPr>
                  <a:t>services</a:t>
                </a:r>
                <a:endParaRPr lang="en-US" sz="1050" i="1" kern="1200" dirty="0">
                  <a:effectLst>
                    <a:outerShdw blurRad="38100" dist="38100" dir="2700000" algn="tl">
                      <a:srgbClr val="000000">
                        <a:alpha val="43137"/>
                      </a:srgbClr>
                    </a:outerShdw>
                  </a:effectLst>
                  <a:latin typeface="Segoe"/>
                  <a:ea typeface="+mn-ea"/>
                  <a:cs typeface="+mn-cs"/>
                </a:endParaRPr>
              </a:p>
            </p:txBody>
          </p:sp>
          <p:grpSp>
            <p:nvGrpSpPr>
              <p:cNvPr id="232" name="Group 231"/>
              <p:cNvGrpSpPr/>
              <p:nvPr/>
            </p:nvGrpSpPr>
            <p:grpSpPr>
              <a:xfrm>
                <a:off x="1381163" y="5182788"/>
                <a:ext cx="602307" cy="538012"/>
                <a:chOff x="1705369" y="3512608"/>
                <a:chExt cx="689118" cy="615556"/>
              </a:xfrm>
            </p:grpSpPr>
            <p:pic>
              <p:nvPicPr>
                <p:cNvPr id="233" name="Picture 2" descr="D:\Projects\Microsoft\DPM_Deck\images\Vista (344).png"/>
                <p:cNvPicPr>
                  <a:picLocks noChangeAspect="1" noChangeArrowheads="1"/>
                </p:cNvPicPr>
                <p:nvPr/>
              </p:nvPicPr>
              <p:blipFill>
                <a:blip r:embed="rId11" cstate="print"/>
                <a:srcRect/>
                <a:stretch>
                  <a:fillRect/>
                </a:stretch>
              </p:blipFill>
              <p:spPr bwMode="auto">
                <a:xfrm>
                  <a:off x="1705369" y="3512608"/>
                  <a:ext cx="615556" cy="615556"/>
                </a:xfrm>
                <a:prstGeom prst="rect">
                  <a:avLst/>
                </a:prstGeom>
                <a:noFill/>
              </p:spPr>
            </p:pic>
            <p:pic>
              <p:nvPicPr>
                <p:cNvPr id="234" name="Picture 6" descr="D:\ref\air\buttons\All_Vista\VISTA_01\3.png"/>
                <p:cNvPicPr>
                  <a:picLocks noChangeAspect="1" noChangeArrowheads="1"/>
                </p:cNvPicPr>
                <p:nvPr/>
              </p:nvPicPr>
              <p:blipFill>
                <a:blip r:embed="rId12" cstate="print"/>
                <a:srcRect/>
                <a:stretch>
                  <a:fillRect/>
                </a:stretch>
              </p:blipFill>
              <p:spPr bwMode="auto">
                <a:xfrm>
                  <a:off x="2070120" y="3769943"/>
                  <a:ext cx="324367" cy="324367"/>
                </a:xfrm>
                <a:prstGeom prst="rect">
                  <a:avLst/>
                </a:prstGeom>
                <a:noFill/>
              </p:spPr>
            </p:pic>
          </p:grpSp>
          <p:pic>
            <p:nvPicPr>
              <p:cNvPr id="1029" name="Picture 5" descr="D:\Pictures\- MediaBank\Windows Server\ws03_rgb_r.png"/>
              <p:cNvPicPr>
                <a:picLocks noChangeAspect="1" noChangeArrowheads="1"/>
              </p:cNvPicPr>
              <p:nvPr/>
            </p:nvPicPr>
            <p:blipFill rotWithShape="1">
              <a:blip r:embed="rId13" cstate="print">
                <a:extLst>
                  <a:ext uri="28A0092B-C50C-407e-A947-70E740481C1C">
                    <a14:useLocalDpi xmlns:a14="http://schemas.microsoft.com/office/drawing/2007/7/7/main" xmlns="" val="0"/>
                  </a:ext>
                </a:extLst>
              </a:blip>
              <a:srcRect r="14311"/>
              <a:stretch/>
            </p:blipFill>
            <p:spPr bwMode="auto">
              <a:xfrm>
                <a:off x="201799" y="5347734"/>
                <a:ext cx="1244229" cy="22087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nvGrpSpPr>
            <p:cNvPr id="101" name="Group 100"/>
            <p:cNvGrpSpPr/>
            <p:nvPr/>
          </p:nvGrpSpPr>
          <p:grpSpPr>
            <a:xfrm>
              <a:off x="373801" y="3584365"/>
              <a:ext cx="1486896" cy="541993"/>
              <a:chOff x="373801" y="3679788"/>
              <a:chExt cx="1486896" cy="541993"/>
            </a:xfrm>
          </p:grpSpPr>
          <p:grpSp>
            <p:nvGrpSpPr>
              <p:cNvPr id="21" name="Group 20"/>
              <p:cNvGrpSpPr/>
              <p:nvPr/>
            </p:nvGrpSpPr>
            <p:grpSpPr>
              <a:xfrm>
                <a:off x="373801" y="3679788"/>
                <a:ext cx="1477926" cy="541993"/>
                <a:chOff x="372139" y="3669155"/>
                <a:chExt cx="1477926" cy="541993"/>
              </a:xfrm>
            </p:grpSpPr>
            <p:pic>
              <p:nvPicPr>
                <p:cNvPr id="222" name="Picture 2" descr="D:\Projects\Microsoft\DPM_Deck\images\Vista (344).png"/>
                <p:cNvPicPr>
                  <a:picLocks noChangeAspect="1" noChangeArrowheads="1"/>
                </p:cNvPicPr>
                <p:nvPr/>
              </p:nvPicPr>
              <p:blipFill>
                <a:blip r:embed="rId14" cstate="print"/>
                <a:srcRect/>
                <a:stretch>
                  <a:fillRect/>
                </a:stretch>
              </p:blipFill>
              <p:spPr bwMode="auto">
                <a:xfrm>
                  <a:off x="1308072" y="3669155"/>
                  <a:ext cx="541993" cy="541993"/>
                </a:xfrm>
                <a:prstGeom prst="rect">
                  <a:avLst/>
                </a:prstGeom>
                <a:noFill/>
              </p:spPr>
            </p:pic>
            <p:pic>
              <p:nvPicPr>
                <p:cNvPr id="1027" name="Picture 3" descr="D:\Pictures\- MediaBank\BizTalk and Dynamics\Dynmc-brand_rgb_alt_r.png"/>
                <p:cNvPicPr>
                  <a:picLocks noChangeAspect="1" noChangeArrowheads="1"/>
                </p:cNvPicPr>
                <p:nvPr/>
              </p:nvPicPr>
              <p:blipFill>
                <a:blip r:embed="rId15" cstate="print">
                  <a:extLst>
                    <a:ext uri="28A0092B-C50C-407e-A947-70E740481C1C">
                      <a14:useLocalDpi xmlns:a14="http://schemas.microsoft.com/office/drawing/2007/7/7/main" xmlns="" val="0"/>
                    </a:ext>
                  </a:extLst>
                </a:blip>
                <a:srcRect/>
                <a:stretch>
                  <a:fillRect/>
                </a:stretch>
              </p:blipFill>
              <p:spPr bwMode="auto">
                <a:xfrm>
                  <a:off x="372139" y="3781856"/>
                  <a:ext cx="988827" cy="343575"/>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pic>
            <p:nvPicPr>
              <p:cNvPr id="321" name="Picture 3" descr="D:\Pictures\- MediaBank\BizTalk and Dynamics\Dynmc-brand_rgb_alt_r.png"/>
              <p:cNvPicPr>
                <a:picLocks noChangeAspect="1" noChangeArrowheads="1"/>
              </p:cNvPicPr>
              <p:nvPr/>
            </p:nvPicPr>
            <p:blipFill rotWithShape="1">
              <a:blip r:embed="rId16" cstate="print">
                <a:extLst>
                  <a:ext uri="28A0092B-C50C-407e-A947-70E740481C1C">
                    <a14:useLocalDpi xmlns:a14="http://schemas.microsoft.com/office/drawing/2007/7/7/main" xmlns="" val="0"/>
                  </a:ext>
                </a:extLst>
              </a:blip>
              <a:srcRect r="61817" b="1031"/>
              <a:stretch/>
            </p:blipFill>
            <p:spPr bwMode="auto">
              <a:xfrm>
                <a:off x="1600090" y="3944889"/>
                <a:ext cx="260607" cy="23470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nvGrpSpPr>
            <p:cNvPr id="1031" name="Group 1030"/>
            <p:cNvGrpSpPr/>
            <p:nvPr/>
          </p:nvGrpSpPr>
          <p:grpSpPr>
            <a:xfrm>
              <a:off x="143195" y="4339082"/>
              <a:ext cx="1751064" cy="614272"/>
              <a:chOff x="143195" y="4660136"/>
              <a:chExt cx="1751064" cy="614272"/>
            </a:xfrm>
          </p:grpSpPr>
          <p:grpSp>
            <p:nvGrpSpPr>
              <p:cNvPr id="22" name="Group 21"/>
              <p:cNvGrpSpPr/>
              <p:nvPr/>
            </p:nvGrpSpPr>
            <p:grpSpPr>
              <a:xfrm>
                <a:off x="143195" y="4660136"/>
                <a:ext cx="1751064" cy="552960"/>
                <a:chOff x="159486" y="4434505"/>
                <a:chExt cx="1751064" cy="552960"/>
              </a:xfrm>
            </p:grpSpPr>
            <p:grpSp>
              <p:nvGrpSpPr>
                <p:cNvPr id="235" name="Group 234"/>
                <p:cNvGrpSpPr/>
                <p:nvPr/>
              </p:nvGrpSpPr>
              <p:grpSpPr>
                <a:xfrm>
                  <a:off x="1382858" y="4459773"/>
                  <a:ext cx="527692" cy="527692"/>
                  <a:chOff x="2636703" y="1590675"/>
                  <a:chExt cx="615556" cy="615556"/>
                </a:xfrm>
              </p:grpSpPr>
              <p:pic>
                <p:nvPicPr>
                  <p:cNvPr id="237" name="Picture 2" descr="D:\Projects\Microsoft\DPM_Deck\images\Vista (344).png"/>
                  <p:cNvPicPr>
                    <a:picLocks noChangeAspect="1" noChangeArrowheads="1"/>
                  </p:cNvPicPr>
                  <p:nvPr/>
                </p:nvPicPr>
                <p:blipFill>
                  <a:blip r:embed="rId17" cstate="print"/>
                  <a:srcRect/>
                  <a:stretch>
                    <a:fillRect/>
                  </a:stretch>
                </p:blipFill>
                <p:spPr bwMode="auto">
                  <a:xfrm>
                    <a:off x="2636703" y="1590675"/>
                    <a:ext cx="615556" cy="615556"/>
                  </a:xfrm>
                  <a:prstGeom prst="rect">
                    <a:avLst/>
                  </a:prstGeom>
                  <a:noFill/>
                </p:spPr>
              </p:pic>
              <p:pic>
                <p:nvPicPr>
                  <p:cNvPr id="238" name="Picture 6" descr="D:\Projects\Microsoft\DPM PartnerVideo\images\windows.png"/>
                  <p:cNvPicPr>
                    <a:picLocks noChangeAspect="1" noChangeArrowheads="1"/>
                  </p:cNvPicPr>
                  <p:nvPr/>
                </p:nvPicPr>
                <p:blipFill>
                  <a:blip r:embed="rId18" cstate="print"/>
                  <a:srcRect/>
                  <a:stretch>
                    <a:fillRect/>
                  </a:stretch>
                </p:blipFill>
                <p:spPr bwMode="auto">
                  <a:xfrm>
                    <a:off x="2998712" y="1844461"/>
                    <a:ext cx="249053" cy="222295"/>
                  </a:xfrm>
                  <a:prstGeom prst="rect">
                    <a:avLst/>
                  </a:prstGeom>
                  <a:noFill/>
                </p:spPr>
              </p:pic>
            </p:grpSp>
            <p:pic>
              <p:nvPicPr>
                <p:cNvPr id="240" name="Picture 7" descr="D:\MyPictures\MediaBank\DPM v2 protected workload logos (Exchange, SQL, SharePoint, Virtual Server)\Virtual_05-R2_bL.png"/>
                <p:cNvPicPr>
                  <a:picLocks noChangeAspect="1" noChangeArrowheads="1"/>
                </p:cNvPicPr>
                <p:nvPr/>
              </p:nvPicPr>
              <p:blipFill>
                <a:blip r:embed="rId19" cstate="print">
                  <a:lum bright="100000" contrast="100000"/>
                </a:blip>
                <a:srcRect/>
                <a:stretch>
                  <a:fillRect/>
                </a:stretch>
              </p:blipFill>
              <p:spPr bwMode="auto">
                <a:xfrm>
                  <a:off x="336924" y="4434505"/>
                  <a:ext cx="1091793" cy="15177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8" name="Picture 4" descr="D:\Pictures\- MediaBank\Windows Server\HyperV\HyperV-Svr-1_bL_r.png"/>
                <p:cNvPicPr>
                  <a:picLocks noChangeAspect="1" noChangeArrowheads="1"/>
                </p:cNvPicPr>
                <p:nvPr/>
              </p:nvPicPr>
              <p:blipFill>
                <a:blip r:embed="rId20" cstate="print">
                  <a:extLst>
                    <a:ext uri="28A0092B-C50C-407e-A947-70E740481C1C">
                      <a14:useLocalDpi xmlns:a14="http://schemas.microsoft.com/office/drawing/2007/7/7/main" xmlns="" val="0"/>
                    </a:ext>
                  </a:extLst>
                </a:blip>
                <a:srcRect/>
                <a:stretch>
                  <a:fillRect/>
                </a:stretch>
              </p:blipFill>
              <p:spPr bwMode="auto">
                <a:xfrm>
                  <a:off x="159486" y="4655444"/>
                  <a:ext cx="1286541" cy="122043"/>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pic>
            <p:nvPicPr>
              <p:cNvPr id="1030" name="Picture 6" descr="D:\Pictures\- MediaBank\Virtualization\HyperV\WS08-HypeV_h_rgb_r.png"/>
              <p:cNvPicPr>
                <a:picLocks noChangeAspect="1" noChangeArrowheads="1"/>
              </p:cNvPicPr>
              <p:nvPr/>
            </p:nvPicPr>
            <p:blipFill rotWithShape="1">
              <a:blip r:embed="rId21" cstate="print">
                <a:extLst>
                  <a:ext uri="28A0092B-C50C-407e-A947-70E740481C1C">
                    <a14:useLocalDpi xmlns:a14="http://schemas.microsoft.com/office/drawing/2007/7/7/main" xmlns="" val="0"/>
                  </a:ext>
                </a:extLst>
              </a:blip>
              <a:srcRect r="14008"/>
              <a:stretch/>
            </p:blipFill>
            <p:spPr bwMode="auto">
              <a:xfrm>
                <a:off x="379021" y="4992214"/>
                <a:ext cx="1093519" cy="282194"/>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sp>
        <p:nvSpPr>
          <p:cNvPr id="4" name="Rectangle 3"/>
          <p:cNvSpPr/>
          <p:nvPr/>
        </p:nvSpPr>
        <p:spPr bwMode="auto">
          <a:xfrm>
            <a:off x="0" y="965595"/>
            <a:ext cx="3022380" cy="4818260"/>
          </a:xfrm>
          <a:prstGeom prst="rect">
            <a:avLst/>
          </a:prstGeom>
          <a:solidFill>
            <a:schemeClr val="dk1">
              <a:alpha val="65000"/>
            </a:schemeClr>
          </a:solidFill>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TextBox 13"/>
          <p:cNvSpPr txBox="1"/>
          <p:nvPr/>
        </p:nvSpPr>
        <p:spPr>
          <a:xfrm>
            <a:off x="0" y="6262757"/>
            <a:ext cx="5454127" cy="646331"/>
          </a:xfrm>
          <a:prstGeom prst="rect">
            <a:avLst/>
          </a:prstGeom>
          <a:noFill/>
        </p:spPr>
        <p:txBody>
          <a:bodyPr wrap="square" rtlCol="0">
            <a:spAutoFit/>
          </a:bodyPr>
          <a:lstStyle/>
          <a:p>
            <a:pPr algn="ctr">
              <a:buNone/>
            </a:pPr>
            <a:r>
              <a:rPr lang="en-US" dirty="0"/>
              <a:t>i</a:t>
            </a:r>
            <a:r>
              <a:rPr lang="en-US" dirty="0" smtClean="0"/>
              <a:t>365 has announced the first </a:t>
            </a:r>
            <a:r>
              <a:rPr lang="en-US" b="1" dirty="0" smtClean="0"/>
              <a:t>DPM 2010 appliance     </a:t>
            </a:r>
            <a:r>
              <a:rPr lang="en-US" b="1" dirty="0" smtClean="0">
                <a:solidFill>
                  <a:schemeClr val="bg1"/>
                </a:solidFill>
              </a:rPr>
              <a:t>.</a:t>
            </a:r>
            <a:r>
              <a:rPr lang="en-US" b="1" dirty="0" smtClean="0"/>
              <a:t>    </a:t>
            </a:r>
            <a:r>
              <a:rPr lang="en-US" dirty="0" smtClean="0"/>
              <a:t>for Windows workloads (through DPM)</a:t>
            </a:r>
            <a:r>
              <a:rPr lang="en-US" dirty="0" smtClean="0">
                <a:solidFill>
                  <a:schemeClr val="bg1"/>
                </a:solidFill>
              </a:rPr>
              <a:t>,t</a:t>
            </a:r>
            <a:endParaRPr lang="en-US" dirty="0">
              <a:solidFill>
                <a:schemeClr val="bg1"/>
              </a:solidFill>
            </a:endParaRPr>
          </a:p>
        </p:txBody>
      </p:sp>
      <p:grpSp>
        <p:nvGrpSpPr>
          <p:cNvPr id="23" name="Group 22"/>
          <p:cNvGrpSpPr/>
          <p:nvPr/>
        </p:nvGrpSpPr>
        <p:grpSpPr>
          <a:xfrm>
            <a:off x="3756752" y="672030"/>
            <a:ext cx="4946573" cy="3802157"/>
            <a:chOff x="3756752" y="672030"/>
            <a:chExt cx="4946573" cy="3802157"/>
          </a:xfrm>
        </p:grpSpPr>
        <p:pic>
          <p:nvPicPr>
            <p:cNvPr id="464" name="Picture 21" descr="cloud_01"/>
            <p:cNvPicPr>
              <a:picLocks noChangeAspect="1" noChangeArrowheads="1"/>
            </p:cNvPicPr>
            <p:nvPr/>
          </p:nvPicPr>
          <p:blipFill>
            <a:blip r:embed="rId22" cstate="print">
              <a:grayscl/>
            </a:blip>
            <a:srcRect/>
            <a:stretch>
              <a:fillRect/>
            </a:stretch>
          </p:blipFill>
          <p:spPr bwMode="auto">
            <a:xfrm>
              <a:off x="7412992" y="672030"/>
              <a:ext cx="1290333" cy="657901"/>
            </a:xfrm>
            <a:prstGeom prst="rect">
              <a:avLst/>
            </a:prstGeom>
            <a:noFill/>
          </p:spPr>
        </p:pic>
        <p:pic>
          <p:nvPicPr>
            <p:cNvPr id="463" name="Picture 462" descr="D:\Pennie's documents\Images for TechEd06\Shapes_and_Graphics\Arrows\three piece arrow blue yellow green perspective.png"/>
            <p:cNvPicPr>
              <a:picLocks noChangeAspect="1" noChangeArrowheads="1"/>
            </p:cNvPicPr>
            <p:nvPr/>
          </p:nvPicPr>
          <p:blipFill>
            <a:blip r:embed="rId23" cstate="print"/>
            <a:srcRect/>
            <a:stretch>
              <a:fillRect/>
            </a:stretch>
          </p:blipFill>
          <p:spPr bwMode="auto">
            <a:xfrm>
              <a:off x="3756752" y="1013553"/>
              <a:ext cx="4816902" cy="3460634"/>
            </a:xfrm>
            <a:prstGeom prst="rect">
              <a:avLst/>
            </a:prstGeom>
            <a:noFill/>
          </p:spPr>
        </p:pic>
      </p:grpSp>
      <p:grpSp>
        <p:nvGrpSpPr>
          <p:cNvPr id="2" name="Group 1"/>
          <p:cNvGrpSpPr/>
          <p:nvPr/>
        </p:nvGrpSpPr>
        <p:grpSpPr>
          <a:xfrm>
            <a:off x="3202409" y="2016087"/>
            <a:ext cx="3915784" cy="2734776"/>
            <a:chOff x="3202409" y="2016087"/>
            <a:chExt cx="3915784" cy="2734776"/>
          </a:xfrm>
        </p:grpSpPr>
        <p:sp>
          <p:nvSpPr>
            <p:cNvPr id="5" name="Rectangle 4"/>
            <p:cNvSpPr/>
            <p:nvPr/>
          </p:nvSpPr>
          <p:spPr bwMode="auto">
            <a:xfrm>
              <a:off x="3202409" y="2016087"/>
              <a:ext cx="3915784" cy="273477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9" name="Group 8"/>
            <p:cNvGrpSpPr/>
            <p:nvPr/>
          </p:nvGrpSpPr>
          <p:grpSpPr>
            <a:xfrm>
              <a:off x="4314334" y="2302784"/>
              <a:ext cx="1710466" cy="710005"/>
              <a:chOff x="5325035" y="3894267"/>
              <a:chExt cx="1710466" cy="710005"/>
            </a:xfrm>
          </p:grpSpPr>
          <p:sp>
            <p:nvSpPr>
              <p:cNvPr id="7" name="Rectangle 6"/>
              <p:cNvSpPr/>
              <p:nvPr/>
            </p:nvSpPr>
            <p:spPr bwMode="auto">
              <a:xfrm>
                <a:off x="5325035" y="3894267"/>
                <a:ext cx="1710466" cy="71000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64" name="Picture 163" descr="i365 logo">
                <a:hlinkClick r:id="rId24"/>
              </p:cNvPr>
              <p:cNvPicPr>
                <a:picLocks noChangeAspect="1" noChangeArrowheads="1"/>
              </p:cNvPicPr>
              <p:nvPr/>
            </p:nvPicPr>
            <p:blipFill>
              <a:blip r:embed="rId25" cstate="print">
                <a:clrChange>
                  <a:clrFrom>
                    <a:srgbClr val="FFFFFF"/>
                  </a:clrFrom>
                  <a:clrTo>
                    <a:srgbClr val="FFFFFF">
                      <a:alpha val="0"/>
                    </a:srgbClr>
                  </a:clrTo>
                </a:clrChange>
              </a:blip>
              <a:srcRect/>
              <a:stretch>
                <a:fillRect/>
              </a:stretch>
            </p:blipFill>
            <p:spPr bwMode="auto">
              <a:xfrm>
                <a:off x="5400339" y="3945835"/>
                <a:ext cx="1563204" cy="593894"/>
              </a:xfrm>
              <a:prstGeom prst="rect">
                <a:avLst/>
              </a:prstGeom>
              <a:noFill/>
              <a:ln w="9525">
                <a:noFill/>
                <a:miter lim="800000"/>
                <a:headEnd/>
                <a:tailEnd/>
              </a:ln>
            </p:spPr>
          </p:pic>
        </p:grpSp>
      </p:grpSp>
      <p:sp>
        <p:nvSpPr>
          <p:cNvPr id="16" name="Title 15"/>
          <p:cNvSpPr>
            <a:spLocks noGrp="1"/>
          </p:cNvSpPr>
          <p:nvPr>
            <p:ph type="title"/>
          </p:nvPr>
        </p:nvSpPr>
        <p:spPr/>
        <p:txBody>
          <a:bodyPr/>
          <a:lstStyle/>
          <a:p>
            <a:r>
              <a:rPr lang="en-US" dirty="0" smtClean="0"/>
              <a:t>I365 announced DPM appliance</a:t>
            </a:r>
            <a:endParaRPr lang="en-US" dirty="0"/>
          </a:p>
        </p:txBody>
      </p:sp>
      <p:grpSp>
        <p:nvGrpSpPr>
          <p:cNvPr id="29" name="Group 28"/>
          <p:cNvGrpSpPr/>
          <p:nvPr/>
        </p:nvGrpSpPr>
        <p:grpSpPr>
          <a:xfrm>
            <a:off x="4578732" y="3879273"/>
            <a:ext cx="3766631" cy="2206219"/>
            <a:chOff x="4578732" y="3879273"/>
            <a:chExt cx="3766631" cy="2206219"/>
          </a:xfrm>
        </p:grpSpPr>
        <p:sp>
          <p:nvSpPr>
            <p:cNvPr id="27" name="Parallelogram 26"/>
            <p:cNvSpPr/>
            <p:nvPr/>
          </p:nvSpPr>
          <p:spPr bwMode="auto">
            <a:xfrm flipH="1">
              <a:off x="6493168" y="3879273"/>
              <a:ext cx="1690250" cy="1357746"/>
            </a:xfrm>
            <a:prstGeom prst="parallelogram">
              <a:avLst>
                <a:gd name="adj" fmla="val 9620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5" name="Parallelogram 464"/>
            <p:cNvSpPr/>
            <p:nvPr/>
          </p:nvSpPr>
          <p:spPr bwMode="auto">
            <a:xfrm rot="21084031">
              <a:off x="4622350" y="3964235"/>
              <a:ext cx="2126256" cy="1531345"/>
            </a:xfrm>
            <a:prstGeom prst="parallelogram">
              <a:avLst>
                <a:gd name="adj" fmla="val 11133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6" name="Parallelogram 465"/>
            <p:cNvSpPr/>
            <p:nvPr/>
          </p:nvSpPr>
          <p:spPr bwMode="auto">
            <a:xfrm rot="19922717">
              <a:off x="5635668" y="4057560"/>
              <a:ext cx="1300491" cy="1021329"/>
            </a:xfrm>
            <a:prstGeom prst="parallelogram">
              <a:avLst>
                <a:gd name="adj" fmla="val 9048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7" name="Parallelogram 466"/>
            <p:cNvSpPr/>
            <p:nvPr/>
          </p:nvSpPr>
          <p:spPr bwMode="auto">
            <a:xfrm rot="1924194" flipH="1">
              <a:off x="5986067" y="3932913"/>
              <a:ext cx="1410325" cy="1154383"/>
            </a:xfrm>
            <a:prstGeom prst="parallelogram">
              <a:avLst>
                <a:gd name="adj" fmla="val 9048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66" name="Picture 165" descr="D:\Pennie's documents\Images for TechEd06\Hardware_Imagery\Supercomputer2.png"/>
            <p:cNvPicPr>
              <a:picLocks noChangeAspect="1" noChangeArrowheads="1"/>
            </p:cNvPicPr>
            <p:nvPr/>
          </p:nvPicPr>
          <p:blipFill>
            <a:blip r:embed="rId26" cstate="print"/>
            <a:srcRect/>
            <a:stretch>
              <a:fillRect/>
            </a:stretch>
          </p:blipFill>
          <p:spPr bwMode="auto">
            <a:xfrm>
              <a:off x="7558598" y="4967049"/>
              <a:ext cx="786765" cy="1044791"/>
            </a:xfrm>
            <a:prstGeom prst="rect">
              <a:avLst/>
            </a:prstGeom>
            <a:noFill/>
          </p:spPr>
        </p:pic>
        <p:pic>
          <p:nvPicPr>
            <p:cNvPr id="169" name="Picture 168" descr="D:\Pennie's documents\Images for TechEd06\Hardware_Imagery\Supercomputer2.png"/>
            <p:cNvPicPr>
              <a:picLocks noChangeAspect="1" noChangeArrowheads="1"/>
            </p:cNvPicPr>
            <p:nvPr/>
          </p:nvPicPr>
          <p:blipFill>
            <a:blip r:embed="rId26" cstate="print"/>
            <a:srcRect/>
            <a:stretch>
              <a:fillRect/>
            </a:stretch>
          </p:blipFill>
          <p:spPr bwMode="auto">
            <a:xfrm>
              <a:off x="4578732" y="5040701"/>
              <a:ext cx="786765" cy="1044791"/>
            </a:xfrm>
            <a:prstGeom prst="rect">
              <a:avLst/>
            </a:prstGeom>
            <a:noFill/>
          </p:spPr>
        </p:pic>
        <p:pic>
          <p:nvPicPr>
            <p:cNvPr id="170" name="Picture 169" descr="D:\Pennie's documents\Images for TechEd06\Hardware_Imagery\Supercomputer2.png"/>
            <p:cNvPicPr>
              <a:picLocks noChangeAspect="1" noChangeArrowheads="1"/>
            </p:cNvPicPr>
            <p:nvPr/>
          </p:nvPicPr>
          <p:blipFill>
            <a:blip r:embed="rId26" cstate="print"/>
            <a:srcRect/>
            <a:stretch>
              <a:fillRect/>
            </a:stretch>
          </p:blipFill>
          <p:spPr bwMode="auto">
            <a:xfrm>
              <a:off x="5570502" y="5012187"/>
              <a:ext cx="786765" cy="1044791"/>
            </a:xfrm>
            <a:prstGeom prst="rect">
              <a:avLst/>
            </a:prstGeom>
            <a:noFill/>
          </p:spPr>
        </p:pic>
        <p:pic>
          <p:nvPicPr>
            <p:cNvPr id="171" name="Picture 170" descr="D:\Pennie's documents\Images for TechEd06\Hardware_Imagery\Supercomputer2.png"/>
            <p:cNvPicPr>
              <a:picLocks noChangeAspect="1" noChangeArrowheads="1"/>
            </p:cNvPicPr>
            <p:nvPr/>
          </p:nvPicPr>
          <p:blipFill>
            <a:blip r:embed="rId26" cstate="print"/>
            <a:srcRect/>
            <a:stretch>
              <a:fillRect/>
            </a:stretch>
          </p:blipFill>
          <p:spPr bwMode="auto">
            <a:xfrm>
              <a:off x="6562272" y="4983671"/>
              <a:ext cx="786765" cy="1044791"/>
            </a:xfrm>
            <a:prstGeom prst="rect">
              <a:avLst/>
            </a:prstGeom>
            <a:noFill/>
          </p:spPr>
        </p:pic>
      </p:grpSp>
      <p:sp>
        <p:nvSpPr>
          <p:cNvPr id="468" name="TextBox 467"/>
          <p:cNvSpPr txBox="1"/>
          <p:nvPr/>
        </p:nvSpPr>
        <p:spPr>
          <a:xfrm>
            <a:off x="4703724" y="6254701"/>
            <a:ext cx="4873214" cy="646331"/>
          </a:xfrm>
          <a:prstGeom prst="rect">
            <a:avLst/>
          </a:prstGeom>
          <a:noFill/>
        </p:spPr>
        <p:txBody>
          <a:bodyPr wrap="square" rtlCol="0">
            <a:spAutoFit/>
          </a:bodyPr>
          <a:lstStyle/>
          <a:p>
            <a:pPr algn="ctr">
              <a:buNone/>
            </a:pPr>
            <a:r>
              <a:rPr lang="en-US" dirty="0" smtClean="0"/>
              <a:t>, and will include not only protection                   but also heterogeneous servers via EVault     .       </a:t>
            </a:r>
            <a:endParaRPr lang="en-US" dirty="0"/>
          </a:p>
        </p:txBody>
      </p:sp>
      <p:grpSp>
        <p:nvGrpSpPr>
          <p:cNvPr id="31" name="Group 30"/>
          <p:cNvGrpSpPr/>
          <p:nvPr/>
        </p:nvGrpSpPr>
        <p:grpSpPr>
          <a:xfrm>
            <a:off x="5195944" y="3346490"/>
            <a:ext cx="1817512" cy="1132008"/>
            <a:chOff x="9144000" y="1399356"/>
            <a:chExt cx="1817512" cy="1132008"/>
          </a:xfrm>
        </p:grpSpPr>
        <p:pic>
          <p:nvPicPr>
            <p:cNvPr id="400" name="Picture 2" descr="D:\Projects\Microsoft\DPM PartnerVideo\images\platform.png"/>
            <p:cNvPicPr>
              <a:picLocks noChangeAspect="1" noChangeArrowheads="1"/>
            </p:cNvPicPr>
            <p:nvPr/>
          </p:nvPicPr>
          <p:blipFill>
            <a:blip r:embed="rId27" cstate="print">
              <a:duotone>
                <a:srgbClr val="5082B9">
                  <a:shade val="45000"/>
                  <a:satMod val="135000"/>
                </a:srgbClr>
                <a:prstClr val="white"/>
              </a:duotone>
              <a:lum bright="-30000"/>
            </a:blip>
            <a:srcRect/>
            <a:stretch>
              <a:fillRect/>
            </a:stretch>
          </p:blipFill>
          <p:spPr bwMode="auto">
            <a:xfrm>
              <a:off x="9235457" y="1399356"/>
              <a:ext cx="1726055" cy="1063963"/>
            </a:xfrm>
            <a:prstGeom prst="rect">
              <a:avLst/>
            </a:prstGeom>
            <a:noFill/>
            <a:effectLst>
              <a:outerShdw blurRad="50800" dist="38100" dir="2700000" algn="tl" rotWithShape="0">
                <a:prstClr val="black">
                  <a:alpha val="40000"/>
                </a:prstClr>
              </a:outerShdw>
            </a:effectLst>
          </p:spPr>
        </p:pic>
        <p:sp>
          <p:nvSpPr>
            <p:cNvPr id="401" name="Text Box 66"/>
            <p:cNvSpPr txBox="1">
              <a:spLocks noChangeArrowheads="1"/>
            </p:cNvSpPr>
            <p:nvPr/>
          </p:nvSpPr>
          <p:spPr bwMode="auto">
            <a:xfrm>
              <a:off x="9144000" y="2254371"/>
              <a:ext cx="1783644" cy="276993"/>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200" b="1" dirty="0" smtClean="0">
                  <a:latin typeface="Segoe"/>
                </a:rPr>
                <a:t>EVault</a:t>
              </a:r>
              <a:endParaRPr lang="en-US" sz="1200" b="1" dirty="0">
                <a:latin typeface="Segoe"/>
              </a:endParaRPr>
            </a:p>
          </p:txBody>
        </p:sp>
        <p:grpSp>
          <p:nvGrpSpPr>
            <p:cNvPr id="30" name="Group 29"/>
            <p:cNvGrpSpPr/>
            <p:nvPr/>
          </p:nvGrpSpPr>
          <p:grpSpPr>
            <a:xfrm>
              <a:off x="9509269" y="1421780"/>
              <a:ext cx="1176034" cy="754581"/>
              <a:chOff x="7755773" y="3304368"/>
              <a:chExt cx="1176034" cy="754581"/>
            </a:xfrm>
          </p:grpSpPr>
          <p:sp>
            <p:nvSpPr>
              <p:cNvPr id="480" name="Flowchart: Magnetic Disk 479"/>
              <p:cNvSpPr/>
              <p:nvPr/>
            </p:nvSpPr>
            <p:spPr>
              <a:xfrm flipH="1">
                <a:off x="8160978" y="3304368"/>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0" name="Flowchart: Magnetic Disk 469"/>
              <p:cNvSpPr/>
              <p:nvPr/>
            </p:nvSpPr>
            <p:spPr>
              <a:xfrm flipH="1">
                <a:off x="8424540" y="336353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1" name="Flowchart: Magnetic Disk 470"/>
              <p:cNvSpPr/>
              <p:nvPr/>
            </p:nvSpPr>
            <p:spPr>
              <a:xfrm flipH="1">
                <a:off x="8576940" y="3451387"/>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2" name="Flowchart: Magnetic Disk 471"/>
              <p:cNvSpPr/>
              <p:nvPr/>
            </p:nvSpPr>
            <p:spPr>
              <a:xfrm flipH="1">
                <a:off x="8729340" y="3603787"/>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4" name="Flowchart: Magnetic Disk 473"/>
              <p:cNvSpPr/>
              <p:nvPr/>
            </p:nvSpPr>
            <p:spPr>
              <a:xfrm flipH="1">
                <a:off x="8281104" y="3424493"/>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5" name="Flowchart: Magnetic Disk 474"/>
              <p:cNvSpPr/>
              <p:nvPr/>
            </p:nvSpPr>
            <p:spPr>
              <a:xfrm flipH="1">
                <a:off x="8433504" y="3576893"/>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6" name="Flowchart: Magnetic Disk 475"/>
              <p:cNvSpPr/>
              <p:nvPr/>
            </p:nvSpPr>
            <p:spPr>
              <a:xfrm flipH="1">
                <a:off x="8585904" y="3675503"/>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7" name="Flowchart: Magnetic Disk 476"/>
              <p:cNvSpPr/>
              <p:nvPr/>
            </p:nvSpPr>
            <p:spPr>
              <a:xfrm flipH="1">
                <a:off x="7908173" y="335277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8" name="Flowchart: Magnetic Disk 477"/>
              <p:cNvSpPr/>
              <p:nvPr/>
            </p:nvSpPr>
            <p:spPr>
              <a:xfrm flipH="1">
                <a:off x="8060573" y="350517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4" name="Flowchart: Magnetic Disk 483"/>
              <p:cNvSpPr/>
              <p:nvPr/>
            </p:nvSpPr>
            <p:spPr>
              <a:xfrm flipH="1">
                <a:off x="7755773" y="3533861"/>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9" name="Flowchart: Magnetic Disk 478"/>
              <p:cNvSpPr/>
              <p:nvPr/>
            </p:nvSpPr>
            <p:spPr>
              <a:xfrm flipH="1">
                <a:off x="8212973" y="360378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1" name="Flowchart: Magnetic Disk 480"/>
              <p:cNvSpPr/>
              <p:nvPr/>
            </p:nvSpPr>
            <p:spPr>
              <a:xfrm flipH="1">
                <a:off x="7935067" y="361633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2" name="Flowchart: Magnetic Disk 481"/>
              <p:cNvSpPr/>
              <p:nvPr/>
            </p:nvSpPr>
            <p:spPr>
              <a:xfrm flipH="1">
                <a:off x="8087467" y="376873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3" name="Flowchart: Magnetic Disk 482"/>
              <p:cNvSpPr/>
              <p:nvPr/>
            </p:nvSpPr>
            <p:spPr>
              <a:xfrm flipH="1">
                <a:off x="8336686" y="3802801"/>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pic>
        <p:nvPicPr>
          <p:cNvPr id="462" name="Picture 6" descr="D:\Projects\Microsoft\DPM PartnerVideo\images\windows.png"/>
          <p:cNvPicPr>
            <a:picLocks noChangeAspect="1" noChangeArrowheads="1"/>
          </p:cNvPicPr>
          <p:nvPr/>
        </p:nvPicPr>
        <p:blipFill>
          <a:blip r:embed="rId18" cstate="print"/>
          <a:srcRect/>
          <a:stretch>
            <a:fillRect/>
          </a:stretch>
        </p:blipFill>
        <p:spPr bwMode="auto">
          <a:xfrm>
            <a:off x="1596299" y="2809560"/>
            <a:ext cx="2070652" cy="1848189"/>
          </a:xfrm>
          <a:prstGeom prst="rect">
            <a:avLst/>
          </a:prstGeom>
          <a:noFill/>
        </p:spPr>
      </p:pic>
      <p:pic>
        <p:nvPicPr>
          <p:cNvPr id="197" name="Picture 2" descr="D:\Projects\Microsoft\DPM PartnerVideo\images\platform.png"/>
          <p:cNvPicPr>
            <a:picLocks noChangeAspect="1" noChangeArrowheads="1"/>
          </p:cNvPicPr>
          <p:nvPr/>
        </p:nvPicPr>
        <p:blipFill>
          <a:blip r:embed="rId27" cstate="print">
            <a:duotone>
              <a:srgbClr val="5082B9">
                <a:shade val="45000"/>
                <a:satMod val="135000"/>
              </a:srgbClr>
              <a:prstClr val="white"/>
            </a:duotone>
            <a:lum bright="-30000"/>
          </a:blip>
          <a:srcRect/>
          <a:stretch>
            <a:fillRect/>
          </a:stretch>
        </p:blipFill>
        <p:spPr bwMode="auto">
          <a:xfrm>
            <a:off x="3476938" y="3237119"/>
            <a:ext cx="1726055" cy="1063963"/>
          </a:xfrm>
          <a:prstGeom prst="rect">
            <a:avLst/>
          </a:prstGeom>
          <a:noFill/>
          <a:effectLst>
            <a:outerShdw blurRad="50800" dist="38100" dir="2700000" algn="tl" rotWithShape="0">
              <a:prstClr val="black">
                <a:alpha val="40000"/>
              </a:prstClr>
            </a:outerShdw>
          </a:effectLst>
        </p:spPr>
      </p:pic>
      <p:grpSp>
        <p:nvGrpSpPr>
          <p:cNvPr id="11" name="Group 10"/>
          <p:cNvGrpSpPr/>
          <p:nvPr/>
        </p:nvGrpSpPr>
        <p:grpSpPr>
          <a:xfrm>
            <a:off x="3648101" y="3349158"/>
            <a:ext cx="1329519" cy="786039"/>
            <a:chOff x="3648101" y="3349158"/>
            <a:chExt cx="1329519" cy="786039"/>
          </a:xfrm>
        </p:grpSpPr>
        <p:grpSp>
          <p:nvGrpSpPr>
            <p:cNvPr id="266" name="Group 265"/>
            <p:cNvGrpSpPr/>
            <p:nvPr/>
          </p:nvGrpSpPr>
          <p:grpSpPr>
            <a:xfrm>
              <a:off x="4300732" y="3358119"/>
              <a:ext cx="676888" cy="564465"/>
              <a:chOff x="4797868" y="2793215"/>
              <a:chExt cx="654664" cy="545933"/>
            </a:xfrm>
          </p:grpSpPr>
          <p:grpSp>
            <p:nvGrpSpPr>
              <p:cNvPr id="267" name="Group 207"/>
              <p:cNvGrpSpPr/>
              <p:nvPr/>
            </p:nvGrpSpPr>
            <p:grpSpPr>
              <a:xfrm>
                <a:off x="4797868" y="3023255"/>
                <a:ext cx="654664" cy="315893"/>
                <a:chOff x="4848128" y="2984430"/>
                <a:chExt cx="676566" cy="326460"/>
              </a:xfrm>
            </p:grpSpPr>
            <p:sp>
              <p:nvSpPr>
                <p:cNvPr id="288" name="Oval 287"/>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89" name="Oval 28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90" name="Oval 289"/>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68" name="Group 204"/>
              <p:cNvGrpSpPr/>
              <p:nvPr/>
            </p:nvGrpSpPr>
            <p:grpSpPr>
              <a:xfrm>
                <a:off x="4822458" y="2793218"/>
                <a:ext cx="551050" cy="520930"/>
                <a:chOff x="4572000" y="2655375"/>
                <a:chExt cx="720817" cy="681417"/>
              </a:xfrm>
            </p:grpSpPr>
            <p:grpSp>
              <p:nvGrpSpPr>
                <p:cNvPr id="269" name="Group 189"/>
                <p:cNvGrpSpPr/>
                <p:nvPr/>
              </p:nvGrpSpPr>
              <p:grpSpPr>
                <a:xfrm>
                  <a:off x="4673854" y="2655375"/>
                  <a:ext cx="403810" cy="395185"/>
                  <a:chOff x="4904375" y="2755269"/>
                  <a:chExt cx="324356" cy="317428"/>
                </a:xfrm>
              </p:grpSpPr>
              <p:sp>
                <p:nvSpPr>
                  <p:cNvPr id="285" name="Oval 28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6" name="Flowchart: Magnetic Disk 28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7" name="Oval 28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0" name="Group 190"/>
                <p:cNvGrpSpPr/>
                <p:nvPr/>
              </p:nvGrpSpPr>
              <p:grpSpPr>
                <a:xfrm>
                  <a:off x="4889007" y="2747583"/>
                  <a:ext cx="403810" cy="395185"/>
                  <a:chOff x="4904375" y="2755269"/>
                  <a:chExt cx="324356" cy="317428"/>
                </a:xfrm>
              </p:grpSpPr>
              <p:sp>
                <p:nvSpPr>
                  <p:cNvPr id="282" name="Oval 28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3" name="Flowchart: Magnetic Disk 28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4" name="Oval 28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1" name="Group 195"/>
                <p:cNvGrpSpPr/>
                <p:nvPr/>
              </p:nvGrpSpPr>
              <p:grpSpPr>
                <a:xfrm>
                  <a:off x="4572000" y="2832108"/>
                  <a:ext cx="403810" cy="395185"/>
                  <a:chOff x="4904375" y="2755269"/>
                  <a:chExt cx="324356" cy="317428"/>
                </a:xfrm>
              </p:grpSpPr>
              <p:sp>
                <p:nvSpPr>
                  <p:cNvPr id="279" name="Oval 27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0" name="Flowchart: Magnetic Disk 27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1" name="Oval 28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2" name="Group 199"/>
                <p:cNvGrpSpPr/>
                <p:nvPr/>
              </p:nvGrpSpPr>
              <p:grpSpPr>
                <a:xfrm>
                  <a:off x="4810205" y="2941607"/>
                  <a:ext cx="403810" cy="395185"/>
                  <a:chOff x="4904375" y="2755269"/>
                  <a:chExt cx="324356" cy="317428"/>
                </a:xfrm>
              </p:grpSpPr>
              <p:sp>
                <p:nvSpPr>
                  <p:cNvPr id="276" name="Oval 27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77" name="Flowchart: Magnetic Disk 27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78" name="Oval 27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nvGrpSpPr>
            <p:cNvPr id="176" name="Group 207"/>
            <p:cNvGrpSpPr/>
            <p:nvPr/>
          </p:nvGrpSpPr>
          <p:grpSpPr>
            <a:xfrm>
              <a:off x="3893734" y="3587004"/>
              <a:ext cx="676888" cy="326616"/>
              <a:chOff x="4848128" y="2984430"/>
              <a:chExt cx="676566" cy="326460"/>
            </a:xfrm>
          </p:grpSpPr>
          <p:sp>
            <p:nvSpPr>
              <p:cNvPr id="221" name="Oval 220"/>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23" name="Oval 222"/>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24" name="Oval 223"/>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178" name="Group 189"/>
            <p:cNvGrpSpPr/>
            <p:nvPr/>
          </p:nvGrpSpPr>
          <p:grpSpPr>
            <a:xfrm>
              <a:off x="3999668" y="3349158"/>
              <a:ext cx="319184" cy="312366"/>
              <a:chOff x="4904375" y="2755269"/>
              <a:chExt cx="324356" cy="317428"/>
            </a:xfrm>
          </p:grpSpPr>
          <p:sp>
            <p:nvSpPr>
              <p:cNvPr id="218" name="Oval 21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9" name="Flowchart: Magnetic Disk 21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20" name="Oval 21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182" name="Group 190"/>
            <p:cNvGrpSpPr/>
            <p:nvPr/>
          </p:nvGrpSpPr>
          <p:grpSpPr>
            <a:xfrm>
              <a:off x="4169732" y="3422042"/>
              <a:ext cx="319184" cy="312366"/>
              <a:chOff x="4904375" y="2755269"/>
              <a:chExt cx="324356" cy="317428"/>
            </a:xfrm>
          </p:grpSpPr>
          <p:sp>
            <p:nvSpPr>
              <p:cNvPr id="215" name="Oval 21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6" name="Flowchart: Magnetic Disk 21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7" name="Oval 21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188" name="Group 195"/>
            <p:cNvGrpSpPr/>
            <p:nvPr/>
          </p:nvGrpSpPr>
          <p:grpSpPr>
            <a:xfrm>
              <a:off x="3919159" y="3488853"/>
              <a:ext cx="319184" cy="312366"/>
              <a:chOff x="4904375" y="2755269"/>
              <a:chExt cx="324356" cy="317428"/>
            </a:xfrm>
          </p:grpSpPr>
          <p:sp>
            <p:nvSpPr>
              <p:cNvPr id="211" name="Oval 21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2" name="Flowchart: Magnetic Disk 21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4" name="Oval 21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194" name="Group 199"/>
            <p:cNvGrpSpPr/>
            <p:nvPr/>
          </p:nvGrpSpPr>
          <p:grpSpPr>
            <a:xfrm>
              <a:off x="3677139" y="3489344"/>
              <a:ext cx="319184" cy="312366"/>
              <a:chOff x="4904375" y="2755269"/>
              <a:chExt cx="324356" cy="317428"/>
            </a:xfrm>
          </p:grpSpPr>
          <p:sp>
            <p:nvSpPr>
              <p:cNvPr id="196" name="Oval 19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09" name="Flowchart: Magnetic Disk 20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0" name="Oval 20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29" name="Group 207"/>
            <p:cNvGrpSpPr/>
            <p:nvPr/>
          </p:nvGrpSpPr>
          <p:grpSpPr>
            <a:xfrm>
              <a:off x="3648101" y="3653343"/>
              <a:ext cx="676888" cy="326616"/>
              <a:chOff x="4848128" y="2984430"/>
              <a:chExt cx="676566" cy="326460"/>
            </a:xfrm>
          </p:grpSpPr>
          <p:sp>
            <p:nvSpPr>
              <p:cNvPr id="236" name="Oval 235"/>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39" name="Oval 23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41" name="Oval 240"/>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48" name="Group 247"/>
            <p:cNvGrpSpPr/>
            <p:nvPr/>
          </p:nvGrpSpPr>
          <p:grpSpPr>
            <a:xfrm>
              <a:off x="4118008" y="3596581"/>
              <a:ext cx="570946" cy="538616"/>
              <a:chOff x="4900326" y="2793218"/>
              <a:chExt cx="552200" cy="520933"/>
            </a:xfrm>
          </p:grpSpPr>
          <p:sp>
            <p:nvSpPr>
              <p:cNvPr id="335" name="Oval 334"/>
              <p:cNvSpPr/>
              <p:nvPr/>
            </p:nvSpPr>
            <p:spPr>
              <a:xfrm>
                <a:off x="5085422" y="3023251"/>
                <a:ext cx="367104" cy="131559"/>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254" name="Group 204"/>
              <p:cNvGrpSpPr/>
              <p:nvPr/>
            </p:nvGrpSpPr>
            <p:grpSpPr>
              <a:xfrm>
                <a:off x="4900326" y="2793218"/>
                <a:ext cx="473185" cy="520933"/>
                <a:chOff x="4673854" y="2655375"/>
                <a:chExt cx="618963" cy="681421"/>
              </a:xfrm>
            </p:grpSpPr>
            <p:grpSp>
              <p:nvGrpSpPr>
                <p:cNvPr id="255" name="Group 189"/>
                <p:cNvGrpSpPr/>
                <p:nvPr/>
              </p:nvGrpSpPr>
              <p:grpSpPr>
                <a:xfrm>
                  <a:off x="4673854" y="2655375"/>
                  <a:ext cx="403810" cy="395185"/>
                  <a:chOff x="4904375" y="2755269"/>
                  <a:chExt cx="324356" cy="317428"/>
                </a:xfrm>
              </p:grpSpPr>
              <p:sp>
                <p:nvSpPr>
                  <p:cNvPr id="331" name="Oval 33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32" name="Flowchart: Magnetic Disk 33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33" name="Oval 33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62" name="Group 190"/>
                <p:cNvGrpSpPr/>
                <p:nvPr/>
              </p:nvGrpSpPr>
              <p:grpSpPr>
                <a:xfrm>
                  <a:off x="4889007" y="2747583"/>
                  <a:ext cx="403810" cy="395185"/>
                  <a:chOff x="4904375" y="2755269"/>
                  <a:chExt cx="324356" cy="317428"/>
                </a:xfrm>
              </p:grpSpPr>
              <p:sp>
                <p:nvSpPr>
                  <p:cNvPr id="317" name="Oval 31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22" name="Flowchart: Magnetic Disk 32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30" name="Oval 32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sp>
              <p:nvSpPr>
                <p:cNvPr id="273" name="Oval 272"/>
                <p:cNvSpPr/>
                <p:nvPr/>
              </p:nvSpPr>
              <p:spPr>
                <a:xfrm>
                  <a:off x="4810205" y="3192082"/>
                  <a:ext cx="403811" cy="144714"/>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sp>
          <p:nvSpPr>
            <p:cNvPr id="337" name="Flowchart: Magnetic Disk 336"/>
            <p:cNvSpPr/>
            <p:nvPr/>
          </p:nvSpPr>
          <p:spPr>
            <a:xfrm flipH="1">
              <a:off x="3919595" y="3682016"/>
              <a:ext cx="227734" cy="288112"/>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sp>
        <p:nvSpPr>
          <p:cNvPr id="130" name="Text Box 66"/>
          <p:cNvSpPr txBox="1">
            <a:spLocks noChangeArrowheads="1"/>
          </p:cNvSpPr>
          <p:nvPr/>
        </p:nvSpPr>
        <p:spPr bwMode="auto">
          <a:xfrm>
            <a:off x="3385481" y="4092134"/>
            <a:ext cx="1783644" cy="461659"/>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200" b="1" dirty="0" smtClean="0">
                <a:latin typeface="Segoe"/>
              </a:rPr>
              <a:t>Data Protection Manager 2010</a:t>
            </a:r>
            <a:endParaRPr lang="en-US" sz="1200" b="1" dirty="0">
              <a:latin typeface="Segoe"/>
            </a:endParaRPr>
          </a:p>
        </p:txBody>
      </p:sp>
    </p:spTree>
    <p:custDataLst>
      <p:tags r:id="rId1"/>
    </p:custDataLst>
    <p:extLst>
      <p:ext uri="{BB962C8B-B14F-4D97-AF65-F5344CB8AC3E}">
        <p14:creationId xmlns:p14="http://schemas.microsoft.com/office/powerpoint/2007/7/12/main" xmlns="" val="28016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0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462"/>
                                        </p:tgtEl>
                                        <p:attrNameLst>
                                          <p:attrName>style.visibility</p:attrName>
                                        </p:attrNameLst>
                                      </p:cBhvr>
                                      <p:to>
                                        <p:strVal val="visible"/>
                                      </p:to>
                                    </p:set>
                                    <p:animEffect transition="in" filter="fade">
                                      <p:cBhvr>
                                        <p:cTn id="20" dur="2000"/>
                                        <p:tgtEl>
                                          <p:spTgt spid="46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par>
                          <p:cTn id="25" fill="hold">
                            <p:stCondLst>
                              <p:cond delay="0"/>
                            </p:stCondLst>
                            <p:childTnLst>
                              <p:par>
                                <p:cTn id="26" presetID="10"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2000"/>
                                        <p:tgtEl>
                                          <p:spTgt spid="2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8"/>
                                        </p:tgtEl>
                                        <p:attrNameLst>
                                          <p:attrName>style.visibility</p:attrName>
                                        </p:attrNameLst>
                                      </p:cBhvr>
                                      <p:to>
                                        <p:strVal val="visible"/>
                                      </p:to>
                                    </p:set>
                                    <p:animEffect transition="in" filter="fade">
                                      <p:cBhvr>
                                        <p:cTn id="31" dur="2000"/>
                                        <p:tgtEl>
                                          <p:spTgt spid="46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16" grpId="0"/>
      <p:bldP spid="46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DPM 2010</a:t>
            </a:r>
            <a:endParaRPr lang="en-US" dirty="0"/>
          </a:p>
        </p:txBody>
      </p:sp>
      <p:sp>
        <p:nvSpPr>
          <p:cNvPr id="4" name="Rectangle 3"/>
          <p:cNvSpPr/>
          <p:nvPr/>
        </p:nvSpPr>
        <p:spPr>
          <a:xfrm>
            <a:off x="838200" y="1295400"/>
            <a:ext cx="7589520" cy="3970318"/>
          </a:xfrm>
          <a:prstGeom prst="rect">
            <a:avLst/>
          </a:prstGeom>
        </p:spPr>
        <p:txBody>
          <a:bodyPr wrap="square">
            <a:spAutoFit/>
          </a:bodyPr>
          <a:lstStyle/>
          <a:p>
            <a:pPr>
              <a:buNone/>
            </a:pPr>
            <a:r>
              <a:rPr lang="en-US" sz="2800" dirty="0" smtClean="0"/>
              <a:t>System Center Data Protection Manager 2010 delivers unified data protection for Windows servers and clients as a best-of-breed backup &amp; recovery solution from Microsoft, for Windows environments.  DPM 2010 provides the best protection and most supportable restore scenarios from disk, tape and cloud -- in a scalable, reliable, manageable and cost-effective way.</a:t>
            </a:r>
            <a:endParaRPr lang="en-US" sz="2800" dirty="0"/>
          </a:p>
        </p:txBody>
      </p:sp>
    </p:spTree>
    <p:extLst>
      <p:ext uri="{BB962C8B-B14F-4D97-AF65-F5344CB8AC3E}">
        <p14:creationId xmlns:p14="http://schemas.microsoft.com/office/powerpoint/2007/7/12/main" xmlns="" val="40303166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DPM 2010</a:t>
            </a:r>
            <a:endParaRPr lang="en-US" dirty="0"/>
          </a:p>
        </p:txBody>
      </p:sp>
      <p:sp>
        <p:nvSpPr>
          <p:cNvPr id="4" name="Rectangle 3"/>
          <p:cNvSpPr/>
          <p:nvPr/>
        </p:nvSpPr>
        <p:spPr>
          <a:xfrm>
            <a:off x="838200" y="1295400"/>
            <a:ext cx="7589520" cy="3970318"/>
          </a:xfrm>
          <a:prstGeom prst="rect">
            <a:avLst/>
          </a:prstGeom>
        </p:spPr>
        <p:txBody>
          <a:bodyPr wrap="square">
            <a:spAutoFit/>
          </a:bodyPr>
          <a:lstStyle/>
          <a:p>
            <a:pPr>
              <a:buNone/>
            </a:pPr>
            <a:r>
              <a:rPr lang="en-US" sz="2800" dirty="0" smtClean="0">
                <a:solidFill>
                  <a:schemeClr val="bg1">
                    <a:lumMod val="85000"/>
                    <a:lumOff val="15000"/>
                  </a:schemeClr>
                </a:solidFill>
              </a:rPr>
              <a:t>System Center Data Protection Manager 2010 delivers </a:t>
            </a:r>
            <a:r>
              <a:rPr lang="en-US" sz="2800" dirty="0" smtClean="0"/>
              <a:t>unified</a:t>
            </a:r>
            <a:r>
              <a:rPr lang="en-US" sz="2800" dirty="0" smtClean="0">
                <a:solidFill>
                  <a:schemeClr val="bg1">
                    <a:lumMod val="85000"/>
                    <a:lumOff val="15000"/>
                  </a:schemeClr>
                </a:solidFill>
              </a:rPr>
              <a:t> data protection for Windows </a:t>
            </a:r>
            <a:r>
              <a:rPr lang="en-US" sz="2800" dirty="0" smtClean="0"/>
              <a:t>servers and clients </a:t>
            </a:r>
            <a:r>
              <a:rPr lang="en-US" sz="2800" dirty="0" smtClean="0">
                <a:solidFill>
                  <a:schemeClr val="bg1">
                    <a:lumMod val="85000"/>
                    <a:lumOff val="15000"/>
                  </a:schemeClr>
                </a:solidFill>
              </a:rPr>
              <a:t>as </a:t>
            </a:r>
            <a:r>
              <a:rPr lang="en-US" sz="2800" dirty="0">
                <a:solidFill>
                  <a:schemeClr val="bg1">
                    <a:lumMod val="85000"/>
                    <a:lumOff val="15000"/>
                  </a:schemeClr>
                </a:solidFill>
              </a:rPr>
              <a:t>a best-of-breed backup &amp; recovery solution from Microsoft, for Windows environments.  DPM </a:t>
            </a:r>
            <a:r>
              <a:rPr lang="en-US" sz="2800" dirty="0" smtClean="0">
                <a:solidFill>
                  <a:schemeClr val="bg1">
                    <a:lumMod val="85000"/>
                    <a:lumOff val="15000"/>
                  </a:schemeClr>
                </a:solidFill>
              </a:rPr>
              <a:t>2010 </a:t>
            </a:r>
            <a:r>
              <a:rPr lang="en-US" sz="2800" dirty="0">
                <a:solidFill>
                  <a:schemeClr val="bg1">
                    <a:lumMod val="85000"/>
                    <a:lumOff val="15000"/>
                  </a:schemeClr>
                </a:solidFill>
              </a:rPr>
              <a:t>provides the best protection and most supportable restore </a:t>
            </a:r>
            <a:r>
              <a:rPr lang="en-US" sz="2800" dirty="0" smtClean="0">
                <a:solidFill>
                  <a:schemeClr val="bg1">
                    <a:lumMod val="85000"/>
                    <a:lumOff val="15000"/>
                  </a:schemeClr>
                </a:solidFill>
              </a:rPr>
              <a:t>scenarios from </a:t>
            </a:r>
            <a:r>
              <a:rPr lang="en-US" sz="2800" dirty="0" smtClean="0"/>
              <a:t>disk, tape and cloud </a:t>
            </a:r>
            <a:r>
              <a:rPr lang="en-US" sz="2800" dirty="0">
                <a:solidFill>
                  <a:schemeClr val="bg1">
                    <a:lumMod val="85000"/>
                    <a:lumOff val="15000"/>
                  </a:schemeClr>
                </a:solidFill>
              </a:rPr>
              <a:t>-- in a scalable, reliable, manageable and cost-effective way.</a:t>
            </a:r>
          </a:p>
        </p:txBody>
      </p:sp>
    </p:spTree>
    <p:extLst>
      <p:ext uri="{BB962C8B-B14F-4D97-AF65-F5344CB8AC3E}">
        <p14:creationId xmlns:p14="http://schemas.microsoft.com/office/powerpoint/2007/7/12/main" xmlns="" val="1780926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DPM 2010</a:t>
            </a:r>
            <a:endParaRPr lang="en-US" dirty="0"/>
          </a:p>
        </p:txBody>
      </p:sp>
      <p:sp>
        <p:nvSpPr>
          <p:cNvPr id="4" name="Rectangle 3"/>
          <p:cNvSpPr/>
          <p:nvPr/>
        </p:nvSpPr>
        <p:spPr>
          <a:xfrm>
            <a:off x="838200" y="1295400"/>
            <a:ext cx="7589520" cy="3970318"/>
          </a:xfrm>
          <a:prstGeom prst="rect">
            <a:avLst/>
          </a:prstGeom>
        </p:spPr>
        <p:txBody>
          <a:bodyPr wrap="square">
            <a:spAutoFit/>
          </a:bodyPr>
          <a:lstStyle/>
          <a:p>
            <a:pPr>
              <a:buNone/>
            </a:pPr>
            <a:r>
              <a:rPr lang="en-US" sz="2800" dirty="0">
                <a:solidFill>
                  <a:schemeClr val="bg1">
                    <a:lumMod val="85000"/>
                    <a:lumOff val="15000"/>
                  </a:schemeClr>
                </a:solidFill>
              </a:rPr>
              <a:t>System Center Data Protection Manager 2010 delivers </a:t>
            </a:r>
            <a:r>
              <a:rPr lang="en-US" sz="2800" dirty="0" smtClean="0">
                <a:solidFill>
                  <a:schemeClr val="tx2">
                    <a:lumMod val="60000"/>
                    <a:lumOff val="40000"/>
                  </a:schemeClr>
                </a:solidFill>
              </a:rPr>
              <a:t>unified </a:t>
            </a:r>
            <a:r>
              <a:rPr lang="en-US" sz="2800" dirty="0">
                <a:solidFill>
                  <a:schemeClr val="bg1">
                    <a:lumMod val="85000"/>
                    <a:lumOff val="15000"/>
                  </a:schemeClr>
                </a:solidFill>
              </a:rPr>
              <a:t>data protection for Windows </a:t>
            </a:r>
            <a:r>
              <a:rPr lang="en-US" sz="2800" dirty="0" smtClean="0">
                <a:solidFill>
                  <a:schemeClr val="tx2">
                    <a:lumMod val="60000"/>
                    <a:lumOff val="40000"/>
                  </a:schemeClr>
                </a:solidFill>
              </a:rPr>
              <a:t>servers and clients</a:t>
            </a:r>
            <a:r>
              <a:rPr lang="en-US" sz="2800" dirty="0">
                <a:solidFill>
                  <a:schemeClr val="bg1">
                    <a:lumMod val="85000"/>
                    <a:lumOff val="15000"/>
                  </a:schemeClr>
                </a:solidFill>
              </a:rPr>
              <a:t> as a </a:t>
            </a:r>
            <a:r>
              <a:rPr lang="en-US" sz="2800" dirty="0" smtClean="0">
                <a:solidFill>
                  <a:schemeClr val="accent3"/>
                </a:solidFill>
              </a:rPr>
              <a:t>best-of-breed </a:t>
            </a:r>
            <a:r>
              <a:rPr lang="en-US" sz="2800" dirty="0">
                <a:solidFill>
                  <a:schemeClr val="bg1">
                    <a:lumMod val="85000"/>
                    <a:lumOff val="15000"/>
                  </a:schemeClr>
                </a:solidFill>
              </a:rPr>
              <a:t>backup &amp; recovery solution </a:t>
            </a:r>
            <a:r>
              <a:rPr lang="en-US" sz="2800" dirty="0" smtClean="0">
                <a:solidFill>
                  <a:schemeClr val="accent3"/>
                </a:solidFill>
              </a:rPr>
              <a:t>from Microsoft, for Windows environments</a:t>
            </a:r>
            <a:r>
              <a:rPr lang="en-US" sz="2800" dirty="0">
                <a:solidFill>
                  <a:schemeClr val="bg1">
                    <a:lumMod val="85000"/>
                    <a:lumOff val="15000"/>
                  </a:schemeClr>
                </a:solidFill>
              </a:rPr>
              <a:t>.  DPM </a:t>
            </a:r>
            <a:r>
              <a:rPr lang="en-US" sz="2800" dirty="0" smtClean="0">
                <a:solidFill>
                  <a:schemeClr val="bg1">
                    <a:lumMod val="85000"/>
                    <a:lumOff val="15000"/>
                  </a:schemeClr>
                </a:solidFill>
              </a:rPr>
              <a:t>2010 </a:t>
            </a:r>
            <a:r>
              <a:rPr lang="en-US" sz="2800" dirty="0">
                <a:solidFill>
                  <a:schemeClr val="bg1">
                    <a:lumMod val="85000"/>
                    <a:lumOff val="15000"/>
                  </a:schemeClr>
                </a:solidFill>
              </a:rPr>
              <a:t>provides the best protection and most supportable restore scenarios from</a:t>
            </a:r>
            <a:r>
              <a:rPr lang="en-US" sz="2800" dirty="0" smtClean="0">
                <a:solidFill>
                  <a:schemeClr val="bg1">
                    <a:lumMod val="75000"/>
                  </a:schemeClr>
                </a:solidFill>
              </a:rPr>
              <a:t> </a:t>
            </a:r>
            <a:r>
              <a:rPr lang="en-US" sz="2800" dirty="0" smtClean="0">
                <a:solidFill>
                  <a:schemeClr val="tx2">
                    <a:lumMod val="60000"/>
                    <a:lumOff val="40000"/>
                  </a:schemeClr>
                </a:solidFill>
              </a:rPr>
              <a:t>disk, tape </a:t>
            </a:r>
            <a:r>
              <a:rPr lang="en-US" sz="2800" dirty="0">
                <a:solidFill>
                  <a:schemeClr val="tx2">
                    <a:lumMod val="60000"/>
                    <a:lumOff val="40000"/>
                  </a:schemeClr>
                </a:solidFill>
              </a:rPr>
              <a:t>and cloud </a:t>
            </a:r>
            <a:r>
              <a:rPr lang="en-US" sz="2800" dirty="0">
                <a:solidFill>
                  <a:schemeClr val="bg1">
                    <a:lumMod val="85000"/>
                    <a:lumOff val="15000"/>
                  </a:schemeClr>
                </a:solidFill>
              </a:rPr>
              <a:t>-- in a scalable, reliable, manageable and cost-effective way.</a:t>
            </a:r>
          </a:p>
        </p:txBody>
      </p:sp>
    </p:spTree>
    <p:extLst>
      <p:ext uri="{BB962C8B-B14F-4D97-AF65-F5344CB8AC3E}">
        <p14:creationId xmlns:p14="http://schemas.microsoft.com/office/powerpoint/2007/7/12/main" xmlns="" val="19047930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DPM 2010</a:t>
            </a:r>
            <a:endParaRPr lang="en-US" dirty="0"/>
          </a:p>
        </p:txBody>
      </p:sp>
      <p:sp>
        <p:nvSpPr>
          <p:cNvPr id="4" name="Rectangle 3"/>
          <p:cNvSpPr/>
          <p:nvPr/>
        </p:nvSpPr>
        <p:spPr>
          <a:xfrm>
            <a:off x="838200" y="1295400"/>
            <a:ext cx="7589520" cy="3970318"/>
          </a:xfrm>
          <a:prstGeom prst="rect">
            <a:avLst/>
          </a:prstGeom>
        </p:spPr>
        <p:txBody>
          <a:bodyPr wrap="square">
            <a:spAutoFit/>
          </a:bodyPr>
          <a:lstStyle/>
          <a:p>
            <a:pPr>
              <a:buNone/>
            </a:pPr>
            <a:r>
              <a:rPr lang="en-US" sz="2800" dirty="0">
                <a:solidFill>
                  <a:schemeClr val="bg1">
                    <a:lumMod val="85000"/>
                    <a:lumOff val="15000"/>
                  </a:schemeClr>
                </a:solidFill>
              </a:rPr>
              <a:t>System Center Data Protection Manager 2010 delivers </a:t>
            </a:r>
            <a:r>
              <a:rPr lang="en-US" sz="2800" dirty="0" smtClean="0">
                <a:solidFill>
                  <a:schemeClr val="tx2">
                    <a:lumMod val="60000"/>
                    <a:lumOff val="40000"/>
                  </a:schemeClr>
                </a:solidFill>
              </a:rPr>
              <a:t>unified</a:t>
            </a:r>
            <a:r>
              <a:rPr lang="en-US" sz="2800" dirty="0">
                <a:solidFill>
                  <a:schemeClr val="bg1">
                    <a:lumMod val="85000"/>
                    <a:lumOff val="15000"/>
                  </a:schemeClr>
                </a:solidFill>
              </a:rPr>
              <a:t> data protection for Windows </a:t>
            </a:r>
            <a:r>
              <a:rPr lang="en-US" sz="2800" dirty="0" smtClean="0">
                <a:solidFill>
                  <a:schemeClr val="tx2">
                    <a:lumMod val="60000"/>
                    <a:lumOff val="40000"/>
                  </a:schemeClr>
                </a:solidFill>
              </a:rPr>
              <a:t>servers and clients </a:t>
            </a:r>
            <a:r>
              <a:rPr lang="en-US" sz="2800" dirty="0">
                <a:solidFill>
                  <a:schemeClr val="bg1">
                    <a:lumMod val="85000"/>
                    <a:lumOff val="15000"/>
                  </a:schemeClr>
                </a:solidFill>
              </a:rPr>
              <a:t>as a </a:t>
            </a:r>
            <a:r>
              <a:rPr lang="en-US" sz="2800" dirty="0" smtClean="0">
                <a:solidFill>
                  <a:schemeClr val="accent3"/>
                </a:solidFill>
              </a:rPr>
              <a:t>best-of-breed </a:t>
            </a:r>
            <a:r>
              <a:rPr lang="en-US" sz="2800" dirty="0">
                <a:solidFill>
                  <a:schemeClr val="bg1">
                    <a:lumMod val="85000"/>
                    <a:lumOff val="15000"/>
                  </a:schemeClr>
                </a:solidFill>
              </a:rPr>
              <a:t>backup &amp; recovery solution </a:t>
            </a:r>
            <a:r>
              <a:rPr lang="en-US" sz="2800" dirty="0" smtClean="0">
                <a:solidFill>
                  <a:schemeClr val="accent3"/>
                </a:solidFill>
              </a:rPr>
              <a:t>from Microsoft, for Windows environments</a:t>
            </a:r>
            <a:r>
              <a:rPr lang="en-US" sz="2800" dirty="0">
                <a:solidFill>
                  <a:schemeClr val="bg1">
                    <a:lumMod val="85000"/>
                    <a:lumOff val="15000"/>
                  </a:schemeClr>
                </a:solidFill>
              </a:rPr>
              <a:t>.  DPM </a:t>
            </a:r>
            <a:r>
              <a:rPr lang="en-US" sz="2800" dirty="0" smtClean="0">
                <a:solidFill>
                  <a:schemeClr val="bg1">
                    <a:lumMod val="85000"/>
                    <a:lumOff val="15000"/>
                  </a:schemeClr>
                </a:solidFill>
              </a:rPr>
              <a:t>2010 </a:t>
            </a:r>
            <a:r>
              <a:rPr lang="en-US" sz="2800" dirty="0">
                <a:solidFill>
                  <a:schemeClr val="bg1">
                    <a:lumMod val="85000"/>
                    <a:lumOff val="15000"/>
                  </a:schemeClr>
                </a:solidFill>
              </a:rPr>
              <a:t>provides the </a:t>
            </a:r>
            <a:r>
              <a:rPr lang="en-US" sz="2800" dirty="0" smtClean="0">
                <a:solidFill>
                  <a:srgbClr val="FF0000"/>
                </a:solidFill>
              </a:rPr>
              <a:t>best protection and most supportable restore </a:t>
            </a:r>
            <a:r>
              <a:rPr lang="en-US" sz="2800" dirty="0">
                <a:solidFill>
                  <a:schemeClr val="bg1">
                    <a:lumMod val="85000"/>
                    <a:lumOff val="15000"/>
                  </a:schemeClr>
                </a:solidFill>
              </a:rPr>
              <a:t>scenarios from </a:t>
            </a:r>
            <a:r>
              <a:rPr lang="en-US" sz="2800" dirty="0" smtClean="0">
                <a:solidFill>
                  <a:schemeClr val="tx2">
                    <a:lumMod val="60000"/>
                    <a:lumOff val="40000"/>
                  </a:schemeClr>
                </a:solidFill>
              </a:rPr>
              <a:t>disk, tape and cloud </a:t>
            </a:r>
            <a:r>
              <a:rPr lang="en-US" sz="2800" dirty="0">
                <a:solidFill>
                  <a:schemeClr val="bg1">
                    <a:lumMod val="85000"/>
                    <a:lumOff val="15000"/>
                  </a:schemeClr>
                </a:solidFill>
              </a:rPr>
              <a:t>--</a:t>
            </a:r>
            <a:r>
              <a:rPr lang="en-US" sz="2800" dirty="0" smtClean="0">
                <a:solidFill>
                  <a:schemeClr val="bg1">
                    <a:lumMod val="65000"/>
                  </a:schemeClr>
                </a:solidFill>
              </a:rPr>
              <a:t> </a:t>
            </a:r>
            <a:r>
              <a:rPr lang="en-US" sz="2800" dirty="0">
                <a:solidFill>
                  <a:schemeClr val="bg1">
                    <a:lumMod val="85000"/>
                    <a:lumOff val="15000"/>
                  </a:schemeClr>
                </a:solidFill>
              </a:rPr>
              <a:t>in a scalable, reliable, manageable and cost-effective way.</a:t>
            </a:r>
          </a:p>
        </p:txBody>
      </p:sp>
    </p:spTree>
    <p:extLst>
      <p:ext uri="{BB962C8B-B14F-4D97-AF65-F5344CB8AC3E}">
        <p14:creationId xmlns:p14="http://schemas.microsoft.com/office/powerpoint/2007/7/12/main" xmlns="" val="19047930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DPM 2010</a:t>
            </a:r>
            <a:endParaRPr lang="en-US" dirty="0"/>
          </a:p>
        </p:txBody>
      </p:sp>
      <p:sp>
        <p:nvSpPr>
          <p:cNvPr id="4" name="Rectangle 3"/>
          <p:cNvSpPr/>
          <p:nvPr/>
        </p:nvSpPr>
        <p:spPr>
          <a:xfrm>
            <a:off x="838200" y="1295400"/>
            <a:ext cx="7589520" cy="3970318"/>
          </a:xfrm>
          <a:prstGeom prst="rect">
            <a:avLst/>
          </a:prstGeom>
        </p:spPr>
        <p:txBody>
          <a:bodyPr wrap="square">
            <a:spAutoFit/>
          </a:bodyPr>
          <a:lstStyle/>
          <a:p>
            <a:pPr>
              <a:buNone/>
            </a:pPr>
            <a:r>
              <a:rPr lang="en-US" sz="2800" dirty="0">
                <a:solidFill>
                  <a:schemeClr val="bg1">
                    <a:lumMod val="85000"/>
                    <a:lumOff val="15000"/>
                  </a:schemeClr>
                </a:solidFill>
              </a:rPr>
              <a:t>System Center Data Protection Manager 2010 delivers </a:t>
            </a:r>
            <a:r>
              <a:rPr lang="en-US" sz="2800" dirty="0" smtClean="0">
                <a:solidFill>
                  <a:schemeClr val="tx2">
                    <a:lumMod val="60000"/>
                    <a:lumOff val="40000"/>
                  </a:schemeClr>
                </a:solidFill>
              </a:rPr>
              <a:t>unified</a:t>
            </a:r>
            <a:r>
              <a:rPr lang="en-US" sz="2800" dirty="0">
                <a:solidFill>
                  <a:schemeClr val="bg1">
                    <a:lumMod val="85000"/>
                    <a:lumOff val="15000"/>
                  </a:schemeClr>
                </a:solidFill>
              </a:rPr>
              <a:t> data protection for Windows </a:t>
            </a:r>
            <a:r>
              <a:rPr lang="en-US" sz="2800" dirty="0" smtClean="0">
                <a:solidFill>
                  <a:schemeClr val="tx2">
                    <a:lumMod val="60000"/>
                    <a:lumOff val="40000"/>
                  </a:schemeClr>
                </a:solidFill>
              </a:rPr>
              <a:t>servers and clients </a:t>
            </a:r>
            <a:r>
              <a:rPr lang="en-US" sz="2800" dirty="0">
                <a:solidFill>
                  <a:schemeClr val="bg1">
                    <a:lumMod val="85000"/>
                    <a:lumOff val="15000"/>
                  </a:schemeClr>
                </a:solidFill>
              </a:rPr>
              <a:t>as a </a:t>
            </a:r>
            <a:r>
              <a:rPr lang="en-US" sz="2800" dirty="0" smtClean="0">
                <a:solidFill>
                  <a:schemeClr val="accent3"/>
                </a:solidFill>
              </a:rPr>
              <a:t>best-of-breed </a:t>
            </a:r>
            <a:r>
              <a:rPr lang="en-US" sz="2800" dirty="0">
                <a:solidFill>
                  <a:schemeClr val="bg1">
                    <a:lumMod val="85000"/>
                    <a:lumOff val="15000"/>
                  </a:schemeClr>
                </a:solidFill>
              </a:rPr>
              <a:t>backup &amp; recovery solution </a:t>
            </a:r>
            <a:r>
              <a:rPr lang="en-US" sz="2800" dirty="0" smtClean="0">
                <a:solidFill>
                  <a:schemeClr val="accent3"/>
                </a:solidFill>
              </a:rPr>
              <a:t>from Microsoft, for Windows environments</a:t>
            </a:r>
            <a:r>
              <a:rPr lang="en-US" sz="2800" dirty="0">
                <a:solidFill>
                  <a:schemeClr val="bg1">
                    <a:lumMod val="85000"/>
                    <a:lumOff val="15000"/>
                  </a:schemeClr>
                </a:solidFill>
              </a:rPr>
              <a:t>.  DPM </a:t>
            </a:r>
            <a:r>
              <a:rPr lang="en-US" sz="2800" dirty="0" smtClean="0">
                <a:solidFill>
                  <a:schemeClr val="bg1">
                    <a:lumMod val="85000"/>
                    <a:lumOff val="15000"/>
                  </a:schemeClr>
                </a:solidFill>
              </a:rPr>
              <a:t>2010 </a:t>
            </a:r>
            <a:r>
              <a:rPr lang="en-US" sz="2800" dirty="0">
                <a:solidFill>
                  <a:schemeClr val="bg1">
                    <a:lumMod val="85000"/>
                    <a:lumOff val="15000"/>
                  </a:schemeClr>
                </a:solidFill>
              </a:rPr>
              <a:t>provides the </a:t>
            </a:r>
            <a:r>
              <a:rPr lang="en-US" sz="2800" dirty="0" smtClean="0">
                <a:solidFill>
                  <a:srgbClr val="FF0000"/>
                </a:solidFill>
              </a:rPr>
              <a:t>best protection and most supportable restore </a:t>
            </a:r>
            <a:r>
              <a:rPr lang="en-US" sz="2800" dirty="0">
                <a:solidFill>
                  <a:schemeClr val="bg1">
                    <a:lumMod val="85000"/>
                    <a:lumOff val="15000"/>
                  </a:schemeClr>
                </a:solidFill>
              </a:rPr>
              <a:t>scenarios from </a:t>
            </a:r>
            <a:r>
              <a:rPr lang="en-US" sz="2800" dirty="0" smtClean="0">
                <a:solidFill>
                  <a:schemeClr val="tx2">
                    <a:lumMod val="60000"/>
                    <a:lumOff val="40000"/>
                  </a:schemeClr>
                </a:solidFill>
              </a:rPr>
              <a:t>disk, tape and cloud </a:t>
            </a:r>
            <a:r>
              <a:rPr lang="en-US" sz="2800" dirty="0">
                <a:solidFill>
                  <a:schemeClr val="bg1">
                    <a:lumMod val="85000"/>
                    <a:lumOff val="15000"/>
                  </a:schemeClr>
                </a:solidFill>
              </a:rPr>
              <a:t>--</a:t>
            </a:r>
            <a:r>
              <a:rPr lang="en-US" sz="2800" dirty="0" smtClean="0">
                <a:solidFill>
                  <a:schemeClr val="bg1">
                    <a:lumMod val="65000"/>
                  </a:schemeClr>
                </a:solidFill>
              </a:rPr>
              <a:t> </a:t>
            </a:r>
            <a:r>
              <a:rPr lang="en-US" sz="2800" dirty="0" smtClean="0">
                <a:solidFill>
                  <a:srgbClr val="00B050"/>
                </a:solidFill>
              </a:rPr>
              <a:t>in a scalable, reliable, manageable and cost-effective way</a:t>
            </a:r>
            <a:r>
              <a:rPr lang="en-US" sz="2800" dirty="0">
                <a:solidFill>
                  <a:schemeClr val="bg1">
                    <a:lumMod val="85000"/>
                    <a:lumOff val="15000"/>
                  </a:schemeClr>
                </a:solidFill>
              </a:rPr>
              <a:t>.</a:t>
            </a:r>
          </a:p>
        </p:txBody>
      </p:sp>
    </p:spTree>
    <p:extLst>
      <p:ext uri="{BB962C8B-B14F-4D97-AF65-F5344CB8AC3E}">
        <p14:creationId xmlns:p14="http://schemas.microsoft.com/office/powerpoint/2007/7/12/main" xmlns="" val="425168778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9|1.4|3.5|35|87|101|73.9"/>
</p:tagLst>
</file>

<file path=ppt/tags/tag2.xml><?xml version="1.0" encoding="utf-8"?>
<p:tagLst xmlns:a="http://schemas.openxmlformats.org/drawingml/2006/main" xmlns:r="http://schemas.openxmlformats.org/officeDocument/2006/relationships" xmlns:p="http://schemas.openxmlformats.org/presentationml/2006/main">
  <p:tag name="TIMING" val="|1.9|1.4|3.5|35|87|101|73.9"/>
</p:tagLst>
</file>

<file path=ppt/tags/tag3.xml><?xml version="1.0" encoding="utf-8"?>
<p:tagLst xmlns:a="http://schemas.openxmlformats.org/drawingml/2006/main" xmlns:r="http://schemas.openxmlformats.org/officeDocument/2006/relationships" xmlns:p="http://schemas.openxmlformats.org/presentationml/2006/main">
  <p:tag name="TIMING" val="|1.9|1.4|3.5|35|87|101|73.9"/>
</p:tagLst>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2009-11-10T00:07:27Z</outs:dateTime>
      <outs:isPinned>true</outs:isPinned>
    </outs:relatedDate>
    <outs:relatedDate>
      <outs:type>2</outs:type>
      <outs:displayName>Created</outs:displayName>
      <outs:dateTime>2004-11-11T21:19:26Z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Jason Buffington</outs:displayName>
          <outs:accountName/>
        </outs:relatedPerson>
      </outs:people>
      <outs:source>0</outs:source>
      <outs:isPinned>true</outs:isPinned>
    </outs:relatedPeopleItem>
    <outs:relatedPeopleItem>
      <outs:category>Last modified by</outs:category>
      <outs:people>
        <outs:relatedPerson>
          <outs:displayName>Jason Buffington</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D0D3465F-D123-4D30-A039-D43BFFEDF49B}">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5495</TotalTime>
  <Words>1460</Words>
  <Application>Microsoft Office PowerPoint</Application>
  <PresentationFormat>On-screen Show (4:3)</PresentationFormat>
  <Paragraphs>272</Paragraphs>
  <Slides>26</Slides>
  <Notes>26</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TechEd_Europe</vt:lpstr>
      <vt:lpstr>TechEd09_Europe template</vt:lpstr>
      <vt:lpstr>1_TechEd09_Europe template</vt:lpstr>
      <vt:lpstr>Introducing System Center  Data Protection Manager 2010 beta</vt:lpstr>
      <vt:lpstr>Slide 2</vt:lpstr>
      <vt:lpstr>Slide 3</vt:lpstr>
      <vt:lpstr>I365 announced DPM appliance</vt:lpstr>
      <vt:lpstr>DPM 2010</vt:lpstr>
      <vt:lpstr>DPM 2010</vt:lpstr>
      <vt:lpstr>DPM 2010</vt:lpstr>
      <vt:lpstr>DPM 2010</vt:lpstr>
      <vt:lpstr>DPM 2010</vt:lpstr>
      <vt:lpstr>DPM 2010</vt:lpstr>
      <vt:lpstr>DPM 2010 – Windows Platforms</vt:lpstr>
      <vt:lpstr>DPM 2010 – Application Platforms</vt:lpstr>
      <vt:lpstr>DPM 2010 – File and Application Servers</vt:lpstr>
      <vt:lpstr>DPM 2010 – Virtualization Hosts</vt:lpstr>
      <vt:lpstr>DPM 2010 – Server Protection</vt:lpstr>
      <vt:lpstr>DPM 2010 – Roaming Laptops</vt:lpstr>
      <vt:lpstr>DPM 2010 – Client Protection</vt:lpstr>
      <vt:lpstr>DPM 2010 – Disaster Recovery</vt:lpstr>
      <vt:lpstr>DPM 2010 – Disaster Recovery</vt:lpstr>
      <vt:lpstr>DPM 2010 – Enterprise Ready</vt:lpstr>
      <vt:lpstr>DPM 2010</vt:lpstr>
      <vt:lpstr>Related Content at TechEd</vt:lpstr>
      <vt:lpstr>Resources &amp; Tools for DPM</vt:lpstr>
      <vt:lpstr>Slide 24</vt:lpstr>
      <vt:lpstr>Slide 25</vt:lpstr>
      <vt:lpstr>Slide 26</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Jason Buffington</dc:creator>
  <cp:keywords>TechNet;</cp:keywords>
  <dc:description>tech·ed Europe 2009</dc:description>
  <cp:lastModifiedBy>cn_user</cp:lastModifiedBy>
  <cp:revision>186</cp:revision>
  <dcterms:created xsi:type="dcterms:W3CDTF">2004-11-11T21:19:26Z</dcterms:created>
  <dcterms:modified xsi:type="dcterms:W3CDTF">2009-11-13T09:26:17Z</dcterms:modified>
  <cp:category>IT Professional</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gram">
    <vt:lpwstr>TechNet</vt:lpwstr>
  </property>
  <property fmtid="{D5CDD505-2E9C-101B-9397-08002B2CF9AE}" pid="3" name="Session ID">
    <vt:lpwstr>TNTx-xx</vt:lpwstr>
  </property>
  <property fmtid="{D5CDD505-2E9C-101B-9397-08002B2CF9AE}" pid="4" name="Status">
    <vt:lpwstr>Work in Progress</vt:lpwstr>
  </property>
  <property fmtid="{D5CDD505-2E9C-101B-9397-08002B2CF9AE}" pid="5" name="Version">
    <vt:lpwstr>3.0</vt:lpwstr>
  </property>
  <property fmtid="{D5CDD505-2E9C-101B-9397-08002B2CF9AE}" pid="6" name="Support">
    <vt:lpwstr>devhelp@microsoft.com</vt:lpwstr>
  </property>
  <property fmtid="{D5CDD505-2E9C-101B-9397-08002B2CF9AE}" pid="7" name="build">
    <vt:lpwstr>0</vt:lpwstr>
  </property>
</Properties>
</file>