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Lst>
  <p:notesMasterIdLst>
    <p:notesMasterId r:id="rId24"/>
  </p:notesMasterIdLst>
  <p:handoutMasterIdLst>
    <p:handoutMasterId r:id="rId25"/>
  </p:handoutMasterIdLst>
  <p:sldIdLst>
    <p:sldId id="256" r:id="rId2"/>
    <p:sldId id="257" r:id="rId3"/>
    <p:sldId id="283" r:id="rId4"/>
    <p:sldId id="284" r:id="rId5"/>
    <p:sldId id="285" r:id="rId6"/>
    <p:sldId id="286" r:id="rId7"/>
    <p:sldId id="287" r:id="rId8"/>
    <p:sldId id="288" r:id="rId9"/>
    <p:sldId id="289" r:id="rId10"/>
    <p:sldId id="290" r:id="rId11"/>
    <p:sldId id="291" r:id="rId12"/>
    <p:sldId id="292" r:id="rId13"/>
    <p:sldId id="293" r:id="rId14"/>
    <p:sldId id="299" r:id="rId15"/>
    <p:sldId id="300" r:id="rId16"/>
    <p:sldId id="296" r:id="rId17"/>
    <p:sldId id="274" r:id="rId18"/>
    <p:sldId id="301" r:id="rId19"/>
    <p:sldId id="282" r:id="rId20"/>
    <p:sldId id="297" r:id="rId21"/>
    <p:sldId id="298" r:id="rId22"/>
    <p:sldId id="280" r:id="rId23"/>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p14="http://schemas.microsoft.com/office/powerpoint/2010/main" val="1"/>
      </p:ext>
    </p:extLst>
  </p:showPr>
  <p:clrMru>
    <a:srgbClr xmlns:mc="http://schemas.openxmlformats.org/markup-compatibility/2006" xmlns:a14="http://schemas.microsoft.com/office/drawing/2010/main" val="CCFFCC" mc:Ignorable=""/>
    <a:srgbClr xmlns:mc="http://schemas.openxmlformats.org/markup-compatibility/2006" xmlns:a14="http://schemas.microsoft.com/office/drawing/2010/main" val="CCCCCC" mc:Ignorable=""/>
    <a:srgbClr xmlns:mc="http://schemas.openxmlformats.org/markup-compatibility/2006" xmlns:a14="http://schemas.microsoft.com/office/drawing/2010/main" val="99CC99" mc:Ignorable=""/>
    <a:srgbClr xmlns:mc="http://schemas.openxmlformats.org/markup-compatibility/2006" xmlns:a14="http://schemas.microsoft.com/office/drawing/2010/main" val="F6AE1E" mc:Ignorable=""/>
    <a:srgbClr xmlns:mc="http://schemas.openxmlformats.org/markup-compatibility/2006" xmlns:a14="http://schemas.microsoft.com/office/drawing/2010/main" val="FFFFFF" mc:Ignorable=""/>
    <a:srgbClr xmlns:mc="http://schemas.openxmlformats.org/markup-compatibility/2006" xmlns:a14="http://schemas.microsoft.com/office/drawing/2010/main" val="FF0066" mc:Ignorable=""/>
    <a:srgbClr xmlns:mc="http://schemas.openxmlformats.org/markup-compatibility/2006" xmlns:a14="http://schemas.microsoft.com/office/drawing/2010/main" val="000000" mc:Ignorable=""/>
    <a:srgbClr xmlns:mc="http://schemas.openxmlformats.org/markup-compatibility/2006" xmlns:a14="http://schemas.microsoft.com/office/drawing/2010/main" val="F3AF35" mc:Ignorable=""/>
    <a:srgbClr xmlns:mc="http://schemas.openxmlformats.org/markup-compatibility/2006" xmlns:a14="http://schemas.microsoft.com/office/drawing/2010/main" val="9C42E6" mc:Ignorable=""/>
    <a:srgbClr xmlns:mc="http://schemas.openxmlformats.org/markup-compatibility/2006" xmlns:a14="http://schemas.microsoft.com/office/drawing/2010/main" val="D1943B" mc:Ignorabl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snapToGrid="0">
      <p:cViewPr>
        <p:scale>
          <a:sx n="90" d="100"/>
          <a:sy n="90" d="100"/>
        </p:scale>
        <p:origin x="-948" y="-18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80" d="100"/>
        <a:sy n="80" d="100"/>
      </p:scale>
      <p:origin x="0" y="0"/>
    </p:cViewPr>
  </p:sorterViewPr>
  <p:notesViewPr>
    <p:cSldViewPr snapToGrid="0" showGuides="1">
      <p:cViewPr varScale="1">
        <p:scale>
          <a:sx n="64" d="100"/>
          <a:sy n="64" d="100"/>
        </p:scale>
        <p:origin x="-2814"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F88352-E8CF-4EDC-8EEC-45F0FBA160A7}" type="doc">
      <dgm:prSet loTypeId="urn:microsoft.com/office/officeart/2005/8/layout/chevron1" loCatId="process" qsTypeId="urn:microsoft.com/office/officeart/2005/8/quickstyle/3d1" qsCatId="3D" csTypeId="urn:microsoft.com/office/officeart/2005/8/colors/accent2_2" csCatId="accent2" phldr="1"/>
      <dgm:spPr/>
    </dgm:pt>
    <dgm:pt modelId="{19AA570B-231F-4A57-8F36-6101C83251F3}">
      <dgm:prSet phldrT="[Text]"/>
      <dgm:spPr/>
      <dgm:t>
        <a:bodyPr/>
        <a:lstStyle/>
        <a:p>
          <a:r>
            <a:rPr lang="en-US" dirty="0" smtClean="0"/>
            <a:t>MOM 2005</a:t>
          </a:r>
          <a:endParaRPr lang="en-US" dirty="0"/>
        </a:p>
      </dgm:t>
    </dgm:pt>
    <dgm:pt modelId="{9A4F4565-B659-42B5-B2C1-576850E5F956}" type="parTrans" cxnId="{BE06A390-69A0-417B-B303-26ED4B336DD9}">
      <dgm:prSet/>
      <dgm:spPr/>
      <dgm:t>
        <a:bodyPr/>
        <a:lstStyle/>
        <a:p>
          <a:endParaRPr lang="en-US"/>
        </a:p>
      </dgm:t>
    </dgm:pt>
    <dgm:pt modelId="{BBDB11EE-C45F-46FC-83BB-894AEE5BAF9A}" type="sibTrans" cxnId="{BE06A390-69A0-417B-B303-26ED4B336DD9}">
      <dgm:prSet/>
      <dgm:spPr/>
      <dgm:t>
        <a:bodyPr/>
        <a:lstStyle/>
        <a:p>
          <a:endParaRPr lang="en-US"/>
        </a:p>
      </dgm:t>
    </dgm:pt>
    <dgm:pt modelId="{8F357F3D-93FD-4791-B851-96A1BAC59B9F}">
      <dgm:prSet phldrT="[Text]"/>
      <dgm:spPr/>
      <dgm:t>
        <a:bodyPr/>
        <a:lstStyle/>
        <a:p>
          <a:r>
            <a:rPr lang="en-US" dirty="0" smtClean="0"/>
            <a:t>OpsMgr 2007</a:t>
          </a:r>
          <a:endParaRPr lang="en-US" dirty="0"/>
        </a:p>
      </dgm:t>
    </dgm:pt>
    <dgm:pt modelId="{5D011265-43E4-44F0-904C-BF3449A4F4A3}" type="parTrans" cxnId="{0184AA56-A1FD-4851-A96E-06046B36C737}">
      <dgm:prSet/>
      <dgm:spPr/>
      <dgm:t>
        <a:bodyPr/>
        <a:lstStyle/>
        <a:p>
          <a:endParaRPr lang="en-US"/>
        </a:p>
      </dgm:t>
    </dgm:pt>
    <dgm:pt modelId="{1B4454AA-13A0-4BF2-B177-850DB7EA0150}" type="sibTrans" cxnId="{0184AA56-A1FD-4851-A96E-06046B36C737}">
      <dgm:prSet/>
      <dgm:spPr/>
      <dgm:t>
        <a:bodyPr/>
        <a:lstStyle/>
        <a:p>
          <a:endParaRPr lang="en-US"/>
        </a:p>
      </dgm:t>
    </dgm:pt>
    <dgm:pt modelId="{4F978DFA-E42C-457B-B9DA-B5C69F3A35A3}">
      <dgm:prSet phldrT="[Text]"/>
      <dgm:spPr/>
      <dgm:t>
        <a:bodyPr/>
        <a:lstStyle/>
        <a:p>
          <a:r>
            <a:rPr lang="en-US" dirty="0" smtClean="0"/>
            <a:t>OpsMgr R2</a:t>
          </a:r>
          <a:endParaRPr lang="en-US" dirty="0"/>
        </a:p>
      </dgm:t>
    </dgm:pt>
    <dgm:pt modelId="{135554CB-F658-41D1-9258-D8EF856463E5}" type="parTrans" cxnId="{312F50F6-11D2-4B86-938F-4CE969BB7A48}">
      <dgm:prSet/>
      <dgm:spPr/>
      <dgm:t>
        <a:bodyPr/>
        <a:lstStyle/>
        <a:p>
          <a:endParaRPr lang="en-US"/>
        </a:p>
      </dgm:t>
    </dgm:pt>
    <dgm:pt modelId="{D2693561-6650-4426-8A2D-649F58C49FC3}" type="sibTrans" cxnId="{312F50F6-11D2-4B86-938F-4CE969BB7A48}">
      <dgm:prSet/>
      <dgm:spPr/>
      <dgm:t>
        <a:bodyPr/>
        <a:lstStyle/>
        <a:p>
          <a:endParaRPr lang="en-US"/>
        </a:p>
      </dgm:t>
    </dgm:pt>
    <dgm:pt modelId="{2AAFC558-74EE-4DD1-89B7-0B98EBA886C9}" type="pres">
      <dgm:prSet presAssocID="{5BF88352-E8CF-4EDC-8EEC-45F0FBA160A7}" presName="Name0" presStyleCnt="0">
        <dgm:presLayoutVars>
          <dgm:dir/>
          <dgm:animLvl val="lvl"/>
          <dgm:resizeHandles val="exact"/>
        </dgm:presLayoutVars>
      </dgm:prSet>
      <dgm:spPr/>
    </dgm:pt>
    <dgm:pt modelId="{F8E8B186-795F-41FB-BDA7-A1FDD03F7F2E}" type="pres">
      <dgm:prSet presAssocID="{19AA570B-231F-4A57-8F36-6101C83251F3}" presName="parTxOnly" presStyleLbl="node1" presStyleIdx="0" presStyleCnt="3" custLinFactNeighborX="10876">
        <dgm:presLayoutVars>
          <dgm:chMax val="0"/>
          <dgm:chPref val="0"/>
          <dgm:bulletEnabled val="1"/>
        </dgm:presLayoutVars>
      </dgm:prSet>
      <dgm:spPr/>
      <dgm:t>
        <a:bodyPr/>
        <a:lstStyle/>
        <a:p>
          <a:endParaRPr lang="en-US"/>
        </a:p>
      </dgm:t>
    </dgm:pt>
    <dgm:pt modelId="{5079DEDF-6170-4050-95A8-FE4F89117873}" type="pres">
      <dgm:prSet presAssocID="{BBDB11EE-C45F-46FC-83BB-894AEE5BAF9A}" presName="parTxOnlySpace" presStyleCnt="0"/>
      <dgm:spPr/>
    </dgm:pt>
    <dgm:pt modelId="{947512DB-EC88-4016-8C37-932441C8752B}" type="pres">
      <dgm:prSet presAssocID="{8F357F3D-93FD-4791-B851-96A1BAC59B9F}" presName="parTxOnly" presStyleLbl="node1" presStyleIdx="1" presStyleCnt="3">
        <dgm:presLayoutVars>
          <dgm:chMax val="0"/>
          <dgm:chPref val="0"/>
          <dgm:bulletEnabled val="1"/>
        </dgm:presLayoutVars>
      </dgm:prSet>
      <dgm:spPr/>
      <dgm:t>
        <a:bodyPr/>
        <a:lstStyle/>
        <a:p>
          <a:endParaRPr lang="en-US"/>
        </a:p>
      </dgm:t>
    </dgm:pt>
    <dgm:pt modelId="{F7123AE3-7775-42DE-B628-2A60CEAE80BD}" type="pres">
      <dgm:prSet presAssocID="{1B4454AA-13A0-4BF2-B177-850DB7EA0150}" presName="parTxOnlySpace" presStyleCnt="0"/>
      <dgm:spPr/>
    </dgm:pt>
    <dgm:pt modelId="{ECA25593-D90D-455C-B9DF-5D17D2559B60}" type="pres">
      <dgm:prSet presAssocID="{4F978DFA-E42C-457B-B9DA-B5C69F3A35A3}" presName="parTxOnly" presStyleLbl="node1" presStyleIdx="2" presStyleCnt="3">
        <dgm:presLayoutVars>
          <dgm:chMax val="0"/>
          <dgm:chPref val="0"/>
          <dgm:bulletEnabled val="1"/>
        </dgm:presLayoutVars>
      </dgm:prSet>
      <dgm:spPr/>
      <dgm:t>
        <a:bodyPr/>
        <a:lstStyle/>
        <a:p>
          <a:endParaRPr lang="en-US"/>
        </a:p>
      </dgm:t>
    </dgm:pt>
  </dgm:ptLst>
  <dgm:cxnLst>
    <dgm:cxn modelId="{917583F6-1B63-4F54-AF69-45EEC6926DE2}" type="presOf" srcId="{8F357F3D-93FD-4791-B851-96A1BAC59B9F}" destId="{947512DB-EC88-4016-8C37-932441C8752B}" srcOrd="0" destOrd="0" presId="urn:microsoft.com/office/officeart/2005/8/layout/chevron1"/>
    <dgm:cxn modelId="{312F50F6-11D2-4B86-938F-4CE969BB7A48}" srcId="{5BF88352-E8CF-4EDC-8EEC-45F0FBA160A7}" destId="{4F978DFA-E42C-457B-B9DA-B5C69F3A35A3}" srcOrd="2" destOrd="0" parTransId="{135554CB-F658-41D1-9258-D8EF856463E5}" sibTransId="{D2693561-6650-4426-8A2D-649F58C49FC3}"/>
    <dgm:cxn modelId="{0184AA56-A1FD-4851-A96E-06046B36C737}" srcId="{5BF88352-E8CF-4EDC-8EEC-45F0FBA160A7}" destId="{8F357F3D-93FD-4791-B851-96A1BAC59B9F}" srcOrd="1" destOrd="0" parTransId="{5D011265-43E4-44F0-904C-BF3449A4F4A3}" sibTransId="{1B4454AA-13A0-4BF2-B177-850DB7EA0150}"/>
    <dgm:cxn modelId="{BE06A390-69A0-417B-B303-26ED4B336DD9}" srcId="{5BF88352-E8CF-4EDC-8EEC-45F0FBA160A7}" destId="{19AA570B-231F-4A57-8F36-6101C83251F3}" srcOrd="0" destOrd="0" parTransId="{9A4F4565-B659-42B5-B2C1-576850E5F956}" sibTransId="{BBDB11EE-C45F-46FC-83BB-894AEE5BAF9A}"/>
    <dgm:cxn modelId="{FDC15C3E-26FE-4172-BAC9-9472204054AB}" type="presOf" srcId="{4F978DFA-E42C-457B-B9DA-B5C69F3A35A3}" destId="{ECA25593-D90D-455C-B9DF-5D17D2559B60}" srcOrd="0" destOrd="0" presId="urn:microsoft.com/office/officeart/2005/8/layout/chevron1"/>
    <dgm:cxn modelId="{942CAA4D-5450-47B5-9BDD-EA6937DDB36E}" type="presOf" srcId="{19AA570B-231F-4A57-8F36-6101C83251F3}" destId="{F8E8B186-795F-41FB-BDA7-A1FDD03F7F2E}" srcOrd="0" destOrd="0" presId="urn:microsoft.com/office/officeart/2005/8/layout/chevron1"/>
    <dgm:cxn modelId="{1ED13E0A-5D7B-48F6-879D-3932B3F74306}" type="presOf" srcId="{5BF88352-E8CF-4EDC-8EEC-45F0FBA160A7}" destId="{2AAFC558-74EE-4DD1-89B7-0B98EBA886C9}" srcOrd="0" destOrd="0" presId="urn:microsoft.com/office/officeart/2005/8/layout/chevron1"/>
    <dgm:cxn modelId="{727CFD3B-4E9C-4807-8E4D-2C26905FAECC}" type="presParOf" srcId="{2AAFC558-74EE-4DD1-89B7-0B98EBA886C9}" destId="{F8E8B186-795F-41FB-BDA7-A1FDD03F7F2E}" srcOrd="0" destOrd="0" presId="urn:microsoft.com/office/officeart/2005/8/layout/chevron1"/>
    <dgm:cxn modelId="{52B0CA8A-E64F-4D23-BB60-22EE5566FB08}" type="presParOf" srcId="{2AAFC558-74EE-4DD1-89B7-0B98EBA886C9}" destId="{5079DEDF-6170-4050-95A8-FE4F89117873}" srcOrd="1" destOrd="0" presId="urn:microsoft.com/office/officeart/2005/8/layout/chevron1"/>
    <dgm:cxn modelId="{749105A7-D081-45D5-BB81-1B36E0A194F1}" type="presParOf" srcId="{2AAFC558-74EE-4DD1-89B7-0B98EBA886C9}" destId="{947512DB-EC88-4016-8C37-932441C8752B}" srcOrd="2" destOrd="0" presId="urn:microsoft.com/office/officeart/2005/8/layout/chevron1"/>
    <dgm:cxn modelId="{96571E12-0493-4798-8424-F90C03007AC3}" type="presParOf" srcId="{2AAFC558-74EE-4DD1-89B7-0B98EBA886C9}" destId="{F7123AE3-7775-42DE-B628-2A60CEAE80BD}" srcOrd="3" destOrd="0" presId="urn:microsoft.com/office/officeart/2005/8/layout/chevron1"/>
    <dgm:cxn modelId="{B71319D6-78DD-4DD0-8188-0C276526750A}" type="presParOf" srcId="{2AAFC558-74EE-4DD1-89B7-0B98EBA886C9}" destId="{ECA25593-D90D-455C-B9DF-5D17D2559B60}"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E8B186-795F-41FB-BDA7-A1FDD03F7F2E}">
      <dsp:nvSpPr>
        <dsp:cNvPr id="0" name=""/>
        <dsp:cNvSpPr/>
      </dsp:nvSpPr>
      <dsp:spPr>
        <a:xfrm>
          <a:off x="34447" y="0"/>
          <a:ext cx="2945010" cy="733645"/>
        </a:xfrm>
        <a:prstGeom prst="chevron">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6015" tIns="38672" rIns="38672" bIns="38672" numCol="1" spcCol="1270" anchor="ctr" anchorCtr="0">
          <a:noAutofit/>
        </a:bodyPr>
        <a:lstStyle/>
        <a:p>
          <a:pPr lvl="0" algn="ctr" defTabSz="1289050">
            <a:lnSpc>
              <a:spcPct val="90000"/>
            </a:lnSpc>
            <a:spcBef>
              <a:spcPct val="0"/>
            </a:spcBef>
            <a:spcAft>
              <a:spcPct val="35000"/>
            </a:spcAft>
          </a:pPr>
          <a:r>
            <a:rPr lang="en-US" sz="2900" kern="1200" dirty="0" smtClean="0"/>
            <a:t>MOM 2005</a:t>
          </a:r>
          <a:endParaRPr lang="en-US" sz="2900" kern="1200" dirty="0"/>
        </a:p>
      </dsp:txBody>
      <dsp:txXfrm>
        <a:off x="401270" y="0"/>
        <a:ext cx="2211365" cy="733645"/>
      </dsp:txXfrm>
    </dsp:sp>
    <dsp:sp modelId="{947512DB-EC88-4016-8C37-932441C8752B}">
      <dsp:nvSpPr>
        <dsp:cNvPr id="0" name=""/>
        <dsp:cNvSpPr/>
      </dsp:nvSpPr>
      <dsp:spPr>
        <a:xfrm>
          <a:off x="2652927" y="0"/>
          <a:ext cx="2945010" cy="733645"/>
        </a:xfrm>
        <a:prstGeom prst="chevron">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6015" tIns="38672" rIns="38672" bIns="38672" numCol="1" spcCol="1270" anchor="ctr" anchorCtr="0">
          <a:noAutofit/>
        </a:bodyPr>
        <a:lstStyle/>
        <a:p>
          <a:pPr lvl="0" algn="ctr" defTabSz="1289050">
            <a:lnSpc>
              <a:spcPct val="90000"/>
            </a:lnSpc>
            <a:spcBef>
              <a:spcPct val="0"/>
            </a:spcBef>
            <a:spcAft>
              <a:spcPct val="35000"/>
            </a:spcAft>
          </a:pPr>
          <a:r>
            <a:rPr lang="en-US" sz="2900" kern="1200" dirty="0" smtClean="0"/>
            <a:t>OpsMgr 2007</a:t>
          </a:r>
          <a:endParaRPr lang="en-US" sz="2900" kern="1200" dirty="0"/>
        </a:p>
      </dsp:txBody>
      <dsp:txXfrm>
        <a:off x="3019750" y="0"/>
        <a:ext cx="2211365" cy="733645"/>
      </dsp:txXfrm>
    </dsp:sp>
    <dsp:sp modelId="{ECA25593-D90D-455C-B9DF-5D17D2559B60}">
      <dsp:nvSpPr>
        <dsp:cNvPr id="0" name=""/>
        <dsp:cNvSpPr/>
      </dsp:nvSpPr>
      <dsp:spPr>
        <a:xfrm>
          <a:off x="5303436" y="0"/>
          <a:ext cx="2945010" cy="733645"/>
        </a:xfrm>
        <a:prstGeom prst="chevron">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xmlns:mc="http://schemas.openxmlformats.org/markup-compatibility/2006" xmlns:a14="http://schemas.microsoft.com/office/drawing/2010/main" val="000000" mc:Ignorable="">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6015" tIns="38672" rIns="38672" bIns="38672" numCol="1" spcCol="1270" anchor="ctr" anchorCtr="0">
          <a:noAutofit/>
        </a:bodyPr>
        <a:lstStyle/>
        <a:p>
          <a:pPr lvl="0" algn="ctr" defTabSz="1289050">
            <a:lnSpc>
              <a:spcPct val="90000"/>
            </a:lnSpc>
            <a:spcBef>
              <a:spcPct val="0"/>
            </a:spcBef>
            <a:spcAft>
              <a:spcPct val="35000"/>
            </a:spcAft>
          </a:pPr>
          <a:r>
            <a:rPr lang="en-US" sz="2900" kern="1200" dirty="0" smtClean="0"/>
            <a:t>OpsMgr R2</a:t>
          </a:r>
          <a:endParaRPr lang="en-US" sz="2900" kern="1200" dirty="0"/>
        </a:p>
      </dsp:txBody>
      <dsp:txXfrm>
        <a:off x="5670259" y="0"/>
        <a:ext cx="2211365" cy="733645"/>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smtClean="0">
                <a:latin typeface="Trebuchet MS" pitchFamily="34" charset="0"/>
              </a:rPr>
              <a:t>May 11 – 15, 2009</a:t>
            </a:r>
            <a:endParaRPr lang="en-US"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xmlns:mc="http://schemas.openxmlformats.org/markup-compatibility/2006" xmlns:a14="http://schemas.microsoft.com/office/drawing/2010/main" val="000000" mc:Ignorable=""/>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xmlns:mc="http://schemas.openxmlformats.org/markup-compatibility/2006" xmlns:a14="http://schemas.microsoft.com/office/drawing/2010/main" val="000000" mc:Ignorable=""/>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xmlns:mc="http://schemas.openxmlformats.org/markup-compatibility/2006" xmlns:a14="http://schemas.microsoft.com/office/drawing/2010/main" val="000000" mc:Ignorable=""/>
                </a:solidFill>
                <a:latin typeface="Trebuchet MS" pitchFamily="34" charset="0"/>
              </a:rPr>
            </a:br>
            <a:r>
              <a:rPr lang="en-US" sz="500" dirty="0" smtClean="0">
                <a:solidFill>
                  <a:srgbClr xmlns:mc="http://schemas.openxmlformats.org/markup-compatibility/2006" xmlns:a14="http://schemas.microsoft.com/office/drawing/2010/main" val="000000" mc:Ignorable=""/>
                </a:solidFill>
                <a:latin typeface="Trebuchet MS"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Trebuchet MS" pitchFamily="34" charset="0"/>
              </a:rPr>
              <a:pPr/>
              <a:t>‹#›</a:t>
            </a:fld>
            <a:endParaRPr lang="en-US" dirty="0">
              <a:latin typeface="Trebuchet MS" pitchFamily="34" charset="0"/>
            </a:endParaRPr>
          </a:p>
        </p:txBody>
      </p:sp>
    </p:spTree>
    <p:extLst>
      <p:ext uri="{BB962C8B-B14F-4D97-AF65-F5344CB8AC3E}">
        <p14:creationId xmlns:p14="http://schemas.microsoft.com/office/powerpoint/2010/main" val="3627823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xmlns:mc="http://schemas.openxmlformats.org/markup-compatibility/2006" xmlns:a14="http://schemas.microsoft.com/office/drawing/2010/main" val="000000" mc:Ignorable=""/>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xmlns:mc="http://schemas.openxmlformats.org/markup-compatibility/2006" xmlns:a14="http://schemas.microsoft.com/office/drawing/2010/main" val="000000" mc:Ignorable=""/>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xmlns:mc="http://schemas.openxmlformats.org/markup-compatibility/2006" xmlns:a14="http://schemas.microsoft.com/office/drawing/2010/main" val="000000" mc:Ignorable=""/>
                </a:solidFill>
                <a:latin typeface="Trebuchet MS" pitchFamily="34" charset="0"/>
              </a:rPr>
            </a:br>
            <a:r>
              <a:rPr lang="en-US" sz="500" smtClean="0">
                <a:solidFill>
                  <a:srgbClr xmlns:mc="http://schemas.openxmlformats.org/markup-compatibility/2006" xmlns:a14="http://schemas.microsoft.com/office/drawing/2010/main" val="000000" mc:Ignorable=""/>
                </a:solidFill>
                <a:latin typeface="Trebuchet MS" pitchFamily="34" charset="0"/>
              </a:rPr>
              <a:t>MICROSOFT MAKES NO WARRANTIES, EXPRESS, IMPLIED OR STATUTORY, AS TO THE INFORMATION IN THIS PRESENTATION.</a:t>
            </a:r>
            <a:endParaRPr lang="en-US" sz="500" dirty="0" smtClean="0">
              <a:solidFill>
                <a:srgbClr xmlns:mc="http://schemas.openxmlformats.org/markup-compatibility/2006" xmlns:a14="http://schemas.microsoft.com/office/drawing/2010/main" val="000000" mc:Ignorable=""/>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1223364497"/>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11/8/2009 9:23 AM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11/8/2009 9:23 AM</a:t>
            </a:fld>
            <a:endParaRPr lang="en-US" dirty="0"/>
          </a:p>
        </p:txBody>
      </p:sp>
      <p:sp>
        <p:nvSpPr>
          <p:cNvPr id="6" name="Footer Placeholder 5"/>
          <p:cNvSpPr>
            <a:spLocks noGrp="1"/>
          </p:cNvSpPr>
          <p:nvPr>
            <p:ph type="ftr" sz="quarter" idx="12"/>
          </p:nvPr>
        </p:nvSpPr>
        <p:spPr/>
        <p:txBody>
          <a:bodyPr/>
          <a:lstStyle/>
          <a:p>
            <a:r>
              <a:rPr lang="en-US" dirty="0" smtClean="0">
                <a:solidFill>
                  <a:srgbClr xmlns:mc="http://schemas.openxmlformats.org/markup-compatibility/2006" xmlns:a14="http://schemas.microsoft.com/office/drawing/2010/main" val="000000" mc:Ignorable=""/>
                </a:solidFill>
              </a:rPr>
              <a:t>© 2007 Microsoft Corporation. All rights reserved. Microsoft, Windows, Windows Vista and other product names are or may be registered trademarks and/or trademarks in the U.S. and/or other countries.</a:t>
            </a:r>
          </a:p>
          <a:p>
            <a:r>
              <a:rPr lang="en-US" dirty="0" smtClean="0">
                <a:solidFill>
                  <a:srgbClr xmlns:mc="http://schemas.openxmlformats.org/markup-compatibility/2006" xmlns:a14="http://schemas.microsoft.com/office/drawing/2010/main" val="000000" mc:Ignorable=""/>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xmlns:mc="http://schemas.openxmlformats.org/markup-compatibility/2006" xmlns:a14="http://schemas.microsoft.com/office/drawing/2010/main" val="000000" mc:Ignorable=""/>
                </a:solidFill>
              </a:rPr>
            </a:br>
            <a:r>
              <a:rPr lang="en-US" dirty="0" smtClean="0">
                <a:solidFill>
                  <a:srgbClr xmlns:mc="http://schemas.openxmlformats.org/markup-compatibility/2006" xmlns:a14="http://schemas.microsoft.com/office/drawing/2010/main" val="000000" mc:Ignorable=""/>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Header Placeholder 3"/>
          <p:cNvSpPr>
            <a:spLocks noGrp="1"/>
          </p:cNvSpPr>
          <p:nvPr>
            <p:ph type="hdr" sz="quarter" idx="10"/>
          </p:nvPr>
        </p:nvSpPr>
        <p:spPr/>
        <p:txBody>
          <a:bodyPr/>
          <a:lstStyle/>
          <a:p>
            <a:r>
              <a:rPr lang="en-US" dirty="0" smtClean="0"/>
              <a:t>Microsoft Management Summit 2007</a:t>
            </a:r>
          </a:p>
          <a:p>
            <a:r>
              <a:rPr lang="en-US" sz="1050" dirty="0" smtClean="0"/>
              <a:t>March 26-30, 2007 | San Diego, CA</a:t>
            </a:r>
          </a:p>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11/8/2009 9:23 AM</a:t>
            </a:fld>
            <a:endParaRPr lang="en-US" dirty="0"/>
          </a:p>
        </p:txBody>
      </p:sp>
      <p:sp>
        <p:nvSpPr>
          <p:cNvPr id="6" name="Footer Placeholder 5"/>
          <p:cNvSpPr>
            <a:spLocks noGrp="1"/>
          </p:cNvSpPr>
          <p:nvPr>
            <p:ph type="ftr" sz="quarter" idx="12"/>
          </p:nvPr>
        </p:nvSpPr>
        <p:spPr/>
        <p:txBody>
          <a:bodyPr/>
          <a:lstStyle/>
          <a:p>
            <a:r>
              <a:rPr lang="en-US" dirty="0" smtClean="0"/>
              <a:t>© 2006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11/8/2009 9:23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en-US" smtClean="0"/>
              <a:t>PRB-BDM Powerpoint template</a:t>
            </a:r>
            <a:endParaRPr lang="en-US" dirty="0"/>
          </a:p>
        </p:txBody>
      </p:sp>
      <p:sp>
        <p:nvSpPr>
          <p:cNvPr id="5" name="Date Placeholder 4"/>
          <p:cNvSpPr>
            <a:spLocks noGrp="1"/>
          </p:cNvSpPr>
          <p:nvPr>
            <p:ph type="dt" idx="11"/>
          </p:nvPr>
        </p:nvSpPr>
        <p:spPr/>
        <p:txBody>
          <a:bodyPr/>
          <a:lstStyle/>
          <a:p>
            <a:pPr>
              <a:defRPr/>
            </a:pPr>
            <a:fld id="{4E9DB35B-052E-4AA6-A2B2-8A8E07AA24E6}" type="datetime8">
              <a:rPr lang="en-US" smtClean="0"/>
              <a:pPr>
                <a:defRPr/>
              </a:pPr>
              <a:t>11/8/2009 9:23 AM</a:t>
            </a:fld>
            <a:endParaRPr lang="en-US" dirty="0"/>
          </a:p>
        </p:txBody>
      </p:sp>
      <p:sp>
        <p:nvSpPr>
          <p:cNvPr id="6" name="Slide Number Placeholder 5"/>
          <p:cNvSpPr>
            <a:spLocks noGrp="1"/>
          </p:cNvSpPr>
          <p:nvPr>
            <p:ph type="sldNum" sz="quarter" idx="12"/>
          </p:nvPr>
        </p:nvSpPr>
        <p:spPr/>
        <p:txBody>
          <a:bodyPr/>
          <a:lstStyle/>
          <a:p>
            <a:pPr>
              <a:defRPr/>
            </a:pPr>
            <a:fld id="{B40939CE-6F4D-48F1-B732-9B6A891DCB05}" type="slidenum">
              <a:rPr lang="en-US" smtClean="0"/>
              <a:pPr>
                <a:defRPr/>
              </a:pPr>
              <a:t>16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11/8/2009 9:23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11/8/2009 9:23 AM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5" name="Notes Placeholder 4"/>
          <p:cNvSpPr>
            <a:spLocks noGrp="1"/>
          </p:cNvSpPr>
          <p:nvPr>
            <p:ph type="body" sz="quarter" idx="11"/>
          </p:nvPr>
        </p:nvSpPr>
        <p:spPr/>
        <p:txBody>
          <a:bodyPr>
            <a:normAutofit/>
          </a:bodyPr>
          <a:lstStyle/>
          <a:p>
            <a:pPr marL="228600" indent="-228600">
              <a:buAutoNum type="arabicPeriod"/>
            </a:pPr>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5"/>
          <p:cNvSpPr>
            <a:spLocks noGrp="1" noRot="1" noChangeAspect="1" noTextEdit="1"/>
          </p:cNvSpPr>
          <p:nvPr>
            <p:ph type="sldImg"/>
          </p:nvPr>
        </p:nvSpPr>
        <p:spPr>
          <a:ln cap="flat">
            <a:headEnd type="none" w="med" len="med"/>
            <a:tailEnd type="none" w="med" len="med"/>
          </a:ln>
        </p:spPr>
      </p:sp>
      <p:sp>
        <p:nvSpPr>
          <p:cNvPr id="30722" name="Rectangle 3"/>
          <p:cNvSpPr>
            <a:spLocks noGrp="1" noChangeArrowheads="1"/>
          </p:cNvSpPr>
          <p:nvPr>
            <p:ph type="body" idx="1"/>
          </p:nvPr>
        </p:nvSpPr>
        <p:spPr>
          <a:xfrm>
            <a:off x="414338" y="3798888"/>
            <a:ext cx="6021387" cy="1692771"/>
          </a:xfrm>
        </p:spPr>
        <p:txBody>
          <a:bodyPr/>
          <a:lstStyle/>
          <a:p>
            <a:pPr hangingPunct="1"/>
            <a:endParaRPr lang="en-US" dirty="0"/>
          </a:p>
        </p:txBody>
      </p:sp>
      <p:sp>
        <p:nvSpPr>
          <p:cNvPr id="28" name="Rectangle 27"/>
          <p:cNvSpPr>
            <a:spLocks/>
          </p:cNvSpPr>
          <p:nvPr/>
        </p:nvSpPr>
        <p:spPr bwMode="auto">
          <a:xfrm>
            <a:off x="3884613" y="0"/>
            <a:ext cx="2971800" cy="457513"/>
          </a:xfrm>
          <a:prstGeom prst="rect">
            <a:avLst/>
          </a:prstGeom>
          <a:noFill/>
          <a:ln w="9525" cap="flat" cmpd="sng" algn="ctr">
            <a:solidFill>
              <a:srgbClr xmlns:mc="http://schemas.openxmlformats.org/markup-compatibility/2006" xmlns:a14="http://schemas.microsoft.com/office/drawing/2010/main" val="000000" mc:Ignorable=""/>
            </a:solidFill>
            <a:prstDash val="solid"/>
            <a:miter lim="800000"/>
            <a:headEnd type="none" w="med" len="med"/>
            <a:tailEnd type="none" w="med" len="med"/>
          </a:ln>
          <a:effectLst/>
        </p:spPr>
        <p:txBody>
          <a:bodyPr/>
          <a:lstStyle/>
          <a:p>
            <a:pPr eaLnBrk="0">
              <a:defRPr/>
            </a:pPr>
            <a:r>
              <a:rPr lang="en-US" sz="1800" kern="0" dirty="0">
                <a:latin typeface="Arial" pitchFamily="34" charset="0"/>
                <a:cs typeface="MS PGothic"/>
              </a:rPr>
              <a:t>*</a:t>
            </a:r>
            <a:endParaRPr kumimoji="1" lang="en-US" sz="1800" kern="0" dirty="0">
              <a:latin typeface="Arial" pitchFamily="34" charset="0"/>
              <a:cs typeface="MS PGothic"/>
            </a:endParaRPr>
          </a:p>
        </p:txBody>
      </p:sp>
      <p:sp>
        <p:nvSpPr>
          <p:cNvPr id="30724" name="Rectangle 29"/>
          <p:cNvSpPr>
            <a:spLocks/>
          </p:cNvSpPr>
          <p:nvPr/>
        </p:nvSpPr>
        <p:spPr bwMode="auto">
          <a:xfrm>
            <a:off x="0" y="8684926"/>
            <a:ext cx="2971800" cy="457513"/>
          </a:xfrm>
          <a:prstGeom prst="rect">
            <a:avLst/>
          </a:prstGeom>
          <a:noFill/>
          <a:ln w="9525" algn="ctr">
            <a:solidFill>
              <a:srgbClr xmlns:mc="http://schemas.openxmlformats.org/markup-compatibility/2006" xmlns:a14="http://schemas.microsoft.com/office/drawing/2010/main" val="000000" mc:Ignorable=""/>
            </a:solidFill>
            <a:miter lim="800000"/>
            <a:headEnd/>
            <a:tailEnd/>
          </a:ln>
        </p:spPr>
        <p:txBody>
          <a:bodyPr anchor="b"/>
          <a:lstStyle/>
          <a:p>
            <a:pPr>
              <a:defRPr/>
            </a:pPr>
            <a:endParaRPr lang="en-US" sz="1800" kern="0" dirty="0">
              <a:latin typeface="Arial" pitchFamily="34" charset="0"/>
              <a:cs typeface="MS PGothic"/>
            </a:endParaRPr>
          </a:p>
        </p:txBody>
      </p:sp>
      <p:sp>
        <p:nvSpPr>
          <p:cNvPr id="8" name="Rectangle 7"/>
          <p:cNvSpPr>
            <a:spLocks/>
          </p:cNvSpPr>
          <p:nvPr/>
        </p:nvSpPr>
        <p:spPr bwMode="auto">
          <a:xfrm>
            <a:off x="3884613" y="8684926"/>
            <a:ext cx="2971800" cy="457513"/>
          </a:xfrm>
          <a:prstGeom prst="rect">
            <a:avLst/>
          </a:prstGeom>
          <a:noFill/>
          <a:ln w="9525" cap="flat" cmpd="sng" algn="ctr">
            <a:solidFill>
              <a:srgbClr xmlns:mc="http://schemas.openxmlformats.org/markup-compatibility/2006" xmlns:a14="http://schemas.microsoft.com/office/drawing/2010/main" val="000000" mc:Ignorable=""/>
            </a:solidFill>
            <a:prstDash val="solid"/>
            <a:miter lim="800000"/>
            <a:headEnd type="none" w="med" len="med"/>
            <a:tailEnd type="none" w="med" len="med"/>
          </a:ln>
          <a:effectLst/>
        </p:spPr>
        <p:txBody>
          <a:bodyPr anchor="b"/>
          <a:lstStyle/>
          <a:p>
            <a:pPr eaLnBrk="0">
              <a:defRPr/>
            </a:pPr>
            <a:fld id="{8A761334-DE97-4020-A34D-C6557D466687}" type="slidenum">
              <a:rPr lang="en-US" sz="1800" kern="0">
                <a:latin typeface="Arial" pitchFamily="34" charset="0"/>
                <a:cs typeface="MS PGothic"/>
              </a:rPr>
              <a:pPr eaLnBrk="0">
                <a:defRPr/>
              </a:pPr>
              <a:t>4</a:t>
            </a:fld>
            <a:endParaRPr kumimoji="1" lang="en-US" sz="1800" kern="0" dirty="0">
              <a:latin typeface="Arial" pitchFamily="34" charset="0"/>
              <a:cs typeface="MS PGothic"/>
            </a:endParaRPr>
          </a:p>
        </p:txBody>
      </p:sp>
      <p:sp>
        <p:nvSpPr>
          <p:cNvPr id="30726" name="Rectangle 6"/>
          <p:cNvSpPr>
            <a:spLocks/>
          </p:cNvSpPr>
          <p:nvPr/>
        </p:nvSpPr>
        <p:spPr bwMode="auto">
          <a:xfrm>
            <a:off x="0" y="0"/>
            <a:ext cx="2971800" cy="457513"/>
          </a:xfrm>
          <a:prstGeom prst="rect">
            <a:avLst/>
          </a:prstGeom>
          <a:noFill/>
          <a:ln w="9525" algn="ctr">
            <a:solidFill>
              <a:srgbClr xmlns:mc="http://schemas.openxmlformats.org/markup-compatibility/2006" xmlns:a14="http://schemas.microsoft.com/office/drawing/2010/main" val="000000" mc:Ignorable=""/>
            </a:solidFill>
            <a:miter lim="800000"/>
            <a:headEnd/>
            <a:tailEnd/>
          </a:ln>
        </p:spPr>
        <p:txBody>
          <a:bodyPr/>
          <a:lstStyle/>
          <a:p>
            <a:pPr>
              <a:defRPr/>
            </a:pPr>
            <a:endParaRPr lang="en-US" sz="1800" kern="0" dirty="0">
              <a:latin typeface="Arial" pitchFamily="34" charset="0"/>
              <a:cs typeface="MS PGothic"/>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5"/>
          <p:cNvSpPr>
            <a:spLocks noGrp="1" noRot="1" noChangeAspect="1" noTextEdit="1"/>
          </p:cNvSpPr>
          <p:nvPr>
            <p:ph type="sldImg"/>
          </p:nvPr>
        </p:nvSpPr>
        <p:spPr>
          <a:ln cap="flat">
            <a:headEnd type="none" w="med" len="med"/>
            <a:tailEnd type="none" w="med" len="med"/>
          </a:ln>
        </p:spPr>
      </p:sp>
      <p:sp>
        <p:nvSpPr>
          <p:cNvPr id="30722" name="Rectangle 3"/>
          <p:cNvSpPr>
            <a:spLocks noGrp="1" noChangeArrowheads="1"/>
          </p:cNvSpPr>
          <p:nvPr>
            <p:ph type="body" idx="1"/>
          </p:nvPr>
        </p:nvSpPr>
        <p:spPr>
          <a:xfrm>
            <a:off x="414338" y="3798888"/>
            <a:ext cx="6021387" cy="1692771"/>
          </a:xfrm>
        </p:spPr>
        <p:txBody>
          <a:bodyPr/>
          <a:lstStyle/>
          <a:p>
            <a:pPr hangingPunct="1"/>
            <a:endParaRPr lang="en-US" dirty="0" smtClean="0"/>
          </a:p>
        </p:txBody>
      </p:sp>
      <p:sp>
        <p:nvSpPr>
          <p:cNvPr id="28" name="Rectangle 27"/>
          <p:cNvSpPr>
            <a:spLocks/>
          </p:cNvSpPr>
          <p:nvPr/>
        </p:nvSpPr>
        <p:spPr bwMode="auto">
          <a:xfrm>
            <a:off x="3884613" y="0"/>
            <a:ext cx="2971800" cy="457513"/>
          </a:xfrm>
          <a:prstGeom prst="rect">
            <a:avLst/>
          </a:prstGeom>
          <a:noFill/>
          <a:ln w="9525" cap="flat" cmpd="sng" algn="ctr">
            <a:solidFill>
              <a:srgbClr xmlns:mc="http://schemas.openxmlformats.org/markup-compatibility/2006" xmlns:a14="http://schemas.microsoft.com/office/drawing/2010/main" val="000000" mc:Ignorable=""/>
            </a:solidFill>
            <a:prstDash val="solid"/>
            <a:miter lim="800000"/>
            <a:headEnd type="none" w="med" len="med"/>
            <a:tailEnd type="none" w="med" len="med"/>
          </a:ln>
          <a:effectLst/>
        </p:spPr>
        <p:txBody>
          <a:bodyPr/>
          <a:lstStyle/>
          <a:p>
            <a:pPr eaLnBrk="0">
              <a:defRPr/>
            </a:pPr>
            <a:r>
              <a:rPr lang="en-US" sz="1800" kern="0" dirty="0">
                <a:latin typeface="Arial" pitchFamily="34" charset="0"/>
                <a:cs typeface="MS PGothic"/>
              </a:rPr>
              <a:t>*</a:t>
            </a:r>
            <a:endParaRPr kumimoji="1" lang="en-US" sz="1800" kern="0" dirty="0">
              <a:latin typeface="Arial" pitchFamily="34" charset="0"/>
              <a:cs typeface="MS PGothic"/>
            </a:endParaRPr>
          </a:p>
        </p:txBody>
      </p:sp>
      <p:sp>
        <p:nvSpPr>
          <p:cNvPr id="30724" name="Rectangle 29"/>
          <p:cNvSpPr>
            <a:spLocks/>
          </p:cNvSpPr>
          <p:nvPr/>
        </p:nvSpPr>
        <p:spPr bwMode="auto">
          <a:xfrm>
            <a:off x="0" y="8684926"/>
            <a:ext cx="2971800" cy="457513"/>
          </a:xfrm>
          <a:prstGeom prst="rect">
            <a:avLst/>
          </a:prstGeom>
          <a:noFill/>
          <a:ln w="9525" algn="ctr">
            <a:solidFill>
              <a:srgbClr xmlns:mc="http://schemas.openxmlformats.org/markup-compatibility/2006" xmlns:a14="http://schemas.microsoft.com/office/drawing/2010/main" val="000000" mc:Ignorable=""/>
            </a:solidFill>
            <a:miter lim="800000"/>
            <a:headEnd/>
            <a:tailEnd/>
          </a:ln>
        </p:spPr>
        <p:txBody>
          <a:bodyPr anchor="b"/>
          <a:lstStyle/>
          <a:p>
            <a:pPr>
              <a:defRPr/>
            </a:pPr>
            <a:endParaRPr lang="en-US" sz="1800" kern="0" dirty="0">
              <a:latin typeface="Arial" pitchFamily="34" charset="0"/>
              <a:cs typeface="MS PGothic"/>
            </a:endParaRPr>
          </a:p>
        </p:txBody>
      </p:sp>
      <p:sp>
        <p:nvSpPr>
          <p:cNvPr id="8" name="Rectangle 7"/>
          <p:cNvSpPr>
            <a:spLocks/>
          </p:cNvSpPr>
          <p:nvPr/>
        </p:nvSpPr>
        <p:spPr bwMode="auto">
          <a:xfrm>
            <a:off x="3884613" y="8684926"/>
            <a:ext cx="2971800" cy="457513"/>
          </a:xfrm>
          <a:prstGeom prst="rect">
            <a:avLst/>
          </a:prstGeom>
          <a:noFill/>
          <a:ln w="9525" cap="flat" cmpd="sng" algn="ctr">
            <a:solidFill>
              <a:srgbClr xmlns:mc="http://schemas.openxmlformats.org/markup-compatibility/2006" xmlns:a14="http://schemas.microsoft.com/office/drawing/2010/main" val="000000" mc:Ignorable=""/>
            </a:solidFill>
            <a:prstDash val="solid"/>
            <a:miter lim="800000"/>
            <a:headEnd type="none" w="med" len="med"/>
            <a:tailEnd type="none" w="med" len="med"/>
          </a:ln>
          <a:effectLst/>
        </p:spPr>
        <p:txBody>
          <a:bodyPr anchor="b"/>
          <a:lstStyle/>
          <a:p>
            <a:pPr eaLnBrk="0">
              <a:defRPr/>
            </a:pPr>
            <a:fld id="{8A761334-DE97-4020-A34D-C6557D466687}" type="slidenum">
              <a:rPr lang="en-US" sz="1800" kern="0">
                <a:latin typeface="Arial" pitchFamily="34" charset="0"/>
                <a:cs typeface="MS PGothic"/>
              </a:rPr>
              <a:pPr eaLnBrk="0">
                <a:defRPr/>
              </a:pPr>
              <a:t>5</a:t>
            </a:fld>
            <a:endParaRPr kumimoji="1" lang="en-US" sz="1800" kern="0" dirty="0">
              <a:latin typeface="Arial" pitchFamily="34" charset="0"/>
              <a:cs typeface="MS PGothic"/>
            </a:endParaRPr>
          </a:p>
        </p:txBody>
      </p:sp>
      <p:sp>
        <p:nvSpPr>
          <p:cNvPr id="30726" name="Rectangle 6"/>
          <p:cNvSpPr>
            <a:spLocks/>
          </p:cNvSpPr>
          <p:nvPr/>
        </p:nvSpPr>
        <p:spPr bwMode="auto">
          <a:xfrm>
            <a:off x="0" y="0"/>
            <a:ext cx="2971800" cy="457513"/>
          </a:xfrm>
          <a:prstGeom prst="rect">
            <a:avLst/>
          </a:prstGeom>
          <a:noFill/>
          <a:ln w="9525" algn="ctr">
            <a:solidFill>
              <a:srgbClr xmlns:mc="http://schemas.openxmlformats.org/markup-compatibility/2006" xmlns:a14="http://schemas.microsoft.com/office/drawing/2010/main" val="000000" mc:Ignorable=""/>
            </a:solidFill>
            <a:miter lim="800000"/>
            <a:headEnd/>
            <a:tailEnd/>
          </a:ln>
        </p:spPr>
        <p:txBody>
          <a:bodyPr/>
          <a:lstStyle/>
          <a:p>
            <a:pPr>
              <a:defRPr/>
            </a:pPr>
            <a:endParaRPr lang="en-US" sz="1800" kern="0" dirty="0">
              <a:latin typeface="Arial" pitchFamily="34" charset="0"/>
              <a:cs typeface="MS PGothic"/>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11/8/2009 9:23 AM</a:t>
            </a:fld>
            <a:endParaRPr lang="en-US" dirty="0"/>
          </a:p>
        </p:txBody>
      </p:sp>
      <p:sp>
        <p:nvSpPr>
          <p:cNvPr id="6" name="Footer Placeholder 5"/>
          <p:cNvSpPr>
            <a:spLocks noGrp="1"/>
          </p:cNvSpPr>
          <p:nvPr>
            <p:ph type="ftr" sz="quarter" idx="12"/>
          </p:nvPr>
        </p:nvSpPr>
        <p:spPr/>
        <p:txBody>
          <a:bodyPr/>
          <a:lstStyle/>
          <a:p>
            <a:r>
              <a:rPr lang="en-US" dirty="0" smtClean="0">
                <a:solidFill>
                  <a:srgbClr xmlns:mc="http://schemas.openxmlformats.org/markup-compatibility/2006" xmlns:a14="http://schemas.microsoft.com/office/drawing/2010/main" val="000000" mc:Ignorable=""/>
                </a:solidFill>
              </a:rPr>
              <a:t>© 2007 Microsoft Corporation. All rights reserved. Microsoft, Windows, Windows Vista and other product names are or may be registered trademarks and/or trademarks in the U.S. and/or other countries.</a:t>
            </a:r>
          </a:p>
          <a:p>
            <a:r>
              <a:rPr lang="en-US" dirty="0" smtClean="0">
                <a:solidFill>
                  <a:srgbClr xmlns:mc="http://schemas.openxmlformats.org/markup-compatibility/2006" xmlns:a14="http://schemas.microsoft.com/office/drawing/2010/main" val="000000" mc:Ignorable=""/>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xmlns:mc="http://schemas.openxmlformats.org/markup-compatibility/2006" xmlns:a14="http://schemas.microsoft.com/office/drawing/2010/main" val="000000" mc:Ignorable=""/>
                </a:solidFill>
              </a:rPr>
            </a:br>
            <a:r>
              <a:rPr lang="en-US" dirty="0" smtClean="0">
                <a:solidFill>
                  <a:srgbClr xmlns:mc="http://schemas.openxmlformats.org/markup-compatibility/2006" xmlns:a14="http://schemas.microsoft.com/office/drawing/2010/main" val="000000" mc:Ignorable=""/>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sz="900" kern="1200" dirty="0" smtClean="0">
              <a:solidFill>
                <a:schemeClr val="tx1"/>
              </a:solidFill>
              <a:latin typeface="Segoe" pitchFamily="34" charset="0"/>
              <a:ea typeface="+mn-ea"/>
              <a:cs typeface="+mn-cs"/>
            </a:endParaRPr>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11/8/2009 9:23 AM</a:t>
            </a:fld>
            <a:endParaRPr lang="en-US" dirty="0"/>
          </a:p>
        </p:txBody>
      </p:sp>
      <p:sp>
        <p:nvSpPr>
          <p:cNvPr id="6" name="Footer Placeholder 5"/>
          <p:cNvSpPr>
            <a:spLocks noGrp="1"/>
          </p:cNvSpPr>
          <p:nvPr>
            <p:ph type="ftr" sz="quarter" idx="12"/>
          </p:nvPr>
        </p:nvSpPr>
        <p:spPr/>
        <p:txBody>
          <a:bodyPr/>
          <a:lstStyle/>
          <a:p>
            <a:r>
              <a:rPr lang="en-US" dirty="0" smtClean="0">
                <a:solidFill>
                  <a:srgbClr xmlns:mc="http://schemas.openxmlformats.org/markup-compatibility/2006" xmlns:a14="http://schemas.microsoft.com/office/drawing/2010/main" val="000000" mc:Ignorable=""/>
                </a:solidFill>
              </a:rPr>
              <a:t>© 2007 Microsoft Corporation. All rights reserved. Microsoft, Windows, Windows Vista and other product names are or may be registered trademarks and/or trademarks in the U.S. and/or other countries.</a:t>
            </a:r>
          </a:p>
          <a:p>
            <a:r>
              <a:rPr lang="en-US" dirty="0" smtClean="0">
                <a:solidFill>
                  <a:srgbClr xmlns:mc="http://schemas.openxmlformats.org/markup-compatibility/2006" xmlns:a14="http://schemas.microsoft.com/office/drawing/2010/main" val="000000" mc:Ignorable=""/>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xmlns:mc="http://schemas.openxmlformats.org/markup-compatibility/2006" xmlns:a14="http://schemas.microsoft.com/office/drawing/2010/main" val="000000" mc:Ignorable=""/>
                </a:solidFill>
              </a:rPr>
            </a:br>
            <a:r>
              <a:rPr lang="en-US" dirty="0" smtClean="0">
                <a:solidFill>
                  <a:srgbClr xmlns:mc="http://schemas.openxmlformats.org/markup-compatibility/2006" xmlns:a14="http://schemas.microsoft.com/office/drawing/2010/main" val="000000" mc:Ignorable=""/>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xmlns:p14="http://schemas.microsoft.com/office/powerpoint/2010/mai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56041066"/>
      </p:ext>
    </p:extLst>
  </p:cSld>
  <p:clrMapOvr>
    <a:masterClrMapping/>
  </p:clrMapOvr>
  <p:transition xmlns:p14="http://schemas.microsoft.com/office/powerpoint/2010/main" spd="med" advClick="0" advTm="5000">
    <p:fade/>
  </p:transition>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xmlns:p14="http://schemas.microsoft.com/office/powerpoint/2010/mai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7" r:id="rId11"/>
    <p:sldLayoutId id="2147483728" r:id="rId12"/>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10/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xmlns:mc="http://schemas.openxmlformats.org/markup-compatibility/2006" xmlns:a14="http://schemas.microsoft.com/office/drawing/2010/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xmlns:mc="http://schemas.openxmlformats.org/markup-compatibility/2006" xmlns:a14="http://schemas.microsoft.com/office/drawing/2010/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xmlns:mc="http://schemas.openxmlformats.org/markup-compatibility/2006" xmlns:a14="http://schemas.microsoft.com/office/drawing/2010/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xmlns:mc="http://schemas.openxmlformats.org/markup-compatibility/2006" xmlns:a14="http://schemas.microsoft.com/office/drawing/2010/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xmlns:mc="http://schemas.openxmlformats.org/markup-compatibility/2006" xmlns:a14="http://schemas.microsoft.com/office/drawing/2010/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www.microsoft.com/systemcenter/operationsmanager/en/us/whats-new.aspx"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hyperlink" Target="http://technet.microsoft.com/en-us/opsmgr/dd239186.aspx"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www.myitforum.com/" TargetMode="External"/><Relationship Id="rId3" Type="http://schemas.openxmlformats.org/officeDocument/2006/relationships/hyperlink" Target="http://www.microsoft.com/systemcenter" TargetMode="External"/><Relationship Id="rId7" Type="http://schemas.openxmlformats.org/officeDocument/2006/relationships/hyperlink" Target="http://www.systemcentercentral.com/" TargetMode="External"/><Relationship Id="rId12" Type="http://schemas.openxmlformats.org/officeDocument/2006/relationships/hyperlink" Target="mailto:scnetsup@microsoft.com"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hyperlink" Target="http://blogs.technet.com/systemcenter" TargetMode="External"/><Relationship Id="rId11" Type="http://schemas.openxmlformats.org/officeDocument/2006/relationships/hyperlink" Target="http://www.virtualizationfeed.com/" TargetMode="External"/><Relationship Id="rId5" Type="http://schemas.openxmlformats.org/officeDocument/2006/relationships/hyperlink" Target="http://www.microsoft.com/virtualization" TargetMode="External"/><Relationship Id="rId10" Type="http://schemas.openxmlformats.org/officeDocument/2006/relationships/hyperlink" Target="http://twitter.com/system_center" TargetMode="External"/><Relationship Id="rId4" Type="http://schemas.openxmlformats.org/officeDocument/2006/relationships/hyperlink" Target="http://technet.microsoft.com/systemcenter/" TargetMode="External"/><Relationship Id="rId9" Type="http://schemas.openxmlformats.org/officeDocument/2006/relationships/hyperlink" Target="http://edge.technet.com/systemcenter"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www.microsoft.com/learning" TargetMode="External"/><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6.png"/><Relationship Id="rId4" Type="http://schemas.openxmlformats.org/officeDocument/2006/relationships/hyperlink" Target="http://microsoft.com/technet" TargetMode="External"/><Relationship Id="rId9" Type="http://schemas.openxmlformats.org/officeDocument/2006/relationships/image" Target="../media/image15.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230189"/>
            <a:ext cx="8382000" cy="1218795"/>
          </a:xfrm>
        </p:spPr>
        <p:txBody>
          <a:bodyPr/>
          <a:lstStyle/>
          <a:p>
            <a:r>
              <a:rPr lang="en-US" sz="4400" dirty="0" smtClean="0"/>
              <a:t>How </a:t>
            </a:r>
            <a:r>
              <a:rPr lang="en-US" sz="4400" dirty="0" err="1" smtClean="0"/>
              <a:t>OpsMgr</a:t>
            </a:r>
            <a:r>
              <a:rPr lang="en-US" sz="4400" dirty="0" smtClean="0"/>
              <a:t> R2 Empowers the Service Manager</a:t>
            </a:r>
            <a:endParaRPr lang="en-US" sz="4400" dirty="0"/>
          </a:p>
        </p:txBody>
      </p:sp>
      <p:sp>
        <p:nvSpPr>
          <p:cNvPr id="8" name="Content Placeholder 7"/>
          <p:cNvSpPr>
            <a:spLocks noGrp="1"/>
          </p:cNvSpPr>
          <p:nvPr>
            <p:ph idx="1"/>
          </p:nvPr>
        </p:nvSpPr>
        <p:spPr>
          <a:xfrm>
            <a:off x="381000" y="1690577"/>
            <a:ext cx="8382000" cy="2233756"/>
          </a:xfrm>
        </p:spPr>
        <p:txBody>
          <a:bodyPr/>
          <a:lstStyle/>
          <a:p>
            <a:r>
              <a:rPr lang="en-US" b="1" dirty="0" smtClean="0">
                <a:solidFill>
                  <a:schemeClr val="tx1"/>
                </a:solidFill>
              </a:rPr>
              <a:t>Reduce</a:t>
            </a:r>
            <a:r>
              <a:rPr lang="en-US" dirty="0" smtClean="0">
                <a:solidFill>
                  <a:schemeClr val="tx1"/>
                </a:solidFill>
              </a:rPr>
              <a:t> </a:t>
            </a:r>
            <a:r>
              <a:rPr lang="en-US" b="1" dirty="0" smtClean="0">
                <a:solidFill>
                  <a:schemeClr val="tx1"/>
                </a:solidFill>
              </a:rPr>
              <a:t>costs</a:t>
            </a:r>
            <a:r>
              <a:rPr lang="en-US" dirty="0" smtClean="0">
                <a:solidFill>
                  <a:schemeClr val="tx1"/>
                </a:solidFill>
              </a:rPr>
              <a:t> </a:t>
            </a:r>
            <a:r>
              <a:rPr lang="en-US" dirty="0" smtClean="0"/>
              <a:t>with templates</a:t>
            </a:r>
          </a:p>
          <a:p>
            <a:r>
              <a:rPr lang="en-US" b="1" dirty="0" smtClean="0">
                <a:solidFill>
                  <a:schemeClr val="tx1"/>
                </a:solidFill>
              </a:rPr>
              <a:t>Increase</a:t>
            </a:r>
            <a:r>
              <a:rPr lang="en-US" dirty="0" smtClean="0">
                <a:solidFill>
                  <a:schemeClr val="tx1"/>
                </a:solidFill>
              </a:rPr>
              <a:t> </a:t>
            </a:r>
            <a:r>
              <a:rPr lang="en-US" b="1" dirty="0" smtClean="0">
                <a:solidFill>
                  <a:schemeClr val="tx1"/>
                </a:solidFill>
              </a:rPr>
              <a:t>flexibility</a:t>
            </a:r>
            <a:r>
              <a:rPr lang="en-US" dirty="0" smtClean="0">
                <a:solidFill>
                  <a:schemeClr val="tx1"/>
                </a:solidFill>
              </a:rPr>
              <a:t> </a:t>
            </a:r>
            <a:r>
              <a:rPr lang="en-US" dirty="0" smtClean="0"/>
              <a:t>with Service Level Authoring &amp; Dashboards</a:t>
            </a:r>
          </a:p>
          <a:p>
            <a:r>
              <a:rPr lang="en-US" b="1" dirty="0" smtClean="0">
                <a:solidFill>
                  <a:schemeClr val="tx1"/>
                </a:solidFill>
              </a:rPr>
              <a:t>Provide</a:t>
            </a:r>
            <a:r>
              <a:rPr lang="en-US" dirty="0" smtClean="0">
                <a:solidFill>
                  <a:schemeClr val="tx1"/>
                </a:solidFill>
              </a:rPr>
              <a:t> </a:t>
            </a:r>
            <a:r>
              <a:rPr lang="en-US" b="1" dirty="0" smtClean="0">
                <a:solidFill>
                  <a:schemeClr val="tx1"/>
                </a:solidFill>
              </a:rPr>
              <a:t>a</a:t>
            </a:r>
            <a:r>
              <a:rPr lang="en-US" dirty="0" smtClean="0">
                <a:solidFill>
                  <a:schemeClr val="tx1"/>
                </a:solidFill>
              </a:rPr>
              <a:t> </a:t>
            </a:r>
            <a:r>
              <a:rPr lang="en-US" b="1" dirty="0" smtClean="0">
                <a:solidFill>
                  <a:schemeClr val="tx1"/>
                </a:solidFill>
              </a:rPr>
              <a:t>holistic</a:t>
            </a:r>
            <a:r>
              <a:rPr lang="en-US" dirty="0" smtClean="0">
                <a:solidFill>
                  <a:schemeClr val="tx1"/>
                </a:solidFill>
              </a:rPr>
              <a:t> </a:t>
            </a:r>
            <a:r>
              <a:rPr lang="en-US" b="1" dirty="0" smtClean="0">
                <a:solidFill>
                  <a:schemeClr val="tx1"/>
                </a:solidFill>
              </a:rPr>
              <a:t>view</a:t>
            </a:r>
            <a:r>
              <a:rPr lang="en-US" dirty="0" smtClean="0">
                <a:solidFill>
                  <a:schemeClr val="tx1"/>
                </a:solidFill>
              </a:rPr>
              <a:t> </a:t>
            </a:r>
            <a:r>
              <a:rPr lang="en-US" dirty="0" smtClean="0"/>
              <a:t>of the service</a:t>
            </a:r>
          </a:p>
          <a:p>
            <a:endParaRPr lang="en-US" dirty="0" smtClean="0"/>
          </a:p>
        </p:txBody>
      </p:sp>
    </p:spTree>
    <p:extLst>
      <p:ext uri="{BB962C8B-B14F-4D97-AF65-F5344CB8AC3E}">
        <p14:creationId xmlns:p14="http://schemas.microsoft.com/office/powerpoint/2010/main" val="3175368320"/>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What’s new in </a:t>
            </a:r>
            <a:r>
              <a:rPr lang="en-US" dirty="0" err="1" smtClean="0"/>
              <a:t>OpsMgr</a:t>
            </a:r>
            <a:r>
              <a:rPr lang="en-US" dirty="0" smtClean="0"/>
              <a:t> R2 </a:t>
            </a:r>
            <a:br>
              <a:rPr lang="en-US" dirty="0" smtClean="0"/>
            </a:br>
            <a:r>
              <a:rPr lang="en-US" dirty="0" smtClean="0"/>
              <a:t>for the Operator</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ext uri="{BB962C8B-B14F-4D97-AF65-F5344CB8AC3E}">
        <p14:creationId xmlns:p14="http://schemas.microsoft.com/office/powerpoint/2010/main" val="1465469030"/>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230189"/>
            <a:ext cx="8382000" cy="1218795"/>
          </a:xfrm>
        </p:spPr>
        <p:txBody>
          <a:bodyPr/>
          <a:lstStyle/>
          <a:p>
            <a:r>
              <a:rPr lang="en-US" sz="4400" dirty="0" smtClean="0"/>
              <a:t>How </a:t>
            </a:r>
            <a:r>
              <a:rPr lang="en-US" sz="4400" dirty="0" err="1" smtClean="0"/>
              <a:t>OpsMgr</a:t>
            </a:r>
            <a:r>
              <a:rPr lang="en-US" sz="4400" dirty="0" smtClean="0"/>
              <a:t> R2 Simplifies the Life the Operator</a:t>
            </a:r>
            <a:endParaRPr lang="en-US" sz="4400" dirty="0"/>
          </a:p>
        </p:txBody>
      </p:sp>
      <p:sp>
        <p:nvSpPr>
          <p:cNvPr id="8" name="Content Placeholder 7"/>
          <p:cNvSpPr>
            <a:spLocks noGrp="1"/>
          </p:cNvSpPr>
          <p:nvPr>
            <p:ph idx="1"/>
          </p:nvPr>
        </p:nvSpPr>
        <p:spPr>
          <a:xfrm>
            <a:off x="381000" y="1807535"/>
            <a:ext cx="8382000" cy="2913321"/>
          </a:xfrm>
        </p:spPr>
        <p:txBody>
          <a:bodyPr/>
          <a:lstStyle/>
          <a:p>
            <a:r>
              <a:rPr lang="en-US" sz="2800" b="1" dirty="0" smtClean="0">
                <a:solidFill>
                  <a:schemeClr val="tx1"/>
                </a:solidFill>
              </a:rPr>
              <a:t>Increase</a:t>
            </a:r>
            <a:r>
              <a:rPr lang="en-US" sz="2800" dirty="0" smtClean="0">
                <a:solidFill>
                  <a:schemeClr val="tx1"/>
                </a:solidFill>
              </a:rPr>
              <a:t> </a:t>
            </a:r>
            <a:r>
              <a:rPr lang="en-US" sz="2800" b="1" dirty="0" smtClean="0">
                <a:solidFill>
                  <a:schemeClr val="tx1"/>
                </a:solidFill>
              </a:rPr>
              <a:t>efficiency</a:t>
            </a:r>
            <a:r>
              <a:rPr lang="en-US" sz="2800" dirty="0" smtClean="0">
                <a:solidFill>
                  <a:schemeClr val="tx1"/>
                </a:solidFill>
              </a:rPr>
              <a:t> </a:t>
            </a:r>
            <a:r>
              <a:rPr lang="en-US" sz="2800" dirty="0" smtClean="0"/>
              <a:t>with improved console performance</a:t>
            </a:r>
          </a:p>
          <a:p>
            <a:r>
              <a:rPr lang="en-US" sz="2800" b="1" dirty="0" smtClean="0">
                <a:solidFill>
                  <a:schemeClr val="tx1"/>
                </a:solidFill>
              </a:rPr>
              <a:t>Decrease</a:t>
            </a:r>
            <a:r>
              <a:rPr lang="en-US" sz="2800" dirty="0" smtClean="0">
                <a:solidFill>
                  <a:schemeClr val="tx1"/>
                </a:solidFill>
              </a:rPr>
              <a:t> </a:t>
            </a:r>
            <a:r>
              <a:rPr lang="en-US" sz="2800" b="1" dirty="0" smtClean="0">
                <a:solidFill>
                  <a:schemeClr val="tx1"/>
                </a:solidFill>
              </a:rPr>
              <a:t>time-to-value</a:t>
            </a:r>
            <a:r>
              <a:rPr lang="en-US" sz="2800" dirty="0" smtClean="0">
                <a:solidFill>
                  <a:schemeClr val="tx1"/>
                </a:solidFill>
              </a:rPr>
              <a:t> </a:t>
            </a:r>
            <a:r>
              <a:rPr lang="en-US" sz="2800" dirty="0" smtClean="0"/>
              <a:t>with simplified user experience</a:t>
            </a:r>
          </a:p>
          <a:p>
            <a:r>
              <a:rPr lang="en-US" sz="2800" b="1" dirty="0" smtClean="0">
                <a:solidFill>
                  <a:schemeClr val="tx1"/>
                </a:solidFill>
              </a:rPr>
              <a:t>Increase</a:t>
            </a:r>
            <a:r>
              <a:rPr lang="en-US" sz="2800" dirty="0" smtClean="0">
                <a:solidFill>
                  <a:schemeClr val="tx1"/>
                </a:solidFill>
              </a:rPr>
              <a:t> </a:t>
            </a:r>
            <a:r>
              <a:rPr lang="en-US" sz="2800" b="1" dirty="0" smtClean="0">
                <a:solidFill>
                  <a:schemeClr val="tx1"/>
                </a:solidFill>
              </a:rPr>
              <a:t>flexibility</a:t>
            </a:r>
            <a:r>
              <a:rPr lang="en-US" sz="2800" dirty="0" smtClean="0">
                <a:solidFill>
                  <a:schemeClr val="tx1"/>
                </a:solidFill>
              </a:rPr>
              <a:t> </a:t>
            </a:r>
            <a:r>
              <a:rPr lang="en-US" sz="2800" dirty="0" smtClean="0"/>
              <a:t>with the web console</a:t>
            </a:r>
          </a:p>
          <a:p>
            <a:r>
              <a:rPr lang="en-US" sz="2800" b="1" dirty="0" smtClean="0">
                <a:solidFill>
                  <a:schemeClr val="tx1"/>
                </a:solidFill>
              </a:rPr>
              <a:t>Reduce</a:t>
            </a:r>
            <a:r>
              <a:rPr lang="en-US" sz="2800" dirty="0" smtClean="0">
                <a:solidFill>
                  <a:schemeClr val="tx1"/>
                </a:solidFill>
              </a:rPr>
              <a:t> </a:t>
            </a:r>
            <a:r>
              <a:rPr lang="en-US" sz="2800" b="1" dirty="0" smtClean="0">
                <a:solidFill>
                  <a:schemeClr val="tx1"/>
                </a:solidFill>
              </a:rPr>
              <a:t>costs</a:t>
            </a:r>
            <a:r>
              <a:rPr lang="en-US" sz="2800" dirty="0" smtClean="0">
                <a:solidFill>
                  <a:schemeClr val="tx1"/>
                </a:solidFill>
              </a:rPr>
              <a:t> </a:t>
            </a:r>
            <a:r>
              <a:rPr lang="en-US" sz="2800" dirty="0" smtClean="0"/>
              <a:t>with Visio and SharePoint integration</a:t>
            </a:r>
          </a:p>
        </p:txBody>
      </p:sp>
    </p:spTree>
    <p:extLst>
      <p:ext uri="{BB962C8B-B14F-4D97-AF65-F5344CB8AC3E}">
        <p14:creationId xmlns:p14="http://schemas.microsoft.com/office/powerpoint/2010/main" val="2202270389"/>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Key Benefits of OpsMgr R2</a:t>
            </a:r>
            <a:endParaRPr lang="en-US" dirty="0"/>
          </a:p>
        </p:txBody>
      </p:sp>
      <p:sp>
        <p:nvSpPr>
          <p:cNvPr id="5" name="Content Placeholder 4"/>
          <p:cNvSpPr>
            <a:spLocks noGrp="1"/>
          </p:cNvSpPr>
          <p:nvPr>
            <p:ph type="body" idx="1"/>
          </p:nvPr>
        </p:nvSpPr>
        <p:spPr/>
        <p:txBody>
          <a:bodyPr/>
          <a:lstStyle/>
          <a:p>
            <a:r>
              <a:rPr lang="en-US" smtClean="0"/>
              <a:t>Manage your Heterogeneous environments</a:t>
            </a:r>
          </a:p>
          <a:p>
            <a:r>
              <a:rPr lang="en-US" smtClean="0"/>
              <a:t>Access best of breed and up-to-date Knowledge</a:t>
            </a:r>
          </a:p>
          <a:p>
            <a:r>
              <a:rPr lang="en-US" smtClean="0"/>
              <a:t>Focus on Service Centric Management</a:t>
            </a:r>
          </a:p>
          <a:p>
            <a:r>
              <a:rPr lang="en-US" smtClean="0"/>
              <a:t>Gain visibility into Power consumption</a:t>
            </a:r>
          </a:p>
          <a:p>
            <a:r>
              <a:rPr lang="en-US" smtClean="0"/>
              <a:t>Better experience with Product Support</a:t>
            </a:r>
          </a:p>
          <a:p>
            <a:r>
              <a:rPr lang="en-US" smtClean="0"/>
              <a:t>Simplified and Integrated User experience</a:t>
            </a:r>
          </a:p>
          <a:p>
            <a:endParaRPr lang="en-US" smtClean="0"/>
          </a:p>
          <a:p>
            <a:endParaRPr lang="en-US" dirty="0" smtClean="0"/>
          </a:p>
        </p:txBody>
      </p:sp>
    </p:spTree>
    <p:extLst>
      <p:ext uri="{BB962C8B-B14F-4D97-AF65-F5344CB8AC3E}">
        <p14:creationId xmlns:p14="http://schemas.microsoft.com/office/powerpoint/2010/main" val="3746869858"/>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Keeping the Momentum Going</a:t>
            </a:r>
            <a:endParaRPr lang="en-US" dirty="0"/>
          </a:p>
        </p:txBody>
      </p:sp>
      <p:sp>
        <p:nvSpPr>
          <p:cNvPr id="3" name="Text Placeholder 2"/>
          <p:cNvSpPr>
            <a:spLocks noGrp="1"/>
          </p:cNvSpPr>
          <p:nvPr>
            <p:ph type="body" idx="1"/>
          </p:nvPr>
        </p:nvSpPr>
        <p:spPr/>
        <p:txBody>
          <a:bodyPr/>
          <a:lstStyle/>
          <a:p>
            <a:pPr lvl="0"/>
            <a:r>
              <a:rPr lang="en-US" dirty="0" smtClean="0"/>
              <a:t>Windows 7 / Windows Server 2008 R2 MP’s </a:t>
            </a:r>
            <a:r>
              <a:rPr lang="en-US" dirty="0"/>
              <a:t>released at GA – all languages</a:t>
            </a:r>
          </a:p>
          <a:p>
            <a:pPr lvl="0"/>
            <a:r>
              <a:rPr lang="en-US" dirty="0"/>
              <a:t>Exchange 2010 – MP released at GA – all languages</a:t>
            </a:r>
          </a:p>
          <a:p>
            <a:pPr lvl="0"/>
            <a:r>
              <a:rPr lang="en-US" dirty="0" smtClean="0"/>
              <a:t>SharePoint </a:t>
            </a:r>
            <a:r>
              <a:rPr lang="en-US" dirty="0"/>
              <a:t>2010 – on track to release at GA – all languages</a:t>
            </a:r>
          </a:p>
          <a:p>
            <a:pPr lvl="0"/>
            <a:r>
              <a:rPr lang="en-US" dirty="0" smtClean="0"/>
              <a:t>Cumulative update for SP1 released</a:t>
            </a:r>
            <a:endParaRPr lang="en-US" dirty="0"/>
          </a:p>
          <a:p>
            <a:pPr lvl="0"/>
            <a:r>
              <a:rPr lang="en-US" dirty="0"/>
              <a:t>Cumulative update for </a:t>
            </a:r>
            <a:r>
              <a:rPr lang="en-US" dirty="0" smtClean="0"/>
              <a:t>R2 soon</a:t>
            </a:r>
            <a:endParaRPr lang="en-US" dirty="0"/>
          </a:p>
        </p:txBody>
      </p:sp>
    </p:spTree>
    <p:extLst>
      <p:ext uri="{BB962C8B-B14F-4D97-AF65-F5344CB8AC3E}">
        <p14:creationId xmlns:p14="http://schemas.microsoft.com/office/powerpoint/2010/main" val="2511125077"/>
      </p:ext>
    </p:extLst>
  </p:cSld>
  <p:clrMapOvr>
    <a:masterClrMapping/>
  </p:clrMapOvr>
  <p:transition xmlns:p14="http://schemas.microsoft.com/office/powerpoint/2010/main" spd="med" advClick="0" advTm="5000">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MP Authoring Resource Kit</a:t>
            </a:r>
            <a:endParaRPr lang="en-US" dirty="0">
              <a:solidFill>
                <a:schemeClr val="tx2"/>
              </a:solidFill>
            </a:endParaRPr>
          </a:p>
        </p:txBody>
      </p:sp>
      <p:sp>
        <p:nvSpPr>
          <p:cNvPr id="3" name="Text Placeholder 2"/>
          <p:cNvSpPr>
            <a:spLocks noGrp="1"/>
          </p:cNvSpPr>
          <p:nvPr>
            <p:ph idx="1"/>
          </p:nvPr>
        </p:nvSpPr>
        <p:spPr/>
        <p:txBody>
          <a:bodyPr/>
          <a:lstStyle/>
          <a:p>
            <a:r>
              <a:rPr lang="en-US" sz="2800" dirty="0" smtClean="0"/>
              <a:t>Expand distribution of authoring resources</a:t>
            </a:r>
          </a:p>
          <a:p>
            <a:pPr lvl="1"/>
            <a:r>
              <a:rPr lang="en-US" sz="2400" dirty="0" smtClean="0"/>
              <a:t>Auth Console, Resource Kit Tools, Common MPs</a:t>
            </a:r>
          </a:p>
          <a:p>
            <a:r>
              <a:rPr lang="en-US" sz="2800" dirty="0" smtClean="0"/>
              <a:t>Extends authoring console to address common issues</a:t>
            </a:r>
          </a:p>
          <a:p>
            <a:pPr lvl="1"/>
            <a:r>
              <a:rPr lang="en-US" sz="2400" dirty="0" smtClean="0"/>
              <a:t>Simple way to understand  MPs </a:t>
            </a:r>
          </a:p>
          <a:p>
            <a:pPr lvl="2"/>
            <a:r>
              <a:rPr lang="en-US" sz="2000" dirty="0" smtClean="0"/>
              <a:t>Visio diagram generator, All References, </a:t>
            </a:r>
            <a:r>
              <a:rPr lang="en-US" sz="2000" dirty="0" err="1" smtClean="0"/>
              <a:t>MpDiff</a:t>
            </a:r>
            <a:endParaRPr lang="en-US" sz="2400" dirty="0" smtClean="0"/>
          </a:p>
          <a:p>
            <a:pPr lvl="1"/>
            <a:r>
              <a:rPr lang="en-US" sz="2400" dirty="0" smtClean="0"/>
              <a:t>Light weight development environment (No RMS)</a:t>
            </a:r>
          </a:p>
          <a:p>
            <a:pPr lvl="2"/>
            <a:r>
              <a:rPr lang="en-US" sz="2000" dirty="0" smtClean="0"/>
              <a:t>WF Simulator</a:t>
            </a:r>
          </a:p>
          <a:p>
            <a:pPr lvl="1"/>
            <a:r>
              <a:rPr lang="en-US" sz="2400" dirty="0" smtClean="0"/>
              <a:t>Troubleshooting</a:t>
            </a:r>
          </a:p>
          <a:p>
            <a:pPr lvl="2"/>
            <a:r>
              <a:rPr lang="en-US" sz="2000" dirty="0" smtClean="0"/>
              <a:t>WF Debugger</a:t>
            </a:r>
          </a:p>
          <a:p>
            <a:pPr lvl="1"/>
            <a:r>
              <a:rPr lang="en-US" sz="2400" dirty="0" smtClean="0"/>
              <a:t>Quality &amp; Performance analysis</a:t>
            </a:r>
          </a:p>
          <a:p>
            <a:pPr lvl="2"/>
            <a:r>
              <a:rPr lang="en-US" sz="2000" dirty="0" smtClean="0"/>
              <a:t>MPBPA, </a:t>
            </a:r>
            <a:r>
              <a:rPr lang="en-US" sz="2000" dirty="0" err="1" smtClean="0"/>
              <a:t>Cookdown</a:t>
            </a:r>
            <a:r>
              <a:rPr lang="en-US" sz="2000" dirty="0" smtClean="0"/>
              <a:t> Analyzer, Spellchecker</a:t>
            </a:r>
            <a:endParaRPr lang="en-US" sz="2800" dirty="0" smtClean="0"/>
          </a:p>
        </p:txBody>
      </p:sp>
    </p:spTree>
    <p:extLst>
      <p:ext uri="{BB962C8B-B14F-4D97-AF65-F5344CB8AC3E}">
        <p14:creationId xmlns:p14="http://schemas.microsoft.com/office/powerpoint/2010/main" val="286425126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Find out More on the Web</a:t>
            </a:r>
            <a:endParaRPr lang="en-US" dirty="0"/>
          </a:p>
        </p:txBody>
      </p:sp>
      <p:sp>
        <p:nvSpPr>
          <p:cNvPr id="3" name="Content Placeholder 2"/>
          <p:cNvSpPr>
            <a:spLocks noGrp="1"/>
          </p:cNvSpPr>
          <p:nvPr>
            <p:ph sz="half" idx="1"/>
          </p:nvPr>
        </p:nvSpPr>
        <p:spPr>
          <a:xfrm>
            <a:off x="381000" y="1411554"/>
            <a:ext cx="7306340" cy="5130635"/>
          </a:xfrm>
        </p:spPr>
        <p:txBody>
          <a:bodyPr/>
          <a:lstStyle/>
          <a:p>
            <a:r>
              <a:rPr lang="en-US" sz="2000" dirty="0" smtClean="0"/>
              <a:t>Learn What’s New in Operations Manager 2007 R2</a:t>
            </a:r>
            <a:br>
              <a:rPr lang="en-US" sz="2000" dirty="0" smtClean="0"/>
            </a:br>
            <a:r>
              <a:rPr lang="en-US" sz="2000" dirty="0" smtClean="0">
                <a:hlinkClick r:id="rId3"/>
              </a:rPr>
              <a:t>http://www.microsoft.com/systemcenter/operationsmanager/en/us/whats-new.aspx</a:t>
            </a:r>
            <a:endParaRPr lang="en-US" sz="2000" dirty="0" smtClean="0"/>
          </a:p>
          <a:p>
            <a:pPr lvl="1"/>
            <a:r>
              <a:rPr lang="en-US" sz="1800" dirty="0" smtClean="0"/>
              <a:t>Find new whitepapers, datasheets, and more</a:t>
            </a:r>
          </a:p>
          <a:p>
            <a:pPr lvl="1"/>
            <a:r>
              <a:rPr lang="en-US" sz="1800" dirty="0" smtClean="0"/>
              <a:t>Watch our R2 overview video</a:t>
            </a:r>
          </a:p>
          <a:p>
            <a:pPr lvl="1"/>
            <a:r>
              <a:rPr lang="en-US" sz="1800" dirty="0" smtClean="0"/>
              <a:t>Read customer testimonials</a:t>
            </a:r>
            <a:br>
              <a:rPr lang="en-US" sz="1800" dirty="0" smtClean="0"/>
            </a:br>
            <a:endParaRPr lang="en-US" sz="1800" dirty="0" smtClean="0"/>
          </a:p>
          <a:p>
            <a:r>
              <a:rPr lang="en-US" sz="2000" dirty="0" smtClean="0"/>
              <a:t>Examine our R2 resources on TechNet </a:t>
            </a:r>
            <a:r>
              <a:rPr lang="en-US" sz="2000" dirty="0" smtClean="0">
                <a:hlinkClick r:id="rId4"/>
              </a:rPr>
              <a:t>http://technet.microsoft.com/en-us/opsmgr/dd239186.aspx</a:t>
            </a:r>
            <a:endParaRPr lang="en-US" sz="2000" dirty="0" smtClean="0"/>
          </a:p>
          <a:p>
            <a:pPr lvl="1"/>
            <a:r>
              <a:rPr lang="en-US" sz="1800" dirty="0" smtClean="0"/>
              <a:t>Download the R2 Release Candidate Today!</a:t>
            </a:r>
          </a:p>
          <a:p>
            <a:pPr lvl="1"/>
            <a:r>
              <a:rPr lang="en-US" sz="1800" dirty="0" smtClean="0"/>
              <a:t>Watch webcasts on Operations Manager 2007 R2, on demand!</a:t>
            </a:r>
          </a:p>
          <a:p>
            <a:pPr lvl="1"/>
            <a:r>
              <a:rPr lang="en-US" sz="1800" dirty="0" smtClean="0"/>
              <a:t>Meet the product team through their  video blogs on key features</a:t>
            </a:r>
          </a:p>
          <a:p>
            <a:pPr lvl="1"/>
            <a:r>
              <a:rPr lang="en-US" sz="1800" dirty="0" smtClean="0"/>
              <a:t>Get access to product team and System Center blogs</a:t>
            </a:r>
          </a:p>
        </p:txBody>
      </p:sp>
      <p:pic>
        <p:nvPicPr>
          <p:cNvPr id="8" name="Content Placeholder 7" descr="Picture1.png"/>
          <p:cNvPicPr>
            <a:picLocks noGrp="1" noChangeAspect="1"/>
          </p:cNvPicPr>
          <p:nvPr>
            <p:ph sz="half" idx="2"/>
          </p:nvPr>
        </p:nvPicPr>
        <p:blipFill>
          <a:blip r:embed="rId5"/>
          <a:stretch>
            <a:fillRect/>
          </a:stretch>
        </p:blipFill>
        <p:spPr>
          <a:xfrm>
            <a:off x="7600464" y="2223213"/>
            <a:ext cx="958899" cy="1741487"/>
          </a:xfrm>
          <a:ln>
            <a:noFill/>
          </a:ln>
          <a:effectLst>
            <a:outerShdw blurRad="127000" dist="38100" dir="2700000" algn="ctr">
              <a:srgbClr xmlns:mc="http://schemas.openxmlformats.org/markup-compatibility/2006" xmlns:a14="http://schemas.microsoft.com/office/drawing/2010/main" val="000000" mc:Ignorable="">
                <a:alpha val="45000"/>
              </a:srgbClr>
            </a:outerShdw>
            <a:reflection blurRad="6350" stA="52000" endA="300" endPos="35000" dir="5400000" sy="-100000" algn="bl" rotWithShape="0"/>
          </a:effectLst>
          <a:scene3d>
            <a:camera prst="perspectiveFront" fov="2700000">
              <a:rot lat="20376000" lon="1938000" rev="20112001"/>
            </a:camera>
            <a:lightRig rig="soft" dir="t">
              <a:rot lat="0" lon="0" rev="0"/>
            </a:lightRig>
          </a:scene3d>
          <a:sp3d prstMaterial="translucentPowder">
            <a:bevelT w="203200" h="50800" prst="softRound"/>
          </a:sp3d>
        </p:spPr>
      </p:pic>
    </p:spTree>
    <p:extLst>
      <p:ext uri="{BB962C8B-B14F-4D97-AF65-F5344CB8AC3E}">
        <p14:creationId xmlns:p14="http://schemas.microsoft.com/office/powerpoint/2010/main" val="3166561466"/>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lang="en-US" dirty="0" smtClean="0"/>
              <a:t>More Great Resources</a:t>
            </a:r>
            <a:endParaRPr lang="en-US" dirty="0"/>
          </a:p>
        </p:txBody>
      </p:sp>
      <p:sp>
        <p:nvSpPr>
          <p:cNvPr id="26" name="Content Placeholder 25"/>
          <p:cNvSpPr>
            <a:spLocks noGrp="1"/>
          </p:cNvSpPr>
          <p:nvPr>
            <p:ph type="body" sz="quarter" idx="10"/>
          </p:nvPr>
        </p:nvSpPr>
        <p:spPr>
          <a:xfrm>
            <a:off x="381000" y="1411552"/>
            <a:ext cx="8763000" cy="4532048"/>
          </a:xfrm>
        </p:spPr>
        <p:txBody>
          <a:bodyPr/>
          <a:lstStyle/>
          <a:p>
            <a:r>
              <a:rPr lang="en-US" sz="2400" dirty="0" smtClean="0"/>
              <a:t>Key Microsoft Sites</a:t>
            </a:r>
          </a:p>
          <a:p>
            <a:pPr lvl="1"/>
            <a:r>
              <a:rPr lang="en-US" sz="2000" dirty="0" smtClean="0"/>
              <a:t>System Center on Microsoft.com: </a:t>
            </a:r>
            <a:r>
              <a:rPr lang="en-US" sz="2000" dirty="0" smtClean="0">
                <a:hlinkClick r:id="rId3"/>
              </a:rPr>
              <a:t>http://www.microsoft.com/systemcenter</a:t>
            </a:r>
            <a:endParaRPr lang="en-US" sz="2000" dirty="0" smtClean="0"/>
          </a:p>
          <a:p>
            <a:pPr lvl="1"/>
            <a:r>
              <a:rPr lang="en-US" sz="2000" dirty="0" smtClean="0"/>
              <a:t>System Center on TechNet: </a:t>
            </a:r>
            <a:r>
              <a:rPr lang="en-US" sz="2000" dirty="0" smtClean="0">
                <a:hlinkClick r:id="rId4"/>
              </a:rPr>
              <a:t>http://technet.microsoft.com/systemcenter/</a:t>
            </a:r>
            <a:endParaRPr lang="en-US" sz="2000" dirty="0" smtClean="0"/>
          </a:p>
          <a:p>
            <a:pPr lvl="1"/>
            <a:r>
              <a:rPr lang="en-US" sz="2000" dirty="0" smtClean="0"/>
              <a:t>Virtualization on Microsoft.com: </a:t>
            </a:r>
            <a:r>
              <a:rPr lang="en-US" sz="2000" dirty="0" smtClean="0">
                <a:hlinkClick r:id="rId5"/>
              </a:rPr>
              <a:t>http://www.microsoft.com/virtualization</a:t>
            </a:r>
            <a:r>
              <a:rPr lang="en-US" sz="2000" dirty="0" smtClean="0"/>
              <a:t> </a:t>
            </a:r>
          </a:p>
          <a:p>
            <a:r>
              <a:rPr lang="en-US" sz="2400" dirty="0" smtClean="0"/>
              <a:t>Community Resources</a:t>
            </a:r>
          </a:p>
          <a:p>
            <a:pPr lvl="1"/>
            <a:r>
              <a:rPr lang="en-US" sz="2000" dirty="0" smtClean="0"/>
              <a:t>System Center Team Blog: </a:t>
            </a:r>
            <a:r>
              <a:rPr lang="en-US" sz="2000" dirty="0" smtClean="0">
                <a:hlinkClick r:id="rId6"/>
              </a:rPr>
              <a:t>http://blogs.technet.com/systemcenter</a:t>
            </a:r>
            <a:endParaRPr lang="en-US" sz="2000" dirty="0" smtClean="0"/>
          </a:p>
          <a:p>
            <a:pPr lvl="1"/>
            <a:r>
              <a:rPr lang="en-US" sz="2000" dirty="0" smtClean="0"/>
              <a:t>System </a:t>
            </a:r>
            <a:r>
              <a:rPr lang="en-US" sz="2000" smtClean="0"/>
              <a:t>Center Central: </a:t>
            </a:r>
            <a:r>
              <a:rPr lang="en-US" sz="2000" dirty="0" smtClean="0">
                <a:hlinkClick r:id="rId7"/>
              </a:rPr>
              <a:t>http://</a:t>
            </a:r>
            <a:r>
              <a:rPr lang="en-US" sz="2000" u="sng" dirty="0" smtClean="0">
                <a:hlinkClick r:id="rId7"/>
              </a:rPr>
              <a:t>www.systemcentercentral.com</a:t>
            </a:r>
            <a:endParaRPr lang="en-US" sz="2000" u="sng" dirty="0" smtClean="0"/>
          </a:p>
          <a:p>
            <a:pPr lvl="1"/>
            <a:r>
              <a:rPr lang="en-US" sz="2000" dirty="0" smtClean="0"/>
              <a:t>System Center Community:  </a:t>
            </a:r>
            <a:r>
              <a:rPr lang="en-US" sz="2000" dirty="0" smtClean="0">
                <a:hlinkClick r:id="rId8"/>
              </a:rPr>
              <a:t>http://www.myITforum.com</a:t>
            </a:r>
            <a:r>
              <a:rPr lang="en-US" sz="2000" dirty="0" smtClean="0"/>
              <a:t>   </a:t>
            </a:r>
          </a:p>
          <a:p>
            <a:pPr lvl="1"/>
            <a:r>
              <a:rPr lang="en-US" sz="2000" dirty="0" smtClean="0"/>
              <a:t>System Center on TechNet Edge: </a:t>
            </a:r>
            <a:r>
              <a:rPr lang="en-US" sz="2000" dirty="0" smtClean="0">
                <a:hlinkClick r:id="rId9"/>
              </a:rPr>
              <a:t>http://edge.technet.com/systemcenter</a:t>
            </a:r>
            <a:endParaRPr lang="en-US" sz="2000" dirty="0" smtClean="0"/>
          </a:p>
          <a:p>
            <a:pPr lvl="1"/>
            <a:r>
              <a:rPr lang="en-US" sz="2000" dirty="0" smtClean="0"/>
              <a:t>System Center on Twitter: </a:t>
            </a:r>
            <a:r>
              <a:rPr lang="en-US" sz="2000" dirty="0" smtClean="0">
                <a:hlinkClick r:id="rId10"/>
              </a:rPr>
              <a:t>http://twitter.com/system_center</a:t>
            </a:r>
            <a:endParaRPr lang="en-US" sz="2000" dirty="0" smtClean="0"/>
          </a:p>
          <a:p>
            <a:pPr lvl="1"/>
            <a:r>
              <a:rPr lang="en-US" sz="2000" dirty="0" smtClean="0"/>
              <a:t>Virtualization Feed: </a:t>
            </a:r>
            <a:r>
              <a:rPr lang="en-US" sz="2000" dirty="0" smtClean="0">
                <a:hlinkClick r:id="rId11"/>
              </a:rPr>
              <a:t>http://www.virtualizationfeed.com</a:t>
            </a:r>
            <a:r>
              <a:rPr lang="en-US" sz="2000" dirty="0" smtClean="0"/>
              <a:t> </a:t>
            </a:r>
          </a:p>
          <a:p>
            <a:pPr lvl="1"/>
            <a:r>
              <a:rPr lang="en-US" sz="2000" dirty="0" smtClean="0"/>
              <a:t>System Center Influencers Program: Content, connections, and resources for influencers in the System Center Community. For information, contact </a:t>
            </a:r>
            <a:r>
              <a:rPr lang="en-US" sz="2000" dirty="0" smtClean="0">
                <a:hlinkClick r:id="rId12"/>
              </a:rPr>
              <a:t>scnetsup@microsoft.com</a:t>
            </a:r>
            <a:endParaRPr lang="en-US" sz="2000" dirty="0"/>
          </a:p>
        </p:txBody>
      </p:sp>
    </p:spTree>
    <p:extLst>
      <p:ext uri="{BB962C8B-B14F-4D97-AF65-F5344CB8AC3E}">
        <p14:creationId xmlns:p14="http://schemas.microsoft.com/office/powerpoint/2010/main" val="33626251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pic>
        <p:nvPicPr>
          <p:cNvPr id="24" name="Picture 23" descr="TechNet.png"/>
          <p:cNvPicPr>
            <a:picLocks noChangeAspect="1"/>
          </p:cNvPicPr>
          <p:nvPr/>
        </p:nvPicPr>
        <p:blipFill>
          <a:blip r:embed="rId2"/>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3"/>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4"/>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5"/>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pic>
        <p:nvPicPr>
          <p:cNvPr id="27" name="Picture 26" descr="msdn_1inch_rgb.png"/>
          <p:cNvPicPr>
            <a:picLocks noChangeAspect="1"/>
          </p:cNvPicPr>
          <p:nvPr/>
        </p:nvPicPr>
        <p:blipFill>
          <a:blip r:embed="rId6"/>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7"/>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8"/>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9"/>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0"/>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xmlns:mc="http://schemas.openxmlformats.org/markup-compatibility/2006" xmlns:a14="http://schemas.microsoft.com/office/drawing/2010/main" val="FFFF00" mc:Ignorable=""/>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What's New in Microsoft</a:t>
            </a:r>
            <a:br>
              <a:rPr lang="en-US" sz="3600" dirty="0" smtClean="0"/>
            </a:br>
            <a:r>
              <a:rPr lang="en-US" sz="3600" dirty="0" smtClean="0"/>
              <a:t>System Center Operations Manager 2007 R2</a:t>
            </a:r>
            <a:endParaRPr lang="en-US" sz="3600" dirty="0"/>
          </a:p>
        </p:txBody>
      </p:sp>
      <p:sp>
        <p:nvSpPr>
          <p:cNvPr id="3" name="Subtitle 2"/>
          <p:cNvSpPr>
            <a:spLocks noGrp="1"/>
          </p:cNvSpPr>
          <p:nvPr>
            <p:ph type="subTitle" idx="1"/>
          </p:nvPr>
        </p:nvSpPr>
        <p:spPr>
          <a:xfrm>
            <a:off x="4453954" y="5341785"/>
            <a:ext cx="4690045" cy="461665"/>
          </a:xfrm>
        </p:spPr>
        <p:txBody>
          <a:bodyPr/>
          <a:lstStyle/>
          <a:p>
            <a:r>
              <a:rPr lang="en-US" dirty="0" smtClean="0"/>
              <a:t>Steve Wilson</a:t>
            </a:r>
          </a:p>
          <a:p>
            <a:r>
              <a:rPr lang="en-US" dirty="0" smtClean="0"/>
              <a:t>Lead Program Manager</a:t>
            </a:r>
          </a:p>
          <a:p>
            <a:r>
              <a:rPr lang="en-US" dirty="0" smtClean="0"/>
              <a:t>System Center Operations Manager</a:t>
            </a:r>
          </a:p>
          <a:p>
            <a:r>
              <a:rPr lang="en-US" dirty="0" smtClean="0"/>
              <a:t>Session Code: MGT207 </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p:cNvSpPr/>
          <p:nvPr/>
        </p:nvSpPr>
        <p:spPr bwMode="auto">
          <a:xfrm>
            <a:off x="-37474" y="-60065"/>
            <a:ext cx="10109200" cy="6931025"/>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accent1">
                  <a:alpha val="30000"/>
                </a:schemeClr>
              </a:gs>
              <a:gs pos="100000">
                <a:srgbClr xmlns:mc="http://schemas.openxmlformats.org/markup-compatibility/2006" xmlns:a14="http://schemas.microsoft.com/office/drawing/2010/main" val="000000" mc:Ignorable="">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35" name="Round Same Side Corner Rectangle 34"/>
          <p:cNvSpPr/>
          <p:nvPr/>
        </p:nvSpPr>
        <p:spPr bwMode="hidden">
          <a:xfrm rot="5400000">
            <a:off x="1064193" y="2283808"/>
            <a:ext cx="2443162" cy="5360192"/>
          </a:xfrm>
          <a:prstGeom prst="round2SameRect">
            <a:avLst>
              <a:gd name="adj1" fmla="val 50000"/>
              <a:gd name="adj2" fmla="val 0"/>
            </a:avLst>
          </a:prstGeom>
          <a:gradFill flip="none" rotWithShape="1">
            <a:gsLst>
              <a:gs pos="0">
                <a:schemeClr val="accent2"/>
              </a:gs>
              <a:gs pos="24000">
                <a:schemeClr val="accent2">
                  <a:alpha val="65000"/>
                </a:schemeClr>
              </a:gs>
              <a:gs pos="35000">
                <a:schemeClr val="accent2">
                  <a:alpha val="75000"/>
                </a:schemeClr>
              </a:gs>
              <a:gs pos="100000">
                <a:srgbClr xmlns:mc="http://schemas.openxmlformats.org/markup-compatibility/2006" xmlns:a14="http://schemas.microsoft.com/office/drawing/2010/main" val="0270DB" mc:Ignorable="">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xmlns:mc="http://schemas.openxmlformats.org/markup-compatibility/2006" xmlns:a14="http://schemas.microsoft.com/office/drawing/2010/main" val="C00000" mc:Ignorable=""/>
            </a:extrusionClr>
            <a:contourClr>
              <a:srgbClr xmlns:mc="http://schemas.openxmlformats.org/markup-compatibility/2006" xmlns:a14="http://schemas.microsoft.com/office/drawing/2010/main" val="FF9D17" mc:Ignorable=""/>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11" name="Rounded Rectangle 10"/>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Complete an evaluation on </a:t>
            </a:r>
            <a:r>
              <a:rPr lang="en-US" sz="3200" dirty="0" err="1"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CommNet</a:t>
            </a:r>
            <a:r>
              <a:rPr lang="en-US" sz="3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 and enter to win an Xbox 360 Elite!</a:t>
            </a:r>
          </a:p>
        </p:txBody>
      </p:sp>
      <p:sp>
        <p:nvSpPr>
          <p:cNvPr id="6" name="Rectangle 5"/>
          <p:cNvSpPr/>
          <p:nvPr/>
        </p:nvSpPr>
        <p:spPr bwMode="auto">
          <a:xfrm>
            <a:off x="-2298032" y="23853"/>
            <a:ext cx="2141623" cy="794084"/>
          </a:xfrm>
          <a:prstGeom prst="rect">
            <a:avLst/>
          </a:prstGeom>
          <a:ln w="38100">
            <a:solidFill>
              <a:srgbClr xmlns:mc="http://schemas.openxmlformats.org/markup-compatibility/2006" xmlns:a14="http://schemas.microsoft.com/office/drawing/2010/main" val="FFFF00" mc:Ignorable=""/>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pic>
        <p:nvPicPr>
          <p:cNvPr id="16" name="Picture 15" descr="xbox_360_elite_2_2.png"/>
          <p:cNvPicPr>
            <a:picLocks noChangeAspect="1"/>
          </p:cNvPicPr>
          <p:nvPr/>
        </p:nvPicPr>
        <p:blipFill>
          <a:blip r:embed="rId3"/>
          <a:stretch>
            <a:fillRect/>
          </a:stretch>
        </p:blipFill>
        <p:spPr>
          <a:xfrm>
            <a:off x="4794692" y="404813"/>
            <a:ext cx="4349308" cy="5781675"/>
          </a:xfrm>
          <a:prstGeom prst="rect">
            <a:avLst/>
          </a:prstGeom>
          <a:effectLst>
            <a:outerShdw blurRad="76200" dist="12700" dir="2700000" sy="-23000" kx="-800400" algn="bl" rotWithShape="0">
              <a:prstClr val="black">
                <a:alpha val="20000"/>
              </a:prstClr>
            </a:outerShdw>
          </a:effectLst>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5"/>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11"/>
                                        </p:tgtEl>
                                        <p:attrNameLst>
                                          <p:attrName>ppt_x</p:attrName>
                                          <p:attrName>ppt_y</p:attrName>
                                        </p:attrNameLst>
                                      </p:cBhvr>
                                      <p:rCtr x="0" y="-167"/>
                                    </p:animMotion>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P spid="11" grpId="0"/>
      <p:bldP spid="11"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xmlns:mc="http://schemas.openxmlformats.org/markup-compatibility/2006" xmlns:a14="http://schemas.microsoft.com/office/drawing/2010/main" val="FFFF00" mc:Ignorable=""/>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5" name="Diagram 74"/>
          <p:cNvGraphicFramePr/>
          <p:nvPr>
            <p:extLst>
              <p:ext uri="{D42A27DB-BD31-4B8C-83A1-F6EECF244321}">
                <p14:modId xmlns:p14="http://schemas.microsoft.com/office/powerpoint/2010/main" val="4017717266"/>
              </p:ext>
            </p:extLst>
          </p:nvPr>
        </p:nvGraphicFramePr>
        <p:xfrm>
          <a:off x="457199" y="1360969"/>
          <a:ext cx="8250865" cy="7336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lstStyle/>
          <a:p>
            <a:r>
              <a:rPr lang="en-US" dirty="0" smtClean="0"/>
              <a:t>You Made This Possible!</a:t>
            </a:r>
            <a:endParaRPr lang="en-US" dirty="0"/>
          </a:p>
        </p:txBody>
      </p:sp>
      <p:pic>
        <p:nvPicPr>
          <p:cNvPr id="65538" name="Picture 2" descr="C:\Program Files\Microsoft Resource DVD Artwork\DVD_ART\Artwork_Imagery\Shapes and Graphics\timeline\timeline.png"/>
          <p:cNvPicPr>
            <a:picLocks noChangeAspect="1" noChangeArrowheads="1"/>
          </p:cNvPicPr>
          <p:nvPr/>
        </p:nvPicPr>
        <p:blipFill>
          <a:blip r:embed="rId8"/>
          <a:srcRect/>
          <a:stretch>
            <a:fillRect/>
          </a:stretch>
        </p:blipFill>
        <p:spPr bwMode="auto">
          <a:xfrm>
            <a:off x="381805" y="2120985"/>
            <a:ext cx="9132898" cy="802289"/>
          </a:xfrm>
          <a:prstGeom prst="rect">
            <a:avLst/>
          </a:prstGeom>
          <a:noFill/>
        </p:spPr>
      </p:pic>
      <p:grpSp>
        <p:nvGrpSpPr>
          <p:cNvPr id="3" name="Group 44"/>
          <p:cNvGrpSpPr/>
          <p:nvPr/>
        </p:nvGrpSpPr>
        <p:grpSpPr>
          <a:xfrm>
            <a:off x="2784459" y="2188701"/>
            <a:ext cx="975756" cy="1124759"/>
            <a:chOff x="5417473" y="2640888"/>
            <a:chExt cx="975756" cy="1124759"/>
          </a:xfrm>
        </p:grpSpPr>
        <p:sp>
          <p:nvSpPr>
            <p:cNvPr id="21" name="Rectangle 20"/>
            <p:cNvSpPr/>
            <p:nvPr/>
          </p:nvSpPr>
          <p:spPr>
            <a:xfrm rot="19380000">
              <a:off x="5417473" y="3365537"/>
              <a:ext cx="704040" cy="400110"/>
            </a:xfrm>
            <a:prstGeom prst="rect">
              <a:avLst/>
            </a:prstGeom>
            <a:noFill/>
          </p:spPr>
          <p:txBody>
            <a:bodyPr wrap="none" lIns="91440" tIns="45720" rIns="91440" bIns="45720">
              <a:spAutoFit/>
            </a:bodyPr>
            <a:lstStyle/>
            <a:p>
              <a:pPr algn="ctr"/>
              <a:r>
                <a:rPr lang="en-US" sz="2000" dirty="0" smtClean="0">
                  <a:latin typeface="Calibri" pitchFamily="34" charset="0"/>
                </a:rPr>
                <a:t>2006</a:t>
              </a:r>
              <a:endParaRPr lang="en-US" sz="2000" dirty="0">
                <a:latin typeface="Calibri" pitchFamily="34" charset="0"/>
              </a:endParaRPr>
            </a:p>
          </p:txBody>
        </p:sp>
        <p:pic>
          <p:nvPicPr>
            <p:cNvPr id="30" name="Picture 3" descr="C:\Program Files\Microsoft Resource DVD Artwork\DVD_ART\Artwork_Imagery\Shapes and Graphics\timeline\timeline bead blue.png"/>
            <p:cNvPicPr>
              <a:picLocks noChangeAspect="1" noChangeArrowheads="1"/>
            </p:cNvPicPr>
            <p:nvPr/>
          </p:nvPicPr>
          <p:blipFill>
            <a:blip r:embed="rId9"/>
            <a:srcRect/>
            <a:stretch>
              <a:fillRect/>
            </a:stretch>
          </p:blipFill>
          <p:spPr bwMode="auto">
            <a:xfrm>
              <a:off x="5456911" y="2640888"/>
              <a:ext cx="936318" cy="663225"/>
            </a:xfrm>
            <a:prstGeom prst="rect">
              <a:avLst/>
            </a:prstGeom>
            <a:noFill/>
          </p:spPr>
        </p:pic>
      </p:grpSp>
      <p:grpSp>
        <p:nvGrpSpPr>
          <p:cNvPr id="4" name="Group 50"/>
          <p:cNvGrpSpPr/>
          <p:nvPr/>
        </p:nvGrpSpPr>
        <p:grpSpPr>
          <a:xfrm>
            <a:off x="636341" y="2180590"/>
            <a:ext cx="1075255" cy="1647113"/>
            <a:chOff x="3240047" y="2640888"/>
            <a:chExt cx="1075254" cy="1647113"/>
          </a:xfrm>
        </p:grpSpPr>
        <p:grpSp>
          <p:nvGrpSpPr>
            <p:cNvPr id="5" name="Group 42"/>
            <p:cNvGrpSpPr/>
            <p:nvPr/>
          </p:nvGrpSpPr>
          <p:grpSpPr>
            <a:xfrm>
              <a:off x="3300544" y="2640888"/>
              <a:ext cx="1014757" cy="1124759"/>
              <a:chOff x="3300544" y="2640888"/>
              <a:chExt cx="1014757" cy="1124759"/>
            </a:xfrm>
          </p:grpSpPr>
          <p:sp>
            <p:nvSpPr>
              <p:cNvPr id="19" name="Rectangle 18"/>
              <p:cNvSpPr/>
              <p:nvPr/>
            </p:nvSpPr>
            <p:spPr>
              <a:xfrm rot="19380000">
                <a:off x="3300544" y="3365537"/>
                <a:ext cx="704039" cy="400110"/>
              </a:xfrm>
              <a:prstGeom prst="rect">
                <a:avLst/>
              </a:prstGeom>
              <a:noFill/>
            </p:spPr>
            <p:txBody>
              <a:bodyPr wrap="none" lIns="91440" tIns="45720" rIns="91440" bIns="45720">
                <a:spAutoFit/>
              </a:bodyPr>
              <a:lstStyle/>
              <a:p>
                <a:pPr algn="ctr"/>
                <a:r>
                  <a:rPr lang="en-US" sz="2000" dirty="0" smtClean="0">
                    <a:latin typeface="Calibri" pitchFamily="34" charset="0"/>
                  </a:rPr>
                  <a:t>2004</a:t>
                </a:r>
                <a:endParaRPr lang="en-US" sz="2000" dirty="0">
                  <a:latin typeface="Calibri" pitchFamily="34" charset="0"/>
                </a:endParaRPr>
              </a:p>
            </p:txBody>
          </p:sp>
          <p:pic>
            <p:nvPicPr>
              <p:cNvPr id="28" name="Picture 3" descr="C:\Program Files\Microsoft Resource DVD Artwork\DVD_ART\Artwork_Imagery\Shapes and Graphics\timeline\timeline bead blue.png"/>
              <p:cNvPicPr>
                <a:picLocks noChangeAspect="1" noChangeArrowheads="1"/>
              </p:cNvPicPr>
              <p:nvPr/>
            </p:nvPicPr>
            <p:blipFill>
              <a:blip r:embed="rId9"/>
              <a:srcRect/>
              <a:stretch>
                <a:fillRect/>
              </a:stretch>
            </p:blipFill>
            <p:spPr bwMode="auto">
              <a:xfrm>
                <a:off x="3378983" y="2640888"/>
                <a:ext cx="936318" cy="663225"/>
              </a:xfrm>
              <a:prstGeom prst="rect">
                <a:avLst/>
              </a:prstGeom>
              <a:noFill/>
            </p:spPr>
          </p:pic>
        </p:grpSp>
        <p:sp>
          <p:nvSpPr>
            <p:cNvPr id="35" name="TextBox 34"/>
            <p:cNvSpPr txBox="1"/>
            <p:nvPr/>
          </p:nvSpPr>
          <p:spPr>
            <a:xfrm>
              <a:off x="3240047" y="3955602"/>
              <a:ext cx="750205" cy="332399"/>
            </a:xfrm>
            <a:prstGeom prst="rect">
              <a:avLst/>
            </a:prstGeom>
            <a:noFill/>
          </p:spPr>
          <p:txBody>
            <a:bodyPr wrap="none" lIns="0" tIns="0" rIns="0" bIns="0" rtlCol="0">
              <a:spAutoFit/>
            </a:bodyPr>
            <a:lstStyle/>
            <a:p>
              <a:pPr algn="ctr">
                <a:lnSpc>
                  <a:spcPct val="90000"/>
                </a:lnSpc>
              </a:pPr>
              <a:r>
                <a:rPr lang="en-US" sz="1200" dirty="0" smtClean="0">
                  <a:latin typeface="Calibri" pitchFamily="34" charset="0"/>
                </a:rPr>
                <a:t>MOM 2005 </a:t>
              </a:r>
            </a:p>
            <a:p>
              <a:pPr algn="ctr">
                <a:lnSpc>
                  <a:spcPct val="90000"/>
                </a:lnSpc>
              </a:pPr>
              <a:r>
                <a:rPr lang="en-US" sz="1200" dirty="0" smtClean="0">
                  <a:latin typeface="Calibri" pitchFamily="34" charset="0"/>
                </a:rPr>
                <a:t>RTM</a:t>
              </a:r>
            </a:p>
          </p:txBody>
        </p:sp>
      </p:grpSp>
      <p:grpSp>
        <p:nvGrpSpPr>
          <p:cNvPr id="6" name="Group 51"/>
          <p:cNvGrpSpPr/>
          <p:nvPr/>
        </p:nvGrpSpPr>
        <p:grpSpPr>
          <a:xfrm>
            <a:off x="1504182" y="2199334"/>
            <a:ext cx="1166268" cy="1647113"/>
            <a:chOff x="4187997" y="2640888"/>
            <a:chExt cx="1166268" cy="1647113"/>
          </a:xfrm>
        </p:grpSpPr>
        <p:grpSp>
          <p:nvGrpSpPr>
            <p:cNvPr id="7" name="Group 43"/>
            <p:cNvGrpSpPr/>
            <p:nvPr/>
          </p:nvGrpSpPr>
          <p:grpSpPr>
            <a:xfrm>
              <a:off x="4359008" y="2640888"/>
              <a:ext cx="995257" cy="1124759"/>
              <a:chOff x="4359008" y="2640888"/>
              <a:chExt cx="995257" cy="1124759"/>
            </a:xfrm>
          </p:grpSpPr>
          <p:sp>
            <p:nvSpPr>
              <p:cNvPr id="20" name="Rectangle 19"/>
              <p:cNvSpPr/>
              <p:nvPr/>
            </p:nvSpPr>
            <p:spPr>
              <a:xfrm rot="19380000">
                <a:off x="4359008" y="3365537"/>
                <a:ext cx="704040" cy="400110"/>
              </a:xfrm>
              <a:prstGeom prst="rect">
                <a:avLst/>
              </a:prstGeom>
              <a:noFill/>
            </p:spPr>
            <p:txBody>
              <a:bodyPr wrap="none" lIns="91440" tIns="45720" rIns="91440" bIns="45720">
                <a:spAutoFit/>
              </a:bodyPr>
              <a:lstStyle/>
              <a:p>
                <a:pPr algn="ctr"/>
                <a:r>
                  <a:rPr lang="en-US" sz="2000" dirty="0" smtClean="0">
                    <a:latin typeface="Calibri" pitchFamily="34" charset="0"/>
                  </a:rPr>
                  <a:t>2005</a:t>
                </a:r>
                <a:endParaRPr lang="en-US" sz="2000" dirty="0">
                  <a:latin typeface="Calibri" pitchFamily="34" charset="0"/>
                </a:endParaRPr>
              </a:p>
            </p:txBody>
          </p:sp>
          <p:pic>
            <p:nvPicPr>
              <p:cNvPr id="29" name="Picture 3" descr="C:\Program Files\Microsoft Resource DVD Artwork\DVD_ART\Artwork_Imagery\Shapes and Graphics\timeline\timeline bead blue.png"/>
              <p:cNvPicPr>
                <a:picLocks noChangeAspect="1" noChangeArrowheads="1"/>
              </p:cNvPicPr>
              <p:nvPr/>
            </p:nvPicPr>
            <p:blipFill>
              <a:blip r:embed="rId9"/>
              <a:srcRect/>
              <a:stretch>
                <a:fillRect/>
              </a:stretch>
            </p:blipFill>
            <p:spPr bwMode="auto">
              <a:xfrm>
                <a:off x="4417947" y="2640888"/>
                <a:ext cx="936318" cy="663225"/>
              </a:xfrm>
              <a:prstGeom prst="rect">
                <a:avLst/>
              </a:prstGeom>
              <a:noFill/>
            </p:spPr>
          </p:pic>
        </p:grpSp>
        <p:sp>
          <p:nvSpPr>
            <p:cNvPr id="36" name="TextBox 35"/>
            <p:cNvSpPr txBox="1"/>
            <p:nvPr/>
          </p:nvSpPr>
          <p:spPr>
            <a:xfrm>
              <a:off x="4187997" y="3955602"/>
              <a:ext cx="750206" cy="332399"/>
            </a:xfrm>
            <a:prstGeom prst="rect">
              <a:avLst/>
            </a:prstGeom>
            <a:noFill/>
          </p:spPr>
          <p:txBody>
            <a:bodyPr wrap="none" lIns="0" tIns="0" rIns="0" bIns="0" rtlCol="0">
              <a:spAutoFit/>
            </a:bodyPr>
            <a:lstStyle/>
            <a:p>
              <a:pPr algn="ctr">
                <a:lnSpc>
                  <a:spcPct val="90000"/>
                </a:lnSpc>
              </a:pPr>
              <a:r>
                <a:rPr lang="en-US" sz="1200" dirty="0" smtClean="0">
                  <a:latin typeface="Calibri" pitchFamily="34" charset="0"/>
                </a:rPr>
                <a:t>MOM 2005 </a:t>
              </a:r>
            </a:p>
            <a:p>
              <a:pPr algn="ctr">
                <a:lnSpc>
                  <a:spcPct val="90000"/>
                </a:lnSpc>
              </a:pPr>
              <a:r>
                <a:rPr lang="en-US" sz="1200" dirty="0" smtClean="0">
                  <a:latin typeface="Calibri" pitchFamily="34" charset="0"/>
                </a:rPr>
                <a:t>SP1</a:t>
              </a:r>
            </a:p>
          </p:txBody>
        </p:sp>
      </p:grpSp>
      <p:grpSp>
        <p:nvGrpSpPr>
          <p:cNvPr id="8" name="Group 52"/>
          <p:cNvGrpSpPr/>
          <p:nvPr/>
        </p:nvGrpSpPr>
        <p:grpSpPr>
          <a:xfrm>
            <a:off x="3609500" y="2199334"/>
            <a:ext cx="1189678" cy="1647113"/>
            <a:chOff x="6242515" y="2640888"/>
            <a:chExt cx="1189678" cy="1647113"/>
          </a:xfrm>
        </p:grpSpPr>
        <p:grpSp>
          <p:nvGrpSpPr>
            <p:cNvPr id="9" name="Group 45"/>
            <p:cNvGrpSpPr/>
            <p:nvPr/>
          </p:nvGrpSpPr>
          <p:grpSpPr>
            <a:xfrm>
              <a:off x="6475937" y="2640888"/>
              <a:ext cx="956256" cy="1124759"/>
              <a:chOff x="6475937" y="2640888"/>
              <a:chExt cx="956256" cy="1124759"/>
            </a:xfrm>
          </p:grpSpPr>
          <p:sp>
            <p:nvSpPr>
              <p:cNvPr id="22" name="Rectangle 21"/>
              <p:cNvSpPr/>
              <p:nvPr/>
            </p:nvSpPr>
            <p:spPr>
              <a:xfrm rot="19380000">
                <a:off x="6475937" y="3365537"/>
                <a:ext cx="704040" cy="400110"/>
              </a:xfrm>
              <a:prstGeom prst="rect">
                <a:avLst/>
              </a:prstGeom>
              <a:noFill/>
            </p:spPr>
            <p:txBody>
              <a:bodyPr wrap="none" lIns="91440" tIns="45720" rIns="91440" bIns="45720">
                <a:spAutoFit/>
              </a:bodyPr>
              <a:lstStyle/>
              <a:p>
                <a:pPr algn="ctr"/>
                <a:r>
                  <a:rPr lang="en-US" sz="2000" dirty="0" smtClean="0">
                    <a:latin typeface="Calibri" pitchFamily="34" charset="0"/>
                  </a:rPr>
                  <a:t>2007</a:t>
                </a:r>
                <a:endParaRPr lang="en-US" sz="2000" dirty="0">
                  <a:latin typeface="Calibri" pitchFamily="34" charset="0"/>
                </a:endParaRPr>
              </a:p>
            </p:txBody>
          </p:sp>
          <p:pic>
            <p:nvPicPr>
              <p:cNvPr id="31" name="Picture 3" descr="C:\Program Files\Microsoft Resource DVD Artwork\DVD_ART\Artwork_Imagery\Shapes and Graphics\timeline\timeline bead blue.png"/>
              <p:cNvPicPr>
                <a:picLocks noChangeAspect="1" noChangeArrowheads="1"/>
              </p:cNvPicPr>
              <p:nvPr/>
            </p:nvPicPr>
            <p:blipFill>
              <a:blip r:embed="rId9"/>
              <a:srcRect/>
              <a:stretch>
                <a:fillRect/>
              </a:stretch>
            </p:blipFill>
            <p:spPr bwMode="auto">
              <a:xfrm>
                <a:off x="6495875" y="2640888"/>
                <a:ext cx="936318" cy="663225"/>
              </a:xfrm>
              <a:prstGeom prst="rect">
                <a:avLst/>
              </a:prstGeom>
              <a:noFill/>
            </p:spPr>
          </p:pic>
        </p:grpSp>
        <p:sp>
          <p:nvSpPr>
            <p:cNvPr id="37" name="TextBox 36"/>
            <p:cNvSpPr txBox="1"/>
            <p:nvPr/>
          </p:nvSpPr>
          <p:spPr>
            <a:xfrm>
              <a:off x="6242515" y="3955602"/>
              <a:ext cx="769698" cy="332399"/>
            </a:xfrm>
            <a:prstGeom prst="rect">
              <a:avLst/>
            </a:prstGeom>
            <a:noFill/>
          </p:spPr>
          <p:txBody>
            <a:bodyPr wrap="none" lIns="0" tIns="0" rIns="0" bIns="0" rtlCol="0">
              <a:spAutoFit/>
            </a:bodyPr>
            <a:lstStyle/>
            <a:p>
              <a:pPr algn="ctr">
                <a:lnSpc>
                  <a:spcPct val="90000"/>
                </a:lnSpc>
              </a:pPr>
              <a:r>
                <a:rPr lang="en-US" sz="1200" dirty="0" smtClean="0">
                  <a:latin typeface="Calibri" pitchFamily="34" charset="0"/>
                </a:rPr>
                <a:t>SCOM 2007 </a:t>
              </a:r>
            </a:p>
            <a:p>
              <a:pPr algn="ctr">
                <a:lnSpc>
                  <a:spcPct val="90000"/>
                </a:lnSpc>
              </a:pPr>
              <a:r>
                <a:rPr lang="en-US" sz="1200" dirty="0" smtClean="0">
                  <a:latin typeface="Calibri" pitchFamily="34" charset="0"/>
                </a:rPr>
                <a:t>RTM</a:t>
              </a:r>
            </a:p>
          </p:txBody>
        </p:sp>
      </p:grpSp>
      <p:grpSp>
        <p:nvGrpSpPr>
          <p:cNvPr id="10" name="Group 53"/>
          <p:cNvGrpSpPr/>
          <p:nvPr/>
        </p:nvGrpSpPr>
        <p:grpSpPr>
          <a:xfrm>
            <a:off x="4735958" y="2199334"/>
            <a:ext cx="1102181" cy="1647113"/>
            <a:chOff x="7368974" y="2640888"/>
            <a:chExt cx="1102181" cy="1647113"/>
          </a:xfrm>
        </p:grpSpPr>
        <p:grpSp>
          <p:nvGrpSpPr>
            <p:cNvPr id="11" name="Group 46"/>
            <p:cNvGrpSpPr/>
            <p:nvPr/>
          </p:nvGrpSpPr>
          <p:grpSpPr>
            <a:xfrm>
              <a:off x="7534401" y="2640888"/>
              <a:ext cx="936754" cy="1124760"/>
              <a:chOff x="7534401" y="2640888"/>
              <a:chExt cx="936754" cy="1124760"/>
            </a:xfrm>
          </p:grpSpPr>
          <p:sp>
            <p:nvSpPr>
              <p:cNvPr id="23" name="Rectangle 22"/>
              <p:cNvSpPr/>
              <p:nvPr/>
            </p:nvSpPr>
            <p:spPr>
              <a:xfrm rot="19380000">
                <a:off x="7534401" y="3365538"/>
                <a:ext cx="704040" cy="400110"/>
              </a:xfrm>
              <a:prstGeom prst="rect">
                <a:avLst/>
              </a:prstGeom>
              <a:noFill/>
            </p:spPr>
            <p:txBody>
              <a:bodyPr wrap="none" lIns="91440" tIns="45720" rIns="91440" bIns="45720">
                <a:spAutoFit/>
              </a:bodyPr>
              <a:lstStyle/>
              <a:p>
                <a:pPr algn="ctr"/>
                <a:r>
                  <a:rPr lang="en-US" sz="2000" dirty="0" smtClean="0">
                    <a:latin typeface="Calibri" pitchFamily="34" charset="0"/>
                  </a:rPr>
                  <a:t>2008</a:t>
                </a:r>
                <a:endParaRPr lang="en-US" sz="2000" dirty="0">
                  <a:latin typeface="Calibri" pitchFamily="34" charset="0"/>
                </a:endParaRPr>
              </a:p>
            </p:txBody>
          </p:sp>
          <p:pic>
            <p:nvPicPr>
              <p:cNvPr id="32" name="Picture 3" descr="C:\Program Files\Microsoft Resource DVD Artwork\DVD_ART\Artwork_Imagery\Shapes and Graphics\timeline\timeline bead blue.png"/>
              <p:cNvPicPr>
                <a:picLocks noChangeAspect="1" noChangeArrowheads="1"/>
              </p:cNvPicPr>
              <p:nvPr/>
            </p:nvPicPr>
            <p:blipFill>
              <a:blip r:embed="rId9"/>
              <a:srcRect/>
              <a:stretch>
                <a:fillRect/>
              </a:stretch>
            </p:blipFill>
            <p:spPr bwMode="auto">
              <a:xfrm>
                <a:off x="7534837" y="2640888"/>
                <a:ext cx="936318" cy="663225"/>
              </a:xfrm>
              <a:prstGeom prst="rect">
                <a:avLst/>
              </a:prstGeom>
              <a:noFill/>
            </p:spPr>
          </p:pic>
        </p:grpSp>
        <p:sp>
          <p:nvSpPr>
            <p:cNvPr id="38" name="TextBox 37"/>
            <p:cNvSpPr txBox="1"/>
            <p:nvPr/>
          </p:nvSpPr>
          <p:spPr>
            <a:xfrm>
              <a:off x="7368974" y="3955602"/>
              <a:ext cx="769698" cy="332399"/>
            </a:xfrm>
            <a:prstGeom prst="rect">
              <a:avLst/>
            </a:prstGeom>
            <a:noFill/>
          </p:spPr>
          <p:txBody>
            <a:bodyPr wrap="none" lIns="0" tIns="0" rIns="0" bIns="0" rtlCol="0">
              <a:spAutoFit/>
            </a:bodyPr>
            <a:lstStyle/>
            <a:p>
              <a:pPr algn="ctr">
                <a:lnSpc>
                  <a:spcPct val="90000"/>
                </a:lnSpc>
              </a:pPr>
              <a:r>
                <a:rPr lang="en-US" sz="1200" dirty="0" smtClean="0">
                  <a:latin typeface="Calibri" pitchFamily="34" charset="0"/>
                </a:rPr>
                <a:t>SCOM 2007 </a:t>
              </a:r>
            </a:p>
            <a:p>
              <a:pPr algn="ctr">
                <a:lnSpc>
                  <a:spcPct val="90000"/>
                </a:lnSpc>
              </a:pPr>
              <a:r>
                <a:rPr lang="en-US" sz="1200" dirty="0" smtClean="0">
                  <a:latin typeface="Calibri" pitchFamily="34" charset="0"/>
                </a:rPr>
                <a:t>SP1</a:t>
              </a:r>
            </a:p>
          </p:txBody>
        </p:sp>
      </p:grpSp>
      <p:graphicFrame>
        <p:nvGraphicFramePr>
          <p:cNvPr id="39" name="Table 38"/>
          <p:cNvGraphicFramePr>
            <a:graphicFrameLocks noGrp="1"/>
          </p:cNvGraphicFramePr>
          <p:nvPr>
            <p:extLst>
              <p:ext uri="{D42A27DB-BD31-4B8C-83A1-F6EECF244321}">
                <p14:modId xmlns:p14="http://schemas.microsoft.com/office/powerpoint/2010/main" val="730062452"/>
              </p:ext>
            </p:extLst>
          </p:nvPr>
        </p:nvGraphicFramePr>
        <p:xfrm>
          <a:off x="387350" y="3994170"/>
          <a:ext cx="8369300" cy="2041712"/>
        </p:xfrm>
        <a:graphic>
          <a:graphicData uri="http://schemas.openxmlformats.org/drawingml/2006/table">
            <a:tbl>
              <a:tblPr firstRow="1" bandRow="1">
                <a:tableStyleId>{21E4AEA4-8DFA-4A89-87EB-49C32662AFE0}</a:tableStyleId>
              </a:tblPr>
              <a:tblGrid>
                <a:gridCol w="1788952"/>
                <a:gridCol w="1595598"/>
                <a:gridCol w="2374900"/>
                <a:gridCol w="2609850"/>
              </a:tblGrid>
              <a:tr h="252652">
                <a:tc>
                  <a:txBody>
                    <a:bodyPr/>
                    <a:lstStyle/>
                    <a:p>
                      <a:pPr marL="0" marR="0" lvl="0" indent="0" algn="ctr" defTabSz="914400" rtl="0" eaLnBrk="0" fontAlgn="base" latinLnBrk="0" hangingPunct="0">
                        <a:lnSpc>
                          <a:spcPct val="100000"/>
                        </a:lnSpc>
                        <a:spcBef>
                          <a:spcPct val="20000"/>
                        </a:spcBef>
                        <a:spcAft>
                          <a:spcPct val="0"/>
                        </a:spcAft>
                        <a:buClrTx/>
                        <a:buSzPct val="95000"/>
                        <a:buFont typeface="Webdings" pitchFamily="18" charset="2"/>
                        <a:buNone/>
                        <a:tabLst/>
                      </a:pPr>
                      <a:endParaRPr kumimoji="0" lang="en-US" sz="1200" b="0" i="0" u="none" strike="noStrike" cap="none" normalizeH="0" baseline="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Arial"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Tx/>
                        <a:buSzPct val="95000"/>
                        <a:buFont typeface="Webdings" pitchFamily="18" charset="2"/>
                        <a:buNone/>
                        <a:tabLst/>
                      </a:pPr>
                      <a:r>
                        <a:rPr kumimoji="0" lang="en-US" sz="1200" u="none" strike="noStrike" cap="none" normalizeH="0" baseline="0" dirty="0" smtClean="0">
                          <a:effectLst>
                            <a:outerShdw blurRad="38100" dist="38100" dir="2700000" algn="tl">
                              <a:srgbClr xmlns:mc="http://schemas.openxmlformats.org/markup-compatibility/2006" xmlns:a14="http://schemas.microsoft.com/office/drawing/2010/main" val="000000" mc:Ignorable="">
                                <a:alpha val="43137"/>
                              </a:srgbClr>
                            </a:outerShdw>
                          </a:effectLst>
                        </a:rPr>
                        <a:t>MOM 2005</a:t>
                      </a:r>
                      <a:endParaRPr kumimoji="0" lang="en-US" sz="1100" b="0" i="0" u="none" strike="noStrike" cap="none" normalizeH="0" baseline="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Semibold"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Tx/>
                        <a:buSzPct val="95000"/>
                        <a:buFont typeface="Webdings" pitchFamily="18" charset="2"/>
                        <a:buNone/>
                        <a:tabLst/>
                      </a:pPr>
                      <a:r>
                        <a:rPr kumimoji="0" lang="en-US" sz="1200" u="none" strike="noStrike" cap="none" normalizeH="0" baseline="0" dirty="0" smtClean="0">
                          <a:effectLst>
                            <a:outerShdw blurRad="38100" dist="38100" dir="2700000" algn="tl">
                              <a:srgbClr xmlns:mc="http://schemas.openxmlformats.org/markup-compatibility/2006" xmlns:a14="http://schemas.microsoft.com/office/drawing/2010/main" val="000000" mc:Ignorable="">
                                <a:alpha val="43137"/>
                              </a:srgbClr>
                            </a:outerShdw>
                          </a:effectLst>
                        </a:rPr>
                        <a:t>OpsMgr 2007</a:t>
                      </a:r>
                      <a:endParaRPr kumimoji="0" lang="en-US" sz="1200" b="0" i="0" u="none" strike="noStrike" cap="none" normalizeH="0" baseline="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Arial" pitchFamily="34" charset="0"/>
                      </a:endParaRPr>
                    </a:p>
                  </a:txBody>
                  <a:tcPr horzOverflow="overflow"/>
                </a:tc>
                <a:tc>
                  <a:txBody>
                    <a:bodyPr/>
                    <a:lstStyle/>
                    <a:p>
                      <a:pPr marL="0" marR="0" lvl="0" indent="0" algn="ctr" defTabSz="914400" rtl="0" eaLnBrk="0" fontAlgn="base" latinLnBrk="0" hangingPunct="0">
                        <a:lnSpc>
                          <a:spcPct val="100000"/>
                        </a:lnSpc>
                        <a:spcBef>
                          <a:spcPct val="20000"/>
                        </a:spcBef>
                        <a:spcAft>
                          <a:spcPct val="0"/>
                        </a:spcAft>
                        <a:buClrTx/>
                        <a:buSzPct val="95000"/>
                        <a:buFont typeface="Webdings" pitchFamily="18" charset="2"/>
                        <a:buNone/>
                        <a:tabLst/>
                      </a:pPr>
                      <a:r>
                        <a:rPr kumimoji="0" lang="en-US" sz="1200" u="none" strike="noStrike" cap="none" normalizeH="0" baseline="0" dirty="0" smtClean="0">
                          <a:effectLst>
                            <a:outerShdw blurRad="38100" dist="38100" dir="2700000" algn="tl">
                              <a:srgbClr xmlns:mc="http://schemas.openxmlformats.org/markup-compatibility/2006" xmlns:a14="http://schemas.microsoft.com/office/drawing/2010/main" val="000000" mc:Ignorable="">
                                <a:alpha val="43137"/>
                              </a:srgbClr>
                            </a:outerShdw>
                          </a:effectLst>
                        </a:rPr>
                        <a:t>OpsMgr 2007 R2</a:t>
                      </a:r>
                      <a:endParaRPr kumimoji="0" lang="en-US" sz="1200" b="0" i="0" u="none" strike="noStrike" cap="none" normalizeH="0" baseline="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Arial" pitchFamily="34" charset="0"/>
                      </a:endParaRPr>
                    </a:p>
                  </a:txBody>
                  <a:tcPr horzOverflow="overflow"/>
                </a:tc>
              </a:tr>
              <a:tr h="606364">
                <a:tc>
                  <a:txBody>
                    <a:bodyPr/>
                    <a:lstStyle/>
                    <a:p>
                      <a:pPr marL="0" marR="0" lvl="0" indent="0" algn="l" defTabSz="914400" rtl="0" eaLnBrk="0" fontAlgn="base" latinLnBrk="0" hangingPunct="0">
                        <a:lnSpc>
                          <a:spcPct val="100000"/>
                        </a:lnSpc>
                        <a:spcBef>
                          <a:spcPct val="20000"/>
                        </a:spcBef>
                        <a:spcAft>
                          <a:spcPct val="0"/>
                        </a:spcAft>
                        <a:buClrTx/>
                        <a:buSzPct val="95000"/>
                        <a:buFont typeface="Webdings" pitchFamily="18" charset="2"/>
                        <a:buNone/>
                        <a:tabLst/>
                      </a:pPr>
                      <a:r>
                        <a:rPr kumimoji="0" lang="en-US" sz="1200" u="none" strike="noStrike" cap="none" normalizeH="0" baseline="0" dirty="0" smtClean="0">
                          <a:effectLst>
                            <a:outerShdw blurRad="38100" dist="38100" dir="2700000" algn="tl">
                              <a:srgbClr xmlns:mc="http://schemas.openxmlformats.org/markup-compatibility/2006" xmlns:a14="http://schemas.microsoft.com/office/drawing/2010/main" val="000000" mc:Ignorable="">
                                <a:alpha val="43137"/>
                              </a:srgbClr>
                            </a:outerShdw>
                          </a:effectLst>
                        </a:rPr>
                        <a:t>Managed</a:t>
                      </a:r>
                      <a:endParaRPr kumimoji="0" lang="en-US" sz="1400" u="none" strike="noStrike" cap="none" normalizeH="0" baseline="0" dirty="0" smtClean="0">
                        <a:effectLst>
                          <a:outerShdw blurRad="38100" dist="38100" dir="2700000" algn="tl">
                            <a:srgbClr xmlns:mc="http://schemas.openxmlformats.org/markup-compatibility/2006" xmlns:a14="http://schemas.microsoft.com/office/drawing/2010/main" val="000000" mc:Ignorable="">
                              <a:alpha val="43137"/>
                            </a:srgbClr>
                          </a:outerShdw>
                        </a:effectLst>
                      </a:endParaRPr>
                    </a:p>
                    <a:p>
                      <a:pPr marL="0" marR="0" lvl="0" indent="0" algn="l" defTabSz="914400" rtl="0" eaLnBrk="0" fontAlgn="base" latinLnBrk="0" hangingPunct="0">
                        <a:lnSpc>
                          <a:spcPct val="100000"/>
                        </a:lnSpc>
                        <a:spcBef>
                          <a:spcPct val="20000"/>
                        </a:spcBef>
                        <a:spcAft>
                          <a:spcPct val="0"/>
                        </a:spcAft>
                        <a:buClrTx/>
                        <a:buSzPct val="95000"/>
                        <a:buFont typeface="Webdings" pitchFamily="18" charset="2"/>
                        <a:buNone/>
                        <a:tabLst/>
                      </a:pPr>
                      <a:r>
                        <a:rPr kumimoji="0" lang="en-US" sz="1200" u="none" strike="noStrike" cap="none" normalizeH="0" baseline="0" dirty="0" smtClean="0">
                          <a:effectLst>
                            <a:outerShdw blurRad="38100" dist="38100" dir="2700000" algn="tl">
                              <a:srgbClr xmlns:mc="http://schemas.openxmlformats.org/markup-compatibility/2006" xmlns:a14="http://schemas.microsoft.com/office/drawing/2010/main" val="000000" mc:Ignorable="">
                                <a:alpha val="43137"/>
                              </a:srgbClr>
                            </a:outerShdw>
                          </a:effectLst>
                        </a:rPr>
                        <a:t>Environments</a:t>
                      </a:r>
                      <a:endParaRPr kumimoji="0" lang="en-US" sz="1200" b="0" i="0" u="none" strike="noStrike" cap="none" normalizeH="0" baseline="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Arial"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Pct val="95000"/>
                        <a:buFont typeface="Webdings" pitchFamily="18" charset="2"/>
                        <a:buNone/>
                        <a:tabLst/>
                      </a:pPr>
                      <a:r>
                        <a:rPr kumimoji="0" lang="en-US" sz="1200" u="none" strike="noStrike" cap="none" normalizeH="0" baseline="0" dirty="0" smtClean="0">
                          <a:effectLst>
                            <a:outerShdw blurRad="38100" dist="38100" dir="2700000" algn="tl">
                              <a:srgbClr xmlns:mc="http://schemas.openxmlformats.org/markup-compatibility/2006" xmlns:a14="http://schemas.microsoft.com/office/drawing/2010/main" val="000000" mc:Ignorable="">
                                <a:alpha val="43137"/>
                              </a:srgbClr>
                            </a:outerShdw>
                          </a:effectLst>
                        </a:rPr>
                        <a:t>Server Roles</a:t>
                      </a:r>
                      <a:endParaRPr kumimoji="0" lang="en-US" sz="1400" b="0" i="0" u="none" strike="noStrike" cap="none" normalizeH="0" baseline="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Semibold"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Pct val="95000"/>
                        <a:buFont typeface="Webdings" pitchFamily="18" charset="2"/>
                        <a:buNone/>
                        <a:tabLst/>
                      </a:pPr>
                      <a:r>
                        <a:rPr kumimoji="0" lang="en-US" sz="1200" u="none" strike="noStrike" cap="none" normalizeH="0" baseline="0" dirty="0" smtClean="0">
                          <a:effectLst>
                            <a:outerShdw blurRad="38100" dist="38100" dir="2700000" algn="tl">
                              <a:srgbClr xmlns:mc="http://schemas.openxmlformats.org/markup-compatibility/2006" xmlns:a14="http://schemas.microsoft.com/office/drawing/2010/main" val="000000" mc:Ignorable="">
                                <a:alpha val="43137"/>
                              </a:srgbClr>
                            </a:outerShdw>
                          </a:effectLst>
                        </a:rPr>
                        <a:t>Services, </a:t>
                      </a:r>
                      <a:br>
                        <a:rPr kumimoji="0" lang="en-US" sz="1200" u="none" strike="noStrike" cap="none" normalizeH="0" baseline="0" dirty="0" smtClean="0">
                          <a:effectLst>
                            <a:outerShdw blurRad="38100" dist="38100" dir="2700000" algn="tl">
                              <a:srgbClr xmlns:mc="http://schemas.openxmlformats.org/markup-compatibility/2006" xmlns:a14="http://schemas.microsoft.com/office/drawing/2010/main" val="000000" mc:Ignorable="">
                                <a:alpha val="43137"/>
                              </a:srgbClr>
                            </a:outerShdw>
                          </a:effectLst>
                        </a:rPr>
                      </a:br>
                      <a:r>
                        <a:rPr kumimoji="0" lang="en-US" sz="1200" u="none" strike="noStrike" cap="none" normalizeH="0" baseline="0" dirty="0" smtClean="0">
                          <a:effectLst>
                            <a:outerShdw blurRad="38100" dist="38100" dir="2700000" algn="tl">
                              <a:srgbClr xmlns:mc="http://schemas.openxmlformats.org/markup-compatibility/2006" xmlns:a14="http://schemas.microsoft.com/office/drawing/2010/main" val="000000" mc:Ignorable="">
                                <a:alpha val="43137"/>
                              </a:srgbClr>
                            </a:outerShdw>
                          </a:effectLst>
                        </a:rPr>
                        <a:t>LOB Apps, Transactions, Clients</a:t>
                      </a:r>
                      <a:endParaRPr kumimoji="0" lang="en-US" sz="1400" b="0" i="0" u="none" strike="noStrike" cap="none" normalizeH="0" baseline="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Semibold"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Pct val="95000"/>
                        <a:buFont typeface="Webdings" pitchFamily="18" charset="2"/>
                        <a:buNone/>
                        <a:tabLst/>
                      </a:pPr>
                      <a:r>
                        <a:rPr kumimoji="0" lang="en-US" sz="1200" u="none" strike="noStrike" cap="none" normalizeH="0" baseline="0" dirty="0" smtClean="0">
                          <a:effectLst>
                            <a:outerShdw blurRad="38100" dist="38100" dir="2700000" algn="tl">
                              <a:srgbClr xmlns:mc="http://schemas.openxmlformats.org/markup-compatibility/2006" xmlns:a14="http://schemas.microsoft.com/office/drawing/2010/main" val="000000" mc:Ignorable="">
                                <a:alpha val="43137"/>
                              </a:srgbClr>
                            </a:outerShdw>
                          </a:effectLst>
                        </a:rPr>
                        <a:t>Extends to Heterogeneous Environments’</a:t>
                      </a:r>
                      <a:endParaRPr kumimoji="0" lang="en-US" sz="1400" b="0" i="0" u="none" strike="noStrike" cap="none" normalizeH="0" baseline="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Semibold" pitchFamily="34" charset="0"/>
                      </a:endParaRPr>
                    </a:p>
                  </a:txBody>
                  <a:tcPr horzOverflow="overflow"/>
                </a:tc>
              </a:tr>
              <a:tr h="429508">
                <a:tc>
                  <a:txBody>
                    <a:bodyPr/>
                    <a:lstStyle/>
                    <a:p>
                      <a:pPr marL="0" marR="0" lvl="0" indent="0" algn="l" defTabSz="914400" rtl="0" eaLnBrk="0" fontAlgn="base" latinLnBrk="0" hangingPunct="0">
                        <a:lnSpc>
                          <a:spcPct val="100000"/>
                        </a:lnSpc>
                        <a:spcBef>
                          <a:spcPct val="20000"/>
                        </a:spcBef>
                        <a:spcAft>
                          <a:spcPct val="0"/>
                        </a:spcAft>
                        <a:buClrTx/>
                        <a:buSzPct val="95000"/>
                        <a:buFont typeface="Webdings" pitchFamily="18" charset="2"/>
                        <a:buNone/>
                        <a:tabLst/>
                      </a:pPr>
                      <a:r>
                        <a:rPr kumimoji="0" lang="en-US" sz="1200" u="none" strike="noStrike" cap="none" normalizeH="0" baseline="0" dirty="0" smtClean="0">
                          <a:effectLst>
                            <a:outerShdw blurRad="38100" dist="38100" dir="2700000" algn="tl">
                              <a:srgbClr xmlns:mc="http://schemas.openxmlformats.org/markup-compatibility/2006" xmlns:a14="http://schemas.microsoft.com/office/drawing/2010/main" val="000000" mc:Ignorable="">
                                <a:alpha val="43137"/>
                              </a:srgbClr>
                            </a:outerShdw>
                          </a:effectLst>
                        </a:rPr>
                        <a:t>Detect</a:t>
                      </a:r>
                      <a:endParaRPr kumimoji="0" lang="en-US" sz="1400" b="0" i="0" u="none" strike="noStrike" cap="none" normalizeH="0" baseline="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Semibold"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Pct val="95000"/>
                        <a:buFont typeface="Webdings" pitchFamily="18" charset="2"/>
                        <a:buNone/>
                        <a:tabLst/>
                      </a:pPr>
                      <a:r>
                        <a:rPr kumimoji="0" lang="en-US" sz="1200" u="none" strike="noStrike" cap="none" normalizeH="0" baseline="0" dirty="0" smtClean="0">
                          <a:effectLst>
                            <a:outerShdw blurRad="38100" dist="38100" dir="2700000" algn="tl">
                              <a:srgbClr xmlns:mc="http://schemas.openxmlformats.org/markup-compatibility/2006" xmlns:a14="http://schemas.microsoft.com/office/drawing/2010/main" val="000000" mc:Ignorable="">
                                <a:alpha val="43137"/>
                              </a:srgbClr>
                            </a:outerShdw>
                          </a:effectLst>
                        </a:rPr>
                        <a:t>State</a:t>
                      </a:r>
                      <a:endParaRPr kumimoji="0" lang="en-US" sz="1400" b="0" i="0" u="none" strike="noStrike" cap="none" normalizeH="0" baseline="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Semibold"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Pct val="95000"/>
                        <a:buFont typeface="Webdings" pitchFamily="18" charset="2"/>
                        <a:buNone/>
                        <a:tabLst/>
                      </a:pPr>
                      <a:r>
                        <a:rPr kumimoji="0" lang="en-US" sz="1200" u="none" strike="noStrike" cap="none" normalizeH="0" baseline="0" dirty="0" smtClean="0">
                          <a:effectLst>
                            <a:outerShdw blurRad="38100" dist="38100" dir="2700000" algn="tl">
                              <a:srgbClr xmlns:mc="http://schemas.openxmlformats.org/markup-compatibility/2006" xmlns:a14="http://schemas.microsoft.com/office/drawing/2010/main" val="000000" mc:Ignorable="">
                                <a:alpha val="43137"/>
                              </a:srgbClr>
                            </a:outerShdw>
                          </a:effectLst>
                        </a:rPr>
                        <a:t>Health Model</a:t>
                      </a:r>
                      <a:endParaRPr kumimoji="0" lang="en-US" sz="1400" b="0" i="0" u="none" strike="noStrike" cap="none" normalizeH="0" baseline="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Semibold"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Pct val="95000"/>
                        <a:buFont typeface="Webdings" pitchFamily="18" charset="2"/>
                        <a:buNone/>
                        <a:tabLst/>
                      </a:pPr>
                      <a:r>
                        <a:rPr kumimoji="0" lang="en-US" sz="1200" u="none" strike="noStrike" cap="none" normalizeH="0" baseline="0" dirty="0" smtClean="0">
                          <a:effectLst>
                            <a:outerShdw blurRad="38100" dist="38100" dir="2700000" algn="tl">
                              <a:srgbClr xmlns:mc="http://schemas.openxmlformats.org/markup-compatibility/2006" xmlns:a14="http://schemas.microsoft.com/office/drawing/2010/main" val="000000" mc:Ignorable="">
                                <a:alpha val="43137"/>
                              </a:srgbClr>
                            </a:outerShdw>
                          </a:effectLst>
                        </a:rPr>
                        <a:t>Synthetic Transactions + Health Model</a:t>
                      </a:r>
                      <a:endParaRPr kumimoji="0" lang="en-US" sz="1400" b="0" i="0" u="none" strike="noStrike" cap="none" normalizeH="0" baseline="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Semibold" pitchFamily="34" charset="0"/>
                      </a:endParaRPr>
                    </a:p>
                  </a:txBody>
                  <a:tcPr horzOverflow="overflow"/>
                </a:tc>
              </a:tr>
              <a:tr h="429508">
                <a:tc>
                  <a:txBody>
                    <a:bodyPr/>
                    <a:lstStyle/>
                    <a:p>
                      <a:pPr marL="0" marR="0" lvl="0" indent="0" algn="l" defTabSz="914400" rtl="0" eaLnBrk="0" fontAlgn="base" latinLnBrk="0" hangingPunct="0">
                        <a:lnSpc>
                          <a:spcPct val="100000"/>
                        </a:lnSpc>
                        <a:spcBef>
                          <a:spcPct val="20000"/>
                        </a:spcBef>
                        <a:spcAft>
                          <a:spcPct val="0"/>
                        </a:spcAft>
                        <a:buClrTx/>
                        <a:buSzPct val="95000"/>
                        <a:buFont typeface="Webdings" pitchFamily="18" charset="2"/>
                        <a:buNone/>
                        <a:tabLst/>
                      </a:pPr>
                      <a:r>
                        <a:rPr kumimoji="0" lang="en-US" sz="1200" u="none" strike="noStrike" cap="none" normalizeH="0" baseline="0" dirty="0" smtClean="0">
                          <a:effectLst>
                            <a:outerShdw blurRad="38100" dist="38100" dir="2700000" algn="tl">
                              <a:srgbClr xmlns:mc="http://schemas.openxmlformats.org/markup-compatibility/2006" xmlns:a14="http://schemas.microsoft.com/office/drawing/2010/main" val="000000" mc:Ignorable="">
                                <a:alpha val="43137"/>
                              </a:srgbClr>
                            </a:outerShdw>
                          </a:effectLst>
                        </a:rPr>
                        <a:t>Architecture</a:t>
                      </a:r>
                      <a:endParaRPr kumimoji="0" lang="en-US" sz="1400" b="0" i="0" u="none" strike="noStrike" cap="none" normalizeH="0" baseline="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Semibold"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Pct val="95000"/>
                        <a:buFont typeface="Webdings" pitchFamily="18" charset="2"/>
                        <a:buNone/>
                        <a:tabLst/>
                      </a:pPr>
                      <a:r>
                        <a:rPr kumimoji="0" lang="en-US" sz="1200" u="none" strike="noStrike" cap="none" normalizeH="0" baseline="0" dirty="0" smtClean="0">
                          <a:effectLst>
                            <a:outerShdw blurRad="38100" dist="38100" dir="2700000" algn="tl">
                              <a:srgbClr xmlns:mc="http://schemas.openxmlformats.org/markup-compatibility/2006" xmlns:a14="http://schemas.microsoft.com/office/drawing/2010/main" val="000000" mc:Ignorable="">
                                <a:alpha val="43137"/>
                              </a:srgbClr>
                            </a:outerShdw>
                          </a:effectLst>
                        </a:rPr>
                        <a:t>WS based Tiering and Integration</a:t>
                      </a:r>
                      <a:endParaRPr kumimoji="0" lang="en-US" sz="1400" b="0" i="0" u="none" strike="noStrike" cap="none" normalizeH="0" baseline="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Semibold"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Pct val="95000"/>
                        <a:buFont typeface="Webdings" pitchFamily="18" charset="2"/>
                        <a:buNone/>
                        <a:tabLst/>
                      </a:pPr>
                      <a:r>
                        <a:rPr kumimoji="0" lang="en-US" sz="1200" u="none" strike="noStrike" cap="none" normalizeH="0" baseline="0" dirty="0" smtClean="0">
                          <a:effectLst>
                            <a:outerShdw blurRad="38100" dist="38100" dir="2700000" algn="tl">
                              <a:srgbClr xmlns:mc="http://schemas.openxmlformats.org/markup-compatibility/2006" xmlns:a14="http://schemas.microsoft.com/office/drawing/2010/main" val="000000" mc:Ignorable="">
                                <a:alpha val="43137"/>
                              </a:srgbClr>
                            </a:outerShdw>
                          </a:effectLst>
                        </a:rPr>
                        <a:t>Model based Management</a:t>
                      </a:r>
                      <a:endParaRPr kumimoji="0" lang="en-US" sz="1400" b="0" i="0" u="none" strike="noStrike" cap="none" normalizeH="0" baseline="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Semibold"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Pct val="95000"/>
                        <a:buFont typeface="Webdings" pitchFamily="18" charset="2"/>
                        <a:buNone/>
                        <a:tabLst/>
                      </a:pPr>
                      <a:r>
                        <a:rPr kumimoji="0" lang="en-US" sz="1200" u="none" strike="noStrike" cap="none" normalizeH="0" baseline="0" dirty="0" smtClean="0">
                          <a:effectLst>
                            <a:outerShdw blurRad="38100" dist="38100" dir="2700000" algn="tl">
                              <a:srgbClr xmlns:mc="http://schemas.openxmlformats.org/markup-compatibility/2006" xmlns:a14="http://schemas.microsoft.com/office/drawing/2010/main" val="000000" mc:Ignorable="">
                                <a:alpha val="43137"/>
                              </a:srgbClr>
                            </a:outerShdw>
                          </a:effectLst>
                        </a:rPr>
                        <a:t>Model based Management</a:t>
                      </a:r>
                      <a:endParaRPr kumimoji="0" lang="en-US" sz="1400" b="0" i="0" u="none" strike="noStrike" cap="none" normalizeH="0" baseline="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Semibold" pitchFamily="34" charset="0"/>
                      </a:endParaRPr>
                    </a:p>
                  </a:txBody>
                  <a:tcPr horzOverflow="overflow"/>
                </a:tc>
              </a:tr>
              <a:tr h="252652">
                <a:tc>
                  <a:txBody>
                    <a:bodyPr/>
                    <a:lstStyle/>
                    <a:p>
                      <a:pPr marL="0" marR="0" lvl="0" indent="0" algn="l" defTabSz="914400" rtl="0" eaLnBrk="0" fontAlgn="base" latinLnBrk="0" hangingPunct="0">
                        <a:lnSpc>
                          <a:spcPct val="100000"/>
                        </a:lnSpc>
                        <a:spcBef>
                          <a:spcPct val="20000"/>
                        </a:spcBef>
                        <a:spcAft>
                          <a:spcPct val="0"/>
                        </a:spcAft>
                        <a:buClrTx/>
                        <a:buSzPct val="95000"/>
                        <a:buFont typeface="Webdings" pitchFamily="18" charset="2"/>
                        <a:buNone/>
                        <a:tabLst/>
                      </a:pPr>
                      <a:r>
                        <a:rPr kumimoji="0" lang="en-US" sz="1200" u="none" strike="noStrike" cap="none" normalizeH="0" baseline="0" dirty="0" smtClean="0">
                          <a:effectLst>
                            <a:outerShdw blurRad="38100" dist="38100" dir="2700000" algn="tl">
                              <a:srgbClr xmlns:mc="http://schemas.openxmlformats.org/markup-compatibility/2006" xmlns:a14="http://schemas.microsoft.com/office/drawing/2010/main" val="000000" mc:Ignorable="">
                                <a:alpha val="43137"/>
                              </a:srgbClr>
                            </a:outerShdw>
                          </a:effectLst>
                        </a:rPr>
                        <a:t>Actions</a:t>
                      </a:r>
                      <a:endParaRPr kumimoji="0" lang="en-US" sz="1400" b="0" i="0" u="none" strike="noStrike" cap="none" normalizeH="0" baseline="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Semibold"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Pct val="95000"/>
                        <a:buFont typeface="Webdings" pitchFamily="18" charset="2"/>
                        <a:buNone/>
                        <a:tabLst/>
                      </a:pPr>
                      <a:r>
                        <a:rPr kumimoji="0" lang="en-US" sz="1200" u="none" strike="noStrike" cap="none" normalizeH="0" baseline="0" dirty="0" smtClean="0">
                          <a:effectLst>
                            <a:outerShdw blurRad="38100" dist="38100" dir="2700000" algn="tl">
                              <a:srgbClr xmlns:mc="http://schemas.openxmlformats.org/markup-compatibility/2006" xmlns:a14="http://schemas.microsoft.com/office/drawing/2010/main" val="000000" mc:Ignorable="">
                                <a:alpha val="43137"/>
                              </a:srgbClr>
                            </a:outerShdw>
                          </a:effectLst>
                        </a:rPr>
                        <a:t>Tasks</a:t>
                      </a:r>
                      <a:endParaRPr kumimoji="0" lang="en-US" sz="1400" b="0" i="0" u="none" strike="noStrike" cap="none" normalizeH="0" baseline="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Semibold"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Pct val="95000"/>
                        <a:buFont typeface="Webdings" pitchFamily="18" charset="2"/>
                        <a:buNone/>
                        <a:tabLst/>
                      </a:pPr>
                      <a:r>
                        <a:rPr kumimoji="0" lang="en-US" sz="1200" u="none" strike="noStrike" cap="none" normalizeH="0" baseline="0" dirty="0" smtClean="0">
                          <a:effectLst>
                            <a:outerShdw blurRad="38100" dist="38100" dir="2700000" algn="tl">
                              <a:srgbClr xmlns:mc="http://schemas.openxmlformats.org/markup-compatibility/2006" xmlns:a14="http://schemas.microsoft.com/office/drawing/2010/main" val="000000" mc:Ignorable="">
                                <a:alpha val="43137"/>
                              </a:srgbClr>
                            </a:outerShdw>
                          </a:effectLst>
                        </a:rPr>
                        <a:t>Active Knowledge</a:t>
                      </a:r>
                      <a:endParaRPr kumimoji="0" lang="en-US" sz="1400" b="0" i="0" u="none" strike="noStrike" cap="none" normalizeH="0" baseline="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Semibold" pitchFamily="34"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Pct val="95000"/>
                        <a:buFont typeface="Webdings" pitchFamily="18" charset="2"/>
                        <a:buNone/>
                        <a:tabLst/>
                      </a:pPr>
                      <a:r>
                        <a:rPr kumimoji="0" lang="en-US" sz="1200" b="0" i="0" u="none" strike="noStrike" cap="none" normalizeH="0" baseline="0" dirty="0" smtClean="0">
                          <a:solidFill>
                            <a:schemeClr val="dk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mn-lt"/>
                        </a:rPr>
                        <a:t>Service Level Reporting</a:t>
                      </a:r>
                      <a:endParaRPr kumimoji="0" lang="en-US" sz="1400" b="0" i="0" u="none" strike="noStrike" cap="none" normalizeH="0" baseline="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Semibold" pitchFamily="34" charset="0"/>
                      </a:endParaRPr>
                    </a:p>
                  </a:txBody>
                  <a:tcPr horzOverflow="overflow"/>
                </a:tc>
              </a:tr>
            </a:tbl>
          </a:graphicData>
        </a:graphic>
      </p:graphicFrame>
      <p:grpSp>
        <p:nvGrpSpPr>
          <p:cNvPr id="13" name="Group 52"/>
          <p:cNvGrpSpPr/>
          <p:nvPr/>
        </p:nvGrpSpPr>
        <p:grpSpPr>
          <a:xfrm>
            <a:off x="6090403" y="2227503"/>
            <a:ext cx="1020175" cy="1647113"/>
            <a:chOff x="6412018" y="2640888"/>
            <a:chExt cx="1020175" cy="1647113"/>
          </a:xfrm>
        </p:grpSpPr>
        <p:grpSp>
          <p:nvGrpSpPr>
            <p:cNvPr id="14" name="Group 45"/>
            <p:cNvGrpSpPr/>
            <p:nvPr/>
          </p:nvGrpSpPr>
          <p:grpSpPr>
            <a:xfrm>
              <a:off x="6475937" y="2640888"/>
              <a:ext cx="956256" cy="1124759"/>
              <a:chOff x="6475937" y="2640888"/>
              <a:chExt cx="956256" cy="1124759"/>
            </a:xfrm>
          </p:grpSpPr>
          <p:sp>
            <p:nvSpPr>
              <p:cNvPr id="79" name="Rectangle 78"/>
              <p:cNvSpPr/>
              <p:nvPr/>
            </p:nvSpPr>
            <p:spPr>
              <a:xfrm rot="19380000">
                <a:off x="6475937" y="3365537"/>
                <a:ext cx="704040" cy="400110"/>
              </a:xfrm>
              <a:prstGeom prst="rect">
                <a:avLst/>
              </a:prstGeom>
              <a:noFill/>
            </p:spPr>
            <p:txBody>
              <a:bodyPr wrap="none" lIns="91440" tIns="45720" rIns="91440" bIns="45720">
                <a:spAutoFit/>
              </a:bodyPr>
              <a:lstStyle/>
              <a:p>
                <a:pPr algn="ctr"/>
                <a:r>
                  <a:rPr lang="en-US" sz="2000" dirty="0" smtClean="0">
                    <a:latin typeface="Calibri" pitchFamily="34" charset="0"/>
                  </a:rPr>
                  <a:t>2009</a:t>
                </a:r>
                <a:endParaRPr lang="en-US" sz="2000" dirty="0">
                  <a:latin typeface="Calibri" pitchFamily="34" charset="0"/>
                </a:endParaRPr>
              </a:p>
            </p:txBody>
          </p:sp>
          <p:pic>
            <p:nvPicPr>
              <p:cNvPr id="80" name="Picture 3" descr="C:\Program Files\Microsoft Resource DVD Artwork\DVD_ART\Artwork_Imagery\Shapes and Graphics\timeline\timeline bead blue.png"/>
              <p:cNvPicPr>
                <a:picLocks noChangeAspect="1" noChangeArrowheads="1"/>
              </p:cNvPicPr>
              <p:nvPr/>
            </p:nvPicPr>
            <p:blipFill>
              <a:blip r:embed="rId9"/>
              <a:srcRect/>
              <a:stretch>
                <a:fillRect/>
              </a:stretch>
            </p:blipFill>
            <p:spPr bwMode="auto">
              <a:xfrm>
                <a:off x="6495875" y="2640888"/>
                <a:ext cx="936318" cy="663225"/>
              </a:xfrm>
              <a:prstGeom prst="rect">
                <a:avLst/>
              </a:prstGeom>
              <a:noFill/>
            </p:spPr>
          </p:pic>
        </p:grpSp>
        <p:sp>
          <p:nvSpPr>
            <p:cNvPr id="78" name="TextBox 77"/>
            <p:cNvSpPr txBox="1"/>
            <p:nvPr/>
          </p:nvSpPr>
          <p:spPr>
            <a:xfrm>
              <a:off x="6412018" y="3955602"/>
              <a:ext cx="734433" cy="332399"/>
            </a:xfrm>
            <a:prstGeom prst="rect">
              <a:avLst/>
            </a:prstGeom>
            <a:noFill/>
          </p:spPr>
          <p:txBody>
            <a:bodyPr wrap="none" lIns="0" tIns="0" rIns="0" bIns="0" rtlCol="0">
              <a:spAutoFit/>
            </a:bodyPr>
            <a:lstStyle/>
            <a:p>
              <a:pPr algn="ctr">
                <a:lnSpc>
                  <a:spcPct val="90000"/>
                </a:lnSpc>
              </a:pPr>
              <a:r>
                <a:rPr lang="en-US" sz="1200" dirty="0" smtClean="0">
                  <a:latin typeface="Calibri" pitchFamily="34" charset="0"/>
                </a:rPr>
                <a:t>SCOM 2007</a:t>
              </a:r>
            </a:p>
            <a:p>
              <a:pPr algn="ctr">
                <a:lnSpc>
                  <a:spcPct val="90000"/>
                </a:lnSpc>
              </a:pPr>
              <a:r>
                <a:rPr lang="en-US" sz="1200" dirty="0" smtClean="0">
                  <a:latin typeface="Calibri" pitchFamily="34" charset="0"/>
                </a:rPr>
                <a:t>R2</a:t>
              </a:r>
            </a:p>
          </p:txBody>
        </p:sp>
      </p:grpSp>
    </p:spTree>
    <p:extLst>
      <p:ext uri="{BB962C8B-B14F-4D97-AF65-F5344CB8AC3E}">
        <p14:creationId xmlns:p14="http://schemas.microsoft.com/office/powerpoint/2010/main" val="1555165168"/>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5538"/>
                                        </p:tgtEl>
                                        <p:attrNameLst>
                                          <p:attrName>style.visibility</p:attrName>
                                        </p:attrNameLst>
                                      </p:cBhvr>
                                      <p:to>
                                        <p:strVal val="visible"/>
                                      </p:to>
                                    </p:set>
                                    <p:anim calcmode="lin" valueType="num">
                                      <p:cBhvr additive="base">
                                        <p:cTn id="7" dur="3000" fill="hold"/>
                                        <p:tgtEl>
                                          <p:spTgt spid="65538"/>
                                        </p:tgtEl>
                                        <p:attrNameLst>
                                          <p:attrName>ppt_x</p:attrName>
                                        </p:attrNameLst>
                                      </p:cBhvr>
                                      <p:tavLst>
                                        <p:tav tm="0">
                                          <p:val>
                                            <p:strVal val="0-#ppt_w/2"/>
                                          </p:val>
                                        </p:tav>
                                        <p:tav tm="100000">
                                          <p:val>
                                            <p:strVal val="#ppt_x"/>
                                          </p:val>
                                        </p:tav>
                                      </p:tavLst>
                                    </p:anim>
                                    <p:anim calcmode="lin" valueType="num">
                                      <p:cBhvr additive="base">
                                        <p:cTn id="8" dur="3000" fill="hold"/>
                                        <p:tgtEl>
                                          <p:spTgt spid="65538"/>
                                        </p:tgtEl>
                                        <p:attrNameLst>
                                          <p:attrName>ppt_y</p:attrName>
                                        </p:attrNameLst>
                                      </p:cBhvr>
                                      <p:tavLst>
                                        <p:tav tm="0">
                                          <p:val>
                                            <p:strVal val="#ppt_y"/>
                                          </p:val>
                                        </p:tav>
                                        <p:tav tm="100000">
                                          <p:val>
                                            <p:strVal val="#ppt_y"/>
                                          </p:val>
                                        </p:tav>
                                      </p:tavLst>
                                    </p:anim>
                                  </p:childTnLst>
                                </p:cTn>
                              </p:par>
                            </p:childTnLst>
                          </p:cTn>
                        </p:par>
                        <p:par>
                          <p:cTn id="9" fill="hold">
                            <p:stCondLst>
                              <p:cond delay="3000"/>
                            </p:stCondLst>
                            <p:childTnLst>
                              <p:par>
                                <p:cTn id="10" presetID="10"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3000"/>
                                        <p:tgtEl>
                                          <p:spTgt spid="4"/>
                                        </p:tgtEl>
                                      </p:cBhvr>
                                    </p:animEffect>
                                  </p:childTnLst>
                                </p:cTn>
                              </p:par>
                            </p:childTnLst>
                          </p:cTn>
                        </p:par>
                        <p:par>
                          <p:cTn id="13" fill="hold">
                            <p:stCondLst>
                              <p:cond delay="6000"/>
                            </p:stCondLst>
                            <p:childTnLst>
                              <p:par>
                                <p:cTn id="14" presetID="1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3000"/>
                                        <p:tgtEl>
                                          <p:spTgt spid="6"/>
                                        </p:tgtEl>
                                      </p:cBhvr>
                                    </p:animEffect>
                                  </p:childTnLst>
                                </p:cTn>
                              </p:par>
                            </p:childTnLst>
                          </p:cTn>
                        </p:par>
                        <p:par>
                          <p:cTn id="17" fill="hold">
                            <p:stCondLst>
                              <p:cond delay="9000"/>
                            </p:stCondLst>
                            <p:childTnLst>
                              <p:par>
                                <p:cTn id="18" presetID="10" presetClass="entr" presetSubtype="0"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3000"/>
                                        <p:tgtEl>
                                          <p:spTgt spid="3"/>
                                        </p:tgtEl>
                                      </p:cBhvr>
                                    </p:animEffect>
                                  </p:childTnLst>
                                </p:cTn>
                              </p:par>
                            </p:childTnLst>
                          </p:cTn>
                        </p:par>
                        <p:par>
                          <p:cTn id="21" fill="hold">
                            <p:stCondLst>
                              <p:cond delay="12000"/>
                            </p:stCondLst>
                            <p:childTnLst>
                              <p:par>
                                <p:cTn id="22" presetID="10" presetClass="entr" presetSubtype="0"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3000"/>
                                        <p:tgtEl>
                                          <p:spTgt spid="8"/>
                                        </p:tgtEl>
                                      </p:cBhvr>
                                    </p:animEffect>
                                  </p:childTnLst>
                                </p:cTn>
                              </p:par>
                            </p:childTnLst>
                          </p:cTn>
                        </p:par>
                        <p:par>
                          <p:cTn id="25" fill="hold">
                            <p:stCondLst>
                              <p:cond delay="15000"/>
                            </p:stCondLst>
                            <p:childTnLst>
                              <p:par>
                                <p:cTn id="26" presetID="10"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3000"/>
                                        <p:tgtEl>
                                          <p:spTgt spid="10"/>
                                        </p:tgtEl>
                                      </p:cBhvr>
                                    </p:animEffect>
                                  </p:childTnLst>
                                </p:cTn>
                              </p:par>
                            </p:childTnLst>
                          </p:cTn>
                        </p:par>
                        <p:par>
                          <p:cTn id="29" fill="hold">
                            <p:stCondLst>
                              <p:cond delay="18000"/>
                            </p:stCondLst>
                            <p:childTnLst>
                              <p:par>
                                <p:cTn id="30" presetID="10" presetClass="entr" presetSubtype="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3000"/>
                                        <p:tgtEl>
                                          <p:spTgt spid="13"/>
                                        </p:tgtEl>
                                      </p:cBhvr>
                                    </p:animEffect>
                                  </p:childTnLst>
                                </p:cTn>
                              </p:par>
                            </p:childTnLst>
                          </p:cTn>
                        </p:par>
                        <p:par>
                          <p:cTn id="33" fill="hold">
                            <p:stCondLst>
                              <p:cond delay="21000"/>
                            </p:stCondLst>
                            <p:childTnLst>
                              <p:par>
                                <p:cTn id="34" presetID="10" presetClass="entr" presetSubtype="0"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2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1" name="Rectangle 7"/>
          <p:cNvSpPr>
            <a:spLocks noGrp="1" noChangeArrowheads="1"/>
          </p:cNvSpPr>
          <p:nvPr>
            <p:ph type="title"/>
          </p:nvPr>
        </p:nvSpPr>
        <p:spPr/>
        <p:txBody>
          <a:bodyPr/>
          <a:lstStyle/>
          <a:p>
            <a:r>
              <a:rPr lang="en-US" dirty="0" smtClean="0">
                <a:sym typeface="Wingdings" pitchFamily="2" charset="2"/>
              </a:rPr>
              <a:t>What We Have Heard From You</a:t>
            </a:r>
            <a:endParaRPr lang="en-US" dirty="0">
              <a:sym typeface="Wingdings" pitchFamily="2" charset="2"/>
            </a:endParaRPr>
          </a:p>
        </p:txBody>
      </p:sp>
      <p:grpSp>
        <p:nvGrpSpPr>
          <p:cNvPr id="6" name="Group 5"/>
          <p:cNvGrpSpPr/>
          <p:nvPr/>
        </p:nvGrpSpPr>
        <p:grpSpPr>
          <a:xfrm>
            <a:off x="3732027" y="1504408"/>
            <a:ext cx="4606140" cy="818736"/>
            <a:chOff x="3912489" y="174501"/>
            <a:chExt cx="6955536" cy="1375171"/>
          </a:xfrm>
          <a:scene3d>
            <a:camera prst="orthographicFront"/>
            <a:lightRig rig="flat" dir="t"/>
          </a:scene3d>
        </p:grpSpPr>
        <p:sp>
          <p:nvSpPr>
            <p:cNvPr id="22" name="Round Same Side Corner Rectangle 21"/>
            <p:cNvSpPr/>
            <p:nvPr/>
          </p:nvSpPr>
          <p:spPr>
            <a:xfrm rot="5400000">
              <a:off x="6702671" y="-2615681"/>
              <a:ext cx="1375171" cy="6955536"/>
            </a:xfrm>
            <a:prstGeom prst="round2SameRect">
              <a:avLst/>
            </a:prstGeom>
            <a:sp3d extrusionH="12700" prstMaterial="plastic">
              <a:bevelT w="50800" h="50800"/>
            </a:sp3d>
          </p:spPr>
          <p:style>
            <a:lnRef idx="1">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2">
              <a:schemeClr val="accent2">
                <a:tint val="40000"/>
                <a:alpha val="90000"/>
                <a:hueOff val="0"/>
                <a:satOff val="0"/>
                <a:lumOff val="0"/>
                <a:alphaOff val="0"/>
              </a:schemeClr>
            </a:effectRef>
            <a:fontRef idx="minor">
              <a:schemeClr val="dk1">
                <a:hueOff val="0"/>
                <a:satOff val="0"/>
                <a:lumOff val="0"/>
                <a:alphaOff val="0"/>
              </a:schemeClr>
            </a:fontRef>
          </p:style>
        </p:sp>
        <p:sp>
          <p:nvSpPr>
            <p:cNvPr id="23" name="Round Same Side Corner Rectangle 4"/>
            <p:cNvSpPr/>
            <p:nvPr/>
          </p:nvSpPr>
          <p:spPr>
            <a:xfrm>
              <a:off x="3912489" y="241631"/>
              <a:ext cx="6888406" cy="1240911"/>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pPr>
              <a:r>
                <a:rPr lang="en-US" sz="1400" kern="1200" dirty="0" smtClean="0"/>
                <a:t>Health of Linux/Unix Components</a:t>
              </a:r>
              <a:endParaRPr lang="en-US" sz="1400" kern="1200" dirty="0"/>
            </a:p>
            <a:p>
              <a:pPr marL="171450" lvl="1" indent="-171450" algn="l" defTabSz="711200">
                <a:lnSpc>
                  <a:spcPct val="90000"/>
                </a:lnSpc>
                <a:spcBef>
                  <a:spcPct val="0"/>
                </a:spcBef>
                <a:spcAft>
                  <a:spcPct val="15000"/>
                </a:spcAft>
              </a:pPr>
              <a:r>
                <a:rPr lang="en-US" sz="1400" kern="1200" dirty="0" smtClean="0"/>
                <a:t>Single Console</a:t>
              </a:r>
              <a:endParaRPr lang="en-US" sz="1400" kern="1200" dirty="0"/>
            </a:p>
            <a:p>
              <a:pPr marL="171450" lvl="1" indent="-171450" algn="l" defTabSz="711200">
                <a:lnSpc>
                  <a:spcPct val="90000"/>
                </a:lnSpc>
                <a:spcBef>
                  <a:spcPct val="0"/>
                </a:spcBef>
                <a:spcAft>
                  <a:spcPct val="15000"/>
                </a:spcAft>
              </a:pPr>
              <a:r>
                <a:rPr lang="en-US" sz="1400" kern="1200" dirty="0" smtClean="0"/>
                <a:t>Plug and Play with existing products</a:t>
              </a:r>
              <a:endParaRPr lang="en-US" sz="1400" kern="1200" dirty="0"/>
            </a:p>
          </p:txBody>
        </p:sp>
      </p:grpSp>
      <p:grpSp>
        <p:nvGrpSpPr>
          <p:cNvPr id="7" name="Group 6"/>
          <p:cNvGrpSpPr/>
          <p:nvPr/>
        </p:nvGrpSpPr>
        <p:grpSpPr>
          <a:xfrm>
            <a:off x="495429" y="1300610"/>
            <a:ext cx="3236599" cy="1336264"/>
            <a:chOff x="0" y="2604"/>
            <a:chExt cx="3912489" cy="1718964"/>
          </a:xfrm>
          <a:scene3d>
            <a:camera prst="orthographicFront"/>
            <a:lightRig rig="flat" dir="t"/>
          </a:scene3d>
        </p:grpSpPr>
        <p:sp>
          <p:nvSpPr>
            <p:cNvPr id="20" name="Rounded Rectangle 19"/>
            <p:cNvSpPr/>
            <p:nvPr/>
          </p:nvSpPr>
          <p:spPr>
            <a:xfrm>
              <a:off x="0" y="2604"/>
              <a:ext cx="3912489" cy="1718964"/>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21" name="Rounded Rectangle 6"/>
            <p:cNvSpPr/>
            <p:nvPr/>
          </p:nvSpPr>
          <p:spPr>
            <a:xfrm>
              <a:off x="83913" y="86517"/>
              <a:ext cx="3744663" cy="155113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400" kern="1200" dirty="0" smtClean="0">
                  <a:effectLst>
                    <a:outerShdw blurRad="38100" dist="38100" dir="2700000" algn="tl">
                      <a:srgbClr xmlns:mc="http://schemas.openxmlformats.org/markup-compatibility/2006" xmlns:a14="http://schemas.microsoft.com/office/drawing/2010/main" val="000000" mc:Ignorable="">
                        <a:alpha val="43137"/>
                      </a:srgbClr>
                    </a:outerShdw>
                  </a:effectLst>
                </a:rPr>
                <a:t>I need a single pane </a:t>
              </a:r>
              <a:br>
                <a:rPr lang="en-US" sz="2400" kern="1200" dirty="0" smtClean="0">
                  <a:effectLst>
                    <a:outerShdw blurRad="38100" dist="38100" dir="2700000" algn="tl">
                      <a:srgbClr xmlns:mc="http://schemas.openxmlformats.org/markup-compatibility/2006" xmlns:a14="http://schemas.microsoft.com/office/drawing/2010/main" val="000000" mc:Ignorable="">
                        <a:alpha val="43137"/>
                      </a:srgbClr>
                    </a:outerShdw>
                  </a:effectLst>
                </a:rPr>
              </a:br>
              <a:r>
                <a:rPr lang="en-US" sz="2400" kern="1200" dirty="0" smtClean="0">
                  <a:effectLst>
                    <a:outerShdw blurRad="38100" dist="38100" dir="2700000" algn="tl">
                      <a:srgbClr xmlns:mc="http://schemas.openxmlformats.org/markup-compatibility/2006" xmlns:a14="http://schemas.microsoft.com/office/drawing/2010/main" val="000000" mc:Ignorable="">
                        <a:alpha val="43137"/>
                      </a:srgbClr>
                    </a:outerShdw>
                  </a:effectLst>
                </a:rPr>
                <a:t>of glass for Visibility</a:t>
              </a:r>
              <a:endParaRPr lang="en-US" sz="2400" kern="1200" dirty="0">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grpSp>
      <p:grpSp>
        <p:nvGrpSpPr>
          <p:cNvPr id="8" name="Group 7"/>
          <p:cNvGrpSpPr/>
          <p:nvPr/>
        </p:nvGrpSpPr>
        <p:grpSpPr>
          <a:xfrm>
            <a:off x="3732028" y="3277421"/>
            <a:ext cx="4606139" cy="954338"/>
            <a:chOff x="3912489" y="1979414"/>
            <a:chExt cx="6955536" cy="1375171"/>
          </a:xfrm>
          <a:scene3d>
            <a:camera prst="orthographicFront"/>
            <a:lightRig rig="flat" dir="t"/>
          </a:scene3d>
        </p:grpSpPr>
        <p:sp>
          <p:nvSpPr>
            <p:cNvPr id="18" name="Round Same Side Corner Rectangle 17"/>
            <p:cNvSpPr/>
            <p:nvPr/>
          </p:nvSpPr>
          <p:spPr>
            <a:xfrm rot="5400000">
              <a:off x="6702671" y="-810768"/>
              <a:ext cx="1375171" cy="6955536"/>
            </a:xfrm>
            <a:prstGeom prst="round2SameRect">
              <a:avLst/>
            </a:prstGeom>
            <a:sp3d extrusionH="12700" prstMaterial="plastic">
              <a:bevelT w="50800" h="50800"/>
            </a:sp3d>
          </p:spPr>
          <p:style>
            <a:lnRef idx="1">
              <a:schemeClr val="accent2">
                <a:tint val="40000"/>
                <a:alpha val="90000"/>
                <a:hueOff val="-3192278"/>
                <a:satOff val="5699"/>
                <a:lumOff val="1641"/>
                <a:alphaOff val="0"/>
              </a:schemeClr>
            </a:lnRef>
            <a:fillRef idx="1">
              <a:schemeClr val="accent2">
                <a:tint val="40000"/>
                <a:alpha val="90000"/>
                <a:hueOff val="-3192278"/>
                <a:satOff val="5699"/>
                <a:lumOff val="1641"/>
                <a:alphaOff val="0"/>
              </a:schemeClr>
            </a:fillRef>
            <a:effectRef idx="2">
              <a:schemeClr val="accent2">
                <a:tint val="40000"/>
                <a:alpha val="90000"/>
                <a:hueOff val="-3192278"/>
                <a:satOff val="5699"/>
                <a:lumOff val="1641"/>
                <a:alphaOff val="0"/>
              </a:schemeClr>
            </a:effectRef>
            <a:fontRef idx="minor">
              <a:schemeClr val="dk1">
                <a:hueOff val="0"/>
                <a:satOff val="0"/>
                <a:lumOff val="0"/>
                <a:alphaOff val="0"/>
              </a:schemeClr>
            </a:fontRef>
          </p:style>
        </p:sp>
        <p:sp>
          <p:nvSpPr>
            <p:cNvPr id="19" name="Round Same Side Corner Rectangle 8"/>
            <p:cNvSpPr/>
            <p:nvPr/>
          </p:nvSpPr>
          <p:spPr>
            <a:xfrm>
              <a:off x="3912489" y="2046544"/>
              <a:ext cx="6888406" cy="1240911"/>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pPr>
              <a:r>
                <a:rPr lang="en-US" sz="1400" kern="1200" dirty="0" smtClean="0"/>
                <a:t>Service KPIs </a:t>
              </a:r>
              <a:endParaRPr lang="en-US" sz="1400" kern="1200" dirty="0"/>
            </a:p>
            <a:p>
              <a:pPr marL="171450" lvl="1" indent="-171450" algn="l" defTabSz="711200">
                <a:lnSpc>
                  <a:spcPct val="90000"/>
                </a:lnSpc>
                <a:spcBef>
                  <a:spcPct val="0"/>
                </a:spcBef>
                <a:spcAft>
                  <a:spcPct val="15000"/>
                </a:spcAft>
              </a:pPr>
              <a:r>
                <a:rPr lang="en-US" sz="1400" kern="1200" dirty="0" smtClean="0"/>
                <a:t>End user experience with  the service</a:t>
              </a:r>
              <a:endParaRPr lang="en-US" sz="1400" kern="1200" dirty="0"/>
            </a:p>
            <a:p>
              <a:pPr marL="171450" lvl="1" indent="-171450" algn="l" defTabSz="711200">
                <a:lnSpc>
                  <a:spcPct val="90000"/>
                </a:lnSpc>
                <a:spcBef>
                  <a:spcPct val="0"/>
                </a:spcBef>
                <a:spcAft>
                  <a:spcPct val="15000"/>
                </a:spcAft>
              </a:pPr>
              <a:r>
                <a:rPr lang="en-US" sz="1400" kern="1200" dirty="0" smtClean="0"/>
                <a:t>Meet or breach service level agreements</a:t>
              </a:r>
              <a:endParaRPr lang="en-US" sz="1400" kern="1200" dirty="0"/>
            </a:p>
            <a:p>
              <a:pPr marL="171450" lvl="1" indent="-171450" algn="l" defTabSz="711200">
                <a:lnSpc>
                  <a:spcPct val="90000"/>
                </a:lnSpc>
                <a:spcBef>
                  <a:spcPct val="0"/>
                </a:spcBef>
                <a:spcAft>
                  <a:spcPct val="15000"/>
                </a:spcAft>
              </a:pPr>
              <a:r>
                <a:rPr lang="en-US" sz="1400" kern="1200" dirty="0" smtClean="0"/>
                <a:t>Views and Dashboards</a:t>
              </a:r>
              <a:endParaRPr lang="en-US" sz="1400" kern="1200" dirty="0"/>
            </a:p>
          </p:txBody>
        </p:sp>
      </p:grpSp>
      <p:grpSp>
        <p:nvGrpSpPr>
          <p:cNvPr id="9" name="Group 8"/>
          <p:cNvGrpSpPr/>
          <p:nvPr/>
        </p:nvGrpSpPr>
        <p:grpSpPr>
          <a:xfrm>
            <a:off x="495429" y="3105523"/>
            <a:ext cx="3236599" cy="1336264"/>
            <a:chOff x="0" y="1807517"/>
            <a:chExt cx="3912489" cy="1718964"/>
          </a:xfrm>
          <a:scene3d>
            <a:camera prst="orthographicFront"/>
            <a:lightRig rig="flat" dir="t"/>
          </a:scene3d>
        </p:grpSpPr>
        <p:sp>
          <p:nvSpPr>
            <p:cNvPr id="16" name="Rounded Rectangle 15"/>
            <p:cNvSpPr/>
            <p:nvPr/>
          </p:nvSpPr>
          <p:spPr>
            <a:xfrm>
              <a:off x="0" y="1807517"/>
              <a:ext cx="3912489" cy="1718964"/>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2">
                <a:hueOff val="-3007629"/>
                <a:satOff val="-8330"/>
                <a:lumOff val="9607"/>
                <a:alphaOff val="0"/>
              </a:schemeClr>
            </a:fillRef>
            <a:effectRef idx="2">
              <a:schemeClr val="accent2">
                <a:hueOff val="-3007629"/>
                <a:satOff val="-8330"/>
                <a:lumOff val="9607"/>
                <a:alphaOff val="0"/>
              </a:schemeClr>
            </a:effectRef>
            <a:fontRef idx="minor">
              <a:schemeClr val="lt1"/>
            </a:fontRef>
          </p:style>
        </p:sp>
        <p:sp>
          <p:nvSpPr>
            <p:cNvPr id="17" name="Rounded Rectangle 10"/>
            <p:cNvSpPr/>
            <p:nvPr/>
          </p:nvSpPr>
          <p:spPr>
            <a:xfrm>
              <a:off x="83913" y="1891430"/>
              <a:ext cx="3744663" cy="155113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000" kern="1200" dirty="0" smtClean="0">
                  <a:effectLst>
                    <a:outerShdw blurRad="38100" dist="38100" dir="2700000" algn="tl">
                      <a:srgbClr xmlns:mc="http://schemas.openxmlformats.org/markup-compatibility/2006" xmlns:a14="http://schemas.microsoft.com/office/drawing/2010/main" val="000000" mc:Ignorable="">
                        <a:alpha val="43137"/>
                      </a:srgbClr>
                    </a:outerShdw>
                  </a:effectLst>
                </a:rPr>
                <a:t>I need to be accountable to my management </a:t>
              </a:r>
              <a:br>
                <a:rPr lang="en-US" sz="2000" kern="1200" dirty="0" smtClean="0">
                  <a:effectLst>
                    <a:outerShdw blurRad="38100" dist="38100" dir="2700000" algn="tl">
                      <a:srgbClr xmlns:mc="http://schemas.openxmlformats.org/markup-compatibility/2006" xmlns:a14="http://schemas.microsoft.com/office/drawing/2010/main" val="000000" mc:Ignorable="">
                        <a:alpha val="43137"/>
                      </a:srgbClr>
                    </a:outerShdw>
                  </a:effectLst>
                </a:rPr>
              </a:br>
              <a:r>
                <a:rPr lang="en-US" sz="2000" kern="1200" dirty="0" smtClean="0">
                  <a:effectLst>
                    <a:outerShdw blurRad="38100" dist="38100" dir="2700000" algn="tl">
                      <a:srgbClr xmlns:mc="http://schemas.openxmlformats.org/markup-compatibility/2006" xmlns:a14="http://schemas.microsoft.com/office/drawing/2010/main" val="000000" mc:Ignorable="">
                        <a:alpha val="43137"/>
                      </a:srgbClr>
                    </a:outerShdw>
                  </a:effectLst>
                </a:rPr>
                <a:t>and my service owners</a:t>
              </a:r>
              <a:endParaRPr lang="en-US" sz="2000" kern="1200" dirty="0">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grpSp>
      <p:grpSp>
        <p:nvGrpSpPr>
          <p:cNvPr id="10" name="Group 9"/>
          <p:cNvGrpSpPr/>
          <p:nvPr/>
        </p:nvGrpSpPr>
        <p:grpSpPr>
          <a:xfrm>
            <a:off x="3732028" y="5082335"/>
            <a:ext cx="4606139" cy="818736"/>
            <a:chOff x="3912489" y="3784327"/>
            <a:chExt cx="6955536" cy="1375171"/>
          </a:xfrm>
          <a:scene3d>
            <a:camera prst="orthographicFront"/>
            <a:lightRig rig="flat" dir="t"/>
          </a:scene3d>
        </p:grpSpPr>
        <p:sp>
          <p:nvSpPr>
            <p:cNvPr id="14" name="Round Same Side Corner Rectangle 13"/>
            <p:cNvSpPr/>
            <p:nvPr/>
          </p:nvSpPr>
          <p:spPr>
            <a:xfrm rot="5400000">
              <a:off x="6702671" y="994145"/>
              <a:ext cx="1375171" cy="6955536"/>
            </a:xfrm>
            <a:prstGeom prst="round2SameRect">
              <a:avLst/>
            </a:prstGeom>
            <a:sp3d extrusionH="12700" prstMaterial="plastic">
              <a:bevelT w="50800" h="50800"/>
            </a:sp3d>
          </p:spPr>
          <p:style>
            <a:lnRef idx="1">
              <a:schemeClr val="accent2">
                <a:tint val="40000"/>
                <a:alpha val="90000"/>
                <a:hueOff val="-6384557"/>
                <a:satOff val="11398"/>
                <a:lumOff val="3281"/>
                <a:alphaOff val="0"/>
              </a:schemeClr>
            </a:lnRef>
            <a:fillRef idx="1">
              <a:schemeClr val="accent2">
                <a:tint val="40000"/>
                <a:alpha val="90000"/>
                <a:hueOff val="-6384557"/>
                <a:satOff val="11398"/>
                <a:lumOff val="3281"/>
                <a:alphaOff val="0"/>
              </a:schemeClr>
            </a:fillRef>
            <a:effectRef idx="2">
              <a:schemeClr val="accent2">
                <a:tint val="40000"/>
                <a:alpha val="90000"/>
                <a:hueOff val="-6384557"/>
                <a:satOff val="11398"/>
                <a:lumOff val="3281"/>
                <a:alphaOff val="0"/>
              </a:schemeClr>
            </a:effectRef>
            <a:fontRef idx="minor">
              <a:schemeClr val="dk1">
                <a:hueOff val="0"/>
                <a:satOff val="0"/>
                <a:lumOff val="0"/>
                <a:alphaOff val="0"/>
              </a:schemeClr>
            </a:fontRef>
          </p:style>
        </p:sp>
        <p:sp>
          <p:nvSpPr>
            <p:cNvPr id="15" name="Round Same Side Corner Rectangle 12"/>
            <p:cNvSpPr/>
            <p:nvPr/>
          </p:nvSpPr>
          <p:spPr>
            <a:xfrm>
              <a:off x="3912489" y="3851457"/>
              <a:ext cx="6888406" cy="1240911"/>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pPr>
              <a:r>
                <a:rPr lang="en-US" sz="1400" kern="1200" dirty="0" smtClean="0"/>
                <a:t>Tier 1 Operator efficiency</a:t>
              </a:r>
              <a:endParaRPr lang="en-US" sz="1400" kern="1200" dirty="0"/>
            </a:p>
            <a:p>
              <a:pPr marL="171450" lvl="1" indent="-171450" algn="l" defTabSz="711200">
                <a:lnSpc>
                  <a:spcPct val="90000"/>
                </a:lnSpc>
                <a:spcBef>
                  <a:spcPct val="0"/>
                </a:spcBef>
                <a:spcAft>
                  <a:spcPct val="15000"/>
                </a:spcAft>
              </a:pPr>
              <a:r>
                <a:rPr lang="en-US" sz="1400" kern="1200" dirty="0" smtClean="0"/>
                <a:t>Service based management</a:t>
              </a:r>
              <a:endParaRPr lang="en-US" sz="1400" kern="1200" dirty="0"/>
            </a:p>
            <a:p>
              <a:pPr marL="171450" lvl="1" indent="-171450" algn="l" defTabSz="711200">
                <a:lnSpc>
                  <a:spcPct val="90000"/>
                </a:lnSpc>
                <a:spcBef>
                  <a:spcPct val="0"/>
                </a:spcBef>
                <a:spcAft>
                  <a:spcPct val="15000"/>
                </a:spcAft>
              </a:pPr>
              <a:r>
                <a:rPr lang="en-US" sz="1400" kern="1200" dirty="0" smtClean="0"/>
                <a:t>Focus time and effort on  service management</a:t>
              </a:r>
              <a:endParaRPr lang="en-US" sz="1400" kern="1200" dirty="0"/>
            </a:p>
          </p:txBody>
        </p:sp>
      </p:grpSp>
      <p:grpSp>
        <p:nvGrpSpPr>
          <p:cNvPr id="11" name="Group 10"/>
          <p:cNvGrpSpPr/>
          <p:nvPr/>
        </p:nvGrpSpPr>
        <p:grpSpPr>
          <a:xfrm>
            <a:off x="495429" y="4910436"/>
            <a:ext cx="3236599" cy="1336264"/>
            <a:chOff x="0" y="3612430"/>
            <a:chExt cx="3912489" cy="1718964"/>
          </a:xfrm>
          <a:scene3d>
            <a:camera prst="orthographicFront"/>
            <a:lightRig rig="flat" dir="t"/>
          </a:scene3d>
        </p:grpSpPr>
        <p:sp>
          <p:nvSpPr>
            <p:cNvPr id="12" name="Rounded Rectangle 11"/>
            <p:cNvSpPr/>
            <p:nvPr/>
          </p:nvSpPr>
          <p:spPr>
            <a:xfrm>
              <a:off x="0" y="3612430"/>
              <a:ext cx="3912489" cy="1718964"/>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2">
                <a:hueOff val="-6015257"/>
                <a:satOff val="-16660"/>
                <a:lumOff val="19215"/>
                <a:alphaOff val="0"/>
              </a:schemeClr>
            </a:fillRef>
            <a:effectRef idx="2">
              <a:schemeClr val="accent2">
                <a:hueOff val="-6015257"/>
                <a:satOff val="-16660"/>
                <a:lumOff val="19215"/>
                <a:alphaOff val="0"/>
              </a:schemeClr>
            </a:effectRef>
            <a:fontRef idx="minor">
              <a:schemeClr val="lt1"/>
            </a:fontRef>
          </p:style>
        </p:sp>
        <p:sp>
          <p:nvSpPr>
            <p:cNvPr id="13" name="Rounded Rectangle 14"/>
            <p:cNvSpPr/>
            <p:nvPr/>
          </p:nvSpPr>
          <p:spPr>
            <a:xfrm>
              <a:off x="83913" y="3696343"/>
              <a:ext cx="3744663" cy="155113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000" kern="1200" dirty="0" smtClean="0">
                  <a:effectLst>
                    <a:outerShdw blurRad="38100" dist="38100" dir="2700000" algn="tl">
                      <a:srgbClr xmlns:mc="http://schemas.openxmlformats.org/markup-compatibility/2006" xmlns:a14="http://schemas.microsoft.com/office/drawing/2010/main" val="000000" mc:Ignorable="">
                        <a:alpha val="43137"/>
                      </a:srgbClr>
                    </a:outerShdw>
                  </a:effectLst>
                </a:rPr>
                <a:t>I need to increase efficiency and increase time to value</a:t>
              </a:r>
              <a:endParaRPr lang="en-US" sz="2000" kern="1200" dirty="0">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grpSp>
    </p:spTree>
    <p:extLst>
      <p:ext uri="{BB962C8B-B14F-4D97-AF65-F5344CB8AC3E}">
        <p14:creationId xmlns:p14="http://schemas.microsoft.com/office/powerpoint/2010/main" val="147663768"/>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1" name="Rectangle 7"/>
          <p:cNvSpPr>
            <a:spLocks noGrp="1" noChangeArrowheads="1"/>
          </p:cNvSpPr>
          <p:nvPr>
            <p:ph type="title"/>
          </p:nvPr>
        </p:nvSpPr>
        <p:spPr>
          <a:xfrm>
            <a:off x="381000" y="230188"/>
            <a:ext cx="8382000" cy="609398"/>
          </a:xfrm>
        </p:spPr>
        <p:txBody>
          <a:bodyPr/>
          <a:lstStyle/>
          <a:p>
            <a:r>
              <a:rPr lang="en-US" sz="4400" dirty="0" smtClean="0">
                <a:sym typeface="Wingdings" pitchFamily="2" charset="2"/>
              </a:rPr>
              <a:t>What </a:t>
            </a:r>
            <a:r>
              <a:rPr lang="en-US" sz="4400" dirty="0" err="1" smtClean="0">
                <a:sym typeface="Wingdings" pitchFamily="2" charset="2"/>
              </a:rPr>
              <a:t>Opsmgr</a:t>
            </a:r>
            <a:r>
              <a:rPr lang="en-US" sz="4400" dirty="0" smtClean="0">
                <a:sym typeface="Wingdings" pitchFamily="2" charset="2"/>
              </a:rPr>
              <a:t> 2007 R2 Can Help With</a:t>
            </a:r>
            <a:endParaRPr lang="en-US" sz="4400" dirty="0">
              <a:sym typeface="Wingdings" pitchFamily="2" charset="2"/>
            </a:endParaRPr>
          </a:p>
        </p:txBody>
      </p:sp>
      <p:grpSp>
        <p:nvGrpSpPr>
          <p:cNvPr id="6" name="Group 5"/>
          <p:cNvGrpSpPr/>
          <p:nvPr/>
        </p:nvGrpSpPr>
        <p:grpSpPr>
          <a:xfrm>
            <a:off x="3085713" y="1226789"/>
            <a:ext cx="5648960" cy="968138"/>
            <a:chOff x="4235616" y="83618"/>
            <a:chExt cx="7529985" cy="1565792"/>
          </a:xfrm>
          <a:scene3d>
            <a:camera prst="orthographicFront"/>
            <a:lightRig rig="flat" dir="t"/>
          </a:scene3d>
        </p:grpSpPr>
        <p:sp>
          <p:nvSpPr>
            <p:cNvPr id="22" name="Round Same Side Corner Rectangle 21"/>
            <p:cNvSpPr/>
            <p:nvPr/>
          </p:nvSpPr>
          <p:spPr>
            <a:xfrm rot="5400000">
              <a:off x="7217713" y="-2898479"/>
              <a:ext cx="1565792" cy="7529985"/>
            </a:xfrm>
            <a:prstGeom prst="round2SameRect">
              <a:avLst/>
            </a:prstGeom>
            <a:sp3d extrusionH="12700" prstMaterial="plastic">
              <a:bevelT w="50800" h="50800"/>
            </a:sp3d>
          </p:spPr>
          <p:style>
            <a:lnRef idx="1">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2">
              <a:schemeClr val="accent2">
                <a:tint val="40000"/>
                <a:alpha val="90000"/>
                <a:hueOff val="0"/>
                <a:satOff val="0"/>
                <a:lumOff val="0"/>
                <a:alphaOff val="0"/>
              </a:schemeClr>
            </a:effectRef>
            <a:fontRef idx="minor">
              <a:schemeClr val="dk1">
                <a:hueOff val="0"/>
                <a:satOff val="0"/>
                <a:lumOff val="0"/>
                <a:alphaOff val="0"/>
              </a:schemeClr>
            </a:fontRef>
          </p:style>
        </p:sp>
        <p:sp>
          <p:nvSpPr>
            <p:cNvPr id="23" name="Round Same Side Corner Rectangle 4"/>
            <p:cNvSpPr/>
            <p:nvPr/>
          </p:nvSpPr>
          <p:spPr>
            <a:xfrm>
              <a:off x="4235617" y="160053"/>
              <a:ext cx="7453549" cy="1412920"/>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40080" tIns="123825" rIns="247650" bIns="123825" numCol="1" spcCol="1270" anchor="ctr" anchorCtr="0">
              <a:noAutofit/>
            </a:bodyPr>
            <a:lstStyle/>
            <a:p>
              <a:pPr marL="228600" lvl="1" indent="-228600" algn="l" defTabSz="889000">
                <a:lnSpc>
                  <a:spcPct val="90000"/>
                </a:lnSpc>
                <a:spcBef>
                  <a:spcPct val="0"/>
                </a:spcBef>
                <a:spcAft>
                  <a:spcPct val="15000"/>
                </a:spcAft>
              </a:pPr>
              <a:r>
                <a:rPr lang="en-US" sz="1600" kern="1200" dirty="0" smtClean="0"/>
                <a:t>Monitor non Windows systems and applications</a:t>
              </a:r>
              <a:endParaRPr lang="en-US" sz="1600" b="0" i="1" kern="1200" dirty="0"/>
            </a:p>
            <a:p>
              <a:pPr marL="228600" lvl="1" indent="-228600" algn="l" defTabSz="889000">
                <a:lnSpc>
                  <a:spcPct val="90000"/>
                </a:lnSpc>
                <a:spcBef>
                  <a:spcPct val="0"/>
                </a:spcBef>
                <a:spcAft>
                  <a:spcPct val="15000"/>
                </a:spcAft>
              </a:pPr>
              <a:r>
                <a:rPr lang="en-US" sz="1600" kern="1200" dirty="0" smtClean="0"/>
                <a:t>Integrate with other products</a:t>
              </a:r>
              <a:endParaRPr lang="en-US" sz="1600" kern="1200" dirty="0"/>
            </a:p>
          </p:txBody>
        </p:sp>
      </p:grpSp>
      <p:grpSp>
        <p:nvGrpSpPr>
          <p:cNvPr id="7" name="Group 6"/>
          <p:cNvGrpSpPr/>
          <p:nvPr/>
        </p:nvGrpSpPr>
        <p:grpSpPr>
          <a:xfrm>
            <a:off x="158751" y="1155198"/>
            <a:ext cx="3177539" cy="1070334"/>
            <a:chOff x="0" y="975"/>
            <a:chExt cx="4235616" cy="1731075"/>
          </a:xfrm>
          <a:scene3d>
            <a:camera prst="orthographicFront"/>
            <a:lightRig rig="flat" dir="t"/>
          </a:scene3d>
        </p:grpSpPr>
        <p:sp>
          <p:nvSpPr>
            <p:cNvPr id="20" name="Rounded Rectangle 19"/>
            <p:cNvSpPr/>
            <p:nvPr/>
          </p:nvSpPr>
          <p:spPr>
            <a:xfrm>
              <a:off x="0" y="975"/>
              <a:ext cx="4235616" cy="1731075"/>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21" name="Rounded Rectangle 6"/>
            <p:cNvSpPr/>
            <p:nvPr/>
          </p:nvSpPr>
          <p:spPr>
            <a:xfrm>
              <a:off x="84504" y="85479"/>
              <a:ext cx="4066608" cy="156206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algn="ctr" defTabSz="1289050">
                <a:lnSpc>
                  <a:spcPct val="90000"/>
                </a:lnSpc>
                <a:spcBef>
                  <a:spcPct val="0"/>
                </a:spcBef>
                <a:spcAft>
                  <a:spcPct val="35000"/>
                </a:spcAft>
              </a:pPr>
              <a:r>
                <a:rPr lang="en-US" sz="2400" kern="1200" dirty="0" smtClean="0"/>
                <a:t>Broad Enterprise Applicability &amp; Interoperability</a:t>
              </a:r>
              <a:endParaRPr lang="en-US" sz="2400" kern="1200" dirty="0"/>
            </a:p>
          </p:txBody>
        </p:sp>
      </p:grpSp>
      <p:grpSp>
        <p:nvGrpSpPr>
          <p:cNvPr id="8" name="Group 7"/>
          <p:cNvGrpSpPr/>
          <p:nvPr/>
        </p:nvGrpSpPr>
        <p:grpSpPr>
          <a:xfrm>
            <a:off x="3085713" y="2937186"/>
            <a:ext cx="5710492" cy="1177614"/>
            <a:chOff x="4153594" y="1794517"/>
            <a:chExt cx="7612007" cy="1558286"/>
          </a:xfrm>
          <a:scene3d>
            <a:camera prst="orthographicFront"/>
            <a:lightRig rig="flat" dir="t"/>
          </a:scene3d>
        </p:grpSpPr>
        <p:sp>
          <p:nvSpPr>
            <p:cNvPr id="18" name="Round Same Side Corner Rectangle 17"/>
            <p:cNvSpPr/>
            <p:nvPr/>
          </p:nvSpPr>
          <p:spPr>
            <a:xfrm rot="5400000">
              <a:off x="7180455" y="-1232344"/>
              <a:ext cx="1558286" cy="7612007"/>
            </a:xfrm>
            <a:prstGeom prst="round2SameRect">
              <a:avLst/>
            </a:prstGeom>
            <a:sp3d extrusionH="12700" prstMaterial="plastic">
              <a:bevelT w="50800" h="50800"/>
            </a:sp3d>
          </p:spPr>
          <p:style>
            <a:lnRef idx="1">
              <a:schemeClr val="accent2">
                <a:tint val="40000"/>
                <a:alpha val="90000"/>
                <a:hueOff val="-3192278"/>
                <a:satOff val="5699"/>
                <a:lumOff val="1641"/>
                <a:alphaOff val="0"/>
              </a:schemeClr>
            </a:lnRef>
            <a:fillRef idx="1">
              <a:schemeClr val="accent2">
                <a:tint val="40000"/>
                <a:alpha val="90000"/>
                <a:hueOff val="-3192278"/>
                <a:satOff val="5699"/>
                <a:lumOff val="1641"/>
                <a:alphaOff val="0"/>
              </a:schemeClr>
            </a:fillRef>
            <a:effectRef idx="2">
              <a:schemeClr val="accent2">
                <a:tint val="40000"/>
                <a:alpha val="90000"/>
                <a:hueOff val="-3192278"/>
                <a:satOff val="5699"/>
                <a:lumOff val="1641"/>
                <a:alphaOff val="0"/>
              </a:schemeClr>
            </a:effectRef>
            <a:fontRef idx="minor">
              <a:schemeClr val="dk1">
                <a:hueOff val="0"/>
                <a:satOff val="0"/>
                <a:lumOff val="0"/>
                <a:alphaOff val="0"/>
              </a:schemeClr>
            </a:fontRef>
          </p:style>
        </p:sp>
        <p:sp>
          <p:nvSpPr>
            <p:cNvPr id="19" name="Round Same Side Corner Rectangle 8"/>
            <p:cNvSpPr/>
            <p:nvPr/>
          </p:nvSpPr>
          <p:spPr>
            <a:xfrm>
              <a:off x="4153595" y="1870586"/>
              <a:ext cx="7535938" cy="1406148"/>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40080" tIns="123825" rIns="247650" bIns="123825" numCol="1" spcCol="1270" anchor="ctr" anchorCtr="0">
              <a:noAutofit/>
            </a:bodyPr>
            <a:lstStyle/>
            <a:p>
              <a:pPr marL="228600" lvl="1" indent="-228600" algn="l" defTabSz="1066800">
                <a:lnSpc>
                  <a:spcPct val="90000"/>
                </a:lnSpc>
                <a:spcBef>
                  <a:spcPct val="0"/>
                </a:spcBef>
                <a:spcAft>
                  <a:spcPct val="15000"/>
                </a:spcAft>
              </a:pPr>
              <a:endParaRPr lang="en-US" kern="1200" dirty="0"/>
            </a:p>
            <a:p>
              <a:pPr marL="228600" lvl="1" indent="-228600" algn="l" defTabSz="889000">
                <a:lnSpc>
                  <a:spcPct val="90000"/>
                </a:lnSpc>
                <a:spcBef>
                  <a:spcPct val="0"/>
                </a:spcBef>
                <a:spcAft>
                  <a:spcPct val="15000"/>
                </a:spcAft>
              </a:pPr>
              <a:r>
                <a:rPr lang="en-US" sz="1600" kern="1200" dirty="0" smtClean="0"/>
                <a:t>Define and create service level objectives</a:t>
              </a:r>
              <a:endParaRPr lang="en-US" sz="1600" kern="1200" dirty="0"/>
            </a:p>
            <a:p>
              <a:pPr marL="228600" lvl="1" indent="-228600" algn="l" defTabSz="889000">
                <a:lnSpc>
                  <a:spcPct val="90000"/>
                </a:lnSpc>
                <a:spcBef>
                  <a:spcPct val="0"/>
                </a:spcBef>
                <a:spcAft>
                  <a:spcPct val="15000"/>
                </a:spcAft>
              </a:pPr>
              <a:r>
                <a:rPr lang="en-US" sz="1600" kern="1200" dirty="0" smtClean="0"/>
                <a:t>Alert on breach of service levels</a:t>
              </a:r>
              <a:endParaRPr lang="en-US" sz="1600" kern="1200" dirty="0"/>
            </a:p>
            <a:p>
              <a:pPr marL="228600" lvl="1" indent="-228600" algn="l" defTabSz="889000">
                <a:lnSpc>
                  <a:spcPct val="90000"/>
                </a:lnSpc>
                <a:spcBef>
                  <a:spcPct val="0"/>
                </a:spcBef>
                <a:spcAft>
                  <a:spcPct val="15000"/>
                </a:spcAft>
              </a:pPr>
              <a:r>
                <a:rPr lang="en-US" sz="1600" kern="1200" dirty="0" smtClean="0"/>
                <a:t>Provide dashboard views</a:t>
              </a:r>
              <a:endParaRPr lang="en-US" sz="1600" kern="1200" dirty="0"/>
            </a:p>
            <a:p>
              <a:pPr marL="228600" lvl="1" indent="-228600" algn="l" defTabSz="889000">
                <a:lnSpc>
                  <a:spcPct val="90000"/>
                </a:lnSpc>
                <a:spcBef>
                  <a:spcPct val="0"/>
                </a:spcBef>
                <a:spcAft>
                  <a:spcPct val="15000"/>
                </a:spcAft>
              </a:pPr>
              <a:r>
                <a:rPr lang="en-US" sz="1600" kern="1200" dirty="0" smtClean="0"/>
                <a:t>Improved end user perspectives</a:t>
              </a:r>
              <a:endParaRPr lang="en-US" sz="1600" kern="1200" dirty="0"/>
            </a:p>
            <a:p>
              <a:pPr marL="114300" lvl="1" indent="-114300" algn="l" defTabSz="533400">
                <a:lnSpc>
                  <a:spcPct val="90000"/>
                </a:lnSpc>
                <a:spcBef>
                  <a:spcPct val="0"/>
                </a:spcBef>
                <a:spcAft>
                  <a:spcPct val="15000"/>
                </a:spcAft>
              </a:pPr>
              <a:endParaRPr lang="en-US" sz="1050" kern="1200" dirty="0"/>
            </a:p>
          </p:txBody>
        </p:sp>
      </p:grpSp>
      <p:grpSp>
        <p:nvGrpSpPr>
          <p:cNvPr id="9" name="Group 8"/>
          <p:cNvGrpSpPr/>
          <p:nvPr/>
        </p:nvGrpSpPr>
        <p:grpSpPr>
          <a:xfrm>
            <a:off x="189782" y="2894114"/>
            <a:ext cx="3115478" cy="1220685"/>
            <a:chOff x="0" y="1739893"/>
            <a:chExt cx="4152889" cy="1731075"/>
          </a:xfrm>
          <a:scene3d>
            <a:camera prst="orthographicFront"/>
            <a:lightRig rig="flat" dir="t"/>
          </a:scene3d>
        </p:grpSpPr>
        <p:sp>
          <p:nvSpPr>
            <p:cNvPr id="16" name="Rounded Rectangle 15"/>
            <p:cNvSpPr/>
            <p:nvPr/>
          </p:nvSpPr>
          <p:spPr>
            <a:xfrm>
              <a:off x="0" y="1739893"/>
              <a:ext cx="4152889" cy="1731075"/>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2">
                <a:hueOff val="-3007629"/>
                <a:satOff val="-8330"/>
                <a:lumOff val="9607"/>
                <a:alphaOff val="0"/>
              </a:schemeClr>
            </a:fillRef>
            <a:effectRef idx="2">
              <a:schemeClr val="accent2">
                <a:hueOff val="-3007629"/>
                <a:satOff val="-8330"/>
                <a:lumOff val="9607"/>
                <a:alphaOff val="0"/>
              </a:schemeClr>
            </a:effectRef>
            <a:fontRef idx="minor">
              <a:schemeClr val="lt1"/>
            </a:fontRef>
          </p:style>
        </p:sp>
        <p:sp>
          <p:nvSpPr>
            <p:cNvPr id="17" name="Rounded Rectangle 10"/>
            <p:cNvSpPr/>
            <p:nvPr/>
          </p:nvSpPr>
          <p:spPr>
            <a:xfrm>
              <a:off x="84504" y="1824397"/>
              <a:ext cx="3983881" cy="156206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algn="ctr" defTabSz="1289050">
                <a:lnSpc>
                  <a:spcPct val="90000"/>
                </a:lnSpc>
                <a:spcBef>
                  <a:spcPct val="0"/>
                </a:spcBef>
                <a:spcAft>
                  <a:spcPct val="35000"/>
                </a:spcAft>
              </a:pPr>
              <a:r>
                <a:rPr lang="en-US" sz="2400" kern="1200" dirty="0" smtClean="0"/>
                <a:t>Alignment between Business &amp; IT Organizations</a:t>
              </a:r>
              <a:endParaRPr lang="en-US" sz="2400" kern="1200" dirty="0"/>
            </a:p>
          </p:txBody>
        </p:sp>
      </p:grpSp>
      <p:grpSp>
        <p:nvGrpSpPr>
          <p:cNvPr id="10" name="Group 9"/>
          <p:cNvGrpSpPr/>
          <p:nvPr/>
        </p:nvGrpSpPr>
        <p:grpSpPr>
          <a:xfrm>
            <a:off x="3085713" y="4671927"/>
            <a:ext cx="5643443" cy="1185966"/>
            <a:chOff x="4242970" y="3505202"/>
            <a:chExt cx="7522631" cy="1918087"/>
          </a:xfrm>
          <a:scene3d>
            <a:camera prst="orthographicFront"/>
            <a:lightRig rig="flat" dir="t"/>
          </a:scene3d>
        </p:grpSpPr>
        <p:sp>
          <p:nvSpPr>
            <p:cNvPr id="14" name="Round Same Side Corner Rectangle 13"/>
            <p:cNvSpPr/>
            <p:nvPr/>
          </p:nvSpPr>
          <p:spPr>
            <a:xfrm rot="5400000">
              <a:off x="7045242" y="702930"/>
              <a:ext cx="1918087" cy="7522631"/>
            </a:xfrm>
            <a:prstGeom prst="round2SameRect">
              <a:avLst/>
            </a:prstGeom>
            <a:sp3d extrusionH="12700" prstMaterial="plastic">
              <a:bevelT w="50800" h="50800"/>
            </a:sp3d>
          </p:spPr>
          <p:style>
            <a:lnRef idx="1">
              <a:schemeClr val="accent2">
                <a:tint val="40000"/>
                <a:alpha val="90000"/>
                <a:hueOff val="-6384557"/>
                <a:satOff val="11398"/>
                <a:lumOff val="3281"/>
                <a:alphaOff val="0"/>
              </a:schemeClr>
            </a:lnRef>
            <a:fillRef idx="1">
              <a:schemeClr val="accent2">
                <a:tint val="40000"/>
                <a:alpha val="90000"/>
                <a:hueOff val="-6384557"/>
                <a:satOff val="11398"/>
                <a:lumOff val="3281"/>
                <a:alphaOff val="0"/>
              </a:schemeClr>
            </a:fillRef>
            <a:effectRef idx="2">
              <a:schemeClr val="accent2">
                <a:tint val="40000"/>
                <a:alpha val="90000"/>
                <a:hueOff val="-6384557"/>
                <a:satOff val="11398"/>
                <a:lumOff val="3281"/>
                <a:alphaOff val="0"/>
              </a:schemeClr>
            </a:effectRef>
            <a:fontRef idx="minor">
              <a:schemeClr val="dk1">
                <a:hueOff val="0"/>
                <a:satOff val="0"/>
                <a:lumOff val="0"/>
                <a:alphaOff val="0"/>
              </a:schemeClr>
            </a:fontRef>
          </p:style>
        </p:sp>
        <p:sp>
          <p:nvSpPr>
            <p:cNvPr id="15" name="Round Same Side Corner Rectangle 12"/>
            <p:cNvSpPr/>
            <p:nvPr/>
          </p:nvSpPr>
          <p:spPr>
            <a:xfrm>
              <a:off x="4242971" y="3598835"/>
              <a:ext cx="7428998" cy="1730821"/>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40080" tIns="123825" rIns="247650" bIns="123825" numCol="1" spcCol="1270" anchor="ctr" anchorCtr="0">
              <a:noAutofit/>
            </a:bodyPr>
            <a:lstStyle/>
            <a:p>
              <a:pPr marL="228600" lvl="1" indent="-228600" algn="l" defTabSz="889000">
                <a:lnSpc>
                  <a:spcPct val="90000"/>
                </a:lnSpc>
                <a:spcBef>
                  <a:spcPct val="0"/>
                </a:spcBef>
                <a:spcAft>
                  <a:spcPct val="15000"/>
                </a:spcAft>
              </a:pPr>
              <a:r>
                <a:rPr lang="en-US" sz="1600" kern="1200" dirty="0" smtClean="0"/>
                <a:t>Create notification subscriptions</a:t>
              </a:r>
              <a:endParaRPr lang="en-US" sz="1600" i="1" kern="1200" dirty="0"/>
            </a:p>
            <a:p>
              <a:pPr marL="228600" lvl="1" indent="-228600" algn="l" defTabSz="889000">
                <a:lnSpc>
                  <a:spcPct val="90000"/>
                </a:lnSpc>
                <a:spcBef>
                  <a:spcPct val="0"/>
                </a:spcBef>
                <a:spcAft>
                  <a:spcPct val="15000"/>
                </a:spcAft>
              </a:pPr>
              <a:r>
                <a:rPr lang="en-US" sz="1600" kern="1200" dirty="0" smtClean="0"/>
                <a:t>Simple Maintenance Mode</a:t>
              </a:r>
              <a:endParaRPr lang="en-US" sz="1600" kern="1200" dirty="0"/>
            </a:p>
            <a:p>
              <a:pPr marL="228600" lvl="1" indent="-228600" algn="l" defTabSz="889000">
                <a:lnSpc>
                  <a:spcPct val="90000"/>
                </a:lnSpc>
                <a:spcBef>
                  <a:spcPct val="0"/>
                </a:spcBef>
                <a:spcAft>
                  <a:spcPct val="15000"/>
                </a:spcAft>
              </a:pPr>
              <a:r>
                <a:rPr lang="en-US" sz="1600" kern="1200" dirty="0" smtClean="0"/>
                <a:t>Streamlined management pack import</a:t>
              </a:r>
              <a:endParaRPr lang="en-US" sz="1600" kern="1200" dirty="0"/>
            </a:p>
            <a:p>
              <a:pPr marL="228600" lvl="1" indent="-228600" algn="l" defTabSz="889000">
                <a:lnSpc>
                  <a:spcPct val="90000"/>
                </a:lnSpc>
                <a:spcBef>
                  <a:spcPct val="0"/>
                </a:spcBef>
                <a:spcAft>
                  <a:spcPct val="15000"/>
                </a:spcAft>
              </a:pPr>
              <a:r>
                <a:rPr lang="en-US" sz="1600" kern="1200" dirty="0" smtClean="0"/>
                <a:t>New and enhanced monitoring templates</a:t>
              </a:r>
              <a:endParaRPr lang="en-US" sz="1600" kern="1200" dirty="0"/>
            </a:p>
          </p:txBody>
        </p:sp>
      </p:grpSp>
      <p:grpSp>
        <p:nvGrpSpPr>
          <p:cNvPr id="11" name="Group 10"/>
          <p:cNvGrpSpPr/>
          <p:nvPr/>
        </p:nvGrpSpPr>
        <p:grpSpPr>
          <a:xfrm>
            <a:off x="160302" y="4674953"/>
            <a:ext cx="3174437" cy="1214038"/>
            <a:chOff x="0" y="3505192"/>
            <a:chExt cx="4231480" cy="1963489"/>
          </a:xfrm>
          <a:scene3d>
            <a:camera prst="orthographicFront"/>
            <a:lightRig rig="flat" dir="t"/>
          </a:scene3d>
        </p:grpSpPr>
        <p:sp>
          <p:nvSpPr>
            <p:cNvPr id="12" name="Rounded Rectangle 11"/>
            <p:cNvSpPr/>
            <p:nvPr/>
          </p:nvSpPr>
          <p:spPr>
            <a:xfrm>
              <a:off x="0" y="3505192"/>
              <a:ext cx="4231480" cy="1963489"/>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2">
                <a:hueOff val="-6015257"/>
                <a:satOff val="-16660"/>
                <a:lumOff val="19215"/>
                <a:alphaOff val="0"/>
              </a:schemeClr>
            </a:fillRef>
            <a:effectRef idx="2">
              <a:schemeClr val="accent2">
                <a:hueOff val="-6015257"/>
                <a:satOff val="-16660"/>
                <a:lumOff val="19215"/>
                <a:alphaOff val="0"/>
              </a:schemeClr>
            </a:effectRef>
            <a:fontRef idx="minor">
              <a:schemeClr val="lt1"/>
            </a:fontRef>
          </p:style>
        </p:sp>
        <p:sp>
          <p:nvSpPr>
            <p:cNvPr id="13" name="Rounded Rectangle 14"/>
            <p:cNvSpPr/>
            <p:nvPr/>
          </p:nvSpPr>
          <p:spPr>
            <a:xfrm>
              <a:off x="95850" y="3601042"/>
              <a:ext cx="4039780" cy="1771789"/>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10490" tIns="55245" rIns="110490" bIns="55245" numCol="1" spcCol="1270" anchor="ctr" anchorCtr="0">
              <a:noAutofit/>
            </a:bodyPr>
            <a:lstStyle/>
            <a:p>
              <a:pPr lvl="0" algn="ctr" defTabSz="1289050">
                <a:lnSpc>
                  <a:spcPct val="90000"/>
                </a:lnSpc>
                <a:spcBef>
                  <a:spcPct val="0"/>
                </a:spcBef>
                <a:spcAft>
                  <a:spcPct val="35000"/>
                </a:spcAft>
              </a:pPr>
              <a:r>
                <a:rPr lang="en-US" sz="2400" kern="1200" dirty="0" smtClean="0"/>
                <a:t>Efficient and Simplified User Experience</a:t>
              </a:r>
              <a:endParaRPr lang="en-US" sz="2400" kern="1200" dirty="0"/>
            </a:p>
          </p:txBody>
        </p:sp>
      </p:grpSp>
    </p:spTree>
    <p:extLst>
      <p:ext uri="{BB962C8B-B14F-4D97-AF65-F5344CB8AC3E}">
        <p14:creationId xmlns:p14="http://schemas.microsoft.com/office/powerpoint/2010/main" val="3038195108"/>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96522" y="1145736"/>
            <a:ext cx="4114800" cy="387798"/>
          </a:xfrm>
        </p:spPr>
        <p:txBody>
          <a:bodyPr/>
          <a:lstStyle/>
          <a:p>
            <a:endParaRPr lang="en-US" dirty="0" smtClean="0"/>
          </a:p>
        </p:txBody>
      </p:sp>
      <p:sp>
        <p:nvSpPr>
          <p:cNvPr id="9" name="Content Placeholder 8"/>
          <p:cNvSpPr>
            <a:spLocks noGrp="1"/>
          </p:cNvSpPr>
          <p:nvPr>
            <p:ph sz="half" idx="2"/>
          </p:nvPr>
        </p:nvSpPr>
        <p:spPr>
          <a:xfrm>
            <a:off x="4763721" y="869289"/>
            <a:ext cx="4114800" cy="4438138"/>
          </a:xfrm>
        </p:spPr>
        <p:txBody>
          <a:bodyPr/>
          <a:lstStyle/>
          <a:p>
            <a:r>
              <a:rPr lang="en-US" sz="2400" b="1" dirty="0" smtClean="0">
                <a:solidFill>
                  <a:schemeClr val="tx2"/>
                </a:solidFill>
              </a:rPr>
              <a:t>Administrator </a:t>
            </a:r>
          </a:p>
          <a:p>
            <a:pPr lvl="1"/>
            <a:r>
              <a:rPr lang="en-US" sz="2000" dirty="0" smtClean="0"/>
              <a:t>Deploys and manages the configuration of Operations Manager 2007</a:t>
            </a:r>
          </a:p>
          <a:p>
            <a:pPr lvl="0"/>
            <a:r>
              <a:rPr lang="en-US" sz="2400" b="1" dirty="0" smtClean="0">
                <a:solidFill>
                  <a:schemeClr val="tx2"/>
                </a:solidFill>
              </a:rPr>
              <a:t>Service Manager </a:t>
            </a:r>
          </a:p>
          <a:p>
            <a:pPr lvl="1"/>
            <a:r>
              <a:rPr lang="en-US" sz="2000" dirty="0" smtClean="0"/>
              <a:t>Assesses IT Service monitoring needs, and works with engineering to create custom management packs </a:t>
            </a:r>
          </a:p>
          <a:p>
            <a:pPr lvl="1"/>
            <a:r>
              <a:rPr lang="en-US" sz="2000" dirty="0" smtClean="0"/>
              <a:t>Defines Service Level Objectives and creates custom dashboards enabling drilldowns</a:t>
            </a:r>
          </a:p>
          <a:p>
            <a:pPr lvl="0"/>
            <a:r>
              <a:rPr lang="en-US" sz="2400" b="1" dirty="0" smtClean="0">
                <a:solidFill>
                  <a:schemeClr val="tx2"/>
                </a:solidFill>
              </a:rPr>
              <a:t>Operator </a:t>
            </a:r>
          </a:p>
          <a:p>
            <a:pPr lvl="1"/>
            <a:r>
              <a:rPr lang="en-US" sz="2000" dirty="0" smtClean="0"/>
              <a:t>Monitors all IT services, systems and applications, and is the first respondent to problems</a:t>
            </a:r>
          </a:p>
        </p:txBody>
      </p:sp>
      <p:pic>
        <p:nvPicPr>
          <p:cNvPr id="6" name="Picture 5" descr="mon_alerts.jpg"/>
          <p:cNvPicPr>
            <a:picLocks noChangeAspect="1"/>
          </p:cNvPicPr>
          <p:nvPr/>
        </p:nvPicPr>
        <p:blipFill>
          <a:blip r:embed="rId3"/>
          <a:stretch>
            <a:fillRect/>
          </a:stretch>
        </p:blipFill>
        <p:spPr>
          <a:xfrm>
            <a:off x="0" y="953383"/>
            <a:ext cx="4113014" cy="3634740"/>
          </a:xfrm>
          <a:prstGeom prst="rect">
            <a:avLst/>
          </a:prstGeom>
          <a:effectLst>
            <a:reflection blurRad="6350" stA="50000" endA="300" endPos="90000" dist="50800" dir="5400000" sy="-100000" algn="bl" rotWithShape="0"/>
          </a:effectLst>
          <a:scene3d>
            <a:camera prst="perspectiveContrastingRightFacing"/>
            <a:lightRig rig="threePt" dir="t"/>
          </a:scene3d>
        </p:spPr>
      </p:pic>
      <p:pic>
        <p:nvPicPr>
          <p:cNvPr id="1027" name="Picture 1" descr="image001"/>
          <p:cNvPicPr>
            <a:picLocks noChangeAspect="1" noChangeArrowheads="1"/>
          </p:cNvPicPr>
          <p:nvPr/>
        </p:nvPicPr>
        <p:blipFill>
          <a:blip r:embed="rId4"/>
          <a:srcRect/>
          <a:stretch>
            <a:fillRect/>
          </a:stretch>
        </p:blipFill>
        <p:spPr bwMode="auto">
          <a:xfrm>
            <a:off x="1167236" y="1943984"/>
            <a:ext cx="3977604" cy="3484721"/>
          </a:xfrm>
          <a:prstGeom prst="rect">
            <a:avLst/>
          </a:prstGeom>
          <a:noFill/>
          <a:ln w="9525">
            <a:noFill/>
            <a:miter lim="800000"/>
            <a:headEnd/>
            <a:tailEnd/>
          </a:ln>
          <a:effectLst>
            <a:reflection blurRad="6350" stA="50000" endA="300" endPos="55500" dist="101600" dir="5400000" sy="-100000" algn="bl" rotWithShape="0"/>
          </a:effectLst>
          <a:scene3d>
            <a:camera prst="perspectiveContrastingRightFacing"/>
            <a:lightRig rig="threePt" dir="t"/>
          </a:scene3d>
        </p:spPr>
      </p:pic>
    </p:spTree>
    <p:extLst>
      <p:ext uri="{BB962C8B-B14F-4D97-AF65-F5344CB8AC3E}">
        <p14:creationId xmlns:p14="http://schemas.microsoft.com/office/powerpoint/2010/main" val="1441598845"/>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What’s New for the </a:t>
            </a:r>
            <a:br>
              <a:rPr lang="en-US" dirty="0" smtClean="0"/>
            </a:br>
            <a:r>
              <a:rPr lang="en-US" dirty="0" smtClean="0"/>
              <a:t>Administrator</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ext uri="{BB962C8B-B14F-4D97-AF65-F5344CB8AC3E}">
        <p14:creationId xmlns:p14="http://schemas.microsoft.com/office/powerpoint/2010/main" val="3517237860"/>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230188"/>
            <a:ext cx="8382000" cy="1329595"/>
          </a:xfrm>
        </p:spPr>
        <p:txBody>
          <a:bodyPr/>
          <a:lstStyle/>
          <a:p>
            <a:r>
              <a:rPr lang="en-US" smtClean="0"/>
              <a:t>How OpsMgr R2 Helps the Administrator</a:t>
            </a:r>
            <a:endParaRPr lang="en-US" dirty="0"/>
          </a:p>
        </p:txBody>
      </p:sp>
      <p:sp>
        <p:nvSpPr>
          <p:cNvPr id="8" name="Content Placeholder 7"/>
          <p:cNvSpPr>
            <a:spLocks noGrp="1"/>
          </p:cNvSpPr>
          <p:nvPr>
            <p:ph idx="1"/>
          </p:nvPr>
        </p:nvSpPr>
        <p:spPr>
          <a:xfrm>
            <a:off x="381000" y="1795648"/>
            <a:ext cx="8382000" cy="2068259"/>
          </a:xfrm>
        </p:spPr>
        <p:txBody>
          <a:bodyPr/>
          <a:lstStyle/>
          <a:p>
            <a:r>
              <a:rPr lang="en-US" sz="2800" b="1" dirty="0" smtClean="0">
                <a:solidFill>
                  <a:schemeClr val="tx1"/>
                </a:solidFill>
              </a:rPr>
              <a:t>Reduce</a:t>
            </a:r>
            <a:r>
              <a:rPr lang="en-US" sz="2800" dirty="0" smtClean="0">
                <a:solidFill>
                  <a:schemeClr val="tx1"/>
                </a:solidFill>
              </a:rPr>
              <a:t> </a:t>
            </a:r>
            <a:r>
              <a:rPr lang="en-US" sz="2800" b="1" dirty="0" smtClean="0">
                <a:solidFill>
                  <a:schemeClr val="tx1"/>
                </a:solidFill>
              </a:rPr>
              <a:t>cost</a:t>
            </a:r>
            <a:r>
              <a:rPr lang="en-US" sz="2800" dirty="0" smtClean="0">
                <a:solidFill>
                  <a:schemeClr val="tx1"/>
                </a:solidFill>
              </a:rPr>
              <a:t> </a:t>
            </a:r>
            <a:r>
              <a:rPr lang="en-US" sz="2800" dirty="0" smtClean="0"/>
              <a:t>of deployment</a:t>
            </a:r>
          </a:p>
          <a:p>
            <a:r>
              <a:rPr lang="en-US" sz="2800" b="1" dirty="0" smtClean="0">
                <a:solidFill>
                  <a:schemeClr val="tx1"/>
                </a:solidFill>
              </a:rPr>
              <a:t>Reduce</a:t>
            </a:r>
            <a:r>
              <a:rPr lang="en-US" sz="2800" dirty="0" smtClean="0">
                <a:solidFill>
                  <a:schemeClr val="tx1"/>
                </a:solidFill>
              </a:rPr>
              <a:t> </a:t>
            </a:r>
            <a:r>
              <a:rPr lang="en-US" sz="2800" b="1" dirty="0" smtClean="0">
                <a:solidFill>
                  <a:schemeClr val="tx1"/>
                </a:solidFill>
              </a:rPr>
              <a:t>cost</a:t>
            </a:r>
            <a:r>
              <a:rPr lang="en-US" sz="2800" dirty="0" smtClean="0">
                <a:solidFill>
                  <a:schemeClr val="tx1"/>
                </a:solidFill>
              </a:rPr>
              <a:t> </a:t>
            </a:r>
            <a:r>
              <a:rPr lang="en-US" sz="2800" dirty="0" smtClean="0"/>
              <a:t>of acquiring and learning new products</a:t>
            </a:r>
          </a:p>
          <a:p>
            <a:r>
              <a:rPr lang="en-US" sz="2800" b="1" dirty="0" smtClean="0">
                <a:solidFill>
                  <a:schemeClr val="tx1"/>
                </a:solidFill>
              </a:rPr>
              <a:t>Increase</a:t>
            </a:r>
            <a:r>
              <a:rPr lang="en-US" sz="2800" dirty="0" smtClean="0">
                <a:solidFill>
                  <a:schemeClr val="tx1"/>
                </a:solidFill>
              </a:rPr>
              <a:t> </a:t>
            </a:r>
            <a:r>
              <a:rPr lang="en-US" sz="2800" b="1" dirty="0" smtClean="0">
                <a:solidFill>
                  <a:schemeClr val="tx1"/>
                </a:solidFill>
              </a:rPr>
              <a:t>efficiency</a:t>
            </a:r>
            <a:r>
              <a:rPr lang="en-US" sz="2800" dirty="0" smtClean="0">
                <a:solidFill>
                  <a:schemeClr val="tx1"/>
                </a:solidFill>
              </a:rPr>
              <a:t> </a:t>
            </a:r>
            <a:r>
              <a:rPr lang="en-US" sz="2800" dirty="0" smtClean="0"/>
              <a:t>with integration</a:t>
            </a:r>
          </a:p>
          <a:p>
            <a:r>
              <a:rPr lang="en-US" sz="2800" b="1" dirty="0" smtClean="0">
                <a:solidFill>
                  <a:schemeClr val="tx1"/>
                </a:solidFill>
              </a:rPr>
              <a:t>Increase</a:t>
            </a:r>
            <a:r>
              <a:rPr lang="en-US" sz="2800" dirty="0" smtClean="0">
                <a:solidFill>
                  <a:schemeClr val="tx1"/>
                </a:solidFill>
              </a:rPr>
              <a:t> </a:t>
            </a:r>
            <a:r>
              <a:rPr lang="en-US" sz="2800" b="1" dirty="0" smtClean="0">
                <a:solidFill>
                  <a:schemeClr val="tx1"/>
                </a:solidFill>
              </a:rPr>
              <a:t>efficiency</a:t>
            </a:r>
            <a:r>
              <a:rPr lang="en-US" sz="2800" dirty="0" smtClean="0">
                <a:solidFill>
                  <a:schemeClr val="tx1"/>
                </a:solidFill>
              </a:rPr>
              <a:t> </a:t>
            </a:r>
            <a:r>
              <a:rPr lang="en-US" sz="2800" dirty="0" smtClean="0"/>
              <a:t>with access to updated knowledge</a:t>
            </a:r>
            <a:endParaRPr lang="en-US" sz="2800" dirty="0"/>
          </a:p>
        </p:txBody>
      </p:sp>
    </p:spTree>
    <p:extLst>
      <p:ext uri="{BB962C8B-B14F-4D97-AF65-F5344CB8AC3E}">
        <p14:creationId xmlns:p14="http://schemas.microsoft.com/office/powerpoint/2010/main" val="2070750626"/>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What’s new in </a:t>
            </a:r>
            <a:r>
              <a:rPr lang="en-US" dirty="0" err="1" smtClean="0"/>
              <a:t>OpsMgr</a:t>
            </a:r>
            <a:r>
              <a:rPr lang="en-US" dirty="0" smtClean="0"/>
              <a:t> R2 </a:t>
            </a:r>
            <a:br>
              <a:rPr lang="en-US" dirty="0" smtClean="0"/>
            </a:br>
            <a:r>
              <a:rPr lang="en-US" dirty="0" smtClean="0"/>
              <a:t>for the Service Manager</a:t>
            </a:r>
            <a:endParaRPr lang="en-US" dirty="0"/>
          </a:p>
        </p:txBody>
      </p:sp>
      <p:sp>
        <p:nvSpPr>
          <p:cNvPr id="6" name="Subtitle 5"/>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ext uri="{BB962C8B-B14F-4D97-AF65-F5344CB8AC3E}">
        <p14:creationId xmlns:p14="http://schemas.microsoft.com/office/powerpoint/2010/main" val="3685849212"/>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MGT207_Savage">
  <a:themeElements>
    <a:clrScheme name="Custom 26">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CCFFCC" mc:Ignorable=""/>
      </a:dk2>
      <a:lt2>
        <a:srgbClr xmlns:mc="http://schemas.openxmlformats.org/markup-compatibility/2006" xmlns:a14="http://schemas.microsoft.com/office/drawing/2010/main" val="CCCCCC" mc:Ignorable=""/>
      </a:lt2>
      <a:accent1>
        <a:srgbClr xmlns:mc="http://schemas.openxmlformats.org/markup-compatibility/2006" xmlns:a14="http://schemas.microsoft.com/office/drawing/2010/main" val="99CC99" mc:Ignorable=""/>
      </a:accent1>
      <a:accent2>
        <a:srgbClr xmlns:mc="http://schemas.openxmlformats.org/markup-compatibility/2006" xmlns:a14="http://schemas.microsoft.com/office/drawing/2010/main" val="00994B" mc:Ignorable=""/>
      </a:accent2>
      <a:accent3>
        <a:srgbClr xmlns:mc="http://schemas.openxmlformats.org/markup-compatibility/2006" xmlns:a14="http://schemas.microsoft.com/office/drawing/2010/main" val="1E78B9" mc:Ignorable=""/>
      </a:accent3>
      <a:accent4>
        <a:srgbClr xmlns:mc="http://schemas.openxmlformats.org/markup-compatibility/2006" xmlns:a14="http://schemas.microsoft.com/office/drawing/2010/main" val="F5821E" mc:Ignorable=""/>
      </a:accent4>
      <a:accent5>
        <a:srgbClr xmlns:mc="http://schemas.openxmlformats.org/markup-compatibility/2006" xmlns:a14="http://schemas.microsoft.com/office/drawing/2010/main" val="FFFF11" mc:Ignorable=""/>
      </a:accent5>
      <a:accent6>
        <a:srgbClr xmlns:mc="http://schemas.openxmlformats.org/markup-compatibility/2006" xmlns:a14="http://schemas.microsoft.com/office/drawing/2010/main" val="D90026" mc:Ignorable=""/>
      </a:accent6>
      <a:hlink>
        <a:srgbClr xmlns:mc="http://schemas.openxmlformats.org/markup-compatibility/2006" xmlns:a14="http://schemas.microsoft.com/office/drawing/2010/main" val="F3EB4F" mc:Ignorable=""/>
      </a:hlink>
      <a:folHlink>
        <a:srgbClr xmlns:mc="http://schemas.openxmlformats.org/markup-compatibility/2006" xmlns:a14="http://schemas.microsoft.com/office/drawing/2010/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MGT207_Savage</Template>
  <TotalTime>85</TotalTime>
  <Words>1690</Words>
  <Application>Microsoft Office PowerPoint</Application>
  <PresentationFormat>On-screen Show (4:3)</PresentationFormat>
  <Paragraphs>223</Paragraphs>
  <Slides>22</Slides>
  <Notes>18</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MGT207_Savage</vt:lpstr>
      <vt:lpstr>PowerPoint Presentation</vt:lpstr>
      <vt:lpstr>What's New in Microsoft System Center Operations Manager 2007 R2</vt:lpstr>
      <vt:lpstr>You Made This Possible!</vt:lpstr>
      <vt:lpstr>What We Have Heard From You</vt:lpstr>
      <vt:lpstr>What Opsmgr 2007 R2 Can Help With</vt:lpstr>
      <vt:lpstr>PowerPoint Presentation</vt:lpstr>
      <vt:lpstr>What’s New for the  Administrator</vt:lpstr>
      <vt:lpstr>How OpsMgr R2 Helps the Administrator</vt:lpstr>
      <vt:lpstr>What’s new in OpsMgr R2  for the Service Manager</vt:lpstr>
      <vt:lpstr>How OpsMgr R2 Empowers the Service Manager</vt:lpstr>
      <vt:lpstr>What’s new in OpsMgr R2  for the Operator</vt:lpstr>
      <vt:lpstr>How OpsMgr R2 Simplifies the Life the Operator</vt:lpstr>
      <vt:lpstr>Key Benefits of OpsMgr R2</vt:lpstr>
      <vt:lpstr>Keeping the Momentum Going</vt:lpstr>
      <vt:lpstr>MP Authoring Resource Kit</vt:lpstr>
      <vt:lpstr>Find out More on the Web</vt:lpstr>
      <vt:lpstr>PowerPoint Presentation</vt:lpstr>
      <vt:lpstr>More Great Resources</vt:lpstr>
      <vt:lpstr>Resources</vt:lpstr>
      <vt:lpstr>PowerPoint Presentation</vt:lpstr>
      <vt:lpstr>PowerPoint Presentation</vt:lpstr>
      <vt:lpstr>PowerPoint Presentation</vt:lpstr>
    </vt:vector>
  </TitlesOfParts>
  <Manager>&lt;Content Manager Name Here&gt;</Manager>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North America 2009</dc:subject>
  <dc:creator>TechEd</dc:creator>
  <dc:description>Template: Slidework LLC
Formatting:
Event Date: May 11 - 15, 2009
Event Location: Los Angeles, CA
Audience:</dc:description>
  <cp:lastModifiedBy>Steve Wilson</cp:lastModifiedBy>
  <cp:revision>8</cp:revision>
  <dcterms:created xsi:type="dcterms:W3CDTF">2009-11-06T23:40:39Z</dcterms:created>
  <dcterms:modified xsi:type="dcterms:W3CDTF">2009-11-08T17:23:36Z</dcterms:modified>
</cp:coreProperties>
</file>