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50"/>
  </p:notesMasterIdLst>
  <p:handoutMasterIdLst>
    <p:handoutMasterId r:id="rId51"/>
  </p:handoutMasterIdLst>
  <p:sldIdLst>
    <p:sldId id="256" r:id="rId3"/>
    <p:sldId id="257" r:id="rId4"/>
    <p:sldId id="267" r:id="rId5"/>
    <p:sldId id="284" r:id="rId6"/>
    <p:sldId id="285" r:id="rId7"/>
    <p:sldId id="286" r:id="rId8"/>
    <p:sldId id="287" r:id="rId9"/>
    <p:sldId id="288" r:id="rId10"/>
    <p:sldId id="289" r:id="rId11"/>
    <p:sldId id="290" r:id="rId12"/>
    <p:sldId id="291" r:id="rId13"/>
    <p:sldId id="283" r:id="rId14"/>
    <p:sldId id="292" r:id="rId15"/>
    <p:sldId id="295" r:id="rId16"/>
    <p:sldId id="296" r:id="rId17"/>
    <p:sldId id="297" r:id="rId18"/>
    <p:sldId id="298" r:id="rId19"/>
    <p:sldId id="299" r:id="rId20"/>
    <p:sldId id="300" r:id="rId21"/>
    <p:sldId id="301" r:id="rId22"/>
    <p:sldId id="293" r:id="rId23"/>
    <p:sldId id="310" r:id="rId24"/>
    <p:sldId id="305" r:id="rId25"/>
    <p:sldId id="306" r:id="rId26"/>
    <p:sldId id="307" r:id="rId27"/>
    <p:sldId id="308" r:id="rId28"/>
    <p:sldId id="309" r:id="rId29"/>
    <p:sldId id="303" r:id="rId30"/>
    <p:sldId id="311" r:id="rId31"/>
    <p:sldId id="312" r:id="rId32"/>
    <p:sldId id="313" r:id="rId33"/>
    <p:sldId id="314" r:id="rId34"/>
    <p:sldId id="294" r:id="rId35"/>
    <p:sldId id="315" r:id="rId36"/>
    <p:sldId id="318" r:id="rId37"/>
    <p:sldId id="316" r:id="rId38"/>
    <p:sldId id="317" r:id="rId39"/>
    <p:sldId id="319" r:id="rId40"/>
    <p:sldId id="320" r:id="rId41"/>
    <p:sldId id="321" r:id="rId42"/>
    <p:sldId id="302" r:id="rId43"/>
    <p:sldId id="304" r:id="rId44"/>
    <p:sldId id="274" r:id="rId45"/>
    <p:sldId id="282" r:id="rId46"/>
    <p:sldId id="322" r:id="rId47"/>
    <p:sldId id="323" r:id="rId48"/>
    <p:sldId id="280" r:id="rId4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varScale="1">
        <p:scale>
          <a:sx n="109" d="100"/>
          <a:sy n="109" d="100"/>
        </p:scale>
        <p:origin x="-960"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9" d="100"/>
          <a:sy n="79" d="100"/>
        </p:scale>
        <p:origin x="-204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11/7/2009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its213_warren.pptx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9.png"/><Relationship Id="rId10" Type="http://schemas.openxmlformats.org/officeDocument/2006/relationships/image" Target="../media/image16.png"/><Relationship Id="rId4" Type="http://schemas.openxmlformats.org/officeDocument/2006/relationships/image" Target="../media/image11.png"/><Relationship Id="rId9"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35.png"/><Relationship Id="rId7" Type="http://schemas.openxmlformats.org/officeDocument/2006/relationships/image" Target="../media/image37.png"/><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36.png"/><Relationship Id="rId11" Type="http://schemas.openxmlformats.org/officeDocument/2006/relationships/image" Target="../media/image39.png"/><Relationship Id="rId5" Type="http://schemas.openxmlformats.org/officeDocument/2006/relationships/hyperlink" Target="http://microsoft.com/technet" TargetMode="External"/><Relationship Id="rId10" Type="http://schemas.openxmlformats.org/officeDocument/2006/relationships/image" Target="../media/image38.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Service </a:t>
            </a:r>
            <a:r>
              <a:rPr lang="en-US" dirty="0" smtClean="0"/>
              <a:t>Security</a:t>
            </a:r>
            <a:endParaRPr lang="en-US" dirty="0">
              <a:solidFill>
                <a:schemeClr val="tx2"/>
              </a:solidFill>
            </a:endParaRPr>
          </a:p>
        </p:txBody>
      </p:sp>
      <p:sp>
        <p:nvSpPr>
          <p:cNvPr id="3" name="Text Placeholder 2"/>
          <p:cNvSpPr>
            <a:spLocks noGrp="1"/>
          </p:cNvSpPr>
          <p:nvPr>
            <p:ph idx="1"/>
          </p:nvPr>
        </p:nvSpPr>
        <p:spPr>
          <a:xfrm>
            <a:off x="381000" y="1412875"/>
            <a:ext cx="8382000" cy="726822"/>
          </a:xfrm>
        </p:spPr>
        <p:txBody>
          <a:bodyPr/>
          <a:lstStyle/>
          <a:p>
            <a:pPr>
              <a:buSzPct val="90000"/>
            </a:pPr>
            <a:r>
              <a:rPr lang="en-US" sz="2800" dirty="0" smtClean="0"/>
              <a:t>It starts with the data center</a:t>
            </a:r>
          </a:p>
          <a:p>
            <a:pPr lvl="2"/>
            <a:endParaRPr lang="en-US" sz="2000" dirty="0" smtClean="0"/>
          </a:p>
        </p:txBody>
      </p:sp>
      <p:sp>
        <p:nvSpPr>
          <p:cNvPr id="4" name="Oval 3"/>
          <p:cNvSpPr/>
          <p:nvPr/>
        </p:nvSpPr>
        <p:spPr>
          <a:xfrm>
            <a:off x="7873139" y="228600"/>
            <a:ext cx="889861" cy="914400"/>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100" dirty="0" smtClean="0">
                <a:solidFill>
                  <a:schemeClr val="bg1"/>
                </a:solidFill>
              </a:rPr>
              <a:t>World-class</a:t>
            </a:r>
            <a:br>
              <a:rPr lang="en-US" sz="1100" dirty="0" smtClean="0">
                <a:solidFill>
                  <a:schemeClr val="bg1"/>
                </a:solidFill>
              </a:rPr>
            </a:br>
            <a:r>
              <a:rPr lang="en-US" sz="1100" dirty="0" smtClean="0">
                <a:solidFill>
                  <a:schemeClr val="bg1"/>
                </a:solidFill>
              </a:rPr>
              <a:t>Security</a:t>
            </a:r>
          </a:p>
        </p:txBody>
      </p:sp>
      <p:pic>
        <p:nvPicPr>
          <p:cNvPr id="6" name="Picture 5" descr="server-room-purple.png"/>
          <p:cNvPicPr>
            <a:picLocks noChangeAspect="1"/>
          </p:cNvPicPr>
          <p:nvPr/>
        </p:nvPicPr>
        <p:blipFill>
          <a:blip r:embed="rId3" cstate="print">
            <a:grayscl/>
          </a:blip>
          <a:srcRect b="2380"/>
          <a:stretch>
            <a:fillRect/>
          </a:stretch>
        </p:blipFill>
        <p:spPr>
          <a:xfrm>
            <a:off x="1064566" y="4683371"/>
            <a:ext cx="7014868" cy="2138060"/>
          </a:xfrm>
          <a:prstGeom prst="rect">
            <a:avLst/>
          </a:prstGeom>
          <a:noFill/>
          <a:ln>
            <a:noFill/>
          </a:ln>
        </p:spPr>
      </p:pic>
      <p:sp>
        <p:nvSpPr>
          <p:cNvPr id="7" name="Rounded Rectangle 6"/>
          <p:cNvSpPr/>
          <p:nvPr/>
        </p:nvSpPr>
        <p:spPr bwMode="auto">
          <a:xfrm>
            <a:off x="730250" y="1905001"/>
            <a:ext cx="7681913" cy="385351"/>
          </a:xfrm>
          <a:prstGeom prst="roundRect">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lvl="0" algn="ctr" fontAlgn="base">
              <a:spcBef>
                <a:spcPct val="0"/>
              </a:spcBef>
              <a:spcAft>
                <a:spcPct val="0"/>
              </a:spcAft>
            </a:pPr>
            <a:r>
              <a:rPr lang="en-US" sz="2000" dirty="0" smtClean="0">
                <a:solidFill>
                  <a:srgbClr val="777777"/>
                </a:solidFill>
              </a:rPr>
              <a:t>Data Center within a Data Center</a:t>
            </a:r>
          </a:p>
        </p:txBody>
      </p:sp>
      <p:sp>
        <p:nvSpPr>
          <p:cNvPr id="8" name="Rounded Rectangle 7"/>
          <p:cNvSpPr/>
          <p:nvPr/>
        </p:nvSpPr>
        <p:spPr bwMode="auto">
          <a:xfrm>
            <a:off x="730250" y="2367495"/>
            <a:ext cx="7681913" cy="385351"/>
          </a:xfrm>
          <a:prstGeom prst="roundRect">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lvl="0" algn="ctr"/>
            <a:r>
              <a:rPr lang="en-US" sz="2000" dirty="0" smtClean="0">
                <a:solidFill>
                  <a:srgbClr val="777777"/>
                </a:solidFill>
              </a:rPr>
              <a:t>Motion sensors</a:t>
            </a:r>
            <a:endParaRPr lang="en-US" sz="2000" dirty="0">
              <a:solidFill>
                <a:srgbClr val="777777"/>
              </a:solidFill>
            </a:endParaRPr>
          </a:p>
        </p:txBody>
      </p:sp>
      <p:sp>
        <p:nvSpPr>
          <p:cNvPr id="9" name="Rounded Rectangle 8"/>
          <p:cNvSpPr/>
          <p:nvPr/>
        </p:nvSpPr>
        <p:spPr bwMode="auto">
          <a:xfrm>
            <a:off x="730250" y="2829990"/>
            <a:ext cx="7681913" cy="385351"/>
          </a:xfrm>
          <a:prstGeom prst="roundRect">
            <a:avLst/>
          </a:prstGeom>
          <a:gradFill flip="none" rotWithShape="1">
            <a:gsLst>
              <a:gs pos="0">
                <a:srgbClr val="FFDDDE"/>
              </a:gs>
              <a:gs pos="100000">
                <a:srgbClr val="FFCC00"/>
              </a:gs>
            </a:gsLst>
            <a:lin ang="4200000" scaled="0"/>
            <a:tileRect/>
          </a:gra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lvl="0" algn="ctr"/>
            <a:r>
              <a:rPr lang="en-US" sz="2000" dirty="0" smtClean="0">
                <a:solidFill>
                  <a:srgbClr val="777777"/>
                </a:solidFill>
              </a:rPr>
              <a:t>24x7 secured access</a:t>
            </a:r>
            <a:endParaRPr lang="en-US" sz="2000" dirty="0">
              <a:solidFill>
                <a:srgbClr val="777777"/>
              </a:solidFill>
            </a:endParaRPr>
          </a:p>
        </p:txBody>
      </p:sp>
      <p:sp>
        <p:nvSpPr>
          <p:cNvPr id="10" name="Rounded Rectangle 9"/>
          <p:cNvSpPr/>
          <p:nvPr/>
        </p:nvSpPr>
        <p:spPr bwMode="auto">
          <a:xfrm>
            <a:off x="730250" y="3292484"/>
            <a:ext cx="7681913" cy="385351"/>
          </a:xfrm>
          <a:prstGeom prst="roundRect">
            <a:avLst/>
          </a:prstGeom>
          <a:gradFill flip="none" rotWithShape="1">
            <a:gsLst>
              <a:gs pos="0">
                <a:srgbClr val="FFFDDD"/>
              </a:gs>
              <a:gs pos="100000">
                <a:srgbClr val="E4801C"/>
              </a:gs>
            </a:gsLst>
            <a:lin ang="4200000" scaled="0"/>
            <a:tileRect/>
          </a:gradFill>
          <a:ln>
            <a:solidFill>
              <a:srgbClr val="FFDDE9">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lvl="0" algn="ctr"/>
            <a:r>
              <a:rPr lang="en-US" sz="2000" dirty="0" smtClean="0">
                <a:solidFill>
                  <a:srgbClr val="777777"/>
                </a:solidFill>
              </a:rPr>
              <a:t>Biometric controlled access systems</a:t>
            </a:r>
            <a:endParaRPr lang="en-US" sz="2000" dirty="0">
              <a:solidFill>
                <a:srgbClr val="777777"/>
              </a:solidFill>
            </a:endParaRPr>
          </a:p>
        </p:txBody>
      </p:sp>
      <p:sp>
        <p:nvSpPr>
          <p:cNvPr id="11" name="Rounded Rectangle 10"/>
          <p:cNvSpPr/>
          <p:nvPr/>
        </p:nvSpPr>
        <p:spPr bwMode="auto">
          <a:xfrm>
            <a:off x="730250" y="3754979"/>
            <a:ext cx="7681913" cy="385351"/>
          </a:xfrm>
          <a:prstGeom prst="roundRect">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lvl="0" algn="ctr"/>
            <a:r>
              <a:rPr lang="en-US" sz="2000" dirty="0" smtClean="0">
                <a:solidFill>
                  <a:srgbClr val="777777"/>
                </a:solidFill>
              </a:rPr>
              <a:t>Video camera surveillance</a:t>
            </a:r>
            <a:endParaRPr lang="en-US" sz="2000" dirty="0">
              <a:solidFill>
                <a:srgbClr val="777777"/>
              </a:solidFill>
            </a:endParaRPr>
          </a:p>
        </p:txBody>
      </p:sp>
      <p:sp>
        <p:nvSpPr>
          <p:cNvPr id="12" name="Rounded Rectangle 11"/>
          <p:cNvSpPr/>
          <p:nvPr/>
        </p:nvSpPr>
        <p:spPr bwMode="auto">
          <a:xfrm>
            <a:off x="730250" y="4217472"/>
            <a:ext cx="7681913" cy="385351"/>
          </a:xfrm>
          <a:prstGeom prst="roundRect">
            <a:avLst/>
          </a:prstGeom>
          <a:gradFill flip="none" rotWithShape="1">
            <a:gsLst>
              <a:gs pos="0">
                <a:srgbClr val="ECDDFF"/>
              </a:gs>
              <a:gs pos="100000">
                <a:srgbClr val="BE1CE4"/>
              </a:gs>
            </a:gsLst>
            <a:lin ang="4200000" scaled="0"/>
            <a:tileRect/>
          </a:gra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lvl="0" algn="ctr"/>
            <a:r>
              <a:rPr lang="en-US" sz="2000" dirty="0" smtClean="0">
                <a:solidFill>
                  <a:srgbClr val="777777"/>
                </a:solidFill>
              </a:rPr>
              <a:t>Security breach alarms</a:t>
            </a:r>
            <a:endParaRPr lang="en-US" sz="2000" dirty="0">
              <a:solidFill>
                <a:srgbClr val="777777"/>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30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4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Service Security</a:t>
            </a:r>
            <a:endParaRPr lang="en-US" dirty="0">
              <a:solidFill>
                <a:schemeClr val="tx2"/>
              </a:solidFill>
            </a:endParaRPr>
          </a:p>
        </p:txBody>
      </p:sp>
      <p:sp>
        <p:nvSpPr>
          <p:cNvPr id="3" name="Text Placeholder 2"/>
          <p:cNvSpPr>
            <a:spLocks noGrp="1"/>
          </p:cNvSpPr>
          <p:nvPr>
            <p:ph idx="1"/>
          </p:nvPr>
        </p:nvSpPr>
        <p:spPr>
          <a:xfrm>
            <a:off x="381000" y="1074547"/>
            <a:ext cx="8382000" cy="434214"/>
          </a:xfrm>
        </p:spPr>
        <p:txBody>
          <a:bodyPr/>
          <a:lstStyle/>
          <a:p>
            <a:r>
              <a:rPr lang="en-US" sz="2800" dirty="0" smtClean="0"/>
              <a:t>Then we add multiple layers of logical security…</a:t>
            </a:r>
            <a:endParaRPr lang="en-US" sz="2400" dirty="0" smtClean="0"/>
          </a:p>
          <a:p>
            <a:pPr lvl="2"/>
            <a:endParaRPr lang="en-US" sz="2000" dirty="0" smtClean="0"/>
          </a:p>
        </p:txBody>
      </p:sp>
      <p:sp>
        <p:nvSpPr>
          <p:cNvPr id="4" name="Oval 3"/>
          <p:cNvSpPr/>
          <p:nvPr/>
        </p:nvSpPr>
        <p:spPr>
          <a:xfrm>
            <a:off x="7873139" y="228600"/>
            <a:ext cx="889861" cy="914400"/>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100" dirty="0" smtClean="0">
                <a:solidFill>
                  <a:schemeClr val="bg1"/>
                </a:solidFill>
              </a:rPr>
              <a:t>World-class</a:t>
            </a:r>
            <a:br>
              <a:rPr lang="en-US" sz="1100" dirty="0" smtClean="0">
                <a:solidFill>
                  <a:schemeClr val="bg1"/>
                </a:solidFill>
              </a:rPr>
            </a:br>
            <a:r>
              <a:rPr lang="en-US" sz="1100" dirty="0" smtClean="0">
                <a:solidFill>
                  <a:schemeClr val="bg1"/>
                </a:solidFill>
              </a:rPr>
              <a:t>Security</a:t>
            </a:r>
          </a:p>
        </p:txBody>
      </p:sp>
      <p:sp>
        <p:nvSpPr>
          <p:cNvPr id="9" name="Text Placeholder 2"/>
          <p:cNvSpPr txBox="1">
            <a:spLocks/>
          </p:cNvSpPr>
          <p:nvPr/>
        </p:nvSpPr>
        <p:spPr>
          <a:xfrm>
            <a:off x="4992624" y="1577466"/>
            <a:ext cx="4081272" cy="4561205"/>
          </a:xfrm>
          <a:prstGeom prst="rect">
            <a:avLst/>
          </a:prstGeom>
        </p:spPr>
        <p:txBody>
          <a:bodyPr vert="horz" wrap="square" lIns="0" tIns="0" rIns="0" bIns="0" rtlCol="0">
            <a:noAutofit/>
          </a:bodyPr>
          <a:lstStyle/>
          <a:p>
            <a:pPr marL="339725" indent="-339725">
              <a:lnSpc>
                <a:spcPct val="90000"/>
              </a:lnSpc>
              <a:spcBef>
                <a:spcPct val="20000"/>
              </a:spcBef>
              <a:buClr>
                <a:srgbClr val="DCE6F2"/>
              </a:buClr>
              <a:buSzPct val="90000"/>
              <a:buBlip>
                <a:blip r:embed="rId3"/>
              </a:buBlip>
            </a:pPr>
            <a:r>
              <a:rPr lang="en-US" sz="2000" dirty="0" smtClean="0">
                <a:solidFill>
                  <a:srgbClr val="99CC99"/>
                </a:solidFill>
              </a:rPr>
              <a:t>Filtering Routers</a:t>
            </a:r>
          </a:p>
          <a:p>
            <a:pPr marL="339725" indent="-339725">
              <a:lnSpc>
                <a:spcPct val="90000"/>
              </a:lnSpc>
              <a:spcBef>
                <a:spcPct val="20000"/>
              </a:spcBef>
              <a:buClr>
                <a:srgbClr val="DCE6F2"/>
              </a:buClr>
              <a:buSzPct val="90000"/>
              <a:buBlip>
                <a:blip r:embed="rId3"/>
              </a:buBlip>
            </a:pPr>
            <a:r>
              <a:rPr lang="en-US" sz="2000" dirty="0" smtClean="0">
                <a:solidFill>
                  <a:srgbClr val="99CC99"/>
                </a:solidFill>
              </a:rPr>
              <a:t>Firewalls</a:t>
            </a:r>
          </a:p>
          <a:p>
            <a:pPr marL="339725" indent="-339725">
              <a:lnSpc>
                <a:spcPct val="90000"/>
              </a:lnSpc>
              <a:spcBef>
                <a:spcPct val="20000"/>
              </a:spcBef>
              <a:buClr>
                <a:srgbClr val="DCE6F2"/>
              </a:buClr>
              <a:buSzPct val="90000"/>
              <a:buBlip>
                <a:blip r:embed="rId3"/>
              </a:buBlip>
            </a:pPr>
            <a:r>
              <a:rPr lang="en-US" sz="2000" dirty="0" smtClean="0">
                <a:solidFill>
                  <a:srgbClr val="99CC99"/>
                </a:solidFill>
              </a:rPr>
              <a:t>Intrusion Detection</a:t>
            </a:r>
          </a:p>
          <a:p>
            <a:pPr marL="339725" indent="-339725">
              <a:lnSpc>
                <a:spcPct val="90000"/>
              </a:lnSpc>
              <a:spcBef>
                <a:spcPct val="20000"/>
              </a:spcBef>
              <a:buClr>
                <a:srgbClr val="DCE6F2"/>
              </a:buClr>
              <a:buSzPct val="90000"/>
              <a:buBlip>
                <a:blip r:embed="rId3"/>
              </a:buBlip>
            </a:pPr>
            <a:r>
              <a:rPr lang="en-US" sz="2000" dirty="0" smtClean="0">
                <a:solidFill>
                  <a:srgbClr val="99CC99"/>
                </a:solidFill>
              </a:rPr>
              <a:t>Separate Data Networks</a:t>
            </a:r>
          </a:p>
          <a:p>
            <a:pPr marL="339725" indent="-339725">
              <a:lnSpc>
                <a:spcPct val="90000"/>
              </a:lnSpc>
              <a:spcBef>
                <a:spcPct val="20000"/>
              </a:spcBef>
              <a:buClr>
                <a:srgbClr val="DCE6F2"/>
              </a:buClr>
              <a:buSzPct val="90000"/>
              <a:buBlip>
                <a:blip r:embed="rId3"/>
              </a:buBlip>
            </a:pPr>
            <a:r>
              <a:rPr lang="en-US" sz="2000" dirty="0" smtClean="0">
                <a:solidFill>
                  <a:srgbClr val="99CC99"/>
                </a:solidFill>
              </a:rPr>
              <a:t>Penetration testing</a:t>
            </a:r>
          </a:p>
          <a:p>
            <a:pPr marL="339725" indent="-339725">
              <a:lnSpc>
                <a:spcPct val="90000"/>
              </a:lnSpc>
              <a:spcBef>
                <a:spcPct val="20000"/>
              </a:spcBef>
              <a:buClr>
                <a:srgbClr val="DCE6F2"/>
              </a:buClr>
              <a:buSzPct val="90000"/>
              <a:buBlip>
                <a:blip r:embed="rId3"/>
              </a:buBlip>
            </a:pPr>
            <a:r>
              <a:rPr lang="en-US" sz="2000" dirty="0" smtClean="0">
                <a:solidFill>
                  <a:srgbClr val="99CC99"/>
                </a:solidFill>
              </a:rPr>
              <a:t>Scanning and monitoring</a:t>
            </a:r>
          </a:p>
          <a:p>
            <a:pPr marL="796907" lvl="1" indent="-339725">
              <a:lnSpc>
                <a:spcPct val="90000"/>
              </a:lnSpc>
              <a:spcBef>
                <a:spcPct val="20000"/>
              </a:spcBef>
              <a:buClr>
                <a:srgbClr val="DCE6F2"/>
              </a:buClr>
              <a:buSzPct val="90000"/>
              <a:buBlip>
                <a:blip r:embed="rId3"/>
              </a:buBlip>
            </a:pPr>
            <a:r>
              <a:rPr lang="en-US" sz="2000" dirty="0" smtClean="0">
                <a:solidFill>
                  <a:srgbClr val="99CC99"/>
                </a:solidFill>
              </a:rPr>
              <a:t>AV</a:t>
            </a:r>
          </a:p>
          <a:p>
            <a:pPr marL="796907" lvl="1" indent="-339725">
              <a:lnSpc>
                <a:spcPct val="90000"/>
              </a:lnSpc>
              <a:spcBef>
                <a:spcPct val="20000"/>
              </a:spcBef>
              <a:buClr>
                <a:srgbClr val="DCE6F2"/>
              </a:buClr>
              <a:buSzPct val="90000"/>
              <a:buBlip>
                <a:blip r:embed="rId3"/>
              </a:buBlip>
            </a:pPr>
            <a:r>
              <a:rPr lang="en-US" sz="2000" dirty="0" smtClean="0">
                <a:solidFill>
                  <a:srgbClr val="99CC99"/>
                </a:solidFill>
              </a:rPr>
              <a:t>Configuration/patch</a:t>
            </a:r>
          </a:p>
          <a:p>
            <a:pPr marL="339725" indent="-339725">
              <a:lnSpc>
                <a:spcPct val="90000"/>
              </a:lnSpc>
              <a:spcBef>
                <a:spcPct val="20000"/>
              </a:spcBef>
              <a:buClr>
                <a:srgbClr val="DCE6F2"/>
              </a:buClr>
              <a:buSzPct val="90000"/>
              <a:buBlip>
                <a:blip r:embed="rId3"/>
              </a:buBlip>
            </a:pPr>
            <a:r>
              <a:rPr lang="en-US" sz="2000" dirty="0" smtClean="0">
                <a:solidFill>
                  <a:srgbClr val="99CC99"/>
                </a:solidFill>
              </a:rPr>
              <a:t>Host Security (hardened operating system)</a:t>
            </a:r>
          </a:p>
          <a:p>
            <a:pPr marL="339725" indent="-339725">
              <a:lnSpc>
                <a:spcPct val="90000"/>
              </a:lnSpc>
              <a:spcBef>
                <a:spcPct val="20000"/>
              </a:spcBef>
              <a:buClr>
                <a:srgbClr val="DCE6F2"/>
              </a:buClr>
              <a:buSzPct val="90000"/>
              <a:buBlip>
                <a:blip r:embed="rId3"/>
              </a:buBlip>
            </a:pPr>
            <a:r>
              <a:rPr lang="en-US" sz="2000" dirty="0" smtClean="0">
                <a:solidFill>
                  <a:srgbClr val="99CC99"/>
                </a:solidFill>
              </a:rPr>
              <a:t>Application-Level</a:t>
            </a:r>
            <a:br>
              <a:rPr lang="en-US" sz="2000" dirty="0" smtClean="0">
                <a:solidFill>
                  <a:srgbClr val="99CC99"/>
                </a:solidFill>
              </a:rPr>
            </a:br>
            <a:r>
              <a:rPr lang="en-US" sz="2000" dirty="0" smtClean="0">
                <a:solidFill>
                  <a:srgbClr val="99CC99"/>
                </a:solidFill>
              </a:rPr>
              <a:t>Countermeasures</a:t>
            </a:r>
          </a:p>
          <a:p>
            <a:pPr marL="339725" indent="-339725">
              <a:lnSpc>
                <a:spcPct val="90000"/>
              </a:lnSpc>
              <a:spcBef>
                <a:spcPct val="20000"/>
              </a:spcBef>
              <a:buClr>
                <a:srgbClr val="DCE6F2"/>
              </a:buClr>
              <a:buSzPct val="90000"/>
              <a:buBlip>
                <a:blip r:embed="rId3"/>
              </a:buBlip>
            </a:pPr>
            <a:r>
              <a:rPr lang="en-US" sz="2000" dirty="0" smtClean="0">
                <a:solidFill>
                  <a:srgbClr val="99CC99"/>
                </a:solidFill>
              </a:rPr>
              <a:t>Application Authentication</a:t>
            </a:r>
          </a:p>
          <a:p>
            <a:pPr marL="339725" indent="-339725">
              <a:lnSpc>
                <a:spcPct val="90000"/>
              </a:lnSpc>
              <a:spcBef>
                <a:spcPct val="20000"/>
              </a:spcBef>
              <a:buClr>
                <a:srgbClr val="DCE6F2"/>
              </a:buClr>
              <a:buSzPct val="90000"/>
              <a:buBlip>
                <a:blip r:embed="rId3"/>
              </a:buBlip>
            </a:pPr>
            <a:r>
              <a:rPr lang="en-US" sz="2000" dirty="0" smtClean="0">
                <a:solidFill>
                  <a:srgbClr val="99CC99"/>
                </a:solidFill>
              </a:rPr>
              <a:t>Authentication to Data</a:t>
            </a:r>
          </a:p>
        </p:txBody>
      </p:sp>
      <p:sp>
        <p:nvSpPr>
          <p:cNvPr id="10" name="Oval 9"/>
          <p:cNvSpPr/>
          <p:nvPr/>
        </p:nvSpPr>
        <p:spPr bwMode="auto">
          <a:xfrm>
            <a:off x="743712" y="1938528"/>
            <a:ext cx="3846576" cy="3895344"/>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dirty="0" smtClean="0"/>
          </a:p>
        </p:txBody>
      </p:sp>
      <p:sp>
        <p:nvSpPr>
          <p:cNvPr id="11" name="Oval 10"/>
          <p:cNvSpPr/>
          <p:nvPr/>
        </p:nvSpPr>
        <p:spPr bwMode="auto">
          <a:xfrm>
            <a:off x="897575" y="2094342"/>
            <a:ext cx="3538850" cy="3583716"/>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dirty="0" smtClean="0"/>
          </a:p>
        </p:txBody>
      </p:sp>
      <p:sp>
        <p:nvSpPr>
          <p:cNvPr id="12" name="Oval 11"/>
          <p:cNvSpPr/>
          <p:nvPr/>
        </p:nvSpPr>
        <p:spPr bwMode="auto">
          <a:xfrm>
            <a:off x="1051438" y="2250155"/>
            <a:ext cx="3231124" cy="3272090"/>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dirty="0" smtClean="0"/>
          </a:p>
        </p:txBody>
      </p:sp>
      <p:sp>
        <p:nvSpPr>
          <p:cNvPr id="13" name="Oval 12"/>
          <p:cNvSpPr/>
          <p:nvPr/>
        </p:nvSpPr>
        <p:spPr bwMode="auto">
          <a:xfrm>
            <a:off x="1205301" y="2405970"/>
            <a:ext cx="2923398" cy="2960460"/>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dirty="0" smtClean="0"/>
          </a:p>
        </p:txBody>
      </p:sp>
      <p:sp>
        <p:nvSpPr>
          <p:cNvPr id="14" name="Oval 13"/>
          <p:cNvSpPr/>
          <p:nvPr/>
        </p:nvSpPr>
        <p:spPr bwMode="auto">
          <a:xfrm>
            <a:off x="1359164" y="2561783"/>
            <a:ext cx="2615672" cy="2648834"/>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dirty="0" smtClean="0"/>
          </a:p>
        </p:txBody>
      </p:sp>
      <p:sp>
        <p:nvSpPr>
          <p:cNvPr id="15" name="Oval 14"/>
          <p:cNvSpPr/>
          <p:nvPr/>
        </p:nvSpPr>
        <p:spPr bwMode="auto">
          <a:xfrm>
            <a:off x="1513027" y="2717597"/>
            <a:ext cx="2307946" cy="2337206"/>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dirty="0" smtClean="0"/>
          </a:p>
        </p:txBody>
      </p:sp>
      <p:sp>
        <p:nvSpPr>
          <p:cNvPr id="16" name="Oval 15"/>
          <p:cNvSpPr/>
          <p:nvPr/>
        </p:nvSpPr>
        <p:spPr bwMode="auto">
          <a:xfrm>
            <a:off x="1666890" y="2873410"/>
            <a:ext cx="2000220" cy="2025580"/>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dirty="0" smtClean="0"/>
          </a:p>
        </p:txBody>
      </p:sp>
      <p:sp>
        <p:nvSpPr>
          <p:cNvPr id="17" name="Oval 16"/>
          <p:cNvSpPr/>
          <p:nvPr/>
        </p:nvSpPr>
        <p:spPr bwMode="auto">
          <a:xfrm>
            <a:off x="1820754" y="3029225"/>
            <a:ext cx="1692492" cy="1713950"/>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dirty="0" smtClean="0"/>
          </a:p>
        </p:txBody>
      </p:sp>
      <p:sp>
        <p:nvSpPr>
          <p:cNvPr id="18" name="Oval 17"/>
          <p:cNvSpPr/>
          <p:nvPr/>
        </p:nvSpPr>
        <p:spPr bwMode="auto">
          <a:xfrm>
            <a:off x="1974617" y="3185038"/>
            <a:ext cx="1384766" cy="1402324"/>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dirty="0" smtClean="0"/>
          </a:p>
        </p:txBody>
      </p:sp>
      <p:sp>
        <p:nvSpPr>
          <p:cNvPr id="19" name="Can 18"/>
          <p:cNvSpPr/>
          <p:nvPr/>
        </p:nvSpPr>
        <p:spPr bwMode="auto">
          <a:xfrm>
            <a:off x="2213149" y="3556739"/>
            <a:ext cx="916264" cy="665272"/>
          </a:xfrm>
          <a:prstGeom prst="can">
            <a:avLst>
              <a:gd name="adj" fmla="val 32895"/>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r>
              <a:rPr lang="en-US" sz="2400" dirty="0" smtClean="0">
                <a:solidFill>
                  <a:srgbClr val="777777"/>
                </a:solidFill>
              </a:rPr>
              <a:t>Data</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Service Security</a:t>
            </a:r>
            <a:endParaRPr lang="en-US" dirty="0">
              <a:solidFill>
                <a:schemeClr val="tx2"/>
              </a:solidFill>
            </a:endParaRPr>
          </a:p>
        </p:txBody>
      </p:sp>
      <p:sp>
        <p:nvSpPr>
          <p:cNvPr id="4" name="Oval 3"/>
          <p:cNvSpPr/>
          <p:nvPr/>
        </p:nvSpPr>
        <p:spPr>
          <a:xfrm>
            <a:off x="7873139" y="228600"/>
            <a:ext cx="889861" cy="914400"/>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100" dirty="0" smtClean="0">
                <a:solidFill>
                  <a:schemeClr val="bg1"/>
                </a:solidFill>
              </a:rPr>
              <a:t>World-class</a:t>
            </a:r>
            <a:br>
              <a:rPr lang="en-US" sz="1100" dirty="0" smtClean="0">
                <a:solidFill>
                  <a:schemeClr val="bg1"/>
                </a:solidFill>
              </a:rPr>
            </a:br>
            <a:r>
              <a:rPr lang="en-US" sz="1100" dirty="0" smtClean="0">
                <a:solidFill>
                  <a:schemeClr val="bg1"/>
                </a:solidFill>
              </a:rPr>
              <a:t>Security</a:t>
            </a:r>
          </a:p>
        </p:txBody>
      </p:sp>
      <p:sp>
        <p:nvSpPr>
          <p:cNvPr id="6" name="Rectangle 5"/>
          <p:cNvSpPr>
            <a:spLocks noGrp="1" noChangeArrowheads="1"/>
          </p:cNvSpPr>
          <p:nvPr>
            <p:ph idx="1"/>
          </p:nvPr>
        </p:nvSpPr>
        <p:spPr>
          <a:xfrm>
            <a:off x="381000" y="1787778"/>
            <a:ext cx="8382000" cy="4561205"/>
          </a:xfrm>
        </p:spPr>
        <p:txBody>
          <a:bodyPr/>
          <a:lstStyle/>
          <a:p>
            <a:r>
              <a:rPr lang="en-US" sz="2800" dirty="0" smtClean="0"/>
              <a:t>CyberTrust—Leading security certification provider</a:t>
            </a:r>
          </a:p>
          <a:p>
            <a:r>
              <a:rPr lang="en-US" sz="2800" dirty="0" smtClean="0"/>
              <a:t>CyberTrust provides both application and physical security validation</a:t>
            </a:r>
          </a:p>
          <a:p>
            <a:pPr lvl="1"/>
            <a:r>
              <a:rPr lang="en-US" sz="2400" dirty="0" smtClean="0"/>
              <a:t>4 of the 5 largest banks use CyberTrust</a:t>
            </a:r>
          </a:p>
          <a:p>
            <a:pPr lvl="1"/>
            <a:r>
              <a:rPr lang="en-US" sz="2400" dirty="0" smtClean="0"/>
              <a:t>Certifies more than 95% of all information security software</a:t>
            </a:r>
          </a:p>
          <a:p>
            <a:r>
              <a:rPr lang="en-US" sz="2800" dirty="0" smtClean="0"/>
              <a:t>What they found</a:t>
            </a:r>
          </a:p>
          <a:p>
            <a:pPr lvl="1">
              <a:tabLst>
                <a:tab pos="8229600" algn="r"/>
              </a:tabLst>
            </a:pPr>
            <a:r>
              <a:rPr lang="en-US" sz="2400" dirty="0" smtClean="0"/>
              <a:t>“…</a:t>
            </a:r>
            <a:r>
              <a:rPr lang="en-US" sz="2400" b="1" dirty="0" smtClean="0">
                <a:solidFill>
                  <a:schemeClr val="accent1"/>
                </a:solidFill>
              </a:rPr>
              <a:t>not discover a single device with any high-severity vulnerabilities </a:t>
            </a:r>
            <a:r>
              <a:rPr lang="en-US" sz="2400" dirty="0" smtClean="0"/>
              <a:t>… I can comfortably say in three years of conducting internal scans </a:t>
            </a:r>
            <a:r>
              <a:rPr lang="en-US" sz="2400" b="1" dirty="0" smtClean="0">
                <a:solidFill>
                  <a:schemeClr val="accent1"/>
                </a:solidFill>
              </a:rPr>
              <a:t>I have never seen an internal scan without any high-severity vulnerabilities</a:t>
            </a:r>
            <a:r>
              <a:rPr lang="en-US" sz="2400" dirty="0" smtClean="0"/>
              <a:t>” —CyberTrust</a:t>
            </a:r>
          </a:p>
        </p:txBody>
      </p:sp>
      <p:grpSp>
        <p:nvGrpSpPr>
          <p:cNvPr id="8" name="Group 48"/>
          <p:cNvGrpSpPr/>
          <p:nvPr/>
        </p:nvGrpSpPr>
        <p:grpSpPr>
          <a:xfrm>
            <a:off x="5303520" y="210312"/>
            <a:ext cx="1562092" cy="1347288"/>
            <a:chOff x="2465074" y="1192183"/>
            <a:chExt cx="4213852" cy="3791785"/>
          </a:xfrm>
        </p:grpSpPr>
        <p:sp>
          <p:nvSpPr>
            <p:cNvPr id="9" name="Rectangle 8"/>
            <p:cNvSpPr/>
            <p:nvPr/>
          </p:nvSpPr>
          <p:spPr bwMode="auto">
            <a:xfrm>
              <a:off x="2465074" y="1192183"/>
              <a:ext cx="4213852" cy="3791785"/>
            </a:xfrm>
            <a:prstGeom prst="rect">
              <a:avLst/>
            </a:prstGeom>
            <a:solidFill>
              <a:srgbClr val="FFFFFF"/>
            </a:solidFill>
            <a:ln>
              <a:noFill/>
              <a:headEnd type="none" w="med" len="med"/>
              <a:tailEnd type="none" w="med" len="med"/>
            </a:ln>
            <a:effectLst>
              <a:outerShdw blurRad="63500" sx="101000" sy="101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grpSp>
          <p:nvGrpSpPr>
            <p:cNvPr id="10" name="Group 33"/>
            <p:cNvGrpSpPr/>
            <p:nvPr/>
          </p:nvGrpSpPr>
          <p:grpSpPr>
            <a:xfrm>
              <a:off x="2718669" y="1420812"/>
              <a:ext cx="3706678" cy="2268017"/>
              <a:chOff x="7250113" y="473075"/>
              <a:chExt cx="5080001" cy="3108325"/>
            </a:xfrm>
          </p:grpSpPr>
          <p:sp>
            <p:nvSpPr>
              <p:cNvPr id="21" name="Freeform 6"/>
              <p:cNvSpPr>
                <a:spLocks/>
              </p:cNvSpPr>
              <p:nvPr/>
            </p:nvSpPr>
            <p:spPr bwMode="auto">
              <a:xfrm>
                <a:off x="7250113" y="2695575"/>
                <a:ext cx="493713" cy="608013"/>
              </a:xfrm>
              <a:custGeom>
                <a:avLst/>
                <a:gdLst/>
                <a:ahLst/>
                <a:cxnLst>
                  <a:cxn ang="0">
                    <a:pos x="127" y="33"/>
                  </a:cxn>
                  <a:cxn ang="0">
                    <a:pos x="109" y="50"/>
                  </a:cxn>
                  <a:cxn ang="0">
                    <a:pos x="91" y="30"/>
                  </a:cxn>
                  <a:cxn ang="0">
                    <a:pos x="68" y="12"/>
                  </a:cxn>
                  <a:cxn ang="0">
                    <a:pos x="25" y="71"/>
                  </a:cxn>
                  <a:cxn ang="0">
                    <a:pos x="79" y="137"/>
                  </a:cxn>
                  <a:cxn ang="0">
                    <a:pos x="127" y="106"/>
                  </a:cxn>
                  <a:cxn ang="0">
                    <a:pos x="132" y="109"/>
                  </a:cxn>
                  <a:cxn ang="0">
                    <a:pos x="66" y="162"/>
                  </a:cxn>
                  <a:cxn ang="0">
                    <a:pos x="0" y="78"/>
                  </a:cxn>
                  <a:cxn ang="0">
                    <a:pos x="76" y="0"/>
                  </a:cxn>
                  <a:cxn ang="0">
                    <a:pos x="127" y="33"/>
                  </a:cxn>
                  <a:cxn ang="0">
                    <a:pos x="127" y="33"/>
                  </a:cxn>
                </a:cxnLst>
                <a:rect l="0" t="0" r="r" b="b"/>
                <a:pathLst>
                  <a:path w="132" h="162">
                    <a:moveTo>
                      <a:pt x="127" y="33"/>
                    </a:moveTo>
                    <a:cubicBezTo>
                      <a:pt x="127" y="43"/>
                      <a:pt x="119" y="50"/>
                      <a:pt x="109" y="50"/>
                    </a:cubicBezTo>
                    <a:cubicBezTo>
                      <a:pt x="99" y="50"/>
                      <a:pt x="91" y="40"/>
                      <a:pt x="91" y="30"/>
                    </a:cubicBezTo>
                    <a:cubicBezTo>
                      <a:pt x="91" y="17"/>
                      <a:pt x="81" y="12"/>
                      <a:pt x="68" y="12"/>
                    </a:cubicBezTo>
                    <a:cubicBezTo>
                      <a:pt x="38" y="12"/>
                      <a:pt x="25" y="43"/>
                      <a:pt x="25" y="71"/>
                    </a:cubicBezTo>
                    <a:cubicBezTo>
                      <a:pt x="25" y="101"/>
                      <a:pt x="43" y="137"/>
                      <a:pt x="79" y="137"/>
                    </a:cubicBezTo>
                    <a:cubicBezTo>
                      <a:pt x="99" y="137"/>
                      <a:pt x="117" y="124"/>
                      <a:pt x="127" y="106"/>
                    </a:cubicBezTo>
                    <a:cubicBezTo>
                      <a:pt x="132" y="109"/>
                      <a:pt x="132" y="109"/>
                      <a:pt x="132" y="109"/>
                    </a:cubicBezTo>
                    <a:cubicBezTo>
                      <a:pt x="117" y="142"/>
                      <a:pt x="99" y="162"/>
                      <a:pt x="66" y="162"/>
                    </a:cubicBezTo>
                    <a:cubicBezTo>
                      <a:pt x="43" y="162"/>
                      <a:pt x="0" y="150"/>
                      <a:pt x="0" y="78"/>
                    </a:cubicBezTo>
                    <a:cubicBezTo>
                      <a:pt x="0" y="35"/>
                      <a:pt x="30" y="0"/>
                      <a:pt x="76" y="0"/>
                    </a:cubicBezTo>
                    <a:cubicBezTo>
                      <a:pt x="94" y="0"/>
                      <a:pt x="127" y="10"/>
                      <a:pt x="127" y="33"/>
                    </a:cubicBezTo>
                    <a:cubicBezTo>
                      <a:pt x="127" y="33"/>
                      <a:pt x="127" y="33"/>
                      <a:pt x="127" y="33"/>
                    </a:cubicBezTo>
                  </a:path>
                </a:pathLst>
              </a:custGeom>
              <a:solidFill>
                <a:srgbClr val="828F97"/>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 name="Freeform 7"/>
              <p:cNvSpPr>
                <a:spLocks/>
              </p:cNvSpPr>
              <p:nvPr/>
            </p:nvSpPr>
            <p:spPr bwMode="auto">
              <a:xfrm>
                <a:off x="7715251" y="2695575"/>
                <a:ext cx="639763" cy="885825"/>
              </a:xfrm>
              <a:custGeom>
                <a:avLst/>
                <a:gdLst/>
                <a:ahLst/>
                <a:cxnLst>
                  <a:cxn ang="0">
                    <a:pos x="72" y="0"/>
                  </a:cxn>
                  <a:cxn ang="0">
                    <a:pos x="72" y="5"/>
                  </a:cxn>
                  <a:cxn ang="0">
                    <a:pos x="51" y="20"/>
                  </a:cxn>
                  <a:cxn ang="0">
                    <a:pos x="56" y="38"/>
                  </a:cxn>
                  <a:cxn ang="0">
                    <a:pos x="92" y="122"/>
                  </a:cxn>
                  <a:cxn ang="0">
                    <a:pos x="128" y="43"/>
                  </a:cxn>
                  <a:cxn ang="0">
                    <a:pos x="133" y="20"/>
                  </a:cxn>
                  <a:cxn ang="0">
                    <a:pos x="117" y="5"/>
                  </a:cxn>
                  <a:cxn ang="0">
                    <a:pos x="117" y="0"/>
                  </a:cxn>
                  <a:cxn ang="0">
                    <a:pos x="171" y="0"/>
                  </a:cxn>
                  <a:cxn ang="0">
                    <a:pos x="171" y="5"/>
                  </a:cxn>
                  <a:cxn ang="0">
                    <a:pos x="143" y="38"/>
                  </a:cxn>
                  <a:cxn ang="0">
                    <a:pos x="87" y="167"/>
                  </a:cxn>
                  <a:cxn ang="0">
                    <a:pos x="54" y="228"/>
                  </a:cxn>
                  <a:cxn ang="0">
                    <a:pos x="28" y="236"/>
                  </a:cxn>
                  <a:cxn ang="0">
                    <a:pos x="8" y="221"/>
                  </a:cxn>
                  <a:cxn ang="0">
                    <a:pos x="23" y="206"/>
                  </a:cxn>
                  <a:cxn ang="0">
                    <a:pos x="46" y="211"/>
                  </a:cxn>
                  <a:cxn ang="0">
                    <a:pos x="74" y="172"/>
                  </a:cxn>
                  <a:cxn ang="0">
                    <a:pos x="77" y="162"/>
                  </a:cxn>
                  <a:cxn ang="0">
                    <a:pos x="21" y="30"/>
                  </a:cxn>
                  <a:cxn ang="0">
                    <a:pos x="0" y="5"/>
                  </a:cxn>
                  <a:cxn ang="0">
                    <a:pos x="0" y="0"/>
                  </a:cxn>
                  <a:cxn ang="0">
                    <a:pos x="72" y="0"/>
                  </a:cxn>
                </a:cxnLst>
                <a:rect l="0" t="0" r="r" b="b"/>
                <a:pathLst>
                  <a:path w="171" h="236">
                    <a:moveTo>
                      <a:pt x="72" y="0"/>
                    </a:moveTo>
                    <a:cubicBezTo>
                      <a:pt x="72" y="5"/>
                      <a:pt x="72" y="5"/>
                      <a:pt x="72" y="5"/>
                    </a:cubicBezTo>
                    <a:cubicBezTo>
                      <a:pt x="56" y="5"/>
                      <a:pt x="51" y="15"/>
                      <a:pt x="51" y="20"/>
                    </a:cubicBezTo>
                    <a:cubicBezTo>
                      <a:pt x="51" y="25"/>
                      <a:pt x="54" y="30"/>
                      <a:pt x="56" y="38"/>
                    </a:cubicBezTo>
                    <a:cubicBezTo>
                      <a:pt x="92" y="122"/>
                      <a:pt x="92" y="122"/>
                      <a:pt x="92" y="122"/>
                    </a:cubicBezTo>
                    <a:cubicBezTo>
                      <a:pt x="128" y="43"/>
                      <a:pt x="128" y="43"/>
                      <a:pt x="128" y="43"/>
                    </a:cubicBezTo>
                    <a:cubicBezTo>
                      <a:pt x="133" y="30"/>
                      <a:pt x="133" y="25"/>
                      <a:pt x="133" y="20"/>
                    </a:cubicBezTo>
                    <a:cubicBezTo>
                      <a:pt x="133" y="12"/>
                      <a:pt x="125" y="5"/>
                      <a:pt x="117" y="5"/>
                    </a:cubicBezTo>
                    <a:cubicBezTo>
                      <a:pt x="117" y="0"/>
                      <a:pt x="117" y="0"/>
                      <a:pt x="117" y="0"/>
                    </a:cubicBezTo>
                    <a:cubicBezTo>
                      <a:pt x="171" y="0"/>
                      <a:pt x="171" y="0"/>
                      <a:pt x="171" y="0"/>
                    </a:cubicBezTo>
                    <a:cubicBezTo>
                      <a:pt x="171" y="5"/>
                      <a:pt x="171" y="5"/>
                      <a:pt x="171" y="5"/>
                    </a:cubicBezTo>
                    <a:cubicBezTo>
                      <a:pt x="156" y="7"/>
                      <a:pt x="148" y="25"/>
                      <a:pt x="143" y="38"/>
                    </a:cubicBezTo>
                    <a:cubicBezTo>
                      <a:pt x="87" y="167"/>
                      <a:pt x="87" y="167"/>
                      <a:pt x="87" y="167"/>
                    </a:cubicBezTo>
                    <a:cubicBezTo>
                      <a:pt x="79" y="190"/>
                      <a:pt x="69" y="216"/>
                      <a:pt x="54" y="228"/>
                    </a:cubicBezTo>
                    <a:cubicBezTo>
                      <a:pt x="46" y="234"/>
                      <a:pt x="39" y="236"/>
                      <a:pt x="28" y="236"/>
                    </a:cubicBezTo>
                    <a:cubicBezTo>
                      <a:pt x="18" y="236"/>
                      <a:pt x="8" y="231"/>
                      <a:pt x="8" y="221"/>
                    </a:cubicBezTo>
                    <a:cubicBezTo>
                      <a:pt x="8" y="211"/>
                      <a:pt x="13" y="206"/>
                      <a:pt x="23" y="206"/>
                    </a:cubicBezTo>
                    <a:cubicBezTo>
                      <a:pt x="36" y="206"/>
                      <a:pt x="36" y="211"/>
                      <a:pt x="46" y="211"/>
                    </a:cubicBezTo>
                    <a:cubicBezTo>
                      <a:pt x="59" y="211"/>
                      <a:pt x="67" y="190"/>
                      <a:pt x="74" y="172"/>
                    </a:cubicBezTo>
                    <a:cubicBezTo>
                      <a:pt x="77" y="162"/>
                      <a:pt x="77" y="162"/>
                      <a:pt x="77" y="162"/>
                    </a:cubicBezTo>
                    <a:cubicBezTo>
                      <a:pt x="21" y="30"/>
                      <a:pt x="21" y="30"/>
                      <a:pt x="21" y="30"/>
                    </a:cubicBezTo>
                    <a:cubicBezTo>
                      <a:pt x="16" y="20"/>
                      <a:pt x="13" y="7"/>
                      <a:pt x="0" y="5"/>
                    </a:cubicBezTo>
                    <a:cubicBezTo>
                      <a:pt x="0" y="0"/>
                      <a:pt x="0" y="0"/>
                      <a:pt x="0" y="0"/>
                    </a:cubicBezTo>
                    <a:cubicBezTo>
                      <a:pt x="72" y="0"/>
                      <a:pt x="72" y="0"/>
                      <a:pt x="72" y="0"/>
                    </a:cubicBezTo>
                  </a:path>
                </a:pathLst>
              </a:custGeom>
              <a:solidFill>
                <a:srgbClr val="828F97"/>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 name="Freeform 8"/>
              <p:cNvSpPr>
                <a:spLocks noEditPoints="1"/>
              </p:cNvSpPr>
              <p:nvPr/>
            </p:nvSpPr>
            <p:spPr bwMode="auto">
              <a:xfrm>
                <a:off x="8299451" y="2362200"/>
                <a:ext cx="644525" cy="960438"/>
              </a:xfrm>
              <a:custGeom>
                <a:avLst/>
                <a:gdLst/>
                <a:ahLst/>
                <a:cxnLst>
                  <a:cxn ang="0">
                    <a:pos x="22" y="43"/>
                  </a:cxn>
                  <a:cxn ang="0">
                    <a:pos x="5" y="28"/>
                  </a:cxn>
                  <a:cxn ang="0">
                    <a:pos x="0" y="28"/>
                  </a:cxn>
                  <a:cxn ang="0">
                    <a:pos x="0" y="22"/>
                  </a:cxn>
                  <a:cxn ang="0">
                    <a:pos x="53" y="0"/>
                  </a:cxn>
                  <a:cxn ang="0">
                    <a:pos x="53" y="111"/>
                  </a:cxn>
                  <a:cxn ang="0">
                    <a:pos x="111" y="86"/>
                  </a:cxn>
                  <a:cxn ang="0">
                    <a:pos x="172" y="160"/>
                  </a:cxn>
                  <a:cxn ang="0">
                    <a:pos x="81" y="256"/>
                  </a:cxn>
                  <a:cxn ang="0">
                    <a:pos x="22" y="234"/>
                  </a:cxn>
                  <a:cxn ang="0">
                    <a:pos x="22" y="43"/>
                  </a:cxn>
                  <a:cxn ang="0">
                    <a:pos x="22" y="43"/>
                  </a:cxn>
                  <a:cxn ang="0">
                    <a:pos x="53" y="223"/>
                  </a:cxn>
                  <a:cxn ang="0">
                    <a:pos x="91" y="246"/>
                  </a:cxn>
                  <a:cxn ang="0">
                    <a:pos x="142" y="178"/>
                  </a:cxn>
                  <a:cxn ang="0">
                    <a:pos x="89" y="109"/>
                  </a:cxn>
                  <a:cxn ang="0">
                    <a:pos x="53" y="124"/>
                  </a:cxn>
                  <a:cxn ang="0">
                    <a:pos x="53" y="223"/>
                  </a:cxn>
                </a:cxnLst>
                <a:rect l="0" t="0" r="r" b="b"/>
                <a:pathLst>
                  <a:path w="172" h="256">
                    <a:moveTo>
                      <a:pt x="22" y="43"/>
                    </a:moveTo>
                    <a:cubicBezTo>
                      <a:pt x="22" y="30"/>
                      <a:pt x="15" y="28"/>
                      <a:pt x="5" y="28"/>
                    </a:cubicBezTo>
                    <a:cubicBezTo>
                      <a:pt x="0" y="28"/>
                      <a:pt x="0" y="28"/>
                      <a:pt x="0" y="28"/>
                    </a:cubicBezTo>
                    <a:cubicBezTo>
                      <a:pt x="0" y="22"/>
                      <a:pt x="0" y="22"/>
                      <a:pt x="0" y="22"/>
                    </a:cubicBezTo>
                    <a:cubicBezTo>
                      <a:pt x="17" y="17"/>
                      <a:pt x="38" y="10"/>
                      <a:pt x="53" y="0"/>
                    </a:cubicBezTo>
                    <a:cubicBezTo>
                      <a:pt x="53" y="111"/>
                      <a:pt x="53" y="111"/>
                      <a:pt x="53" y="111"/>
                    </a:cubicBezTo>
                    <a:cubicBezTo>
                      <a:pt x="73" y="96"/>
                      <a:pt x="86" y="86"/>
                      <a:pt x="111" y="86"/>
                    </a:cubicBezTo>
                    <a:cubicBezTo>
                      <a:pt x="150" y="86"/>
                      <a:pt x="172" y="124"/>
                      <a:pt x="172" y="160"/>
                    </a:cubicBezTo>
                    <a:cubicBezTo>
                      <a:pt x="172" y="223"/>
                      <a:pt x="127" y="256"/>
                      <a:pt x="81" y="256"/>
                    </a:cubicBezTo>
                    <a:cubicBezTo>
                      <a:pt x="61" y="256"/>
                      <a:pt x="40" y="249"/>
                      <a:pt x="22" y="234"/>
                    </a:cubicBezTo>
                    <a:cubicBezTo>
                      <a:pt x="22" y="43"/>
                      <a:pt x="22" y="43"/>
                      <a:pt x="22" y="43"/>
                    </a:cubicBezTo>
                    <a:cubicBezTo>
                      <a:pt x="22" y="43"/>
                      <a:pt x="22" y="43"/>
                      <a:pt x="22" y="43"/>
                    </a:cubicBezTo>
                    <a:moveTo>
                      <a:pt x="53" y="223"/>
                    </a:moveTo>
                    <a:cubicBezTo>
                      <a:pt x="53" y="231"/>
                      <a:pt x="68" y="246"/>
                      <a:pt x="91" y="246"/>
                    </a:cubicBezTo>
                    <a:cubicBezTo>
                      <a:pt x="129" y="246"/>
                      <a:pt x="142" y="208"/>
                      <a:pt x="142" y="178"/>
                    </a:cubicBezTo>
                    <a:cubicBezTo>
                      <a:pt x="142" y="145"/>
                      <a:pt x="127" y="109"/>
                      <a:pt x="89" y="109"/>
                    </a:cubicBezTo>
                    <a:cubicBezTo>
                      <a:pt x="68" y="109"/>
                      <a:pt x="53" y="122"/>
                      <a:pt x="53" y="124"/>
                    </a:cubicBezTo>
                    <a:cubicBezTo>
                      <a:pt x="53" y="223"/>
                      <a:pt x="53" y="223"/>
                      <a:pt x="53" y="223"/>
                    </a:cubicBezTo>
                  </a:path>
                </a:pathLst>
              </a:custGeom>
              <a:solidFill>
                <a:srgbClr val="828F97"/>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 name="Freeform 9"/>
              <p:cNvSpPr>
                <a:spLocks noEditPoints="1"/>
              </p:cNvSpPr>
              <p:nvPr/>
            </p:nvSpPr>
            <p:spPr bwMode="auto">
              <a:xfrm>
                <a:off x="8985251" y="2695575"/>
                <a:ext cx="533400" cy="608013"/>
              </a:xfrm>
              <a:custGeom>
                <a:avLst/>
                <a:gdLst/>
                <a:ahLst/>
                <a:cxnLst>
                  <a:cxn ang="0">
                    <a:pos x="25" y="63"/>
                  </a:cxn>
                  <a:cxn ang="0">
                    <a:pos x="25" y="68"/>
                  </a:cxn>
                  <a:cxn ang="0">
                    <a:pos x="78" y="137"/>
                  </a:cxn>
                  <a:cxn ang="0">
                    <a:pos x="134" y="104"/>
                  </a:cxn>
                  <a:cxn ang="0">
                    <a:pos x="142" y="106"/>
                  </a:cxn>
                  <a:cxn ang="0">
                    <a:pos x="71" y="162"/>
                  </a:cxn>
                  <a:cxn ang="0">
                    <a:pos x="0" y="89"/>
                  </a:cxn>
                  <a:cxn ang="0">
                    <a:pos x="73" y="0"/>
                  </a:cxn>
                  <a:cxn ang="0">
                    <a:pos x="132" y="63"/>
                  </a:cxn>
                  <a:cxn ang="0">
                    <a:pos x="25" y="63"/>
                  </a:cxn>
                  <a:cxn ang="0">
                    <a:pos x="25" y="63"/>
                  </a:cxn>
                  <a:cxn ang="0">
                    <a:pos x="101" y="53"/>
                  </a:cxn>
                  <a:cxn ang="0">
                    <a:pos x="66" y="10"/>
                  </a:cxn>
                  <a:cxn ang="0">
                    <a:pos x="25" y="53"/>
                  </a:cxn>
                  <a:cxn ang="0">
                    <a:pos x="101" y="53"/>
                  </a:cxn>
                </a:cxnLst>
                <a:rect l="0" t="0" r="r" b="b"/>
                <a:pathLst>
                  <a:path w="142" h="162">
                    <a:moveTo>
                      <a:pt x="25" y="63"/>
                    </a:moveTo>
                    <a:cubicBezTo>
                      <a:pt x="25" y="68"/>
                      <a:pt x="25" y="68"/>
                      <a:pt x="25" y="68"/>
                    </a:cubicBezTo>
                    <a:cubicBezTo>
                      <a:pt x="25" y="104"/>
                      <a:pt x="43" y="137"/>
                      <a:pt x="78" y="137"/>
                    </a:cubicBezTo>
                    <a:cubicBezTo>
                      <a:pt x="106" y="137"/>
                      <a:pt x="124" y="119"/>
                      <a:pt x="134" y="104"/>
                    </a:cubicBezTo>
                    <a:cubicBezTo>
                      <a:pt x="142" y="106"/>
                      <a:pt x="142" y="106"/>
                      <a:pt x="142" y="106"/>
                    </a:cubicBezTo>
                    <a:cubicBezTo>
                      <a:pt x="127" y="134"/>
                      <a:pt x="104" y="162"/>
                      <a:pt x="71" y="162"/>
                    </a:cubicBezTo>
                    <a:cubicBezTo>
                      <a:pt x="25" y="162"/>
                      <a:pt x="0" y="129"/>
                      <a:pt x="0" y="89"/>
                    </a:cubicBezTo>
                    <a:cubicBezTo>
                      <a:pt x="0" y="43"/>
                      <a:pt x="25" y="0"/>
                      <a:pt x="73" y="0"/>
                    </a:cubicBezTo>
                    <a:cubicBezTo>
                      <a:pt x="109" y="0"/>
                      <a:pt x="132" y="28"/>
                      <a:pt x="132" y="63"/>
                    </a:cubicBezTo>
                    <a:cubicBezTo>
                      <a:pt x="25" y="63"/>
                      <a:pt x="25" y="63"/>
                      <a:pt x="25" y="63"/>
                    </a:cubicBezTo>
                    <a:cubicBezTo>
                      <a:pt x="25" y="63"/>
                      <a:pt x="25" y="63"/>
                      <a:pt x="25" y="63"/>
                    </a:cubicBezTo>
                    <a:moveTo>
                      <a:pt x="101" y="53"/>
                    </a:moveTo>
                    <a:cubicBezTo>
                      <a:pt x="101" y="30"/>
                      <a:pt x="91" y="10"/>
                      <a:pt x="66" y="10"/>
                    </a:cubicBezTo>
                    <a:cubicBezTo>
                      <a:pt x="43" y="10"/>
                      <a:pt x="25" y="33"/>
                      <a:pt x="25" y="53"/>
                    </a:cubicBezTo>
                    <a:cubicBezTo>
                      <a:pt x="101" y="53"/>
                      <a:pt x="101" y="53"/>
                      <a:pt x="101" y="53"/>
                    </a:cubicBezTo>
                  </a:path>
                </a:pathLst>
              </a:custGeom>
              <a:solidFill>
                <a:srgbClr val="828F97"/>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 name="Freeform 10"/>
              <p:cNvSpPr>
                <a:spLocks/>
              </p:cNvSpPr>
              <p:nvPr/>
            </p:nvSpPr>
            <p:spPr bwMode="auto">
              <a:xfrm>
                <a:off x="9507538" y="2695575"/>
                <a:ext cx="438150" cy="608013"/>
              </a:xfrm>
              <a:custGeom>
                <a:avLst/>
                <a:gdLst/>
                <a:ahLst/>
                <a:cxnLst>
                  <a:cxn ang="0">
                    <a:pos x="0" y="155"/>
                  </a:cxn>
                  <a:cxn ang="0">
                    <a:pos x="28" y="124"/>
                  </a:cxn>
                  <a:cxn ang="0">
                    <a:pos x="28" y="50"/>
                  </a:cxn>
                  <a:cxn ang="0">
                    <a:pos x="0" y="22"/>
                  </a:cxn>
                  <a:cxn ang="0">
                    <a:pos x="0" y="17"/>
                  </a:cxn>
                  <a:cxn ang="0">
                    <a:pos x="56" y="0"/>
                  </a:cxn>
                  <a:cxn ang="0">
                    <a:pos x="56" y="0"/>
                  </a:cxn>
                  <a:cxn ang="0">
                    <a:pos x="56" y="30"/>
                  </a:cxn>
                  <a:cxn ang="0">
                    <a:pos x="97" y="0"/>
                  </a:cxn>
                  <a:cxn ang="0">
                    <a:pos x="117" y="17"/>
                  </a:cxn>
                  <a:cxn ang="0">
                    <a:pos x="102" y="33"/>
                  </a:cxn>
                  <a:cxn ang="0">
                    <a:pos x="89" y="28"/>
                  </a:cxn>
                  <a:cxn ang="0">
                    <a:pos x="82" y="22"/>
                  </a:cxn>
                  <a:cxn ang="0">
                    <a:pos x="56" y="45"/>
                  </a:cxn>
                  <a:cxn ang="0">
                    <a:pos x="56" y="127"/>
                  </a:cxn>
                  <a:cxn ang="0">
                    <a:pos x="84" y="155"/>
                  </a:cxn>
                  <a:cxn ang="0">
                    <a:pos x="84" y="162"/>
                  </a:cxn>
                  <a:cxn ang="0">
                    <a:pos x="0" y="162"/>
                  </a:cxn>
                  <a:cxn ang="0">
                    <a:pos x="0" y="155"/>
                  </a:cxn>
                </a:cxnLst>
                <a:rect l="0" t="0" r="r" b="b"/>
                <a:pathLst>
                  <a:path w="117" h="162">
                    <a:moveTo>
                      <a:pt x="0" y="155"/>
                    </a:moveTo>
                    <a:cubicBezTo>
                      <a:pt x="26" y="155"/>
                      <a:pt x="28" y="150"/>
                      <a:pt x="28" y="124"/>
                    </a:cubicBezTo>
                    <a:cubicBezTo>
                      <a:pt x="28" y="50"/>
                      <a:pt x="28" y="50"/>
                      <a:pt x="28" y="50"/>
                    </a:cubicBezTo>
                    <a:cubicBezTo>
                      <a:pt x="28" y="25"/>
                      <a:pt x="26" y="22"/>
                      <a:pt x="0" y="22"/>
                    </a:cubicBezTo>
                    <a:cubicBezTo>
                      <a:pt x="0" y="17"/>
                      <a:pt x="0" y="17"/>
                      <a:pt x="0" y="17"/>
                    </a:cubicBezTo>
                    <a:cubicBezTo>
                      <a:pt x="21" y="12"/>
                      <a:pt x="39" y="5"/>
                      <a:pt x="56" y="0"/>
                    </a:cubicBezTo>
                    <a:cubicBezTo>
                      <a:pt x="56" y="0"/>
                      <a:pt x="56" y="0"/>
                      <a:pt x="56" y="0"/>
                    </a:cubicBezTo>
                    <a:cubicBezTo>
                      <a:pt x="56" y="30"/>
                      <a:pt x="56" y="30"/>
                      <a:pt x="56" y="30"/>
                    </a:cubicBezTo>
                    <a:cubicBezTo>
                      <a:pt x="67" y="20"/>
                      <a:pt x="82" y="0"/>
                      <a:pt x="97" y="0"/>
                    </a:cubicBezTo>
                    <a:cubicBezTo>
                      <a:pt x="107" y="0"/>
                      <a:pt x="117" y="7"/>
                      <a:pt x="117" y="17"/>
                    </a:cubicBezTo>
                    <a:cubicBezTo>
                      <a:pt x="117" y="25"/>
                      <a:pt x="110" y="33"/>
                      <a:pt x="102" y="33"/>
                    </a:cubicBezTo>
                    <a:cubicBezTo>
                      <a:pt x="97" y="33"/>
                      <a:pt x="92" y="30"/>
                      <a:pt x="89" y="28"/>
                    </a:cubicBezTo>
                    <a:cubicBezTo>
                      <a:pt x="87" y="25"/>
                      <a:pt x="84" y="22"/>
                      <a:pt x="82" y="22"/>
                    </a:cubicBezTo>
                    <a:cubicBezTo>
                      <a:pt x="69" y="22"/>
                      <a:pt x="56" y="45"/>
                      <a:pt x="56" y="45"/>
                    </a:cubicBezTo>
                    <a:cubicBezTo>
                      <a:pt x="56" y="127"/>
                      <a:pt x="56" y="127"/>
                      <a:pt x="56" y="127"/>
                    </a:cubicBezTo>
                    <a:cubicBezTo>
                      <a:pt x="56" y="152"/>
                      <a:pt x="61" y="155"/>
                      <a:pt x="84" y="155"/>
                    </a:cubicBezTo>
                    <a:cubicBezTo>
                      <a:pt x="84" y="162"/>
                      <a:pt x="84" y="162"/>
                      <a:pt x="84" y="162"/>
                    </a:cubicBezTo>
                    <a:cubicBezTo>
                      <a:pt x="0" y="162"/>
                      <a:pt x="0" y="162"/>
                      <a:pt x="0" y="162"/>
                    </a:cubicBezTo>
                    <a:cubicBezTo>
                      <a:pt x="0" y="155"/>
                      <a:pt x="0" y="155"/>
                      <a:pt x="0" y="155"/>
                    </a:cubicBezTo>
                  </a:path>
                </a:pathLst>
              </a:custGeom>
              <a:solidFill>
                <a:srgbClr val="828F97"/>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 name="Freeform 11"/>
              <p:cNvSpPr>
                <a:spLocks/>
              </p:cNvSpPr>
              <p:nvPr/>
            </p:nvSpPr>
            <p:spPr bwMode="auto">
              <a:xfrm>
                <a:off x="9612313" y="817563"/>
                <a:ext cx="573088" cy="1114425"/>
              </a:xfrm>
              <a:custGeom>
                <a:avLst/>
                <a:gdLst/>
                <a:ahLst/>
                <a:cxnLst>
                  <a:cxn ang="0">
                    <a:pos x="0" y="86"/>
                  </a:cxn>
                  <a:cxn ang="0">
                    <a:pos x="0" y="81"/>
                  </a:cxn>
                  <a:cxn ang="0">
                    <a:pos x="74" y="0"/>
                  </a:cxn>
                  <a:cxn ang="0">
                    <a:pos x="89" y="0"/>
                  </a:cxn>
                  <a:cxn ang="0">
                    <a:pos x="89" y="73"/>
                  </a:cxn>
                  <a:cxn ang="0">
                    <a:pos x="140" y="73"/>
                  </a:cxn>
                  <a:cxn ang="0">
                    <a:pos x="140" y="86"/>
                  </a:cxn>
                  <a:cxn ang="0">
                    <a:pos x="89" y="86"/>
                  </a:cxn>
                  <a:cxn ang="0">
                    <a:pos x="89" y="229"/>
                  </a:cxn>
                  <a:cxn ang="0">
                    <a:pos x="115" y="269"/>
                  </a:cxn>
                  <a:cxn ang="0">
                    <a:pos x="148" y="251"/>
                  </a:cxn>
                  <a:cxn ang="0">
                    <a:pos x="153" y="256"/>
                  </a:cxn>
                  <a:cxn ang="0">
                    <a:pos x="95" y="297"/>
                  </a:cxn>
                  <a:cxn ang="0">
                    <a:pos x="39" y="229"/>
                  </a:cxn>
                  <a:cxn ang="0">
                    <a:pos x="39" y="86"/>
                  </a:cxn>
                  <a:cxn ang="0">
                    <a:pos x="0" y="86"/>
                  </a:cxn>
                </a:cxnLst>
                <a:rect l="0" t="0" r="r" b="b"/>
                <a:pathLst>
                  <a:path w="153" h="297">
                    <a:moveTo>
                      <a:pt x="0" y="86"/>
                    </a:moveTo>
                    <a:cubicBezTo>
                      <a:pt x="0" y="81"/>
                      <a:pt x="0" y="81"/>
                      <a:pt x="0" y="81"/>
                    </a:cubicBezTo>
                    <a:cubicBezTo>
                      <a:pt x="36" y="66"/>
                      <a:pt x="61" y="33"/>
                      <a:pt x="74" y="0"/>
                    </a:cubicBezTo>
                    <a:cubicBezTo>
                      <a:pt x="89" y="0"/>
                      <a:pt x="89" y="0"/>
                      <a:pt x="89" y="0"/>
                    </a:cubicBezTo>
                    <a:cubicBezTo>
                      <a:pt x="89" y="73"/>
                      <a:pt x="89" y="73"/>
                      <a:pt x="89" y="73"/>
                    </a:cubicBezTo>
                    <a:cubicBezTo>
                      <a:pt x="140" y="73"/>
                      <a:pt x="140" y="73"/>
                      <a:pt x="140" y="73"/>
                    </a:cubicBezTo>
                    <a:cubicBezTo>
                      <a:pt x="140" y="86"/>
                      <a:pt x="140" y="86"/>
                      <a:pt x="140" y="86"/>
                    </a:cubicBezTo>
                    <a:cubicBezTo>
                      <a:pt x="89" y="86"/>
                      <a:pt x="89" y="86"/>
                      <a:pt x="89" y="86"/>
                    </a:cubicBezTo>
                    <a:cubicBezTo>
                      <a:pt x="89" y="229"/>
                      <a:pt x="89" y="229"/>
                      <a:pt x="89" y="229"/>
                    </a:cubicBezTo>
                    <a:cubicBezTo>
                      <a:pt x="89" y="264"/>
                      <a:pt x="105" y="269"/>
                      <a:pt x="115" y="269"/>
                    </a:cubicBezTo>
                    <a:cubicBezTo>
                      <a:pt x="128" y="269"/>
                      <a:pt x="140" y="262"/>
                      <a:pt x="148" y="251"/>
                    </a:cubicBezTo>
                    <a:cubicBezTo>
                      <a:pt x="153" y="256"/>
                      <a:pt x="153" y="256"/>
                      <a:pt x="153" y="256"/>
                    </a:cubicBezTo>
                    <a:cubicBezTo>
                      <a:pt x="135" y="279"/>
                      <a:pt x="122" y="297"/>
                      <a:pt x="95" y="297"/>
                    </a:cubicBezTo>
                    <a:cubicBezTo>
                      <a:pt x="51" y="297"/>
                      <a:pt x="39" y="264"/>
                      <a:pt x="39" y="229"/>
                    </a:cubicBezTo>
                    <a:cubicBezTo>
                      <a:pt x="39" y="86"/>
                      <a:pt x="39" y="86"/>
                      <a:pt x="39" y="86"/>
                    </a:cubicBezTo>
                    <a:cubicBezTo>
                      <a:pt x="0" y="86"/>
                      <a:pt x="0" y="86"/>
                      <a:pt x="0" y="86"/>
                    </a:cubicBezTo>
                  </a:path>
                </a:pathLst>
              </a:custGeom>
              <a:solidFill>
                <a:srgbClr val="828F97"/>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 name="Freeform 12"/>
              <p:cNvSpPr>
                <a:spLocks/>
              </p:cNvSpPr>
              <p:nvPr/>
            </p:nvSpPr>
            <p:spPr bwMode="auto">
              <a:xfrm>
                <a:off x="9986963" y="2549525"/>
                <a:ext cx="379413" cy="773113"/>
              </a:xfrm>
              <a:custGeom>
                <a:avLst/>
                <a:gdLst/>
                <a:ahLst/>
                <a:cxnLst>
                  <a:cxn ang="0">
                    <a:pos x="0" y="51"/>
                  </a:cxn>
                  <a:cxn ang="0">
                    <a:pos x="0" y="46"/>
                  </a:cxn>
                  <a:cxn ang="0">
                    <a:pos x="48" y="0"/>
                  </a:cxn>
                  <a:cxn ang="0">
                    <a:pos x="56" y="0"/>
                  </a:cxn>
                  <a:cxn ang="0">
                    <a:pos x="56" y="39"/>
                  </a:cxn>
                  <a:cxn ang="0">
                    <a:pos x="94" y="39"/>
                  </a:cxn>
                  <a:cxn ang="0">
                    <a:pos x="94" y="51"/>
                  </a:cxn>
                  <a:cxn ang="0">
                    <a:pos x="56" y="51"/>
                  </a:cxn>
                  <a:cxn ang="0">
                    <a:pos x="56" y="161"/>
                  </a:cxn>
                  <a:cxn ang="0">
                    <a:pos x="73" y="186"/>
                  </a:cxn>
                  <a:cxn ang="0">
                    <a:pos x="94" y="176"/>
                  </a:cxn>
                  <a:cxn ang="0">
                    <a:pos x="101" y="178"/>
                  </a:cxn>
                  <a:cxn ang="0">
                    <a:pos x="58" y="206"/>
                  </a:cxn>
                  <a:cxn ang="0">
                    <a:pos x="28" y="161"/>
                  </a:cxn>
                  <a:cxn ang="0">
                    <a:pos x="28" y="51"/>
                  </a:cxn>
                  <a:cxn ang="0">
                    <a:pos x="0" y="51"/>
                  </a:cxn>
                </a:cxnLst>
                <a:rect l="0" t="0" r="r" b="b"/>
                <a:pathLst>
                  <a:path w="101" h="206">
                    <a:moveTo>
                      <a:pt x="0" y="51"/>
                    </a:moveTo>
                    <a:cubicBezTo>
                      <a:pt x="0" y="46"/>
                      <a:pt x="0" y="46"/>
                      <a:pt x="0" y="46"/>
                    </a:cubicBezTo>
                    <a:cubicBezTo>
                      <a:pt x="28" y="36"/>
                      <a:pt x="38" y="23"/>
                      <a:pt x="48" y="0"/>
                    </a:cubicBezTo>
                    <a:cubicBezTo>
                      <a:pt x="56" y="0"/>
                      <a:pt x="56" y="0"/>
                      <a:pt x="56" y="0"/>
                    </a:cubicBezTo>
                    <a:cubicBezTo>
                      <a:pt x="56" y="39"/>
                      <a:pt x="56" y="39"/>
                      <a:pt x="56" y="39"/>
                    </a:cubicBezTo>
                    <a:cubicBezTo>
                      <a:pt x="94" y="39"/>
                      <a:pt x="94" y="39"/>
                      <a:pt x="94" y="39"/>
                    </a:cubicBezTo>
                    <a:cubicBezTo>
                      <a:pt x="94" y="51"/>
                      <a:pt x="94" y="51"/>
                      <a:pt x="94" y="51"/>
                    </a:cubicBezTo>
                    <a:cubicBezTo>
                      <a:pt x="56" y="51"/>
                      <a:pt x="56" y="51"/>
                      <a:pt x="56" y="51"/>
                    </a:cubicBezTo>
                    <a:cubicBezTo>
                      <a:pt x="56" y="161"/>
                      <a:pt x="56" y="161"/>
                      <a:pt x="56" y="161"/>
                    </a:cubicBezTo>
                    <a:cubicBezTo>
                      <a:pt x="56" y="184"/>
                      <a:pt x="66" y="186"/>
                      <a:pt x="73" y="186"/>
                    </a:cubicBezTo>
                    <a:cubicBezTo>
                      <a:pt x="81" y="186"/>
                      <a:pt x="89" y="181"/>
                      <a:pt x="94" y="176"/>
                    </a:cubicBezTo>
                    <a:cubicBezTo>
                      <a:pt x="101" y="178"/>
                      <a:pt x="101" y="178"/>
                      <a:pt x="101" y="178"/>
                    </a:cubicBezTo>
                    <a:cubicBezTo>
                      <a:pt x="89" y="194"/>
                      <a:pt x="78" y="206"/>
                      <a:pt x="58" y="206"/>
                    </a:cubicBezTo>
                    <a:cubicBezTo>
                      <a:pt x="30" y="206"/>
                      <a:pt x="28" y="184"/>
                      <a:pt x="28" y="161"/>
                    </a:cubicBezTo>
                    <a:cubicBezTo>
                      <a:pt x="28" y="51"/>
                      <a:pt x="28" y="51"/>
                      <a:pt x="28" y="51"/>
                    </a:cubicBezTo>
                    <a:cubicBezTo>
                      <a:pt x="0" y="51"/>
                      <a:pt x="0" y="51"/>
                      <a:pt x="0" y="51"/>
                    </a:cubicBezTo>
                  </a:path>
                </a:pathLst>
              </a:custGeom>
              <a:solidFill>
                <a:srgbClr val="00000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 name="Freeform 13"/>
              <p:cNvSpPr>
                <a:spLocks/>
              </p:cNvSpPr>
              <p:nvPr/>
            </p:nvSpPr>
            <p:spPr bwMode="auto">
              <a:xfrm>
                <a:off x="11941176" y="2549525"/>
                <a:ext cx="388938" cy="773113"/>
              </a:xfrm>
              <a:custGeom>
                <a:avLst/>
                <a:gdLst/>
                <a:ahLst/>
                <a:cxnLst>
                  <a:cxn ang="0">
                    <a:pos x="0" y="51"/>
                  </a:cxn>
                  <a:cxn ang="0">
                    <a:pos x="0" y="46"/>
                  </a:cxn>
                  <a:cxn ang="0">
                    <a:pos x="53" y="0"/>
                  </a:cxn>
                  <a:cxn ang="0">
                    <a:pos x="58" y="0"/>
                  </a:cxn>
                  <a:cxn ang="0">
                    <a:pos x="58" y="39"/>
                  </a:cxn>
                  <a:cxn ang="0">
                    <a:pos x="96" y="39"/>
                  </a:cxn>
                  <a:cxn ang="0">
                    <a:pos x="96" y="51"/>
                  </a:cxn>
                  <a:cxn ang="0">
                    <a:pos x="58" y="51"/>
                  </a:cxn>
                  <a:cxn ang="0">
                    <a:pos x="58" y="161"/>
                  </a:cxn>
                  <a:cxn ang="0">
                    <a:pos x="76" y="186"/>
                  </a:cxn>
                  <a:cxn ang="0">
                    <a:pos x="96" y="176"/>
                  </a:cxn>
                  <a:cxn ang="0">
                    <a:pos x="104" y="178"/>
                  </a:cxn>
                  <a:cxn ang="0">
                    <a:pos x="61" y="206"/>
                  </a:cxn>
                  <a:cxn ang="0">
                    <a:pos x="30" y="161"/>
                  </a:cxn>
                  <a:cxn ang="0">
                    <a:pos x="30" y="51"/>
                  </a:cxn>
                  <a:cxn ang="0">
                    <a:pos x="0" y="51"/>
                  </a:cxn>
                </a:cxnLst>
                <a:rect l="0" t="0" r="r" b="b"/>
                <a:pathLst>
                  <a:path w="104" h="206">
                    <a:moveTo>
                      <a:pt x="0" y="51"/>
                    </a:moveTo>
                    <a:cubicBezTo>
                      <a:pt x="0" y="46"/>
                      <a:pt x="0" y="46"/>
                      <a:pt x="0" y="46"/>
                    </a:cubicBezTo>
                    <a:cubicBezTo>
                      <a:pt x="28" y="36"/>
                      <a:pt x="43" y="23"/>
                      <a:pt x="53" y="0"/>
                    </a:cubicBezTo>
                    <a:cubicBezTo>
                      <a:pt x="58" y="0"/>
                      <a:pt x="58" y="0"/>
                      <a:pt x="58" y="0"/>
                    </a:cubicBezTo>
                    <a:cubicBezTo>
                      <a:pt x="58" y="39"/>
                      <a:pt x="58" y="39"/>
                      <a:pt x="58" y="39"/>
                    </a:cubicBezTo>
                    <a:cubicBezTo>
                      <a:pt x="96" y="39"/>
                      <a:pt x="96" y="39"/>
                      <a:pt x="96" y="39"/>
                    </a:cubicBezTo>
                    <a:cubicBezTo>
                      <a:pt x="96" y="51"/>
                      <a:pt x="96" y="51"/>
                      <a:pt x="96" y="51"/>
                    </a:cubicBezTo>
                    <a:cubicBezTo>
                      <a:pt x="58" y="51"/>
                      <a:pt x="58" y="51"/>
                      <a:pt x="58" y="51"/>
                    </a:cubicBezTo>
                    <a:cubicBezTo>
                      <a:pt x="58" y="161"/>
                      <a:pt x="58" y="161"/>
                      <a:pt x="58" y="161"/>
                    </a:cubicBezTo>
                    <a:cubicBezTo>
                      <a:pt x="58" y="184"/>
                      <a:pt x="68" y="186"/>
                      <a:pt x="76" y="186"/>
                    </a:cubicBezTo>
                    <a:cubicBezTo>
                      <a:pt x="84" y="186"/>
                      <a:pt x="94" y="181"/>
                      <a:pt x="96" y="176"/>
                    </a:cubicBezTo>
                    <a:cubicBezTo>
                      <a:pt x="104" y="178"/>
                      <a:pt x="104" y="178"/>
                      <a:pt x="104" y="178"/>
                    </a:cubicBezTo>
                    <a:cubicBezTo>
                      <a:pt x="91" y="194"/>
                      <a:pt x="81" y="206"/>
                      <a:pt x="61" y="206"/>
                    </a:cubicBezTo>
                    <a:cubicBezTo>
                      <a:pt x="33" y="206"/>
                      <a:pt x="30" y="184"/>
                      <a:pt x="30" y="161"/>
                    </a:cubicBezTo>
                    <a:cubicBezTo>
                      <a:pt x="30" y="51"/>
                      <a:pt x="30" y="51"/>
                      <a:pt x="30" y="51"/>
                    </a:cubicBezTo>
                    <a:cubicBezTo>
                      <a:pt x="0" y="51"/>
                      <a:pt x="0" y="51"/>
                      <a:pt x="0" y="51"/>
                    </a:cubicBezTo>
                  </a:path>
                </a:pathLst>
              </a:custGeom>
              <a:solidFill>
                <a:srgbClr val="00000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9" name="Freeform 14"/>
              <p:cNvSpPr>
                <a:spLocks/>
              </p:cNvSpPr>
              <p:nvPr/>
            </p:nvSpPr>
            <p:spPr bwMode="auto">
              <a:xfrm>
                <a:off x="10394951" y="2684463"/>
                <a:ext cx="447675" cy="619125"/>
              </a:xfrm>
              <a:custGeom>
                <a:avLst/>
                <a:gdLst/>
                <a:ahLst/>
                <a:cxnLst>
                  <a:cxn ang="0">
                    <a:pos x="0" y="158"/>
                  </a:cxn>
                  <a:cxn ang="0">
                    <a:pos x="28" y="127"/>
                  </a:cxn>
                  <a:cxn ang="0">
                    <a:pos x="28" y="51"/>
                  </a:cxn>
                  <a:cxn ang="0">
                    <a:pos x="0" y="25"/>
                  </a:cxn>
                  <a:cxn ang="0">
                    <a:pos x="0" y="18"/>
                  </a:cxn>
                  <a:cxn ang="0">
                    <a:pos x="53" y="0"/>
                  </a:cxn>
                  <a:cxn ang="0">
                    <a:pos x="56" y="0"/>
                  </a:cxn>
                  <a:cxn ang="0">
                    <a:pos x="56" y="31"/>
                  </a:cxn>
                  <a:cxn ang="0">
                    <a:pos x="102" y="0"/>
                  </a:cxn>
                  <a:cxn ang="0">
                    <a:pos x="119" y="18"/>
                  </a:cxn>
                  <a:cxn ang="0">
                    <a:pos x="104" y="33"/>
                  </a:cxn>
                  <a:cxn ang="0">
                    <a:pos x="94" y="31"/>
                  </a:cxn>
                  <a:cxn ang="0">
                    <a:pos x="84" y="25"/>
                  </a:cxn>
                  <a:cxn ang="0">
                    <a:pos x="56" y="48"/>
                  </a:cxn>
                  <a:cxn ang="0">
                    <a:pos x="56" y="130"/>
                  </a:cxn>
                  <a:cxn ang="0">
                    <a:pos x="84" y="158"/>
                  </a:cxn>
                  <a:cxn ang="0">
                    <a:pos x="84" y="165"/>
                  </a:cxn>
                  <a:cxn ang="0">
                    <a:pos x="0" y="165"/>
                  </a:cxn>
                  <a:cxn ang="0">
                    <a:pos x="0" y="158"/>
                  </a:cxn>
                </a:cxnLst>
                <a:rect l="0" t="0" r="r" b="b"/>
                <a:pathLst>
                  <a:path w="119" h="165">
                    <a:moveTo>
                      <a:pt x="0" y="158"/>
                    </a:moveTo>
                    <a:cubicBezTo>
                      <a:pt x="25" y="158"/>
                      <a:pt x="28" y="153"/>
                      <a:pt x="28" y="127"/>
                    </a:cubicBezTo>
                    <a:cubicBezTo>
                      <a:pt x="28" y="51"/>
                      <a:pt x="28" y="51"/>
                      <a:pt x="28" y="51"/>
                    </a:cubicBezTo>
                    <a:cubicBezTo>
                      <a:pt x="28" y="28"/>
                      <a:pt x="23" y="25"/>
                      <a:pt x="0" y="25"/>
                    </a:cubicBezTo>
                    <a:cubicBezTo>
                      <a:pt x="0" y="18"/>
                      <a:pt x="0" y="18"/>
                      <a:pt x="0" y="18"/>
                    </a:cubicBezTo>
                    <a:cubicBezTo>
                      <a:pt x="20" y="13"/>
                      <a:pt x="38" y="8"/>
                      <a:pt x="53" y="0"/>
                    </a:cubicBezTo>
                    <a:cubicBezTo>
                      <a:pt x="56" y="0"/>
                      <a:pt x="56" y="0"/>
                      <a:pt x="56" y="0"/>
                    </a:cubicBezTo>
                    <a:cubicBezTo>
                      <a:pt x="56" y="31"/>
                      <a:pt x="56" y="31"/>
                      <a:pt x="56" y="31"/>
                    </a:cubicBezTo>
                    <a:cubicBezTo>
                      <a:pt x="66" y="20"/>
                      <a:pt x="84" y="0"/>
                      <a:pt x="102" y="0"/>
                    </a:cubicBezTo>
                    <a:cubicBezTo>
                      <a:pt x="109" y="0"/>
                      <a:pt x="119" y="8"/>
                      <a:pt x="119" y="18"/>
                    </a:cubicBezTo>
                    <a:cubicBezTo>
                      <a:pt x="119" y="28"/>
                      <a:pt x="112" y="33"/>
                      <a:pt x="104" y="33"/>
                    </a:cubicBezTo>
                    <a:cubicBezTo>
                      <a:pt x="99" y="33"/>
                      <a:pt x="97" y="31"/>
                      <a:pt x="94" y="31"/>
                    </a:cubicBezTo>
                    <a:cubicBezTo>
                      <a:pt x="89" y="28"/>
                      <a:pt x="89" y="25"/>
                      <a:pt x="84" y="25"/>
                    </a:cubicBezTo>
                    <a:cubicBezTo>
                      <a:pt x="71" y="25"/>
                      <a:pt x="56" y="46"/>
                      <a:pt x="56" y="48"/>
                    </a:cubicBezTo>
                    <a:cubicBezTo>
                      <a:pt x="56" y="130"/>
                      <a:pt x="56" y="130"/>
                      <a:pt x="56" y="130"/>
                    </a:cubicBezTo>
                    <a:cubicBezTo>
                      <a:pt x="56" y="155"/>
                      <a:pt x="58" y="158"/>
                      <a:pt x="84" y="158"/>
                    </a:cubicBezTo>
                    <a:cubicBezTo>
                      <a:pt x="84" y="165"/>
                      <a:pt x="84" y="165"/>
                      <a:pt x="84" y="165"/>
                    </a:cubicBezTo>
                    <a:cubicBezTo>
                      <a:pt x="0" y="165"/>
                      <a:pt x="0" y="165"/>
                      <a:pt x="0" y="165"/>
                    </a:cubicBezTo>
                    <a:cubicBezTo>
                      <a:pt x="0" y="158"/>
                      <a:pt x="0" y="158"/>
                      <a:pt x="0" y="158"/>
                    </a:cubicBezTo>
                  </a:path>
                </a:pathLst>
              </a:custGeom>
              <a:solidFill>
                <a:srgbClr val="00000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 name="Freeform 15"/>
              <p:cNvSpPr>
                <a:spLocks/>
              </p:cNvSpPr>
              <p:nvPr/>
            </p:nvSpPr>
            <p:spPr bwMode="auto">
              <a:xfrm>
                <a:off x="10901363" y="2695575"/>
                <a:ext cx="619125" cy="608013"/>
              </a:xfrm>
              <a:custGeom>
                <a:avLst/>
                <a:gdLst/>
                <a:ahLst/>
                <a:cxnLst>
                  <a:cxn ang="0">
                    <a:pos x="142" y="124"/>
                  </a:cxn>
                  <a:cxn ang="0">
                    <a:pos x="165" y="145"/>
                  </a:cxn>
                  <a:cxn ang="0">
                    <a:pos x="165" y="152"/>
                  </a:cxn>
                  <a:cxn ang="0">
                    <a:pos x="114" y="162"/>
                  </a:cxn>
                  <a:cxn ang="0">
                    <a:pos x="114" y="162"/>
                  </a:cxn>
                  <a:cxn ang="0">
                    <a:pos x="114" y="134"/>
                  </a:cxn>
                  <a:cxn ang="0">
                    <a:pos x="66" y="162"/>
                  </a:cxn>
                  <a:cxn ang="0">
                    <a:pos x="20" y="122"/>
                  </a:cxn>
                  <a:cxn ang="0">
                    <a:pos x="20" y="28"/>
                  </a:cxn>
                  <a:cxn ang="0">
                    <a:pos x="0" y="10"/>
                  </a:cxn>
                  <a:cxn ang="0">
                    <a:pos x="0" y="5"/>
                  </a:cxn>
                  <a:cxn ang="0">
                    <a:pos x="48" y="0"/>
                  </a:cxn>
                  <a:cxn ang="0">
                    <a:pos x="48" y="111"/>
                  </a:cxn>
                  <a:cxn ang="0">
                    <a:pos x="76" y="142"/>
                  </a:cxn>
                  <a:cxn ang="0">
                    <a:pos x="112" y="122"/>
                  </a:cxn>
                  <a:cxn ang="0">
                    <a:pos x="112" y="28"/>
                  </a:cxn>
                  <a:cxn ang="0">
                    <a:pos x="91" y="10"/>
                  </a:cxn>
                  <a:cxn ang="0">
                    <a:pos x="91" y="2"/>
                  </a:cxn>
                  <a:cxn ang="0">
                    <a:pos x="142" y="0"/>
                  </a:cxn>
                  <a:cxn ang="0">
                    <a:pos x="142" y="124"/>
                  </a:cxn>
                </a:cxnLst>
                <a:rect l="0" t="0" r="r" b="b"/>
                <a:pathLst>
                  <a:path w="165" h="162">
                    <a:moveTo>
                      <a:pt x="142" y="124"/>
                    </a:moveTo>
                    <a:cubicBezTo>
                      <a:pt x="142" y="139"/>
                      <a:pt x="152" y="145"/>
                      <a:pt x="165" y="145"/>
                    </a:cubicBezTo>
                    <a:cubicBezTo>
                      <a:pt x="165" y="152"/>
                      <a:pt x="165" y="152"/>
                      <a:pt x="165" y="152"/>
                    </a:cubicBezTo>
                    <a:cubicBezTo>
                      <a:pt x="147" y="155"/>
                      <a:pt x="132" y="157"/>
                      <a:pt x="114" y="162"/>
                    </a:cubicBezTo>
                    <a:cubicBezTo>
                      <a:pt x="114" y="162"/>
                      <a:pt x="114" y="162"/>
                      <a:pt x="114" y="162"/>
                    </a:cubicBezTo>
                    <a:cubicBezTo>
                      <a:pt x="114" y="134"/>
                      <a:pt x="114" y="134"/>
                      <a:pt x="114" y="134"/>
                    </a:cubicBezTo>
                    <a:cubicBezTo>
                      <a:pt x="99" y="150"/>
                      <a:pt x="86" y="162"/>
                      <a:pt x="66" y="162"/>
                    </a:cubicBezTo>
                    <a:cubicBezTo>
                      <a:pt x="38" y="162"/>
                      <a:pt x="20" y="150"/>
                      <a:pt x="20" y="122"/>
                    </a:cubicBezTo>
                    <a:cubicBezTo>
                      <a:pt x="20" y="28"/>
                      <a:pt x="20" y="28"/>
                      <a:pt x="20" y="28"/>
                    </a:cubicBezTo>
                    <a:cubicBezTo>
                      <a:pt x="20" y="12"/>
                      <a:pt x="10" y="10"/>
                      <a:pt x="0" y="10"/>
                    </a:cubicBezTo>
                    <a:cubicBezTo>
                      <a:pt x="0" y="5"/>
                      <a:pt x="0" y="5"/>
                      <a:pt x="0" y="5"/>
                    </a:cubicBezTo>
                    <a:cubicBezTo>
                      <a:pt x="48" y="0"/>
                      <a:pt x="48" y="0"/>
                      <a:pt x="48" y="0"/>
                    </a:cubicBezTo>
                    <a:cubicBezTo>
                      <a:pt x="48" y="111"/>
                      <a:pt x="48" y="111"/>
                      <a:pt x="48" y="111"/>
                    </a:cubicBezTo>
                    <a:cubicBezTo>
                      <a:pt x="48" y="129"/>
                      <a:pt x="58" y="142"/>
                      <a:pt x="76" y="142"/>
                    </a:cubicBezTo>
                    <a:cubicBezTo>
                      <a:pt x="94" y="142"/>
                      <a:pt x="109" y="129"/>
                      <a:pt x="112" y="122"/>
                    </a:cubicBezTo>
                    <a:cubicBezTo>
                      <a:pt x="112" y="28"/>
                      <a:pt x="112" y="28"/>
                      <a:pt x="112" y="28"/>
                    </a:cubicBezTo>
                    <a:cubicBezTo>
                      <a:pt x="112" y="12"/>
                      <a:pt x="101" y="10"/>
                      <a:pt x="91" y="10"/>
                    </a:cubicBezTo>
                    <a:cubicBezTo>
                      <a:pt x="91" y="2"/>
                      <a:pt x="91" y="2"/>
                      <a:pt x="91" y="2"/>
                    </a:cubicBezTo>
                    <a:cubicBezTo>
                      <a:pt x="142" y="0"/>
                      <a:pt x="142" y="0"/>
                      <a:pt x="142" y="0"/>
                    </a:cubicBezTo>
                    <a:cubicBezTo>
                      <a:pt x="142" y="124"/>
                      <a:pt x="142" y="124"/>
                      <a:pt x="142" y="124"/>
                    </a:cubicBezTo>
                  </a:path>
                </a:pathLst>
              </a:custGeom>
              <a:solidFill>
                <a:srgbClr val="00000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1" name="Freeform 16"/>
              <p:cNvSpPr>
                <a:spLocks/>
              </p:cNvSpPr>
              <p:nvPr/>
            </p:nvSpPr>
            <p:spPr bwMode="auto">
              <a:xfrm>
                <a:off x="11558588" y="2684463"/>
                <a:ext cx="388938" cy="619125"/>
              </a:xfrm>
              <a:custGeom>
                <a:avLst/>
                <a:gdLst/>
                <a:ahLst/>
                <a:cxnLst>
                  <a:cxn ang="0">
                    <a:pos x="92" y="48"/>
                  </a:cxn>
                  <a:cxn ang="0">
                    <a:pos x="87" y="48"/>
                  </a:cxn>
                  <a:cxn ang="0">
                    <a:pos x="48" y="13"/>
                  </a:cxn>
                  <a:cxn ang="0">
                    <a:pos x="23" y="33"/>
                  </a:cxn>
                  <a:cxn ang="0">
                    <a:pos x="104" y="117"/>
                  </a:cxn>
                  <a:cxn ang="0">
                    <a:pos x="56" y="165"/>
                  </a:cxn>
                  <a:cxn ang="0">
                    <a:pos x="15" y="155"/>
                  </a:cxn>
                  <a:cxn ang="0">
                    <a:pos x="10" y="165"/>
                  </a:cxn>
                  <a:cxn ang="0">
                    <a:pos x="3" y="165"/>
                  </a:cxn>
                  <a:cxn ang="0">
                    <a:pos x="0" y="109"/>
                  </a:cxn>
                  <a:cxn ang="0">
                    <a:pos x="8" y="109"/>
                  </a:cxn>
                  <a:cxn ang="0">
                    <a:pos x="54" y="155"/>
                  </a:cxn>
                  <a:cxn ang="0">
                    <a:pos x="81" y="132"/>
                  </a:cxn>
                  <a:cxn ang="0">
                    <a:pos x="0" y="43"/>
                  </a:cxn>
                  <a:cxn ang="0">
                    <a:pos x="48" y="3"/>
                  </a:cxn>
                  <a:cxn ang="0">
                    <a:pos x="64" y="5"/>
                  </a:cxn>
                  <a:cxn ang="0">
                    <a:pos x="79" y="8"/>
                  </a:cxn>
                  <a:cxn ang="0">
                    <a:pos x="87" y="0"/>
                  </a:cxn>
                  <a:cxn ang="0">
                    <a:pos x="92" y="0"/>
                  </a:cxn>
                  <a:cxn ang="0">
                    <a:pos x="92" y="48"/>
                  </a:cxn>
                </a:cxnLst>
                <a:rect l="0" t="0" r="r" b="b"/>
                <a:pathLst>
                  <a:path w="104" h="165">
                    <a:moveTo>
                      <a:pt x="92" y="48"/>
                    </a:moveTo>
                    <a:cubicBezTo>
                      <a:pt x="87" y="48"/>
                      <a:pt x="87" y="48"/>
                      <a:pt x="87" y="48"/>
                    </a:cubicBezTo>
                    <a:cubicBezTo>
                      <a:pt x="81" y="28"/>
                      <a:pt x="71" y="13"/>
                      <a:pt x="48" y="13"/>
                    </a:cubicBezTo>
                    <a:cubicBezTo>
                      <a:pt x="33" y="13"/>
                      <a:pt x="23" y="18"/>
                      <a:pt x="23" y="33"/>
                    </a:cubicBezTo>
                    <a:cubicBezTo>
                      <a:pt x="23" y="66"/>
                      <a:pt x="104" y="69"/>
                      <a:pt x="104" y="117"/>
                    </a:cubicBezTo>
                    <a:cubicBezTo>
                      <a:pt x="104" y="148"/>
                      <a:pt x="81" y="165"/>
                      <a:pt x="56" y="165"/>
                    </a:cubicBezTo>
                    <a:cubicBezTo>
                      <a:pt x="38" y="165"/>
                      <a:pt x="20" y="155"/>
                      <a:pt x="15" y="155"/>
                    </a:cubicBezTo>
                    <a:cubicBezTo>
                      <a:pt x="10" y="155"/>
                      <a:pt x="10" y="163"/>
                      <a:pt x="10" y="165"/>
                    </a:cubicBezTo>
                    <a:cubicBezTo>
                      <a:pt x="3" y="165"/>
                      <a:pt x="3" y="165"/>
                      <a:pt x="3" y="165"/>
                    </a:cubicBezTo>
                    <a:cubicBezTo>
                      <a:pt x="0" y="109"/>
                      <a:pt x="0" y="109"/>
                      <a:pt x="0" y="109"/>
                    </a:cubicBezTo>
                    <a:cubicBezTo>
                      <a:pt x="8" y="109"/>
                      <a:pt x="8" y="109"/>
                      <a:pt x="8" y="109"/>
                    </a:cubicBezTo>
                    <a:cubicBezTo>
                      <a:pt x="10" y="132"/>
                      <a:pt x="28" y="155"/>
                      <a:pt x="54" y="155"/>
                    </a:cubicBezTo>
                    <a:cubicBezTo>
                      <a:pt x="66" y="155"/>
                      <a:pt x="81" y="148"/>
                      <a:pt x="81" y="132"/>
                    </a:cubicBezTo>
                    <a:cubicBezTo>
                      <a:pt x="81" y="94"/>
                      <a:pt x="0" y="94"/>
                      <a:pt x="0" y="43"/>
                    </a:cubicBezTo>
                    <a:cubicBezTo>
                      <a:pt x="0" y="15"/>
                      <a:pt x="23" y="3"/>
                      <a:pt x="48" y="3"/>
                    </a:cubicBezTo>
                    <a:cubicBezTo>
                      <a:pt x="54" y="3"/>
                      <a:pt x="59" y="3"/>
                      <a:pt x="64" y="5"/>
                    </a:cubicBezTo>
                    <a:cubicBezTo>
                      <a:pt x="69" y="5"/>
                      <a:pt x="74" y="8"/>
                      <a:pt x="79" y="8"/>
                    </a:cubicBezTo>
                    <a:cubicBezTo>
                      <a:pt x="81" y="8"/>
                      <a:pt x="84" y="5"/>
                      <a:pt x="87" y="0"/>
                    </a:cubicBezTo>
                    <a:cubicBezTo>
                      <a:pt x="92" y="0"/>
                      <a:pt x="92" y="0"/>
                      <a:pt x="92" y="0"/>
                    </a:cubicBezTo>
                    <a:cubicBezTo>
                      <a:pt x="92" y="48"/>
                      <a:pt x="92" y="48"/>
                      <a:pt x="92" y="48"/>
                    </a:cubicBezTo>
                  </a:path>
                </a:pathLst>
              </a:custGeom>
              <a:solidFill>
                <a:srgbClr val="00000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 name="Freeform 17"/>
              <p:cNvSpPr>
                <a:spLocks/>
              </p:cNvSpPr>
              <p:nvPr/>
            </p:nvSpPr>
            <p:spPr bwMode="auto">
              <a:xfrm>
                <a:off x="9031288" y="473075"/>
                <a:ext cx="914400" cy="1811338"/>
              </a:xfrm>
              <a:custGeom>
                <a:avLst/>
                <a:gdLst/>
                <a:ahLst/>
                <a:cxnLst>
                  <a:cxn ang="0">
                    <a:pos x="72" y="69"/>
                  </a:cxn>
                  <a:cxn ang="0">
                    <a:pos x="0" y="242"/>
                  </a:cxn>
                  <a:cxn ang="0">
                    <a:pos x="72" y="412"/>
                  </a:cxn>
                  <a:cxn ang="0">
                    <a:pos x="244" y="483"/>
                  </a:cxn>
                  <a:cxn ang="0">
                    <a:pos x="244" y="432"/>
                  </a:cxn>
                  <a:cxn ang="0">
                    <a:pos x="107" y="376"/>
                  </a:cxn>
                  <a:cxn ang="0">
                    <a:pos x="51" y="242"/>
                  </a:cxn>
                  <a:cxn ang="0">
                    <a:pos x="107" y="107"/>
                  </a:cxn>
                  <a:cxn ang="0">
                    <a:pos x="244" y="48"/>
                  </a:cxn>
                  <a:cxn ang="0">
                    <a:pos x="244" y="0"/>
                  </a:cxn>
                  <a:cxn ang="0">
                    <a:pos x="72" y="69"/>
                  </a:cxn>
                  <a:cxn ang="0">
                    <a:pos x="72" y="69"/>
                  </a:cxn>
                </a:cxnLst>
                <a:rect l="0" t="0" r="r" b="b"/>
                <a:pathLst>
                  <a:path w="244" h="483">
                    <a:moveTo>
                      <a:pt x="72" y="69"/>
                    </a:moveTo>
                    <a:cubicBezTo>
                      <a:pt x="26" y="115"/>
                      <a:pt x="0" y="176"/>
                      <a:pt x="0" y="242"/>
                    </a:cubicBezTo>
                    <a:cubicBezTo>
                      <a:pt x="0" y="305"/>
                      <a:pt x="26" y="366"/>
                      <a:pt x="72" y="412"/>
                    </a:cubicBezTo>
                    <a:cubicBezTo>
                      <a:pt x="120" y="458"/>
                      <a:pt x="181" y="483"/>
                      <a:pt x="244" y="483"/>
                    </a:cubicBezTo>
                    <a:cubicBezTo>
                      <a:pt x="244" y="432"/>
                      <a:pt x="244" y="432"/>
                      <a:pt x="244" y="432"/>
                    </a:cubicBezTo>
                    <a:cubicBezTo>
                      <a:pt x="194" y="432"/>
                      <a:pt x="145" y="412"/>
                      <a:pt x="107" y="376"/>
                    </a:cubicBezTo>
                    <a:cubicBezTo>
                      <a:pt x="72" y="338"/>
                      <a:pt x="51" y="293"/>
                      <a:pt x="51" y="242"/>
                    </a:cubicBezTo>
                    <a:cubicBezTo>
                      <a:pt x="51" y="191"/>
                      <a:pt x="72" y="143"/>
                      <a:pt x="107" y="107"/>
                    </a:cubicBezTo>
                    <a:cubicBezTo>
                      <a:pt x="145" y="69"/>
                      <a:pt x="194" y="48"/>
                      <a:pt x="244" y="48"/>
                    </a:cubicBezTo>
                    <a:cubicBezTo>
                      <a:pt x="244" y="0"/>
                      <a:pt x="244" y="0"/>
                      <a:pt x="244" y="0"/>
                    </a:cubicBezTo>
                    <a:cubicBezTo>
                      <a:pt x="181" y="0"/>
                      <a:pt x="120" y="23"/>
                      <a:pt x="72" y="69"/>
                    </a:cubicBezTo>
                    <a:cubicBezTo>
                      <a:pt x="72" y="69"/>
                      <a:pt x="72" y="69"/>
                      <a:pt x="72" y="69"/>
                    </a:cubicBezTo>
                  </a:path>
                </a:pathLst>
              </a:custGeom>
              <a:solidFill>
                <a:srgbClr val="00000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11" name="Rectangle 10"/>
            <p:cNvSpPr/>
            <p:nvPr/>
          </p:nvSpPr>
          <p:spPr bwMode="auto">
            <a:xfrm>
              <a:off x="2465074" y="4132793"/>
              <a:ext cx="4213852" cy="851175"/>
            </a:xfrm>
            <a:prstGeom prst="rect">
              <a:avLst/>
            </a:prstGeom>
            <a:solidFill>
              <a:srgbClr val="DDDDD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grpSp>
          <p:nvGrpSpPr>
            <p:cNvPr id="12" name="Group 45"/>
            <p:cNvGrpSpPr/>
            <p:nvPr/>
          </p:nvGrpSpPr>
          <p:grpSpPr>
            <a:xfrm>
              <a:off x="3364888" y="4237915"/>
              <a:ext cx="2414200" cy="527489"/>
              <a:chOff x="9144000" y="3960813"/>
              <a:chExt cx="3502026" cy="765175"/>
            </a:xfrm>
          </p:grpSpPr>
          <p:sp>
            <p:nvSpPr>
              <p:cNvPr id="13" name="Freeform 22"/>
              <p:cNvSpPr>
                <a:spLocks/>
              </p:cNvSpPr>
              <p:nvPr/>
            </p:nvSpPr>
            <p:spPr bwMode="auto">
              <a:xfrm>
                <a:off x="9144000" y="4211638"/>
                <a:ext cx="404813" cy="514350"/>
              </a:xfrm>
              <a:custGeom>
                <a:avLst/>
                <a:gdLst/>
                <a:ahLst/>
                <a:cxnLst>
                  <a:cxn ang="0">
                    <a:pos x="108" y="84"/>
                  </a:cxn>
                  <a:cxn ang="0">
                    <a:pos x="88" y="123"/>
                  </a:cxn>
                  <a:cxn ang="0">
                    <a:pos x="54" y="137"/>
                  </a:cxn>
                  <a:cxn ang="0">
                    <a:pos x="16" y="118"/>
                  </a:cxn>
                  <a:cxn ang="0">
                    <a:pos x="0" y="69"/>
                  </a:cxn>
                  <a:cxn ang="0">
                    <a:pos x="18" y="19"/>
                  </a:cxn>
                  <a:cxn ang="0">
                    <a:pos x="61" y="0"/>
                  </a:cxn>
                  <a:cxn ang="0">
                    <a:pos x="92" y="10"/>
                  </a:cxn>
                  <a:cxn ang="0">
                    <a:pos x="104" y="31"/>
                  </a:cxn>
                  <a:cxn ang="0">
                    <a:pos x="101" y="40"/>
                  </a:cxn>
                  <a:cxn ang="0">
                    <a:pos x="91" y="43"/>
                  </a:cxn>
                  <a:cxn ang="0">
                    <a:pos x="79" y="38"/>
                  </a:cxn>
                  <a:cxn ang="0">
                    <a:pos x="76" y="26"/>
                  </a:cxn>
                  <a:cxn ang="0">
                    <a:pos x="70" y="14"/>
                  </a:cxn>
                  <a:cxn ang="0">
                    <a:pos x="56" y="9"/>
                  </a:cxn>
                  <a:cxn ang="0">
                    <a:pos x="34" y="20"/>
                  </a:cxn>
                  <a:cxn ang="0">
                    <a:pos x="22" y="56"/>
                  </a:cxn>
                  <a:cxn ang="0">
                    <a:pos x="34" y="97"/>
                  </a:cxn>
                  <a:cxn ang="0">
                    <a:pos x="64" y="115"/>
                  </a:cxn>
                  <a:cxn ang="0">
                    <a:pos x="89" y="106"/>
                  </a:cxn>
                  <a:cxn ang="0">
                    <a:pos x="104" y="82"/>
                  </a:cxn>
                  <a:cxn ang="0">
                    <a:pos x="108" y="84"/>
                  </a:cxn>
                </a:cxnLst>
                <a:rect l="0" t="0" r="r" b="b"/>
                <a:pathLst>
                  <a:path w="108" h="137">
                    <a:moveTo>
                      <a:pt x="108" y="84"/>
                    </a:moveTo>
                    <a:cubicBezTo>
                      <a:pt x="105" y="101"/>
                      <a:pt x="98" y="114"/>
                      <a:pt x="88" y="123"/>
                    </a:cubicBezTo>
                    <a:cubicBezTo>
                      <a:pt x="78" y="132"/>
                      <a:pt x="66" y="137"/>
                      <a:pt x="54" y="137"/>
                    </a:cubicBezTo>
                    <a:cubicBezTo>
                      <a:pt x="40" y="137"/>
                      <a:pt x="27" y="131"/>
                      <a:pt x="16" y="118"/>
                    </a:cubicBezTo>
                    <a:cubicBezTo>
                      <a:pt x="5" y="106"/>
                      <a:pt x="0" y="90"/>
                      <a:pt x="0" y="69"/>
                    </a:cubicBezTo>
                    <a:cubicBezTo>
                      <a:pt x="0" y="48"/>
                      <a:pt x="6" y="32"/>
                      <a:pt x="18" y="19"/>
                    </a:cubicBezTo>
                    <a:cubicBezTo>
                      <a:pt x="30" y="6"/>
                      <a:pt x="44" y="0"/>
                      <a:pt x="61" y="0"/>
                    </a:cubicBezTo>
                    <a:cubicBezTo>
                      <a:pt x="74" y="0"/>
                      <a:pt x="84" y="3"/>
                      <a:pt x="92" y="10"/>
                    </a:cubicBezTo>
                    <a:cubicBezTo>
                      <a:pt x="100" y="17"/>
                      <a:pt x="104" y="24"/>
                      <a:pt x="104" y="31"/>
                    </a:cubicBezTo>
                    <a:cubicBezTo>
                      <a:pt x="104" y="35"/>
                      <a:pt x="103" y="38"/>
                      <a:pt x="101" y="40"/>
                    </a:cubicBezTo>
                    <a:cubicBezTo>
                      <a:pt x="99" y="42"/>
                      <a:pt x="95" y="43"/>
                      <a:pt x="91" y="43"/>
                    </a:cubicBezTo>
                    <a:cubicBezTo>
                      <a:pt x="86" y="43"/>
                      <a:pt x="82" y="41"/>
                      <a:pt x="79" y="38"/>
                    </a:cubicBezTo>
                    <a:cubicBezTo>
                      <a:pt x="77" y="36"/>
                      <a:pt x="76" y="32"/>
                      <a:pt x="76" y="26"/>
                    </a:cubicBezTo>
                    <a:cubicBezTo>
                      <a:pt x="75" y="21"/>
                      <a:pt x="73" y="17"/>
                      <a:pt x="70" y="14"/>
                    </a:cubicBezTo>
                    <a:cubicBezTo>
                      <a:pt x="67" y="11"/>
                      <a:pt x="62" y="9"/>
                      <a:pt x="56" y="9"/>
                    </a:cubicBezTo>
                    <a:cubicBezTo>
                      <a:pt x="47" y="9"/>
                      <a:pt x="39" y="13"/>
                      <a:pt x="34" y="20"/>
                    </a:cubicBezTo>
                    <a:cubicBezTo>
                      <a:pt x="26" y="29"/>
                      <a:pt x="22" y="41"/>
                      <a:pt x="22" y="56"/>
                    </a:cubicBezTo>
                    <a:cubicBezTo>
                      <a:pt x="22" y="72"/>
                      <a:pt x="26" y="85"/>
                      <a:pt x="34" y="97"/>
                    </a:cubicBezTo>
                    <a:cubicBezTo>
                      <a:pt x="41" y="109"/>
                      <a:pt x="51" y="115"/>
                      <a:pt x="64" y="115"/>
                    </a:cubicBezTo>
                    <a:cubicBezTo>
                      <a:pt x="73" y="115"/>
                      <a:pt x="82" y="112"/>
                      <a:pt x="89" y="106"/>
                    </a:cubicBezTo>
                    <a:cubicBezTo>
                      <a:pt x="94" y="101"/>
                      <a:pt x="99" y="93"/>
                      <a:pt x="104" y="82"/>
                    </a:cubicBezTo>
                    <a:lnTo>
                      <a:pt x="108" y="84"/>
                    </a:lnTo>
                    <a:close/>
                  </a:path>
                </a:pathLst>
              </a:custGeom>
              <a:solidFill>
                <a:srgbClr val="6485AC"/>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23"/>
              <p:cNvSpPr>
                <a:spLocks noEditPoints="1"/>
              </p:cNvSpPr>
              <p:nvPr/>
            </p:nvSpPr>
            <p:spPr bwMode="auto">
              <a:xfrm>
                <a:off x="9623425" y="4211638"/>
                <a:ext cx="409575" cy="514350"/>
              </a:xfrm>
              <a:custGeom>
                <a:avLst/>
                <a:gdLst/>
                <a:ahLst/>
                <a:cxnLst>
                  <a:cxn ang="0">
                    <a:pos x="20" y="53"/>
                  </a:cxn>
                  <a:cxn ang="0">
                    <a:pos x="34" y="98"/>
                  </a:cxn>
                  <a:cxn ang="0">
                    <a:pos x="67" y="114"/>
                  </a:cxn>
                  <a:cxn ang="0">
                    <a:pos x="89" y="107"/>
                  </a:cxn>
                  <a:cxn ang="0">
                    <a:pos x="105" y="83"/>
                  </a:cxn>
                  <a:cxn ang="0">
                    <a:pos x="109" y="86"/>
                  </a:cxn>
                  <a:cxn ang="0">
                    <a:pos x="92" y="121"/>
                  </a:cxn>
                  <a:cxn ang="0">
                    <a:pos x="56" y="137"/>
                  </a:cxn>
                  <a:cxn ang="0">
                    <a:pos x="17" y="119"/>
                  </a:cxn>
                  <a:cxn ang="0">
                    <a:pos x="0" y="70"/>
                  </a:cxn>
                  <a:cxn ang="0">
                    <a:pos x="17" y="19"/>
                  </a:cxn>
                  <a:cxn ang="0">
                    <a:pos x="60" y="0"/>
                  </a:cxn>
                  <a:cxn ang="0">
                    <a:pos x="95" y="14"/>
                  </a:cxn>
                  <a:cxn ang="0">
                    <a:pos x="109" y="53"/>
                  </a:cxn>
                  <a:cxn ang="0">
                    <a:pos x="20" y="53"/>
                  </a:cxn>
                  <a:cxn ang="0">
                    <a:pos x="20" y="44"/>
                  </a:cxn>
                  <a:cxn ang="0">
                    <a:pos x="80" y="44"/>
                  </a:cxn>
                  <a:cxn ang="0">
                    <a:pos x="77" y="27"/>
                  </a:cxn>
                  <a:cxn ang="0">
                    <a:pos x="66" y="15"/>
                  </a:cxn>
                  <a:cxn ang="0">
                    <a:pos x="52" y="10"/>
                  </a:cxn>
                  <a:cxn ang="0">
                    <a:pos x="31" y="19"/>
                  </a:cxn>
                  <a:cxn ang="0">
                    <a:pos x="20" y="44"/>
                  </a:cxn>
                </a:cxnLst>
                <a:rect l="0" t="0" r="r" b="b"/>
                <a:pathLst>
                  <a:path w="109" h="137">
                    <a:moveTo>
                      <a:pt x="20" y="53"/>
                    </a:moveTo>
                    <a:cubicBezTo>
                      <a:pt x="20" y="72"/>
                      <a:pt x="25" y="87"/>
                      <a:pt x="34" y="98"/>
                    </a:cubicBezTo>
                    <a:cubicBezTo>
                      <a:pt x="43" y="108"/>
                      <a:pt x="55" y="114"/>
                      <a:pt x="67" y="114"/>
                    </a:cubicBezTo>
                    <a:cubicBezTo>
                      <a:pt x="76" y="114"/>
                      <a:pt x="83" y="112"/>
                      <a:pt x="89" y="107"/>
                    </a:cubicBezTo>
                    <a:cubicBezTo>
                      <a:pt x="95" y="102"/>
                      <a:pt x="101" y="94"/>
                      <a:pt x="105" y="83"/>
                    </a:cubicBezTo>
                    <a:cubicBezTo>
                      <a:pt x="109" y="86"/>
                      <a:pt x="109" y="86"/>
                      <a:pt x="109" y="86"/>
                    </a:cubicBezTo>
                    <a:cubicBezTo>
                      <a:pt x="107" y="99"/>
                      <a:pt x="101" y="111"/>
                      <a:pt x="92" y="121"/>
                    </a:cubicBezTo>
                    <a:cubicBezTo>
                      <a:pt x="83" y="132"/>
                      <a:pt x="71" y="137"/>
                      <a:pt x="56" y="137"/>
                    </a:cubicBezTo>
                    <a:cubicBezTo>
                      <a:pt x="41" y="137"/>
                      <a:pt x="28" y="131"/>
                      <a:pt x="17" y="119"/>
                    </a:cubicBezTo>
                    <a:cubicBezTo>
                      <a:pt x="6" y="107"/>
                      <a:pt x="0" y="91"/>
                      <a:pt x="0" y="70"/>
                    </a:cubicBezTo>
                    <a:cubicBezTo>
                      <a:pt x="0" y="48"/>
                      <a:pt x="6" y="31"/>
                      <a:pt x="17" y="19"/>
                    </a:cubicBezTo>
                    <a:cubicBezTo>
                      <a:pt x="28" y="6"/>
                      <a:pt x="43" y="0"/>
                      <a:pt x="60" y="0"/>
                    </a:cubicBezTo>
                    <a:cubicBezTo>
                      <a:pt x="74" y="0"/>
                      <a:pt x="86" y="5"/>
                      <a:pt x="95" y="14"/>
                    </a:cubicBezTo>
                    <a:cubicBezTo>
                      <a:pt x="105" y="24"/>
                      <a:pt x="109" y="37"/>
                      <a:pt x="109" y="53"/>
                    </a:cubicBezTo>
                    <a:lnTo>
                      <a:pt x="20" y="53"/>
                    </a:lnTo>
                    <a:close/>
                    <a:moveTo>
                      <a:pt x="20" y="44"/>
                    </a:moveTo>
                    <a:cubicBezTo>
                      <a:pt x="80" y="44"/>
                      <a:pt x="80" y="44"/>
                      <a:pt x="80" y="44"/>
                    </a:cubicBezTo>
                    <a:cubicBezTo>
                      <a:pt x="79" y="36"/>
                      <a:pt x="78" y="30"/>
                      <a:pt x="77" y="27"/>
                    </a:cubicBezTo>
                    <a:cubicBezTo>
                      <a:pt x="75" y="22"/>
                      <a:pt x="71" y="18"/>
                      <a:pt x="66" y="15"/>
                    </a:cubicBezTo>
                    <a:cubicBezTo>
                      <a:pt x="62" y="12"/>
                      <a:pt x="57" y="10"/>
                      <a:pt x="52" y="10"/>
                    </a:cubicBezTo>
                    <a:cubicBezTo>
                      <a:pt x="44" y="10"/>
                      <a:pt x="37" y="13"/>
                      <a:pt x="31" y="19"/>
                    </a:cubicBezTo>
                    <a:cubicBezTo>
                      <a:pt x="25" y="25"/>
                      <a:pt x="21" y="34"/>
                      <a:pt x="20" y="44"/>
                    </a:cubicBezTo>
                    <a:close/>
                  </a:path>
                </a:pathLst>
              </a:custGeom>
              <a:solidFill>
                <a:srgbClr val="6485AC"/>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24"/>
              <p:cNvSpPr>
                <a:spLocks/>
              </p:cNvSpPr>
              <p:nvPr/>
            </p:nvSpPr>
            <p:spPr bwMode="auto">
              <a:xfrm>
                <a:off x="10071100" y="4211638"/>
                <a:ext cx="358775" cy="500063"/>
              </a:xfrm>
              <a:custGeom>
                <a:avLst/>
                <a:gdLst/>
                <a:ahLst/>
                <a:cxnLst>
                  <a:cxn ang="0">
                    <a:pos x="45" y="0"/>
                  </a:cxn>
                  <a:cxn ang="0">
                    <a:pos x="45" y="29"/>
                  </a:cxn>
                  <a:cxn ang="0">
                    <a:pos x="78" y="0"/>
                  </a:cxn>
                  <a:cxn ang="0">
                    <a:pos x="91" y="5"/>
                  </a:cxn>
                  <a:cxn ang="0">
                    <a:pos x="96" y="16"/>
                  </a:cxn>
                  <a:cxn ang="0">
                    <a:pos x="92" y="25"/>
                  </a:cxn>
                  <a:cxn ang="0">
                    <a:pos x="84" y="29"/>
                  </a:cxn>
                  <a:cxn ang="0">
                    <a:pos x="73" y="24"/>
                  </a:cxn>
                  <a:cxn ang="0">
                    <a:pos x="64" y="19"/>
                  </a:cxn>
                  <a:cxn ang="0">
                    <a:pos x="58" y="22"/>
                  </a:cxn>
                  <a:cxn ang="0">
                    <a:pos x="45" y="41"/>
                  </a:cxn>
                  <a:cxn ang="0">
                    <a:pos x="45" y="103"/>
                  </a:cxn>
                  <a:cxn ang="0">
                    <a:pos x="48" y="119"/>
                  </a:cxn>
                  <a:cxn ang="0">
                    <a:pos x="54" y="125"/>
                  </a:cxn>
                  <a:cxn ang="0">
                    <a:pos x="67" y="128"/>
                  </a:cxn>
                  <a:cxn ang="0">
                    <a:pos x="67" y="133"/>
                  </a:cxn>
                  <a:cxn ang="0">
                    <a:pos x="1" y="133"/>
                  </a:cxn>
                  <a:cxn ang="0">
                    <a:pos x="1" y="128"/>
                  </a:cxn>
                  <a:cxn ang="0">
                    <a:pos x="16" y="125"/>
                  </a:cxn>
                  <a:cxn ang="0">
                    <a:pos x="21" y="118"/>
                  </a:cxn>
                  <a:cxn ang="0">
                    <a:pos x="22" y="104"/>
                  </a:cxn>
                  <a:cxn ang="0">
                    <a:pos x="22" y="54"/>
                  </a:cxn>
                  <a:cxn ang="0">
                    <a:pos x="21" y="27"/>
                  </a:cxn>
                  <a:cxn ang="0">
                    <a:pos x="17" y="21"/>
                  </a:cxn>
                  <a:cxn ang="0">
                    <a:pos x="11" y="19"/>
                  </a:cxn>
                  <a:cxn ang="0">
                    <a:pos x="1" y="21"/>
                  </a:cxn>
                  <a:cxn ang="0">
                    <a:pos x="0" y="16"/>
                  </a:cxn>
                  <a:cxn ang="0">
                    <a:pos x="39" y="0"/>
                  </a:cxn>
                  <a:cxn ang="0">
                    <a:pos x="45" y="0"/>
                  </a:cxn>
                </a:cxnLst>
                <a:rect l="0" t="0" r="r" b="b"/>
                <a:pathLst>
                  <a:path w="96" h="133">
                    <a:moveTo>
                      <a:pt x="45" y="0"/>
                    </a:moveTo>
                    <a:cubicBezTo>
                      <a:pt x="45" y="29"/>
                      <a:pt x="45" y="29"/>
                      <a:pt x="45" y="29"/>
                    </a:cubicBezTo>
                    <a:cubicBezTo>
                      <a:pt x="56" y="10"/>
                      <a:pt x="67" y="0"/>
                      <a:pt x="78" y="0"/>
                    </a:cubicBezTo>
                    <a:cubicBezTo>
                      <a:pt x="83" y="0"/>
                      <a:pt x="88" y="2"/>
                      <a:pt x="91" y="5"/>
                    </a:cubicBezTo>
                    <a:cubicBezTo>
                      <a:pt x="94" y="8"/>
                      <a:pt x="96" y="12"/>
                      <a:pt x="96" y="16"/>
                    </a:cubicBezTo>
                    <a:cubicBezTo>
                      <a:pt x="96" y="19"/>
                      <a:pt x="95" y="23"/>
                      <a:pt x="92" y="25"/>
                    </a:cubicBezTo>
                    <a:cubicBezTo>
                      <a:pt x="90" y="28"/>
                      <a:pt x="87" y="29"/>
                      <a:pt x="84" y="29"/>
                    </a:cubicBezTo>
                    <a:cubicBezTo>
                      <a:pt x="80" y="29"/>
                      <a:pt x="77" y="27"/>
                      <a:pt x="73" y="24"/>
                    </a:cubicBezTo>
                    <a:cubicBezTo>
                      <a:pt x="69" y="21"/>
                      <a:pt x="66" y="19"/>
                      <a:pt x="64" y="19"/>
                    </a:cubicBezTo>
                    <a:cubicBezTo>
                      <a:pt x="62" y="19"/>
                      <a:pt x="60" y="20"/>
                      <a:pt x="58" y="22"/>
                    </a:cubicBezTo>
                    <a:cubicBezTo>
                      <a:pt x="54" y="26"/>
                      <a:pt x="49" y="32"/>
                      <a:pt x="45" y="41"/>
                    </a:cubicBezTo>
                    <a:cubicBezTo>
                      <a:pt x="45" y="103"/>
                      <a:pt x="45" y="103"/>
                      <a:pt x="45" y="103"/>
                    </a:cubicBezTo>
                    <a:cubicBezTo>
                      <a:pt x="45" y="110"/>
                      <a:pt x="46" y="115"/>
                      <a:pt x="48" y="119"/>
                    </a:cubicBezTo>
                    <a:cubicBezTo>
                      <a:pt x="49" y="121"/>
                      <a:pt x="51" y="124"/>
                      <a:pt x="54" y="125"/>
                    </a:cubicBezTo>
                    <a:cubicBezTo>
                      <a:pt x="57" y="127"/>
                      <a:pt x="62" y="128"/>
                      <a:pt x="67" y="128"/>
                    </a:cubicBezTo>
                    <a:cubicBezTo>
                      <a:pt x="67" y="133"/>
                      <a:pt x="67" y="133"/>
                      <a:pt x="67" y="133"/>
                    </a:cubicBezTo>
                    <a:cubicBezTo>
                      <a:pt x="1" y="133"/>
                      <a:pt x="1" y="133"/>
                      <a:pt x="1" y="133"/>
                    </a:cubicBezTo>
                    <a:cubicBezTo>
                      <a:pt x="1" y="128"/>
                      <a:pt x="1" y="128"/>
                      <a:pt x="1" y="128"/>
                    </a:cubicBezTo>
                    <a:cubicBezTo>
                      <a:pt x="8" y="128"/>
                      <a:pt x="13" y="127"/>
                      <a:pt x="16" y="125"/>
                    </a:cubicBezTo>
                    <a:cubicBezTo>
                      <a:pt x="18" y="123"/>
                      <a:pt x="20" y="121"/>
                      <a:pt x="21" y="118"/>
                    </a:cubicBezTo>
                    <a:cubicBezTo>
                      <a:pt x="22" y="116"/>
                      <a:pt x="22" y="111"/>
                      <a:pt x="22" y="104"/>
                    </a:cubicBezTo>
                    <a:cubicBezTo>
                      <a:pt x="22" y="54"/>
                      <a:pt x="22" y="54"/>
                      <a:pt x="22" y="54"/>
                    </a:cubicBezTo>
                    <a:cubicBezTo>
                      <a:pt x="22" y="39"/>
                      <a:pt x="21" y="30"/>
                      <a:pt x="21" y="27"/>
                    </a:cubicBezTo>
                    <a:cubicBezTo>
                      <a:pt x="20" y="24"/>
                      <a:pt x="19" y="22"/>
                      <a:pt x="17" y="21"/>
                    </a:cubicBezTo>
                    <a:cubicBezTo>
                      <a:pt x="16" y="19"/>
                      <a:pt x="14" y="19"/>
                      <a:pt x="11" y="19"/>
                    </a:cubicBezTo>
                    <a:cubicBezTo>
                      <a:pt x="8" y="19"/>
                      <a:pt x="5" y="19"/>
                      <a:pt x="1" y="21"/>
                    </a:cubicBezTo>
                    <a:cubicBezTo>
                      <a:pt x="0" y="16"/>
                      <a:pt x="0" y="16"/>
                      <a:pt x="0" y="16"/>
                    </a:cubicBezTo>
                    <a:cubicBezTo>
                      <a:pt x="39" y="0"/>
                      <a:pt x="39" y="0"/>
                      <a:pt x="39" y="0"/>
                    </a:cubicBezTo>
                    <a:lnTo>
                      <a:pt x="45" y="0"/>
                    </a:lnTo>
                    <a:close/>
                  </a:path>
                </a:pathLst>
              </a:custGeom>
              <a:solidFill>
                <a:srgbClr val="6485AC"/>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25"/>
              <p:cNvSpPr>
                <a:spLocks/>
              </p:cNvSpPr>
              <p:nvPr/>
            </p:nvSpPr>
            <p:spPr bwMode="auto">
              <a:xfrm>
                <a:off x="10434638" y="4070351"/>
                <a:ext cx="292100" cy="647700"/>
              </a:xfrm>
              <a:custGeom>
                <a:avLst/>
                <a:gdLst/>
                <a:ahLst/>
                <a:cxnLst>
                  <a:cxn ang="0">
                    <a:pos x="44" y="0"/>
                  </a:cxn>
                  <a:cxn ang="0">
                    <a:pos x="44" y="42"/>
                  </a:cxn>
                  <a:cxn ang="0">
                    <a:pos x="74" y="42"/>
                  </a:cxn>
                  <a:cxn ang="0">
                    <a:pos x="74" y="51"/>
                  </a:cxn>
                  <a:cxn ang="0">
                    <a:pos x="44" y="52"/>
                  </a:cxn>
                  <a:cxn ang="0">
                    <a:pos x="44" y="135"/>
                  </a:cxn>
                  <a:cxn ang="0">
                    <a:pos x="47" y="152"/>
                  </a:cxn>
                  <a:cxn ang="0">
                    <a:pos x="56" y="157"/>
                  </a:cxn>
                  <a:cxn ang="0">
                    <a:pos x="65" y="154"/>
                  </a:cxn>
                  <a:cxn ang="0">
                    <a:pos x="72" y="145"/>
                  </a:cxn>
                  <a:cxn ang="0">
                    <a:pos x="78" y="145"/>
                  </a:cxn>
                  <a:cxn ang="0">
                    <a:pos x="64" y="166"/>
                  </a:cxn>
                  <a:cxn ang="0">
                    <a:pos x="45" y="173"/>
                  </a:cxn>
                  <a:cxn ang="0">
                    <a:pos x="32" y="169"/>
                  </a:cxn>
                  <a:cxn ang="0">
                    <a:pos x="23" y="159"/>
                  </a:cxn>
                  <a:cxn ang="0">
                    <a:pos x="20" y="138"/>
                  </a:cxn>
                  <a:cxn ang="0">
                    <a:pos x="20" y="51"/>
                  </a:cxn>
                  <a:cxn ang="0">
                    <a:pos x="0" y="51"/>
                  </a:cxn>
                  <a:cxn ang="0">
                    <a:pos x="0" y="47"/>
                  </a:cxn>
                  <a:cxn ang="0">
                    <a:pos x="16" y="37"/>
                  </a:cxn>
                  <a:cxn ang="0">
                    <a:pos x="30" y="19"/>
                  </a:cxn>
                  <a:cxn ang="0">
                    <a:pos x="39" y="0"/>
                  </a:cxn>
                  <a:cxn ang="0">
                    <a:pos x="44" y="0"/>
                  </a:cxn>
                </a:cxnLst>
                <a:rect l="0" t="0" r="r" b="b"/>
                <a:pathLst>
                  <a:path w="78" h="173">
                    <a:moveTo>
                      <a:pt x="44" y="0"/>
                    </a:moveTo>
                    <a:cubicBezTo>
                      <a:pt x="44" y="42"/>
                      <a:pt x="44" y="42"/>
                      <a:pt x="44" y="42"/>
                    </a:cubicBezTo>
                    <a:cubicBezTo>
                      <a:pt x="74" y="42"/>
                      <a:pt x="74" y="42"/>
                      <a:pt x="74" y="42"/>
                    </a:cubicBezTo>
                    <a:cubicBezTo>
                      <a:pt x="74" y="51"/>
                      <a:pt x="74" y="51"/>
                      <a:pt x="74" y="51"/>
                    </a:cubicBezTo>
                    <a:cubicBezTo>
                      <a:pt x="44" y="52"/>
                      <a:pt x="44" y="52"/>
                      <a:pt x="44" y="52"/>
                    </a:cubicBezTo>
                    <a:cubicBezTo>
                      <a:pt x="44" y="135"/>
                      <a:pt x="44" y="135"/>
                      <a:pt x="44" y="135"/>
                    </a:cubicBezTo>
                    <a:cubicBezTo>
                      <a:pt x="44" y="144"/>
                      <a:pt x="45" y="149"/>
                      <a:pt x="47" y="152"/>
                    </a:cubicBezTo>
                    <a:cubicBezTo>
                      <a:pt x="50" y="155"/>
                      <a:pt x="53" y="157"/>
                      <a:pt x="56" y="157"/>
                    </a:cubicBezTo>
                    <a:cubicBezTo>
                      <a:pt x="60" y="157"/>
                      <a:pt x="63" y="156"/>
                      <a:pt x="65" y="154"/>
                    </a:cubicBezTo>
                    <a:cubicBezTo>
                      <a:pt x="68" y="152"/>
                      <a:pt x="71" y="149"/>
                      <a:pt x="72" y="145"/>
                    </a:cubicBezTo>
                    <a:cubicBezTo>
                      <a:pt x="78" y="145"/>
                      <a:pt x="78" y="145"/>
                      <a:pt x="78" y="145"/>
                    </a:cubicBezTo>
                    <a:cubicBezTo>
                      <a:pt x="74" y="154"/>
                      <a:pt x="70" y="161"/>
                      <a:pt x="64" y="166"/>
                    </a:cubicBezTo>
                    <a:cubicBezTo>
                      <a:pt x="58" y="171"/>
                      <a:pt x="52" y="173"/>
                      <a:pt x="45" y="173"/>
                    </a:cubicBezTo>
                    <a:cubicBezTo>
                      <a:pt x="41" y="173"/>
                      <a:pt x="37" y="172"/>
                      <a:pt x="32" y="169"/>
                    </a:cubicBezTo>
                    <a:cubicBezTo>
                      <a:pt x="28" y="167"/>
                      <a:pt x="25" y="163"/>
                      <a:pt x="23" y="159"/>
                    </a:cubicBezTo>
                    <a:cubicBezTo>
                      <a:pt x="21" y="155"/>
                      <a:pt x="20" y="148"/>
                      <a:pt x="20" y="138"/>
                    </a:cubicBezTo>
                    <a:cubicBezTo>
                      <a:pt x="20" y="51"/>
                      <a:pt x="20" y="51"/>
                      <a:pt x="20" y="51"/>
                    </a:cubicBezTo>
                    <a:cubicBezTo>
                      <a:pt x="0" y="51"/>
                      <a:pt x="0" y="51"/>
                      <a:pt x="0" y="51"/>
                    </a:cubicBezTo>
                    <a:cubicBezTo>
                      <a:pt x="0" y="47"/>
                      <a:pt x="0" y="47"/>
                      <a:pt x="0" y="47"/>
                    </a:cubicBezTo>
                    <a:cubicBezTo>
                      <a:pt x="5" y="45"/>
                      <a:pt x="10" y="41"/>
                      <a:pt x="16" y="37"/>
                    </a:cubicBezTo>
                    <a:cubicBezTo>
                      <a:pt x="21" y="32"/>
                      <a:pt x="26" y="26"/>
                      <a:pt x="30" y="19"/>
                    </a:cubicBezTo>
                    <a:cubicBezTo>
                      <a:pt x="32" y="16"/>
                      <a:pt x="36" y="9"/>
                      <a:pt x="39" y="0"/>
                    </a:cubicBezTo>
                    <a:lnTo>
                      <a:pt x="44" y="0"/>
                    </a:lnTo>
                    <a:close/>
                  </a:path>
                </a:pathLst>
              </a:custGeom>
              <a:solidFill>
                <a:srgbClr val="6485AC"/>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26"/>
              <p:cNvSpPr>
                <a:spLocks noEditPoints="1"/>
              </p:cNvSpPr>
              <p:nvPr/>
            </p:nvSpPr>
            <p:spPr bwMode="auto">
              <a:xfrm>
                <a:off x="10752138" y="3960813"/>
                <a:ext cx="244475" cy="750888"/>
              </a:xfrm>
              <a:custGeom>
                <a:avLst/>
                <a:gdLst/>
                <a:ahLst/>
                <a:cxnLst>
                  <a:cxn ang="0">
                    <a:pos x="45" y="67"/>
                  </a:cxn>
                  <a:cxn ang="0">
                    <a:pos x="45" y="171"/>
                  </a:cxn>
                  <a:cxn ang="0">
                    <a:pos x="47" y="187"/>
                  </a:cxn>
                  <a:cxn ang="0">
                    <a:pos x="52" y="193"/>
                  </a:cxn>
                  <a:cxn ang="0">
                    <a:pos x="65" y="195"/>
                  </a:cxn>
                  <a:cxn ang="0">
                    <a:pos x="65" y="200"/>
                  </a:cxn>
                  <a:cxn ang="0">
                    <a:pos x="2" y="200"/>
                  </a:cxn>
                  <a:cxn ang="0">
                    <a:pos x="2" y="195"/>
                  </a:cxn>
                  <a:cxn ang="0">
                    <a:pos x="15" y="193"/>
                  </a:cxn>
                  <a:cxn ang="0">
                    <a:pos x="20" y="187"/>
                  </a:cxn>
                  <a:cxn ang="0">
                    <a:pos x="22" y="171"/>
                  </a:cxn>
                  <a:cxn ang="0">
                    <a:pos x="22" y="121"/>
                  </a:cxn>
                  <a:cxn ang="0">
                    <a:pos x="21" y="94"/>
                  </a:cxn>
                  <a:cxn ang="0">
                    <a:pos x="18" y="88"/>
                  </a:cxn>
                  <a:cxn ang="0">
                    <a:pos x="12" y="86"/>
                  </a:cxn>
                  <a:cxn ang="0">
                    <a:pos x="2" y="88"/>
                  </a:cxn>
                  <a:cxn ang="0">
                    <a:pos x="0" y="83"/>
                  </a:cxn>
                  <a:cxn ang="0">
                    <a:pos x="39" y="67"/>
                  </a:cxn>
                  <a:cxn ang="0">
                    <a:pos x="45" y="67"/>
                  </a:cxn>
                  <a:cxn ang="0">
                    <a:pos x="34" y="0"/>
                  </a:cxn>
                  <a:cxn ang="0">
                    <a:pos x="44" y="4"/>
                  </a:cxn>
                  <a:cxn ang="0">
                    <a:pos x="48" y="14"/>
                  </a:cxn>
                  <a:cxn ang="0">
                    <a:pos x="44" y="24"/>
                  </a:cxn>
                  <a:cxn ang="0">
                    <a:pos x="34" y="28"/>
                  </a:cxn>
                  <a:cxn ang="0">
                    <a:pos x="24" y="24"/>
                  </a:cxn>
                  <a:cxn ang="0">
                    <a:pos x="19" y="14"/>
                  </a:cxn>
                  <a:cxn ang="0">
                    <a:pos x="24" y="4"/>
                  </a:cxn>
                  <a:cxn ang="0">
                    <a:pos x="34" y="0"/>
                  </a:cxn>
                </a:cxnLst>
                <a:rect l="0" t="0" r="r" b="b"/>
                <a:pathLst>
                  <a:path w="65" h="200">
                    <a:moveTo>
                      <a:pt x="45" y="67"/>
                    </a:moveTo>
                    <a:cubicBezTo>
                      <a:pt x="45" y="171"/>
                      <a:pt x="45" y="171"/>
                      <a:pt x="45" y="171"/>
                    </a:cubicBezTo>
                    <a:cubicBezTo>
                      <a:pt x="45" y="179"/>
                      <a:pt x="46" y="184"/>
                      <a:pt x="47" y="187"/>
                    </a:cubicBezTo>
                    <a:cubicBezTo>
                      <a:pt x="48" y="190"/>
                      <a:pt x="50" y="192"/>
                      <a:pt x="52" y="193"/>
                    </a:cubicBezTo>
                    <a:cubicBezTo>
                      <a:pt x="55" y="194"/>
                      <a:pt x="59" y="195"/>
                      <a:pt x="65" y="195"/>
                    </a:cubicBezTo>
                    <a:cubicBezTo>
                      <a:pt x="65" y="200"/>
                      <a:pt x="65" y="200"/>
                      <a:pt x="65" y="200"/>
                    </a:cubicBezTo>
                    <a:cubicBezTo>
                      <a:pt x="2" y="200"/>
                      <a:pt x="2" y="200"/>
                      <a:pt x="2" y="200"/>
                    </a:cubicBezTo>
                    <a:cubicBezTo>
                      <a:pt x="2" y="195"/>
                      <a:pt x="2" y="195"/>
                      <a:pt x="2" y="195"/>
                    </a:cubicBezTo>
                    <a:cubicBezTo>
                      <a:pt x="9" y="195"/>
                      <a:pt x="13" y="194"/>
                      <a:pt x="15" y="193"/>
                    </a:cubicBezTo>
                    <a:cubicBezTo>
                      <a:pt x="17" y="192"/>
                      <a:pt x="19" y="190"/>
                      <a:pt x="20" y="187"/>
                    </a:cubicBezTo>
                    <a:cubicBezTo>
                      <a:pt x="22" y="184"/>
                      <a:pt x="22" y="179"/>
                      <a:pt x="22" y="171"/>
                    </a:cubicBezTo>
                    <a:cubicBezTo>
                      <a:pt x="22" y="121"/>
                      <a:pt x="22" y="121"/>
                      <a:pt x="22" y="121"/>
                    </a:cubicBezTo>
                    <a:cubicBezTo>
                      <a:pt x="22" y="107"/>
                      <a:pt x="22" y="98"/>
                      <a:pt x="21" y="94"/>
                    </a:cubicBezTo>
                    <a:cubicBezTo>
                      <a:pt x="20" y="91"/>
                      <a:pt x="19" y="89"/>
                      <a:pt x="18" y="88"/>
                    </a:cubicBezTo>
                    <a:cubicBezTo>
                      <a:pt x="16" y="86"/>
                      <a:pt x="14" y="86"/>
                      <a:pt x="12" y="86"/>
                    </a:cubicBezTo>
                    <a:cubicBezTo>
                      <a:pt x="9" y="86"/>
                      <a:pt x="6" y="86"/>
                      <a:pt x="2" y="88"/>
                    </a:cubicBezTo>
                    <a:cubicBezTo>
                      <a:pt x="0" y="83"/>
                      <a:pt x="0" y="83"/>
                      <a:pt x="0" y="83"/>
                    </a:cubicBezTo>
                    <a:cubicBezTo>
                      <a:pt x="39" y="67"/>
                      <a:pt x="39" y="67"/>
                      <a:pt x="39" y="67"/>
                    </a:cubicBezTo>
                    <a:lnTo>
                      <a:pt x="45" y="67"/>
                    </a:lnTo>
                    <a:close/>
                    <a:moveTo>
                      <a:pt x="34" y="0"/>
                    </a:moveTo>
                    <a:cubicBezTo>
                      <a:pt x="38" y="0"/>
                      <a:pt x="41" y="1"/>
                      <a:pt x="44" y="4"/>
                    </a:cubicBezTo>
                    <a:cubicBezTo>
                      <a:pt x="47" y="7"/>
                      <a:pt x="48" y="10"/>
                      <a:pt x="48" y="14"/>
                    </a:cubicBezTo>
                    <a:cubicBezTo>
                      <a:pt x="48" y="18"/>
                      <a:pt x="47" y="21"/>
                      <a:pt x="44" y="24"/>
                    </a:cubicBezTo>
                    <a:cubicBezTo>
                      <a:pt x="41" y="27"/>
                      <a:pt x="38" y="28"/>
                      <a:pt x="34" y="28"/>
                    </a:cubicBezTo>
                    <a:cubicBezTo>
                      <a:pt x="30" y="28"/>
                      <a:pt x="26" y="27"/>
                      <a:pt x="24" y="24"/>
                    </a:cubicBezTo>
                    <a:cubicBezTo>
                      <a:pt x="21" y="21"/>
                      <a:pt x="19" y="18"/>
                      <a:pt x="19" y="14"/>
                    </a:cubicBezTo>
                    <a:cubicBezTo>
                      <a:pt x="19" y="10"/>
                      <a:pt x="21" y="7"/>
                      <a:pt x="24" y="4"/>
                    </a:cubicBezTo>
                    <a:cubicBezTo>
                      <a:pt x="26" y="1"/>
                      <a:pt x="30" y="0"/>
                      <a:pt x="34" y="0"/>
                    </a:cubicBezTo>
                    <a:close/>
                  </a:path>
                </a:pathLst>
              </a:custGeom>
              <a:solidFill>
                <a:srgbClr val="6485AC"/>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27"/>
              <p:cNvSpPr>
                <a:spLocks/>
              </p:cNvSpPr>
              <p:nvPr/>
            </p:nvSpPr>
            <p:spPr bwMode="auto">
              <a:xfrm>
                <a:off x="11037888" y="3960813"/>
                <a:ext cx="558800" cy="750888"/>
              </a:xfrm>
              <a:custGeom>
                <a:avLst/>
                <a:gdLst/>
                <a:ahLst/>
                <a:cxnLst>
                  <a:cxn ang="0">
                    <a:pos x="48" y="71"/>
                  </a:cxn>
                  <a:cxn ang="0">
                    <a:pos x="102" y="71"/>
                  </a:cxn>
                  <a:cxn ang="0">
                    <a:pos x="122" y="70"/>
                  </a:cxn>
                  <a:cxn ang="0">
                    <a:pos x="128" y="70"/>
                  </a:cxn>
                  <a:cxn ang="0">
                    <a:pos x="128" y="170"/>
                  </a:cxn>
                  <a:cxn ang="0">
                    <a:pos x="132" y="190"/>
                  </a:cxn>
                  <a:cxn ang="0">
                    <a:pos x="149" y="195"/>
                  </a:cxn>
                  <a:cxn ang="0">
                    <a:pos x="149" y="200"/>
                  </a:cxn>
                  <a:cxn ang="0">
                    <a:pos x="84" y="200"/>
                  </a:cxn>
                  <a:cxn ang="0">
                    <a:pos x="84" y="195"/>
                  </a:cxn>
                  <a:cxn ang="0">
                    <a:pos x="102" y="189"/>
                  </a:cxn>
                  <a:cxn ang="0">
                    <a:pos x="105" y="170"/>
                  </a:cxn>
                  <a:cxn ang="0">
                    <a:pos x="105" y="102"/>
                  </a:cxn>
                  <a:cxn ang="0">
                    <a:pos x="104" y="86"/>
                  </a:cxn>
                  <a:cxn ang="0">
                    <a:pos x="99" y="83"/>
                  </a:cxn>
                  <a:cxn ang="0">
                    <a:pos x="79" y="81"/>
                  </a:cxn>
                  <a:cxn ang="0">
                    <a:pos x="48" y="81"/>
                  </a:cxn>
                  <a:cxn ang="0">
                    <a:pos x="48" y="165"/>
                  </a:cxn>
                  <a:cxn ang="0">
                    <a:pos x="50" y="185"/>
                  </a:cxn>
                  <a:cxn ang="0">
                    <a:pos x="55" y="191"/>
                  </a:cxn>
                  <a:cxn ang="0">
                    <a:pos x="66" y="195"/>
                  </a:cxn>
                  <a:cxn ang="0">
                    <a:pos x="71" y="195"/>
                  </a:cxn>
                  <a:cxn ang="0">
                    <a:pos x="71" y="200"/>
                  </a:cxn>
                  <a:cxn ang="0">
                    <a:pos x="1" y="200"/>
                  </a:cxn>
                  <a:cxn ang="0">
                    <a:pos x="1" y="195"/>
                  </a:cxn>
                  <a:cxn ang="0">
                    <a:pos x="6" y="195"/>
                  </a:cxn>
                  <a:cxn ang="0">
                    <a:pos x="20" y="189"/>
                  </a:cxn>
                  <a:cxn ang="0">
                    <a:pos x="25" y="165"/>
                  </a:cxn>
                  <a:cxn ang="0">
                    <a:pos x="25" y="81"/>
                  </a:cxn>
                  <a:cxn ang="0">
                    <a:pos x="0" y="81"/>
                  </a:cxn>
                  <a:cxn ang="0">
                    <a:pos x="0" y="71"/>
                  </a:cxn>
                  <a:cxn ang="0">
                    <a:pos x="25" y="71"/>
                  </a:cxn>
                  <a:cxn ang="0">
                    <a:pos x="32" y="31"/>
                  </a:cxn>
                  <a:cxn ang="0">
                    <a:pos x="53" y="8"/>
                  </a:cxn>
                  <a:cxn ang="0">
                    <a:pos x="84" y="0"/>
                  </a:cxn>
                  <a:cxn ang="0">
                    <a:pos x="106" y="4"/>
                  </a:cxn>
                  <a:cxn ang="0">
                    <a:pos x="121" y="14"/>
                  </a:cxn>
                  <a:cxn ang="0">
                    <a:pos x="125" y="26"/>
                  </a:cxn>
                  <a:cxn ang="0">
                    <a:pos x="122" y="34"/>
                  </a:cxn>
                  <a:cxn ang="0">
                    <a:pos x="115" y="37"/>
                  </a:cxn>
                  <a:cxn ang="0">
                    <a:pos x="106" y="35"/>
                  </a:cxn>
                  <a:cxn ang="0">
                    <a:pos x="95" y="21"/>
                  </a:cxn>
                  <a:cxn ang="0">
                    <a:pos x="85" y="11"/>
                  </a:cxn>
                  <a:cxn ang="0">
                    <a:pos x="75" y="9"/>
                  </a:cxn>
                  <a:cxn ang="0">
                    <a:pos x="61" y="15"/>
                  </a:cxn>
                  <a:cxn ang="0">
                    <a:pos x="52" y="28"/>
                  </a:cxn>
                  <a:cxn ang="0">
                    <a:pos x="48" y="63"/>
                  </a:cxn>
                  <a:cxn ang="0">
                    <a:pos x="48" y="71"/>
                  </a:cxn>
                </a:cxnLst>
                <a:rect l="0" t="0" r="r" b="b"/>
                <a:pathLst>
                  <a:path w="149" h="200">
                    <a:moveTo>
                      <a:pt x="48" y="71"/>
                    </a:moveTo>
                    <a:cubicBezTo>
                      <a:pt x="102" y="71"/>
                      <a:pt x="102" y="71"/>
                      <a:pt x="102" y="71"/>
                    </a:cubicBezTo>
                    <a:cubicBezTo>
                      <a:pt x="112" y="71"/>
                      <a:pt x="119" y="71"/>
                      <a:pt x="122" y="70"/>
                    </a:cubicBezTo>
                    <a:cubicBezTo>
                      <a:pt x="128" y="70"/>
                      <a:pt x="128" y="70"/>
                      <a:pt x="128" y="70"/>
                    </a:cubicBezTo>
                    <a:cubicBezTo>
                      <a:pt x="128" y="170"/>
                      <a:pt x="128" y="170"/>
                      <a:pt x="128" y="170"/>
                    </a:cubicBezTo>
                    <a:cubicBezTo>
                      <a:pt x="128" y="181"/>
                      <a:pt x="129" y="187"/>
                      <a:pt x="132" y="190"/>
                    </a:cubicBezTo>
                    <a:cubicBezTo>
                      <a:pt x="134" y="193"/>
                      <a:pt x="140" y="195"/>
                      <a:pt x="149" y="195"/>
                    </a:cubicBezTo>
                    <a:cubicBezTo>
                      <a:pt x="149" y="200"/>
                      <a:pt x="149" y="200"/>
                      <a:pt x="149" y="200"/>
                    </a:cubicBezTo>
                    <a:cubicBezTo>
                      <a:pt x="84" y="200"/>
                      <a:pt x="84" y="200"/>
                      <a:pt x="84" y="200"/>
                    </a:cubicBezTo>
                    <a:cubicBezTo>
                      <a:pt x="84" y="195"/>
                      <a:pt x="84" y="195"/>
                      <a:pt x="84" y="195"/>
                    </a:cubicBezTo>
                    <a:cubicBezTo>
                      <a:pt x="93" y="195"/>
                      <a:pt x="99" y="193"/>
                      <a:pt x="102" y="189"/>
                    </a:cubicBezTo>
                    <a:cubicBezTo>
                      <a:pt x="104" y="186"/>
                      <a:pt x="105" y="180"/>
                      <a:pt x="105" y="170"/>
                    </a:cubicBezTo>
                    <a:cubicBezTo>
                      <a:pt x="105" y="102"/>
                      <a:pt x="105" y="102"/>
                      <a:pt x="105" y="102"/>
                    </a:cubicBezTo>
                    <a:cubicBezTo>
                      <a:pt x="105" y="93"/>
                      <a:pt x="104" y="88"/>
                      <a:pt x="104" y="86"/>
                    </a:cubicBezTo>
                    <a:cubicBezTo>
                      <a:pt x="103" y="84"/>
                      <a:pt x="101" y="83"/>
                      <a:pt x="99" y="83"/>
                    </a:cubicBezTo>
                    <a:cubicBezTo>
                      <a:pt x="97" y="82"/>
                      <a:pt x="90" y="81"/>
                      <a:pt x="79" y="81"/>
                    </a:cubicBezTo>
                    <a:cubicBezTo>
                      <a:pt x="48" y="81"/>
                      <a:pt x="48" y="81"/>
                      <a:pt x="48" y="81"/>
                    </a:cubicBezTo>
                    <a:cubicBezTo>
                      <a:pt x="48" y="165"/>
                      <a:pt x="48" y="165"/>
                      <a:pt x="48" y="165"/>
                    </a:cubicBezTo>
                    <a:cubicBezTo>
                      <a:pt x="48" y="176"/>
                      <a:pt x="48" y="182"/>
                      <a:pt x="50" y="185"/>
                    </a:cubicBezTo>
                    <a:cubicBezTo>
                      <a:pt x="50" y="187"/>
                      <a:pt x="52" y="189"/>
                      <a:pt x="55" y="191"/>
                    </a:cubicBezTo>
                    <a:cubicBezTo>
                      <a:pt x="59" y="194"/>
                      <a:pt x="63" y="195"/>
                      <a:pt x="66" y="195"/>
                    </a:cubicBezTo>
                    <a:cubicBezTo>
                      <a:pt x="71" y="195"/>
                      <a:pt x="71" y="195"/>
                      <a:pt x="71" y="195"/>
                    </a:cubicBezTo>
                    <a:cubicBezTo>
                      <a:pt x="71" y="200"/>
                      <a:pt x="71" y="200"/>
                      <a:pt x="71" y="200"/>
                    </a:cubicBezTo>
                    <a:cubicBezTo>
                      <a:pt x="1" y="200"/>
                      <a:pt x="1" y="200"/>
                      <a:pt x="1" y="200"/>
                    </a:cubicBezTo>
                    <a:cubicBezTo>
                      <a:pt x="1" y="195"/>
                      <a:pt x="1" y="195"/>
                      <a:pt x="1" y="195"/>
                    </a:cubicBezTo>
                    <a:cubicBezTo>
                      <a:pt x="6" y="195"/>
                      <a:pt x="6" y="195"/>
                      <a:pt x="6" y="195"/>
                    </a:cubicBezTo>
                    <a:cubicBezTo>
                      <a:pt x="13" y="195"/>
                      <a:pt x="17" y="193"/>
                      <a:pt x="20" y="189"/>
                    </a:cubicBezTo>
                    <a:cubicBezTo>
                      <a:pt x="23" y="186"/>
                      <a:pt x="25" y="178"/>
                      <a:pt x="25" y="165"/>
                    </a:cubicBezTo>
                    <a:cubicBezTo>
                      <a:pt x="25" y="81"/>
                      <a:pt x="25" y="81"/>
                      <a:pt x="25" y="81"/>
                    </a:cubicBezTo>
                    <a:cubicBezTo>
                      <a:pt x="0" y="81"/>
                      <a:pt x="0" y="81"/>
                      <a:pt x="0" y="81"/>
                    </a:cubicBezTo>
                    <a:cubicBezTo>
                      <a:pt x="0" y="71"/>
                      <a:pt x="0" y="71"/>
                      <a:pt x="0" y="71"/>
                    </a:cubicBezTo>
                    <a:cubicBezTo>
                      <a:pt x="25" y="71"/>
                      <a:pt x="25" y="71"/>
                      <a:pt x="25" y="71"/>
                    </a:cubicBezTo>
                    <a:cubicBezTo>
                      <a:pt x="25" y="54"/>
                      <a:pt x="27" y="40"/>
                      <a:pt x="32" y="31"/>
                    </a:cubicBezTo>
                    <a:cubicBezTo>
                      <a:pt x="37" y="21"/>
                      <a:pt x="44" y="14"/>
                      <a:pt x="53" y="8"/>
                    </a:cubicBezTo>
                    <a:cubicBezTo>
                      <a:pt x="62" y="3"/>
                      <a:pt x="73" y="0"/>
                      <a:pt x="84" y="0"/>
                    </a:cubicBezTo>
                    <a:cubicBezTo>
                      <a:pt x="92" y="0"/>
                      <a:pt x="100" y="1"/>
                      <a:pt x="106" y="4"/>
                    </a:cubicBezTo>
                    <a:cubicBezTo>
                      <a:pt x="113" y="7"/>
                      <a:pt x="118" y="10"/>
                      <a:pt x="121" y="14"/>
                    </a:cubicBezTo>
                    <a:cubicBezTo>
                      <a:pt x="124" y="18"/>
                      <a:pt x="125" y="22"/>
                      <a:pt x="125" y="26"/>
                    </a:cubicBezTo>
                    <a:cubicBezTo>
                      <a:pt x="125" y="29"/>
                      <a:pt x="124" y="32"/>
                      <a:pt x="122" y="34"/>
                    </a:cubicBezTo>
                    <a:cubicBezTo>
                      <a:pt x="120" y="36"/>
                      <a:pt x="118" y="37"/>
                      <a:pt x="115" y="37"/>
                    </a:cubicBezTo>
                    <a:cubicBezTo>
                      <a:pt x="111" y="37"/>
                      <a:pt x="109" y="36"/>
                      <a:pt x="106" y="35"/>
                    </a:cubicBezTo>
                    <a:cubicBezTo>
                      <a:pt x="104" y="33"/>
                      <a:pt x="100" y="28"/>
                      <a:pt x="95" y="21"/>
                    </a:cubicBezTo>
                    <a:cubicBezTo>
                      <a:pt x="92" y="16"/>
                      <a:pt x="89" y="13"/>
                      <a:pt x="85" y="11"/>
                    </a:cubicBezTo>
                    <a:cubicBezTo>
                      <a:pt x="83" y="10"/>
                      <a:pt x="79" y="9"/>
                      <a:pt x="75" y="9"/>
                    </a:cubicBezTo>
                    <a:cubicBezTo>
                      <a:pt x="71" y="9"/>
                      <a:pt x="66" y="11"/>
                      <a:pt x="61" y="15"/>
                    </a:cubicBezTo>
                    <a:cubicBezTo>
                      <a:pt x="57" y="19"/>
                      <a:pt x="53" y="23"/>
                      <a:pt x="52" y="28"/>
                    </a:cubicBezTo>
                    <a:cubicBezTo>
                      <a:pt x="49" y="35"/>
                      <a:pt x="48" y="47"/>
                      <a:pt x="48" y="63"/>
                    </a:cubicBezTo>
                    <a:lnTo>
                      <a:pt x="48" y="71"/>
                    </a:lnTo>
                    <a:close/>
                  </a:path>
                </a:pathLst>
              </a:custGeom>
              <a:solidFill>
                <a:srgbClr val="6485AC"/>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28"/>
              <p:cNvSpPr>
                <a:spLocks noEditPoints="1"/>
              </p:cNvSpPr>
              <p:nvPr/>
            </p:nvSpPr>
            <p:spPr bwMode="auto">
              <a:xfrm>
                <a:off x="11663363" y="4211638"/>
                <a:ext cx="409575" cy="514350"/>
              </a:xfrm>
              <a:custGeom>
                <a:avLst/>
                <a:gdLst/>
                <a:ahLst/>
                <a:cxnLst>
                  <a:cxn ang="0">
                    <a:pos x="20" y="53"/>
                  </a:cxn>
                  <a:cxn ang="0">
                    <a:pos x="34" y="98"/>
                  </a:cxn>
                  <a:cxn ang="0">
                    <a:pos x="67" y="114"/>
                  </a:cxn>
                  <a:cxn ang="0">
                    <a:pos x="89" y="107"/>
                  </a:cxn>
                  <a:cxn ang="0">
                    <a:pos x="105" y="83"/>
                  </a:cxn>
                  <a:cxn ang="0">
                    <a:pos x="109" y="86"/>
                  </a:cxn>
                  <a:cxn ang="0">
                    <a:pos x="92" y="121"/>
                  </a:cxn>
                  <a:cxn ang="0">
                    <a:pos x="56" y="137"/>
                  </a:cxn>
                  <a:cxn ang="0">
                    <a:pos x="17" y="119"/>
                  </a:cxn>
                  <a:cxn ang="0">
                    <a:pos x="0" y="70"/>
                  </a:cxn>
                  <a:cxn ang="0">
                    <a:pos x="17" y="19"/>
                  </a:cxn>
                  <a:cxn ang="0">
                    <a:pos x="60" y="0"/>
                  </a:cxn>
                  <a:cxn ang="0">
                    <a:pos x="95" y="14"/>
                  </a:cxn>
                  <a:cxn ang="0">
                    <a:pos x="109" y="53"/>
                  </a:cxn>
                  <a:cxn ang="0">
                    <a:pos x="20" y="53"/>
                  </a:cxn>
                  <a:cxn ang="0">
                    <a:pos x="20" y="44"/>
                  </a:cxn>
                  <a:cxn ang="0">
                    <a:pos x="80" y="44"/>
                  </a:cxn>
                  <a:cxn ang="0">
                    <a:pos x="77" y="27"/>
                  </a:cxn>
                  <a:cxn ang="0">
                    <a:pos x="66" y="15"/>
                  </a:cxn>
                  <a:cxn ang="0">
                    <a:pos x="52" y="10"/>
                  </a:cxn>
                  <a:cxn ang="0">
                    <a:pos x="31" y="19"/>
                  </a:cxn>
                  <a:cxn ang="0">
                    <a:pos x="20" y="44"/>
                  </a:cxn>
                </a:cxnLst>
                <a:rect l="0" t="0" r="r" b="b"/>
                <a:pathLst>
                  <a:path w="109" h="137">
                    <a:moveTo>
                      <a:pt x="20" y="53"/>
                    </a:moveTo>
                    <a:cubicBezTo>
                      <a:pt x="20" y="72"/>
                      <a:pt x="25" y="87"/>
                      <a:pt x="34" y="98"/>
                    </a:cubicBezTo>
                    <a:cubicBezTo>
                      <a:pt x="43" y="108"/>
                      <a:pt x="54" y="114"/>
                      <a:pt x="67" y="114"/>
                    </a:cubicBezTo>
                    <a:cubicBezTo>
                      <a:pt x="76" y="114"/>
                      <a:pt x="83" y="112"/>
                      <a:pt x="89" y="107"/>
                    </a:cubicBezTo>
                    <a:cubicBezTo>
                      <a:pt x="95" y="102"/>
                      <a:pt x="101" y="94"/>
                      <a:pt x="105" y="83"/>
                    </a:cubicBezTo>
                    <a:cubicBezTo>
                      <a:pt x="109" y="86"/>
                      <a:pt x="109" y="86"/>
                      <a:pt x="109" y="86"/>
                    </a:cubicBezTo>
                    <a:cubicBezTo>
                      <a:pt x="107" y="99"/>
                      <a:pt x="101" y="111"/>
                      <a:pt x="92" y="121"/>
                    </a:cubicBezTo>
                    <a:cubicBezTo>
                      <a:pt x="82" y="132"/>
                      <a:pt x="71" y="137"/>
                      <a:pt x="56" y="137"/>
                    </a:cubicBezTo>
                    <a:cubicBezTo>
                      <a:pt x="41" y="137"/>
                      <a:pt x="28" y="131"/>
                      <a:pt x="17" y="119"/>
                    </a:cubicBezTo>
                    <a:cubicBezTo>
                      <a:pt x="6" y="107"/>
                      <a:pt x="0" y="91"/>
                      <a:pt x="0" y="70"/>
                    </a:cubicBezTo>
                    <a:cubicBezTo>
                      <a:pt x="0" y="48"/>
                      <a:pt x="6" y="31"/>
                      <a:pt x="17" y="19"/>
                    </a:cubicBezTo>
                    <a:cubicBezTo>
                      <a:pt x="28" y="6"/>
                      <a:pt x="43" y="0"/>
                      <a:pt x="60" y="0"/>
                    </a:cubicBezTo>
                    <a:cubicBezTo>
                      <a:pt x="74" y="0"/>
                      <a:pt x="86" y="5"/>
                      <a:pt x="95" y="14"/>
                    </a:cubicBezTo>
                    <a:cubicBezTo>
                      <a:pt x="104" y="24"/>
                      <a:pt x="109" y="37"/>
                      <a:pt x="109" y="53"/>
                    </a:cubicBezTo>
                    <a:lnTo>
                      <a:pt x="20" y="53"/>
                    </a:lnTo>
                    <a:close/>
                    <a:moveTo>
                      <a:pt x="20" y="44"/>
                    </a:moveTo>
                    <a:cubicBezTo>
                      <a:pt x="80" y="44"/>
                      <a:pt x="80" y="44"/>
                      <a:pt x="80" y="44"/>
                    </a:cubicBezTo>
                    <a:cubicBezTo>
                      <a:pt x="79" y="36"/>
                      <a:pt x="78" y="30"/>
                      <a:pt x="77" y="27"/>
                    </a:cubicBezTo>
                    <a:cubicBezTo>
                      <a:pt x="75" y="22"/>
                      <a:pt x="71" y="18"/>
                      <a:pt x="66" y="15"/>
                    </a:cubicBezTo>
                    <a:cubicBezTo>
                      <a:pt x="62" y="12"/>
                      <a:pt x="57" y="10"/>
                      <a:pt x="52" y="10"/>
                    </a:cubicBezTo>
                    <a:cubicBezTo>
                      <a:pt x="44" y="10"/>
                      <a:pt x="37" y="13"/>
                      <a:pt x="31" y="19"/>
                    </a:cubicBezTo>
                    <a:cubicBezTo>
                      <a:pt x="25" y="25"/>
                      <a:pt x="21" y="34"/>
                      <a:pt x="20" y="44"/>
                    </a:cubicBezTo>
                    <a:close/>
                  </a:path>
                </a:pathLst>
              </a:custGeom>
              <a:solidFill>
                <a:srgbClr val="6485AC"/>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 name="Freeform 29"/>
              <p:cNvSpPr>
                <a:spLocks noEditPoints="1"/>
              </p:cNvSpPr>
              <p:nvPr/>
            </p:nvSpPr>
            <p:spPr bwMode="auto">
              <a:xfrm>
                <a:off x="12139613" y="3960813"/>
                <a:ext cx="506413" cy="765175"/>
              </a:xfrm>
              <a:custGeom>
                <a:avLst/>
                <a:gdLst/>
                <a:ahLst/>
                <a:cxnLst>
                  <a:cxn ang="0">
                    <a:pos x="90" y="185"/>
                  </a:cxn>
                  <a:cxn ang="0">
                    <a:pos x="72" y="200"/>
                  </a:cxn>
                  <a:cxn ang="0">
                    <a:pos x="52" y="204"/>
                  </a:cxn>
                  <a:cxn ang="0">
                    <a:pos x="15" y="186"/>
                  </a:cxn>
                  <a:cxn ang="0">
                    <a:pos x="0" y="141"/>
                  </a:cxn>
                  <a:cxn ang="0">
                    <a:pos x="17" y="90"/>
                  </a:cxn>
                  <a:cxn ang="0">
                    <a:pos x="62" y="67"/>
                  </a:cxn>
                  <a:cxn ang="0">
                    <a:pos x="90" y="78"/>
                  </a:cxn>
                  <a:cxn ang="0">
                    <a:pos x="90" y="54"/>
                  </a:cxn>
                  <a:cxn ang="0">
                    <a:pos x="89" y="27"/>
                  </a:cxn>
                  <a:cxn ang="0">
                    <a:pos x="86" y="20"/>
                  </a:cxn>
                  <a:cxn ang="0">
                    <a:pos x="80" y="18"/>
                  </a:cxn>
                  <a:cxn ang="0">
                    <a:pos x="71" y="21"/>
                  </a:cxn>
                  <a:cxn ang="0">
                    <a:pos x="69" y="16"/>
                  </a:cxn>
                  <a:cxn ang="0">
                    <a:pos x="107" y="0"/>
                  </a:cxn>
                  <a:cxn ang="0">
                    <a:pos x="113" y="0"/>
                  </a:cxn>
                  <a:cxn ang="0">
                    <a:pos x="113" y="149"/>
                  </a:cxn>
                  <a:cxn ang="0">
                    <a:pos x="114" y="177"/>
                  </a:cxn>
                  <a:cxn ang="0">
                    <a:pos x="118" y="184"/>
                  </a:cxn>
                  <a:cxn ang="0">
                    <a:pos x="123" y="186"/>
                  </a:cxn>
                  <a:cxn ang="0">
                    <a:pos x="133" y="183"/>
                  </a:cxn>
                  <a:cxn ang="0">
                    <a:pos x="135" y="188"/>
                  </a:cxn>
                  <a:cxn ang="0">
                    <a:pos x="97" y="204"/>
                  </a:cxn>
                  <a:cxn ang="0">
                    <a:pos x="90" y="204"/>
                  </a:cxn>
                  <a:cxn ang="0">
                    <a:pos x="90" y="185"/>
                  </a:cxn>
                  <a:cxn ang="0">
                    <a:pos x="90" y="175"/>
                  </a:cxn>
                  <a:cxn ang="0">
                    <a:pos x="90" y="109"/>
                  </a:cxn>
                  <a:cxn ang="0">
                    <a:pos x="85" y="92"/>
                  </a:cxn>
                  <a:cxn ang="0">
                    <a:pos x="74" y="80"/>
                  </a:cxn>
                  <a:cxn ang="0">
                    <a:pos x="60" y="76"/>
                  </a:cxn>
                  <a:cxn ang="0">
                    <a:pos x="38" y="87"/>
                  </a:cxn>
                  <a:cxn ang="0">
                    <a:pos x="25" y="130"/>
                  </a:cxn>
                  <a:cxn ang="0">
                    <a:pos x="38" y="173"/>
                  </a:cxn>
                  <a:cxn ang="0">
                    <a:pos x="65" y="188"/>
                  </a:cxn>
                  <a:cxn ang="0">
                    <a:pos x="90" y="175"/>
                  </a:cxn>
                </a:cxnLst>
                <a:rect l="0" t="0" r="r" b="b"/>
                <a:pathLst>
                  <a:path w="135" h="204">
                    <a:moveTo>
                      <a:pt x="90" y="185"/>
                    </a:moveTo>
                    <a:cubicBezTo>
                      <a:pt x="84" y="192"/>
                      <a:pt x="78" y="197"/>
                      <a:pt x="72" y="200"/>
                    </a:cubicBezTo>
                    <a:cubicBezTo>
                      <a:pt x="66" y="202"/>
                      <a:pt x="59" y="204"/>
                      <a:pt x="52" y="204"/>
                    </a:cubicBezTo>
                    <a:cubicBezTo>
                      <a:pt x="38" y="204"/>
                      <a:pt x="26" y="198"/>
                      <a:pt x="15" y="186"/>
                    </a:cubicBezTo>
                    <a:cubicBezTo>
                      <a:pt x="5" y="174"/>
                      <a:pt x="0" y="159"/>
                      <a:pt x="0" y="141"/>
                    </a:cubicBezTo>
                    <a:cubicBezTo>
                      <a:pt x="0" y="122"/>
                      <a:pt x="5" y="105"/>
                      <a:pt x="17" y="90"/>
                    </a:cubicBezTo>
                    <a:cubicBezTo>
                      <a:pt x="29" y="75"/>
                      <a:pt x="44" y="67"/>
                      <a:pt x="62" y="67"/>
                    </a:cubicBezTo>
                    <a:cubicBezTo>
                      <a:pt x="73" y="67"/>
                      <a:pt x="83" y="71"/>
                      <a:pt x="90" y="78"/>
                    </a:cubicBezTo>
                    <a:cubicBezTo>
                      <a:pt x="90" y="54"/>
                      <a:pt x="90" y="54"/>
                      <a:pt x="90" y="54"/>
                    </a:cubicBezTo>
                    <a:cubicBezTo>
                      <a:pt x="90" y="39"/>
                      <a:pt x="90" y="30"/>
                      <a:pt x="89" y="27"/>
                    </a:cubicBezTo>
                    <a:cubicBezTo>
                      <a:pt x="88" y="24"/>
                      <a:pt x="87" y="21"/>
                      <a:pt x="86" y="20"/>
                    </a:cubicBezTo>
                    <a:cubicBezTo>
                      <a:pt x="84" y="19"/>
                      <a:pt x="82" y="18"/>
                      <a:pt x="80" y="18"/>
                    </a:cubicBezTo>
                    <a:cubicBezTo>
                      <a:pt x="78" y="18"/>
                      <a:pt x="75" y="19"/>
                      <a:pt x="71" y="21"/>
                    </a:cubicBezTo>
                    <a:cubicBezTo>
                      <a:pt x="69" y="16"/>
                      <a:pt x="69" y="16"/>
                      <a:pt x="69" y="16"/>
                    </a:cubicBezTo>
                    <a:cubicBezTo>
                      <a:pt x="107" y="0"/>
                      <a:pt x="107" y="0"/>
                      <a:pt x="107" y="0"/>
                    </a:cubicBezTo>
                    <a:cubicBezTo>
                      <a:pt x="113" y="0"/>
                      <a:pt x="113" y="0"/>
                      <a:pt x="113" y="0"/>
                    </a:cubicBezTo>
                    <a:cubicBezTo>
                      <a:pt x="113" y="149"/>
                      <a:pt x="113" y="149"/>
                      <a:pt x="113" y="149"/>
                    </a:cubicBezTo>
                    <a:cubicBezTo>
                      <a:pt x="113" y="164"/>
                      <a:pt x="114" y="173"/>
                      <a:pt x="114" y="177"/>
                    </a:cubicBezTo>
                    <a:cubicBezTo>
                      <a:pt x="115" y="180"/>
                      <a:pt x="116" y="182"/>
                      <a:pt x="118" y="184"/>
                    </a:cubicBezTo>
                    <a:cubicBezTo>
                      <a:pt x="119" y="185"/>
                      <a:pt x="121" y="186"/>
                      <a:pt x="123" y="186"/>
                    </a:cubicBezTo>
                    <a:cubicBezTo>
                      <a:pt x="126" y="186"/>
                      <a:pt x="129" y="185"/>
                      <a:pt x="133" y="183"/>
                    </a:cubicBezTo>
                    <a:cubicBezTo>
                      <a:pt x="135" y="188"/>
                      <a:pt x="135" y="188"/>
                      <a:pt x="135" y="188"/>
                    </a:cubicBezTo>
                    <a:cubicBezTo>
                      <a:pt x="97" y="204"/>
                      <a:pt x="97" y="204"/>
                      <a:pt x="97" y="204"/>
                    </a:cubicBezTo>
                    <a:cubicBezTo>
                      <a:pt x="90" y="204"/>
                      <a:pt x="90" y="204"/>
                      <a:pt x="90" y="204"/>
                    </a:cubicBezTo>
                    <a:lnTo>
                      <a:pt x="90" y="185"/>
                    </a:lnTo>
                    <a:close/>
                    <a:moveTo>
                      <a:pt x="90" y="175"/>
                    </a:moveTo>
                    <a:cubicBezTo>
                      <a:pt x="90" y="109"/>
                      <a:pt x="90" y="109"/>
                      <a:pt x="90" y="109"/>
                    </a:cubicBezTo>
                    <a:cubicBezTo>
                      <a:pt x="90" y="103"/>
                      <a:pt x="88" y="97"/>
                      <a:pt x="85" y="92"/>
                    </a:cubicBezTo>
                    <a:cubicBezTo>
                      <a:pt x="82" y="87"/>
                      <a:pt x="79" y="83"/>
                      <a:pt x="74" y="80"/>
                    </a:cubicBezTo>
                    <a:cubicBezTo>
                      <a:pt x="69" y="77"/>
                      <a:pt x="65" y="76"/>
                      <a:pt x="60" y="76"/>
                    </a:cubicBezTo>
                    <a:cubicBezTo>
                      <a:pt x="52" y="76"/>
                      <a:pt x="45" y="80"/>
                      <a:pt x="38" y="87"/>
                    </a:cubicBezTo>
                    <a:cubicBezTo>
                      <a:pt x="30" y="97"/>
                      <a:pt x="25" y="111"/>
                      <a:pt x="25" y="130"/>
                    </a:cubicBezTo>
                    <a:cubicBezTo>
                      <a:pt x="25" y="149"/>
                      <a:pt x="30" y="163"/>
                      <a:pt x="38" y="173"/>
                    </a:cubicBezTo>
                    <a:cubicBezTo>
                      <a:pt x="46" y="183"/>
                      <a:pt x="55" y="188"/>
                      <a:pt x="65" y="188"/>
                    </a:cubicBezTo>
                    <a:cubicBezTo>
                      <a:pt x="74" y="188"/>
                      <a:pt x="82" y="184"/>
                      <a:pt x="90" y="175"/>
                    </a:cubicBezTo>
                    <a:close/>
                  </a:path>
                </a:pathLst>
              </a:custGeom>
              <a:solidFill>
                <a:srgbClr val="6485AC"/>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2000"/>
                                        <p:tgtEl>
                                          <p:spTgt spid="6">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fade">
                                      <p:cBhvr>
                                        <p:cTn id="13" dur="2000"/>
                                        <p:tgtEl>
                                          <p:spTgt spid="6">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fade">
                                      <p:cBhvr>
                                        <p:cTn id="16" dur="2000"/>
                                        <p:tgtEl>
                                          <p:spTgt spid="6">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fade">
                                      <p:cBhvr>
                                        <p:cTn id="19" dur="2000"/>
                                        <p:tgtEl>
                                          <p:spTgt spid="6">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fade">
                                      <p:cBhvr>
                                        <p:cTn id="22" dur="2000"/>
                                        <p:tgtEl>
                                          <p:spTgt spid="6">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1000"/>
                                        <p:tgtEl>
                                          <p:spTgt spid="8"/>
                                        </p:tgtEl>
                                      </p:cBhvr>
                                    </p:animEffect>
                                    <p:set>
                                      <p:cBhvr>
                                        <p:cTn id="27" dur="1" fill="hold">
                                          <p:stCondLst>
                                            <p:cond delay="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Service Security</a:t>
            </a:r>
            <a:endParaRPr lang="en-US" dirty="0">
              <a:solidFill>
                <a:schemeClr val="tx2"/>
              </a:solidFill>
            </a:endParaRPr>
          </a:p>
        </p:txBody>
      </p:sp>
      <p:sp>
        <p:nvSpPr>
          <p:cNvPr id="4" name="Oval 3"/>
          <p:cNvSpPr/>
          <p:nvPr/>
        </p:nvSpPr>
        <p:spPr>
          <a:xfrm>
            <a:off x="7873139" y="228600"/>
            <a:ext cx="889861" cy="914400"/>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100" dirty="0" smtClean="0">
                <a:solidFill>
                  <a:schemeClr val="bg1"/>
                </a:solidFill>
              </a:rPr>
              <a:t>World-class</a:t>
            </a:r>
            <a:br>
              <a:rPr lang="en-US" sz="1100" dirty="0" smtClean="0">
                <a:solidFill>
                  <a:schemeClr val="bg1"/>
                </a:solidFill>
              </a:rPr>
            </a:br>
            <a:r>
              <a:rPr lang="en-US" sz="1100" dirty="0" smtClean="0">
                <a:solidFill>
                  <a:schemeClr val="bg1"/>
                </a:solidFill>
              </a:rPr>
              <a:t>Security</a:t>
            </a:r>
          </a:p>
        </p:txBody>
      </p:sp>
      <p:grpSp>
        <p:nvGrpSpPr>
          <p:cNvPr id="6" name="Group 62"/>
          <p:cNvGrpSpPr/>
          <p:nvPr/>
        </p:nvGrpSpPr>
        <p:grpSpPr>
          <a:xfrm>
            <a:off x="4629150" y="1420813"/>
            <a:ext cx="4060825" cy="2263775"/>
            <a:chOff x="4629150" y="1420813"/>
            <a:chExt cx="4060825" cy="2263775"/>
          </a:xfrm>
        </p:grpSpPr>
        <p:sp>
          <p:nvSpPr>
            <p:cNvPr id="7" name="Freeform 16"/>
            <p:cNvSpPr>
              <a:spLocks/>
            </p:cNvSpPr>
            <p:nvPr/>
          </p:nvSpPr>
          <p:spPr bwMode="auto">
            <a:xfrm>
              <a:off x="4629150" y="1420813"/>
              <a:ext cx="4060825" cy="2263775"/>
            </a:xfrm>
            <a:custGeom>
              <a:avLst/>
              <a:gdLst/>
              <a:ahLst/>
              <a:cxnLst>
                <a:cxn ang="0">
                  <a:pos x="666" y="136"/>
                </a:cxn>
                <a:cxn ang="0">
                  <a:pos x="666" y="371"/>
                </a:cxn>
                <a:cxn ang="0">
                  <a:pos x="0" y="371"/>
                </a:cxn>
                <a:cxn ang="0">
                  <a:pos x="0" y="271"/>
                </a:cxn>
                <a:cxn ang="0">
                  <a:pos x="0" y="136"/>
                </a:cxn>
                <a:cxn ang="0">
                  <a:pos x="0" y="0"/>
                </a:cxn>
                <a:cxn ang="0">
                  <a:pos x="666" y="136"/>
                </a:cxn>
              </a:cxnLst>
              <a:rect l="0" t="0" r="r" b="b"/>
              <a:pathLst>
                <a:path w="666" h="371">
                  <a:moveTo>
                    <a:pt x="666" y="136"/>
                  </a:moveTo>
                  <a:cubicBezTo>
                    <a:pt x="666" y="136"/>
                    <a:pt x="666" y="371"/>
                    <a:pt x="666" y="371"/>
                  </a:cubicBezTo>
                  <a:cubicBezTo>
                    <a:pt x="666" y="371"/>
                    <a:pt x="0" y="371"/>
                    <a:pt x="0" y="371"/>
                  </a:cubicBezTo>
                  <a:cubicBezTo>
                    <a:pt x="0" y="371"/>
                    <a:pt x="0" y="271"/>
                    <a:pt x="0" y="271"/>
                  </a:cubicBezTo>
                  <a:cubicBezTo>
                    <a:pt x="0" y="271"/>
                    <a:pt x="0" y="136"/>
                    <a:pt x="0" y="136"/>
                  </a:cubicBezTo>
                  <a:cubicBezTo>
                    <a:pt x="0" y="136"/>
                    <a:pt x="0" y="0"/>
                    <a:pt x="0" y="0"/>
                  </a:cubicBezTo>
                  <a:cubicBezTo>
                    <a:pt x="366" y="1"/>
                    <a:pt x="666" y="62"/>
                    <a:pt x="666" y="136"/>
                  </a:cubicBezTo>
                  <a:close/>
                </a:path>
              </a:pathLst>
            </a:cu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dirty="0" smtClean="0">
                <a:solidFill>
                  <a:schemeClr val="lt1"/>
                </a:solidFill>
              </a:endParaRPr>
            </a:p>
          </p:txBody>
        </p:sp>
        <p:sp>
          <p:nvSpPr>
            <p:cNvPr id="8" name="Freeform 20"/>
            <p:cNvSpPr>
              <a:spLocks/>
            </p:cNvSpPr>
            <p:nvPr/>
          </p:nvSpPr>
          <p:spPr bwMode="auto">
            <a:xfrm>
              <a:off x="4629150" y="1420813"/>
              <a:ext cx="4060825" cy="1652588"/>
            </a:xfrm>
            <a:custGeom>
              <a:avLst/>
              <a:gdLst/>
              <a:ahLst/>
              <a:cxnLst>
                <a:cxn ang="0">
                  <a:pos x="666" y="136"/>
                </a:cxn>
                <a:cxn ang="0">
                  <a:pos x="0" y="271"/>
                </a:cxn>
                <a:cxn ang="0">
                  <a:pos x="0" y="0"/>
                </a:cxn>
                <a:cxn ang="0">
                  <a:pos x="666" y="136"/>
                </a:cxn>
              </a:cxnLst>
              <a:rect l="0" t="0" r="r" b="b"/>
              <a:pathLst>
                <a:path w="666" h="271">
                  <a:moveTo>
                    <a:pt x="666" y="136"/>
                  </a:moveTo>
                  <a:cubicBezTo>
                    <a:pt x="666" y="209"/>
                    <a:pt x="366" y="270"/>
                    <a:pt x="0" y="271"/>
                  </a:cubicBezTo>
                  <a:cubicBezTo>
                    <a:pt x="0" y="271"/>
                    <a:pt x="0" y="0"/>
                    <a:pt x="0" y="0"/>
                  </a:cubicBezTo>
                  <a:cubicBezTo>
                    <a:pt x="366" y="1"/>
                    <a:pt x="666" y="62"/>
                    <a:pt x="666" y="136"/>
                  </a:cubicBezTo>
                  <a:close/>
                </a:path>
              </a:pathLst>
            </a:custGeom>
            <a:gradFill flip="none" rotWithShape="1">
              <a:gsLst>
                <a:gs pos="0">
                  <a:srgbClr val="FFDDF4"/>
                </a:gs>
                <a:gs pos="100000">
                  <a:srgbClr val="E4421C"/>
                </a:gs>
              </a:gsLst>
              <a:lin ang="4200000" scaled="0"/>
              <a:tileRect/>
            </a:gradFill>
            <a:ln>
              <a:solidFill>
                <a:srgbClr val="FFDDF4">
                  <a:alpha val="57647"/>
                </a:srgbClr>
              </a:solidFill>
            </a:ln>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dirty="0" smtClean="0">
                <a:solidFill>
                  <a:schemeClr val="lt1"/>
                </a:solidFill>
              </a:endParaRPr>
            </a:p>
          </p:txBody>
        </p:sp>
        <p:grpSp>
          <p:nvGrpSpPr>
            <p:cNvPr id="9" name="Group 49"/>
            <p:cNvGrpSpPr/>
            <p:nvPr/>
          </p:nvGrpSpPr>
          <p:grpSpPr>
            <a:xfrm>
              <a:off x="5418163" y="1903187"/>
              <a:ext cx="2071054" cy="1684328"/>
              <a:chOff x="3124200" y="5379891"/>
              <a:chExt cx="1237862" cy="957082"/>
            </a:xfrm>
          </p:grpSpPr>
          <p:pic>
            <p:nvPicPr>
              <p:cNvPr id="10" name="Rectangle 24597" descr="VPN"/>
              <p:cNvPicPr>
                <a:picLocks noChangeAspect="1" noChangeArrowheads="1"/>
              </p:cNvPicPr>
              <p:nvPr/>
            </p:nvPicPr>
            <p:blipFill>
              <a:blip r:embed="rId3" cstate="print"/>
              <a:srcRect/>
              <a:stretch>
                <a:fillRect/>
              </a:stretch>
            </p:blipFill>
            <p:spPr bwMode="auto">
              <a:xfrm>
                <a:off x="3827059" y="5586882"/>
                <a:ext cx="535003" cy="750091"/>
              </a:xfrm>
              <a:prstGeom prst="rect">
                <a:avLst/>
              </a:prstGeom>
              <a:noFill/>
              <a:ln w="9525">
                <a:noFill/>
                <a:miter lim="800000"/>
                <a:headEnd/>
                <a:tailEnd/>
              </a:ln>
            </p:spPr>
          </p:pic>
          <p:pic>
            <p:nvPicPr>
              <p:cNvPr id="11" name="Rectangle 24600" descr="Firewall"/>
              <p:cNvPicPr>
                <a:picLocks noChangeAspect="1" noChangeArrowheads="1"/>
              </p:cNvPicPr>
              <p:nvPr/>
            </p:nvPicPr>
            <p:blipFill>
              <a:blip r:embed="rId4" cstate="print"/>
              <a:srcRect/>
              <a:stretch>
                <a:fillRect/>
              </a:stretch>
            </p:blipFill>
            <p:spPr bwMode="auto">
              <a:xfrm>
                <a:off x="3124200" y="5379891"/>
                <a:ext cx="838200" cy="838200"/>
              </a:xfrm>
              <a:prstGeom prst="rect">
                <a:avLst/>
              </a:prstGeom>
              <a:noFill/>
              <a:ln w="9525">
                <a:noFill/>
                <a:miter lim="800000"/>
                <a:headEnd/>
                <a:tailEnd/>
              </a:ln>
            </p:spPr>
          </p:pic>
        </p:grpSp>
      </p:grpSp>
      <p:grpSp>
        <p:nvGrpSpPr>
          <p:cNvPr id="12" name="Group 61"/>
          <p:cNvGrpSpPr/>
          <p:nvPr/>
        </p:nvGrpSpPr>
        <p:grpSpPr>
          <a:xfrm>
            <a:off x="457200" y="1420813"/>
            <a:ext cx="4062413" cy="2263775"/>
            <a:chOff x="457200" y="1420813"/>
            <a:chExt cx="4062413" cy="2263775"/>
          </a:xfrm>
        </p:grpSpPr>
        <p:sp>
          <p:nvSpPr>
            <p:cNvPr id="13" name="Freeform 17"/>
            <p:cNvSpPr>
              <a:spLocks/>
            </p:cNvSpPr>
            <p:nvPr/>
          </p:nvSpPr>
          <p:spPr bwMode="auto">
            <a:xfrm>
              <a:off x="457200" y="1420813"/>
              <a:ext cx="4062413" cy="2263775"/>
            </a:xfrm>
            <a:custGeom>
              <a:avLst/>
              <a:gdLst/>
              <a:ahLst/>
              <a:cxnLst>
                <a:cxn ang="0">
                  <a:pos x="666" y="136"/>
                </a:cxn>
                <a:cxn ang="0">
                  <a:pos x="666" y="271"/>
                </a:cxn>
                <a:cxn ang="0">
                  <a:pos x="666" y="371"/>
                </a:cxn>
                <a:cxn ang="0">
                  <a:pos x="0" y="371"/>
                </a:cxn>
                <a:cxn ang="0">
                  <a:pos x="0" y="136"/>
                </a:cxn>
                <a:cxn ang="0">
                  <a:pos x="666" y="0"/>
                </a:cxn>
                <a:cxn ang="0">
                  <a:pos x="666" y="136"/>
                </a:cxn>
              </a:cxnLst>
              <a:rect l="0" t="0" r="r" b="b"/>
              <a:pathLst>
                <a:path w="666" h="371">
                  <a:moveTo>
                    <a:pt x="666" y="136"/>
                  </a:moveTo>
                  <a:cubicBezTo>
                    <a:pt x="666" y="136"/>
                    <a:pt x="666" y="271"/>
                    <a:pt x="666" y="271"/>
                  </a:cubicBezTo>
                  <a:cubicBezTo>
                    <a:pt x="666" y="271"/>
                    <a:pt x="666" y="371"/>
                    <a:pt x="666" y="371"/>
                  </a:cubicBezTo>
                  <a:cubicBezTo>
                    <a:pt x="666" y="371"/>
                    <a:pt x="0" y="371"/>
                    <a:pt x="0" y="371"/>
                  </a:cubicBezTo>
                  <a:cubicBezTo>
                    <a:pt x="0" y="371"/>
                    <a:pt x="0" y="136"/>
                    <a:pt x="0" y="136"/>
                  </a:cubicBezTo>
                  <a:cubicBezTo>
                    <a:pt x="0" y="62"/>
                    <a:pt x="300" y="1"/>
                    <a:pt x="666" y="0"/>
                  </a:cubicBezTo>
                  <a:cubicBezTo>
                    <a:pt x="666" y="0"/>
                    <a:pt x="666" y="136"/>
                    <a:pt x="666" y="136"/>
                  </a:cubicBezTo>
                  <a:close/>
                </a:path>
              </a:pathLst>
            </a:cu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dirty="0" smtClean="0">
                <a:solidFill>
                  <a:srgbClr val="777777"/>
                </a:solidFill>
              </a:endParaRPr>
            </a:p>
          </p:txBody>
        </p:sp>
        <p:sp>
          <p:nvSpPr>
            <p:cNvPr id="14" name="Freeform 21"/>
            <p:cNvSpPr>
              <a:spLocks/>
            </p:cNvSpPr>
            <p:nvPr/>
          </p:nvSpPr>
          <p:spPr bwMode="auto">
            <a:xfrm>
              <a:off x="457200" y="1420813"/>
              <a:ext cx="4062413" cy="1652588"/>
            </a:xfrm>
            <a:custGeom>
              <a:avLst/>
              <a:gdLst/>
              <a:ahLst/>
              <a:cxnLst>
                <a:cxn ang="0">
                  <a:pos x="0" y="136"/>
                </a:cxn>
                <a:cxn ang="0">
                  <a:pos x="666" y="271"/>
                </a:cxn>
                <a:cxn ang="0">
                  <a:pos x="666" y="0"/>
                </a:cxn>
                <a:cxn ang="0">
                  <a:pos x="0" y="136"/>
                </a:cxn>
              </a:cxnLst>
              <a:rect l="0" t="0" r="r" b="b"/>
              <a:pathLst>
                <a:path w="666" h="271">
                  <a:moveTo>
                    <a:pt x="0" y="136"/>
                  </a:moveTo>
                  <a:cubicBezTo>
                    <a:pt x="0" y="209"/>
                    <a:pt x="300" y="270"/>
                    <a:pt x="666" y="271"/>
                  </a:cubicBezTo>
                  <a:cubicBezTo>
                    <a:pt x="666" y="271"/>
                    <a:pt x="666" y="0"/>
                    <a:pt x="666" y="0"/>
                  </a:cubicBezTo>
                  <a:cubicBezTo>
                    <a:pt x="300" y="1"/>
                    <a:pt x="0" y="62"/>
                    <a:pt x="0" y="136"/>
                  </a:cubicBezTo>
                  <a:close/>
                </a:path>
              </a:pathLst>
            </a:custGeom>
            <a:gradFill flip="none" rotWithShape="1">
              <a:gsLst>
                <a:gs pos="0">
                  <a:srgbClr val="DDFFF0"/>
                </a:gs>
                <a:gs pos="100000">
                  <a:srgbClr val="0099FF"/>
                </a:gs>
              </a:gsLst>
              <a:lin ang="4200000" scaled="0"/>
              <a:tileRect/>
            </a:gradFill>
            <a:ln>
              <a:solidFill>
                <a:srgbClr val="DDFFF0">
                  <a:alpha val="58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dirty="0" smtClean="0">
                <a:solidFill>
                  <a:srgbClr val="777777"/>
                </a:solidFill>
              </a:endParaRPr>
            </a:p>
          </p:txBody>
        </p:sp>
        <p:sp>
          <p:nvSpPr>
            <p:cNvPr id="15" name="Rectangle 14"/>
            <p:cNvSpPr>
              <a:spLocks noChangeArrowheads="1"/>
            </p:cNvSpPr>
            <p:nvPr/>
          </p:nvSpPr>
          <p:spPr bwMode="auto">
            <a:xfrm>
              <a:off x="730250" y="2085114"/>
              <a:ext cx="3630387" cy="1508105"/>
            </a:xfrm>
            <a:prstGeom prst="rect">
              <a:avLst/>
            </a:prstGeom>
            <a:noFill/>
            <a:ln w="9525" algn="ctr">
              <a:noFill/>
              <a:miter lim="800000"/>
              <a:headEnd/>
              <a:tailEnd/>
            </a:ln>
            <a:effectLst/>
          </p:spPr>
          <p:txBody>
            <a:bodyPr lIns="0" tIns="0" rIns="0" bIns="0">
              <a:spAutoFit/>
            </a:bodyPr>
            <a:lstStyle/>
            <a:p>
              <a:pPr marL="339725" indent="-339725" algn="l">
                <a:lnSpc>
                  <a:spcPct val="90000"/>
                </a:lnSpc>
                <a:spcBef>
                  <a:spcPct val="20000"/>
                </a:spcBef>
                <a:spcAft>
                  <a:spcPct val="20000"/>
                </a:spcAft>
                <a:buClr>
                  <a:schemeClr val="tx1"/>
                </a:buClr>
                <a:buSzPct val="90000"/>
                <a:buBlip>
                  <a:blip r:embed="rId5"/>
                </a:buBlip>
                <a:defRPr/>
              </a:pPr>
              <a:r>
                <a:rPr lang="en-US" sz="2000" dirty="0" smtClean="0">
                  <a:solidFill>
                    <a:schemeClr val="bg1"/>
                  </a:solidFill>
                </a:rPr>
                <a:t>Data hygiene supported by multi-layers antivirus and spam filtering</a:t>
              </a:r>
            </a:p>
            <a:p>
              <a:pPr marL="339725" indent="-339725" algn="l">
                <a:lnSpc>
                  <a:spcPct val="90000"/>
                </a:lnSpc>
                <a:spcBef>
                  <a:spcPct val="20000"/>
                </a:spcBef>
                <a:spcAft>
                  <a:spcPct val="20000"/>
                </a:spcAft>
                <a:buClr>
                  <a:schemeClr val="tx1"/>
                </a:buClr>
                <a:buSzPct val="90000"/>
                <a:buBlip>
                  <a:blip r:embed="rId5"/>
                </a:buBlip>
                <a:defRPr/>
              </a:pPr>
              <a:r>
                <a:rPr lang="en-US" sz="2000" dirty="0" smtClean="0">
                  <a:solidFill>
                    <a:schemeClr val="bg1"/>
                  </a:solidFill>
                </a:rPr>
                <a:t>Highly secure data access</a:t>
              </a:r>
              <a:br>
                <a:rPr lang="en-US" sz="2000" dirty="0" smtClean="0">
                  <a:solidFill>
                    <a:schemeClr val="bg1"/>
                  </a:solidFill>
                </a:rPr>
              </a:br>
              <a:r>
                <a:rPr lang="en-US" sz="2000" dirty="0" smtClean="0">
                  <a:solidFill>
                    <a:schemeClr val="bg1"/>
                  </a:solidFill>
                </a:rPr>
                <a:t>for users via HTTPS</a:t>
              </a:r>
            </a:p>
          </p:txBody>
        </p:sp>
      </p:grpSp>
      <p:grpSp>
        <p:nvGrpSpPr>
          <p:cNvPr id="16" name="Group 64"/>
          <p:cNvGrpSpPr/>
          <p:nvPr/>
        </p:nvGrpSpPr>
        <p:grpSpPr>
          <a:xfrm>
            <a:off x="457200" y="3800476"/>
            <a:ext cx="4062413" cy="2262188"/>
            <a:chOff x="457200" y="3800476"/>
            <a:chExt cx="4062413" cy="2262188"/>
          </a:xfrm>
        </p:grpSpPr>
        <p:sp>
          <p:nvSpPr>
            <p:cNvPr id="17" name="Freeform 19"/>
            <p:cNvSpPr>
              <a:spLocks/>
            </p:cNvSpPr>
            <p:nvPr/>
          </p:nvSpPr>
          <p:spPr bwMode="auto">
            <a:xfrm>
              <a:off x="457200" y="3800476"/>
              <a:ext cx="4062413" cy="2262188"/>
            </a:xfrm>
            <a:custGeom>
              <a:avLst/>
              <a:gdLst/>
              <a:ahLst/>
              <a:cxnLst>
                <a:cxn ang="0">
                  <a:pos x="0" y="235"/>
                </a:cxn>
                <a:cxn ang="0">
                  <a:pos x="666" y="371"/>
                </a:cxn>
                <a:cxn ang="0">
                  <a:pos x="666" y="0"/>
                </a:cxn>
                <a:cxn ang="0">
                  <a:pos x="0" y="0"/>
                </a:cxn>
                <a:cxn ang="0">
                  <a:pos x="0" y="235"/>
                </a:cxn>
              </a:cxnLst>
              <a:rect l="0" t="0" r="r" b="b"/>
              <a:pathLst>
                <a:path w="666" h="371">
                  <a:moveTo>
                    <a:pt x="0" y="235"/>
                  </a:moveTo>
                  <a:cubicBezTo>
                    <a:pt x="0" y="309"/>
                    <a:pt x="300" y="370"/>
                    <a:pt x="666" y="371"/>
                  </a:cubicBezTo>
                  <a:cubicBezTo>
                    <a:pt x="666" y="371"/>
                    <a:pt x="666" y="0"/>
                    <a:pt x="666" y="0"/>
                  </a:cubicBezTo>
                  <a:cubicBezTo>
                    <a:pt x="666" y="0"/>
                    <a:pt x="0" y="0"/>
                    <a:pt x="0" y="0"/>
                  </a:cubicBezTo>
                  <a:cubicBezTo>
                    <a:pt x="0" y="0"/>
                    <a:pt x="0" y="235"/>
                    <a:pt x="0" y="235"/>
                  </a:cubicBezTo>
                  <a:close/>
                </a:path>
              </a:pathLst>
            </a:cu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dirty="0" smtClean="0">
                <a:solidFill>
                  <a:srgbClr val="777777"/>
                </a:solidFill>
              </a:endParaRPr>
            </a:p>
          </p:txBody>
        </p:sp>
        <p:grpSp>
          <p:nvGrpSpPr>
            <p:cNvPr id="18" name="Group 53"/>
            <p:cNvGrpSpPr/>
            <p:nvPr/>
          </p:nvGrpSpPr>
          <p:grpSpPr>
            <a:xfrm>
              <a:off x="1146409" y="4067038"/>
              <a:ext cx="2647664" cy="1612221"/>
              <a:chOff x="9685843" y="3241036"/>
              <a:chExt cx="2422519" cy="1381765"/>
            </a:xfrm>
          </p:grpSpPr>
          <p:pic>
            <p:nvPicPr>
              <p:cNvPr id="19" name="Rectangle 24598" descr="Server"/>
              <p:cNvPicPr>
                <a:picLocks noChangeAspect="1" noChangeArrowheads="1"/>
              </p:cNvPicPr>
              <p:nvPr/>
            </p:nvPicPr>
            <p:blipFill>
              <a:blip r:embed="rId6" cstate="print"/>
              <a:srcRect/>
              <a:stretch>
                <a:fillRect/>
              </a:stretch>
            </p:blipFill>
            <p:spPr bwMode="auto">
              <a:xfrm>
                <a:off x="10474119" y="3241036"/>
                <a:ext cx="589668" cy="806261"/>
              </a:xfrm>
              <a:prstGeom prst="rect">
                <a:avLst/>
              </a:prstGeom>
              <a:noFill/>
              <a:ln w="9525">
                <a:noFill/>
                <a:miter lim="800000"/>
                <a:headEnd/>
                <a:tailEnd/>
              </a:ln>
            </p:spPr>
          </p:pic>
          <p:pic>
            <p:nvPicPr>
              <p:cNvPr id="20" name="Rectangle 24598" descr="Server"/>
              <p:cNvPicPr>
                <a:picLocks noChangeAspect="1" noChangeArrowheads="1"/>
              </p:cNvPicPr>
              <p:nvPr/>
            </p:nvPicPr>
            <p:blipFill>
              <a:blip r:embed="rId7" cstate="print"/>
              <a:srcRect/>
              <a:stretch>
                <a:fillRect/>
              </a:stretch>
            </p:blipFill>
            <p:spPr bwMode="auto">
              <a:xfrm>
                <a:off x="10775492" y="3317236"/>
                <a:ext cx="613027" cy="838200"/>
              </a:xfrm>
              <a:prstGeom prst="rect">
                <a:avLst/>
              </a:prstGeom>
              <a:noFill/>
              <a:ln w="9525">
                <a:noFill/>
                <a:miter lim="800000"/>
                <a:headEnd/>
                <a:tailEnd/>
              </a:ln>
            </p:spPr>
          </p:pic>
          <p:pic>
            <p:nvPicPr>
              <p:cNvPr id="21" name="Rectangle 24598" descr="Server"/>
              <p:cNvPicPr>
                <a:picLocks noChangeAspect="1" noChangeArrowheads="1"/>
              </p:cNvPicPr>
              <p:nvPr/>
            </p:nvPicPr>
            <p:blipFill>
              <a:blip r:embed="rId8" cstate="print"/>
              <a:srcRect/>
              <a:stretch>
                <a:fillRect/>
              </a:stretch>
            </p:blipFill>
            <p:spPr bwMode="auto">
              <a:xfrm>
                <a:off x="11080830" y="3393436"/>
                <a:ext cx="668757" cy="914400"/>
              </a:xfrm>
              <a:prstGeom prst="rect">
                <a:avLst/>
              </a:prstGeom>
              <a:noFill/>
              <a:ln w="9525">
                <a:noFill/>
                <a:miter lim="800000"/>
                <a:headEnd/>
                <a:tailEnd/>
              </a:ln>
            </p:spPr>
          </p:pic>
          <p:pic>
            <p:nvPicPr>
              <p:cNvPr id="22" name="Rectangle 24598" descr="Server"/>
              <p:cNvPicPr>
                <a:picLocks noChangeAspect="1" noChangeArrowheads="1"/>
              </p:cNvPicPr>
              <p:nvPr/>
            </p:nvPicPr>
            <p:blipFill>
              <a:blip r:embed="rId9" cstate="print"/>
              <a:srcRect/>
              <a:stretch>
                <a:fillRect/>
              </a:stretch>
            </p:blipFill>
            <p:spPr bwMode="auto">
              <a:xfrm>
                <a:off x="11388519" y="3469636"/>
                <a:ext cx="719843" cy="984250"/>
              </a:xfrm>
              <a:prstGeom prst="rect">
                <a:avLst/>
              </a:prstGeom>
              <a:noFill/>
              <a:ln w="9525">
                <a:noFill/>
                <a:miter lim="800000"/>
                <a:headEnd/>
                <a:tailEnd/>
              </a:ln>
            </p:spPr>
          </p:pic>
          <p:pic>
            <p:nvPicPr>
              <p:cNvPr id="23" name="Rectangle 24601" descr="SecurePC"/>
              <p:cNvPicPr>
                <a:picLocks noChangeAspect="1" noChangeArrowheads="1"/>
              </p:cNvPicPr>
              <p:nvPr/>
            </p:nvPicPr>
            <p:blipFill>
              <a:blip r:embed="rId10" cstate="print"/>
              <a:srcRect/>
              <a:stretch>
                <a:fillRect/>
              </a:stretch>
            </p:blipFill>
            <p:spPr bwMode="auto">
              <a:xfrm>
                <a:off x="9685843" y="3405188"/>
                <a:ext cx="1219200" cy="1217613"/>
              </a:xfrm>
              <a:prstGeom prst="rect">
                <a:avLst/>
              </a:prstGeom>
              <a:noFill/>
              <a:ln w="9525">
                <a:noFill/>
                <a:miter lim="800000"/>
                <a:headEnd/>
                <a:tailEnd/>
              </a:ln>
            </p:spPr>
          </p:pic>
        </p:grpSp>
      </p:grpSp>
      <p:grpSp>
        <p:nvGrpSpPr>
          <p:cNvPr id="24" name="Group 63"/>
          <p:cNvGrpSpPr/>
          <p:nvPr/>
        </p:nvGrpSpPr>
        <p:grpSpPr>
          <a:xfrm>
            <a:off x="4629150" y="3800476"/>
            <a:ext cx="4060825" cy="2262188"/>
            <a:chOff x="4629150" y="3800476"/>
            <a:chExt cx="4060825" cy="2262188"/>
          </a:xfrm>
        </p:grpSpPr>
        <p:sp>
          <p:nvSpPr>
            <p:cNvPr id="25" name="Freeform 18"/>
            <p:cNvSpPr>
              <a:spLocks/>
            </p:cNvSpPr>
            <p:nvPr/>
          </p:nvSpPr>
          <p:spPr bwMode="auto">
            <a:xfrm>
              <a:off x="4629150" y="3800476"/>
              <a:ext cx="4060825" cy="2262188"/>
            </a:xfrm>
            <a:custGeom>
              <a:avLst/>
              <a:gdLst/>
              <a:ahLst/>
              <a:cxnLst>
                <a:cxn ang="0">
                  <a:pos x="666" y="0"/>
                </a:cxn>
                <a:cxn ang="0">
                  <a:pos x="666" y="235"/>
                </a:cxn>
                <a:cxn ang="0">
                  <a:pos x="0" y="371"/>
                </a:cxn>
                <a:cxn ang="0">
                  <a:pos x="0" y="0"/>
                </a:cxn>
                <a:cxn ang="0">
                  <a:pos x="666" y="0"/>
                </a:cxn>
              </a:cxnLst>
              <a:rect l="0" t="0" r="r" b="b"/>
              <a:pathLst>
                <a:path w="666" h="371">
                  <a:moveTo>
                    <a:pt x="666" y="0"/>
                  </a:moveTo>
                  <a:cubicBezTo>
                    <a:pt x="666" y="0"/>
                    <a:pt x="666" y="235"/>
                    <a:pt x="666" y="235"/>
                  </a:cubicBezTo>
                  <a:cubicBezTo>
                    <a:pt x="666" y="309"/>
                    <a:pt x="366" y="370"/>
                    <a:pt x="0" y="371"/>
                  </a:cubicBezTo>
                  <a:cubicBezTo>
                    <a:pt x="0" y="371"/>
                    <a:pt x="0" y="0"/>
                    <a:pt x="0" y="0"/>
                  </a:cubicBezTo>
                  <a:cubicBezTo>
                    <a:pt x="0" y="0"/>
                    <a:pt x="666" y="0"/>
                    <a:pt x="666" y="0"/>
                  </a:cubicBezTo>
                  <a:close/>
                </a:path>
              </a:pathLst>
            </a:custGeom>
            <a:gradFill flip="none" rotWithShape="1">
              <a:gsLst>
                <a:gs pos="0">
                  <a:srgbClr val="FFDDDE"/>
                </a:gs>
                <a:gs pos="100000">
                  <a:srgbClr val="FFCC00"/>
                </a:gs>
              </a:gsLst>
              <a:lin ang="4200000" scaled="0"/>
              <a:tileRect/>
            </a:gra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dirty="0" smtClean="0">
                <a:solidFill>
                  <a:srgbClr val="777777"/>
                </a:solidFill>
              </a:endParaRPr>
            </a:p>
          </p:txBody>
        </p:sp>
        <p:sp>
          <p:nvSpPr>
            <p:cNvPr id="26" name="Rectangle 25"/>
            <p:cNvSpPr/>
            <p:nvPr/>
          </p:nvSpPr>
          <p:spPr>
            <a:xfrm>
              <a:off x="4940488" y="3965642"/>
              <a:ext cx="3689162" cy="830997"/>
            </a:xfrm>
            <a:prstGeom prst="rect">
              <a:avLst/>
            </a:prstGeom>
            <a:noFill/>
            <a:ln w="9525" algn="ctr">
              <a:noFill/>
              <a:miter lim="800000"/>
              <a:headEnd/>
              <a:tailEnd/>
            </a:ln>
            <a:effectLst/>
          </p:spPr>
          <p:txBody>
            <a:bodyPr lIns="0" tIns="0" rIns="0" bIns="0">
              <a:spAutoFit/>
            </a:bodyPr>
            <a:lstStyle/>
            <a:p>
              <a:pPr marL="339725" indent="-339725" algn="l">
                <a:lnSpc>
                  <a:spcPct val="90000"/>
                </a:lnSpc>
                <a:spcBef>
                  <a:spcPct val="20000"/>
                </a:spcBef>
                <a:spcAft>
                  <a:spcPct val="20000"/>
                </a:spcAft>
                <a:buClr>
                  <a:schemeClr val="tx1"/>
                </a:buClr>
                <a:buSzPct val="90000"/>
                <a:buBlip>
                  <a:blip r:embed="rId5"/>
                </a:buBlip>
                <a:defRPr/>
              </a:pPr>
              <a:r>
                <a:rPr lang="en-US" sz="2000" dirty="0" smtClean="0">
                  <a:solidFill>
                    <a:schemeClr val="bg1"/>
                  </a:solidFill>
                </a:rPr>
                <a:t>Geo-redundant data</a:t>
              </a:r>
              <a:br>
                <a:rPr lang="en-US" sz="2000" dirty="0" smtClean="0">
                  <a:solidFill>
                    <a:schemeClr val="bg1"/>
                  </a:solidFill>
                </a:rPr>
              </a:br>
              <a:r>
                <a:rPr lang="en-US" sz="2000" dirty="0" smtClean="0">
                  <a:solidFill>
                    <a:schemeClr val="bg1"/>
                  </a:solidFill>
                </a:rPr>
                <a:t>centers certified with SAS70 and ISO27001</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10" presetClass="entr" presetSubtype="0" fill="hold" nodeType="withEffect">
                                  <p:stCondLst>
                                    <p:cond delay="5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par>
                                <p:cTn id="11" presetID="10" presetClass="entr" presetSubtype="0" fill="hold" nodeType="withEffect">
                                  <p:stCondLst>
                                    <p:cond delay="100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1000"/>
                                        <p:tgtEl>
                                          <p:spTgt spid="24"/>
                                        </p:tgtEl>
                                      </p:cBhvr>
                                    </p:animEffect>
                                  </p:childTnLst>
                                </p:cTn>
                              </p:par>
                              <p:par>
                                <p:cTn id="14" presetID="10" presetClass="entr" presetSubtype="0" fill="hold" nodeType="withEffect">
                                  <p:stCondLst>
                                    <p:cond delay="150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Agenda</a:t>
            </a:r>
            <a:endParaRPr lang="en-US" dirty="0">
              <a:solidFill>
                <a:schemeClr val="tx2"/>
              </a:solidFill>
            </a:endParaRPr>
          </a:p>
        </p:txBody>
      </p:sp>
      <p:sp>
        <p:nvSpPr>
          <p:cNvPr id="5" name="Freeform 6"/>
          <p:cNvSpPr>
            <a:spLocks/>
          </p:cNvSpPr>
          <p:nvPr/>
        </p:nvSpPr>
        <p:spPr bwMode="auto">
          <a:xfrm>
            <a:off x="4600575" y="1007641"/>
            <a:ext cx="1970088" cy="1292225"/>
          </a:xfrm>
          <a:custGeom>
            <a:avLst/>
            <a:gdLst/>
            <a:ahLst/>
            <a:cxnLst>
              <a:cxn ang="0">
                <a:pos x="279" y="212"/>
              </a:cxn>
              <a:cxn ang="0">
                <a:pos x="229" y="147"/>
              </a:cxn>
              <a:cxn ang="0">
                <a:pos x="124" y="76"/>
              </a:cxn>
              <a:cxn ang="0">
                <a:pos x="0" y="50"/>
              </a:cxn>
              <a:cxn ang="0">
                <a:pos x="0" y="0"/>
              </a:cxn>
              <a:cxn ang="0">
                <a:pos x="143" y="30"/>
              </a:cxn>
              <a:cxn ang="0">
                <a:pos x="264" y="112"/>
              </a:cxn>
              <a:cxn ang="0">
                <a:pos x="323" y="187"/>
              </a:cxn>
              <a:cxn ang="0">
                <a:pos x="279" y="212"/>
              </a:cxn>
            </a:cxnLst>
            <a:rect l="0" t="0" r="r" b="b"/>
            <a:pathLst>
              <a:path w="323" h="212">
                <a:moveTo>
                  <a:pt x="279" y="212"/>
                </a:moveTo>
                <a:cubicBezTo>
                  <a:pt x="265" y="188"/>
                  <a:pt x="248" y="167"/>
                  <a:pt x="229" y="147"/>
                </a:cubicBezTo>
                <a:cubicBezTo>
                  <a:pt x="199" y="117"/>
                  <a:pt x="163" y="93"/>
                  <a:pt x="124" y="76"/>
                </a:cubicBezTo>
                <a:cubicBezTo>
                  <a:pt x="85" y="60"/>
                  <a:pt x="44" y="51"/>
                  <a:pt x="0" y="50"/>
                </a:cubicBezTo>
                <a:cubicBezTo>
                  <a:pt x="0" y="50"/>
                  <a:pt x="0" y="0"/>
                  <a:pt x="0" y="0"/>
                </a:cubicBezTo>
                <a:cubicBezTo>
                  <a:pt x="51" y="1"/>
                  <a:pt x="99" y="11"/>
                  <a:pt x="143" y="30"/>
                </a:cubicBezTo>
                <a:cubicBezTo>
                  <a:pt x="189" y="50"/>
                  <a:pt x="230" y="78"/>
                  <a:pt x="264" y="112"/>
                </a:cubicBezTo>
                <a:cubicBezTo>
                  <a:pt x="287" y="134"/>
                  <a:pt x="306" y="160"/>
                  <a:pt x="323" y="187"/>
                </a:cubicBezTo>
                <a:cubicBezTo>
                  <a:pt x="323" y="187"/>
                  <a:pt x="279" y="212"/>
                  <a:pt x="279" y="212"/>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6" name="Freeform 7"/>
          <p:cNvSpPr>
            <a:spLocks/>
          </p:cNvSpPr>
          <p:nvPr/>
        </p:nvSpPr>
        <p:spPr bwMode="auto">
          <a:xfrm>
            <a:off x="6332538" y="2196679"/>
            <a:ext cx="566738" cy="2273300"/>
          </a:xfrm>
          <a:custGeom>
            <a:avLst/>
            <a:gdLst/>
            <a:ahLst/>
            <a:cxnLst>
              <a:cxn ang="0">
                <a:pos x="93" y="186"/>
              </a:cxn>
              <a:cxn ang="0">
                <a:pos x="43" y="373"/>
              </a:cxn>
              <a:cxn ang="0">
                <a:pos x="0" y="348"/>
              </a:cxn>
              <a:cxn ang="0">
                <a:pos x="43" y="186"/>
              </a:cxn>
              <a:cxn ang="0">
                <a:pos x="0" y="25"/>
              </a:cxn>
              <a:cxn ang="0">
                <a:pos x="43" y="0"/>
              </a:cxn>
              <a:cxn ang="0">
                <a:pos x="93" y="186"/>
              </a:cxn>
            </a:cxnLst>
            <a:rect l="0" t="0" r="r" b="b"/>
            <a:pathLst>
              <a:path w="93" h="373">
                <a:moveTo>
                  <a:pt x="93" y="186"/>
                </a:moveTo>
                <a:cubicBezTo>
                  <a:pt x="93" y="254"/>
                  <a:pt x="75" y="317"/>
                  <a:pt x="43" y="373"/>
                </a:cubicBezTo>
                <a:cubicBezTo>
                  <a:pt x="43" y="373"/>
                  <a:pt x="0" y="348"/>
                  <a:pt x="0" y="348"/>
                </a:cubicBezTo>
                <a:cubicBezTo>
                  <a:pt x="27" y="300"/>
                  <a:pt x="43" y="245"/>
                  <a:pt x="43" y="186"/>
                </a:cubicBezTo>
                <a:cubicBezTo>
                  <a:pt x="43" y="128"/>
                  <a:pt x="27" y="73"/>
                  <a:pt x="0" y="25"/>
                </a:cubicBezTo>
                <a:cubicBezTo>
                  <a:pt x="0" y="25"/>
                  <a:pt x="43" y="0"/>
                  <a:pt x="43" y="0"/>
                </a:cubicBezTo>
                <a:cubicBezTo>
                  <a:pt x="75" y="55"/>
                  <a:pt x="93" y="119"/>
                  <a:pt x="93" y="186"/>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7" name="Freeform 8"/>
          <p:cNvSpPr>
            <a:spLocks/>
          </p:cNvSpPr>
          <p:nvPr/>
        </p:nvSpPr>
        <p:spPr bwMode="auto">
          <a:xfrm>
            <a:off x="2576513" y="4366791"/>
            <a:ext cx="1970088" cy="1285875"/>
          </a:xfrm>
          <a:custGeom>
            <a:avLst/>
            <a:gdLst/>
            <a:ahLst/>
            <a:cxnLst>
              <a:cxn ang="0">
                <a:pos x="323" y="211"/>
              </a:cxn>
              <a:cxn ang="0">
                <a:pos x="58" y="99"/>
              </a:cxn>
              <a:cxn ang="0">
                <a:pos x="0" y="25"/>
              </a:cxn>
              <a:cxn ang="0">
                <a:pos x="43" y="0"/>
              </a:cxn>
              <a:cxn ang="0">
                <a:pos x="94" y="64"/>
              </a:cxn>
              <a:cxn ang="0">
                <a:pos x="323" y="161"/>
              </a:cxn>
              <a:cxn ang="0">
                <a:pos x="323" y="211"/>
              </a:cxn>
            </a:cxnLst>
            <a:rect l="0" t="0" r="r" b="b"/>
            <a:pathLst>
              <a:path w="323" h="211">
                <a:moveTo>
                  <a:pt x="323" y="211"/>
                </a:moveTo>
                <a:cubicBezTo>
                  <a:pt x="220" y="210"/>
                  <a:pt x="126" y="167"/>
                  <a:pt x="58" y="99"/>
                </a:cubicBezTo>
                <a:cubicBezTo>
                  <a:pt x="36" y="77"/>
                  <a:pt x="16" y="52"/>
                  <a:pt x="0" y="25"/>
                </a:cubicBezTo>
                <a:cubicBezTo>
                  <a:pt x="0" y="25"/>
                  <a:pt x="43" y="0"/>
                  <a:pt x="43" y="0"/>
                </a:cubicBezTo>
                <a:cubicBezTo>
                  <a:pt x="57" y="23"/>
                  <a:pt x="74" y="45"/>
                  <a:pt x="94" y="64"/>
                </a:cubicBezTo>
                <a:cubicBezTo>
                  <a:pt x="153" y="123"/>
                  <a:pt x="234" y="160"/>
                  <a:pt x="323" y="161"/>
                </a:cubicBezTo>
                <a:cubicBezTo>
                  <a:pt x="323" y="161"/>
                  <a:pt x="323" y="211"/>
                  <a:pt x="323" y="211"/>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8" name="Freeform 9"/>
          <p:cNvSpPr>
            <a:spLocks/>
          </p:cNvSpPr>
          <p:nvPr/>
        </p:nvSpPr>
        <p:spPr bwMode="auto">
          <a:xfrm>
            <a:off x="2576513" y="1007641"/>
            <a:ext cx="1970088" cy="1292225"/>
          </a:xfrm>
          <a:custGeom>
            <a:avLst/>
            <a:gdLst/>
            <a:ahLst/>
            <a:cxnLst>
              <a:cxn ang="0">
                <a:pos x="0" y="187"/>
              </a:cxn>
              <a:cxn ang="0">
                <a:pos x="58" y="112"/>
              </a:cxn>
              <a:cxn ang="0">
                <a:pos x="323" y="0"/>
              </a:cxn>
              <a:cxn ang="0">
                <a:pos x="323" y="50"/>
              </a:cxn>
              <a:cxn ang="0">
                <a:pos x="94" y="147"/>
              </a:cxn>
              <a:cxn ang="0">
                <a:pos x="43" y="212"/>
              </a:cxn>
              <a:cxn ang="0">
                <a:pos x="0" y="187"/>
              </a:cxn>
            </a:cxnLst>
            <a:rect l="0" t="0" r="r" b="b"/>
            <a:pathLst>
              <a:path w="323" h="212">
                <a:moveTo>
                  <a:pt x="0" y="187"/>
                </a:moveTo>
                <a:cubicBezTo>
                  <a:pt x="16" y="160"/>
                  <a:pt x="36" y="134"/>
                  <a:pt x="58" y="112"/>
                </a:cubicBezTo>
                <a:cubicBezTo>
                  <a:pt x="126" y="44"/>
                  <a:pt x="220" y="1"/>
                  <a:pt x="323" y="0"/>
                </a:cubicBezTo>
                <a:cubicBezTo>
                  <a:pt x="323" y="0"/>
                  <a:pt x="323" y="50"/>
                  <a:pt x="323" y="50"/>
                </a:cubicBezTo>
                <a:cubicBezTo>
                  <a:pt x="234" y="51"/>
                  <a:pt x="153" y="88"/>
                  <a:pt x="94" y="147"/>
                </a:cubicBezTo>
                <a:cubicBezTo>
                  <a:pt x="74" y="167"/>
                  <a:pt x="57" y="188"/>
                  <a:pt x="43" y="212"/>
                </a:cubicBezTo>
                <a:cubicBezTo>
                  <a:pt x="43" y="212"/>
                  <a:pt x="0" y="187"/>
                  <a:pt x="0" y="187"/>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9" name="Freeform 10"/>
          <p:cNvSpPr>
            <a:spLocks/>
          </p:cNvSpPr>
          <p:nvPr/>
        </p:nvSpPr>
        <p:spPr bwMode="auto">
          <a:xfrm>
            <a:off x="2247900" y="2196679"/>
            <a:ext cx="560388" cy="2273300"/>
          </a:xfrm>
          <a:custGeom>
            <a:avLst/>
            <a:gdLst/>
            <a:ahLst/>
            <a:cxnLst>
              <a:cxn ang="0">
                <a:pos x="49" y="373"/>
              </a:cxn>
              <a:cxn ang="0">
                <a:pos x="0" y="186"/>
              </a:cxn>
              <a:cxn ang="0">
                <a:pos x="49" y="0"/>
              </a:cxn>
              <a:cxn ang="0">
                <a:pos x="92" y="25"/>
              </a:cxn>
              <a:cxn ang="0">
                <a:pos x="50" y="186"/>
              </a:cxn>
              <a:cxn ang="0">
                <a:pos x="92" y="348"/>
              </a:cxn>
              <a:cxn ang="0">
                <a:pos x="49" y="373"/>
              </a:cxn>
            </a:cxnLst>
            <a:rect l="0" t="0" r="r" b="b"/>
            <a:pathLst>
              <a:path w="92" h="373">
                <a:moveTo>
                  <a:pt x="49" y="373"/>
                </a:moveTo>
                <a:cubicBezTo>
                  <a:pt x="18" y="317"/>
                  <a:pt x="0" y="254"/>
                  <a:pt x="0" y="186"/>
                </a:cubicBezTo>
                <a:cubicBezTo>
                  <a:pt x="0" y="119"/>
                  <a:pt x="18" y="55"/>
                  <a:pt x="49" y="0"/>
                </a:cubicBezTo>
                <a:cubicBezTo>
                  <a:pt x="49" y="0"/>
                  <a:pt x="92" y="25"/>
                  <a:pt x="92" y="25"/>
                </a:cubicBezTo>
                <a:cubicBezTo>
                  <a:pt x="65" y="73"/>
                  <a:pt x="50" y="128"/>
                  <a:pt x="50" y="186"/>
                </a:cubicBezTo>
                <a:cubicBezTo>
                  <a:pt x="50" y="245"/>
                  <a:pt x="65" y="300"/>
                  <a:pt x="92" y="348"/>
                </a:cubicBezTo>
                <a:cubicBezTo>
                  <a:pt x="92" y="348"/>
                  <a:pt x="49" y="373"/>
                  <a:pt x="49" y="373"/>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10" name="Freeform 11"/>
          <p:cNvSpPr>
            <a:spLocks/>
          </p:cNvSpPr>
          <p:nvPr/>
        </p:nvSpPr>
        <p:spPr bwMode="auto">
          <a:xfrm>
            <a:off x="4600575" y="4366791"/>
            <a:ext cx="1970088" cy="1285875"/>
          </a:xfrm>
          <a:custGeom>
            <a:avLst/>
            <a:gdLst/>
            <a:ahLst/>
            <a:cxnLst>
              <a:cxn ang="0">
                <a:pos x="323" y="25"/>
              </a:cxn>
              <a:cxn ang="0">
                <a:pos x="264" y="99"/>
              </a:cxn>
              <a:cxn ang="0">
                <a:pos x="0" y="211"/>
              </a:cxn>
              <a:cxn ang="0">
                <a:pos x="0" y="161"/>
              </a:cxn>
              <a:cxn ang="0">
                <a:pos x="229" y="64"/>
              </a:cxn>
              <a:cxn ang="0">
                <a:pos x="279" y="0"/>
              </a:cxn>
              <a:cxn ang="0">
                <a:pos x="323" y="25"/>
              </a:cxn>
            </a:cxnLst>
            <a:rect l="0" t="0" r="r" b="b"/>
            <a:pathLst>
              <a:path w="323" h="211">
                <a:moveTo>
                  <a:pt x="323" y="25"/>
                </a:moveTo>
                <a:cubicBezTo>
                  <a:pt x="306" y="52"/>
                  <a:pt x="287" y="77"/>
                  <a:pt x="264" y="99"/>
                </a:cubicBezTo>
                <a:cubicBezTo>
                  <a:pt x="196" y="167"/>
                  <a:pt x="103" y="210"/>
                  <a:pt x="0" y="211"/>
                </a:cubicBezTo>
                <a:cubicBezTo>
                  <a:pt x="0" y="211"/>
                  <a:pt x="0" y="161"/>
                  <a:pt x="0" y="161"/>
                </a:cubicBezTo>
                <a:cubicBezTo>
                  <a:pt x="89" y="160"/>
                  <a:pt x="170" y="123"/>
                  <a:pt x="229" y="64"/>
                </a:cubicBezTo>
                <a:cubicBezTo>
                  <a:pt x="248" y="45"/>
                  <a:pt x="265" y="23"/>
                  <a:pt x="279" y="0"/>
                </a:cubicBezTo>
                <a:cubicBezTo>
                  <a:pt x="279" y="0"/>
                  <a:pt x="323" y="25"/>
                  <a:pt x="323" y="25"/>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11" name="Oval 10"/>
          <p:cNvSpPr/>
          <p:nvPr/>
        </p:nvSpPr>
        <p:spPr>
          <a:xfrm>
            <a:off x="3583108" y="2372692"/>
            <a:ext cx="1959471" cy="1959471"/>
          </a:xfrm>
          <a:prstGeom prst="ellipse">
            <a:avLst/>
          </a:prstGeom>
          <a:gradFill flip="none" rotWithShape="1">
            <a:gsLst>
              <a:gs pos="0">
                <a:srgbClr val="ABFFCF"/>
              </a:gs>
              <a:gs pos="100000">
                <a:srgbClr val="00B0F0"/>
              </a:gs>
            </a:gsLst>
            <a:lin ang="4200000" scaled="0"/>
            <a:tileRect/>
          </a:gradFill>
          <a:ln>
            <a:solidFill>
              <a:schemeClr val="accent5">
                <a:lumMod val="20000"/>
                <a:lumOff val="80000"/>
                <a:alpha val="58000"/>
              </a:scheme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800" dirty="0" smtClean="0">
                <a:solidFill>
                  <a:schemeClr val="bg1"/>
                </a:solidFill>
              </a:rPr>
              <a:t>Business</a:t>
            </a:r>
            <a:br>
              <a:rPr lang="en-US" sz="1800" dirty="0" smtClean="0">
                <a:solidFill>
                  <a:schemeClr val="bg1"/>
                </a:solidFill>
              </a:rPr>
            </a:br>
            <a:r>
              <a:rPr lang="en-US" sz="1800" dirty="0" smtClean="0">
                <a:solidFill>
                  <a:schemeClr val="bg1"/>
                </a:solidFill>
              </a:rPr>
              <a:t>Productivity</a:t>
            </a:r>
            <a:br>
              <a:rPr lang="en-US" sz="1800" dirty="0" smtClean="0">
                <a:solidFill>
                  <a:schemeClr val="bg1"/>
                </a:solidFill>
              </a:rPr>
            </a:br>
            <a:r>
              <a:rPr lang="en-US" sz="1800" dirty="0" smtClean="0">
                <a:solidFill>
                  <a:schemeClr val="bg1"/>
                </a:solidFill>
              </a:rPr>
              <a:t>Online (BPO)</a:t>
            </a:r>
          </a:p>
        </p:txBody>
      </p:sp>
      <p:sp>
        <p:nvSpPr>
          <p:cNvPr id="12" name="Oval 11"/>
          <p:cNvSpPr/>
          <p:nvPr/>
        </p:nvSpPr>
        <p:spPr>
          <a:xfrm>
            <a:off x="3877029" y="533400"/>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Carrier-class</a:t>
            </a:r>
            <a:br>
              <a:rPr lang="en-US" sz="1400" dirty="0" smtClean="0">
                <a:solidFill>
                  <a:schemeClr val="bg1"/>
                </a:solidFill>
              </a:rPr>
            </a:br>
            <a:r>
              <a:rPr lang="en-US" sz="1400" dirty="0" smtClean="0">
                <a:solidFill>
                  <a:schemeClr val="bg1"/>
                </a:solidFill>
              </a:rPr>
              <a:t>Data Centers</a:t>
            </a:r>
          </a:p>
        </p:txBody>
      </p:sp>
      <p:sp>
        <p:nvSpPr>
          <p:cNvPr id="13" name="Oval 12"/>
          <p:cNvSpPr/>
          <p:nvPr/>
        </p:nvSpPr>
        <p:spPr>
          <a:xfrm>
            <a:off x="5724446" y="1600006"/>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Security</a:t>
            </a:r>
          </a:p>
        </p:txBody>
      </p:sp>
      <p:sp>
        <p:nvSpPr>
          <p:cNvPr id="14" name="Oval 13"/>
          <p:cNvSpPr/>
          <p:nvPr/>
        </p:nvSpPr>
        <p:spPr>
          <a:xfrm>
            <a:off x="5724446" y="3733220"/>
            <a:ext cx="1371629" cy="1371629"/>
          </a:xfrm>
          <a:prstGeom prst="ellipse">
            <a:avLst/>
          </a:prstGeom>
          <a:gradFill flip="none" rotWithShape="1">
            <a:gsLst>
              <a:gs pos="0">
                <a:srgbClr val="FFDDDE"/>
              </a:gs>
              <a:gs pos="100000">
                <a:srgbClr val="FFCC00"/>
              </a:gs>
            </a:gsLst>
            <a:lin ang="4200000" scaled="0"/>
            <a:tileRect/>
          </a:gra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Architecture</a:t>
            </a:r>
          </a:p>
        </p:txBody>
      </p:sp>
      <p:sp>
        <p:nvSpPr>
          <p:cNvPr id="15" name="Oval 14"/>
          <p:cNvSpPr/>
          <p:nvPr/>
        </p:nvSpPr>
        <p:spPr>
          <a:xfrm>
            <a:off x="3877029" y="4799827"/>
            <a:ext cx="1371629" cy="1371629"/>
          </a:xfrm>
          <a:prstGeom prst="ellipse">
            <a:avLst/>
          </a:prstGeom>
          <a:solidFill>
            <a:schemeClr val="tx1">
              <a:lumMod val="85000"/>
            </a:schemeClr>
          </a:solidFill>
          <a:ln>
            <a:solidFill>
              <a:srgbClr val="FFDDE9">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Best-of-Breed</a:t>
            </a:r>
            <a:br>
              <a:rPr lang="en-US" sz="1400" dirty="0" smtClean="0">
                <a:solidFill>
                  <a:schemeClr val="bg1"/>
                </a:solidFill>
              </a:rPr>
            </a:br>
            <a:r>
              <a:rPr lang="en-US" sz="1400" dirty="0" smtClean="0">
                <a:solidFill>
                  <a:schemeClr val="bg1"/>
                </a:solidFill>
              </a:rPr>
              <a:t>Hardware</a:t>
            </a:r>
          </a:p>
        </p:txBody>
      </p:sp>
      <p:sp>
        <p:nvSpPr>
          <p:cNvPr id="16" name="Oval 15"/>
          <p:cNvSpPr/>
          <p:nvPr/>
        </p:nvSpPr>
        <p:spPr>
          <a:xfrm>
            <a:off x="2029612" y="3733220"/>
            <a:ext cx="1371629" cy="1371629"/>
          </a:xfrm>
          <a:prstGeom prst="ellipse">
            <a:avLst/>
          </a:prstGeom>
          <a:solidFill>
            <a:schemeClr val="tx1">
              <a:lumMod val="85000"/>
            </a:schemeClr>
          </a:soli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Operational</a:t>
            </a:r>
            <a:br>
              <a:rPr lang="en-US" sz="1400" dirty="0" smtClean="0">
                <a:solidFill>
                  <a:schemeClr val="bg1"/>
                </a:solidFill>
              </a:rPr>
            </a:br>
            <a:r>
              <a:rPr lang="en-US" sz="1400" dirty="0" smtClean="0">
                <a:solidFill>
                  <a:schemeClr val="bg1"/>
                </a:solidFill>
              </a:rPr>
              <a:t>Best Practices</a:t>
            </a:r>
          </a:p>
        </p:txBody>
      </p:sp>
      <p:sp>
        <p:nvSpPr>
          <p:cNvPr id="17" name="Oval 16"/>
          <p:cNvSpPr/>
          <p:nvPr/>
        </p:nvSpPr>
        <p:spPr>
          <a:xfrm>
            <a:off x="2001625" y="1562877"/>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Support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up)">
                                      <p:cBhvr>
                                        <p:cTn id="25" dur="500"/>
                                        <p:tgtEl>
                                          <p:spTgt spid="6"/>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right)">
                                      <p:cBhvr>
                                        <p:cTn id="32" dur="500"/>
                                        <p:tgtEl>
                                          <p:spTgt spid="10"/>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right)">
                                      <p:cBhvr>
                                        <p:cTn id="39" dur="500"/>
                                        <p:tgtEl>
                                          <p:spTgt spid="7"/>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down)">
                                      <p:cBhvr>
                                        <p:cTn id="46" dur="500"/>
                                        <p:tgtEl>
                                          <p:spTgt spid="9"/>
                                        </p:tgtEl>
                                      </p:cBhvr>
                                    </p:animEffect>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left)">
                                      <p:cBhvr>
                                        <p:cTn id="5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BPO Logical Architecture</a:t>
            </a:r>
            <a:endParaRPr lang="en-US" dirty="0">
              <a:solidFill>
                <a:schemeClr val="tx2"/>
              </a:solidFill>
            </a:endParaRPr>
          </a:p>
        </p:txBody>
      </p:sp>
      <p:sp>
        <p:nvSpPr>
          <p:cNvPr id="6" name="Oval 5"/>
          <p:cNvSpPr>
            <a:spLocks noChangeAspect="1"/>
          </p:cNvSpPr>
          <p:nvPr/>
        </p:nvSpPr>
        <p:spPr>
          <a:xfrm>
            <a:off x="7848600" y="228600"/>
            <a:ext cx="914400" cy="914400"/>
          </a:xfrm>
          <a:prstGeom prst="ellipse">
            <a:avLst/>
          </a:prstGeom>
          <a:gradFill flip="none" rotWithShape="1">
            <a:gsLst>
              <a:gs pos="0">
                <a:srgbClr val="FFDDDE"/>
              </a:gs>
              <a:gs pos="100000">
                <a:srgbClr val="FFCC00"/>
              </a:gs>
            </a:gsLst>
            <a:lin ang="4200000" scaled="0"/>
            <a:tileRect/>
          </a:gra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100" dirty="0" smtClean="0">
                <a:solidFill>
                  <a:schemeClr val="bg1"/>
                </a:solidFill>
              </a:rPr>
              <a:t>World-class</a:t>
            </a:r>
            <a:br>
              <a:rPr lang="en-US" sz="1100" dirty="0" smtClean="0">
                <a:solidFill>
                  <a:schemeClr val="bg1"/>
                </a:solidFill>
              </a:rPr>
            </a:br>
            <a:r>
              <a:rPr lang="en-US" sz="1100" dirty="0" smtClean="0">
                <a:solidFill>
                  <a:schemeClr val="bg1"/>
                </a:solidFill>
              </a:rPr>
              <a:t>Architecture</a:t>
            </a:r>
          </a:p>
        </p:txBody>
      </p:sp>
      <p:sp>
        <p:nvSpPr>
          <p:cNvPr id="8" name="Rectangle 7"/>
          <p:cNvSpPr/>
          <p:nvPr/>
        </p:nvSpPr>
        <p:spPr bwMode="auto">
          <a:xfrm>
            <a:off x="204216" y="1042416"/>
            <a:ext cx="7681913" cy="3829281"/>
          </a:xfrm>
          <a:prstGeom prst="rect">
            <a:avLst/>
          </a:prstGeom>
          <a:ln>
            <a:noFill/>
            <a:headEnd type="none" w="med" len="med"/>
            <a:tailEnd type="none" w="med" len="med"/>
          </a:ln>
          <a:effectLst>
            <a:outerShdw blurRad="63500" sx="101000" sy="101000" algn="ctr" rotWithShape="0">
              <a:srgbClr val="000000">
                <a:alpha val="50000"/>
              </a:srgbClr>
            </a:outerShdw>
          </a:effectLst>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777777"/>
              </a:solidFill>
              <a:latin typeface="Segoe" pitchFamily="34" charset="0"/>
            </a:endParaRPr>
          </a:p>
        </p:txBody>
      </p:sp>
      <p:grpSp>
        <p:nvGrpSpPr>
          <p:cNvPr id="9" name="Group 200"/>
          <p:cNvGrpSpPr/>
          <p:nvPr/>
        </p:nvGrpSpPr>
        <p:grpSpPr>
          <a:xfrm>
            <a:off x="1139080" y="5007864"/>
            <a:ext cx="6176120" cy="1114133"/>
            <a:chOff x="1978140" y="5052328"/>
            <a:chExt cx="6176120" cy="1114133"/>
          </a:xfrm>
        </p:grpSpPr>
        <p:sp>
          <p:nvSpPr>
            <p:cNvPr id="10" name="Oval 9"/>
            <p:cNvSpPr/>
            <p:nvPr/>
          </p:nvSpPr>
          <p:spPr bwMode="auto">
            <a:xfrm>
              <a:off x="1978140" y="5054391"/>
              <a:ext cx="260542" cy="25052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defTabSz="731490" fontAlgn="base">
                <a:spcBef>
                  <a:spcPct val="0"/>
                </a:spcBef>
                <a:spcAft>
                  <a:spcPct val="0"/>
                </a:spcAft>
              </a:pPr>
              <a:r>
                <a:rPr lang="en-US" sz="1800" dirty="0">
                  <a:solidFill>
                    <a:srgbClr val="777777"/>
                  </a:solidFill>
                  <a:latin typeface="Segoe"/>
                </a:rPr>
                <a:t>1</a:t>
              </a:r>
            </a:p>
          </p:txBody>
        </p:sp>
        <p:sp>
          <p:nvSpPr>
            <p:cNvPr id="11" name="Rectangle 10"/>
            <p:cNvSpPr/>
            <p:nvPr/>
          </p:nvSpPr>
          <p:spPr>
            <a:xfrm>
              <a:off x="2269379" y="5052328"/>
              <a:ext cx="5113836" cy="235449"/>
            </a:xfrm>
            <a:prstGeom prst="rect">
              <a:avLst/>
            </a:prstGeom>
          </p:spPr>
          <p:txBody>
            <a:bodyPr wrap="none" lIns="73152" tIns="36576" rIns="73152" bIns="36576">
              <a:spAutoFit/>
            </a:bodyPr>
            <a:lstStyle/>
            <a:p>
              <a:pPr defTabSz="731490"/>
              <a:r>
                <a:rPr lang="en-US" sz="1050" dirty="0">
                  <a:solidFill>
                    <a:srgbClr val="FFFF00"/>
                  </a:solidFill>
                  <a:latin typeface="Segoe"/>
                </a:rPr>
                <a:t>Administration through defined set of tools promotes availability and security</a:t>
              </a:r>
            </a:p>
          </p:txBody>
        </p:sp>
        <p:sp>
          <p:nvSpPr>
            <p:cNvPr id="12" name="Oval 11"/>
            <p:cNvSpPr/>
            <p:nvPr/>
          </p:nvSpPr>
          <p:spPr bwMode="auto">
            <a:xfrm>
              <a:off x="1978140" y="5341574"/>
              <a:ext cx="260542" cy="25052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defTabSz="731490" fontAlgn="base">
                <a:spcBef>
                  <a:spcPct val="0"/>
                </a:spcBef>
                <a:spcAft>
                  <a:spcPct val="0"/>
                </a:spcAft>
              </a:pPr>
              <a:r>
                <a:rPr lang="en-US" sz="1800" dirty="0">
                  <a:solidFill>
                    <a:srgbClr val="777777"/>
                  </a:solidFill>
                  <a:latin typeface="Segoe"/>
                </a:rPr>
                <a:t>2</a:t>
              </a:r>
            </a:p>
          </p:txBody>
        </p:sp>
        <p:sp>
          <p:nvSpPr>
            <p:cNvPr id="13" name="Oval 12"/>
            <p:cNvSpPr/>
            <p:nvPr/>
          </p:nvSpPr>
          <p:spPr bwMode="auto">
            <a:xfrm>
              <a:off x="1978140" y="5628757"/>
              <a:ext cx="260542" cy="25052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defTabSz="731490" fontAlgn="base">
                <a:spcBef>
                  <a:spcPct val="0"/>
                </a:spcBef>
                <a:spcAft>
                  <a:spcPct val="0"/>
                </a:spcAft>
              </a:pPr>
              <a:r>
                <a:rPr lang="en-US" sz="1800" dirty="0">
                  <a:solidFill>
                    <a:srgbClr val="777777"/>
                  </a:solidFill>
                  <a:latin typeface="Segoe"/>
                </a:rPr>
                <a:t>3</a:t>
              </a:r>
            </a:p>
          </p:txBody>
        </p:sp>
        <p:sp>
          <p:nvSpPr>
            <p:cNvPr id="14" name="Oval 13"/>
            <p:cNvSpPr/>
            <p:nvPr/>
          </p:nvSpPr>
          <p:spPr bwMode="auto">
            <a:xfrm>
              <a:off x="1978140" y="5915940"/>
              <a:ext cx="260542" cy="25052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defTabSz="731490" fontAlgn="base">
                <a:spcBef>
                  <a:spcPct val="0"/>
                </a:spcBef>
                <a:spcAft>
                  <a:spcPct val="0"/>
                </a:spcAft>
              </a:pPr>
              <a:r>
                <a:rPr lang="en-US" sz="1800" dirty="0">
                  <a:solidFill>
                    <a:srgbClr val="777777"/>
                  </a:solidFill>
                  <a:latin typeface="Segoe"/>
                </a:rPr>
                <a:t>4</a:t>
              </a:r>
            </a:p>
          </p:txBody>
        </p:sp>
        <p:sp>
          <p:nvSpPr>
            <p:cNvPr id="15" name="Rectangle 14"/>
            <p:cNvSpPr/>
            <p:nvPr/>
          </p:nvSpPr>
          <p:spPr>
            <a:xfrm>
              <a:off x="2269380" y="5341661"/>
              <a:ext cx="5224444" cy="235449"/>
            </a:xfrm>
            <a:prstGeom prst="rect">
              <a:avLst/>
            </a:prstGeom>
          </p:spPr>
          <p:txBody>
            <a:bodyPr wrap="none" lIns="73152" tIns="36576" rIns="73152" bIns="36576">
              <a:spAutoFit/>
            </a:bodyPr>
            <a:lstStyle/>
            <a:p>
              <a:pPr defTabSz="731490"/>
              <a:r>
                <a:rPr lang="en-US" sz="1050" dirty="0">
                  <a:solidFill>
                    <a:srgbClr val="FFFF00"/>
                  </a:solidFill>
                  <a:latin typeface="Segoe"/>
                </a:rPr>
                <a:t>Rich set of tools available to IT Profession to promote visibility into the  service</a:t>
              </a:r>
            </a:p>
          </p:txBody>
        </p:sp>
        <p:sp>
          <p:nvSpPr>
            <p:cNvPr id="16" name="Rectangle 15"/>
            <p:cNvSpPr/>
            <p:nvPr/>
          </p:nvSpPr>
          <p:spPr>
            <a:xfrm>
              <a:off x="2269379" y="5630994"/>
              <a:ext cx="5884881" cy="235449"/>
            </a:xfrm>
            <a:prstGeom prst="rect">
              <a:avLst/>
            </a:prstGeom>
          </p:spPr>
          <p:txBody>
            <a:bodyPr wrap="none" lIns="73152" tIns="36576" rIns="73152" bIns="36576">
              <a:spAutoFit/>
            </a:bodyPr>
            <a:lstStyle/>
            <a:p>
              <a:pPr defTabSz="731490"/>
              <a:r>
                <a:rPr lang="en-US" sz="1050" dirty="0">
                  <a:solidFill>
                    <a:srgbClr val="FFFF00"/>
                  </a:solidFill>
                  <a:latin typeface="Segoe"/>
                </a:rPr>
                <a:t>Integrated with world-class services such as Live Meeting and Exchange Hosted Services</a:t>
              </a:r>
            </a:p>
          </p:txBody>
        </p:sp>
        <p:sp>
          <p:nvSpPr>
            <p:cNvPr id="17" name="Rectangle 16"/>
            <p:cNvSpPr/>
            <p:nvPr/>
          </p:nvSpPr>
          <p:spPr>
            <a:xfrm>
              <a:off x="2269379" y="5920326"/>
              <a:ext cx="3619837" cy="235449"/>
            </a:xfrm>
            <a:prstGeom prst="rect">
              <a:avLst/>
            </a:prstGeom>
          </p:spPr>
          <p:txBody>
            <a:bodyPr wrap="none" lIns="73152" tIns="36576" rIns="73152" bIns="36576">
              <a:spAutoFit/>
            </a:bodyPr>
            <a:lstStyle/>
            <a:p>
              <a:pPr defTabSz="731490"/>
              <a:r>
                <a:rPr lang="en-US" sz="1050" dirty="0">
                  <a:solidFill>
                    <a:srgbClr val="FFFF00"/>
                  </a:solidFill>
                  <a:latin typeface="Segoe"/>
                </a:rPr>
                <a:t>Significant investment in monitoring and management</a:t>
              </a:r>
            </a:p>
          </p:txBody>
        </p:sp>
      </p:grpSp>
      <p:grpSp>
        <p:nvGrpSpPr>
          <p:cNvPr id="18" name="Group 201"/>
          <p:cNvGrpSpPr/>
          <p:nvPr/>
        </p:nvGrpSpPr>
        <p:grpSpPr>
          <a:xfrm>
            <a:off x="500910" y="1249527"/>
            <a:ext cx="6925728" cy="3383280"/>
            <a:chOff x="1109136" y="1627924"/>
            <a:chExt cx="6925728" cy="3383280"/>
          </a:xfrm>
        </p:grpSpPr>
        <p:grpSp>
          <p:nvGrpSpPr>
            <p:cNvPr id="19" name="Group 97"/>
            <p:cNvGrpSpPr/>
            <p:nvPr/>
          </p:nvGrpSpPr>
          <p:grpSpPr>
            <a:xfrm>
              <a:off x="4133424" y="3959645"/>
              <a:ext cx="1828800" cy="1025434"/>
              <a:chOff x="3962400" y="4267200"/>
              <a:chExt cx="2286000" cy="1709057"/>
            </a:xfrm>
          </p:grpSpPr>
          <p:sp>
            <p:nvSpPr>
              <p:cNvPr id="94" name="Rounded Rectangle 93"/>
              <p:cNvSpPr/>
              <p:nvPr/>
            </p:nvSpPr>
            <p:spPr bwMode="auto">
              <a:xfrm>
                <a:off x="3962400" y="4267200"/>
                <a:ext cx="2286000" cy="1709057"/>
              </a:xfrm>
              <a:prstGeom prst="roundRect">
                <a:avLst/>
              </a:prstGeom>
              <a:gradFill>
                <a:gsLst>
                  <a:gs pos="0">
                    <a:srgbClr val="EEEEEE"/>
                  </a:gs>
                  <a:gs pos="100000">
                    <a:srgbClr val="808080"/>
                  </a:gs>
                </a:gsLst>
                <a:lin ang="4200000" scaled="0"/>
              </a:gradFill>
              <a:ln w="9525" cap="flat" cmpd="sng" algn="ctr">
                <a:solidFill>
                  <a:schemeClr val="accent1"/>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endParaRPr lang="en-US" sz="700" b="1" dirty="0">
                  <a:solidFill>
                    <a:srgbClr val="777777"/>
                  </a:solidFill>
                  <a:latin typeface="Segoe"/>
                </a:endParaRPr>
              </a:p>
            </p:txBody>
          </p:sp>
          <p:sp>
            <p:nvSpPr>
              <p:cNvPr id="95" name="Rectangle 94"/>
              <p:cNvSpPr/>
              <p:nvPr/>
            </p:nvSpPr>
            <p:spPr bwMode="auto">
              <a:xfrm>
                <a:off x="4191000" y="5029200"/>
                <a:ext cx="1905000" cy="304800"/>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HMC MPS/MPF</a:t>
                </a:r>
              </a:p>
            </p:txBody>
          </p:sp>
          <p:sp>
            <p:nvSpPr>
              <p:cNvPr id="96" name="Rectangle 95"/>
              <p:cNvSpPr/>
              <p:nvPr/>
            </p:nvSpPr>
            <p:spPr bwMode="auto">
              <a:xfrm>
                <a:off x="4191000" y="4495800"/>
                <a:ext cx="1905000" cy="209006"/>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HMC namespaces</a:t>
                </a:r>
              </a:p>
            </p:txBody>
          </p:sp>
          <p:sp>
            <p:nvSpPr>
              <p:cNvPr id="97" name="Rectangle 96"/>
              <p:cNvSpPr/>
              <p:nvPr/>
            </p:nvSpPr>
            <p:spPr bwMode="auto">
              <a:xfrm>
                <a:off x="4191000" y="5334000"/>
                <a:ext cx="1905000" cy="381000"/>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Providers</a:t>
                </a:r>
              </a:p>
            </p:txBody>
          </p:sp>
          <p:cxnSp>
            <p:nvCxnSpPr>
              <p:cNvPr id="98" name="Straight Arrow Connector 97"/>
              <p:cNvCxnSpPr/>
              <p:nvPr/>
            </p:nvCxnSpPr>
            <p:spPr bwMode="auto">
              <a:xfrm rot="5400000" flipH="1" flipV="1">
                <a:off x="4945778" y="4884022"/>
                <a:ext cx="320038" cy="793"/>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grpSp>
        <p:sp>
          <p:nvSpPr>
            <p:cNvPr id="20" name="Rounded Rectangle 19"/>
            <p:cNvSpPr/>
            <p:nvPr/>
          </p:nvSpPr>
          <p:spPr bwMode="auto">
            <a:xfrm>
              <a:off x="2792304" y="3639604"/>
              <a:ext cx="1219200" cy="1345474"/>
            </a:xfrm>
            <a:prstGeom prst="roundRect">
              <a:avLst/>
            </a:prstGeom>
            <a:gradFill>
              <a:gsLst>
                <a:gs pos="0">
                  <a:srgbClr val="EEEEEE"/>
                </a:gs>
                <a:gs pos="100000">
                  <a:srgbClr val="808080"/>
                </a:gs>
              </a:gsLst>
              <a:lin ang="4200000" scaled="0"/>
            </a:gradFill>
            <a:ln w="9525" cap="flat" cmpd="sng" algn="ctr">
              <a:solidFill>
                <a:schemeClr val="accent1"/>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endParaRPr lang="en-US" sz="700" b="1" dirty="0">
                <a:solidFill>
                  <a:srgbClr val="777777"/>
                </a:solidFill>
                <a:latin typeface="Segoe"/>
              </a:endParaRPr>
            </a:p>
          </p:txBody>
        </p:sp>
        <p:sp>
          <p:nvSpPr>
            <p:cNvPr id="21" name="Rounded Rectangle 20"/>
            <p:cNvSpPr/>
            <p:nvPr/>
          </p:nvSpPr>
          <p:spPr bwMode="auto">
            <a:xfrm>
              <a:off x="6327984" y="3700999"/>
              <a:ext cx="1645920" cy="1045029"/>
            </a:xfrm>
            <a:prstGeom prst="roundRect">
              <a:avLst/>
            </a:prstGeom>
            <a:gradFill>
              <a:gsLst>
                <a:gs pos="0">
                  <a:srgbClr val="EEEEEE"/>
                </a:gs>
                <a:gs pos="100000">
                  <a:srgbClr val="808080"/>
                </a:gs>
              </a:gsLst>
              <a:lin ang="4200000" scaled="0"/>
            </a:gradFill>
            <a:ln w="9525" cap="flat" cmpd="sng" algn="ctr">
              <a:solidFill>
                <a:schemeClr val="accent1"/>
              </a:solidFill>
              <a:prstDash val="sysDash"/>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endParaRPr lang="en-US" sz="700" b="1" dirty="0">
                <a:solidFill>
                  <a:srgbClr val="777777"/>
                </a:solidFill>
                <a:latin typeface="Segoe"/>
              </a:endParaRPr>
            </a:p>
          </p:txBody>
        </p:sp>
        <p:sp>
          <p:nvSpPr>
            <p:cNvPr id="22" name="Rounded Rectangle 21"/>
            <p:cNvSpPr/>
            <p:nvPr/>
          </p:nvSpPr>
          <p:spPr bwMode="auto">
            <a:xfrm>
              <a:off x="6206064" y="3784602"/>
              <a:ext cx="1524000" cy="1045029"/>
            </a:xfrm>
            <a:prstGeom prst="roundRect">
              <a:avLst/>
            </a:prstGeom>
            <a:gradFill>
              <a:gsLst>
                <a:gs pos="0">
                  <a:srgbClr val="EEEEEE"/>
                </a:gs>
                <a:gs pos="100000">
                  <a:srgbClr val="808080"/>
                </a:gs>
              </a:gsLst>
              <a:lin ang="4200000" scaled="0"/>
            </a:gradFill>
            <a:ln w="9525" cap="flat" cmpd="sng" algn="ctr">
              <a:solidFill>
                <a:schemeClr val="accent1"/>
              </a:solidFill>
              <a:prstDash val="sysDash"/>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endParaRPr lang="en-US" sz="700" b="1" dirty="0">
                <a:solidFill>
                  <a:srgbClr val="777777"/>
                </a:solidFill>
                <a:latin typeface="Segoe"/>
              </a:endParaRPr>
            </a:p>
          </p:txBody>
        </p:sp>
        <p:sp>
          <p:nvSpPr>
            <p:cNvPr id="23" name="Rounded Rectangle 22"/>
            <p:cNvSpPr/>
            <p:nvPr/>
          </p:nvSpPr>
          <p:spPr bwMode="auto">
            <a:xfrm>
              <a:off x="6084144" y="3913924"/>
              <a:ext cx="1463040" cy="1045029"/>
            </a:xfrm>
            <a:prstGeom prst="roundRect">
              <a:avLst/>
            </a:prstGeom>
            <a:gradFill>
              <a:gsLst>
                <a:gs pos="0">
                  <a:srgbClr val="EEEEEE"/>
                </a:gs>
                <a:gs pos="100000">
                  <a:srgbClr val="808080"/>
                </a:gs>
              </a:gsLst>
              <a:lin ang="4200000" scaled="0"/>
            </a:gradFill>
            <a:ln w="9525" cap="flat" cmpd="sng" algn="ctr">
              <a:solidFill>
                <a:schemeClr val="accent1"/>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endParaRPr lang="en-US" sz="700" b="1" dirty="0">
                <a:solidFill>
                  <a:srgbClr val="777777"/>
                </a:solidFill>
                <a:latin typeface="Segoe"/>
              </a:endParaRPr>
            </a:p>
          </p:txBody>
        </p:sp>
        <p:sp>
          <p:nvSpPr>
            <p:cNvPr id="24" name="Rectangle 23"/>
            <p:cNvSpPr/>
            <p:nvPr/>
          </p:nvSpPr>
          <p:spPr bwMode="auto">
            <a:xfrm>
              <a:off x="6145104" y="4120318"/>
              <a:ext cx="609600" cy="501614"/>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t"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Sharepoint</a:t>
              </a:r>
            </a:p>
          </p:txBody>
        </p:sp>
        <p:sp>
          <p:nvSpPr>
            <p:cNvPr id="25" name="Rectangle 24"/>
            <p:cNvSpPr/>
            <p:nvPr/>
          </p:nvSpPr>
          <p:spPr bwMode="auto">
            <a:xfrm>
              <a:off x="6267024" y="4245722"/>
              <a:ext cx="609600" cy="501614"/>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t"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OCS</a:t>
              </a:r>
            </a:p>
          </p:txBody>
        </p:sp>
        <p:sp>
          <p:nvSpPr>
            <p:cNvPr id="26" name="Rectangle 25"/>
            <p:cNvSpPr/>
            <p:nvPr/>
          </p:nvSpPr>
          <p:spPr bwMode="auto">
            <a:xfrm>
              <a:off x="6449904" y="4371125"/>
              <a:ext cx="609600" cy="501614"/>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t"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Exchange</a:t>
              </a:r>
            </a:p>
          </p:txBody>
        </p:sp>
        <p:sp>
          <p:nvSpPr>
            <p:cNvPr id="27" name="Rectangle 26"/>
            <p:cNvSpPr/>
            <p:nvPr/>
          </p:nvSpPr>
          <p:spPr bwMode="auto">
            <a:xfrm>
              <a:off x="4377264" y="2725204"/>
              <a:ext cx="670560" cy="320041"/>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Provisioning </a:t>
              </a:r>
            </a:p>
            <a:p>
              <a:pPr algn="ctr" fontAlgn="base">
                <a:spcBef>
                  <a:spcPct val="0"/>
                </a:spcBef>
                <a:spcAft>
                  <a:spcPct val="0"/>
                </a:spcAft>
              </a:pPr>
              <a:r>
                <a:rPr lang="en-US" sz="700" dirty="0">
                  <a:solidFill>
                    <a:srgbClr val="777777"/>
                  </a:solidFill>
                  <a:latin typeface="Segoe"/>
                </a:rPr>
                <a:t>web  Service</a:t>
              </a:r>
            </a:p>
          </p:txBody>
        </p:sp>
        <p:sp>
          <p:nvSpPr>
            <p:cNvPr id="28" name="Rectangle 27"/>
            <p:cNvSpPr/>
            <p:nvPr/>
          </p:nvSpPr>
          <p:spPr bwMode="auto">
            <a:xfrm>
              <a:off x="2853264" y="2827095"/>
              <a:ext cx="1463040" cy="209006"/>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BPO Admin portal</a:t>
              </a:r>
            </a:p>
          </p:txBody>
        </p:sp>
        <p:cxnSp>
          <p:nvCxnSpPr>
            <p:cNvPr id="29" name="Straight Arrow Connector 28"/>
            <p:cNvCxnSpPr/>
            <p:nvPr/>
          </p:nvCxnSpPr>
          <p:spPr bwMode="auto">
            <a:xfrm rot="5400000" flipH="1" flipV="1">
              <a:off x="4037730" y="3140939"/>
              <a:ext cx="192024" cy="635"/>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cxnSp>
          <p:nvCxnSpPr>
            <p:cNvPr id="30" name="Straight Arrow Connector 29"/>
            <p:cNvCxnSpPr/>
            <p:nvPr/>
          </p:nvCxnSpPr>
          <p:spPr bwMode="auto">
            <a:xfrm>
              <a:off x="5840304" y="4782605"/>
              <a:ext cx="609600" cy="871"/>
            </a:xfrm>
            <a:prstGeom prst="straightConnector1">
              <a:avLst/>
            </a:prstGeom>
            <a:solidFill>
              <a:schemeClr val="bg1"/>
            </a:solidFill>
            <a:ln w="9525" cap="flat" cmpd="sng" algn="ctr">
              <a:solidFill>
                <a:schemeClr val="tx2"/>
              </a:solidFill>
              <a:prstDash val="solid"/>
              <a:round/>
              <a:headEnd type="none" w="med" len="med"/>
              <a:tailEnd type="arrow" w="sm" len="sm"/>
            </a:ln>
            <a:effectLst/>
          </p:spPr>
        </p:cxnSp>
        <p:cxnSp>
          <p:nvCxnSpPr>
            <p:cNvPr id="31" name="Straight Arrow Connector 30"/>
            <p:cNvCxnSpPr/>
            <p:nvPr/>
          </p:nvCxnSpPr>
          <p:spPr bwMode="auto">
            <a:xfrm>
              <a:off x="5840304" y="4691164"/>
              <a:ext cx="426720" cy="871"/>
            </a:xfrm>
            <a:prstGeom prst="straightConnector1">
              <a:avLst/>
            </a:prstGeom>
            <a:solidFill>
              <a:schemeClr val="bg1"/>
            </a:solidFill>
            <a:ln w="9525" cap="flat" cmpd="sng" algn="ctr">
              <a:solidFill>
                <a:schemeClr val="tx2"/>
              </a:solidFill>
              <a:prstDash val="solid"/>
              <a:round/>
              <a:headEnd type="none" w="med" len="med"/>
              <a:tailEnd type="arrow" w="sm" len="sm"/>
            </a:ln>
            <a:effectLst/>
          </p:spPr>
        </p:cxnSp>
        <p:cxnSp>
          <p:nvCxnSpPr>
            <p:cNvPr id="32" name="Straight Arrow Connector 31"/>
            <p:cNvCxnSpPr/>
            <p:nvPr/>
          </p:nvCxnSpPr>
          <p:spPr bwMode="auto">
            <a:xfrm>
              <a:off x="5840304" y="4554005"/>
              <a:ext cx="304800" cy="871"/>
            </a:xfrm>
            <a:prstGeom prst="straightConnector1">
              <a:avLst/>
            </a:prstGeom>
            <a:solidFill>
              <a:schemeClr val="bg1"/>
            </a:solidFill>
            <a:ln w="9525" cap="flat" cmpd="sng" algn="ctr">
              <a:solidFill>
                <a:schemeClr val="tx2"/>
              </a:solidFill>
              <a:prstDash val="solid"/>
              <a:round/>
              <a:headEnd type="none" w="med" len="med"/>
              <a:tailEnd type="arrow" w="sm" len="sm"/>
            </a:ln>
            <a:effectLst/>
          </p:spPr>
        </p:cxnSp>
        <p:sp>
          <p:nvSpPr>
            <p:cNvPr id="33" name="Isosceles Triangle 32"/>
            <p:cNvSpPr/>
            <p:nvPr/>
          </p:nvSpPr>
          <p:spPr bwMode="auto">
            <a:xfrm>
              <a:off x="6937584" y="3959644"/>
              <a:ext cx="487680" cy="334410"/>
            </a:xfrm>
            <a:prstGeom prst="triangle">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AD</a:t>
              </a:r>
            </a:p>
          </p:txBody>
        </p:sp>
        <p:sp>
          <p:nvSpPr>
            <p:cNvPr id="34" name="Rounded Rectangle 33"/>
            <p:cNvSpPr/>
            <p:nvPr/>
          </p:nvSpPr>
          <p:spPr bwMode="auto">
            <a:xfrm>
              <a:off x="6754704" y="3454111"/>
              <a:ext cx="670560" cy="185493"/>
            </a:xfrm>
            <a:prstGeom prst="round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Live Meeting</a:t>
              </a:r>
            </a:p>
          </p:txBody>
        </p:sp>
        <p:sp>
          <p:nvSpPr>
            <p:cNvPr id="35" name="TextBox 34"/>
            <p:cNvSpPr txBox="1"/>
            <p:nvPr/>
          </p:nvSpPr>
          <p:spPr>
            <a:xfrm>
              <a:off x="7120464" y="3045244"/>
              <a:ext cx="792480" cy="295466"/>
            </a:xfrm>
            <a:prstGeom prst="rect">
              <a:avLst/>
            </a:prstGeom>
            <a:noFill/>
          </p:spPr>
          <p:txBody>
            <a:bodyPr wrap="square" lIns="73152" tIns="36576" rIns="73152" bIns="36576" rtlCol="0">
              <a:spAutoFit/>
            </a:bodyPr>
            <a:lstStyle/>
            <a:p>
              <a:pPr defTabSz="731490"/>
              <a:r>
                <a:rPr lang="en-US" sz="700" b="1" dirty="0">
                  <a:solidFill>
                    <a:srgbClr val="777777"/>
                  </a:solidFill>
                  <a:latin typeface="Segoe"/>
                </a:rPr>
                <a:t>Syndicated services</a:t>
              </a:r>
            </a:p>
          </p:txBody>
        </p:sp>
        <p:sp>
          <p:nvSpPr>
            <p:cNvPr id="36" name="Rectangle 35"/>
            <p:cNvSpPr/>
            <p:nvPr/>
          </p:nvSpPr>
          <p:spPr bwMode="auto">
            <a:xfrm>
              <a:off x="2975184" y="4645444"/>
              <a:ext cx="853440" cy="214230"/>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BPO specific KB</a:t>
              </a:r>
            </a:p>
          </p:txBody>
        </p:sp>
        <p:sp>
          <p:nvSpPr>
            <p:cNvPr id="37" name="Rectangle 36"/>
            <p:cNvSpPr/>
            <p:nvPr/>
          </p:nvSpPr>
          <p:spPr bwMode="auto">
            <a:xfrm>
              <a:off x="2975184" y="4371124"/>
              <a:ext cx="853440" cy="203781"/>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Alert publishing</a:t>
              </a:r>
            </a:p>
          </p:txBody>
        </p:sp>
        <p:sp>
          <p:nvSpPr>
            <p:cNvPr id="38" name="Rectangle 37"/>
            <p:cNvSpPr/>
            <p:nvPr/>
          </p:nvSpPr>
          <p:spPr bwMode="auto">
            <a:xfrm>
              <a:off x="2975184" y="4096805"/>
              <a:ext cx="853440" cy="193330"/>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Ticket mgmt</a:t>
              </a:r>
            </a:p>
          </p:txBody>
        </p:sp>
        <p:sp>
          <p:nvSpPr>
            <p:cNvPr id="39" name="Rectangle 38"/>
            <p:cNvSpPr/>
            <p:nvPr/>
          </p:nvSpPr>
          <p:spPr bwMode="auto">
            <a:xfrm>
              <a:off x="2975184" y="3731044"/>
              <a:ext cx="853440" cy="292608"/>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Customer centric </a:t>
              </a:r>
            </a:p>
            <a:p>
              <a:pPr algn="ctr" fontAlgn="base">
                <a:spcBef>
                  <a:spcPct val="0"/>
                </a:spcBef>
                <a:spcAft>
                  <a:spcPct val="0"/>
                </a:spcAft>
              </a:pPr>
              <a:r>
                <a:rPr lang="en-US" sz="700" dirty="0">
                  <a:solidFill>
                    <a:srgbClr val="777777"/>
                  </a:solidFill>
                  <a:latin typeface="Segoe"/>
                </a:rPr>
                <a:t>service health</a:t>
              </a:r>
            </a:p>
          </p:txBody>
        </p:sp>
        <p:sp>
          <p:nvSpPr>
            <p:cNvPr id="40" name="Rectangle 39"/>
            <p:cNvSpPr/>
            <p:nvPr/>
          </p:nvSpPr>
          <p:spPr bwMode="auto">
            <a:xfrm>
              <a:off x="2914224" y="3228125"/>
              <a:ext cx="3718560" cy="209006"/>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Service Object model</a:t>
              </a:r>
            </a:p>
          </p:txBody>
        </p:sp>
        <p:cxnSp>
          <p:nvCxnSpPr>
            <p:cNvPr id="41" name="Straight Arrow Connector 40"/>
            <p:cNvCxnSpPr/>
            <p:nvPr/>
          </p:nvCxnSpPr>
          <p:spPr bwMode="auto">
            <a:xfrm rot="5400000" flipH="1" flipV="1">
              <a:off x="3245251" y="3131797"/>
              <a:ext cx="192023" cy="634"/>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sp>
          <p:nvSpPr>
            <p:cNvPr id="42" name="Oval 41"/>
            <p:cNvSpPr/>
            <p:nvPr/>
          </p:nvSpPr>
          <p:spPr bwMode="auto">
            <a:xfrm>
              <a:off x="6267024" y="2770924"/>
              <a:ext cx="426720" cy="292608"/>
            </a:xfrm>
            <a:prstGeom prst="ellipse">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Sign in </a:t>
              </a:r>
            </a:p>
            <a:p>
              <a:pPr algn="ctr" fontAlgn="base">
                <a:spcBef>
                  <a:spcPct val="0"/>
                </a:spcBef>
                <a:spcAft>
                  <a:spcPct val="0"/>
                </a:spcAft>
              </a:pPr>
              <a:r>
                <a:rPr lang="en-US" sz="700" dirty="0">
                  <a:solidFill>
                    <a:srgbClr val="777777"/>
                  </a:solidFill>
                  <a:latin typeface="Segoe"/>
                </a:rPr>
                <a:t>service</a:t>
              </a:r>
            </a:p>
          </p:txBody>
        </p:sp>
        <p:cxnSp>
          <p:nvCxnSpPr>
            <p:cNvPr id="43" name="Straight Arrow Connector 42"/>
            <p:cNvCxnSpPr/>
            <p:nvPr/>
          </p:nvCxnSpPr>
          <p:spPr bwMode="auto">
            <a:xfrm rot="5400000" flipH="1" flipV="1">
              <a:off x="3234343" y="2405085"/>
              <a:ext cx="823437" cy="635"/>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sp>
          <p:nvSpPr>
            <p:cNvPr id="44" name="TextBox 43"/>
            <p:cNvSpPr txBox="1"/>
            <p:nvPr/>
          </p:nvSpPr>
          <p:spPr>
            <a:xfrm>
              <a:off x="2914224" y="2046405"/>
              <a:ext cx="731520" cy="295466"/>
            </a:xfrm>
            <a:prstGeom prst="rect">
              <a:avLst/>
            </a:prstGeom>
            <a:noFill/>
          </p:spPr>
          <p:txBody>
            <a:bodyPr wrap="square" lIns="73152" tIns="36576" rIns="73152" bIns="36576" rtlCol="0">
              <a:spAutoFit/>
            </a:bodyPr>
            <a:lstStyle/>
            <a:p>
              <a:pPr algn="ctr" fontAlgn="base">
                <a:spcBef>
                  <a:spcPct val="0"/>
                </a:spcBef>
                <a:spcAft>
                  <a:spcPct val="0"/>
                </a:spcAft>
              </a:pPr>
              <a:r>
                <a:rPr lang="en-US" sz="700" dirty="0">
                  <a:solidFill>
                    <a:srgbClr val="777777"/>
                  </a:solidFill>
                  <a:latin typeface="Segoe"/>
                </a:rPr>
                <a:t>Customer Premise</a:t>
              </a:r>
            </a:p>
          </p:txBody>
        </p:sp>
        <p:sp>
          <p:nvSpPr>
            <p:cNvPr id="45" name="Oval 44"/>
            <p:cNvSpPr/>
            <p:nvPr/>
          </p:nvSpPr>
          <p:spPr bwMode="auto">
            <a:xfrm>
              <a:off x="4682064" y="1993684"/>
              <a:ext cx="304800" cy="228600"/>
            </a:xfrm>
            <a:prstGeom prst="ellipse">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endParaRPr lang="en-US" sz="700" dirty="0">
                <a:solidFill>
                  <a:srgbClr val="777777"/>
                </a:solidFill>
                <a:latin typeface="Segoe"/>
              </a:endParaRPr>
            </a:p>
          </p:txBody>
        </p:sp>
        <p:grpSp>
          <p:nvGrpSpPr>
            <p:cNvPr id="46" name="Group 144"/>
            <p:cNvGrpSpPr/>
            <p:nvPr/>
          </p:nvGrpSpPr>
          <p:grpSpPr>
            <a:xfrm>
              <a:off x="7181424" y="1673644"/>
              <a:ext cx="182880" cy="137160"/>
              <a:chOff x="1371600" y="990600"/>
              <a:chExt cx="228600" cy="228600"/>
            </a:xfrm>
          </p:grpSpPr>
          <p:sp>
            <p:nvSpPr>
              <p:cNvPr id="92" name="Oval 91"/>
              <p:cNvSpPr/>
              <p:nvPr/>
            </p:nvSpPr>
            <p:spPr bwMode="auto">
              <a:xfrm>
                <a:off x="1447800" y="990600"/>
                <a:ext cx="76200" cy="762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endParaRPr lang="en-US" sz="400" b="1" dirty="0">
                  <a:solidFill>
                    <a:srgbClr val="777777"/>
                  </a:solidFill>
                  <a:latin typeface="Tahoma" pitchFamily="34" charset="0"/>
                </a:endParaRPr>
              </a:p>
            </p:txBody>
          </p:sp>
          <p:sp>
            <p:nvSpPr>
              <p:cNvPr id="93" name="Isosceles Triangle 92"/>
              <p:cNvSpPr/>
              <p:nvPr/>
            </p:nvSpPr>
            <p:spPr bwMode="auto">
              <a:xfrm>
                <a:off x="1371600" y="1066800"/>
                <a:ext cx="228600" cy="152400"/>
              </a:xfrm>
              <a:prstGeom prst="triangle">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endParaRPr lang="en-US" sz="400" b="1" dirty="0">
                  <a:solidFill>
                    <a:srgbClr val="777777"/>
                  </a:solidFill>
                  <a:latin typeface="Tahoma" pitchFamily="34" charset="0"/>
                </a:endParaRPr>
              </a:p>
            </p:txBody>
          </p:sp>
        </p:grpSp>
        <p:grpSp>
          <p:nvGrpSpPr>
            <p:cNvPr id="47" name="Group 145"/>
            <p:cNvGrpSpPr/>
            <p:nvPr/>
          </p:nvGrpSpPr>
          <p:grpSpPr>
            <a:xfrm>
              <a:off x="4783759" y="1627924"/>
              <a:ext cx="182880" cy="137160"/>
              <a:chOff x="1371600" y="990600"/>
              <a:chExt cx="228600" cy="228600"/>
            </a:xfrm>
          </p:grpSpPr>
          <p:sp>
            <p:nvSpPr>
              <p:cNvPr id="90" name="Oval 89"/>
              <p:cNvSpPr/>
              <p:nvPr/>
            </p:nvSpPr>
            <p:spPr bwMode="auto">
              <a:xfrm>
                <a:off x="1447800" y="990600"/>
                <a:ext cx="76200" cy="762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endParaRPr lang="en-US" sz="400" b="1" dirty="0">
                  <a:solidFill>
                    <a:srgbClr val="777777"/>
                  </a:solidFill>
                  <a:latin typeface="Tahoma" pitchFamily="34" charset="0"/>
                </a:endParaRPr>
              </a:p>
            </p:txBody>
          </p:sp>
          <p:sp>
            <p:nvSpPr>
              <p:cNvPr id="91" name="Isosceles Triangle 90"/>
              <p:cNvSpPr/>
              <p:nvPr/>
            </p:nvSpPr>
            <p:spPr bwMode="auto">
              <a:xfrm>
                <a:off x="1371600" y="1066800"/>
                <a:ext cx="228600" cy="152400"/>
              </a:xfrm>
              <a:prstGeom prst="triangle">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endParaRPr lang="en-US" sz="400" b="1" dirty="0">
                  <a:solidFill>
                    <a:srgbClr val="777777"/>
                  </a:solidFill>
                  <a:latin typeface="Tahoma" pitchFamily="34" charset="0"/>
                </a:endParaRPr>
              </a:p>
            </p:txBody>
          </p:sp>
        </p:grpSp>
        <p:sp>
          <p:nvSpPr>
            <p:cNvPr id="48" name="TextBox 47"/>
            <p:cNvSpPr txBox="1"/>
            <p:nvPr/>
          </p:nvSpPr>
          <p:spPr>
            <a:xfrm>
              <a:off x="4478960" y="1765085"/>
              <a:ext cx="694357" cy="181588"/>
            </a:xfrm>
            <a:prstGeom prst="rect">
              <a:avLst/>
            </a:prstGeom>
            <a:noFill/>
          </p:spPr>
          <p:txBody>
            <a:bodyPr wrap="none" lIns="73152" tIns="36576" rIns="73152" bIns="36576" rtlCol="0">
              <a:spAutoFit/>
            </a:bodyPr>
            <a:lstStyle/>
            <a:p>
              <a:pPr algn="ctr" fontAlgn="base">
                <a:spcBef>
                  <a:spcPct val="0"/>
                </a:spcBef>
                <a:spcAft>
                  <a:spcPct val="0"/>
                </a:spcAft>
              </a:pPr>
              <a:r>
                <a:rPr lang="en-US" sz="700" dirty="0">
                  <a:solidFill>
                    <a:srgbClr val="777777"/>
                  </a:solidFill>
                  <a:latin typeface="Segoe"/>
                </a:rPr>
                <a:t>IT Generalist</a:t>
              </a:r>
            </a:p>
          </p:txBody>
        </p:sp>
        <p:sp>
          <p:nvSpPr>
            <p:cNvPr id="49" name="TextBox 48"/>
            <p:cNvSpPr txBox="1"/>
            <p:nvPr/>
          </p:nvSpPr>
          <p:spPr>
            <a:xfrm>
              <a:off x="7011280" y="1810805"/>
              <a:ext cx="540469" cy="181588"/>
            </a:xfrm>
            <a:prstGeom prst="rect">
              <a:avLst/>
            </a:prstGeom>
            <a:noFill/>
          </p:spPr>
          <p:txBody>
            <a:bodyPr wrap="none" lIns="73152" tIns="36576" rIns="73152" bIns="36576" rtlCol="0">
              <a:spAutoFit/>
            </a:bodyPr>
            <a:lstStyle/>
            <a:p>
              <a:pPr algn="ctr" fontAlgn="base">
                <a:spcBef>
                  <a:spcPct val="0"/>
                </a:spcBef>
                <a:spcAft>
                  <a:spcPct val="0"/>
                </a:spcAft>
              </a:pPr>
              <a:r>
                <a:rPr lang="en-US" sz="700" dirty="0">
                  <a:solidFill>
                    <a:srgbClr val="777777"/>
                  </a:solidFill>
                  <a:latin typeface="Segoe"/>
                </a:rPr>
                <a:t>End User</a:t>
              </a:r>
            </a:p>
          </p:txBody>
        </p:sp>
        <p:cxnSp>
          <p:nvCxnSpPr>
            <p:cNvPr id="50" name="Straight Arrow Connector 49"/>
            <p:cNvCxnSpPr/>
            <p:nvPr/>
          </p:nvCxnSpPr>
          <p:spPr bwMode="auto">
            <a:xfrm rot="5400000">
              <a:off x="6427044" y="2885066"/>
              <a:ext cx="1143000" cy="1270"/>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cxnSp>
          <p:nvCxnSpPr>
            <p:cNvPr id="51" name="Straight Arrow Connector 50"/>
            <p:cNvCxnSpPr/>
            <p:nvPr/>
          </p:nvCxnSpPr>
          <p:spPr bwMode="auto">
            <a:xfrm rot="5400000">
              <a:off x="7090619" y="2907449"/>
              <a:ext cx="1645920" cy="1270"/>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cxnSp>
          <p:nvCxnSpPr>
            <p:cNvPr id="52" name="Straight Arrow Connector 51"/>
            <p:cNvCxnSpPr/>
            <p:nvPr/>
          </p:nvCxnSpPr>
          <p:spPr bwMode="auto">
            <a:xfrm rot="5400000">
              <a:off x="4575384" y="2450726"/>
              <a:ext cx="457200" cy="1270"/>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sp>
          <p:nvSpPr>
            <p:cNvPr id="53" name="Oval 52"/>
            <p:cNvSpPr/>
            <p:nvPr/>
          </p:nvSpPr>
          <p:spPr bwMode="auto">
            <a:xfrm>
              <a:off x="6449904" y="2085124"/>
              <a:ext cx="182880" cy="137160"/>
            </a:xfrm>
            <a:prstGeom prst="ellipse">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endParaRPr lang="en-US" sz="700" dirty="0">
                <a:solidFill>
                  <a:srgbClr val="777777"/>
                </a:solidFill>
                <a:latin typeface="Segoe"/>
              </a:endParaRPr>
            </a:p>
          </p:txBody>
        </p:sp>
        <p:sp>
          <p:nvSpPr>
            <p:cNvPr id="54" name="TextBox 53"/>
            <p:cNvSpPr txBox="1"/>
            <p:nvPr/>
          </p:nvSpPr>
          <p:spPr>
            <a:xfrm>
              <a:off x="6754704" y="2085124"/>
              <a:ext cx="971676" cy="289310"/>
            </a:xfrm>
            <a:prstGeom prst="rect">
              <a:avLst/>
            </a:prstGeom>
            <a:noFill/>
          </p:spPr>
          <p:txBody>
            <a:bodyPr wrap="none" lIns="73152" tIns="36576" rIns="73152" bIns="36576" rtlCol="0">
              <a:spAutoFit/>
            </a:bodyPr>
            <a:lstStyle/>
            <a:p>
              <a:pPr algn="ctr" fontAlgn="base">
                <a:spcBef>
                  <a:spcPct val="0"/>
                </a:spcBef>
                <a:spcAft>
                  <a:spcPct val="0"/>
                </a:spcAft>
              </a:pPr>
              <a:r>
                <a:rPr lang="en-US" sz="700" dirty="0">
                  <a:solidFill>
                    <a:srgbClr val="777777"/>
                  </a:solidFill>
                  <a:latin typeface="Segoe"/>
                </a:rPr>
                <a:t>Service applet SSO</a:t>
              </a:r>
            </a:p>
            <a:p>
              <a:pPr algn="ctr" fontAlgn="base">
                <a:spcBef>
                  <a:spcPct val="0"/>
                </a:spcBef>
                <a:spcAft>
                  <a:spcPct val="0"/>
                </a:spcAft>
              </a:pPr>
              <a:r>
                <a:rPr lang="en-US" sz="700" dirty="0">
                  <a:solidFill>
                    <a:srgbClr val="777777"/>
                  </a:solidFill>
                  <a:latin typeface="Segoe"/>
                </a:rPr>
                <a:t>and client config</a:t>
              </a:r>
            </a:p>
          </p:txBody>
        </p:sp>
        <p:sp>
          <p:nvSpPr>
            <p:cNvPr id="55" name="Left Brace 54"/>
            <p:cNvSpPr/>
            <p:nvPr/>
          </p:nvSpPr>
          <p:spPr bwMode="auto">
            <a:xfrm rot="5400000">
              <a:off x="4415364" y="1071664"/>
              <a:ext cx="45720" cy="1706880"/>
            </a:xfrm>
            <a:prstGeom prst="leftBrace">
              <a:avLst/>
            </a:prstGeom>
            <a:solidFill>
              <a:schemeClr val="bg1"/>
            </a:solidFill>
            <a:ln w="9525" cap="flat" cmpd="sng" algn="ctr">
              <a:solidFill>
                <a:schemeClr val="tx1"/>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rtl="0" fontAlgn="base">
                <a:spcBef>
                  <a:spcPct val="0"/>
                </a:spcBef>
                <a:spcAft>
                  <a:spcPct val="0"/>
                </a:spcAft>
              </a:pPr>
              <a:endParaRPr lang="en-US" sz="700" b="1" dirty="0">
                <a:solidFill>
                  <a:srgbClr val="777777"/>
                </a:solidFill>
                <a:latin typeface="Segoe"/>
              </a:endParaRPr>
            </a:p>
          </p:txBody>
        </p:sp>
        <p:sp>
          <p:nvSpPr>
            <p:cNvPr id="56" name="Left Brace 55"/>
            <p:cNvSpPr/>
            <p:nvPr/>
          </p:nvSpPr>
          <p:spPr bwMode="auto">
            <a:xfrm rot="5400000">
              <a:off x="7189044" y="1147864"/>
              <a:ext cx="45720" cy="1645920"/>
            </a:xfrm>
            <a:prstGeom prst="leftBrace">
              <a:avLst/>
            </a:prstGeom>
            <a:solidFill>
              <a:schemeClr val="bg1"/>
            </a:solidFill>
            <a:ln w="9525" cap="flat" cmpd="sng" algn="ctr">
              <a:solidFill>
                <a:schemeClr val="tx1"/>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rtl="0" fontAlgn="base">
                <a:spcBef>
                  <a:spcPct val="0"/>
                </a:spcBef>
                <a:spcAft>
                  <a:spcPct val="0"/>
                </a:spcAft>
              </a:pPr>
              <a:endParaRPr lang="en-US" sz="700" b="1" dirty="0">
                <a:solidFill>
                  <a:srgbClr val="777777"/>
                </a:solidFill>
                <a:latin typeface="Segoe"/>
              </a:endParaRPr>
            </a:p>
          </p:txBody>
        </p:sp>
        <p:grpSp>
          <p:nvGrpSpPr>
            <p:cNvPr id="57" name="Group 189"/>
            <p:cNvGrpSpPr/>
            <p:nvPr/>
          </p:nvGrpSpPr>
          <p:grpSpPr>
            <a:xfrm>
              <a:off x="1877904" y="1810804"/>
              <a:ext cx="182880" cy="137160"/>
              <a:chOff x="1371600" y="990600"/>
              <a:chExt cx="228600" cy="228600"/>
            </a:xfrm>
          </p:grpSpPr>
          <p:sp>
            <p:nvSpPr>
              <p:cNvPr id="88" name="Oval 87"/>
              <p:cNvSpPr/>
              <p:nvPr/>
            </p:nvSpPr>
            <p:spPr bwMode="auto">
              <a:xfrm>
                <a:off x="1447800" y="990600"/>
                <a:ext cx="76200" cy="762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endParaRPr lang="en-US" sz="400" b="1" dirty="0">
                  <a:solidFill>
                    <a:srgbClr val="777777"/>
                  </a:solidFill>
                  <a:latin typeface="Tahoma" pitchFamily="34" charset="0"/>
                </a:endParaRPr>
              </a:p>
            </p:txBody>
          </p:sp>
          <p:sp>
            <p:nvSpPr>
              <p:cNvPr id="89" name="Isosceles Triangle 88"/>
              <p:cNvSpPr/>
              <p:nvPr/>
            </p:nvSpPr>
            <p:spPr bwMode="auto">
              <a:xfrm>
                <a:off x="1371600" y="1066800"/>
                <a:ext cx="228600" cy="152400"/>
              </a:xfrm>
              <a:prstGeom prst="triangle">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endParaRPr lang="en-US" sz="400" b="1" dirty="0">
                  <a:solidFill>
                    <a:srgbClr val="777777"/>
                  </a:solidFill>
                  <a:latin typeface="Tahoma" pitchFamily="34" charset="0"/>
                </a:endParaRPr>
              </a:p>
            </p:txBody>
          </p:sp>
        </p:grpSp>
        <p:sp>
          <p:nvSpPr>
            <p:cNvPr id="58" name="TextBox 57"/>
            <p:cNvSpPr txBox="1"/>
            <p:nvPr/>
          </p:nvSpPr>
          <p:spPr>
            <a:xfrm>
              <a:off x="1573104" y="1947965"/>
              <a:ext cx="1127168" cy="181588"/>
            </a:xfrm>
            <a:prstGeom prst="rect">
              <a:avLst/>
            </a:prstGeom>
            <a:noFill/>
          </p:spPr>
          <p:txBody>
            <a:bodyPr wrap="none" lIns="73152" tIns="36576" rIns="73152" bIns="36576" rtlCol="0">
              <a:spAutoFit/>
            </a:bodyPr>
            <a:lstStyle/>
            <a:p>
              <a:pPr algn="ctr" fontAlgn="base">
                <a:spcBef>
                  <a:spcPct val="0"/>
                </a:spcBef>
                <a:spcAft>
                  <a:spcPct val="0"/>
                </a:spcAft>
              </a:pPr>
              <a:r>
                <a:rPr lang="en-US" sz="700" dirty="0">
                  <a:solidFill>
                    <a:srgbClr val="777777"/>
                  </a:solidFill>
                  <a:latin typeface="Segoe"/>
                </a:rPr>
                <a:t>Service Administration</a:t>
              </a:r>
            </a:p>
          </p:txBody>
        </p:sp>
        <p:sp>
          <p:nvSpPr>
            <p:cNvPr id="59" name="Left Brace 58"/>
            <p:cNvSpPr/>
            <p:nvPr/>
          </p:nvSpPr>
          <p:spPr bwMode="auto">
            <a:xfrm rot="5400000">
              <a:off x="1976964" y="1499723"/>
              <a:ext cx="45720" cy="1219200"/>
            </a:xfrm>
            <a:prstGeom prst="leftBrace">
              <a:avLst/>
            </a:prstGeom>
            <a:solidFill>
              <a:schemeClr val="bg1"/>
            </a:solidFill>
            <a:ln w="9525" cap="flat" cmpd="sng" algn="ctr">
              <a:solidFill>
                <a:schemeClr val="tx1"/>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rtl="0" fontAlgn="base">
                <a:spcBef>
                  <a:spcPct val="0"/>
                </a:spcBef>
                <a:spcAft>
                  <a:spcPct val="0"/>
                </a:spcAft>
              </a:pPr>
              <a:endParaRPr lang="en-US" sz="700" b="1" dirty="0">
                <a:solidFill>
                  <a:srgbClr val="777777"/>
                </a:solidFill>
                <a:latin typeface="Segoe"/>
              </a:endParaRPr>
            </a:p>
          </p:txBody>
        </p:sp>
        <p:cxnSp>
          <p:nvCxnSpPr>
            <p:cNvPr id="60" name="Straight Arrow Connector 59"/>
            <p:cNvCxnSpPr/>
            <p:nvPr/>
          </p:nvCxnSpPr>
          <p:spPr bwMode="auto">
            <a:xfrm rot="5400000" flipH="1" flipV="1">
              <a:off x="1657242" y="2473427"/>
              <a:ext cx="685800" cy="635"/>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cxnSp>
          <p:nvCxnSpPr>
            <p:cNvPr id="61" name="Straight Connector 60"/>
            <p:cNvCxnSpPr/>
            <p:nvPr/>
          </p:nvCxnSpPr>
          <p:spPr bwMode="auto">
            <a:xfrm rot="5400000" flipH="1" flipV="1">
              <a:off x="2556084" y="2107826"/>
              <a:ext cx="594360" cy="127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62" name="Straight Arrow Connector 61"/>
            <p:cNvCxnSpPr/>
            <p:nvPr/>
          </p:nvCxnSpPr>
          <p:spPr bwMode="auto">
            <a:xfrm rot="5400000" flipH="1" flipV="1">
              <a:off x="4586608" y="3140700"/>
              <a:ext cx="191548" cy="635"/>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cxnSp>
          <p:nvCxnSpPr>
            <p:cNvPr id="63" name="Straight Arrow Connector 62"/>
            <p:cNvCxnSpPr/>
            <p:nvPr/>
          </p:nvCxnSpPr>
          <p:spPr bwMode="auto">
            <a:xfrm rot="5400000" flipH="1" flipV="1">
              <a:off x="4796364" y="3708026"/>
              <a:ext cx="502920" cy="1270"/>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cxnSp>
          <p:nvCxnSpPr>
            <p:cNvPr id="64" name="Straight Arrow Connector 63"/>
            <p:cNvCxnSpPr/>
            <p:nvPr/>
          </p:nvCxnSpPr>
          <p:spPr bwMode="auto">
            <a:xfrm rot="5400000">
              <a:off x="6237179" y="2495969"/>
              <a:ext cx="548640" cy="1270"/>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cxnSp>
          <p:nvCxnSpPr>
            <p:cNvPr id="65" name="Straight Arrow Connector 64"/>
            <p:cNvCxnSpPr/>
            <p:nvPr/>
          </p:nvCxnSpPr>
          <p:spPr bwMode="auto">
            <a:xfrm rot="5400000" flipH="1" flipV="1">
              <a:off x="6415408" y="3140700"/>
              <a:ext cx="191548" cy="635"/>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cxnSp>
          <p:nvCxnSpPr>
            <p:cNvPr id="66" name="Straight Arrow Connector 65"/>
            <p:cNvCxnSpPr/>
            <p:nvPr/>
          </p:nvCxnSpPr>
          <p:spPr>
            <a:xfrm rot="16200000" flipH="1">
              <a:off x="5558364" y="3372904"/>
              <a:ext cx="502920" cy="670560"/>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cxnSp>
          <p:nvCxnSpPr>
            <p:cNvPr id="67" name="Straight Arrow Connector 66"/>
            <p:cNvCxnSpPr>
              <a:endCxn id="34" idx="1"/>
            </p:cNvCxnSpPr>
            <p:nvPr/>
          </p:nvCxnSpPr>
          <p:spPr>
            <a:xfrm>
              <a:off x="6023184" y="3456724"/>
              <a:ext cx="731520" cy="90134"/>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sp>
          <p:nvSpPr>
            <p:cNvPr id="68" name="Rectangle 67"/>
            <p:cNvSpPr/>
            <p:nvPr/>
          </p:nvSpPr>
          <p:spPr bwMode="auto">
            <a:xfrm>
              <a:off x="5169744" y="2770924"/>
              <a:ext cx="975360" cy="274321"/>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OLS </a:t>
              </a:r>
              <a:r>
                <a:rPr lang="en-US" sz="700" dirty="0" smtClean="0">
                  <a:solidFill>
                    <a:srgbClr val="777777"/>
                  </a:solidFill>
                  <a:latin typeface="Segoe"/>
                </a:rPr>
                <a:t> Interface</a:t>
              </a:r>
              <a:endParaRPr lang="en-US" sz="700" dirty="0">
                <a:solidFill>
                  <a:srgbClr val="777777"/>
                </a:solidFill>
                <a:latin typeface="Segoe"/>
              </a:endParaRPr>
            </a:p>
          </p:txBody>
        </p:sp>
        <p:sp>
          <p:nvSpPr>
            <p:cNvPr id="69" name="Rectangle 68"/>
            <p:cNvSpPr/>
            <p:nvPr/>
          </p:nvSpPr>
          <p:spPr bwMode="auto">
            <a:xfrm>
              <a:off x="5169744" y="2405164"/>
              <a:ext cx="548640" cy="274321"/>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Trials</a:t>
              </a:r>
            </a:p>
          </p:txBody>
        </p:sp>
        <p:sp>
          <p:nvSpPr>
            <p:cNvPr id="70" name="Rectangle 69"/>
            <p:cNvSpPr/>
            <p:nvPr/>
          </p:nvSpPr>
          <p:spPr bwMode="auto">
            <a:xfrm>
              <a:off x="5718384" y="2405164"/>
              <a:ext cx="548640" cy="274321"/>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VL</a:t>
              </a:r>
            </a:p>
          </p:txBody>
        </p:sp>
        <p:cxnSp>
          <p:nvCxnSpPr>
            <p:cNvPr id="71" name="Straight Arrow Connector 70"/>
            <p:cNvCxnSpPr/>
            <p:nvPr/>
          </p:nvCxnSpPr>
          <p:spPr bwMode="auto">
            <a:xfrm rot="5400000" flipH="1" flipV="1">
              <a:off x="5561968" y="3140700"/>
              <a:ext cx="191548" cy="635"/>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cxnSp>
          <p:nvCxnSpPr>
            <p:cNvPr id="72" name="Straight Arrow Connector 71"/>
            <p:cNvCxnSpPr/>
            <p:nvPr/>
          </p:nvCxnSpPr>
          <p:spPr bwMode="auto">
            <a:xfrm rot="5400000" flipH="1" flipV="1">
              <a:off x="5368182" y="2724887"/>
              <a:ext cx="91440" cy="635"/>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cxnSp>
          <p:nvCxnSpPr>
            <p:cNvPr id="73" name="Straight Arrow Connector 72"/>
            <p:cNvCxnSpPr/>
            <p:nvPr/>
          </p:nvCxnSpPr>
          <p:spPr bwMode="auto">
            <a:xfrm rot="5400000" flipH="1" flipV="1">
              <a:off x="5916822" y="2724887"/>
              <a:ext cx="91440" cy="635"/>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cxnSp>
          <p:nvCxnSpPr>
            <p:cNvPr id="74" name="Straight Arrow Connector 73"/>
            <p:cNvCxnSpPr>
              <a:stCxn id="20" idx="0"/>
            </p:cNvCxnSpPr>
            <p:nvPr/>
          </p:nvCxnSpPr>
          <p:spPr bwMode="auto">
            <a:xfrm rot="5400000" flipH="1" flipV="1">
              <a:off x="3310464" y="3548006"/>
              <a:ext cx="182880" cy="1270"/>
            </a:xfrm>
            <a:prstGeom prst="straightConnector1">
              <a:avLst/>
            </a:prstGeom>
            <a:solidFill>
              <a:schemeClr val="bg1"/>
            </a:solidFill>
            <a:ln w="9525" cap="flat" cmpd="sng" algn="ctr">
              <a:solidFill>
                <a:schemeClr val="tx2"/>
              </a:solidFill>
              <a:prstDash val="solid"/>
              <a:round/>
              <a:headEnd type="arrow" w="sm" len="sm"/>
              <a:tailEnd type="arrow" w="sm" len="sm"/>
            </a:ln>
            <a:effectLst/>
          </p:spPr>
        </p:cxnSp>
        <p:sp>
          <p:nvSpPr>
            <p:cNvPr id="75" name="Rounded Rectangle 74"/>
            <p:cNvSpPr/>
            <p:nvPr/>
          </p:nvSpPr>
          <p:spPr bwMode="auto">
            <a:xfrm>
              <a:off x="1329264" y="2842769"/>
              <a:ext cx="1280160" cy="2168435"/>
            </a:xfrm>
            <a:prstGeom prst="roundRect">
              <a:avLst/>
            </a:prstGeom>
            <a:gradFill>
              <a:gsLst>
                <a:gs pos="0">
                  <a:srgbClr val="EEEEEE"/>
                </a:gs>
                <a:gs pos="100000">
                  <a:srgbClr val="808080"/>
                </a:gs>
              </a:gsLst>
              <a:lin ang="4200000" scaled="0"/>
            </a:gradFill>
            <a:ln w="9525" cap="flat" cmpd="sng" algn="ctr">
              <a:solidFill>
                <a:schemeClr val="accent1"/>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rtl="0" fontAlgn="base">
                <a:spcBef>
                  <a:spcPct val="0"/>
                </a:spcBef>
                <a:spcAft>
                  <a:spcPct val="0"/>
                </a:spcAft>
              </a:pPr>
              <a:endParaRPr lang="en-US" sz="700" b="1" dirty="0">
                <a:solidFill>
                  <a:srgbClr val="777777"/>
                </a:solidFill>
                <a:latin typeface="Segoe"/>
              </a:endParaRPr>
            </a:p>
          </p:txBody>
        </p:sp>
        <p:sp>
          <p:nvSpPr>
            <p:cNvPr id="76" name="Rectangle 75"/>
            <p:cNvSpPr/>
            <p:nvPr/>
          </p:nvSpPr>
          <p:spPr bwMode="auto">
            <a:xfrm>
              <a:off x="1451184" y="3236746"/>
              <a:ext cx="1036320" cy="221807"/>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Deployment </a:t>
              </a:r>
            </a:p>
            <a:p>
              <a:pPr algn="ctr" fontAlgn="base">
                <a:spcBef>
                  <a:spcPct val="0"/>
                </a:spcBef>
                <a:spcAft>
                  <a:spcPct val="0"/>
                </a:spcAft>
              </a:pPr>
              <a:r>
                <a:rPr lang="en-US" sz="700" dirty="0">
                  <a:solidFill>
                    <a:srgbClr val="777777"/>
                  </a:solidFill>
                  <a:latin typeface="Segoe"/>
                </a:rPr>
                <a:t>and configuration</a:t>
              </a:r>
            </a:p>
          </p:txBody>
        </p:sp>
        <p:sp>
          <p:nvSpPr>
            <p:cNvPr id="77" name="Rectangle 76"/>
            <p:cNvSpPr/>
            <p:nvPr/>
          </p:nvSpPr>
          <p:spPr bwMode="auto">
            <a:xfrm>
              <a:off x="1451184" y="3532489"/>
              <a:ext cx="1036320" cy="221807"/>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Service monitoring</a:t>
              </a:r>
            </a:p>
          </p:txBody>
        </p:sp>
        <p:sp>
          <p:nvSpPr>
            <p:cNvPr id="78" name="Rectangle 77"/>
            <p:cNvSpPr/>
            <p:nvPr/>
          </p:nvSpPr>
          <p:spPr bwMode="auto">
            <a:xfrm>
              <a:off x="1451184" y="3828232"/>
              <a:ext cx="1036320" cy="221807"/>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Audit collection</a:t>
              </a:r>
            </a:p>
          </p:txBody>
        </p:sp>
        <p:sp>
          <p:nvSpPr>
            <p:cNvPr id="79" name="Rectangle 78"/>
            <p:cNvSpPr/>
            <p:nvPr/>
          </p:nvSpPr>
          <p:spPr bwMode="auto">
            <a:xfrm>
              <a:off x="1451184" y="4123975"/>
              <a:ext cx="1036320" cy="221807"/>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Performance logging</a:t>
              </a:r>
            </a:p>
            <a:p>
              <a:pPr algn="ctr" fontAlgn="base">
                <a:spcBef>
                  <a:spcPct val="0"/>
                </a:spcBef>
                <a:spcAft>
                  <a:spcPct val="0"/>
                </a:spcAft>
              </a:pPr>
              <a:r>
                <a:rPr lang="en-US" sz="700" dirty="0">
                  <a:solidFill>
                    <a:srgbClr val="777777"/>
                  </a:solidFill>
                  <a:latin typeface="Segoe"/>
                </a:rPr>
                <a:t>and collection</a:t>
              </a:r>
            </a:p>
          </p:txBody>
        </p:sp>
        <p:sp>
          <p:nvSpPr>
            <p:cNvPr id="80" name="Rectangle 79"/>
            <p:cNvSpPr/>
            <p:nvPr/>
          </p:nvSpPr>
          <p:spPr bwMode="auto">
            <a:xfrm>
              <a:off x="1451184" y="4419718"/>
              <a:ext cx="1036320" cy="221807"/>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Capacity mgmt</a:t>
              </a:r>
            </a:p>
          </p:txBody>
        </p:sp>
        <p:sp>
          <p:nvSpPr>
            <p:cNvPr id="81" name="Rectangle 80"/>
            <p:cNvSpPr/>
            <p:nvPr/>
          </p:nvSpPr>
          <p:spPr bwMode="auto">
            <a:xfrm>
              <a:off x="1451184" y="4684154"/>
              <a:ext cx="1036320" cy="221807"/>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Patch mgmt</a:t>
              </a:r>
            </a:p>
          </p:txBody>
        </p:sp>
        <p:sp>
          <p:nvSpPr>
            <p:cNvPr id="82" name="Rectangle 81"/>
            <p:cNvSpPr/>
            <p:nvPr/>
          </p:nvSpPr>
          <p:spPr bwMode="auto">
            <a:xfrm>
              <a:off x="1451184" y="2934210"/>
              <a:ext cx="1036320" cy="221807"/>
            </a:xfrm>
            <a:prstGeom prst="rect">
              <a:avLst/>
            </a:prstGeom>
            <a:gradFill>
              <a:gsLst>
                <a:gs pos="0">
                  <a:srgbClr val="FFDDDE"/>
                </a:gs>
                <a:gs pos="100000">
                  <a:srgbClr val="FFCC00"/>
                </a:gs>
              </a:gsLst>
              <a:lin ang="4200000" scaled="0"/>
            </a:gradFill>
            <a:ln w="9525" cap="flat" cmpd="sng" algn="ctr">
              <a:solidFill>
                <a:schemeClr val="tx2"/>
              </a:solidFill>
              <a:prstDash val="solid"/>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rtl="0" fontAlgn="base">
                <a:spcBef>
                  <a:spcPct val="0"/>
                </a:spcBef>
                <a:spcAft>
                  <a:spcPct val="0"/>
                </a:spcAft>
              </a:pPr>
              <a:r>
                <a:rPr lang="en-US" sz="700" dirty="0">
                  <a:solidFill>
                    <a:srgbClr val="777777"/>
                  </a:solidFill>
                  <a:latin typeface="Segoe"/>
                </a:rPr>
                <a:t>Backups</a:t>
              </a:r>
            </a:p>
          </p:txBody>
        </p:sp>
        <p:sp>
          <p:nvSpPr>
            <p:cNvPr id="83" name="Rounded Rectangle 82"/>
            <p:cNvSpPr/>
            <p:nvPr/>
          </p:nvSpPr>
          <p:spPr bwMode="auto">
            <a:xfrm>
              <a:off x="7059504" y="3319564"/>
              <a:ext cx="548640" cy="182880"/>
            </a:xfrm>
            <a:prstGeom prst="roundRect">
              <a:avLst/>
            </a:prstGeom>
            <a:gradFill>
              <a:gsLst>
                <a:gs pos="0">
                  <a:srgbClr val="FFDDDE"/>
                </a:gs>
                <a:gs pos="100000">
                  <a:srgbClr val="FFCC00"/>
                </a:gs>
              </a:gsLst>
              <a:lin ang="4200000" scaled="0"/>
            </a:gradFill>
            <a:ln w="9525" cap="flat" cmpd="sng" algn="ctr">
              <a:solidFill>
                <a:schemeClr val="tx2"/>
              </a:solidFill>
              <a:prstDash val="sysDash"/>
              <a:round/>
              <a:headEnd type="none" w="med" len="med"/>
              <a:tailEnd type="none" w="med" len="med"/>
            </a:ln>
            <a:effectLst/>
          </p:spPr>
          <p:txBody>
            <a:bodyPr vert="horz" wrap="none" lIns="73152" tIns="36576" rIns="73152" bIns="36576" numCol="1" rtlCol="0" anchor="ctr" anchorCtr="0" compatLnSpc="1">
              <a:prstTxWarp prst="textNoShape">
                <a:avLst/>
              </a:prstTxWarp>
            </a:bodyPr>
            <a:lstStyle/>
            <a:p>
              <a:pPr algn="ctr" fontAlgn="base">
                <a:spcBef>
                  <a:spcPct val="0"/>
                </a:spcBef>
                <a:spcAft>
                  <a:spcPct val="0"/>
                </a:spcAft>
              </a:pPr>
              <a:r>
                <a:rPr lang="en-US" sz="700" dirty="0">
                  <a:solidFill>
                    <a:srgbClr val="777777"/>
                  </a:solidFill>
                  <a:latin typeface="Segoe"/>
                </a:rPr>
                <a:t>EHS</a:t>
              </a:r>
            </a:p>
          </p:txBody>
        </p:sp>
        <p:sp>
          <p:nvSpPr>
            <p:cNvPr id="84" name="Oval 83"/>
            <p:cNvSpPr/>
            <p:nvPr/>
          </p:nvSpPr>
          <p:spPr bwMode="auto">
            <a:xfrm>
              <a:off x="1441314" y="1711602"/>
              <a:ext cx="260542" cy="25052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defTabSz="731490" fontAlgn="base">
                <a:spcBef>
                  <a:spcPct val="0"/>
                </a:spcBef>
                <a:spcAft>
                  <a:spcPct val="0"/>
                </a:spcAft>
              </a:pPr>
              <a:r>
                <a:rPr lang="en-US" sz="1800" dirty="0">
                  <a:solidFill>
                    <a:srgbClr val="777777"/>
                  </a:solidFill>
                  <a:latin typeface="Segoe"/>
                </a:rPr>
                <a:t>1</a:t>
              </a:r>
            </a:p>
          </p:txBody>
        </p:sp>
        <p:sp>
          <p:nvSpPr>
            <p:cNvPr id="85" name="Oval 84"/>
            <p:cNvSpPr/>
            <p:nvPr/>
          </p:nvSpPr>
          <p:spPr bwMode="auto">
            <a:xfrm>
              <a:off x="2802451" y="3553636"/>
              <a:ext cx="260542" cy="25052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defTabSz="731490" fontAlgn="base">
                <a:spcBef>
                  <a:spcPct val="0"/>
                </a:spcBef>
                <a:spcAft>
                  <a:spcPct val="0"/>
                </a:spcAft>
              </a:pPr>
              <a:r>
                <a:rPr lang="en-US" sz="1800" dirty="0">
                  <a:solidFill>
                    <a:srgbClr val="777777"/>
                  </a:solidFill>
                  <a:latin typeface="Segoe"/>
                </a:rPr>
                <a:t>2</a:t>
              </a:r>
            </a:p>
          </p:txBody>
        </p:sp>
        <p:sp>
          <p:nvSpPr>
            <p:cNvPr id="86" name="Oval 85"/>
            <p:cNvSpPr/>
            <p:nvPr/>
          </p:nvSpPr>
          <p:spPr bwMode="auto">
            <a:xfrm>
              <a:off x="7537315" y="3407399"/>
              <a:ext cx="260542" cy="25052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defTabSz="731490" fontAlgn="base">
                <a:spcBef>
                  <a:spcPct val="0"/>
                </a:spcBef>
                <a:spcAft>
                  <a:spcPct val="0"/>
                </a:spcAft>
              </a:pPr>
              <a:r>
                <a:rPr lang="en-US" sz="1800" dirty="0">
                  <a:solidFill>
                    <a:srgbClr val="777777"/>
                  </a:solidFill>
                  <a:latin typeface="Segoe"/>
                </a:rPr>
                <a:t>3</a:t>
              </a:r>
            </a:p>
          </p:txBody>
        </p:sp>
        <p:sp>
          <p:nvSpPr>
            <p:cNvPr id="87" name="Oval 86"/>
            <p:cNvSpPr/>
            <p:nvPr/>
          </p:nvSpPr>
          <p:spPr bwMode="auto">
            <a:xfrm>
              <a:off x="1109136" y="3948843"/>
              <a:ext cx="260542" cy="25052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defTabSz="731490" fontAlgn="base">
                <a:spcBef>
                  <a:spcPct val="0"/>
                </a:spcBef>
                <a:spcAft>
                  <a:spcPct val="0"/>
                </a:spcAft>
              </a:pPr>
              <a:r>
                <a:rPr lang="en-US" sz="1800" dirty="0">
                  <a:solidFill>
                    <a:srgbClr val="777777"/>
                  </a:solidFill>
                  <a:latin typeface="Segoe"/>
                </a:rPr>
                <a:t>4</a:t>
              </a:r>
            </a:p>
          </p:txBody>
        </p:sp>
      </p:gr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BPO Physical Overview</a:t>
            </a:r>
            <a:endParaRPr lang="en-US" dirty="0">
              <a:solidFill>
                <a:schemeClr val="tx2"/>
              </a:solidFill>
            </a:endParaRPr>
          </a:p>
        </p:txBody>
      </p:sp>
      <p:sp>
        <p:nvSpPr>
          <p:cNvPr id="13" name="Oval 12"/>
          <p:cNvSpPr>
            <a:spLocks noChangeAspect="1"/>
          </p:cNvSpPr>
          <p:nvPr/>
        </p:nvSpPr>
        <p:spPr>
          <a:xfrm>
            <a:off x="7848600" y="228600"/>
            <a:ext cx="914400" cy="914400"/>
          </a:xfrm>
          <a:prstGeom prst="ellipse">
            <a:avLst/>
          </a:prstGeom>
          <a:gradFill flip="none" rotWithShape="1">
            <a:gsLst>
              <a:gs pos="0">
                <a:srgbClr val="FFDDDE"/>
              </a:gs>
              <a:gs pos="100000">
                <a:srgbClr val="FFCC00"/>
              </a:gs>
            </a:gsLst>
            <a:lin ang="4200000" scaled="0"/>
            <a:tileRect/>
          </a:gra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100" dirty="0" smtClean="0">
                <a:solidFill>
                  <a:schemeClr val="bg1"/>
                </a:solidFill>
              </a:rPr>
              <a:t>World-class</a:t>
            </a:r>
            <a:br>
              <a:rPr lang="en-US" sz="1100" dirty="0" smtClean="0">
                <a:solidFill>
                  <a:schemeClr val="bg1"/>
                </a:solidFill>
              </a:rPr>
            </a:br>
            <a:r>
              <a:rPr lang="en-US" sz="1100" dirty="0" smtClean="0">
                <a:solidFill>
                  <a:schemeClr val="bg1"/>
                </a:solidFill>
              </a:rPr>
              <a:t>Architecture</a:t>
            </a:r>
          </a:p>
        </p:txBody>
      </p:sp>
      <p:sp>
        <p:nvSpPr>
          <p:cNvPr id="15" name="Round Same Side Corner Rectangle 14"/>
          <p:cNvSpPr/>
          <p:nvPr/>
        </p:nvSpPr>
        <p:spPr bwMode="auto">
          <a:xfrm>
            <a:off x="381000" y="5311739"/>
            <a:ext cx="8382000" cy="862049"/>
          </a:xfrm>
          <a:prstGeom prst="round2SameRect">
            <a:avLst>
              <a:gd name="adj1" fmla="val 0"/>
              <a:gd name="adj2" fmla="val 26627"/>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91440" bIns="91440" rtlCol="0" anchor="t" anchorCtr="0"/>
          <a:lstStyle/>
          <a:p>
            <a:pPr algn="l" fontAlgn="base">
              <a:lnSpc>
                <a:spcPct val="90000"/>
              </a:lnSpc>
              <a:spcBef>
                <a:spcPct val="20000"/>
              </a:spcBef>
              <a:spcAft>
                <a:spcPct val="0"/>
              </a:spcAft>
              <a:buSzPct val="90000"/>
            </a:pPr>
            <a:r>
              <a:rPr lang="en-US" sz="2400" dirty="0" smtClean="0">
                <a:solidFill>
                  <a:srgbClr val="777777"/>
                </a:solidFill>
              </a:rPr>
              <a:t>All Services Protected by Microsoft</a:t>
            </a:r>
            <a:r>
              <a:rPr lang="en-US" sz="2400" baseline="30000" dirty="0" smtClean="0">
                <a:solidFill>
                  <a:srgbClr val="777777"/>
                </a:solidFill>
              </a:rPr>
              <a:t>®</a:t>
            </a:r>
            <a:r>
              <a:rPr lang="en-US" sz="2400" dirty="0" smtClean="0">
                <a:solidFill>
                  <a:srgbClr val="777777"/>
                </a:solidFill>
              </a:rPr>
              <a:t> </a:t>
            </a:r>
            <a:br>
              <a:rPr lang="en-US" sz="2400" dirty="0" smtClean="0">
                <a:solidFill>
                  <a:srgbClr val="777777"/>
                </a:solidFill>
              </a:rPr>
            </a:br>
            <a:r>
              <a:rPr lang="en-US" sz="2400" dirty="0" smtClean="0">
                <a:solidFill>
                  <a:srgbClr val="777777"/>
                </a:solidFill>
              </a:rPr>
              <a:t>Forefront™</a:t>
            </a:r>
          </a:p>
        </p:txBody>
      </p:sp>
      <p:sp>
        <p:nvSpPr>
          <p:cNvPr id="16" name="Round Same Side Corner Rectangle 15"/>
          <p:cNvSpPr/>
          <p:nvPr/>
        </p:nvSpPr>
        <p:spPr bwMode="auto">
          <a:xfrm>
            <a:off x="381000" y="1420813"/>
            <a:ext cx="2701247" cy="3747088"/>
          </a:xfrm>
          <a:prstGeom prst="round2SameRect">
            <a:avLst>
              <a:gd name="adj1" fmla="val 8292"/>
              <a:gd name="adj2" fmla="val 0"/>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91440" bIns="91440" rtlCol="0" anchor="t" anchorCtr="0"/>
          <a:lstStyle/>
          <a:p>
            <a:pPr algn="l" fontAlgn="base">
              <a:lnSpc>
                <a:spcPct val="90000"/>
              </a:lnSpc>
              <a:spcBef>
                <a:spcPct val="20000"/>
              </a:spcBef>
              <a:spcAft>
                <a:spcPct val="0"/>
              </a:spcAft>
              <a:buSzPct val="90000"/>
            </a:pPr>
            <a:r>
              <a:rPr lang="en-US" sz="2000" dirty="0" smtClean="0">
                <a:solidFill>
                  <a:srgbClr val="777777"/>
                </a:solidFill>
              </a:rPr>
              <a:t>Location</a:t>
            </a:r>
          </a:p>
          <a:p>
            <a:pPr marL="347663" lvl="0" indent="-347663" algn="l" fontAlgn="base">
              <a:lnSpc>
                <a:spcPct val="90000"/>
              </a:lnSpc>
              <a:spcBef>
                <a:spcPct val="20000"/>
              </a:spcBef>
              <a:spcAft>
                <a:spcPct val="0"/>
              </a:spcAft>
              <a:buClr>
                <a:schemeClr val="tx2"/>
              </a:buClr>
              <a:buSzPct val="90000"/>
              <a:buBlip>
                <a:blip r:embed="rId3"/>
              </a:buBlip>
              <a:defRPr/>
            </a:pPr>
            <a:r>
              <a:rPr lang="en-US" sz="1800" dirty="0" smtClean="0">
                <a:solidFill>
                  <a:srgbClr val="777777"/>
                </a:solidFill>
              </a:rPr>
              <a:t>Service runs in isolation</a:t>
            </a:r>
          </a:p>
          <a:p>
            <a:pPr marL="347663" lvl="0" indent="-347663" algn="l" fontAlgn="base">
              <a:lnSpc>
                <a:spcPct val="90000"/>
              </a:lnSpc>
              <a:spcBef>
                <a:spcPct val="20000"/>
              </a:spcBef>
              <a:spcAft>
                <a:spcPct val="0"/>
              </a:spcAft>
              <a:buClr>
                <a:schemeClr val="tx2"/>
              </a:buClr>
              <a:buSzPct val="90000"/>
              <a:defRPr/>
            </a:pPr>
            <a:endParaRPr lang="en-US" sz="1800" dirty="0" smtClean="0">
              <a:solidFill>
                <a:srgbClr val="777777"/>
              </a:solidFill>
            </a:endParaRPr>
          </a:p>
          <a:p>
            <a:pPr marL="347663" lvl="0" indent="-347663" algn="l" fontAlgn="base">
              <a:lnSpc>
                <a:spcPct val="90000"/>
              </a:lnSpc>
              <a:spcBef>
                <a:spcPct val="20000"/>
              </a:spcBef>
              <a:spcAft>
                <a:spcPct val="0"/>
              </a:spcAft>
              <a:buClr>
                <a:schemeClr val="tx2"/>
              </a:buClr>
              <a:buSzPct val="90000"/>
              <a:buBlip>
                <a:blip r:embed="rId3"/>
              </a:buBlip>
              <a:defRPr/>
            </a:pPr>
            <a:r>
              <a:rPr lang="en-US" sz="1800" dirty="0" smtClean="0">
                <a:solidFill>
                  <a:srgbClr val="777777"/>
                </a:solidFill>
              </a:rPr>
              <a:t>A data center located within a data center</a:t>
            </a:r>
          </a:p>
        </p:txBody>
      </p:sp>
      <p:sp>
        <p:nvSpPr>
          <p:cNvPr id="17" name="Round Same Side Corner Rectangle 16"/>
          <p:cNvSpPr/>
          <p:nvPr/>
        </p:nvSpPr>
        <p:spPr bwMode="auto">
          <a:xfrm>
            <a:off x="6061753" y="1420813"/>
            <a:ext cx="2701247" cy="3747088"/>
          </a:xfrm>
          <a:prstGeom prst="round2SameRect">
            <a:avLst>
              <a:gd name="adj1" fmla="val 8292"/>
              <a:gd name="adj2" fmla="val 0"/>
            </a:avLst>
          </a:prstGeom>
          <a:gradFill flip="none" rotWithShape="1">
            <a:gsLst>
              <a:gs pos="0">
                <a:srgbClr val="FFDDDE"/>
              </a:gs>
              <a:gs pos="100000">
                <a:srgbClr val="FFCC00"/>
              </a:gs>
            </a:gsLst>
            <a:lin ang="4200000" scaled="0"/>
            <a:tileRect/>
          </a:gra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91440" bIns="91440" rtlCol="0" anchor="t" anchorCtr="0"/>
          <a:lstStyle/>
          <a:p>
            <a:pPr algn="l" fontAlgn="base">
              <a:lnSpc>
                <a:spcPct val="90000"/>
              </a:lnSpc>
              <a:spcBef>
                <a:spcPct val="20000"/>
              </a:spcBef>
              <a:spcAft>
                <a:spcPct val="0"/>
              </a:spcAft>
              <a:buSzPct val="90000"/>
            </a:pPr>
            <a:r>
              <a:rPr lang="en-US" sz="2000" dirty="0" smtClean="0">
                <a:solidFill>
                  <a:srgbClr val="777777"/>
                </a:solidFill>
              </a:rPr>
              <a:t>Services</a:t>
            </a:r>
          </a:p>
          <a:p>
            <a:pPr marL="347663" lvl="0" indent="-347663" algn="l" fontAlgn="base">
              <a:lnSpc>
                <a:spcPct val="90000"/>
              </a:lnSpc>
              <a:spcBef>
                <a:spcPct val="20000"/>
              </a:spcBef>
              <a:spcAft>
                <a:spcPct val="0"/>
              </a:spcAft>
              <a:buClr>
                <a:schemeClr val="tx2"/>
              </a:buClr>
              <a:buSzPct val="90000"/>
              <a:buBlip>
                <a:blip r:embed="rId3"/>
              </a:buBlip>
              <a:defRPr/>
            </a:pPr>
            <a:r>
              <a:rPr lang="en-US" sz="1800" dirty="0" smtClean="0">
                <a:solidFill>
                  <a:srgbClr val="777777"/>
                </a:solidFill>
              </a:rPr>
              <a:t>Administration and user portals</a:t>
            </a:r>
          </a:p>
          <a:p>
            <a:pPr marL="347663" lvl="0" indent="-347663" algn="l" fontAlgn="base">
              <a:lnSpc>
                <a:spcPct val="90000"/>
              </a:lnSpc>
              <a:spcBef>
                <a:spcPct val="20000"/>
              </a:spcBef>
              <a:spcAft>
                <a:spcPct val="0"/>
              </a:spcAft>
              <a:buClr>
                <a:schemeClr val="tx2"/>
              </a:buClr>
              <a:buSzPct val="90000"/>
              <a:buBlip>
                <a:blip r:embed="rId3"/>
              </a:buBlip>
              <a:defRPr/>
            </a:pPr>
            <a:endParaRPr lang="en-US" sz="1800" dirty="0" smtClean="0">
              <a:solidFill>
                <a:srgbClr val="777777"/>
              </a:solidFill>
            </a:endParaRPr>
          </a:p>
          <a:p>
            <a:pPr marL="347663" lvl="0" indent="-347663" algn="l" fontAlgn="base">
              <a:lnSpc>
                <a:spcPct val="90000"/>
              </a:lnSpc>
              <a:spcBef>
                <a:spcPct val="20000"/>
              </a:spcBef>
              <a:spcAft>
                <a:spcPct val="0"/>
              </a:spcAft>
              <a:buClr>
                <a:schemeClr val="tx2"/>
              </a:buClr>
              <a:buSzPct val="90000"/>
              <a:buBlip>
                <a:blip r:embed="rId3"/>
              </a:buBlip>
              <a:defRPr/>
            </a:pPr>
            <a:r>
              <a:rPr lang="en-US" sz="1800" dirty="0" smtClean="0">
                <a:solidFill>
                  <a:srgbClr val="777777"/>
                </a:solidFill>
              </a:rPr>
              <a:t>E-mail</a:t>
            </a:r>
          </a:p>
          <a:p>
            <a:pPr marL="347663" lvl="0" indent="-347663" algn="l" fontAlgn="base">
              <a:lnSpc>
                <a:spcPct val="90000"/>
              </a:lnSpc>
              <a:spcBef>
                <a:spcPct val="20000"/>
              </a:spcBef>
              <a:spcAft>
                <a:spcPct val="0"/>
              </a:spcAft>
              <a:buClr>
                <a:schemeClr val="tx2"/>
              </a:buClr>
              <a:buSzPct val="90000"/>
              <a:buBlip>
                <a:blip r:embed="rId3"/>
              </a:buBlip>
              <a:defRPr/>
            </a:pPr>
            <a:endParaRPr lang="en-US" sz="1800" dirty="0" smtClean="0">
              <a:solidFill>
                <a:srgbClr val="777777"/>
              </a:solidFill>
            </a:endParaRPr>
          </a:p>
          <a:p>
            <a:pPr marL="347663" lvl="0" indent="-347663" algn="l" fontAlgn="base">
              <a:lnSpc>
                <a:spcPct val="90000"/>
              </a:lnSpc>
              <a:spcBef>
                <a:spcPct val="20000"/>
              </a:spcBef>
              <a:spcAft>
                <a:spcPct val="0"/>
              </a:spcAft>
              <a:buClr>
                <a:schemeClr val="tx2"/>
              </a:buClr>
              <a:buSzPct val="90000"/>
              <a:buBlip>
                <a:blip r:embed="rId3"/>
              </a:buBlip>
              <a:defRPr/>
            </a:pPr>
            <a:r>
              <a:rPr lang="en-US" sz="1800" dirty="0" smtClean="0">
                <a:solidFill>
                  <a:srgbClr val="777777"/>
                </a:solidFill>
              </a:rPr>
              <a:t>SharePoint</a:t>
            </a:r>
            <a:r>
              <a:rPr lang="en-US" sz="1800" baseline="30000" dirty="0" smtClean="0">
                <a:solidFill>
                  <a:srgbClr val="777777"/>
                </a:solidFill>
              </a:rPr>
              <a:t>®</a:t>
            </a:r>
          </a:p>
          <a:p>
            <a:pPr marL="347663" lvl="0" indent="-347663" algn="l" fontAlgn="base">
              <a:lnSpc>
                <a:spcPct val="90000"/>
              </a:lnSpc>
              <a:spcBef>
                <a:spcPct val="20000"/>
              </a:spcBef>
              <a:spcAft>
                <a:spcPct val="0"/>
              </a:spcAft>
              <a:buClr>
                <a:schemeClr val="tx2"/>
              </a:buClr>
              <a:buSzPct val="90000"/>
              <a:buBlip>
                <a:blip r:embed="rId3"/>
              </a:buBlip>
              <a:defRPr/>
            </a:pPr>
            <a:endParaRPr lang="en-US" sz="1800" dirty="0" smtClean="0">
              <a:solidFill>
                <a:srgbClr val="777777"/>
              </a:solidFill>
            </a:endParaRPr>
          </a:p>
          <a:p>
            <a:pPr marL="347663" lvl="0" indent="-347663" algn="l" fontAlgn="base">
              <a:lnSpc>
                <a:spcPct val="90000"/>
              </a:lnSpc>
              <a:spcBef>
                <a:spcPct val="20000"/>
              </a:spcBef>
              <a:spcAft>
                <a:spcPct val="0"/>
              </a:spcAft>
              <a:buClr>
                <a:schemeClr val="tx2"/>
              </a:buClr>
              <a:buSzPct val="90000"/>
              <a:buBlip>
                <a:blip r:embed="rId3"/>
              </a:buBlip>
              <a:defRPr/>
            </a:pPr>
            <a:r>
              <a:rPr lang="en-US" sz="1800" dirty="0" smtClean="0">
                <a:solidFill>
                  <a:srgbClr val="777777"/>
                </a:solidFill>
              </a:rPr>
              <a:t>Instant messaging (IM)</a:t>
            </a:r>
          </a:p>
          <a:p>
            <a:pPr marL="347663" lvl="0" indent="-347663" algn="l" fontAlgn="base">
              <a:lnSpc>
                <a:spcPct val="90000"/>
              </a:lnSpc>
              <a:spcBef>
                <a:spcPct val="20000"/>
              </a:spcBef>
              <a:spcAft>
                <a:spcPct val="0"/>
              </a:spcAft>
              <a:buClr>
                <a:schemeClr val="tx2"/>
              </a:buClr>
              <a:buSzPct val="90000"/>
              <a:buBlip>
                <a:blip r:embed="rId3"/>
              </a:buBlip>
              <a:defRPr/>
            </a:pPr>
            <a:endParaRPr lang="en-US" sz="1800" dirty="0" smtClean="0">
              <a:solidFill>
                <a:srgbClr val="777777"/>
              </a:solidFill>
            </a:endParaRPr>
          </a:p>
          <a:p>
            <a:pPr marL="347663" lvl="0" indent="-347663" algn="l" fontAlgn="base">
              <a:lnSpc>
                <a:spcPct val="90000"/>
              </a:lnSpc>
              <a:spcBef>
                <a:spcPct val="20000"/>
              </a:spcBef>
              <a:spcAft>
                <a:spcPct val="0"/>
              </a:spcAft>
              <a:buClr>
                <a:schemeClr val="tx2"/>
              </a:buClr>
              <a:buSzPct val="90000"/>
              <a:buBlip>
                <a:blip r:embed="rId3"/>
              </a:buBlip>
              <a:defRPr/>
            </a:pPr>
            <a:r>
              <a:rPr lang="en-US" sz="1800" dirty="0" smtClean="0">
                <a:solidFill>
                  <a:srgbClr val="777777"/>
                </a:solidFill>
              </a:rPr>
              <a:t>Web conferencing</a:t>
            </a:r>
          </a:p>
        </p:txBody>
      </p:sp>
      <p:sp>
        <p:nvSpPr>
          <p:cNvPr id="18" name="Round Same Side Corner Rectangle 17"/>
          <p:cNvSpPr/>
          <p:nvPr/>
        </p:nvSpPr>
        <p:spPr bwMode="auto">
          <a:xfrm>
            <a:off x="3221376" y="1420813"/>
            <a:ext cx="2701247" cy="3747088"/>
          </a:xfrm>
          <a:prstGeom prst="round2SameRect">
            <a:avLst>
              <a:gd name="adj1" fmla="val 8292"/>
              <a:gd name="adj2" fmla="val 0"/>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91440" bIns="91440" rtlCol="0" anchor="t" anchorCtr="0"/>
          <a:lstStyle/>
          <a:p>
            <a:pPr algn="l" fontAlgn="base">
              <a:lnSpc>
                <a:spcPct val="90000"/>
              </a:lnSpc>
              <a:spcBef>
                <a:spcPct val="20000"/>
              </a:spcBef>
              <a:spcAft>
                <a:spcPct val="0"/>
              </a:spcAft>
              <a:buSzPct val="90000"/>
            </a:pPr>
            <a:r>
              <a:rPr lang="en-US" sz="2000" dirty="0" smtClean="0">
                <a:solidFill>
                  <a:srgbClr val="777777"/>
                </a:solidFill>
              </a:rPr>
              <a:t>Availability</a:t>
            </a:r>
          </a:p>
          <a:p>
            <a:pPr marL="347663" lvl="0" indent="-347663" algn="l" fontAlgn="base">
              <a:lnSpc>
                <a:spcPct val="90000"/>
              </a:lnSpc>
              <a:spcBef>
                <a:spcPct val="20000"/>
              </a:spcBef>
              <a:spcAft>
                <a:spcPct val="0"/>
              </a:spcAft>
              <a:buClr>
                <a:schemeClr val="tx2"/>
              </a:buClr>
              <a:buSzPct val="90000"/>
              <a:buBlip>
                <a:blip r:embed="rId3"/>
              </a:buBlip>
              <a:defRPr/>
            </a:pPr>
            <a:r>
              <a:rPr lang="en-US" sz="1800" dirty="0" smtClean="0">
                <a:solidFill>
                  <a:srgbClr val="777777"/>
                </a:solidFill>
              </a:rPr>
              <a:t>Each service runs with complete n+1 redundancy within the data center</a:t>
            </a:r>
          </a:p>
          <a:p>
            <a:pPr marL="347663" lvl="0" indent="-347663" algn="l" fontAlgn="base">
              <a:lnSpc>
                <a:spcPct val="90000"/>
              </a:lnSpc>
              <a:spcBef>
                <a:spcPct val="20000"/>
              </a:spcBef>
              <a:spcAft>
                <a:spcPct val="0"/>
              </a:spcAft>
              <a:buClr>
                <a:schemeClr val="tx2"/>
              </a:buClr>
              <a:buSzPct val="90000"/>
              <a:buBlip>
                <a:blip r:embed="rId3"/>
              </a:buBlip>
              <a:defRPr/>
            </a:pPr>
            <a:endParaRPr lang="en-US" sz="1800" dirty="0" smtClean="0">
              <a:solidFill>
                <a:srgbClr val="777777"/>
              </a:solidFill>
            </a:endParaRPr>
          </a:p>
          <a:p>
            <a:pPr marL="347663" lvl="0" indent="-347663" algn="l" fontAlgn="base">
              <a:lnSpc>
                <a:spcPct val="90000"/>
              </a:lnSpc>
              <a:spcBef>
                <a:spcPct val="20000"/>
              </a:spcBef>
              <a:spcAft>
                <a:spcPct val="0"/>
              </a:spcAft>
              <a:buClr>
                <a:schemeClr val="tx2"/>
              </a:buClr>
              <a:buSzPct val="90000"/>
              <a:buBlip>
                <a:blip r:embed="rId3"/>
              </a:buBlip>
              <a:defRPr/>
            </a:pPr>
            <a:r>
              <a:rPr lang="en-US" sz="1800" dirty="0" smtClean="0">
                <a:solidFill>
                  <a:srgbClr val="777777"/>
                </a:solidFill>
              </a:rPr>
              <a:t>Multiple data copies to protect against data loss</a:t>
            </a:r>
          </a:p>
          <a:p>
            <a:pPr marL="347663" lvl="0" indent="-347663" algn="l" fontAlgn="base">
              <a:lnSpc>
                <a:spcPct val="90000"/>
              </a:lnSpc>
              <a:spcBef>
                <a:spcPct val="20000"/>
              </a:spcBef>
              <a:spcAft>
                <a:spcPct val="0"/>
              </a:spcAft>
              <a:buClr>
                <a:schemeClr val="tx2"/>
              </a:buClr>
              <a:buSzPct val="90000"/>
              <a:buBlip>
                <a:blip r:embed="rId3"/>
              </a:buBlip>
              <a:defRPr/>
            </a:pPr>
            <a:endParaRPr lang="en-US" sz="1800" dirty="0" smtClean="0">
              <a:solidFill>
                <a:srgbClr val="777777"/>
              </a:solidFill>
            </a:endParaRPr>
          </a:p>
          <a:p>
            <a:pPr marL="347663" lvl="0" indent="-347663" algn="l" fontAlgn="base">
              <a:lnSpc>
                <a:spcPct val="90000"/>
              </a:lnSpc>
              <a:spcBef>
                <a:spcPct val="20000"/>
              </a:spcBef>
              <a:spcAft>
                <a:spcPct val="0"/>
              </a:spcAft>
              <a:buClr>
                <a:schemeClr val="tx2"/>
              </a:buClr>
              <a:buSzPct val="90000"/>
              <a:buBlip>
                <a:blip r:embed="rId3"/>
              </a:buBlip>
              <a:defRPr/>
            </a:pPr>
            <a:r>
              <a:rPr lang="en-US" sz="1800" dirty="0" smtClean="0">
                <a:solidFill>
                  <a:srgbClr val="777777"/>
                </a:solidFill>
              </a:rPr>
              <a:t>Full service geo-replication for disaster recover</a:t>
            </a:r>
          </a:p>
        </p:txBody>
      </p:sp>
      <p:pic>
        <p:nvPicPr>
          <p:cNvPr id="19" name="Picture 4" descr="C:\Documents and Settings\davidg\My Documents\My Pictures\DVD_ART34\Logos\Forefront\Forefront Grid generic brand h r.png"/>
          <p:cNvPicPr>
            <a:picLocks noChangeAspect="1" noChangeArrowheads="1"/>
          </p:cNvPicPr>
          <p:nvPr/>
        </p:nvPicPr>
        <p:blipFill>
          <a:blip r:embed="rId4" cstate="print"/>
          <a:srcRect/>
          <a:stretch>
            <a:fillRect/>
          </a:stretch>
        </p:blipFill>
        <p:spPr bwMode="auto">
          <a:xfrm>
            <a:off x="6143946" y="5367084"/>
            <a:ext cx="2454670" cy="743722"/>
          </a:xfrm>
          <a:prstGeom prst="rect">
            <a:avLst/>
          </a:prstGeom>
          <a:noFill/>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BPO Capacity and Reliability</a:t>
            </a:r>
            <a:endParaRPr lang="en-US" dirty="0">
              <a:solidFill>
                <a:schemeClr val="tx2"/>
              </a:solidFill>
            </a:endParaRPr>
          </a:p>
        </p:txBody>
      </p:sp>
      <p:sp>
        <p:nvSpPr>
          <p:cNvPr id="20" name="Oval 19"/>
          <p:cNvSpPr>
            <a:spLocks noChangeAspect="1"/>
          </p:cNvSpPr>
          <p:nvPr/>
        </p:nvSpPr>
        <p:spPr>
          <a:xfrm>
            <a:off x="7848600" y="228600"/>
            <a:ext cx="914400" cy="914400"/>
          </a:xfrm>
          <a:prstGeom prst="ellipse">
            <a:avLst/>
          </a:prstGeom>
          <a:gradFill flip="none" rotWithShape="1">
            <a:gsLst>
              <a:gs pos="0">
                <a:srgbClr val="FFDDDE"/>
              </a:gs>
              <a:gs pos="100000">
                <a:srgbClr val="FFCC00"/>
              </a:gs>
            </a:gsLst>
            <a:lin ang="4200000" scaled="0"/>
            <a:tileRect/>
          </a:gra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100" dirty="0" smtClean="0">
                <a:solidFill>
                  <a:schemeClr val="bg1"/>
                </a:solidFill>
              </a:rPr>
              <a:t>World-class</a:t>
            </a:r>
            <a:br>
              <a:rPr lang="en-US" sz="1100" dirty="0" smtClean="0">
                <a:solidFill>
                  <a:schemeClr val="bg1"/>
                </a:solidFill>
              </a:rPr>
            </a:br>
            <a:r>
              <a:rPr lang="en-US" sz="1100" dirty="0" smtClean="0">
                <a:solidFill>
                  <a:schemeClr val="bg1"/>
                </a:solidFill>
              </a:rPr>
              <a:t>Architecture</a:t>
            </a:r>
          </a:p>
        </p:txBody>
      </p:sp>
      <p:sp>
        <p:nvSpPr>
          <p:cNvPr id="22" name="Round Same Side Corner Rectangle 21"/>
          <p:cNvSpPr/>
          <p:nvPr/>
        </p:nvSpPr>
        <p:spPr bwMode="auto">
          <a:xfrm>
            <a:off x="507869" y="1420814"/>
            <a:ext cx="3727247" cy="4752975"/>
          </a:xfrm>
          <a:prstGeom prst="round2SameRect">
            <a:avLst>
              <a:gd name="adj1" fmla="val 7174"/>
              <a:gd name="adj2" fmla="val 0"/>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91440" rtlCol="0" anchor="t" anchorCtr="0"/>
          <a:lstStyle/>
          <a:p>
            <a:pPr algn="l">
              <a:lnSpc>
                <a:spcPct val="90000"/>
              </a:lnSpc>
              <a:spcBef>
                <a:spcPct val="20000"/>
              </a:spcBef>
              <a:buSzPct val="90000"/>
            </a:pPr>
            <a:r>
              <a:rPr lang="en-US" sz="2800" dirty="0" smtClean="0">
                <a:solidFill>
                  <a:schemeClr val="tx2">
                    <a:lumMod val="25000"/>
                  </a:schemeClr>
                </a:solidFill>
              </a:rPr>
              <a:t>Capacity Management</a:t>
            </a:r>
          </a:p>
          <a:p>
            <a:pPr algn="l">
              <a:lnSpc>
                <a:spcPct val="90000"/>
              </a:lnSpc>
              <a:spcBef>
                <a:spcPct val="20000"/>
              </a:spcBef>
              <a:buSzPct val="90000"/>
            </a:pPr>
            <a:endParaRPr lang="en-US" sz="2800" dirty="0" smtClean="0">
              <a:solidFill>
                <a:schemeClr val="tx2">
                  <a:lumMod val="25000"/>
                </a:schemeClr>
              </a:solidFill>
            </a:endParaRPr>
          </a:p>
          <a:p>
            <a:pPr marL="347663" indent="-347663" algn="l">
              <a:lnSpc>
                <a:spcPct val="90000"/>
              </a:lnSpc>
              <a:spcBef>
                <a:spcPct val="20000"/>
              </a:spcBef>
              <a:buSzPct val="90000"/>
              <a:buBlip>
                <a:blip r:embed="rId3"/>
              </a:buBlip>
            </a:pPr>
            <a:r>
              <a:rPr lang="en-US" sz="2000" dirty="0" smtClean="0">
                <a:solidFill>
                  <a:schemeClr val="tx2">
                    <a:lumMod val="25000"/>
                  </a:schemeClr>
                </a:solidFill>
              </a:rPr>
              <a:t>Continuous capacity review</a:t>
            </a:r>
          </a:p>
          <a:p>
            <a:pPr marL="347663" indent="-347663" algn="l">
              <a:lnSpc>
                <a:spcPct val="90000"/>
              </a:lnSpc>
              <a:spcBef>
                <a:spcPct val="20000"/>
              </a:spcBef>
              <a:buSzPct val="90000"/>
              <a:buBlip>
                <a:blip r:embed="rId3"/>
              </a:buBlip>
            </a:pPr>
            <a:endParaRPr lang="en-US" sz="2000" dirty="0" smtClean="0">
              <a:solidFill>
                <a:schemeClr val="tx2">
                  <a:lumMod val="25000"/>
                </a:schemeClr>
              </a:solidFill>
            </a:endParaRPr>
          </a:p>
          <a:p>
            <a:pPr marL="347663" indent="-347663" algn="l">
              <a:lnSpc>
                <a:spcPct val="90000"/>
              </a:lnSpc>
              <a:spcBef>
                <a:spcPct val="20000"/>
              </a:spcBef>
              <a:buSzPct val="90000"/>
              <a:buBlip>
                <a:blip r:embed="rId3"/>
              </a:buBlip>
            </a:pPr>
            <a:r>
              <a:rPr lang="en-US" sz="2000" dirty="0" smtClean="0">
                <a:solidFill>
                  <a:schemeClr val="tx2">
                    <a:lumMod val="25000"/>
                  </a:schemeClr>
                </a:solidFill>
              </a:rPr>
              <a:t>Buffer capacity for unexpected load</a:t>
            </a:r>
          </a:p>
          <a:p>
            <a:pPr marL="347663" indent="-347663" algn="l">
              <a:lnSpc>
                <a:spcPct val="90000"/>
              </a:lnSpc>
              <a:spcBef>
                <a:spcPct val="20000"/>
              </a:spcBef>
              <a:buSzPct val="90000"/>
              <a:buBlip>
                <a:blip r:embed="rId3"/>
              </a:buBlip>
            </a:pPr>
            <a:endParaRPr lang="en-US" sz="2000" dirty="0" smtClean="0">
              <a:solidFill>
                <a:schemeClr val="tx2">
                  <a:lumMod val="25000"/>
                </a:schemeClr>
              </a:solidFill>
            </a:endParaRPr>
          </a:p>
          <a:p>
            <a:pPr marL="347663" indent="-347663" algn="l">
              <a:lnSpc>
                <a:spcPct val="90000"/>
              </a:lnSpc>
              <a:spcBef>
                <a:spcPct val="20000"/>
              </a:spcBef>
              <a:buSzPct val="90000"/>
              <a:buBlip>
                <a:blip r:embed="rId3"/>
              </a:buBlip>
            </a:pPr>
            <a:r>
              <a:rPr lang="en-US" sz="2000" dirty="0" smtClean="0">
                <a:solidFill>
                  <a:schemeClr val="tx2">
                    <a:lumMod val="25000"/>
                  </a:schemeClr>
                </a:solidFill>
              </a:rPr>
              <a:t>Capacity modeling implements capacity at least 3 months in advance of forecast</a:t>
            </a:r>
          </a:p>
          <a:p>
            <a:pPr algn="l" fontAlgn="base">
              <a:spcBef>
                <a:spcPct val="0"/>
              </a:spcBef>
              <a:spcAft>
                <a:spcPct val="0"/>
              </a:spcAft>
            </a:pPr>
            <a:endParaRPr lang="en-US" dirty="0" smtClean="0">
              <a:solidFill>
                <a:schemeClr val="tx2">
                  <a:lumMod val="25000"/>
                </a:schemeClr>
              </a:solidFill>
            </a:endParaRPr>
          </a:p>
        </p:txBody>
      </p:sp>
      <p:sp>
        <p:nvSpPr>
          <p:cNvPr id="23" name="Round Same Side Corner Rectangle 22"/>
          <p:cNvSpPr/>
          <p:nvPr/>
        </p:nvSpPr>
        <p:spPr bwMode="auto">
          <a:xfrm>
            <a:off x="4914559" y="1420814"/>
            <a:ext cx="3727247" cy="4752975"/>
          </a:xfrm>
          <a:prstGeom prst="round2SameRect">
            <a:avLst>
              <a:gd name="adj1" fmla="val 7174"/>
              <a:gd name="adj2" fmla="val 0"/>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91440" rIns="0" rtlCol="0" anchor="t" anchorCtr="0"/>
          <a:lstStyle/>
          <a:p>
            <a:pPr algn="l">
              <a:lnSpc>
                <a:spcPct val="90000"/>
              </a:lnSpc>
              <a:spcBef>
                <a:spcPct val="20000"/>
              </a:spcBef>
              <a:buSzPct val="90000"/>
            </a:pPr>
            <a:r>
              <a:rPr lang="en-US" sz="2800" dirty="0" smtClean="0">
                <a:solidFill>
                  <a:schemeClr val="tx2">
                    <a:lumMod val="25000"/>
                  </a:schemeClr>
                </a:solidFill>
              </a:rPr>
              <a:t>N+1 Redundancy Throughout</a:t>
            </a:r>
          </a:p>
          <a:p>
            <a:pPr algn="l">
              <a:lnSpc>
                <a:spcPct val="90000"/>
              </a:lnSpc>
              <a:spcBef>
                <a:spcPct val="20000"/>
              </a:spcBef>
              <a:buSzPct val="90000"/>
            </a:pPr>
            <a:endParaRPr lang="en-US" sz="2800" dirty="0" smtClean="0">
              <a:solidFill>
                <a:schemeClr val="tx2">
                  <a:lumMod val="25000"/>
                </a:schemeClr>
              </a:solidFill>
            </a:endParaRPr>
          </a:p>
          <a:p>
            <a:pPr marL="347663" indent="-347663" algn="l">
              <a:lnSpc>
                <a:spcPct val="90000"/>
              </a:lnSpc>
              <a:spcBef>
                <a:spcPct val="20000"/>
              </a:spcBef>
              <a:buSzPct val="90000"/>
              <a:buBlip>
                <a:blip r:embed="rId3"/>
              </a:buBlip>
            </a:pPr>
            <a:r>
              <a:rPr lang="en-US" sz="2000" dirty="0" smtClean="0">
                <a:solidFill>
                  <a:schemeClr val="tx2">
                    <a:lumMod val="25000"/>
                  </a:schemeClr>
                </a:solidFill>
              </a:rPr>
              <a:t>Network</a:t>
            </a:r>
          </a:p>
          <a:p>
            <a:pPr marL="347663" indent="-347663" algn="l">
              <a:lnSpc>
                <a:spcPct val="90000"/>
              </a:lnSpc>
              <a:spcBef>
                <a:spcPct val="20000"/>
              </a:spcBef>
              <a:buSzPct val="90000"/>
              <a:buBlip>
                <a:blip r:embed="rId3"/>
              </a:buBlip>
            </a:pPr>
            <a:endParaRPr lang="en-US" sz="2000" dirty="0" smtClean="0">
              <a:solidFill>
                <a:schemeClr val="tx2">
                  <a:lumMod val="25000"/>
                </a:schemeClr>
              </a:solidFill>
            </a:endParaRPr>
          </a:p>
          <a:p>
            <a:pPr marL="347663" indent="-347663" algn="l">
              <a:lnSpc>
                <a:spcPct val="90000"/>
              </a:lnSpc>
              <a:spcBef>
                <a:spcPct val="20000"/>
              </a:spcBef>
              <a:buSzPct val="90000"/>
              <a:buBlip>
                <a:blip r:embed="rId3"/>
              </a:buBlip>
            </a:pPr>
            <a:r>
              <a:rPr lang="en-US" sz="2000" dirty="0" smtClean="0">
                <a:solidFill>
                  <a:schemeClr val="tx2">
                    <a:lumMod val="25000"/>
                  </a:schemeClr>
                </a:solidFill>
              </a:rPr>
              <a:t>Storage</a:t>
            </a:r>
          </a:p>
          <a:p>
            <a:pPr marL="347663" indent="-347663" algn="l">
              <a:lnSpc>
                <a:spcPct val="90000"/>
              </a:lnSpc>
              <a:spcBef>
                <a:spcPct val="20000"/>
              </a:spcBef>
              <a:buSzPct val="90000"/>
              <a:buBlip>
                <a:blip r:embed="rId3"/>
              </a:buBlip>
            </a:pPr>
            <a:endParaRPr lang="en-US" sz="2000" dirty="0" smtClean="0">
              <a:solidFill>
                <a:schemeClr val="tx2">
                  <a:lumMod val="25000"/>
                </a:schemeClr>
              </a:solidFill>
            </a:endParaRPr>
          </a:p>
          <a:p>
            <a:pPr marL="347663" indent="-347663" algn="l">
              <a:lnSpc>
                <a:spcPct val="90000"/>
              </a:lnSpc>
              <a:spcBef>
                <a:spcPct val="20000"/>
              </a:spcBef>
              <a:buSzPct val="90000"/>
              <a:buBlip>
                <a:blip r:embed="rId3"/>
              </a:buBlip>
            </a:pPr>
            <a:r>
              <a:rPr lang="en-US" sz="2000" dirty="0" smtClean="0">
                <a:solidFill>
                  <a:schemeClr val="tx2">
                    <a:lumMod val="25000"/>
                  </a:schemeClr>
                </a:solidFill>
              </a:rPr>
              <a:t>Servers</a:t>
            </a:r>
          </a:p>
          <a:p>
            <a:pPr marL="347663" indent="-347663" algn="l">
              <a:lnSpc>
                <a:spcPct val="90000"/>
              </a:lnSpc>
              <a:spcBef>
                <a:spcPct val="20000"/>
              </a:spcBef>
              <a:buSzPct val="90000"/>
              <a:buBlip>
                <a:blip r:embed="rId3"/>
              </a:buBlip>
            </a:pPr>
            <a:endParaRPr lang="en-US" sz="2000" dirty="0" smtClean="0">
              <a:solidFill>
                <a:schemeClr val="tx2">
                  <a:lumMod val="25000"/>
                </a:schemeClr>
              </a:solidFill>
            </a:endParaRPr>
          </a:p>
          <a:p>
            <a:pPr marL="347663" indent="-347663" algn="l">
              <a:lnSpc>
                <a:spcPct val="90000"/>
              </a:lnSpc>
              <a:spcBef>
                <a:spcPct val="20000"/>
              </a:spcBef>
              <a:buSzPct val="90000"/>
              <a:buBlip>
                <a:blip r:embed="rId3"/>
              </a:buBlip>
            </a:pPr>
            <a:r>
              <a:rPr lang="en-US" sz="2000" dirty="0" smtClean="0">
                <a:solidFill>
                  <a:schemeClr val="tx2">
                    <a:lumMod val="25000"/>
                  </a:schemeClr>
                </a:solidFill>
              </a:rPr>
              <a:t>Result:  </a:t>
            </a:r>
          </a:p>
          <a:p>
            <a:pPr marL="804863" lvl="1" indent="-347663" algn="l">
              <a:lnSpc>
                <a:spcPct val="90000"/>
              </a:lnSpc>
              <a:spcBef>
                <a:spcPct val="20000"/>
              </a:spcBef>
              <a:buSzPct val="90000"/>
              <a:buBlip>
                <a:blip r:embed="rId3"/>
              </a:buBlip>
            </a:pPr>
            <a:r>
              <a:rPr lang="en-US" sz="1800" dirty="0" smtClean="0">
                <a:solidFill>
                  <a:schemeClr val="tx2">
                    <a:lumMod val="25000"/>
                  </a:schemeClr>
                </a:solidFill>
              </a:rPr>
              <a:t>99.9%+ reliability</a:t>
            </a:r>
          </a:p>
          <a:p>
            <a:pPr marL="804863" lvl="1" indent="-347663" algn="l">
              <a:lnSpc>
                <a:spcPct val="90000"/>
              </a:lnSpc>
              <a:spcBef>
                <a:spcPct val="20000"/>
              </a:spcBef>
              <a:buSzPct val="90000"/>
              <a:buBlip>
                <a:blip r:embed="rId3"/>
              </a:buBlip>
            </a:pPr>
            <a:r>
              <a:rPr lang="en-US" sz="1800" dirty="0" smtClean="0">
                <a:solidFill>
                  <a:schemeClr val="tx2">
                    <a:lumMod val="25000"/>
                  </a:schemeClr>
                </a:solidFill>
              </a:rPr>
              <a:t>Financially backed SLA</a:t>
            </a:r>
          </a:p>
          <a:p>
            <a:pPr algn="l" fontAlgn="base">
              <a:spcBef>
                <a:spcPct val="0"/>
              </a:spcBef>
              <a:spcAft>
                <a:spcPct val="0"/>
              </a:spcAft>
            </a:pPr>
            <a:endParaRPr lang="en-US" dirty="0" smtClean="0">
              <a:solidFill>
                <a:schemeClr val="tx2">
                  <a:lumMod val="25000"/>
                </a:schemeClr>
              </a:solidFill>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Agenda</a:t>
            </a:r>
            <a:endParaRPr lang="en-US" dirty="0">
              <a:solidFill>
                <a:schemeClr val="tx2"/>
              </a:solidFill>
            </a:endParaRPr>
          </a:p>
        </p:txBody>
      </p:sp>
      <p:sp>
        <p:nvSpPr>
          <p:cNvPr id="5" name="Freeform 6"/>
          <p:cNvSpPr>
            <a:spLocks/>
          </p:cNvSpPr>
          <p:nvPr/>
        </p:nvSpPr>
        <p:spPr bwMode="auto">
          <a:xfrm>
            <a:off x="4600575" y="1007641"/>
            <a:ext cx="1970088" cy="1292225"/>
          </a:xfrm>
          <a:custGeom>
            <a:avLst/>
            <a:gdLst/>
            <a:ahLst/>
            <a:cxnLst>
              <a:cxn ang="0">
                <a:pos x="279" y="212"/>
              </a:cxn>
              <a:cxn ang="0">
                <a:pos x="229" y="147"/>
              </a:cxn>
              <a:cxn ang="0">
                <a:pos x="124" y="76"/>
              </a:cxn>
              <a:cxn ang="0">
                <a:pos x="0" y="50"/>
              </a:cxn>
              <a:cxn ang="0">
                <a:pos x="0" y="0"/>
              </a:cxn>
              <a:cxn ang="0">
                <a:pos x="143" y="30"/>
              </a:cxn>
              <a:cxn ang="0">
                <a:pos x="264" y="112"/>
              </a:cxn>
              <a:cxn ang="0">
                <a:pos x="323" y="187"/>
              </a:cxn>
              <a:cxn ang="0">
                <a:pos x="279" y="212"/>
              </a:cxn>
            </a:cxnLst>
            <a:rect l="0" t="0" r="r" b="b"/>
            <a:pathLst>
              <a:path w="323" h="212">
                <a:moveTo>
                  <a:pt x="279" y="212"/>
                </a:moveTo>
                <a:cubicBezTo>
                  <a:pt x="265" y="188"/>
                  <a:pt x="248" y="167"/>
                  <a:pt x="229" y="147"/>
                </a:cubicBezTo>
                <a:cubicBezTo>
                  <a:pt x="199" y="117"/>
                  <a:pt x="163" y="93"/>
                  <a:pt x="124" y="76"/>
                </a:cubicBezTo>
                <a:cubicBezTo>
                  <a:pt x="85" y="60"/>
                  <a:pt x="44" y="51"/>
                  <a:pt x="0" y="50"/>
                </a:cubicBezTo>
                <a:cubicBezTo>
                  <a:pt x="0" y="50"/>
                  <a:pt x="0" y="0"/>
                  <a:pt x="0" y="0"/>
                </a:cubicBezTo>
                <a:cubicBezTo>
                  <a:pt x="51" y="1"/>
                  <a:pt x="99" y="11"/>
                  <a:pt x="143" y="30"/>
                </a:cubicBezTo>
                <a:cubicBezTo>
                  <a:pt x="189" y="50"/>
                  <a:pt x="230" y="78"/>
                  <a:pt x="264" y="112"/>
                </a:cubicBezTo>
                <a:cubicBezTo>
                  <a:pt x="287" y="134"/>
                  <a:pt x="306" y="160"/>
                  <a:pt x="323" y="187"/>
                </a:cubicBezTo>
                <a:cubicBezTo>
                  <a:pt x="323" y="187"/>
                  <a:pt x="279" y="212"/>
                  <a:pt x="279" y="212"/>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6" name="Freeform 7"/>
          <p:cNvSpPr>
            <a:spLocks/>
          </p:cNvSpPr>
          <p:nvPr/>
        </p:nvSpPr>
        <p:spPr bwMode="auto">
          <a:xfrm>
            <a:off x="6332538" y="2196679"/>
            <a:ext cx="566738" cy="2273300"/>
          </a:xfrm>
          <a:custGeom>
            <a:avLst/>
            <a:gdLst/>
            <a:ahLst/>
            <a:cxnLst>
              <a:cxn ang="0">
                <a:pos x="93" y="186"/>
              </a:cxn>
              <a:cxn ang="0">
                <a:pos x="43" y="373"/>
              </a:cxn>
              <a:cxn ang="0">
                <a:pos x="0" y="348"/>
              </a:cxn>
              <a:cxn ang="0">
                <a:pos x="43" y="186"/>
              </a:cxn>
              <a:cxn ang="0">
                <a:pos x="0" y="25"/>
              </a:cxn>
              <a:cxn ang="0">
                <a:pos x="43" y="0"/>
              </a:cxn>
              <a:cxn ang="0">
                <a:pos x="93" y="186"/>
              </a:cxn>
            </a:cxnLst>
            <a:rect l="0" t="0" r="r" b="b"/>
            <a:pathLst>
              <a:path w="93" h="373">
                <a:moveTo>
                  <a:pt x="93" y="186"/>
                </a:moveTo>
                <a:cubicBezTo>
                  <a:pt x="93" y="254"/>
                  <a:pt x="75" y="317"/>
                  <a:pt x="43" y="373"/>
                </a:cubicBezTo>
                <a:cubicBezTo>
                  <a:pt x="43" y="373"/>
                  <a:pt x="0" y="348"/>
                  <a:pt x="0" y="348"/>
                </a:cubicBezTo>
                <a:cubicBezTo>
                  <a:pt x="27" y="300"/>
                  <a:pt x="43" y="245"/>
                  <a:pt x="43" y="186"/>
                </a:cubicBezTo>
                <a:cubicBezTo>
                  <a:pt x="43" y="128"/>
                  <a:pt x="27" y="73"/>
                  <a:pt x="0" y="25"/>
                </a:cubicBezTo>
                <a:cubicBezTo>
                  <a:pt x="0" y="25"/>
                  <a:pt x="43" y="0"/>
                  <a:pt x="43" y="0"/>
                </a:cubicBezTo>
                <a:cubicBezTo>
                  <a:pt x="75" y="55"/>
                  <a:pt x="93" y="119"/>
                  <a:pt x="93" y="186"/>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7" name="Freeform 8"/>
          <p:cNvSpPr>
            <a:spLocks/>
          </p:cNvSpPr>
          <p:nvPr/>
        </p:nvSpPr>
        <p:spPr bwMode="auto">
          <a:xfrm>
            <a:off x="2576513" y="4366791"/>
            <a:ext cx="1970088" cy="1285875"/>
          </a:xfrm>
          <a:custGeom>
            <a:avLst/>
            <a:gdLst/>
            <a:ahLst/>
            <a:cxnLst>
              <a:cxn ang="0">
                <a:pos x="323" y="211"/>
              </a:cxn>
              <a:cxn ang="0">
                <a:pos x="58" y="99"/>
              </a:cxn>
              <a:cxn ang="0">
                <a:pos x="0" y="25"/>
              </a:cxn>
              <a:cxn ang="0">
                <a:pos x="43" y="0"/>
              </a:cxn>
              <a:cxn ang="0">
                <a:pos x="94" y="64"/>
              </a:cxn>
              <a:cxn ang="0">
                <a:pos x="323" y="161"/>
              </a:cxn>
              <a:cxn ang="0">
                <a:pos x="323" y="211"/>
              </a:cxn>
            </a:cxnLst>
            <a:rect l="0" t="0" r="r" b="b"/>
            <a:pathLst>
              <a:path w="323" h="211">
                <a:moveTo>
                  <a:pt x="323" y="211"/>
                </a:moveTo>
                <a:cubicBezTo>
                  <a:pt x="220" y="210"/>
                  <a:pt x="126" y="167"/>
                  <a:pt x="58" y="99"/>
                </a:cubicBezTo>
                <a:cubicBezTo>
                  <a:pt x="36" y="77"/>
                  <a:pt x="16" y="52"/>
                  <a:pt x="0" y="25"/>
                </a:cubicBezTo>
                <a:cubicBezTo>
                  <a:pt x="0" y="25"/>
                  <a:pt x="43" y="0"/>
                  <a:pt x="43" y="0"/>
                </a:cubicBezTo>
                <a:cubicBezTo>
                  <a:pt x="57" y="23"/>
                  <a:pt x="74" y="45"/>
                  <a:pt x="94" y="64"/>
                </a:cubicBezTo>
                <a:cubicBezTo>
                  <a:pt x="153" y="123"/>
                  <a:pt x="234" y="160"/>
                  <a:pt x="323" y="161"/>
                </a:cubicBezTo>
                <a:cubicBezTo>
                  <a:pt x="323" y="161"/>
                  <a:pt x="323" y="211"/>
                  <a:pt x="323" y="211"/>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8" name="Freeform 9"/>
          <p:cNvSpPr>
            <a:spLocks/>
          </p:cNvSpPr>
          <p:nvPr/>
        </p:nvSpPr>
        <p:spPr bwMode="auto">
          <a:xfrm>
            <a:off x="2576513" y="1007641"/>
            <a:ext cx="1970088" cy="1292225"/>
          </a:xfrm>
          <a:custGeom>
            <a:avLst/>
            <a:gdLst/>
            <a:ahLst/>
            <a:cxnLst>
              <a:cxn ang="0">
                <a:pos x="0" y="187"/>
              </a:cxn>
              <a:cxn ang="0">
                <a:pos x="58" y="112"/>
              </a:cxn>
              <a:cxn ang="0">
                <a:pos x="323" y="0"/>
              </a:cxn>
              <a:cxn ang="0">
                <a:pos x="323" y="50"/>
              </a:cxn>
              <a:cxn ang="0">
                <a:pos x="94" y="147"/>
              </a:cxn>
              <a:cxn ang="0">
                <a:pos x="43" y="212"/>
              </a:cxn>
              <a:cxn ang="0">
                <a:pos x="0" y="187"/>
              </a:cxn>
            </a:cxnLst>
            <a:rect l="0" t="0" r="r" b="b"/>
            <a:pathLst>
              <a:path w="323" h="212">
                <a:moveTo>
                  <a:pt x="0" y="187"/>
                </a:moveTo>
                <a:cubicBezTo>
                  <a:pt x="16" y="160"/>
                  <a:pt x="36" y="134"/>
                  <a:pt x="58" y="112"/>
                </a:cubicBezTo>
                <a:cubicBezTo>
                  <a:pt x="126" y="44"/>
                  <a:pt x="220" y="1"/>
                  <a:pt x="323" y="0"/>
                </a:cubicBezTo>
                <a:cubicBezTo>
                  <a:pt x="323" y="0"/>
                  <a:pt x="323" y="50"/>
                  <a:pt x="323" y="50"/>
                </a:cubicBezTo>
                <a:cubicBezTo>
                  <a:pt x="234" y="51"/>
                  <a:pt x="153" y="88"/>
                  <a:pt x="94" y="147"/>
                </a:cubicBezTo>
                <a:cubicBezTo>
                  <a:pt x="74" y="167"/>
                  <a:pt x="57" y="188"/>
                  <a:pt x="43" y="212"/>
                </a:cubicBezTo>
                <a:cubicBezTo>
                  <a:pt x="43" y="212"/>
                  <a:pt x="0" y="187"/>
                  <a:pt x="0" y="187"/>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9" name="Freeform 10"/>
          <p:cNvSpPr>
            <a:spLocks/>
          </p:cNvSpPr>
          <p:nvPr/>
        </p:nvSpPr>
        <p:spPr bwMode="auto">
          <a:xfrm>
            <a:off x="2247900" y="2196679"/>
            <a:ext cx="560388" cy="2273300"/>
          </a:xfrm>
          <a:custGeom>
            <a:avLst/>
            <a:gdLst/>
            <a:ahLst/>
            <a:cxnLst>
              <a:cxn ang="0">
                <a:pos x="49" y="373"/>
              </a:cxn>
              <a:cxn ang="0">
                <a:pos x="0" y="186"/>
              </a:cxn>
              <a:cxn ang="0">
                <a:pos x="49" y="0"/>
              </a:cxn>
              <a:cxn ang="0">
                <a:pos x="92" y="25"/>
              </a:cxn>
              <a:cxn ang="0">
                <a:pos x="50" y="186"/>
              </a:cxn>
              <a:cxn ang="0">
                <a:pos x="92" y="348"/>
              </a:cxn>
              <a:cxn ang="0">
                <a:pos x="49" y="373"/>
              </a:cxn>
            </a:cxnLst>
            <a:rect l="0" t="0" r="r" b="b"/>
            <a:pathLst>
              <a:path w="92" h="373">
                <a:moveTo>
                  <a:pt x="49" y="373"/>
                </a:moveTo>
                <a:cubicBezTo>
                  <a:pt x="18" y="317"/>
                  <a:pt x="0" y="254"/>
                  <a:pt x="0" y="186"/>
                </a:cubicBezTo>
                <a:cubicBezTo>
                  <a:pt x="0" y="119"/>
                  <a:pt x="18" y="55"/>
                  <a:pt x="49" y="0"/>
                </a:cubicBezTo>
                <a:cubicBezTo>
                  <a:pt x="49" y="0"/>
                  <a:pt x="92" y="25"/>
                  <a:pt x="92" y="25"/>
                </a:cubicBezTo>
                <a:cubicBezTo>
                  <a:pt x="65" y="73"/>
                  <a:pt x="50" y="128"/>
                  <a:pt x="50" y="186"/>
                </a:cubicBezTo>
                <a:cubicBezTo>
                  <a:pt x="50" y="245"/>
                  <a:pt x="65" y="300"/>
                  <a:pt x="92" y="348"/>
                </a:cubicBezTo>
                <a:cubicBezTo>
                  <a:pt x="92" y="348"/>
                  <a:pt x="49" y="373"/>
                  <a:pt x="49" y="373"/>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10" name="Freeform 11"/>
          <p:cNvSpPr>
            <a:spLocks/>
          </p:cNvSpPr>
          <p:nvPr/>
        </p:nvSpPr>
        <p:spPr bwMode="auto">
          <a:xfrm>
            <a:off x="4600575" y="4366791"/>
            <a:ext cx="1970088" cy="1285875"/>
          </a:xfrm>
          <a:custGeom>
            <a:avLst/>
            <a:gdLst/>
            <a:ahLst/>
            <a:cxnLst>
              <a:cxn ang="0">
                <a:pos x="323" y="25"/>
              </a:cxn>
              <a:cxn ang="0">
                <a:pos x="264" y="99"/>
              </a:cxn>
              <a:cxn ang="0">
                <a:pos x="0" y="211"/>
              </a:cxn>
              <a:cxn ang="0">
                <a:pos x="0" y="161"/>
              </a:cxn>
              <a:cxn ang="0">
                <a:pos x="229" y="64"/>
              </a:cxn>
              <a:cxn ang="0">
                <a:pos x="279" y="0"/>
              </a:cxn>
              <a:cxn ang="0">
                <a:pos x="323" y="25"/>
              </a:cxn>
            </a:cxnLst>
            <a:rect l="0" t="0" r="r" b="b"/>
            <a:pathLst>
              <a:path w="323" h="211">
                <a:moveTo>
                  <a:pt x="323" y="25"/>
                </a:moveTo>
                <a:cubicBezTo>
                  <a:pt x="306" y="52"/>
                  <a:pt x="287" y="77"/>
                  <a:pt x="264" y="99"/>
                </a:cubicBezTo>
                <a:cubicBezTo>
                  <a:pt x="196" y="167"/>
                  <a:pt x="103" y="210"/>
                  <a:pt x="0" y="211"/>
                </a:cubicBezTo>
                <a:cubicBezTo>
                  <a:pt x="0" y="211"/>
                  <a:pt x="0" y="161"/>
                  <a:pt x="0" y="161"/>
                </a:cubicBezTo>
                <a:cubicBezTo>
                  <a:pt x="89" y="160"/>
                  <a:pt x="170" y="123"/>
                  <a:pt x="229" y="64"/>
                </a:cubicBezTo>
                <a:cubicBezTo>
                  <a:pt x="248" y="45"/>
                  <a:pt x="265" y="23"/>
                  <a:pt x="279" y="0"/>
                </a:cubicBezTo>
                <a:cubicBezTo>
                  <a:pt x="279" y="0"/>
                  <a:pt x="323" y="25"/>
                  <a:pt x="323" y="25"/>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11" name="Oval 10"/>
          <p:cNvSpPr/>
          <p:nvPr/>
        </p:nvSpPr>
        <p:spPr>
          <a:xfrm>
            <a:off x="3583108" y="2372692"/>
            <a:ext cx="1959471" cy="1959471"/>
          </a:xfrm>
          <a:prstGeom prst="ellipse">
            <a:avLst/>
          </a:prstGeom>
          <a:gradFill flip="none" rotWithShape="1">
            <a:gsLst>
              <a:gs pos="0">
                <a:srgbClr val="ABFFCF"/>
              </a:gs>
              <a:gs pos="100000">
                <a:srgbClr val="00B0F0"/>
              </a:gs>
            </a:gsLst>
            <a:lin ang="4200000" scaled="0"/>
            <a:tileRect/>
          </a:gradFill>
          <a:ln>
            <a:solidFill>
              <a:schemeClr val="accent5">
                <a:lumMod val="20000"/>
                <a:lumOff val="80000"/>
                <a:alpha val="58000"/>
              </a:scheme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800" dirty="0" smtClean="0">
                <a:solidFill>
                  <a:schemeClr val="bg1"/>
                </a:solidFill>
              </a:rPr>
              <a:t>Business</a:t>
            </a:r>
            <a:br>
              <a:rPr lang="en-US" sz="1800" dirty="0" smtClean="0">
                <a:solidFill>
                  <a:schemeClr val="bg1"/>
                </a:solidFill>
              </a:rPr>
            </a:br>
            <a:r>
              <a:rPr lang="en-US" sz="1800" dirty="0" smtClean="0">
                <a:solidFill>
                  <a:schemeClr val="bg1"/>
                </a:solidFill>
              </a:rPr>
              <a:t>Productivity</a:t>
            </a:r>
            <a:br>
              <a:rPr lang="en-US" sz="1800" dirty="0" smtClean="0">
                <a:solidFill>
                  <a:schemeClr val="bg1"/>
                </a:solidFill>
              </a:rPr>
            </a:br>
            <a:r>
              <a:rPr lang="en-US" sz="1800" dirty="0" smtClean="0">
                <a:solidFill>
                  <a:schemeClr val="bg1"/>
                </a:solidFill>
              </a:rPr>
              <a:t>Online (BPO)</a:t>
            </a:r>
          </a:p>
        </p:txBody>
      </p:sp>
      <p:sp>
        <p:nvSpPr>
          <p:cNvPr id="12" name="Oval 11"/>
          <p:cNvSpPr/>
          <p:nvPr/>
        </p:nvSpPr>
        <p:spPr>
          <a:xfrm>
            <a:off x="3877029" y="533400"/>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Carrier-class</a:t>
            </a:r>
            <a:br>
              <a:rPr lang="en-US" sz="1400" dirty="0" smtClean="0">
                <a:solidFill>
                  <a:schemeClr val="bg1"/>
                </a:solidFill>
              </a:rPr>
            </a:br>
            <a:r>
              <a:rPr lang="en-US" sz="1400" dirty="0" smtClean="0">
                <a:solidFill>
                  <a:schemeClr val="bg1"/>
                </a:solidFill>
              </a:rPr>
              <a:t>Data Centers</a:t>
            </a:r>
          </a:p>
        </p:txBody>
      </p:sp>
      <p:sp>
        <p:nvSpPr>
          <p:cNvPr id="13" name="Oval 12"/>
          <p:cNvSpPr/>
          <p:nvPr/>
        </p:nvSpPr>
        <p:spPr>
          <a:xfrm>
            <a:off x="5724446" y="1600006"/>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Security</a:t>
            </a:r>
          </a:p>
        </p:txBody>
      </p:sp>
      <p:sp>
        <p:nvSpPr>
          <p:cNvPr id="14" name="Oval 13"/>
          <p:cNvSpPr/>
          <p:nvPr/>
        </p:nvSpPr>
        <p:spPr>
          <a:xfrm>
            <a:off x="5724446" y="3733220"/>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Architecture</a:t>
            </a:r>
          </a:p>
        </p:txBody>
      </p:sp>
      <p:sp>
        <p:nvSpPr>
          <p:cNvPr id="15" name="Oval 14"/>
          <p:cNvSpPr/>
          <p:nvPr/>
        </p:nvSpPr>
        <p:spPr>
          <a:xfrm>
            <a:off x="3877029" y="4799827"/>
            <a:ext cx="1371629" cy="1371629"/>
          </a:xfrm>
          <a:prstGeom prst="ellipse">
            <a:avLst/>
          </a:prstGeom>
          <a:gradFill flip="none" rotWithShape="1">
            <a:gsLst>
              <a:gs pos="0">
                <a:srgbClr val="FFFDDD"/>
              </a:gs>
              <a:gs pos="100000">
                <a:srgbClr val="E4801C"/>
              </a:gs>
            </a:gsLst>
            <a:lin ang="4200000" scaled="0"/>
            <a:tileRect/>
          </a:gradFill>
          <a:ln>
            <a:solidFill>
              <a:srgbClr val="FFDDE9">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Best-of-Breed</a:t>
            </a:r>
            <a:br>
              <a:rPr lang="en-US" sz="1400" dirty="0" smtClean="0">
                <a:solidFill>
                  <a:schemeClr val="bg1"/>
                </a:solidFill>
              </a:rPr>
            </a:br>
            <a:r>
              <a:rPr lang="en-US" sz="1400" dirty="0" smtClean="0">
                <a:solidFill>
                  <a:schemeClr val="bg1"/>
                </a:solidFill>
              </a:rPr>
              <a:t>Hardware</a:t>
            </a:r>
          </a:p>
        </p:txBody>
      </p:sp>
      <p:sp>
        <p:nvSpPr>
          <p:cNvPr id="16" name="Oval 15"/>
          <p:cNvSpPr/>
          <p:nvPr/>
        </p:nvSpPr>
        <p:spPr>
          <a:xfrm>
            <a:off x="2029612" y="3733220"/>
            <a:ext cx="1371629" cy="1371629"/>
          </a:xfrm>
          <a:prstGeom prst="ellipse">
            <a:avLst/>
          </a:prstGeom>
          <a:solidFill>
            <a:schemeClr val="tx1">
              <a:lumMod val="85000"/>
            </a:schemeClr>
          </a:soli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Operational</a:t>
            </a:r>
            <a:br>
              <a:rPr lang="en-US" sz="1400" dirty="0" smtClean="0">
                <a:solidFill>
                  <a:schemeClr val="bg1"/>
                </a:solidFill>
              </a:rPr>
            </a:br>
            <a:r>
              <a:rPr lang="en-US" sz="1400" dirty="0" smtClean="0">
                <a:solidFill>
                  <a:schemeClr val="bg1"/>
                </a:solidFill>
              </a:rPr>
              <a:t>Best Practices</a:t>
            </a:r>
          </a:p>
        </p:txBody>
      </p:sp>
      <p:sp>
        <p:nvSpPr>
          <p:cNvPr id="17" name="Oval 16"/>
          <p:cNvSpPr/>
          <p:nvPr/>
        </p:nvSpPr>
        <p:spPr>
          <a:xfrm>
            <a:off x="2001625" y="1562877"/>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Support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up)">
                                      <p:cBhvr>
                                        <p:cTn id="25" dur="500"/>
                                        <p:tgtEl>
                                          <p:spTgt spid="6"/>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right)">
                                      <p:cBhvr>
                                        <p:cTn id="32" dur="500"/>
                                        <p:tgtEl>
                                          <p:spTgt spid="10"/>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right)">
                                      <p:cBhvr>
                                        <p:cTn id="39" dur="500"/>
                                        <p:tgtEl>
                                          <p:spTgt spid="7"/>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down)">
                                      <p:cBhvr>
                                        <p:cTn id="46" dur="500"/>
                                        <p:tgtEl>
                                          <p:spTgt spid="9"/>
                                        </p:tgtEl>
                                      </p:cBhvr>
                                    </p:animEffect>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left)">
                                      <p:cBhvr>
                                        <p:cTn id="5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BPO Logical Architecture</a:t>
            </a:r>
            <a:endParaRPr lang="en-US" dirty="0">
              <a:solidFill>
                <a:schemeClr val="tx2"/>
              </a:solidFill>
            </a:endParaRPr>
          </a:p>
        </p:txBody>
      </p:sp>
      <p:sp>
        <p:nvSpPr>
          <p:cNvPr id="99" name="Oval 98"/>
          <p:cNvSpPr/>
          <p:nvPr/>
        </p:nvSpPr>
        <p:spPr>
          <a:xfrm>
            <a:off x="7848600" y="228600"/>
            <a:ext cx="914400" cy="914400"/>
          </a:xfrm>
          <a:prstGeom prst="ellipse">
            <a:avLst/>
          </a:prstGeom>
          <a:gradFill flip="none" rotWithShape="1">
            <a:gsLst>
              <a:gs pos="0">
                <a:srgbClr val="FFFDDD"/>
              </a:gs>
              <a:gs pos="100000">
                <a:srgbClr val="E4801C"/>
              </a:gs>
            </a:gsLst>
            <a:lin ang="4200000" scaled="0"/>
            <a:tileRect/>
          </a:gradFill>
          <a:ln>
            <a:solidFill>
              <a:srgbClr val="FFDDE9">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100" dirty="0" smtClean="0">
                <a:solidFill>
                  <a:schemeClr val="bg1"/>
                </a:solidFill>
              </a:rPr>
              <a:t>Best-of-Breed</a:t>
            </a:r>
            <a:br>
              <a:rPr lang="en-US" sz="1100" dirty="0" smtClean="0">
                <a:solidFill>
                  <a:schemeClr val="bg1"/>
                </a:solidFill>
              </a:rPr>
            </a:br>
            <a:r>
              <a:rPr lang="en-US" sz="1100" dirty="0" smtClean="0">
                <a:solidFill>
                  <a:schemeClr val="bg1"/>
                </a:solidFill>
              </a:rPr>
              <a:t>Hardware</a:t>
            </a:r>
          </a:p>
        </p:txBody>
      </p:sp>
      <p:sp>
        <p:nvSpPr>
          <p:cNvPr id="124" name="Rounded Rectangle 123"/>
          <p:cNvSpPr/>
          <p:nvPr/>
        </p:nvSpPr>
        <p:spPr>
          <a:xfrm>
            <a:off x="396235" y="3443790"/>
            <a:ext cx="8380412" cy="1347423"/>
          </a:xfrm>
          <a:prstGeom prst="roundRect">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l" fontAlgn="base">
              <a:spcBef>
                <a:spcPct val="0"/>
              </a:spcBef>
              <a:spcAft>
                <a:spcPct val="0"/>
              </a:spcAft>
              <a:defRPr/>
            </a:pPr>
            <a:endParaRPr lang="en-US" sz="2400" dirty="0"/>
          </a:p>
        </p:txBody>
      </p:sp>
      <p:sp>
        <p:nvSpPr>
          <p:cNvPr id="125" name="Rounded Rectangle 124"/>
          <p:cNvSpPr/>
          <p:nvPr/>
        </p:nvSpPr>
        <p:spPr>
          <a:xfrm>
            <a:off x="451620" y="1541181"/>
            <a:ext cx="8380412" cy="1430619"/>
          </a:xfrm>
          <a:prstGeom prst="roundRect">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l" fontAlgn="base">
              <a:spcBef>
                <a:spcPct val="0"/>
              </a:spcBef>
              <a:spcAft>
                <a:spcPct val="0"/>
              </a:spcAft>
              <a:defRPr/>
            </a:pPr>
            <a:endParaRPr lang="en-US" dirty="0"/>
          </a:p>
        </p:txBody>
      </p:sp>
      <p:sp>
        <p:nvSpPr>
          <p:cNvPr id="126" name="Rounded Rectangle 125"/>
          <p:cNvSpPr/>
          <p:nvPr/>
        </p:nvSpPr>
        <p:spPr>
          <a:xfrm>
            <a:off x="383381" y="5258745"/>
            <a:ext cx="8380412" cy="982640"/>
          </a:xfrm>
          <a:prstGeom prst="roundRect">
            <a:avLst/>
          </a:prstGeom>
          <a:gradFill flip="none" rotWithShape="1">
            <a:gsLst>
              <a:gs pos="0">
                <a:srgbClr val="FFDDDE"/>
              </a:gs>
              <a:gs pos="100000">
                <a:srgbClr val="FFCC00"/>
              </a:gs>
            </a:gsLst>
            <a:lin ang="4200000" scaled="0"/>
            <a:tileRect/>
          </a:gra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l" fontAlgn="base">
              <a:spcBef>
                <a:spcPct val="0"/>
              </a:spcBef>
              <a:spcAft>
                <a:spcPct val="0"/>
              </a:spcAft>
              <a:defRPr/>
            </a:pPr>
            <a:endParaRPr lang="en-US" sz="2400" dirty="0">
              <a:solidFill>
                <a:srgbClr val="777777"/>
              </a:solidFill>
            </a:endParaRPr>
          </a:p>
        </p:txBody>
      </p:sp>
      <p:sp>
        <p:nvSpPr>
          <p:cNvPr id="127" name="Content Placeholder 18"/>
          <p:cNvSpPr txBox="1">
            <a:spLocks/>
          </p:cNvSpPr>
          <p:nvPr/>
        </p:nvSpPr>
        <p:spPr bwMode="auto">
          <a:xfrm>
            <a:off x="700514" y="1714225"/>
            <a:ext cx="7742972" cy="954107"/>
          </a:xfrm>
          <a:prstGeom prst="rect">
            <a:avLst/>
          </a:prstGeom>
          <a:noFill/>
          <a:ln w="9525" algn="ctr">
            <a:noFill/>
            <a:miter lim="800000"/>
            <a:headEnd/>
            <a:tailEnd/>
          </a:ln>
        </p:spPr>
        <p:txBody>
          <a:bodyPr vert="horz" wrap="square" lIns="0" tIns="0" rIns="0" bIns="0" numCol="1" anchor="t" anchorCtr="0" compatLnSpc="1">
            <a:prstTxWarp prst="textNoShape">
              <a:avLst/>
            </a:prstTxWarp>
            <a:spAutoFit/>
          </a:bodyPr>
          <a:lstStyle/>
          <a:p>
            <a:pPr marL="396875" indent="-396875" algn="l">
              <a:lnSpc>
                <a:spcPct val="90000"/>
              </a:lnSpc>
              <a:spcBef>
                <a:spcPct val="20000"/>
              </a:spcBef>
              <a:buClr>
                <a:schemeClr val="tx2"/>
              </a:buClr>
              <a:buSzPct val="90000"/>
              <a:buBlip>
                <a:blip r:embed="rId3"/>
              </a:buBlip>
            </a:pPr>
            <a:r>
              <a:rPr lang="en-US" sz="2000" dirty="0" smtClean="0">
                <a:solidFill>
                  <a:srgbClr val="777777"/>
                </a:solidFill>
              </a:rPr>
              <a:t>Dual power supplies </a:t>
            </a:r>
          </a:p>
          <a:p>
            <a:pPr marL="396875" indent="-396875" algn="l">
              <a:lnSpc>
                <a:spcPct val="90000"/>
              </a:lnSpc>
              <a:spcBef>
                <a:spcPct val="20000"/>
              </a:spcBef>
              <a:buClr>
                <a:schemeClr val="tx2"/>
              </a:buClr>
              <a:buSzPct val="90000"/>
              <a:buBlip>
                <a:blip r:embed="rId3"/>
              </a:buBlip>
            </a:pPr>
            <a:r>
              <a:rPr lang="en-US" sz="2000" dirty="0" smtClean="0">
                <a:solidFill>
                  <a:srgbClr val="777777"/>
                </a:solidFill>
              </a:rPr>
              <a:t>Dual network interfaces</a:t>
            </a:r>
          </a:p>
          <a:p>
            <a:pPr marL="396875" indent="-396875" algn="l">
              <a:lnSpc>
                <a:spcPct val="90000"/>
              </a:lnSpc>
              <a:spcBef>
                <a:spcPct val="20000"/>
              </a:spcBef>
              <a:buClr>
                <a:schemeClr val="tx2"/>
              </a:buClr>
              <a:buSzPct val="90000"/>
              <a:buBlip>
                <a:blip r:embed="rId3"/>
              </a:buBlip>
            </a:pPr>
            <a:r>
              <a:rPr lang="en-US" sz="2000" dirty="0" smtClean="0">
                <a:solidFill>
                  <a:srgbClr val="777777"/>
                </a:solidFill>
              </a:rPr>
              <a:t>Full lights-out management capabilities</a:t>
            </a:r>
          </a:p>
        </p:txBody>
      </p:sp>
      <p:sp>
        <p:nvSpPr>
          <p:cNvPr id="128" name="Content Placeholder 18"/>
          <p:cNvSpPr txBox="1">
            <a:spLocks/>
          </p:cNvSpPr>
          <p:nvPr/>
        </p:nvSpPr>
        <p:spPr bwMode="auto">
          <a:xfrm>
            <a:off x="700514" y="3545037"/>
            <a:ext cx="8312150" cy="954107"/>
          </a:xfrm>
          <a:prstGeom prst="rect">
            <a:avLst/>
          </a:prstGeom>
          <a:noFill/>
          <a:ln w="9525" algn="ctr">
            <a:noFill/>
            <a:miter lim="800000"/>
            <a:headEnd/>
            <a:tailEnd/>
          </a:ln>
        </p:spPr>
        <p:txBody>
          <a:bodyPr vert="horz" wrap="square" lIns="0" tIns="0" rIns="0" bIns="0" numCol="1" anchor="t" anchorCtr="0" compatLnSpc="1">
            <a:prstTxWarp prst="textNoShape">
              <a:avLst/>
            </a:prstTxWarp>
            <a:spAutoFit/>
          </a:bodyPr>
          <a:lstStyle/>
          <a:p>
            <a:pPr marL="396875" lvl="0" indent="-396875" algn="l">
              <a:lnSpc>
                <a:spcPct val="90000"/>
              </a:lnSpc>
              <a:spcBef>
                <a:spcPct val="20000"/>
              </a:spcBef>
              <a:buClr>
                <a:schemeClr val="tx2"/>
              </a:buClr>
              <a:buSzPct val="90000"/>
              <a:buBlip>
                <a:blip r:embed="rId3"/>
              </a:buBlip>
            </a:pPr>
            <a:r>
              <a:rPr lang="en-US" sz="2000" dirty="0" smtClean="0">
                <a:solidFill>
                  <a:srgbClr val="777777"/>
                </a:solidFill>
              </a:rPr>
              <a:t>RAID 1 + 5</a:t>
            </a:r>
          </a:p>
          <a:p>
            <a:pPr marL="396875" lvl="0" indent="-396875" algn="l">
              <a:lnSpc>
                <a:spcPct val="90000"/>
              </a:lnSpc>
              <a:spcBef>
                <a:spcPct val="20000"/>
              </a:spcBef>
              <a:buClr>
                <a:schemeClr val="tx2"/>
              </a:buClr>
              <a:buSzPct val="90000"/>
              <a:buBlip>
                <a:blip r:embed="rId3"/>
              </a:buBlip>
            </a:pPr>
            <a:r>
              <a:rPr lang="en-US" sz="2000" dirty="0" smtClean="0">
                <a:solidFill>
                  <a:srgbClr val="777777"/>
                </a:solidFill>
              </a:rPr>
              <a:t>Optimized for performance and availability</a:t>
            </a:r>
          </a:p>
          <a:p>
            <a:pPr marL="396875" lvl="0" indent="-396875" algn="l">
              <a:lnSpc>
                <a:spcPct val="90000"/>
              </a:lnSpc>
              <a:spcBef>
                <a:spcPct val="20000"/>
              </a:spcBef>
              <a:buClr>
                <a:schemeClr val="tx2"/>
              </a:buClr>
              <a:buSzPct val="90000"/>
              <a:buBlip>
                <a:blip r:embed="rId3"/>
              </a:buBlip>
            </a:pPr>
            <a:r>
              <a:rPr lang="en-US" sz="2000" dirty="0" smtClean="0">
                <a:solidFill>
                  <a:srgbClr val="777777"/>
                </a:solidFill>
              </a:rPr>
              <a:t>Disk to disk to disk backup</a:t>
            </a:r>
          </a:p>
        </p:txBody>
      </p:sp>
      <p:sp>
        <p:nvSpPr>
          <p:cNvPr id="129" name="Content Placeholder 18"/>
          <p:cNvSpPr txBox="1">
            <a:spLocks/>
          </p:cNvSpPr>
          <p:nvPr/>
        </p:nvSpPr>
        <p:spPr bwMode="auto">
          <a:xfrm>
            <a:off x="700514" y="5380733"/>
            <a:ext cx="8312150" cy="615553"/>
          </a:xfrm>
          <a:prstGeom prst="rect">
            <a:avLst/>
          </a:prstGeom>
          <a:noFill/>
          <a:ln w="9525" algn="ctr">
            <a:noFill/>
            <a:miter lim="800000"/>
            <a:headEnd/>
            <a:tailEnd/>
          </a:ln>
        </p:spPr>
        <p:txBody>
          <a:bodyPr vert="horz" wrap="square" lIns="0" tIns="0" rIns="0" bIns="0" numCol="1" anchor="t" anchorCtr="0" compatLnSpc="1">
            <a:prstTxWarp prst="textNoShape">
              <a:avLst/>
            </a:prstTxWarp>
            <a:spAutoFit/>
          </a:bodyPr>
          <a:lstStyle/>
          <a:p>
            <a:pPr marL="396875" lvl="0" indent="-396875" algn="l">
              <a:lnSpc>
                <a:spcPct val="90000"/>
              </a:lnSpc>
              <a:spcBef>
                <a:spcPct val="20000"/>
              </a:spcBef>
              <a:buClr>
                <a:schemeClr val="tx2"/>
              </a:buClr>
              <a:buSzPct val="90000"/>
              <a:buBlip>
                <a:blip r:embed="rId3"/>
              </a:buBlip>
            </a:pPr>
            <a:r>
              <a:rPr lang="en-US" sz="2000" dirty="0" smtClean="0">
                <a:solidFill>
                  <a:srgbClr val="777777"/>
                </a:solidFill>
              </a:rPr>
              <a:t>Full failover capabilities</a:t>
            </a:r>
          </a:p>
          <a:p>
            <a:pPr marL="396875" lvl="0" indent="-396875" algn="l">
              <a:lnSpc>
                <a:spcPct val="90000"/>
              </a:lnSpc>
              <a:spcBef>
                <a:spcPct val="20000"/>
              </a:spcBef>
              <a:buClr>
                <a:schemeClr val="tx2"/>
              </a:buClr>
              <a:buSzPct val="90000"/>
              <a:buBlip>
                <a:blip r:embed="rId3"/>
              </a:buBlip>
            </a:pPr>
            <a:r>
              <a:rPr lang="en-US" sz="2000" dirty="0" smtClean="0">
                <a:solidFill>
                  <a:srgbClr val="777777"/>
                </a:solidFill>
              </a:rPr>
              <a:t>N+1 throughout the network  stack</a:t>
            </a:r>
          </a:p>
        </p:txBody>
      </p:sp>
      <p:sp>
        <p:nvSpPr>
          <p:cNvPr id="130" name="TextBox 129"/>
          <p:cNvSpPr txBox="1"/>
          <p:nvPr/>
        </p:nvSpPr>
        <p:spPr>
          <a:xfrm>
            <a:off x="726615" y="1077125"/>
            <a:ext cx="1124475" cy="430887"/>
          </a:xfrm>
          <a:prstGeom prst="rect">
            <a:avLst/>
          </a:prstGeom>
          <a:noFill/>
        </p:spPr>
        <p:txBody>
          <a:bodyPr wrap="none" lIns="0" tIns="0" rIns="0" bIns="0" rtlCol="0">
            <a:spAutoFit/>
          </a:bodyPr>
          <a:lstStyle/>
          <a:p>
            <a:r>
              <a:rPr lang="en-US" sz="2800" dirty="0" smtClean="0">
                <a:gradFill>
                  <a:gsLst>
                    <a:gs pos="0">
                      <a:schemeClr val="tx2"/>
                    </a:gs>
                    <a:gs pos="100000">
                      <a:schemeClr val="tx2"/>
                    </a:gs>
                  </a:gsLst>
                  <a:lin ang="5400000" scaled="0"/>
                </a:gradFill>
              </a:rPr>
              <a:t>Servers</a:t>
            </a:r>
            <a:endParaRPr lang="en-US" sz="2800" dirty="0">
              <a:gradFill>
                <a:gsLst>
                  <a:gs pos="0">
                    <a:schemeClr val="tx2"/>
                  </a:gs>
                  <a:gs pos="100000">
                    <a:schemeClr val="tx2"/>
                  </a:gs>
                </a:gsLst>
                <a:lin ang="5400000" scaled="0"/>
              </a:gradFill>
            </a:endParaRPr>
          </a:p>
        </p:txBody>
      </p:sp>
      <p:sp>
        <p:nvSpPr>
          <p:cNvPr id="131" name="TextBox 130"/>
          <p:cNvSpPr txBox="1"/>
          <p:nvPr/>
        </p:nvSpPr>
        <p:spPr>
          <a:xfrm>
            <a:off x="726615" y="2971800"/>
            <a:ext cx="1338508" cy="523220"/>
          </a:xfrm>
          <a:prstGeom prst="rect">
            <a:avLst/>
          </a:prstGeom>
          <a:noFill/>
        </p:spPr>
        <p:txBody>
          <a:bodyPr wrap="none" lIns="0" tIns="0" rIns="0" bIns="91440" rtlCol="0">
            <a:spAutoFit/>
          </a:bodyPr>
          <a:lstStyle/>
          <a:p>
            <a:pPr algn="l"/>
            <a:r>
              <a:rPr lang="en-US" sz="2800" dirty="0" smtClean="0">
                <a:gradFill>
                  <a:gsLst>
                    <a:gs pos="0">
                      <a:schemeClr val="tx2"/>
                    </a:gs>
                    <a:gs pos="100000">
                      <a:schemeClr val="tx2"/>
                    </a:gs>
                  </a:gsLst>
                  <a:lin ang="5400000" scaled="0"/>
                </a:gradFill>
              </a:rPr>
              <a:t>Storage</a:t>
            </a:r>
            <a:endParaRPr lang="en-US" sz="2800" dirty="0">
              <a:gradFill>
                <a:gsLst>
                  <a:gs pos="0">
                    <a:schemeClr val="tx2"/>
                  </a:gs>
                  <a:gs pos="100000">
                    <a:schemeClr val="tx2"/>
                  </a:gs>
                </a:gsLst>
                <a:lin ang="5400000" scaled="0"/>
              </a:gradFill>
            </a:endParaRPr>
          </a:p>
        </p:txBody>
      </p:sp>
      <p:sp>
        <p:nvSpPr>
          <p:cNvPr id="132" name="TextBox 131"/>
          <p:cNvSpPr txBox="1"/>
          <p:nvPr/>
        </p:nvSpPr>
        <p:spPr>
          <a:xfrm>
            <a:off x="726615" y="4817856"/>
            <a:ext cx="1418658" cy="430887"/>
          </a:xfrm>
          <a:prstGeom prst="rect">
            <a:avLst/>
          </a:prstGeom>
          <a:noFill/>
        </p:spPr>
        <p:txBody>
          <a:bodyPr wrap="none" lIns="0" tIns="0" rIns="0" bIns="0" rtlCol="0">
            <a:spAutoFit/>
          </a:bodyPr>
          <a:lstStyle/>
          <a:p>
            <a:pPr algn="l"/>
            <a:r>
              <a:rPr lang="en-US" sz="2800" dirty="0" smtClean="0">
                <a:gradFill>
                  <a:gsLst>
                    <a:gs pos="0">
                      <a:schemeClr val="tx2"/>
                    </a:gs>
                    <a:gs pos="100000">
                      <a:schemeClr val="tx2"/>
                    </a:gs>
                  </a:gsLst>
                  <a:lin ang="5400000" scaled="0"/>
                </a:gradFill>
              </a:rPr>
              <a:t>Network</a:t>
            </a:r>
            <a:endParaRPr lang="en-US" sz="2800" dirty="0">
              <a:gradFill>
                <a:gsLst>
                  <a:gs pos="0">
                    <a:schemeClr val="tx2"/>
                  </a:gs>
                  <a:gs pos="100000">
                    <a:schemeClr val="tx2"/>
                  </a:gs>
                </a:gsLst>
                <a:lin ang="5400000" scaled="0"/>
              </a:gradFill>
            </a:endParaRPr>
          </a:p>
        </p:txBody>
      </p:sp>
      <p:sp>
        <p:nvSpPr>
          <p:cNvPr id="133" name="Rounded Rectangle 132"/>
          <p:cNvSpPr/>
          <p:nvPr/>
        </p:nvSpPr>
        <p:spPr>
          <a:xfrm>
            <a:off x="6991113" y="1561579"/>
            <a:ext cx="1549475" cy="1410221"/>
          </a:xfrm>
          <a:prstGeom prst="roundRect">
            <a:avLst>
              <a:gd name="adj" fmla="val 10000"/>
            </a:avLst>
          </a:prstGeom>
          <a:blipFill rotWithShape="0">
            <a:blip r:embed="rId4" cstate="print"/>
            <a:stretch>
              <a:fillRect/>
            </a:stretch>
          </a:blipFill>
        </p:spPr>
        <p:style>
          <a:lnRef idx="0">
            <a:schemeClr val="lt1">
              <a:hueOff val="0"/>
              <a:satOff val="0"/>
              <a:lumOff val="0"/>
              <a:alphaOff val="0"/>
            </a:schemeClr>
          </a:lnRef>
          <a:fillRef idx="1">
            <a:scrgbClr r="0" g="0" b="0"/>
          </a:fillRef>
          <a:effectRef idx="2">
            <a:schemeClr val="accent4">
              <a:tint val="50000"/>
              <a:hueOff val="0"/>
              <a:satOff val="0"/>
              <a:lumOff val="0"/>
              <a:alphaOff val="0"/>
            </a:schemeClr>
          </a:effectRef>
          <a:fontRef idx="minor">
            <a:schemeClr val="lt1">
              <a:hueOff val="0"/>
              <a:satOff val="0"/>
              <a:lumOff val="0"/>
              <a:alphaOff val="0"/>
            </a:schemeClr>
          </a:fontRef>
        </p:style>
      </p:sp>
      <p:sp>
        <p:nvSpPr>
          <p:cNvPr id="134" name="Rounded Rectangle 133"/>
          <p:cNvSpPr/>
          <p:nvPr/>
        </p:nvSpPr>
        <p:spPr>
          <a:xfrm>
            <a:off x="6922874" y="3594075"/>
            <a:ext cx="1685953" cy="1187355"/>
          </a:xfrm>
          <a:prstGeom prst="roundRect">
            <a:avLst>
              <a:gd name="adj" fmla="val 10000"/>
            </a:avLst>
          </a:prstGeom>
          <a:blipFill rotWithShape="0">
            <a:blip r:embed="rId5" cstate="print"/>
            <a:stretch>
              <a:fillRect/>
            </a:stretch>
          </a:blipFill>
        </p:spPr>
        <p:style>
          <a:lnRef idx="0">
            <a:schemeClr val="lt1">
              <a:hueOff val="0"/>
              <a:satOff val="0"/>
              <a:lumOff val="0"/>
              <a:alphaOff val="0"/>
            </a:schemeClr>
          </a:lnRef>
          <a:fillRef idx="1">
            <a:scrgbClr r="0" g="0" b="0"/>
          </a:fillRef>
          <a:effectRef idx="2">
            <a:schemeClr val="accent4">
              <a:tint val="50000"/>
              <a:hueOff val="-2181055"/>
              <a:satOff val="18640"/>
              <a:lumOff val="1453"/>
              <a:alphaOff val="0"/>
            </a:schemeClr>
          </a:effectRef>
          <a:fontRef idx="minor">
            <a:schemeClr val="lt1">
              <a:hueOff val="0"/>
              <a:satOff val="0"/>
              <a:lumOff val="0"/>
              <a:alphaOff val="0"/>
            </a:schemeClr>
          </a:fontRef>
        </p:style>
      </p:sp>
      <p:sp>
        <p:nvSpPr>
          <p:cNvPr id="135" name="Rounded Rectangle 134"/>
          <p:cNvSpPr/>
          <p:nvPr/>
        </p:nvSpPr>
        <p:spPr>
          <a:xfrm>
            <a:off x="6922873" y="5016737"/>
            <a:ext cx="1685954" cy="1307863"/>
          </a:xfrm>
          <a:prstGeom prst="roundRect">
            <a:avLst>
              <a:gd name="adj" fmla="val 10000"/>
            </a:avLst>
          </a:prstGeom>
          <a:blipFill rotWithShape="0">
            <a:blip r:embed="rId6" cstate="print"/>
            <a:stretch>
              <a:fillRect/>
            </a:stretch>
          </a:blipFill>
        </p:spPr>
        <p:style>
          <a:lnRef idx="0">
            <a:schemeClr val="lt1">
              <a:hueOff val="0"/>
              <a:satOff val="0"/>
              <a:lumOff val="0"/>
              <a:alphaOff val="0"/>
            </a:schemeClr>
          </a:lnRef>
          <a:fillRef idx="1">
            <a:scrgbClr r="0" g="0" b="0"/>
          </a:fillRef>
          <a:effectRef idx="2">
            <a:schemeClr val="accent4">
              <a:tint val="50000"/>
              <a:hueOff val="-4362110"/>
              <a:satOff val="37280"/>
              <a:lumOff val="2906"/>
              <a:alphaOff val="0"/>
            </a:schemeClr>
          </a:effectRef>
          <a:fontRef idx="minor">
            <a:schemeClr val="lt1">
              <a:hueOff val="0"/>
              <a:satOff val="0"/>
              <a:lumOff val="0"/>
              <a:alphaOff val="0"/>
            </a:schemeClr>
          </a:fontRef>
        </p:style>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Critical Infrastructure and Operations for Delivering Secure, Enterprise-Class Software Services </a:t>
            </a:r>
            <a:br>
              <a:rPr lang="en-US" sz="3600" dirty="0" smtClean="0"/>
            </a:br>
            <a:endParaRPr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341785"/>
            <a:ext cx="4348739" cy="461665"/>
          </a:xfrm>
        </p:spPr>
        <p:txBody>
          <a:bodyPr/>
          <a:lstStyle/>
          <a:p>
            <a:r>
              <a:rPr lang="en-US" dirty="0" smtClean="0">
                <a:solidFill>
                  <a:schemeClr val="tx1"/>
                </a:solidFill>
              </a:rPr>
              <a:t>Gail Warren</a:t>
            </a:r>
          </a:p>
          <a:p>
            <a:r>
              <a:rPr lang="en-US" dirty="0" smtClean="0">
                <a:solidFill>
                  <a:schemeClr val="tx1"/>
                </a:solidFill>
              </a:rPr>
              <a:t>Director, Online Operations</a:t>
            </a:r>
          </a:p>
          <a:p>
            <a:r>
              <a:rPr lang="en-US" dirty="0" smtClean="0">
                <a:solidFill>
                  <a:schemeClr val="tx1"/>
                </a:solidFill>
              </a:rPr>
              <a:t>Microsoft</a:t>
            </a:r>
          </a:p>
          <a:p>
            <a:r>
              <a:rPr lang="en-US" dirty="0" smtClean="0">
                <a:solidFill>
                  <a:schemeClr val="tx1"/>
                </a:solidFill>
              </a:rPr>
              <a:t>ITS213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Agenda</a:t>
            </a:r>
            <a:endParaRPr lang="en-US" dirty="0">
              <a:solidFill>
                <a:schemeClr val="tx2"/>
              </a:solidFill>
            </a:endParaRPr>
          </a:p>
        </p:txBody>
      </p:sp>
      <p:sp>
        <p:nvSpPr>
          <p:cNvPr id="5" name="Freeform 6"/>
          <p:cNvSpPr>
            <a:spLocks/>
          </p:cNvSpPr>
          <p:nvPr/>
        </p:nvSpPr>
        <p:spPr bwMode="auto">
          <a:xfrm>
            <a:off x="4600575" y="1007641"/>
            <a:ext cx="1970088" cy="1292225"/>
          </a:xfrm>
          <a:custGeom>
            <a:avLst/>
            <a:gdLst/>
            <a:ahLst/>
            <a:cxnLst>
              <a:cxn ang="0">
                <a:pos x="279" y="212"/>
              </a:cxn>
              <a:cxn ang="0">
                <a:pos x="229" y="147"/>
              </a:cxn>
              <a:cxn ang="0">
                <a:pos x="124" y="76"/>
              </a:cxn>
              <a:cxn ang="0">
                <a:pos x="0" y="50"/>
              </a:cxn>
              <a:cxn ang="0">
                <a:pos x="0" y="0"/>
              </a:cxn>
              <a:cxn ang="0">
                <a:pos x="143" y="30"/>
              </a:cxn>
              <a:cxn ang="0">
                <a:pos x="264" y="112"/>
              </a:cxn>
              <a:cxn ang="0">
                <a:pos x="323" y="187"/>
              </a:cxn>
              <a:cxn ang="0">
                <a:pos x="279" y="212"/>
              </a:cxn>
            </a:cxnLst>
            <a:rect l="0" t="0" r="r" b="b"/>
            <a:pathLst>
              <a:path w="323" h="212">
                <a:moveTo>
                  <a:pt x="279" y="212"/>
                </a:moveTo>
                <a:cubicBezTo>
                  <a:pt x="265" y="188"/>
                  <a:pt x="248" y="167"/>
                  <a:pt x="229" y="147"/>
                </a:cubicBezTo>
                <a:cubicBezTo>
                  <a:pt x="199" y="117"/>
                  <a:pt x="163" y="93"/>
                  <a:pt x="124" y="76"/>
                </a:cubicBezTo>
                <a:cubicBezTo>
                  <a:pt x="85" y="60"/>
                  <a:pt x="44" y="51"/>
                  <a:pt x="0" y="50"/>
                </a:cubicBezTo>
                <a:cubicBezTo>
                  <a:pt x="0" y="50"/>
                  <a:pt x="0" y="0"/>
                  <a:pt x="0" y="0"/>
                </a:cubicBezTo>
                <a:cubicBezTo>
                  <a:pt x="51" y="1"/>
                  <a:pt x="99" y="11"/>
                  <a:pt x="143" y="30"/>
                </a:cubicBezTo>
                <a:cubicBezTo>
                  <a:pt x="189" y="50"/>
                  <a:pt x="230" y="78"/>
                  <a:pt x="264" y="112"/>
                </a:cubicBezTo>
                <a:cubicBezTo>
                  <a:pt x="287" y="134"/>
                  <a:pt x="306" y="160"/>
                  <a:pt x="323" y="187"/>
                </a:cubicBezTo>
                <a:cubicBezTo>
                  <a:pt x="323" y="187"/>
                  <a:pt x="279" y="212"/>
                  <a:pt x="279" y="212"/>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6" name="Freeform 7"/>
          <p:cNvSpPr>
            <a:spLocks/>
          </p:cNvSpPr>
          <p:nvPr/>
        </p:nvSpPr>
        <p:spPr bwMode="auto">
          <a:xfrm>
            <a:off x="6332538" y="2196679"/>
            <a:ext cx="566738" cy="2273300"/>
          </a:xfrm>
          <a:custGeom>
            <a:avLst/>
            <a:gdLst/>
            <a:ahLst/>
            <a:cxnLst>
              <a:cxn ang="0">
                <a:pos x="93" y="186"/>
              </a:cxn>
              <a:cxn ang="0">
                <a:pos x="43" y="373"/>
              </a:cxn>
              <a:cxn ang="0">
                <a:pos x="0" y="348"/>
              </a:cxn>
              <a:cxn ang="0">
                <a:pos x="43" y="186"/>
              </a:cxn>
              <a:cxn ang="0">
                <a:pos x="0" y="25"/>
              </a:cxn>
              <a:cxn ang="0">
                <a:pos x="43" y="0"/>
              </a:cxn>
              <a:cxn ang="0">
                <a:pos x="93" y="186"/>
              </a:cxn>
            </a:cxnLst>
            <a:rect l="0" t="0" r="r" b="b"/>
            <a:pathLst>
              <a:path w="93" h="373">
                <a:moveTo>
                  <a:pt x="93" y="186"/>
                </a:moveTo>
                <a:cubicBezTo>
                  <a:pt x="93" y="254"/>
                  <a:pt x="75" y="317"/>
                  <a:pt x="43" y="373"/>
                </a:cubicBezTo>
                <a:cubicBezTo>
                  <a:pt x="43" y="373"/>
                  <a:pt x="0" y="348"/>
                  <a:pt x="0" y="348"/>
                </a:cubicBezTo>
                <a:cubicBezTo>
                  <a:pt x="27" y="300"/>
                  <a:pt x="43" y="245"/>
                  <a:pt x="43" y="186"/>
                </a:cubicBezTo>
                <a:cubicBezTo>
                  <a:pt x="43" y="128"/>
                  <a:pt x="27" y="73"/>
                  <a:pt x="0" y="25"/>
                </a:cubicBezTo>
                <a:cubicBezTo>
                  <a:pt x="0" y="25"/>
                  <a:pt x="43" y="0"/>
                  <a:pt x="43" y="0"/>
                </a:cubicBezTo>
                <a:cubicBezTo>
                  <a:pt x="75" y="55"/>
                  <a:pt x="93" y="119"/>
                  <a:pt x="93" y="186"/>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7" name="Freeform 8"/>
          <p:cNvSpPr>
            <a:spLocks/>
          </p:cNvSpPr>
          <p:nvPr/>
        </p:nvSpPr>
        <p:spPr bwMode="auto">
          <a:xfrm>
            <a:off x="2576513" y="4366791"/>
            <a:ext cx="1970088" cy="1285875"/>
          </a:xfrm>
          <a:custGeom>
            <a:avLst/>
            <a:gdLst/>
            <a:ahLst/>
            <a:cxnLst>
              <a:cxn ang="0">
                <a:pos x="323" y="211"/>
              </a:cxn>
              <a:cxn ang="0">
                <a:pos x="58" y="99"/>
              </a:cxn>
              <a:cxn ang="0">
                <a:pos x="0" y="25"/>
              </a:cxn>
              <a:cxn ang="0">
                <a:pos x="43" y="0"/>
              </a:cxn>
              <a:cxn ang="0">
                <a:pos x="94" y="64"/>
              </a:cxn>
              <a:cxn ang="0">
                <a:pos x="323" y="161"/>
              </a:cxn>
              <a:cxn ang="0">
                <a:pos x="323" y="211"/>
              </a:cxn>
            </a:cxnLst>
            <a:rect l="0" t="0" r="r" b="b"/>
            <a:pathLst>
              <a:path w="323" h="211">
                <a:moveTo>
                  <a:pt x="323" y="211"/>
                </a:moveTo>
                <a:cubicBezTo>
                  <a:pt x="220" y="210"/>
                  <a:pt x="126" y="167"/>
                  <a:pt x="58" y="99"/>
                </a:cubicBezTo>
                <a:cubicBezTo>
                  <a:pt x="36" y="77"/>
                  <a:pt x="16" y="52"/>
                  <a:pt x="0" y="25"/>
                </a:cubicBezTo>
                <a:cubicBezTo>
                  <a:pt x="0" y="25"/>
                  <a:pt x="43" y="0"/>
                  <a:pt x="43" y="0"/>
                </a:cubicBezTo>
                <a:cubicBezTo>
                  <a:pt x="57" y="23"/>
                  <a:pt x="74" y="45"/>
                  <a:pt x="94" y="64"/>
                </a:cubicBezTo>
                <a:cubicBezTo>
                  <a:pt x="153" y="123"/>
                  <a:pt x="234" y="160"/>
                  <a:pt x="323" y="161"/>
                </a:cubicBezTo>
                <a:cubicBezTo>
                  <a:pt x="323" y="161"/>
                  <a:pt x="323" y="211"/>
                  <a:pt x="323" y="211"/>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8" name="Freeform 9"/>
          <p:cNvSpPr>
            <a:spLocks/>
          </p:cNvSpPr>
          <p:nvPr/>
        </p:nvSpPr>
        <p:spPr bwMode="auto">
          <a:xfrm>
            <a:off x="2576513" y="1007641"/>
            <a:ext cx="1970088" cy="1292225"/>
          </a:xfrm>
          <a:custGeom>
            <a:avLst/>
            <a:gdLst/>
            <a:ahLst/>
            <a:cxnLst>
              <a:cxn ang="0">
                <a:pos x="0" y="187"/>
              </a:cxn>
              <a:cxn ang="0">
                <a:pos x="58" y="112"/>
              </a:cxn>
              <a:cxn ang="0">
                <a:pos x="323" y="0"/>
              </a:cxn>
              <a:cxn ang="0">
                <a:pos x="323" y="50"/>
              </a:cxn>
              <a:cxn ang="0">
                <a:pos x="94" y="147"/>
              </a:cxn>
              <a:cxn ang="0">
                <a:pos x="43" y="212"/>
              </a:cxn>
              <a:cxn ang="0">
                <a:pos x="0" y="187"/>
              </a:cxn>
            </a:cxnLst>
            <a:rect l="0" t="0" r="r" b="b"/>
            <a:pathLst>
              <a:path w="323" h="212">
                <a:moveTo>
                  <a:pt x="0" y="187"/>
                </a:moveTo>
                <a:cubicBezTo>
                  <a:pt x="16" y="160"/>
                  <a:pt x="36" y="134"/>
                  <a:pt x="58" y="112"/>
                </a:cubicBezTo>
                <a:cubicBezTo>
                  <a:pt x="126" y="44"/>
                  <a:pt x="220" y="1"/>
                  <a:pt x="323" y="0"/>
                </a:cubicBezTo>
                <a:cubicBezTo>
                  <a:pt x="323" y="0"/>
                  <a:pt x="323" y="50"/>
                  <a:pt x="323" y="50"/>
                </a:cubicBezTo>
                <a:cubicBezTo>
                  <a:pt x="234" y="51"/>
                  <a:pt x="153" y="88"/>
                  <a:pt x="94" y="147"/>
                </a:cubicBezTo>
                <a:cubicBezTo>
                  <a:pt x="74" y="167"/>
                  <a:pt x="57" y="188"/>
                  <a:pt x="43" y="212"/>
                </a:cubicBezTo>
                <a:cubicBezTo>
                  <a:pt x="43" y="212"/>
                  <a:pt x="0" y="187"/>
                  <a:pt x="0" y="187"/>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9" name="Freeform 10"/>
          <p:cNvSpPr>
            <a:spLocks/>
          </p:cNvSpPr>
          <p:nvPr/>
        </p:nvSpPr>
        <p:spPr bwMode="auto">
          <a:xfrm>
            <a:off x="2247900" y="2196679"/>
            <a:ext cx="560388" cy="2273300"/>
          </a:xfrm>
          <a:custGeom>
            <a:avLst/>
            <a:gdLst/>
            <a:ahLst/>
            <a:cxnLst>
              <a:cxn ang="0">
                <a:pos x="49" y="373"/>
              </a:cxn>
              <a:cxn ang="0">
                <a:pos x="0" y="186"/>
              </a:cxn>
              <a:cxn ang="0">
                <a:pos x="49" y="0"/>
              </a:cxn>
              <a:cxn ang="0">
                <a:pos x="92" y="25"/>
              </a:cxn>
              <a:cxn ang="0">
                <a:pos x="50" y="186"/>
              </a:cxn>
              <a:cxn ang="0">
                <a:pos x="92" y="348"/>
              </a:cxn>
              <a:cxn ang="0">
                <a:pos x="49" y="373"/>
              </a:cxn>
            </a:cxnLst>
            <a:rect l="0" t="0" r="r" b="b"/>
            <a:pathLst>
              <a:path w="92" h="373">
                <a:moveTo>
                  <a:pt x="49" y="373"/>
                </a:moveTo>
                <a:cubicBezTo>
                  <a:pt x="18" y="317"/>
                  <a:pt x="0" y="254"/>
                  <a:pt x="0" y="186"/>
                </a:cubicBezTo>
                <a:cubicBezTo>
                  <a:pt x="0" y="119"/>
                  <a:pt x="18" y="55"/>
                  <a:pt x="49" y="0"/>
                </a:cubicBezTo>
                <a:cubicBezTo>
                  <a:pt x="49" y="0"/>
                  <a:pt x="92" y="25"/>
                  <a:pt x="92" y="25"/>
                </a:cubicBezTo>
                <a:cubicBezTo>
                  <a:pt x="65" y="73"/>
                  <a:pt x="50" y="128"/>
                  <a:pt x="50" y="186"/>
                </a:cubicBezTo>
                <a:cubicBezTo>
                  <a:pt x="50" y="245"/>
                  <a:pt x="65" y="300"/>
                  <a:pt x="92" y="348"/>
                </a:cubicBezTo>
                <a:cubicBezTo>
                  <a:pt x="92" y="348"/>
                  <a:pt x="49" y="373"/>
                  <a:pt x="49" y="373"/>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10" name="Freeform 11"/>
          <p:cNvSpPr>
            <a:spLocks/>
          </p:cNvSpPr>
          <p:nvPr/>
        </p:nvSpPr>
        <p:spPr bwMode="auto">
          <a:xfrm>
            <a:off x="4600575" y="4366791"/>
            <a:ext cx="1970088" cy="1285875"/>
          </a:xfrm>
          <a:custGeom>
            <a:avLst/>
            <a:gdLst/>
            <a:ahLst/>
            <a:cxnLst>
              <a:cxn ang="0">
                <a:pos x="323" y="25"/>
              </a:cxn>
              <a:cxn ang="0">
                <a:pos x="264" y="99"/>
              </a:cxn>
              <a:cxn ang="0">
                <a:pos x="0" y="211"/>
              </a:cxn>
              <a:cxn ang="0">
                <a:pos x="0" y="161"/>
              </a:cxn>
              <a:cxn ang="0">
                <a:pos x="229" y="64"/>
              </a:cxn>
              <a:cxn ang="0">
                <a:pos x="279" y="0"/>
              </a:cxn>
              <a:cxn ang="0">
                <a:pos x="323" y="25"/>
              </a:cxn>
            </a:cxnLst>
            <a:rect l="0" t="0" r="r" b="b"/>
            <a:pathLst>
              <a:path w="323" h="211">
                <a:moveTo>
                  <a:pt x="323" y="25"/>
                </a:moveTo>
                <a:cubicBezTo>
                  <a:pt x="306" y="52"/>
                  <a:pt x="287" y="77"/>
                  <a:pt x="264" y="99"/>
                </a:cubicBezTo>
                <a:cubicBezTo>
                  <a:pt x="196" y="167"/>
                  <a:pt x="103" y="210"/>
                  <a:pt x="0" y="211"/>
                </a:cubicBezTo>
                <a:cubicBezTo>
                  <a:pt x="0" y="211"/>
                  <a:pt x="0" y="161"/>
                  <a:pt x="0" y="161"/>
                </a:cubicBezTo>
                <a:cubicBezTo>
                  <a:pt x="89" y="160"/>
                  <a:pt x="170" y="123"/>
                  <a:pt x="229" y="64"/>
                </a:cubicBezTo>
                <a:cubicBezTo>
                  <a:pt x="248" y="45"/>
                  <a:pt x="265" y="23"/>
                  <a:pt x="279" y="0"/>
                </a:cubicBezTo>
                <a:cubicBezTo>
                  <a:pt x="279" y="0"/>
                  <a:pt x="323" y="25"/>
                  <a:pt x="323" y="25"/>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11" name="Oval 10"/>
          <p:cNvSpPr/>
          <p:nvPr/>
        </p:nvSpPr>
        <p:spPr>
          <a:xfrm>
            <a:off x="3583108" y="2372692"/>
            <a:ext cx="1959471" cy="1959471"/>
          </a:xfrm>
          <a:prstGeom prst="ellipse">
            <a:avLst/>
          </a:prstGeom>
          <a:gradFill flip="none" rotWithShape="1">
            <a:gsLst>
              <a:gs pos="0">
                <a:srgbClr val="ABFFCF"/>
              </a:gs>
              <a:gs pos="100000">
                <a:srgbClr val="00B0F0"/>
              </a:gs>
            </a:gsLst>
            <a:lin ang="4200000" scaled="0"/>
            <a:tileRect/>
          </a:gradFill>
          <a:ln>
            <a:solidFill>
              <a:schemeClr val="accent5">
                <a:lumMod val="20000"/>
                <a:lumOff val="80000"/>
                <a:alpha val="58000"/>
              </a:scheme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800" dirty="0" smtClean="0">
                <a:solidFill>
                  <a:schemeClr val="bg1"/>
                </a:solidFill>
              </a:rPr>
              <a:t>Business</a:t>
            </a:r>
            <a:br>
              <a:rPr lang="en-US" sz="1800" dirty="0" smtClean="0">
                <a:solidFill>
                  <a:schemeClr val="bg1"/>
                </a:solidFill>
              </a:rPr>
            </a:br>
            <a:r>
              <a:rPr lang="en-US" sz="1800" dirty="0" smtClean="0">
                <a:solidFill>
                  <a:schemeClr val="bg1"/>
                </a:solidFill>
              </a:rPr>
              <a:t>Productivity</a:t>
            </a:r>
            <a:br>
              <a:rPr lang="en-US" sz="1800" dirty="0" smtClean="0">
                <a:solidFill>
                  <a:schemeClr val="bg1"/>
                </a:solidFill>
              </a:rPr>
            </a:br>
            <a:r>
              <a:rPr lang="en-US" sz="1800" dirty="0" smtClean="0">
                <a:solidFill>
                  <a:schemeClr val="bg1"/>
                </a:solidFill>
              </a:rPr>
              <a:t>Online (BPO)</a:t>
            </a:r>
          </a:p>
        </p:txBody>
      </p:sp>
      <p:sp>
        <p:nvSpPr>
          <p:cNvPr id="12" name="Oval 11"/>
          <p:cNvSpPr/>
          <p:nvPr/>
        </p:nvSpPr>
        <p:spPr>
          <a:xfrm>
            <a:off x="3877029" y="533400"/>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Carrier-class</a:t>
            </a:r>
            <a:br>
              <a:rPr lang="en-US" sz="1400" dirty="0" smtClean="0">
                <a:solidFill>
                  <a:schemeClr val="bg1"/>
                </a:solidFill>
              </a:rPr>
            </a:br>
            <a:r>
              <a:rPr lang="en-US" sz="1400" dirty="0" smtClean="0">
                <a:solidFill>
                  <a:schemeClr val="bg1"/>
                </a:solidFill>
              </a:rPr>
              <a:t>Data Centers</a:t>
            </a:r>
          </a:p>
        </p:txBody>
      </p:sp>
      <p:sp>
        <p:nvSpPr>
          <p:cNvPr id="13" name="Oval 12"/>
          <p:cNvSpPr/>
          <p:nvPr/>
        </p:nvSpPr>
        <p:spPr>
          <a:xfrm>
            <a:off x="5724446" y="1600006"/>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Security</a:t>
            </a:r>
          </a:p>
        </p:txBody>
      </p:sp>
      <p:sp>
        <p:nvSpPr>
          <p:cNvPr id="14" name="Oval 13"/>
          <p:cNvSpPr/>
          <p:nvPr/>
        </p:nvSpPr>
        <p:spPr>
          <a:xfrm>
            <a:off x="5724446" y="3733220"/>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Architecture</a:t>
            </a:r>
          </a:p>
        </p:txBody>
      </p:sp>
      <p:sp>
        <p:nvSpPr>
          <p:cNvPr id="15" name="Oval 14"/>
          <p:cNvSpPr/>
          <p:nvPr/>
        </p:nvSpPr>
        <p:spPr>
          <a:xfrm>
            <a:off x="3877029" y="4799827"/>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Best-of-Breed</a:t>
            </a:r>
            <a:br>
              <a:rPr lang="en-US" sz="1400" dirty="0" smtClean="0">
                <a:solidFill>
                  <a:schemeClr val="bg1"/>
                </a:solidFill>
              </a:rPr>
            </a:br>
            <a:r>
              <a:rPr lang="en-US" sz="1400" dirty="0" smtClean="0">
                <a:solidFill>
                  <a:schemeClr val="bg1"/>
                </a:solidFill>
              </a:rPr>
              <a:t>Hardware</a:t>
            </a:r>
          </a:p>
        </p:txBody>
      </p:sp>
      <p:sp>
        <p:nvSpPr>
          <p:cNvPr id="16" name="Oval 15"/>
          <p:cNvSpPr/>
          <p:nvPr/>
        </p:nvSpPr>
        <p:spPr>
          <a:xfrm>
            <a:off x="2029612" y="3733220"/>
            <a:ext cx="1371629" cy="1371629"/>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Operational</a:t>
            </a:r>
            <a:br>
              <a:rPr lang="en-US" sz="1400" dirty="0" smtClean="0">
                <a:solidFill>
                  <a:schemeClr val="bg1"/>
                </a:solidFill>
              </a:rPr>
            </a:br>
            <a:r>
              <a:rPr lang="en-US" sz="1400" dirty="0" smtClean="0">
                <a:solidFill>
                  <a:schemeClr val="bg1"/>
                </a:solidFill>
              </a:rPr>
              <a:t>Best Practices</a:t>
            </a:r>
          </a:p>
        </p:txBody>
      </p:sp>
      <p:sp>
        <p:nvSpPr>
          <p:cNvPr id="17" name="Oval 16"/>
          <p:cNvSpPr/>
          <p:nvPr/>
        </p:nvSpPr>
        <p:spPr>
          <a:xfrm>
            <a:off x="2001625" y="1562877"/>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Support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up)">
                                      <p:cBhvr>
                                        <p:cTn id="25" dur="500"/>
                                        <p:tgtEl>
                                          <p:spTgt spid="6"/>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right)">
                                      <p:cBhvr>
                                        <p:cTn id="32" dur="500"/>
                                        <p:tgtEl>
                                          <p:spTgt spid="10"/>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right)">
                                      <p:cBhvr>
                                        <p:cTn id="39" dur="500"/>
                                        <p:tgtEl>
                                          <p:spTgt spid="7"/>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down)">
                                      <p:cBhvr>
                                        <p:cTn id="46" dur="500"/>
                                        <p:tgtEl>
                                          <p:spTgt spid="9"/>
                                        </p:tgtEl>
                                      </p:cBhvr>
                                    </p:animEffect>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left)">
                                      <p:cBhvr>
                                        <p:cTn id="5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Operational Best </a:t>
            </a:r>
            <a:r>
              <a:rPr lang="en-US" dirty="0" smtClean="0"/>
              <a:t>Practices</a:t>
            </a:r>
            <a:endParaRPr lang="en-US" dirty="0">
              <a:solidFill>
                <a:schemeClr val="tx2"/>
              </a:solidFill>
            </a:endParaRPr>
          </a:p>
        </p:txBody>
      </p:sp>
      <p:sp>
        <p:nvSpPr>
          <p:cNvPr id="3" name="Text Placeholder 2"/>
          <p:cNvSpPr>
            <a:spLocks noGrp="1"/>
          </p:cNvSpPr>
          <p:nvPr>
            <p:ph idx="1"/>
          </p:nvPr>
        </p:nvSpPr>
        <p:spPr/>
        <p:txBody>
          <a:bodyPr/>
          <a:lstStyle/>
          <a:p>
            <a:r>
              <a:rPr lang="en-US" sz="2400" dirty="0" smtClean="0"/>
              <a:t>Operations practices based on Information Technology Infrastructure Library (ITIL) /Microsoft</a:t>
            </a:r>
            <a:r>
              <a:rPr lang="en-US" sz="2400" baseline="30000" dirty="0" smtClean="0"/>
              <a:t>® </a:t>
            </a:r>
            <a:r>
              <a:rPr lang="en-US" sz="2400" dirty="0" smtClean="0"/>
              <a:t>Operations Framework (MOF)</a:t>
            </a:r>
          </a:p>
          <a:p>
            <a:pPr lvl="1"/>
            <a:r>
              <a:rPr lang="en-US" sz="2000" dirty="0" smtClean="0"/>
              <a:t>Change management</a:t>
            </a:r>
          </a:p>
          <a:p>
            <a:pPr lvl="1"/>
            <a:r>
              <a:rPr lang="en-US" sz="2000" dirty="0" smtClean="0"/>
              <a:t>Incident management</a:t>
            </a:r>
          </a:p>
          <a:p>
            <a:pPr lvl="1"/>
            <a:r>
              <a:rPr lang="en-US" sz="2000" dirty="0" smtClean="0"/>
              <a:t>Problem management</a:t>
            </a:r>
          </a:p>
          <a:p>
            <a:r>
              <a:rPr lang="en-US" sz="2400" dirty="0" smtClean="0"/>
              <a:t>Dedicated Service Operations Center (SOC) </a:t>
            </a:r>
          </a:p>
          <a:p>
            <a:pPr lvl="1"/>
            <a:r>
              <a:rPr lang="en-US" sz="2000" dirty="0" smtClean="0"/>
              <a:t>Focused on BPO</a:t>
            </a:r>
          </a:p>
          <a:p>
            <a:pPr lvl="1"/>
            <a:r>
              <a:rPr lang="en-US" sz="2000" dirty="0" smtClean="0"/>
              <a:t>Experts in online collaboration services</a:t>
            </a:r>
          </a:p>
          <a:p>
            <a:r>
              <a:rPr lang="en-US" sz="2400" dirty="0" smtClean="0"/>
              <a:t>Dedicated service administration team</a:t>
            </a:r>
          </a:p>
          <a:p>
            <a:r>
              <a:rPr lang="en-US" sz="2400" dirty="0" smtClean="0"/>
              <a:t>ISO 27001 aligned operational procedures</a:t>
            </a:r>
            <a:endParaRPr lang="en-US" sz="2000" dirty="0" smtClean="0"/>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pic>
        <p:nvPicPr>
          <p:cNvPr id="5" name="Picture 2"/>
          <p:cNvPicPr>
            <a:picLocks noChangeAspect="1" noChangeArrowheads="1"/>
          </p:cNvPicPr>
          <p:nvPr/>
        </p:nvPicPr>
        <p:blipFill>
          <a:blip r:embed="rId3" cstate="print"/>
          <a:srcRect/>
          <a:stretch>
            <a:fillRect/>
          </a:stretch>
        </p:blipFill>
        <p:spPr bwMode="auto">
          <a:xfrm>
            <a:off x="4114800" y="2292096"/>
            <a:ext cx="1051895" cy="1058119"/>
          </a:xfrm>
          <a:prstGeom prst="rect">
            <a:avLst/>
          </a:prstGeom>
          <a:noFill/>
          <a:ln w="9525">
            <a:noFill/>
            <a:miter lim="800000"/>
            <a:headEnd/>
            <a:tailEnd/>
          </a:ln>
          <a:effectLst>
            <a:outerShdw blurRad="63500" sx="101000" sy="101000" algn="ctr" rotWithShape="0">
              <a:srgbClr val="000000">
                <a:alpha val="50000"/>
              </a:srgbClr>
            </a:outerShdw>
          </a:effectLst>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Monitoring</a:t>
            </a:r>
            <a:endParaRPr lang="en-US" dirty="0">
              <a:solidFill>
                <a:schemeClr val="tx2"/>
              </a:solidFill>
            </a:endParaRPr>
          </a:p>
        </p:txBody>
      </p:sp>
      <p:sp>
        <p:nvSpPr>
          <p:cNvPr id="3" name="Text Placeholder 2"/>
          <p:cNvSpPr>
            <a:spLocks noGrp="1"/>
          </p:cNvSpPr>
          <p:nvPr>
            <p:ph idx="1"/>
          </p:nvPr>
        </p:nvSpPr>
        <p:spPr/>
        <p:txBody>
          <a:bodyPr/>
          <a:lstStyle/>
          <a:p>
            <a:r>
              <a:rPr lang="en-US" sz="2800" dirty="0" smtClean="0"/>
              <a:t>Significant investment in tools to ensure the service is there 24x7, and if there are problems, we know ASAP</a:t>
            </a:r>
          </a:p>
          <a:p>
            <a:r>
              <a:rPr lang="en-US" sz="2800" dirty="0" smtClean="0"/>
              <a:t>Complete monitoring suite</a:t>
            </a:r>
          </a:p>
          <a:p>
            <a:pPr lvl="1"/>
            <a:r>
              <a:rPr lang="en-US" sz="2400" dirty="0" smtClean="0"/>
              <a:t>Microsoft</a:t>
            </a:r>
            <a:r>
              <a:rPr lang="en-US" sz="2400" baseline="30000" dirty="0" smtClean="0"/>
              <a:t>®</a:t>
            </a:r>
            <a:r>
              <a:rPr lang="en-US" sz="2400" dirty="0" smtClean="0"/>
              <a:t> Systems Center Operations Manager</a:t>
            </a:r>
          </a:p>
          <a:p>
            <a:pPr lvl="1"/>
            <a:r>
              <a:rPr lang="en-US" sz="2400" dirty="0" smtClean="0"/>
              <a:t>Transaction monitors around the world </a:t>
            </a:r>
          </a:p>
          <a:p>
            <a:pPr lvl="1"/>
            <a:r>
              <a:rPr lang="en-US" sz="2400" dirty="0" smtClean="0"/>
              <a:t>Holistic network monitoring</a:t>
            </a:r>
          </a:p>
          <a:p>
            <a:pPr lvl="1"/>
            <a:r>
              <a:rPr lang="en-US" sz="2400" dirty="0" smtClean="0"/>
              <a:t>Security monitoring</a:t>
            </a:r>
          </a:p>
          <a:p>
            <a:r>
              <a:rPr lang="en-US" sz="2800" dirty="0" smtClean="0"/>
              <a:t>Custom built tools to provide further insight</a:t>
            </a:r>
          </a:p>
          <a:p>
            <a:pPr lvl="1"/>
            <a:r>
              <a:rPr lang="en-US" sz="2400" dirty="0" smtClean="0"/>
              <a:t>Custom Microsoft</a:t>
            </a:r>
            <a:r>
              <a:rPr lang="en-US" sz="2400" baseline="30000" dirty="0" smtClean="0"/>
              <a:t>® </a:t>
            </a:r>
            <a:r>
              <a:rPr lang="en-US" sz="2400" dirty="0" smtClean="0"/>
              <a:t>Operations Manager (MOM) packs</a:t>
            </a:r>
          </a:p>
          <a:p>
            <a:pPr lvl="1"/>
            <a:r>
              <a:rPr lang="en-US" sz="2400" dirty="0" smtClean="0"/>
              <a:t>Synthetic transactions</a:t>
            </a:r>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Incident Management</a:t>
            </a:r>
            <a:endParaRPr lang="en-US" dirty="0">
              <a:solidFill>
                <a:schemeClr val="tx2"/>
              </a:solidFill>
            </a:endParaRPr>
          </a:p>
        </p:txBody>
      </p:sp>
      <p:sp>
        <p:nvSpPr>
          <p:cNvPr id="3" name="Text Placeholder 2"/>
          <p:cNvSpPr>
            <a:spLocks noGrp="1"/>
          </p:cNvSpPr>
          <p:nvPr>
            <p:ph idx="1"/>
          </p:nvPr>
        </p:nvSpPr>
        <p:spPr/>
        <p:txBody>
          <a:bodyPr/>
          <a:lstStyle/>
          <a:p>
            <a:r>
              <a:rPr lang="en-US" dirty="0" smtClean="0"/>
              <a:t>Issue discovery</a:t>
            </a:r>
          </a:p>
          <a:p>
            <a:pPr lvl="1"/>
            <a:r>
              <a:rPr lang="en-US" dirty="0" smtClean="0"/>
              <a:t>Monitoring</a:t>
            </a:r>
          </a:p>
          <a:p>
            <a:pPr lvl="1"/>
            <a:r>
              <a:rPr lang="en-US" dirty="0" err="1" smtClean="0"/>
              <a:t>Syntx</a:t>
            </a:r>
            <a:endParaRPr lang="en-US" dirty="0" smtClean="0"/>
          </a:p>
          <a:p>
            <a:pPr lvl="1"/>
            <a:r>
              <a:rPr lang="en-US" dirty="0" smtClean="0"/>
              <a:t>Customer reported</a:t>
            </a:r>
          </a:p>
          <a:p>
            <a:r>
              <a:rPr lang="en-US" dirty="0" smtClean="0"/>
              <a:t>Operations monitoring infrastructure</a:t>
            </a:r>
          </a:p>
          <a:p>
            <a:r>
              <a:rPr lang="en-US" dirty="0" smtClean="0"/>
              <a:t>Issue handling</a:t>
            </a:r>
          </a:p>
          <a:p>
            <a:pPr lvl="1"/>
            <a:r>
              <a:rPr lang="en-US" dirty="0" smtClean="0"/>
              <a:t>Issue documentation</a:t>
            </a:r>
          </a:p>
          <a:p>
            <a:pPr lvl="1"/>
            <a:r>
              <a:rPr lang="en-US" dirty="0" smtClean="0"/>
              <a:t>Issue escalation</a:t>
            </a:r>
          </a:p>
          <a:p>
            <a:pPr lvl="1"/>
            <a:r>
              <a:rPr lang="en-US" dirty="0" smtClean="0"/>
              <a:t>Service restoration</a:t>
            </a:r>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Issue Discovery – Monitoring </a:t>
            </a:r>
            <a:endParaRPr lang="en-US" dirty="0">
              <a:solidFill>
                <a:schemeClr val="tx2"/>
              </a:solidFill>
            </a:endParaRPr>
          </a:p>
        </p:txBody>
      </p:sp>
      <p:sp>
        <p:nvSpPr>
          <p:cNvPr id="3" name="Text Placeholder 2"/>
          <p:cNvSpPr>
            <a:spLocks noGrp="1"/>
          </p:cNvSpPr>
          <p:nvPr>
            <p:ph idx="1"/>
          </p:nvPr>
        </p:nvSpPr>
        <p:spPr/>
        <p:txBody>
          <a:bodyPr/>
          <a:lstStyle/>
          <a:p>
            <a:r>
              <a:rPr lang="en-US" sz="2400" dirty="0" smtClean="0"/>
              <a:t>System Event monitoring with heavy tuning for what goes to the console, using a failure-mode approach </a:t>
            </a:r>
          </a:p>
          <a:p>
            <a:pPr lvl="1"/>
            <a:r>
              <a:rPr lang="en-US" sz="2000" dirty="0" smtClean="0"/>
              <a:t>Review how the components could fail</a:t>
            </a:r>
          </a:p>
          <a:p>
            <a:pPr lvl="1"/>
            <a:r>
              <a:rPr lang="en-US" sz="2000" dirty="0" smtClean="0"/>
              <a:t>Build rules for each failure mode</a:t>
            </a:r>
          </a:p>
          <a:p>
            <a:pPr lvl="1"/>
            <a:r>
              <a:rPr lang="en-US" sz="2000" dirty="0" smtClean="0"/>
              <a:t>Build knowledge for each failure mode to drive quicker resolutions</a:t>
            </a:r>
          </a:p>
          <a:p>
            <a:pPr lvl="1"/>
            <a:r>
              <a:rPr lang="en-US" sz="2000" dirty="0" smtClean="0"/>
              <a:t>One can never predict all failure modes, so a closed-loop system is a necessity.  If we have an outage without a failure-mode alert, we treat it as a bug and drive it until we have a corresponding rule and TSG (Technical Support Guide) for that </a:t>
            </a:r>
            <a:r>
              <a:rPr lang="en-US" sz="2000" i="1" dirty="0" smtClean="0"/>
              <a:t>specific </a:t>
            </a:r>
            <a:r>
              <a:rPr lang="en-US" sz="2000" dirty="0" smtClean="0"/>
              <a:t>failure mode in place.</a:t>
            </a:r>
          </a:p>
          <a:p>
            <a:r>
              <a:rPr lang="en-US" sz="2400" dirty="0" smtClean="0"/>
              <a:t>Heavy customizations on top of SCOM platforms.  For example:</a:t>
            </a:r>
          </a:p>
          <a:p>
            <a:pPr lvl="1"/>
            <a:r>
              <a:rPr lang="en-US" sz="2000" dirty="0" smtClean="0"/>
              <a:t>Transactions added to SCOM specific to </a:t>
            </a:r>
            <a:r>
              <a:rPr lang="en-US" sz="2000" dirty="0" err="1" smtClean="0"/>
              <a:t>mailflow</a:t>
            </a:r>
            <a:r>
              <a:rPr lang="en-US" sz="2000" dirty="0" smtClean="0"/>
              <a:t> and administrative services</a:t>
            </a:r>
          </a:p>
          <a:p>
            <a:r>
              <a:rPr lang="en-US" sz="2400" dirty="0" smtClean="0"/>
              <a:t>Currently ~20K unique rules for the service</a:t>
            </a:r>
            <a:endParaRPr lang="en-US" sz="2400" dirty="0"/>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Issue Discovery – </a:t>
            </a:r>
            <a:r>
              <a:rPr lang="en-US" dirty="0" err="1" smtClean="0"/>
              <a:t>Syntx</a:t>
            </a:r>
            <a:endParaRPr lang="en-US" dirty="0">
              <a:solidFill>
                <a:schemeClr val="tx2"/>
              </a:solidFill>
            </a:endParaRPr>
          </a:p>
        </p:txBody>
      </p:sp>
      <p:sp>
        <p:nvSpPr>
          <p:cNvPr id="3" name="Text Placeholder 2"/>
          <p:cNvSpPr>
            <a:spLocks noGrp="1"/>
          </p:cNvSpPr>
          <p:nvPr>
            <p:ph idx="1"/>
          </p:nvPr>
        </p:nvSpPr>
        <p:spPr>
          <a:xfrm>
            <a:off x="381000" y="1028826"/>
            <a:ext cx="8382000" cy="4561205"/>
          </a:xfrm>
        </p:spPr>
        <p:txBody>
          <a:bodyPr/>
          <a:lstStyle/>
          <a:p>
            <a:pPr>
              <a:spcBef>
                <a:spcPts val="300"/>
              </a:spcBef>
            </a:pPr>
            <a:r>
              <a:rPr lang="en-US" sz="2400" dirty="0" smtClean="0"/>
              <a:t>What are the capabilities of the service that end users consume?</a:t>
            </a:r>
          </a:p>
          <a:p>
            <a:pPr lvl="1">
              <a:spcBef>
                <a:spcPts val="300"/>
              </a:spcBef>
            </a:pPr>
            <a:r>
              <a:rPr lang="en-US" sz="2000" dirty="0" smtClean="0"/>
              <a:t>E.g. search </a:t>
            </a:r>
            <a:r>
              <a:rPr lang="en-US" sz="2000" dirty="0" err="1" smtClean="0"/>
              <a:t>sharepoint</a:t>
            </a:r>
            <a:r>
              <a:rPr lang="en-US" sz="2000" dirty="0" smtClean="0"/>
              <a:t>, create a list, post a document, search for a document that was posted yesterday, etc</a:t>
            </a:r>
          </a:p>
          <a:p>
            <a:pPr>
              <a:spcBef>
                <a:spcPts val="300"/>
              </a:spcBef>
            </a:pPr>
            <a:r>
              <a:rPr lang="en-US" sz="2400" dirty="0" smtClean="0"/>
              <a:t>How do we emulate the consumption of those capabilities?</a:t>
            </a:r>
          </a:p>
          <a:p>
            <a:pPr lvl="1">
              <a:spcBef>
                <a:spcPts val="300"/>
              </a:spcBef>
            </a:pPr>
            <a:r>
              <a:rPr lang="en-US" sz="2000" dirty="0" smtClean="0"/>
              <a:t>Code that emulation = “synthetics”</a:t>
            </a:r>
          </a:p>
          <a:p>
            <a:pPr lvl="1">
              <a:spcBef>
                <a:spcPts val="300"/>
              </a:spcBef>
            </a:pPr>
            <a:r>
              <a:rPr lang="en-US" sz="2000" dirty="0" smtClean="0"/>
              <a:t>Run synthetics every X minutes</a:t>
            </a:r>
          </a:p>
          <a:p>
            <a:pPr lvl="1">
              <a:spcBef>
                <a:spcPts val="300"/>
              </a:spcBef>
            </a:pPr>
            <a:r>
              <a:rPr lang="en-US" sz="2000" dirty="0" smtClean="0"/>
              <a:t>Alert if the capability is not performing within specifications</a:t>
            </a:r>
          </a:p>
          <a:p>
            <a:pPr lvl="1">
              <a:spcBef>
                <a:spcPts val="300"/>
              </a:spcBef>
            </a:pPr>
            <a:r>
              <a:rPr lang="en-US" sz="2000" dirty="0" smtClean="0"/>
              <a:t>Expose synthetic success/failure and performance data for trending</a:t>
            </a:r>
          </a:p>
          <a:p>
            <a:pPr>
              <a:spcBef>
                <a:spcPts val="300"/>
              </a:spcBef>
            </a:pPr>
            <a:r>
              <a:rPr lang="en-US" sz="2400" dirty="0" smtClean="0"/>
              <a:t>Monitor DIPs and VIPs from LAN</a:t>
            </a:r>
          </a:p>
          <a:p>
            <a:pPr>
              <a:spcBef>
                <a:spcPts val="300"/>
              </a:spcBef>
            </a:pPr>
            <a:r>
              <a:rPr lang="en-US" sz="2400" dirty="0" smtClean="0"/>
              <a:t>Monitor VIPs from internet</a:t>
            </a:r>
          </a:p>
          <a:p>
            <a:pPr lvl="1">
              <a:spcBef>
                <a:spcPts val="300"/>
              </a:spcBef>
            </a:pPr>
            <a:endParaRPr lang="en-US" sz="1800" dirty="0" smtClean="0"/>
          </a:p>
          <a:p>
            <a:pPr>
              <a:spcBef>
                <a:spcPts val="300"/>
              </a:spcBef>
            </a:pPr>
            <a:r>
              <a:rPr lang="en-US" sz="2400" dirty="0" smtClean="0"/>
              <a:t>Ideally, two alerts for every issue: </a:t>
            </a:r>
          </a:p>
          <a:p>
            <a:pPr lvl="1">
              <a:spcBef>
                <a:spcPts val="300"/>
              </a:spcBef>
            </a:pPr>
            <a:r>
              <a:rPr lang="en-US" sz="2000" dirty="0" smtClean="0"/>
              <a:t>Synthetic alert telling us that the capability is impacted</a:t>
            </a:r>
          </a:p>
          <a:p>
            <a:pPr lvl="1">
              <a:spcBef>
                <a:spcPts val="300"/>
              </a:spcBef>
            </a:pPr>
            <a:r>
              <a:rPr lang="en-US" sz="2000" dirty="0" smtClean="0"/>
              <a:t>Failure mode alert telling us what happened</a:t>
            </a:r>
            <a:endParaRPr lang="en-US" sz="1400" dirty="0"/>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Issue Discovery – </a:t>
            </a:r>
            <a:r>
              <a:rPr lang="en-US" dirty="0" smtClean="0"/>
              <a:t>Customer</a:t>
            </a:r>
            <a:endParaRPr lang="en-US" dirty="0">
              <a:solidFill>
                <a:schemeClr val="tx2"/>
              </a:solidFill>
            </a:endParaRPr>
          </a:p>
        </p:txBody>
      </p:sp>
      <p:sp>
        <p:nvSpPr>
          <p:cNvPr id="3" name="Text Placeholder 2"/>
          <p:cNvSpPr>
            <a:spLocks noGrp="1"/>
          </p:cNvSpPr>
          <p:nvPr>
            <p:ph idx="1"/>
          </p:nvPr>
        </p:nvSpPr>
        <p:spPr>
          <a:xfrm>
            <a:off x="381000" y="1147699"/>
            <a:ext cx="8382000" cy="863982"/>
          </a:xfrm>
        </p:spPr>
        <p:txBody>
          <a:bodyPr/>
          <a:lstStyle/>
          <a:p>
            <a:r>
              <a:rPr lang="en-US" sz="2400" dirty="0" smtClean="0"/>
              <a:t>Despite monitoring and </a:t>
            </a:r>
            <a:r>
              <a:rPr lang="en-US" sz="2400" dirty="0" err="1" smtClean="0"/>
              <a:t>syntx</a:t>
            </a:r>
            <a:r>
              <a:rPr lang="en-US" sz="2400" dirty="0" smtClean="0"/>
              <a:t>, customers do find and report errors to our Support organization </a:t>
            </a:r>
            <a:endParaRPr lang="en-US" sz="1400" dirty="0"/>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pic>
        <p:nvPicPr>
          <p:cNvPr id="5" name="Picture 4"/>
          <p:cNvPicPr>
            <a:picLocks noChangeAspect="1" noChangeArrowheads="1"/>
          </p:cNvPicPr>
          <p:nvPr/>
        </p:nvPicPr>
        <p:blipFill>
          <a:blip r:embed="rId3" cstate="print"/>
          <a:srcRect/>
          <a:stretch>
            <a:fillRect/>
          </a:stretch>
        </p:blipFill>
        <p:spPr bwMode="auto">
          <a:xfrm>
            <a:off x="617083" y="1827658"/>
            <a:ext cx="7909834" cy="429882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Continuous Improvement</a:t>
            </a:r>
            <a:endParaRPr lang="en-US" dirty="0">
              <a:solidFill>
                <a:schemeClr val="tx2"/>
              </a:solidFill>
            </a:endParaRPr>
          </a:p>
        </p:txBody>
      </p:sp>
      <p:sp>
        <p:nvSpPr>
          <p:cNvPr id="3" name="Text Placeholder 2"/>
          <p:cNvSpPr>
            <a:spLocks noGrp="1"/>
          </p:cNvSpPr>
          <p:nvPr>
            <p:ph idx="1"/>
          </p:nvPr>
        </p:nvSpPr>
        <p:spPr>
          <a:xfrm>
            <a:off x="381000" y="1412875"/>
            <a:ext cx="8382000" cy="708534"/>
          </a:xfrm>
        </p:spPr>
        <p:txBody>
          <a:bodyPr/>
          <a:lstStyle/>
          <a:p>
            <a:r>
              <a:rPr lang="en-US" sz="2400" dirty="0" smtClean="0"/>
              <a:t>If a service event is missed by monitoring a bug is opened and tracked for resolution</a:t>
            </a:r>
            <a:endParaRPr lang="en-US" sz="2400" dirty="0"/>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pic>
        <p:nvPicPr>
          <p:cNvPr id="5" name="Picture 2"/>
          <p:cNvPicPr>
            <a:picLocks noChangeAspect="1" noChangeArrowheads="1"/>
          </p:cNvPicPr>
          <p:nvPr/>
        </p:nvPicPr>
        <p:blipFill>
          <a:blip r:embed="rId3" cstate="print"/>
          <a:srcRect/>
          <a:stretch>
            <a:fillRect/>
          </a:stretch>
        </p:blipFill>
        <p:spPr bwMode="auto">
          <a:xfrm>
            <a:off x="1409700" y="2476500"/>
            <a:ext cx="6124575" cy="34480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Issue Discovery – Infrastructure </a:t>
            </a:r>
            <a:endParaRPr lang="en-US" dirty="0">
              <a:solidFill>
                <a:schemeClr val="tx2"/>
              </a:solidFill>
            </a:endParaRPr>
          </a:p>
        </p:txBody>
      </p:sp>
      <p:sp>
        <p:nvSpPr>
          <p:cNvPr id="3" name="Text Placeholder 2"/>
          <p:cNvSpPr>
            <a:spLocks noGrp="1"/>
          </p:cNvSpPr>
          <p:nvPr>
            <p:ph idx="1"/>
          </p:nvPr>
        </p:nvSpPr>
        <p:spPr/>
        <p:txBody>
          <a:bodyPr/>
          <a:lstStyle/>
          <a:p>
            <a:r>
              <a:rPr lang="en-US" sz="2800" dirty="0" smtClean="0"/>
              <a:t>Geo-redundant Tier 1 team and SOC Leads</a:t>
            </a:r>
          </a:p>
          <a:p>
            <a:pPr lvl="1"/>
            <a:r>
              <a:rPr lang="en-US" sz="2400" dirty="0" smtClean="0"/>
              <a:t>Console, email, and phone monitored 24x7x365</a:t>
            </a:r>
          </a:p>
          <a:p>
            <a:pPr lvl="1"/>
            <a:r>
              <a:rPr lang="en-US" sz="2400" dirty="0" smtClean="0"/>
              <a:t>SOC Leads (Ops Managers) are also 24x7x365 </a:t>
            </a:r>
          </a:p>
          <a:p>
            <a:r>
              <a:rPr lang="en-US" sz="2800" dirty="0" smtClean="0"/>
              <a:t>Geo-redundant SCOM infrastructure</a:t>
            </a:r>
          </a:p>
          <a:p>
            <a:pPr lvl="1"/>
            <a:r>
              <a:rPr lang="en-US" sz="2400" dirty="0" smtClean="0"/>
              <a:t>Alerts to console</a:t>
            </a:r>
          </a:p>
          <a:p>
            <a:r>
              <a:rPr lang="en-US" sz="2800" dirty="0" smtClean="0"/>
              <a:t>Geo-redundant synthetic monitoring infrastructure (separate from SCOM)</a:t>
            </a:r>
          </a:p>
          <a:p>
            <a:pPr lvl="1"/>
            <a:r>
              <a:rPr lang="en-US" sz="2400" dirty="0" smtClean="0"/>
              <a:t>Synthetic alerts go to email currently </a:t>
            </a:r>
          </a:p>
          <a:p>
            <a:pPr lvl="1"/>
            <a:r>
              <a:rPr lang="en-US" sz="2400" dirty="0" smtClean="0"/>
              <a:t>We will integrate the alert stream into the console, but we will always want visibility outside of the console for resiliency</a:t>
            </a:r>
            <a:endParaRPr lang="en-US" sz="2400" dirty="0"/>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Issue Documentation</a:t>
            </a:r>
            <a:endParaRPr lang="en-US" dirty="0">
              <a:solidFill>
                <a:schemeClr val="tx2"/>
              </a:solidFill>
            </a:endParaRPr>
          </a:p>
        </p:txBody>
      </p:sp>
      <p:sp>
        <p:nvSpPr>
          <p:cNvPr id="3" name="Text Placeholder 2"/>
          <p:cNvSpPr>
            <a:spLocks noGrp="1"/>
          </p:cNvSpPr>
          <p:nvPr>
            <p:ph idx="1"/>
          </p:nvPr>
        </p:nvSpPr>
        <p:spPr>
          <a:xfrm>
            <a:off x="381000" y="1092835"/>
            <a:ext cx="8382000" cy="1220598"/>
          </a:xfrm>
        </p:spPr>
        <p:txBody>
          <a:bodyPr/>
          <a:lstStyle/>
          <a:p>
            <a:r>
              <a:rPr lang="en-US" sz="2600" dirty="0" smtClean="0"/>
              <a:t>Issues are logged into a tool called Product Studio </a:t>
            </a:r>
            <a:br>
              <a:rPr lang="en-US" sz="2600" dirty="0" smtClean="0"/>
            </a:br>
            <a:r>
              <a:rPr lang="en-US" sz="2600" dirty="0" smtClean="0"/>
              <a:t>(specific database is “Service Delivery Escalation” or SDE)</a:t>
            </a:r>
            <a:endParaRPr lang="en-US" sz="2600" dirty="0"/>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pic>
        <p:nvPicPr>
          <p:cNvPr id="5" name="Picture 3"/>
          <p:cNvPicPr>
            <a:picLocks noChangeAspect="1" noChangeArrowheads="1"/>
          </p:cNvPicPr>
          <p:nvPr/>
        </p:nvPicPr>
        <p:blipFill>
          <a:blip r:embed="rId3" cstate="print"/>
          <a:srcRect/>
          <a:stretch>
            <a:fillRect/>
          </a:stretch>
        </p:blipFill>
        <p:spPr bwMode="auto">
          <a:xfrm>
            <a:off x="512064" y="1831651"/>
            <a:ext cx="8119872" cy="43076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Agenda</a:t>
            </a:r>
            <a:endParaRPr lang="en-US" dirty="0">
              <a:solidFill>
                <a:schemeClr val="tx2"/>
              </a:solidFill>
            </a:endParaRPr>
          </a:p>
        </p:txBody>
      </p:sp>
      <p:sp>
        <p:nvSpPr>
          <p:cNvPr id="5" name="Freeform 6"/>
          <p:cNvSpPr>
            <a:spLocks/>
          </p:cNvSpPr>
          <p:nvPr/>
        </p:nvSpPr>
        <p:spPr bwMode="auto">
          <a:xfrm>
            <a:off x="4600575" y="1007641"/>
            <a:ext cx="1970088" cy="1292225"/>
          </a:xfrm>
          <a:custGeom>
            <a:avLst/>
            <a:gdLst/>
            <a:ahLst/>
            <a:cxnLst>
              <a:cxn ang="0">
                <a:pos x="279" y="212"/>
              </a:cxn>
              <a:cxn ang="0">
                <a:pos x="229" y="147"/>
              </a:cxn>
              <a:cxn ang="0">
                <a:pos x="124" y="76"/>
              </a:cxn>
              <a:cxn ang="0">
                <a:pos x="0" y="50"/>
              </a:cxn>
              <a:cxn ang="0">
                <a:pos x="0" y="0"/>
              </a:cxn>
              <a:cxn ang="0">
                <a:pos x="143" y="30"/>
              </a:cxn>
              <a:cxn ang="0">
                <a:pos x="264" y="112"/>
              </a:cxn>
              <a:cxn ang="0">
                <a:pos x="323" y="187"/>
              </a:cxn>
              <a:cxn ang="0">
                <a:pos x="279" y="212"/>
              </a:cxn>
            </a:cxnLst>
            <a:rect l="0" t="0" r="r" b="b"/>
            <a:pathLst>
              <a:path w="323" h="212">
                <a:moveTo>
                  <a:pt x="279" y="212"/>
                </a:moveTo>
                <a:cubicBezTo>
                  <a:pt x="265" y="188"/>
                  <a:pt x="248" y="167"/>
                  <a:pt x="229" y="147"/>
                </a:cubicBezTo>
                <a:cubicBezTo>
                  <a:pt x="199" y="117"/>
                  <a:pt x="163" y="93"/>
                  <a:pt x="124" y="76"/>
                </a:cubicBezTo>
                <a:cubicBezTo>
                  <a:pt x="85" y="60"/>
                  <a:pt x="44" y="51"/>
                  <a:pt x="0" y="50"/>
                </a:cubicBezTo>
                <a:cubicBezTo>
                  <a:pt x="0" y="50"/>
                  <a:pt x="0" y="0"/>
                  <a:pt x="0" y="0"/>
                </a:cubicBezTo>
                <a:cubicBezTo>
                  <a:pt x="51" y="1"/>
                  <a:pt x="99" y="11"/>
                  <a:pt x="143" y="30"/>
                </a:cubicBezTo>
                <a:cubicBezTo>
                  <a:pt x="189" y="50"/>
                  <a:pt x="230" y="78"/>
                  <a:pt x="264" y="112"/>
                </a:cubicBezTo>
                <a:cubicBezTo>
                  <a:pt x="287" y="134"/>
                  <a:pt x="306" y="160"/>
                  <a:pt x="323" y="187"/>
                </a:cubicBezTo>
                <a:cubicBezTo>
                  <a:pt x="323" y="187"/>
                  <a:pt x="279" y="212"/>
                  <a:pt x="279" y="212"/>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6" name="Freeform 7"/>
          <p:cNvSpPr>
            <a:spLocks/>
          </p:cNvSpPr>
          <p:nvPr/>
        </p:nvSpPr>
        <p:spPr bwMode="auto">
          <a:xfrm>
            <a:off x="6332538" y="2196679"/>
            <a:ext cx="566738" cy="2273300"/>
          </a:xfrm>
          <a:custGeom>
            <a:avLst/>
            <a:gdLst/>
            <a:ahLst/>
            <a:cxnLst>
              <a:cxn ang="0">
                <a:pos x="93" y="186"/>
              </a:cxn>
              <a:cxn ang="0">
                <a:pos x="43" y="373"/>
              </a:cxn>
              <a:cxn ang="0">
                <a:pos x="0" y="348"/>
              </a:cxn>
              <a:cxn ang="0">
                <a:pos x="43" y="186"/>
              </a:cxn>
              <a:cxn ang="0">
                <a:pos x="0" y="25"/>
              </a:cxn>
              <a:cxn ang="0">
                <a:pos x="43" y="0"/>
              </a:cxn>
              <a:cxn ang="0">
                <a:pos x="93" y="186"/>
              </a:cxn>
            </a:cxnLst>
            <a:rect l="0" t="0" r="r" b="b"/>
            <a:pathLst>
              <a:path w="93" h="373">
                <a:moveTo>
                  <a:pt x="93" y="186"/>
                </a:moveTo>
                <a:cubicBezTo>
                  <a:pt x="93" y="254"/>
                  <a:pt x="75" y="317"/>
                  <a:pt x="43" y="373"/>
                </a:cubicBezTo>
                <a:cubicBezTo>
                  <a:pt x="43" y="373"/>
                  <a:pt x="0" y="348"/>
                  <a:pt x="0" y="348"/>
                </a:cubicBezTo>
                <a:cubicBezTo>
                  <a:pt x="27" y="300"/>
                  <a:pt x="43" y="245"/>
                  <a:pt x="43" y="186"/>
                </a:cubicBezTo>
                <a:cubicBezTo>
                  <a:pt x="43" y="128"/>
                  <a:pt x="27" y="73"/>
                  <a:pt x="0" y="25"/>
                </a:cubicBezTo>
                <a:cubicBezTo>
                  <a:pt x="0" y="25"/>
                  <a:pt x="43" y="0"/>
                  <a:pt x="43" y="0"/>
                </a:cubicBezTo>
                <a:cubicBezTo>
                  <a:pt x="75" y="55"/>
                  <a:pt x="93" y="119"/>
                  <a:pt x="93" y="186"/>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7" name="Freeform 8"/>
          <p:cNvSpPr>
            <a:spLocks/>
          </p:cNvSpPr>
          <p:nvPr/>
        </p:nvSpPr>
        <p:spPr bwMode="auto">
          <a:xfrm>
            <a:off x="2576513" y="4366791"/>
            <a:ext cx="1970088" cy="1285875"/>
          </a:xfrm>
          <a:custGeom>
            <a:avLst/>
            <a:gdLst/>
            <a:ahLst/>
            <a:cxnLst>
              <a:cxn ang="0">
                <a:pos x="323" y="211"/>
              </a:cxn>
              <a:cxn ang="0">
                <a:pos x="58" y="99"/>
              </a:cxn>
              <a:cxn ang="0">
                <a:pos x="0" y="25"/>
              </a:cxn>
              <a:cxn ang="0">
                <a:pos x="43" y="0"/>
              </a:cxn>
              <a:cxn ang="0">
                <a:pos x="94" y="64"/>
              </a:cxn>
              <a:cxn ang="0">
                <a:pos x="323" y="161"/>
              </a:cxn>
              <a:cxn ang="0">
                <a:pos x="323" y="211"/>
              </a:cxn>
            </a:cxnLst>
            <a:rect l="0" t="0" r="r" b="b"/>
            <a:pathLst>
              <a:path w="323" h="211">
                <a:moveTo>
                  <a:pt x="323" y="211"/>
                </a:moveTo>
                <a:cubicBezTo>
                  <a:pt x="220" y="210"/>
                  <a:pt x="126" y="167"/>
                  <a:pt x="58" y="99"/>
                </a:cubicBezTo>
                <a:cubicBezTo>
                  <a:pt x="36" y="77"/>
                  <a:pt x="16" y="52"/>
                  <a:pt x="0" y="25"/>
                </a:cubicBezTo>
                <a:cubicBezTo>
                  <a:pt x="0" y="25"/>
                  <a:pt x="43" y="0"/>
                  <a:pt x="43" y="0"/>
                </a:cubicBezTo>
                <a:cubicBezTo>
                  <a:pt x="57" y="23"/>
                  <a:pt x="74" y="45"/>
                  <a:pt x="94" y="64"/>
                </a:cubicBezTo>
                <a:cubicBezTo>
                  <a:pt x="153" y="123"/>
                  <a:pt x="234" y="160"/>
                  <a:pt x="323" y="161"/>
                </a:cubicBezTo>
                <a:cubicBezTo>
                  <a:pt x="323" y="161"/>
                  <a:pt x="323" y="211"/>
                  <a:pt x="323" y="211"/>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8" name="Freeform 9"/>
          <p:cNvSpPr>
            <a:spLocks/>
          </p:cNvSpPr>
          <p:nvPr/>
        </p:nvSpPr>
        <p:spPr bwMode="auto">
          <a:xfrm>
            <a:off x="2576513" y="1007641"/>
            <a:ext cx="1970088" cy="1292225"/>
          </a:xfrm>
          <a:custGeom>
            <a:avLst/>
            <a:gdLst/>
            <a:ahLst/>
            <a:cxnLst>
              <a:cxn ang="0">
                <a:pos x="0" y="187"/>
              </a:cxn>
              <a:cxn ang="0">
                <a:pos x="58" y="112"/>
              </a:cxn>
              <a:cxn ang="0">
                <a:pos x="323" y="0"/>
              </a:cxn>
              <a:cxn ang="0">
                <a:pos x="323" y="50"/>
              </a:cxn>
              <a:cxn ang="0">
                <a:pos x="94" y="147"/>
              </a:cxn>
              <a:cxn ang="0">
                <a:pos x="43" y="212"/>
              </a:cxn>
              <a:cxn ang="0">
                <a:pos x="0" y="187"/>
              </a:cxn>
            </a:cxnLst>
            <a:rect l="0" t="0" r="r" b="b"/>
            <a:pathLst>
              <a:path w="323" h="212">
                <a:moveTo>
                  <a:pt x="0" y="187"/>
                </a:moveTo>
                <a:cubicBezTo>
                  <a:pt x="16" y="160"/>
                  <a:pt x="36" y="134"/>
                  <a:pt x="58" y="112"/>
                </a:cubicBezTo>
                <a:cubicBezTo>
                  <a:pt x="126" y="44"/>
                  <a:pt x="220" y="1"/>
                  <a:pt x="323" y="0"/>
                </a:cubicBezTo>
                <a:cubicBezTo>
                  <a:pt x="323" y="0"/>
                  <a:pt x="323" y="50"/>
                  <a:pt x="323" y="50"/>
                </a:cubicBezTo>
                <a:cubicBezTo>
                  <a:pt x="234" y="51"/>
                  <a:pt x="153" y="88"/>
                  <a:pt x="94" y="147"/>
                </a:cubicBezTo>
                <a:cubicBezTo>
                  <a:pt x="74" y="167"/>
                  <a:pt x="57" y="188"/>
                  <a:pt x="43" y="212"/>
                </a:cubicBezTo>
                <a:cubicBezTo>
                  <a:pt x="43" y="212"/>
                  <a:pt x="0" y="187"/>
                  <a:pt x="0" y="187"/>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9" name="Freeform 10"/>
          <p:cNvSpPr>
            <a:spLocks/>
          </p:cNvSpPr>
          <p:nvPr/>
        </p:nvSpPr>
        <p:spPr bwMode="auto">
          <a:xfrm>
            <a:off x="2247900" y="2196679"/>
            <a:ext cx="560388" cy="2273300"/>
          </a:xfrm>
          <a:custGeom>
            <a:avLst/>
            <a:gdLst/>
            <a:ahLst/>
            <a:cxnLst>
              <a:cxn ang="0">
                <a:pos x="49" y="373"/>
              </a:cxn>
              <a:cxn ang="0">
                <a:pos x="0" y="186"/>
              </a:cxn>
              <a:cxn ang="0">
                <a:pos x="49" y="0"/>
              </a:cxn>
              <a:cxn ang="0">
                <a:pos x="92" y="25"/>
              </a:cxn>
              <a:cxn ang="0">
                <a:pos x="50" y="186"/>
              </a:cxn>
              <a:cxn ang="0">
                <a:pos x="92" y="348"/>
              </a:cxn>
              <a:cxn ang="0">
                <a:pos x="49" y="373"/>
              </a:cxn>
            </a:cxnLst>
            <a:rect l="0" t="0" r="r" b="b"/>
            <a:pathLst>
              <a:path w="92" h="373">
                <a:moveTo>
                  <a:pt x="49" y="373"/>
                </a:moveTo>
                <a:cubicBezTo>
                  <a:pt x="18" y="317"/>
                  <a:pt x="0" y="254"/>
                  <a:pt x="0" y="186"/>
                </a:cubicBezTo>
                <a:cubicBezTo>
                  <a:pt x="0" y="119"/>
                  <a:pt x="18" y="55"/>
                  <a:pt x="49" y="0"/>
                </a:cubicBezTo>
                <a:cubicBezTo>
                  <a:pt x="49" y="0"/>
                  <a:pt x="92" y="25"/>
                  <a:pt x="92" y="25"/>
                </a:cubicBezTo>
                <a:cubicBezTo>
                  <a:pt x="65" y="73"/>
                  <a:pt x="50" y="128"/>
                  <a:pt x="50" y="186"/>
                </a:cubicBezTo>
                <a:cubicBezTo>
                  <a:pt x="50" y="245"/>
                  <a:pt x="65" y="300"/>
                  <a:pt x="92" y="348"/>
                </a:cubicBezTo>
                <a:cubicBezTo>
                  <a:pt x="92" y="348"/>
                  <a:pt x="49" y="373"/>
                  <a:pt x="49" y="373"/>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10" name="Freeform 11"/>
          <p:cNvSpPr>
            <a:spLocks/>
          </p:cNvSpPr>
          <p:nvPr/>
        </p:nvSpPr>
        <p:spPr bwMode="auto">
          <a:xfrm>
            <a:off x="4600575" y="4366791"/>
            <a:ext cx="1970088" cy="1285875"/>
          </a:xfrm>
          <a:custGeom>
            <a:avLst/>
            <a:gdLst/>
            <a:ahLst/>
            <a:cxnLst>
              <a:cxn ang="0">
                <a:pos x="323" y="25"/>
              </a:cxn>
              <a:cxn ang="0">
                <a:pos x="264" y="99"/>
              </a:cxn>
              <a:cxn ang="0">
                <a:pos x="0" y="211"/>
              </a:cxn>
              <a:cxn ang="0">
                <a:pos x="0" y="161"/>
              </a:cxn>
              <a:cxn ang="0">
                <a:pos x="229" y="64"/>
              </a:cxn>
              <a:cxn ang="0">
                <a:pos x="279" y="0"/>
              </a:cxn>
              <a:cxn ang="0">
                <a:pos x="323" y="25"/>
              </a:cxn>
            </a:cxnLst>
            <a:rect l="0" t="0" r="r" b="b"/>
            <a:pathLst>
              <a:path w="323" h="211">
                <a:moveTo>
                  <a:pt x="323" y="25"/>
                </a:moveTo>
                <a:cubicBezTo>
                  <a:pt x="306" y="52"/>
                  <a:pt x="287" y="77"/>
                  <a:pt x="264" y="99"/>
                </a:cubicBezTo>
                <a:cubicBezTo>
                  <a:pt x="196" y="167"/>
                  <a:pt x="103" y="210"/>
                  <a:pt x="0" y="211"/>
                </a:cubicBezTo>
                <a:cubicBezTo>
                  <a:pt x="0" y="211"/>
                  <a:pt x="0" y="161"/>
                  <a:pt x="0" y="161"/>
                </a:cubicBezTo>
                <a:cubicBezTo>
                  <a:pt x="89" y="160"/>
                  <a:pt x="170" y="123"/>
                  <a:pt x="229" y="64"/>
                </a:cubicBezTo>
                <a:cubicBezTo>
                  <a:pt x="248" y="45"/>
                  <a:pt x="265" y="23"/>
                  <a:pt x="279" y="0"/>
                </a:cubicBezTo>
                <a:cubicBezTo>
                  <a:pt x="279" y="0"/>
                  <a:pt x="323" y="25"/>
                  <a:pt x="323" y="25"/>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11" name="Oval 10"/>
          <p:cNvSpPr/>
          <p:nvPr/>
        </p:nvSpPr>
        <p:spPr>
          <a:xfrm>
            <a:off x="3583108" y="2372692"/>
            <a:ext cx="1959471" cy="1959471"/>
          </a:xfrm>
          <a:prstGeom prst="ellipse">
            <a:avLst/>
          </a:prstGeom>
          <a:gradFill flip="none" rotWithShape="1">
            <a:gsLst>
              <a:gs pos="0">
                <a:srgbClr val="ABFFCF"/>
              </a:gs>
              <a:gs pos="100000">
                <a:srgbClr val="00B0F0"/>
              </a:gs>
            </a:gsLst>
            <a:lin ang="4200000" scaled="0"/>
            <a:tileRect/>
          </a:gradFill>
          <a:ln>
            <a:solidFill>
              <a:schemeClr val="accent5">
                <a:lumMod val="20000"/>
                <a:lumOff val="80000"/>
                <a:alpha val="58000"/>
              </a:scheme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800" dirty="0" smtClean="0">
                <a:solidFill>
                  <a:schemeClr val="bg1"/>
                </a:solidFill>
              </a:rPr>
              <a:t>Business</a:t>
            </a:r>
            <a:br>
              <a:rPr lang="en-US" sz="1800" dirty="0" smtClean="0">
                <a:solidFill>
                  <a:schemeClr val="bg1"/>
                </a:solidFill>
              </a:rPr>
            </a:br>
            <a:r>
              <a:rPr lang="en-US" sz="1800" dirty="0" smtClean="0">
                <a:solidFill>
                  <a:schemeClr val="bg1"/>
                </a:solidFill>
              </a:rPr>
              <a:t>Productivity</a:t>
            </a:r>
            <a:br>
              <a:rPr lang="en-US" sz="1800" dirty="0" smtClean="0">
                <a:solidFill>
                  <a:schemeClr val="bg1"/>
                </a:solidFill>
              </a:rPr>
            </a:br>
            <a:r>
              <a:rPr lang="en-US" sz="1800" dirty="0" smtClean="0">
                <a:solidFill>
                  <a:schemeClr val="bg1"/>
                </a:solidFill>
              </a:rPr>
              <a:t>Online (BPO)</a:t>
            </a:r>
          </a:p>
        </p:txBody>
      </p:sp>
      <p:sp>
        <p:nvSpPr>
          <p:cNvPr id="12" name="Oval 11"/>
          <p:cNvSpPr/>
          <p:nvPr/>
        </p:nvSpPr>
        <p:spPr>
          <a:xfrm>
            <a:off x="3877029" y="533400"/>
            <a:ext cx="1371629" cy="1371629"/>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Carrier-class</a:t>
            </a:r>
            <a:br>
              <a:rPr lang="en-US" sz="1400" dirty="0" smtClean="0">
                <a:solidFill>
                  <a:schemeClr val="bg1"/>
                </a:solidFill>
              </a:rPr>
            </a:br>
            <a:r>
              <a:rPr lang="en-US" sz="1400" dirty="0" smtClean="0">
                <a:solidFill>
                  <a:schemeClr val="bg1"/>
                </a:solidFill>
              </a:rPr>
              <a:t>Data Centers</a:t>
            </a:r>
          </a:p>
        </p:txBody>
      </p:sp>
      <p:sp>
        <p:nvSpPr>
          <p:cNvPr id="13" name="Oval 12"/>
          <p:cNvSpPr/>
          <p:nvPr/>
        </p:nvSpPr>
        <p:spPr>
          <a:xfrm>
            <a:off x="5724446" y="1600006"/>
            <a:ext cx="1371629" cy="1371629"/>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Security</a:t>
            </a:r>
          </a:p>
        </p:txBody>
      </p:sp>
      <p:sp>
        <p:nvSpPr>
          <p:cNvPr id="14" name="Oval 13"/>
          <p:cNvSpPr/>
          <p:nvPr/>
        </p:nvSpPr>
        <p:spPr>
          <a:xfrm>
            <a:off x="5724446" y="3733220"/>
            <a:ext cx="1371629" cy="1371629"/>
          </a:xfrm>
          <a:prstGeom prst="ellipse">
            <a:avLst/>
          </a:prstGeom>
          <a:gradFill flip="none" rotWithShape="1">
            <a:gsLst>
              <a:gs pos="0">
                <a:srgbClr val="FFDDDE"/>
              </a:gs>
              <a:gs pos="100000">
                <a:srgbClr val="FFCC00"/>
              </a:gs>
            </a:gsLst>
            <a:lin ang="4200000" scaled="0"/>
            <a:tileRect/>
          </a:gra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Architecture</a:t>
            </a:r>
          </a:p>
        </p:txBody>
      </p:sp>
      <p:sp>
        <p:nvSpPr>
          <p:cNvPr id="15" name="Oval 14"/>
          <p:cNvSpPr/>
          <p:nvPr/>
        </p:nvSpPr>
        <p:spPr>
          <a:xfrm>
            <a:off x="3877029" y="4799827"/>
            <a:ext cx="1371629" cy="1371629"/>
          </a:xfrm>
          <a:prstGeom prst="ellipse">
            <a:avLst/>
          </a:prstGeom>
          <a:gradFill flip="none" rotWithShape="1">
            <a:gsLst>
              <a:gs pos="0">
                <a:srgbClr val="FFFDDD"/>
              </a:gs>
              <a:gs pos="100000">
                <a:srgbClr val="E4801C"/>
              </a:gs>
            </a:gsLst>
            <a:lin ang="4200000" scaled="0"/>
            <a:tileRect/>
          </a:gradFill>
          <a:ln>
            <a:solidFill>
              <a:srgbClr val="FFDDE9">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Best-of-Breed</a:t>
            </a:r>
            <a:br>
              <a:rPr lang="en-US" sz="1400" dirty="0" smtClean="0">
                <a:solidFill>
                  <a:schemeClr val="bg1"/>
                </a:solidFill>
              </a:rPr>
            </a:br>
            <a:r>
              <a:rPr lang="en-US" sz="1400" dirty="0" smtClean="0">
                <a:solidFill>
                  <a:schemeClr val="bg1"/>
                </a:solidFill>
              </a:rPr>
              <a:t>Hardware</a:t>
            </a:r>
          </a:p>
        </p:txBody>
      </p:sp>
      <p:sp>
        <p:nvSpPr>
          <p:cNvPr id="16" name="Oval 15"/>
          <p:cNvSpPr/>
          <p:nvPr/>
        </p:nvSpPr>
        <p:spPr>
          <a:xfrm>
            <a:off x="2029612" y="3733220"/>
            <a:ext cx="1371629" cy="1371629"/>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Operational</a:t>
            </a:r>
            <a:br>
              <a:rPr lang="en-US" sz="1400" dirty="0" smtClean="0">
                <a:solidFill>
                  <a:schemeClr val="bg1"/>
                </a:solidFill>
              </a:rPr>
            </a:br>
            <a:r>
              <a:rPr lang="en-US" sz="1400" dirty="0" smtClean="0">
                <a:solidFill>
                  <a:schemeClr val="bg1"/>
                </a:solidFill>
              </a:rPr>
              <a:t>Best Practices</a:t>
            </a:r>
          </a:p>
        </p:txBody>
      </p:sp>
      <p:sp>
        <p:nvSpPr>
          <p:cNvPr id="17" name="Oval 16"/>
          <p:cNvSpPr/>
          <p:nvPr/>
        </p:nvSpPr>
        <p:spPr>
          <a:xfrm>
            <a:off x="2001625" y="1562877"/>
            <a:ext cx="1371629" cy="1371629"/>
          </a:xfrm>
          <a:prstGeom prst="ellipse">
            <a:avLst/>
          </a:prstGeom>
          <a:gradFill flip="none" rotWithShape="1">
            <a:gsLst>
              <a:gs pos="0">
                <a:srgbClr val="ECDDFF"/>
              </a:gs>
              <a:gs pos="100000">
                <a:srgbClr val="BE1CE4"/>
              </a:gs>
            </a:gsLst>
            <a:lin ang="4200000" scaled="0"/>
            <a:tileRect/>
          </a:gra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Support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up)">
                                      <p:cBhvr>
                                        <p:cTn id="25" dur="500"/>
                                        <p:tgtEl>
                                          <p:spTgt spid="6"/>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right)">
                                      <p:cBhvr>
                                        <p:cTn id="32" dur="500"/>
                                        <p:tgtEl>
                                          <p:spTgt spid="10"/>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right)">
                                      <p:cBhvr>
                                        <p:cTn id="39" dur="500"/>
                                        <p:tgtEl>
                                          <p:spTgt spid="7"/>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down)">
                                      <p:cBhvr>
                                        <p:cTn id="46" dur="500"/>
                                        <p:tgtEl>
                                          <p:spTgt spid="9"/>
                                        </p:tgtEl>
                                      </p:cBhvr>
                                    </p:animEffect>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left)">
                                      <p:cBhvr>
                                        <p:cTn id="5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Issue Escalation</a:t>
            </a:r>
            <a:endParaRPr lang="en-US" dirty="0">
              <a:solidFill>
                <a:schemeClr val="tx2"/>
              </a:solidFill>
            </a:endParaRPr>
          </a:p>
        </p:txBody>
      </p:sp>
      <p:sp>
        <p:nvSpPr>
          <p:cNvPr id="3" name="Text Placeholder 2"/>
          <p:cNvSpPr>
            <a:spLocks noGrp="1"/>
          </p:cNvSpPr>
          <p:nvPr>
            <p:ph idx="1"/>
          </p:nvPr>
        </p:nvSpPr>
        <p:spPr>
          <a:xfrm>
            <a:off x="381000" y="1092835"/>
            <a:ext cx="8382000" cy="809117"/>
          </a:xfrm>
        </p:spPr>
        <p:txBody>
          <a:bodyPr/>
          <a:lstStyle/>
          <a:p>
            <a:r>
              <a:rPr lang="en-US" sz="2800" dirty="0" smtClean="0"/>
              <a:t>Emails are automatically triggered for all </a:t>
            </a:r>
            <a:br>
              <a:rPr lang="en-US" sz="2800" dirty="0" smtClean="0"/>
            </a:br>
            <a:r>
              <a:rPr lang="en-US" sz="2800" dirty="0" smtClean="0"/>
              <a:t>escalations entered in SDE</a:t>
            </a:r>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pic>
        <p:nvPicPr>
          <p:cNvPr id="6" name="Picture 2"/>
          <p:cNvPicPr>
            <a:picLocks noChangeAspect="1" noChangeArrowheads="1"/>
          </p:cNvPicPr>
          <p:nvPr/>
        </p:nvPicPr>
        <p:blipFill>
          <a:blip r:embed="rId3" cstate="print"/>
          <a:srcRect/>
          <a:stretch>
            <a:fillRect/>
          </a:stretch>
        </p:blipFill>
        <p:spPr bwMode="auto">
          <a:xfrm>
            <a:off x="1399032" y="1841453"/>
            <a:ext cx="5964936" cy="426151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Issue Escalation</a:t>
            </a:r>
            <a:endParaRPr lang="en-US" dirty="0">
              <a:solidFill>
                <a:schemeClr val="tx2"/>
              </a:solidFill>
            </a:endParaRPr>
          </a:p>
        </p:txBody>
      </p:sp>
      <p:sp>
        <p:nvSpPr>
          <p:cNvPr id="3" name="Text Placeholder 2"/>
          <p:cNvSpPr>
            <a:spLocks noGrp="1"/>
          </p:cNvSpPr>
          <p:nvPr>
            <p:ph idx="1"/>
          </p:nvPr>
        </p:nvSpPr>
        <p:spPr>
          <a:xfrm>
            <a:off x="381000" y="1092835"/>
            <a:ext cx="8382000" cy="809117"/>
          </a:xfrm>
        </p:spPr>
        <p:txBody>
          <a:bodyPr/>
          <a:lstStyle/>
          <a:p>
            <a:r>
              <a:rPr lang="en-US" sz="2600" dirty="0" smtClean="0"/>
              <a:t>For high-severity issues, pagers are triggered and </a:t>
            </a:r>
            <a:br>
              <a:rPr lang="en-US" sz="2600" dirty="0" smtClean="0"/>
            </a:br>
            <a:r>
              <a:rPr lang="en-US" sz="2600" dirty="0" smtClean="0"/>
              <a:t>phone bridges are spun up to work on immediate </a:t>
            </a:r>
            <a:br>
              <a:rPr lang="en-US" sz="2600" dirty="0" smtClean="0"/>
            </a:br>
            <a:r>
              <a:rPr lang="en-US" sz="2600" dirty="0" smtClean="0"/>
              <a:t>service restoration </a:t>
            </a:r>
            <a:endParaRPr lang="en-US" sz="2600" dirty="0"/>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pic>
        <p:nvPicPr>
          <p:cNvPr id="7" name="Picture 2"/>
          <p:cNvPicPr>
            <a:picLocks noChangeAspect="1" noChangeArrowheads="1"/>
          </p:cNvPicPr>
          <p:nvPr/>
        </p:nvPicPr>
        <p:blipFill>
          <a:blip r:embed="rId3" cstate="print"/>
          <a:srcRect/>
          <a:stretch>
            <a:fillRect/>
          </a:stretch>
        </p:blipFill>
        <p:spPr bwMode="auto">
          <a:xfrm>
            <a:off x="1207008" y="2326474"/>
            <a:ext cx="4463796" cy="3189055"/>
          </a:xfrm>
          <a:prstGeom prst="rect">
            <a:avLst/>
          </a:prstGeom>
          <a:noFill/>
          <a:ln w="9525">
            <a:noFill/>
            <a:miter lim="800000"/>
            <a:headEnd/>
            <a:tailEnd/>
          </a:ln>
        </p:spPr>
      </p:pic>
      <p:pic>
        <p:nvPicPr>
          <p:cNvPr id="8" name="Picture 3"/>
          <p:cNvPicPr>
            <a:picLocks noChangeAspect="1" noChangeArrowheads="1"/>
          </p:cNvPicPr>
          <p:nvPr/>
        </p:nvPicPr>
        <p:blipFill>
          <a:blip r:embed="rId4" cstate="print"/>
          <a:srcRect/>
          <a:stretch>
            <a:fillRect/>
          </a:stretch>
        </p:blipFill>
        <p:spPr bwMode="auto">
          <a:xfrm>
            <a:off x="5439607" y="4772302"/>
            <a:ext cx="3381616" cy="1127206"/>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Issue Escalation</a:t>
            </a:r>
            <a:endParaRPr lang="en-US" dirty="0">
              <a:solidFill>
                <a:schemeClr val="tx2"/>
              </a:solidFill>
            </a:endParaRPr>
          </a:p>
        </p:txBody>
      </p:sp>
      <p:sp>
        <p:nvSpPr>
          <p:cNvPr id="3" name="Text Placeholder 2"/>
          <p:cNvSpPr>
            <a:spLocks noGrp="1"/>
          </p:cNvSpPr>
          <p:nvPr>
            <p:ph idx="1"/>
          </p:nvPr>
        </p:nvSpPr>
        <p:spPr>
          <a:xfrm>
            <a:off x="381000" y="1092835"/>
            <a:ext cx="3852672" cy="2939669"/>
          </a:xfrm>
        </p:spPr>
        <p:txBody>
          <a:bodyPr/>
          <a:lstStyle/>
          <a:p>
            <a:r>
              <a:rPr lang="en-US" sz="2800" dirty="0" smtClean="0"/>
              <a:t>Emails sent out every 30 minutes until Service is restored</a:t>
            </a:r>
          </a:p>
          <a:p>
            <a:r>
              <a:rPr lang="en-US" sz="2800" dirty="0" smtClean="0"/>
              <a:t>Linked bugs opened in SDE for any follow-up work items</a:t>
            </a:r>
            <a:endParaRPr lang="en-US" sz="2800" dirty="0"/>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pic>
        <p:nvPicPr>
          <p:cNvPr id="9" name="Picture 2"/>
          <p:cNvPicPr>
            <a:picLocks noChangeAspect="1" noChangeArrowheads="1"/>
          </p:cNvPicPr>
          <p:nvPr/>
        </p:nvPicPr>
        <p:blipFill>
          <a:blip r:embed="rId3" cstate="print"/>
          <a:srcRect/>
          <a:stretch>
            <a:fillRect/>
          </a:stretch>
        </p:blipFill>
        <p:spPr bwMode="auto">
          <a:xfrm>
            <a:off x="4315810" y="1219262"/>
            <a:ext cx="3932078" cy="4686176"/>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Customer View</a:t>
            </a:r>
            <a:endParaRPr lang="en-US" dirty="0">
              <a:solidFill>
                <a:schemeClr val="tx2"/>
              </a:solidFill>
            </a:endParaRPr>
          </a:p>
        </p:txBody>
      </p:sp>
      <p:sp>
        <p:nvSpPr>
          <p:cNvPr id="3" name="Text Placeholder 2"/>
          <p:cNvSpPr>
            <a:spLocks noGrp="1"/>
          </p:cNvSpPr>
          <p:nvPr>
            <p:ph idx="1"/>
          </p:nvPr>
        </p:nvSpPr>
        <p:spPr/>
        <p:txBody>
          <a:bodyPr/>
          <a:lstStyle/>
          <a:p>
            <a:r>
              <a:rPr lang="en-US" dirty="0" smtClean="0"/>
              <a:t>Provide customer with service state</a:t>
            </a:r>
          </a:p>
          <a:p>
            <a:pPr lvl="1"/>
            <a:r>
              <a:rPr lang="en-US" dirty="0" smtClean="0"/>
              <a:t>Mail</a:t>
            </a:r>
          </a:p>
          <a:p>
            <a:pPr lvl="1"/>
            <a:r>
              <a:rPr lang="en-US" dirty="0" smtClean="0"/>
              <a:t>SharePoint</a:t>
            </a:r>
          </a:p>
          <a:p>
            <a:r>
              <a:rPr lang="en-US" dirty="0" smtClean="0"/>
              <a:t>Really Simple </a:t>
            </a:r>
            <a:br>
              <a:rPr lang="en-US" dirty="0" smtClean="0"/>
            </a:br>
            <a:r>
              <a:rPr lang="en-US" dirty="0" smtClean="0"/>
              <a:t>Syndication </a:t>
            </a:r>
            <a:br>
              <a:rPr lang="en-US" dirty="0" smtClean="0"/>
            </a:br>
            <a:r>
              <a:rPr lang="en-US" dirty="0" smtClean="0"/>
              <a:t>(RSS) feeds</a:t>
            </a:r>
          </a:p>
          <a:p>
            <a:pPr lvl="2"/>
            <a:endParaRPr lang="en-US" sz="2000" dirty="0" smtClean="0"/>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pic>
        <p:nvPicPr>
          <p:cNvPr id="5" name="Picture 3"/>
          <p:cNvPicPr>
            <a:picLocks noChangeAspect="1" noChangeArrowheads="1"/>
          </p:cNvPicPr>
          <p:nvPr/>
        </p:nvPicPr>
        <p:blipFill>
          <a:blip r:embed="rId3" cstate="print"/>
          <a:srcRect/>
          <a:stretch>
            <a:fillRect/>
          </a:stretch>
        </p:blipFill>
        <p:spPr bwMode="auto">
          <a:xfrm>
            <a:off x="2461846" y="1984248"/>
            <a:ext cx="6377354" cy="3886200"/>
          </a:xfrm>
          <a:prstGeom prst="rect">
            <a:avLst/>
          </a:prstGeom>
          <a:noFill/>
          <a:ln w="9525">
            <a:noFill/>
            <a:miter lim="800000"/>
            <a:headEnd/>
            <a:tailEnd/>
          </a:ln>
          <a:effectLst/>
          <a:scene3d>
            <a:camera prst="perspectiveFront">
              <a:rot lat="540000" lon="2100000" rev="0"/>
            </a:camera>
            <a:lightRig rig="soft" dir="t"/>
          </a:scene3d>
          <a:sp3d contourW="12700" prstMaterial="matte">
            <a:bevelT w="63500" h="50800"/>
          </a:sp3d>
        </p:spPr>
      </p:pic>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Customer View</a:t>
            </a:r>
            <a:endParaRPr lang="en-US" dirty="0">
              <a:solidFill>
                <a:schemeClr val="tx2"/>
              </a:solidFill>
            </a:endParaRPr>
          </a:p>
        </p:txBody>
      </p:sp>
      <p:sp>
        <p:nvSpPr>
          <p:cNvPr id="3" name="Text Placeholder 2"/>
          <p:cNvSpPr>
            <a:spLocks noGrp="1"/>
          </p:cNvSpPr>
          <p:nvPr>
            <p:ph idx="1"/>
          </p:nvPr>
        </p:nvSpPr>
        <p:spPr>
          <a:xfrm>
            <a:off x="381000" y="1120267"/>
            <a:ext cx="8382000" cy="498222"/>
          </a:xfrm>
        </p:spPr>
        <p:txBody>
          <a:bodyPr/>
          <a:lstStyle/>
          <a:p>
            <a:r>
              <a:rPr lang="en-US" dirty="0" smtClean="0"/>
              <a:t>Sample RSS feed</a:t>
            </a:r>
          </a:p>
          <a:p>
            <a:pPr lvl="2"/>
            <a:endParaRPr lang="en-US" sz="2000" dirty="0" smtClean="0"/>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pic>
        <p:nvPicPr>
          <p:cNvPr id="6" name="Picture 2"/>
          <p:cNvPicPr>
            <a:picLocks noChangeAspect="1" noChangeArrowheads="1"/>
          </p:cNvPicPr>
          <p:nvPr/>
        </p:nvPicPr>
        <p:blipFill>
          <a:blip r:embed="rId3" cstate="print"/>
          <a:srcRect/>
          <a:stretch>
            <a:fillRect/>
          </a:stretch>
        </p:blipFill>
        <p:spPr bwMode="auto">
          <a:xfrm>
            <a:off x="1028700" y="1680972"/>
            <a:ext cx="7124700" cy="442070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37097"/>
          </a:xfrm>
        </p:spPr>
        <p:txBody>
          <a:bodyPr/>
          <a:lstStyle/>
          <a:p>
            <a:r>
              <a:rPr lang="en-US" sz="4600" dirty="0" smtClean="0"/>
              <a:t>Problem Management Processes</a:t>
            </a:r>
            <a:endParaRPr lang="en-US" sz="4600" dirty="0">
              <a:solidFill>
                <a:schemeClr val="tx2"/>
              </a:solidFill>
            </a:endParaRPr>
          </a:p>
        </p:txBody>
      </p:sp>
      <p:sp>
        <p:nvSpPr>
          <p:cNvPr id="3" name="Text Placeholder 2"/>
          <p:cNvSpPr>
            <a:spLocks noGrp="1"/>
          </p:cNvSpPr>
          <p:nvPr>
            <p:ph idx="1"/>
          </p:nvPr>
        </p:nvSpPr>
        <p:spPr/>
        <p:txBody>
          <a:bodyPr/>
          <a:lstStyle/>
          <a:p>
            <a:r>
              <a:rPr lang="en-US" sz="2800" dirty="0" smtClean="0"/>
              <a:t>Present Microsoft Online Services Problem Management processes:</a:t>
            </a:r>
          </a:p>
          <a:p>
            <a:pPr lvl="1"/>
            <a:r>
              <a:rPr lang="en-US" sz="2400" dirty="0" smtClean="0"/>
              <a:t>Issue-to-Problem escalation flow</a:t>
            </a:r>
          </a:p>
          <a:p>
            <a:pPr lvl="1"/>
            <a:r>
              <a:rPr lang="en-US" sz="2400" dirty="0" smtClean="0"/>
              <a:t>Minimize repeat occurrences (incidents &amp; alerts)</a:t>
            </a:r>
          </a:p>
          <a:p>
            <a:pPr lvl="1"/>
            <a:r>
              <a:rPr lang="en-US" sz="2400" dirty="0" smtClean="0"/>
              <a:t>Build a better service (continuous improvement)</a:t>
            </a:r>
          </a:p>
          <a:p>
            <a:r>
              <a:rPr lang="en-US" sz="2800" dirty="0" smtClean="0"/>
              <a:t>Present Microsoft Online Services Service Intelligence Processes:</a:t>
            </a:r>
          </a:p>
          <a:p>
            <a:pPr lvl="1"/>
            <a:r>
              <a:rPr lang="en-US" sz="2400" dirty="0" smtClean="0"/>
              <a:t>What is SI?</a:t>
            </a:r>
          </a:p>
          <a:p>
            <a:pPr lvl="1"/>
            <a:r>
              <a:rPr lang="en-US" sz="2400" dirty="0" smtClean="0"/>
              <a:t>Sample Reports</a:t>
            </a:r>
          </a:p>
          <a:p>
            <a:pPr lvl="1"/>
            <a:r>
              <a:rPr lang="en-US" sz="2400" dirty="0" smtClean="0"/>
              <a:t>How is the data used to improve service health?</a:t>
            </a:r>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Issue-to-Problem Escalation</a:t>
            </a:r>
            <a:endParaRPr lang="en-US" dirty="0">
              <a:solidFill>
                <a:schemeClr val="tx2"/>
              </a:solidFill>
            </a:endParaRPr>
          </a:p>
        </p:txBody>
      </p:sp>
      <p:sp>
        <p:nvSpPr>
          <p:cNvPr id="3" name="Text Placeholder 2"/>
          <p:cNvSpPr>
            <a:spLocks noGrp="1"/>
          </p:cNvSpPr>
          <p:nvPr>
            <p:ph idx="1"/>
          </p:nvPr>
        </p:nvSpPr>
        <p:spPr>
          <a:xfrm>
            <a:off x="381000" y="1092835"/>
            <a:ext cx="8382000" cy="809117"/>
          </a:xfrm>
        </p:spPr>
        <p:txBody>
          <a:bodyPr/>
          <a:lstStyle/>
          <a:p>
            <a:r>
              <a:rPr lang="en-US" sz="2800" dirty="0" smtClean="0"/>
              <a:t>Issues are logged into a tool called Product Studio</a:t>
            </a:r>
            <a:endParaRPr lang="en-US" sz="2800" dirty="0"/>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pic>
        <p:nvPicPr>
          <p:cNvPr id="7" name="Picture 6"/>
          <p:cNvPicPr>
            <a:picLocks noChangeAspect="1" noChangeArrowheads="1"/>
          </p:cNvPicPr>
          <p:nvPr/>
        </p:nvPicPr>
        <p:blipFill>
          <a:blip r:embed="rId3" cstate="print"/>
          <a:srcRect/>
          <a:stretch>
            <a:fillRect/>
          </a:stretch>
        </p:blipFill>
        <p:spPr bwMode="auto">
          <a:xfrm>
            <a:off x="0" y="1752600"/>
            <a:ext cx="9155113" cy="2524125"/>
          </a:xfrm>
          <a:prstGeom prst="rect">
            <a:avLst/>
          </a:prstGeom>
          <a:noFill/>
          <a:ln w="9525">
            <a:noFill/>
            <a:miter lim="800000"/>
            <a:headEnd/>
            <a:tailEnd/>
          </a:ln>
        </p:spPr>
      </p:pic>
      <p:sp>
        <p:nvSpPr>
          <p:cNvPr id="8" name="Oval 7"/>
          <p:cNvSpPr/>
          <p:nvPr/>
        </p:nvSpPr>
        <p:spPr bwMode="auto">
          <a:xfrm>
            <a:off x="7391400" y="3619500"/>
            <a:ext cx="1752600" cy="419100"/>
          </a:xfrm>
          <a:prstGeom prst="ellipse">
            <a:avLst/>
          </a:prstGeom>
          <a:noFill/>
          <a:ln w="38100">
            <a:solidFill>
              <a:schemeClr val="accent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9" name="Picture 3"/>
          <p:cNvPicPr>
            <a:picLocks noChangeAspect="1" noChangeArrowheads="1"/>
          </p:cNvPicPr>
          <p:nvPr/>
        </p:nvPicPr>
        <p:blipFill>
          <a:blip r:embed="rId4" cstate="print"/>
          <a:srcRect/>
          <a:stretch>
            <a:fillRect/>
          </a:stretch>
        </p:blipFill>
        <p:spPr bwMode="auto">
          <a:xfrm>
            <a:off x="685800" y="4495800"/>
            <a:ext cx="6867525" cy="1543050"/>
          </a:xfrm>
          <a:prstGeom prst="rect">
            <a:avLst/>
          </a:prstGeom>
          <a:noFill/>
          <a:ln w="9525">
            <a:noFill/>
            <a:miter lim="800000"/>
            <a:headEnd/>
            <a:tailEnd/>
          </a:ln>
        </p:spPr>
      </p:pic>
      <p:sp>
        <p:nvSpPr>
          <p:cNvPr id="10" name="Oval 9"/>
          <p:cNvSpPr/>
          <p:nvPr/>
        </p:nvSpPr>
        <p:spPr bwMode="auto">
          <a:xfrm>
            <a:off x="4800600" y="2781300"/>
            <a:ext cx="1752600" cy="419100"/>
          </a:xfrm>
          <a:prstGeom prst="ellipse">
            <a:avLst/>
          </a:prstGeom>
          <a:noFill/>
          <a:ln w="38100">
            <a:solidFill>
              <a:schemeClr val="accent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 name="Oval 10"/>
          <p:cNvSpPr/>
          <p:nvPr/>
        </p:nvSpPr>
        <p:spPr bwMode="auto">
          <a:xfrm>
            <a:off x="0" y="3276600"/>
            <a:ext cx="1485900" cy="838200"/>
          </a:xfrm>
          <a:prstGeom prst="ellipse">
            <a:avLst/>
          </a:prstGeom>
          <a:noFill/>
          <a:ln w="38100">
            <a:solidFill>
              <a:schemeClr val="accent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37097"/>
          </a:xfrm>
        </p:spPr>
        <p:txBody>
          <a:bodyPr/>
          <a:lstStyle/>
          <a:p>
            <a:r>
              <a:rPr lang="en-US" sz="4600" dirty="0"/>
              <a:t>Issue-to-Problem Escalation </a:t>
            </a:r>
            <a:r>
              <a:rPr lang="en-US" sz="4600" dirty="0" smtClean="0"/>
              <a:t>Flow </a:t>
            </a:r>
            <a:endParaRPr lang="en-US" sz="4600" dirty="0">
              <a:solidFill>
                <a:schemeClr val="tx2"/>
              </a:solidFill>
            </a:endParaRPr>
          </a:p>
        </p:txBody>
      </p:sp>
      <p:sp>
        <p:nvSpPr>
          <p:cNvPr id="3" name="Text Placeholder 2"/>
          <p:cNvSpPr>
            <a:spLocks noGrp="1"/>
          </p:cNvSpPr>
          <p:nvPr>
            <p:ph idx="1"/>
          </p:nvPr>
        </p:nvSpPr>
        <p:spPr/>
        <p:txBody>
          <a:bodyPr/>
          <a:lstStyle/>
          <a:p>
            <a:r>
              <a:rPr lang="en-US" dirty="0" smtClean="0"/>
              <a:t>Questions asked of each issue:</a:t>
            </a:r>
          </a:p>
          <a:p>
            <a:pPr lvl="1"/>
            <a:r>
              <a:rPr lang="en-US" dirty="0" smtClean="0"/>
              <a:t>Are there coding changes required?</a:t>
            </a:r>
          </a:p>
          <a:p>
            <a:pPr lvl="1"/>
            <a:r>
              <a:rPr lang="en-US" dirty="0" smtClean="0"/>
              <a:t>Are there configuration changes required?</a:t>
            </a:r>
          </a:p>
          <a:p>
            <a:pPr lvl="1"/>
            <a:r>
              <a:rPr lang="en-US" dirty="0" smtClean="0"/>
              <a:t>Are there infrastructure changes required?</a:t>
            </a:r>
          </a:p>
          <a:p>
            <a:pPr lvl="1"/>
            <a:r>
              <a:rPr lang="en-US" dirty="0" smtClean="0"/>
              <a:t>Are there operational changes required?</a:t>
            </a:r>
          </a:p>
          <a:p>
            <a:pPr lvl="1"/>
            <a:r>
              <a:rPr lang="en-US" dirty="0" smtClean="0"/>
              <a:t>Are there short-term preventative measures required while a longer-term solution is put in place?</a:t>
            </a:r>
          </a:p>
          <a:p>
            <a:pPr lvl="1"/>
            <a:r>
              <a:rPr lang="en-US" dirty="0" smtClean="0"/>
              <a:t>Was the issue caught by monitoring? </a:t>
            </a:r>
          </a:p>
          <a:p>
            <a:pPr lvl="1"/>
            <a:r>
              <a:rPr lang="en-US" dirty="0" smtClean="0"/>
              <a:t>Was the issue responded to correctly?</a:t>
            </a:r>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a:t>Service Intelligence - Definition</a:t>
            </a:r>
            <a:endParaRPr lang="en-US" sz="4600" dirty="0">
              <a:solidFill>
                <a:schemeClr val="tx2"/>
              </a:solidFill>
            </a:endParaRPr>
          </a:p>
        </p:txBody>
      </p:sp>
      <p:sp>
        <p:nvSpPr>
          <p:cNvPr id="3" name="Text Placeholder 2"/>
          <p:cNvSpPr>
            <a:spLocks noGrp="1"/>
          </p:cNvSpPr>
          <p:nvPr>
            <p:ph idx="1"/>
          </p:nvPr>
        </p:nvSpPr>
        <p:spPr>
          <a:xfrm>
            <a:off x="381000" y="973962"/>
            <a:ext cx="4437888" cy="4561205"/>
          </a:xfrm>
        </p:spPr>
        <p:txBody>
          <a:bodyPr/>
          <a:lstStyle/>
          <a:p>
            <a:r>
              <a:rPr lang="en-US" sz="2800" dirty="0" smtClean="0"/>
              <a:t>Business Intelligence vs. Service Intelligence</a:t>
            </a:r>
          </a:p>
          <a:p>
            <a:pPr lvl="1"/>
            <a:r>
              <a:rPr lang="en-US" sz="2400" dirty="0" smtClean="0"/>
              <a:t>Let customers focus on their business while we focus on our service and resources</a:t>
            </a:r>
          </a:p>
          <a:p>
            <a:pPr lvl="1"/>
            <a:r>
              <a:rPr lang="en-US" sz="2400" dirty="0" smtClean="0"/>
              <a:t>BI pulls data from the SI platform</a:t>
            </a:r>
          </a:p>
          <a:p>
            <a:r>
              <a:rPr lang="en-US" sz="2800" dirty="0" smtClean="0"/>
              <a:t>“Any metric from any </a:t>
            </a:r>
            <a:r>
              <a:rPr lang="en-US" sz="2800" dirty="0" err="1" smtClean="0"/>
              <a:t>datasource</a:t>
            </a:r>
            <a:r>
              <a:rPr lang="en-US" sz="2800" dirty="0" smtClean="0"/>
              <a:t>”</a:t>
            </a:r>
          </a:p>
          <a:p>
            <a:pPr lvl="1"/>
            <a:r>
              <a:rPr lang="en-US" sz="2400" dirty="0" smtClean="0"/>
              <a:t>Availability, Incidents, Alerts, TTR, TTE</a:t>
            </a:r>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pic>
        <p:nvPicPr>
          <p:cNvPr id="5" name="Picture 5"/>
          <p:cNvPicPr>
            <a:picLocks noChangeAspect="1" noChangeArrowheads="1"/>
          </p:cNvPicPr>
          <p:nvPr/>
        </p:nvPicPr>
        <p:blipFill>
          <a:blip r:embed="rId3" cstate="print"/>
          <a:srcRect/>
          <a:stretch>
            <a:fillRect/>
          </a:stretch>
        </p:blipFill>
        <p:spPr bwMode="auto">
          <a:xfrm>
            <a:off x="5263896" y="1423416"/>
            <a:ext cx="3509962" cy="2894543"/>
          </a:xfrm>
          <a:prstGeom prst="rect">
            <a:avLst/>
          </a:prstGeom>
          <a:ln>
            <a:noFill/>
          </a:ln>
          <a:effectLst>
            <a:outerShdw blurRad="292100" dist="139700" dir="2700000" algn="tl" rotWithShape="0">
              <a:srgbClr val="333333">
                <a:alpha val="65000"/>
              </a:srgbClr>
            </a:outerShdw>
          </a:effectLst>
        </p:spPr>
      </p:pic>
      <p:pic>
        <p:nvPicPr>
          <p:cNvPr id="6" name="Picture 4"/>
          <p:cNvPicPr>
            <a:picLocks noChangeAspect="1" noChangeArrowheads="1"/>
          </p:cNvPicPr>
          <p:nvPr/>
        </p:nvPicPr>
        <p:blipFill>
          <a:blip r:embed="rId4" cstate="print"/>
          <a:srcRect/>
          <a:stretch>
            <a:fillRect/>
          </a:stretch>
        </p:blipFill>
        <p:spPr bwMode="auto">
          <a:xfrm>
            <a:off x="4069080" y="4480560"/>
            <a:ext cx="4896792" cy="160934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a:t>Minimize Repeat Occurrences</a:t>
            </a:r>
            <a:endParaRPr lang="en-US" sz="4600" dirty="0">
              <a:solidFill>
                <a:schemeClr val="tx2"/>
              </a:solidFill>
            </a:endParaRPr>
          </a:p>
        </p:txBody>
      </p:sp>
      <p:sp>
        <p:nvSpPr>
          <p:cNvPr id="3" name="Text Placeholder 2"/>
          <p:cNvSpPr>
            <a:spLocks noGrp="1"/>
          </p:cNvSpPr>
          <p:nvPr>
            <p:ph idx="1"/>
          </p:nvPr>
        </p:nvSpPr>
        <p:spPr>
          <a:xfrm>
            <a:off x="381000" y="955674"/>
            <a:ext cx="8382000" cy="4561205"/>
          </a:xfrm>
        </p:spPr>
        <p:txBody>
          <a:bodyPr/>
          <a:lstStyle/>
          <a:p>
            <a:pPr lvl="0">
              <a:defRPr/>
            </a:pPr>
            <a:r>
              <a:rPr lang="en-US" dirty="0" smtClean="0"/>
              <a:t>Look for trends</a:t>
            </a:r>
          </a:p>
          <a:p>
            <a:pPr lvl="0">
              <a:defRPr/>
            </a:pPr>
            <a:r>
              <a:rPr lang="en-US" dirty="0" smtClean="0"/>
              <a:t>Target preventative actions</a:t>
            </a:r>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pic>
        <p:nvPicPr>
          <p:cNvPr id="5" name="Picture 2"/>
          <p:cNvPicPr>
            <a:picLocks noChangeAspect="1" noChangeArrowheads="1"/>
          </p:cNvPicPr>
          <p:nvPr/>
        </p:nvPicPr>
        <p:blipFill>
          <a:blip r:embed="rId3" cstate="print"/>
          <a:srcRect/>
          <a:stretch>
            <a:fillRect/>
          </a:stretch>
        </p:blipFill>
        <p:spPr bwMode="auto">
          <a:xfrm>
            <a:off x="1143000" y="2093976"/>
            <a:ext cx="7033702" cy="38862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Agenda</a:t>
            </a:r>
            <a:endParaRPr lang="en-US" dirty="0">
              <a:solidFill>
                <a:schemeClr val="tx2"/>
              </a:solidFill>
            </a:endParaRPr>
          </a:p>
        </p:txBody>
      </p:sp>
      <p:sp>
        <p:nvSpPr>
          <p:cNvPr id="5" name="Freeform 6"/>
          <p:cNvSpPr>
            <a:spLocks/>
          </p:cNvSpPr>
          <p:nvPr/>
        </p:nvSpPr>
        <p:spPr bwMode="auto">
          <a:xfrm>
            <a:off x="4600575" y="1007641"/>
            <a:ext cx="1970088" cy="1292225"/>
          </a:xfrm>
          <a:custGeom>
            <a:avLst/>
            <a:gdLst/>
            <a:ahLst/>
            <a:cxnLst>
              <a:cxn ang="0">
                <a:pos x="279" y="212"/>
              </a:cxn>
              <a:cxn ang="0">
                <a:pos x="229" y="147"/>
              </a:cxn>
              <a:cxn ang="0">
                <a:pos x="124" y="76"/>
              </a:cxn>
              <a:cxn ang="0">
                <a:pos x="0" y="50"/>
              </a:cxn>
              <a:cxn ang="0">
                <a:pos x="0" y="0"/>
              </a:cxn>
              <a:cxn ang="0">
                <a:pos x="143" y="30"/>
              </a:cxn>
              <a:cxn ang="0">
                <a:pos x="264" y="112"/>
              </a:cxn>
              <a:cxn ang="0">
                <a:pos x="323" y="187"/>
              </a:cxn>
              <a:cxn ang="0">
                <a:pos x="279" y="212"/>
              </a:cxn>
            </a:cxnLst>
            <a:rect l="0" t="0" r="r" b="b"/>
            <a:pathLst>
              <a:path w="323" h="212">
                <a:moveTo>
                  <a:pt x="279" y="212"/>
                </a:moveTo>
                <a:cubicBezTo>
                  <a:pt x="265" y="188"/>
                  <a:pt x="248" y="167"/>
                  <a:pt x="229" y="147"/>
                </a:cubicBezTo>
                <a:cubicBezTo>
                  <a:pt x="199" y="117"/>
                  <a:pt x="163" y="93"/>
                  <a:pt x="124" y="76"/>
                </a:cubicBezTo>
                <a:cubicBezTo>
                  <a:pt x="85" y="60"/>
                  <a:pt x="44" y="51"/>
                  <a:pt x="0" y="50"/>
                </a:cubicBezTo>
                <a:cubicBezTo>
                  <a:pt x="0" y="50"/>
                  <a:pt x="0" y="0"/>
                  <a:pt x="0" y="0"/>
                </a:cubicBezTo>
                <a:cubicBezTo>
                  <a:pt x="51" y="1"/>
                  <a:pt x="99" y="11"/>
                  <a:pt x="143" y="30"/>
                </a:cubicBezTo>
                <a:cubicBezTo>
                  <a:pt x="189" y="50"/>
                  <a:pt x="230" y="78"/>
                  <a:pt x="264" y="112"/>
                </a:cubicBezTo>
                <a:cubicBezTo>
                  <a:pt x="287" y="134"/>
                  <a:pt x="306" y="160"/>
                  <a:pt x="323" y="187"/>
                </a:cubicBezTo>
                <a:cubicBezTo>
                  <a:pt x="323" y="187"/>
                  <a:pt x="279" y="212"/>
                  <a:pt x="279" y="212"/>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6" name="Freeform 7"/>
          <p:cNvSpPr>
            <a:spLocks/>
          </p:cNvSpPr>
          <p:nvPr/>
        </p:nvSpPr>
        <p:spPr bwMode="auto">
          <a:xfrm>
            <a:off x="6332538" y="2196679"/>
            <a:ext cx="566738" cy="2273300"/>
          </a:xfrm>
          <a:custGeom>
            <a:avLst/>
            <a:gdLst/>
            <a:ahLst/>
            <a:cxnLst>
              <a:cxn ang="0">
                <a:pos x="93" y="186"/>
              </a:cxn>
              <a:cxn ang="0">
                <a:pos x="43" y="373"/>
              </a:cxn>
              <a:cxn ang="0">
                <a:pos x="0" y="348"/>
              </a:cxn>
              <a:cxn ang="0">
                <a:pos x="43" y="186"/>
              </a:cxn>
              <a:cxn ang="0">
                <a:pos x="0" y="25"/>
              </a:cxn>
              <a:cxn ang="0">
                <a:pos x="43" y="0"/>
              </a:cxn>
              <a:cxn ang="0">
                <a:pos x="93" y="186"/>
              </a:cxn>
            </a:cxnLst>
            <a:rect l="0" t="0" r="r" b="b"/>
            <a:pathLst>
              <a:path w="93" h="373">
                <a:moveTo>
                  <a:pt x="93" y="186"/>
                </a:moveTo>
                <a:cubicBezTo>
                  <a:pt x="93" y="254"/>
                  <a:pt x="75" y="317"/>
                  <a:pt x="43" y="373"/>
                </a:cubicBezTo>
                <a:cubicBezTo>
                  <a:pt x="43" y="373"/>
                  <a:pt x="0" y="348"/>
                  <a:pt x="0" y="348"/>
                </a:cubicBezTo>
                <a:cubicBezTo>
                  <a:pt x="27" y="300"/>
                  <a:pt x="43" y="245"/>
                  <a:pt x="43" y="186"/>
                </a:cubicBezTo>
                <a:cubicBezTo>
                  <a:pt x="43" y="128"/>
                  <a:pt x="27" y="73"/>
                  <a:pt x="0" y="25"/>
                </a:cubicBezTo>
                <a:cubicBezTo>
                  <a:pt x="0" y="25"/>
                  <a:pt x="43" y="0"/>
                  <a:pt x="43" y="0"/>
                </a:cubicBezTo>
                <a:cubicBezTo>
                  <a:pt x="75" y="55"/>
                  <a:pt x="93" y="119"/>
                  <a:pt x="93" y="186"/>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7" name="Freeform 8"/>
          <p:cNvSpPr>
            <a:spLocks/>
          </p:cNvSpPr>
          <p:nvPr/>
        </p:nvSpPr>
        <p:spPr bwMode="auto">
          <a:xfrm>
            <a:off x="2576513" y="4366791"/>
            <a:ext cx="1970088" cy="1285875"/>
          </a:xfrm>
          <a:custGeom>
            <a:avLst/>
            <a:gdLst/>
            <a:ahLst/>
            <a:cxnLst>
              <a:cxn ang="0">
                <a:pos x="323" y="211"/>
              </a:cxn>
              <a:cxn ang="0">
                <a:pos x="58" y="99"/>
              </a:cxn>
              <a:cxn ang="0">
                <a:pos x="0" y="25"/>
              </a:cxn>
              <a:cxn ang="0">
                <a:pos x="43" y="0"/>
              </a:cxn>
              <a:cxn ang="0">
                <a:pos x="94" y="64"/>
              </a:cxn>
              <a:cxn ang="0">
                <a:pos x="323" y="161"/>
              </a:cxn>
              <a:cxn ang="0">
                <a:pos x="323" y="211"/>
              </a:cxn>
            </a:cxnLst>
            <a:rect l="0" t="0" r="r" b="b"/>
            <a:pathLst>
              <a:path w="323" h="211">
                <a:moveTo>
                  <a:pt x="323" y="211"/>
                </a:moveTo>
                <a:cubicBezTo>
                  <a:pt x="220" y="210"/>
                  <a:pt x="126" y="167"/>
                  <a:pt x="58" y="99"/>
                </a:cubicBezTo>
                <a:cubicBezTo>
                  <a:pt x="36" y="77"/>
                  <a:pt x="16" y="52"/>
                  <a:pt x="0" y="25"/>
                </a:cubicBezTo>
                <a:cubicBezTo>
                  <a:pt x="0" y="25"/>
                  <a:pt x="43" y="0"/>
                  <a:pt x="43" y="0"/>
                </a:cubicBezTo>
                <a:cubicBezTo>
                  <a:pt x="57" y="23"/>
                  <a:pt x="74" y="45"/>
                  <a:pt x="94" y="64"/>
                </a:cubicBezTo>
                <a:cubicBezTo>
                  <a:pt x="153" y="123"/>
                  <a:pt x="234" y="160"/>
                  <a:pt x="323" y="161"/>
                </a:cubicBezTo>
                <a:cubicBezTo>
                  <a:pt x="323" y="161"/>
                  <a:pt x="323" y="211"/>
                  <a:pt x="323" y="211"/>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8" name="Freeform 9"/>
          <p:cNvSpPr>
            <a:spLocks/>
          </p:cNvSpPr>
          <p:nvPr/>
        </p:nvSpPr>
        <p:spPr bwMode="auto">
          <a:xfrm>
            <a:off x="2576513" y="1007641"/>
            <a:ext cx="1970088" cy="1292225"/>
          </a:xfrm>
          <a:custGeom>
            <a:avLst/>
            <a:gdLst/>
            <a:ahLst/>
            <a:cxnLst>
              <a:cxn ang="0">
                <a:pos x="0" y="187"/>
              </a:cxn>
              <a:cxn ang="0">
                <a:pos x="58" y="112"/>
              </a:cxn>
              <a:cxn ang="0">
                <a:pos x="323" y="0"/>
              </a:cxn>
              <a:cxn ang="0">
                <a:pos x="323" y="50"/>
              </a:cxn>
              <a:cxn ang="0">
                <a:pos x="94" y="147"/>
              </a:cxn>
              <a:cxn ang="0">
                <a:pos x="43" y="212"/>
              </a:cxn>
              <a:cxn ang="0">
                <a:pos x="0" y="187"/>
              </a:cxn>
            </a:cxnLst>
            <a:rect l="0" t="0" r="r" b="b"/>
            <a:pathLst>
              <a:path w="323" h="212">
                <a:moveTo>
                  <a:pt x="0" y="187"/>
                </a:moveTo>
                <a:cubicBezTo>
                  <a:pt x="16" y="160"/>
                  <a:pt x="36" y="134"/>
                  <a:pt x="58" y="112"/>
                </a:cubicBezTo>
                <a:cubicBezTo>
                  <a:pt x="126" y="44"/>
                  <a:pt x="220" y="1"/>
                  <a:pt x="323" y="0"/>
                </a:cubicBezTo>
                <a:cubicBezTo>
                  <a:pt x="323" y="0"/>
                  <a:pt x="323" y="50"/>
                  <a:pt x="323" y="50"/>
                </a:cubicBezTo>
                <a:cubicBezTo>
                  <a:pt x="234" y="51"/>
                  <a:pt x="153" y="88"/>
                  <a:pt x="94" y="147"/>
                </a:cubicBezTo>
                <a:cubicBezTo>
                  <a:pt x="74" y="167"/>
                  <a:pt x="57" y="188"/>
                  <a:pt x="43" y="212"/>
                </a:cubicBezTo>
                <a:cubicBezTo>
                  <a:pt x="43" y="212"/>
                  <a:pt x="0" y="187"/>
                  <a:pt x="0" y="187"/>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9" name="Freeform 10"/>
          <p:cNvSpPr>
            <a:spLocks/>
          </p:cNvSpPr>
          <p:nvPr/>
        </p:nvSpPr>
        <p:spPr bwMode="auto">
          <a:xfrm>
            <a:off x="2247900" y="2196679"/>
            <a:ext cx="560388" cy="2273300"/>
          </a:xfrm>
          <a:custGeom>
            <a:avLst/>
            <a:gdLst/>
            <a:ahLst/>
            <a:cxnLst>
              <a:cxn ang="0">
                <a:pos x="49" y="373"/>
              </a:cxn>
              <a:cxn ang="0">
                <a:pos x="0" y="186"/>
              </a:cxn>
              <a:cxn ang="0">
                <a:pos x="49" y="0"/>
              </a:cxn>
              <a:cxn ang="0">
                <a:pos x="92" y="25"/>
              </a:cxn>
              <a:cxn ang="0">
                <a:pos x="50" y="186"/>
              </a:cxn>
              <a:cxn ang="0">
                <a:pos x="92" y="348"/>
              </a:cxn>
              <a:cxn ang="0">
                <a:pos x="49" y="373"/>
              </a:cxn>
            </a:cxnLst>
            <a:rect l="0" t="0" r="r" b="b"/>
            <a:pathLst>
              <a:path w="92" h="373">
                <a:moveTo>
                  <a:pt x="49" y="373"/>
                </a:moveTo>
                <a:cubicBezTo>
                  <a:pt x="18" y="317"/>
                  <a:pt x="0" y="254"/>
                  <a:pt x="0" y="186"/>
                </a:cubicBezTo>
                <a:cubicBezTo>
                  <a:pt x="0" y="119"/>
                  <a:pt x="18" y="55"/>
                  <a:pt x="49" y="0"/>
                </a:cubicBezTo>
                <a:cubicBezTo>
                  <a:pt x="49" y="0"/>
                  <a:pt x="92" y="25"/>
                  <a:pt x="92" y="25"/>
                </a:cubicBezTo>
                <a:cubicBezTo>
                  <a:pt x="65" y="73"/>
                  <a:pt x="50" y="128"/>
                  <a:pt x="50" y="186"/>
                </a:cubicBezTo>
                <a:cubicBezTo>
                  <a:pt x="50" y="245"/>
                  <a:pt x="65" y="300"/>
                  <a:pt x="92" y="348"/>
                </a:cubicBezTo>
                <a:cubicBezTo>
                  <a:pt x="92" y="348"/>
                  <a:pt x="49" y="373"/>
                  <a:pt x="49" y="373"/>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10" name="Freeform 11"/>
          <p:cNvSpPr>
            <a:spLocks/>
          </p:cNvSpPr>
          <p:nvPr/>
        </p:nvSpPr>
        <p:spPr bwMode="auto">
          <a:xfrm>
            <a:off x="4600575" y="4366791"/>
            <a:ext cx="1970088" cy="1285875"/>
          </a:xfrm>
          <a:custGeom>
            <a:avLst/>
            <a:gdLst/>
            <a:ahLst/>
            <a:cxnLst>
              <a:cxn ang="0">
                <a:pos x="323" y="25"/>
              </a:cxn>
              <a:cxn ang="0">
                <a:pos x="264" y="99"/>
              </a:cxn>
              <a:cxn ang="0">
                <a:pos x="0" y="211"/>
              </a:cxn>
              <a:cxn ang="0">
                <a:pos x="0" y="161"/>
              </a:cxn>
              <a:cxn ang="0">
                <a:pos x="229" y="64"/>
              </a:cxn>
              <a:cxn ang="0">
                <a:pos x="279" y="0"/>
              </a:cxn>
              <a:cxn ang="0">
                <a:pos x="323" y="25"/>
              </a:cxn>
            </a:cxnLst>
            <a:rect l="0" t="0" r="r" b="b"/>
            <a:pathLst>
              <a:path w="323" h="211">
                <a:moveTo>
                  <a:pt x="323" y="25"/>
                </a:moveTo>
                <a:cubicBezTo>
                  <a:pt x="306" y="52"/>
                  <a:pt x="287" y="77"/>
                  <a:pt x="264" y="99"/>
                </a:cubicBezTo>
                <a:cubicBezTo>
                  <a:pt x="196" y="167"/>
                  <a:pt x="103" y="210"/>
                  <a:pt x="0" y="211"/>
                </a:cubicBezTo>
                <a:cubicBezTo>
                  <a:pt x="0" y="211"/>
                  <a:pt x="0" y="161"/>
                  <a:pt x="0" y="161"/>
                </a:cubicBezTo>
                <a:cubicBezTo>
                  <a:pt x="89" y="160"/>
                  <a:pt x="170" y="123"/>
                  <a:pt x="229" y="64"/>
                </a:cubicBezTo>
                <a:cubicBezTo>
                  <a:pt x="248" y="45"/>
                  <a:pt x="265" y="23"/>
                  <a:pt x="279" y="0"/>
                </a:cubicBezTo>
                <a:cubicBezTo>
                  <a:pt x="279" y="0"/>
                  <a:pt x="323" y="25"/>
                  <a:pt x="323" y="25"/>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11" name="Oval 10"/>
          <p:cNvSpPr/>
          <p:nvPr/>
        </p:nvSpPr>
        <p:spPr>
          <a:xfrm>
            <a:off x="3583108" y="2372692"/>
            <a:ext cx="1959471" cy="1959471"/>
          </a:xfrm>
          <a:prstGeom prst="ellipse">
            <a:avLst/>
          </a:prstGeom>
          <a:gradFill flip="none" rotWithShape="1">
            <a:gsLst>
              <a:gs pos="0">
                <a:srgbClr val="ABFFCF"/>
              </a:gs>
              <a:gs pos="100000">
                <a:srgbClr val="00B0F0"/>
              </a:gs>
            </a:gsLst>
            <a:lin ang="4200000" scaled="0"/>
            <a:tileRect/>
          </a:gradFill>
          <a:ln>
            <a:solidFill>
              <a:schemeClr val="accent5">
                <a:lumMod val="20000"/>
                <a:lumOff val="80000"/>
                <a:alpha val="58000"/>
              </a:scheme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800" dirty="0" smtClean="0">
                <a:solidFill>
                  <a:schemeClr val="bg1"/>
                </a:solidFill>
              </a:rPr>
              <a:t>Business</a:t>
            </a:r>
            <a:br>
              <a:rPr lang="en-US" sz="1800" dirty="0" smtClean="0">
                <a:solidFill>
                  <a:schemeClr val="bg1"/>
                </a:solidFill>
              </a:rPr>
            </a:br>
            <a:r>
              <a:rPr lang="en-US" sz="1800" dirty="0" smtClean="0">
                <a:solidFill>
                  <a:schemeClr val="bg1"/>
                </a:solidFill>
              </a:rPr>
              <a:t>Productivity</a:t>
            </a:r>
            <a:br>
              <a:rPr lang="en-US" sz="1800" dirty="0" smtClean="0">
                <a:solidFill>
                  <a:schemeClr val="bg1"/>
                </a:solidFill>
              </a:rPr>
            </a:br>
            <a:r>
              <a:rPr lang="en-US" sz="1800" dirty="0" smtClean="0">
                <a:solidFill>
                  <a:schemeClr val="bg1"/>
                </a:solidFill>
              </a:rPr>
              <a:t>Online (BPO)</a:t>
            </a:r>
          </a:p>
        </p:txBody>
      </p:sp>
      <p:sp>
        <p:nvSpPr>
          <p:cNvPr id="12" name="Oval 11"/>
          <p:cNvSpPr/>
          <p:nvPr/>
        </p:nvSpPr>
        <p:spPr>
          <a:xfrm>
            <a:off x="3877029" y="533400"/>
            <a:ext cx="1371629" cy="1371629"/>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Carrier-class</a:t>
            </a:r>
            <a:br>
              <a:rPr lang="en-US" sz="1400" dirty="0" smtClean="0">
                <a:solidFill>
                  <a:schemeClr val="bg1"/>
                </a:solidFill>
              </a:rPr>
            </a:br>
            <a:r>
              <a:rPr lang="en-US" sz="1400" dirty="0" smtClean="0">
                <a:solidFill>
                  <a:schemeClr val="bg1"/>
                </a:solidFill>
              </a:rPr>
              <a:t>Data Centers</a:t>
            </a:r>
          </a:p>
        </p:txBody>
      </p:sp>
      <p:sp>
        <p:nvSpPr>
          <p:cNvPr id="13" name="Oval 12"/>
          <p:cNvSpPr/>
          <p:nvPr/>
        </p:nvSpPr>
        <p:spPr>
          <a:xfrm>
            <a:off x="5724446" y="1600006"/>
            <a:ext cx="1371629" cy="1371629"/>
          </a:xfrm>
          <a:prstGeom prst="ellipse">
            <a:avLst/>
          </a:prstGeom>
          <a:solidFill>
            <a:schemeClr val="tx1">
              <a:lumMod val="85000"/>
            </a:schemeClr>
          </a:soli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Security</a:t>
            </a:r>
          </a:p>
        </p:txBody>
      </p:sp>
      <p:sp>
        <p:nvSpPr>
          <p:cNvPr id="14" name="Oval 13"/>
          <p:cNvSpPr/>
          <p:nvPr/>
        </p:nvSpPr>
        <p:spPr>
          <a:xfrm>
            <a:off x="5724446" y="3733220"/>
            <a:ext cx="1371629" cy="1371629"/>
          </a:xfrm>
          <a:prstGeom prst="ellipse">
            <a:avLst/>
          </a:prstGeom>
          <a:solidFill>
            <a:schemeClr val="tx1">
              <a:lumMod val="85000"/>
            </a:schemeClr>
          </a:soli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Architecture</a:t>
            </a:r>
          </a:p>
        </p:txBody>
      </p:sp>
      <p:sp>
        <p:nvSpPr>
          <p:cNvPr id="15" name="Oval 14"/>
          <p:cNvSpPr/>
          <p:nvPr/>
        </p:nvSpPr>
        <p:spPr>
          <a:xfrm>
            <a:off x="3877029" y="4799827"/>
            <a:ext cx="1371629" cy="1371629"/>
          </a:xfrm>
          <a:prstGeom prst="ellipse">
            <a:avLst/>
          </a:prstGeom>
          <a:solidFill>
            <a:schemeClr val="tx1">
              <a:lumMod val="85000"/>
            </a:schemeClr>
          </a:solidFill>
          <a:ln>
            <a:solidFill>
              <a:srgbClr val="FFDDE9">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Best-of-Breed</a:t>
            </a:r>
            <a:br>
              <a:rPr lang="en-US" sz="1400" dirty="0" smtClean="0">
                <a:solidFill>
                  <a:schemeClr val="bg1"/>
                </a:solidFill>
              </a:rPr>
            </a:br>
            <a:r>
              <a:rPr lang="en-US" sz="1400" dirty="0" smtClean="0">
                <a:solidFill>
                  <a:schemeClr val="bg1"/>
                </a:solidFill>
              </a:rPr>
              <a:t>Hardware</a:t>
            </a:r>
          </a:p>
        </p:txBody>
      </p:sp>
      <p:sp>
        <p:nvSpPr>
          <p:cNvPr id="16" name="Oval 15"/>
          <p:cNvSpPr/>
          <p:nvPr/>
        </p:nvSpPr>
        <p:spPr>
          <a:xfrm>
            <a:off x="2029612" y="3733220"/>
            <a:ext cx="1371629" cy="1371629"/>
          </a:xfrm>
          <a:prstGeom prst="ellipse">
            <a:avLst/>
          </a:prstGeom>
          <a:solidFill>
            <a:schemeClr val="tx1">
              <a:lumMod val="85000"/>
            </a:schemeClr>
          </a:soli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Operational</a:t>
            </a:r>
            <a:br>
              <a:rPr lang="en-US" sz="1400" dirty="0" smtClean="0">
                <a:solidFill>
                  <a:schemeClr val="bg1"/>
                </a:solidFill>
              </a:rPr>
            </a:br>
            <a:r>
              <a:rPr lang="en-US" sz="1400" dirty="0" smtClean="0">
                <a:solidFill>
                  <a:schemeClr val="bg1"/>
                </a:solidFill>
              </a:rPr>
              <a:t>Best Practices</a:t>
            </a:r>
          </a:p>
        </p:txBody>
      </p:sp>
      <p:sp>
        <p:nvSpPr>
          <p:cNvPr id="17" name="Oval 16"/>
          <p:cNvSpPr/>
          <p:nvPr/>
        </p:nvSpPr>
        <p:spPr>
          <a:xfrm>
            <a:off x="2001625" y="1562877"/>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Support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up)">
                                      <p:cBhvr>
                                        <p:cTn id="25" dur="500"/>
                                        <p:tgtEl>
                                          <p:spTgt spid="6"/>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right)">
                                      <p:cBhvr>
                                        <p:cTn id="32" dur="500"/>
                                        <p:tgtEl>
                                          <p:spTgt spid="10"/>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right)">
                                      <p:cBhvr>
                                        <p:cTn id="39" dur="500"/>
                                        <p:tgtEl>
                                          <p:spTgt spid="7"/>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down)">
                                      <p:cBhvr>
                                        <p:cTn id="46" dur="500"/>
                                        <p:tgtEl>
                                          <p:spTgt spid="9"/>
                                        </p:tgtEl>
                                      </p:cBhvr>
                                    </p:animEffect>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left)">
                                      <p:cBhvr>
                                        <p:cTn id="5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a:t>Build a Better Service</a:t>
            </a:r>
            <a:endParaRPr lang="en-US" sz="4600" dirty="0">
              <a:solidFill>
                <a:schemeClr val="tx2"/>
              </a:solidFill>
            </a:endParaRPr>
          </a:p>
        </p:txBody>
      </p:sp>
      <p:sp>
        <p:nvSpPr>
          <p:cNvPr id="4" name="Oval 3"/>
          <p:cNvSpPr/>
          <p:nvPr/>
        </p:nvSpPr>
        <p:spPr>
          <a:xfrm>
            <a:off x="7848600" y="228600"/>
            <a:ext cx="914400" cy="914400"/>
          </a:xfrm>
          <a:prstGeom prst="ellipse">
            <a:avLst/>
          </a:prstGeom>
          <a:gradFill flip="none" rotWithShape="1">
            <a:gsLst>
              <a:gs pos="0">
                <a:srgbClr val="FFDDF4"/>
              </a:gs>
              <a:gs pos="100000">
                <a:srgbClr val="E4421C"/>
              </a:gs>
            </a:gsLst>
            <a:lin ang="4200000" scaled="0"/>
            <a:tileRect/>
          </a:gra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000" dirty="0" smtClean="0">
                <a:solidFill>
                  <a:schemeClr val="bg1"/>
                </a:solidFill>
              </a:rPr>
              <a:t>Operational</a:t>
            </a:r>
            <a:br>
              <a:rPr lang="en-US" sz="1000" dirty="0" smtClean="0">
                <a:solidFill>
                  <a:schemeClr val="bg1"/>
                </a:solidFill>
              </a:rPr>
            </a:br>
            <a:r>
              <a:rPr lang="en-US" sz="1000" dirty="0" smtClean="0">
                <a:solidFill>
                  <a:schemeClr val="bg1"/>
                </a:solidFill>
              </a:rPr>
              <a:t>Best Practices</a:t>
            </a:r>
          </a:p>
        </p:txBody>
      </p:sp>
      <p:sp>
        <p:nvSpPr>
          <p:cNvPr id="6" name="Explosion 2 5"/>
          <p:cNvSpPr/>
          <p:nvPr/>
        </p:nvSpPr>
        <p:spPr bwMode="auto">
          <a:xfrm>
            <a:off x="1028700" y="1028700"/>
            <a:ext cx="2209800" cy="1676400"/>
          </a:xfrm>
          <a:prstGeom prst="irregularSeal2">
            <a:avLst/>
          </a:prstGeom>
          <a:noFill/>
          <a:ln w="38100">
            <a:solidFill>
              <a:schemeClr val="accent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800" dirty="0" smtClean="0">
                <a:solidFill>
                  <a:srgbClr val="FFFFFF"/>
                </a:solidFill>
                <a:effectLst>
                  <a:outerShdw blurRad="38100" dist="38100" dir="2700000" algn="tl">
                    <a:srgbClr val="000000">
                      <a:alpha val="43137"/>
                    </a:srgbClr>
                  </a:outerShdw>
                </a:effectLst>
                <a:latin typeface="Segoe" pitchFamily="34" charset="0"/>
              </a:rPr>
              <a:t>MOM Alert</a:t>
            </a:r>
          </a:p>
        </p:txBody>
      </p:sp>
      <p:sp>
        <p:nvSpPr>
          <p:cNvPr id="7" name="Explosion 2 6"/>
          <p:cNvSpPr/>
          <p:nvPr/>
        </p:nvSpPr>
        <p:spPr bwMode="auto">
          <a:xfrm>
            <a:off x="228600" y="2819400"/>
            <a:ext cx="2209800" cy="1676400"/>
          </a:xfrm>
          <a:prstGeom prst="irregularSeal2">
            <a:avLst/>
          </a:prstGeom>
          <a:noFill/>
          <a:ln w="38100">
            <a:solidFill>
              <a:schemeClr val="accent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800" dirty="0" err="1" smtClean="0">
                <a:solidFill>
                  <a:srgbClr val="FFFFFF"/>
                </a:solidFill>
                <a:effectLst>
                  <a:outerShdw blurRad="38100" dist="38100" dir="2700000" algn="tl">
                    <a:srgbClr val="000000">
                      <a:alpha val="43137"/>
                    </a:srgbClr>
                  </a:outerShdw>
                </a:effectLst>
                <a:latin typeface="Segoe" pitchFamily="34" charset="0"/>
              </a:rPr>
              <a:t>Syntx</a:t>
            </a:r>
            <a:r>
              <a:rPr lang="en-US" sz="1800" dirty="0" smtClean="0">
                <a:solidFill>
                  <a:srgbClr val="FFFFFF"/>
                </a:solidFill>
                <a:effectLst>
                  <a:outerShdw blurRad="38100" dist="38100" dir="2700000" algn="tl">
                    <a:srgbClr val="000000">
                      <a:alpha val="43137"/>
                    </a:srgbClr>
                  </a:outerShdw>
                </a:effectLst>
                <a:latin typeface="Segoe" pitchFamily="34" charset="0"/>
              </a:rPr>
              <a:t> </a:t>
            </a:r>
          </a:p>
          <a:p>
            <a:pPr algn="ctr" defTabSz="914099" fontAlgn="base">
              <a:spcBef>
                <a:spcPct val="0"/>
              </a:spcBef>
              <a:spcAft>
                <a:spcPct val="0"/>
              </a:spcAft>
            </a:pPr>
            <a:r>
              <a:rPr lang="en-US" sz="1800" dirty="0" smtClean="0">
                <a:solidFill>
                  <a:srgbClr val="FFFFFF"/>
                </a:solidFill>
                <a:effectLst>
                  <a:outerShdw blurRad="38100" dist="38100" dir="2700000" algn="tl">
                    <a:srgbClr val="000000">
                      <a:alpha val="43137"/>
                    </a:srgbClr>
                  </a:outerShdw>
                </a:effectLst>
                <a:latin typeface="Segoe" pitchFamily="34" charset="0"/>
              </a:rPr>
              <a:t>Alert</a:t>
            </a: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 name="Explosion 2 7"/>
          <p:cNvSpPr/>
          <p:nvPr/>
        </p:nvSpPr>
        <p:spPr bwMode="auto">
          <a:xfrm>
            <a:off x="990600" y="4305300"/>
            <a:ext cx="2362200" cy="1676400"/>
          </a:xfrm>
          <a:prstGeom prst="irregularSeal2">
            <a:avLst/>
          </a:prstGeom>
          <a:noFill/>
          <a:ln w="38100">
            <a:solidFill>
              <a:schemeClr val="accent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Segoe" pitchFamily="34" charset="0"/>
              </a:rPr>
              <a:t>Customer</a:t>
            </a:r>
          </a:p>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Segoe" pitchFamily="34" charset="0"/>
              </a:rPr>
              <a:t>Report</a:t>
            </a: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 name="Right Arrow 8"/>
          <p:cNvSpPr/>
          <p:nvPr/>
        </p:nvSpPr>
        <p:spPr bwMode="auto">
          <a:xfrm>
            <a:off x="2743200" y="2781300"/>
            <a:ext cx="1752600" cy="1257300"/>
          </a:xfrm>
          <a:prstGeom prst="rightArrow">
            <a:avLst/>
          </a:prstGeom>
          <a:gradFill>
            <a:gsLst>
              <a:gs pos="0">
                <a:srgbClr val="5E9EFF"/>
              </a:gs>
              <a:gs pos="39999">
                <a:srgbClr val="85C2FF"/>
              </a:gs>
              <a:gs pos="70000">
                <a:srgbClr val="C4D6EB"/>
              </a:gs>
              <a:gs pos="100000">
                <a:srgbClr val="FFEBFA"/>
              </a:gs>
            </a:gsLst>
            <a:lin ang="16200000" scaled="0"/>
          </a:gradFill>
          <a:ln w="38100">
            <a:solidFill>
              <a:schemeClr val="accent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Bug in SDE</a:t>
            </a:r>
          </a:p>
        </p:txBody>
      </p:sp>
      <p:sp>
        <p:nvSpPr>
          <p:cNvPr id="10" name="Flowchart: Process 9"/>
          <p:cNvSpPr/>
          <p:nvPr/>
        </p:nvSpPr>
        <p:spPr bwMode="auto">
          <a:xfrm>
            <a:off x="4762500" y="4914900"/>
            <a:ext cx="2019300" cy="1028700"/>
          </a:xfrm>
          <a:prstGeom prst="flowChartProcess">
            <a:avLst/>
          </a:prstGeom>
          <a:gradFill>
            <a:gsLst>
              <a:gs pos="0">
                <a:srgbClr val="DDEBCF"/>
              </a:gs>
              <a:gs pos="50000">
                <a:srgbClr val="9CB86E"/>
              </a:gs>
              <a:gs pos="100000">
                <a:srgbClr val="156B13"/>
              </a:gs>
            </a:gsLst>
            <a:lin ang="16200000" scaled="0"/>
          </a:gradFill>
          <a:ln w="38100">
            <a:solidFill>
              <a:schemeClr val="accent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Operational Process Change</a:t>
            </a:r>
          </a:p>
        </p:txBody>
      </p:sp>
      <p:sp>
        <p:nvSpPr>
          <p:cNvPr id="11" name="Flowchart: Process 10"/>
          <p:cNvSpPr/>
          <p:nvPr/>
        </p:nvSpPr>
        <p:spPr bwMode="auto">
          <a:xfrm>
            <a:off x="4762500" y="1028700"/>
            <a:ext cx="2019300" cy="1028700"/>
          </a:xfrm>
          <a:prstGeom prst="flowChartProcess">
            <a:avLst/>
          </a:prstGeom>
          <a:gradFill>
            <a:gsLst>
              <a:gs pos="0">
                <a:srgbClr val="DDEBCF"/>
              </a:gs>
              <a:gs pos="50000">
                <a:srgbClr val="9CB86E"/>
              </a:gs>
              <a:gs pos="100000">
                <a:srgbClr val="156B13"/>
              </a:gs>
            </a:gsLst>
            <a:lin ang="16200000" scaled="0"/>
          </a:gradFill>
          <a:ln w="38100">
            <a:solidFill>
              <a:schemeClr val="accent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Code Change</a:t>
            </a:r>
          </a:p>
        </p:txBody>
      </p:sp>
      <p:sp>
        <p:nvSpPr>
          <p:cNvPr id="12" name="Flowchart: Process 11"/>
          <p:cNvSpPr/>
          <p:nvPr/>
        </p:nvSpPr>
        <p:spPr bwMode="auto">
          <a:xfrm>
            <a:off x="4762500" y="2324100"/>
            <a:ext cx="2019300" cy="1028700"/>
          </a:xfrm>
          <a:prstGeom prst="flowChartProcess">
            <a:avLst/>
          </a:prstGeom>
          <a:gradFill>
            <a:gsLst>
              <a:gs pos="0">
                <a:srgbClr val="DDEBCF"/>
              </a:gs>
              <a:gs pos="50000">
                <a:srgbClr val="9CB86E"/>
              </a:gs>
              <a:gs pos="100000">
                <a:srgbClr val="156B13"/>
              </a:gs>
            </a:gsLst>
            <a:lin ang="16200000" scaled="0"/>
          </a:gradFill>
          <a:ln w="38100">
            <a:solidFill>
              <a:schemeClr val="accent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Configuration Change</a:t>
            </a:r>
          </a:p>
        </p:txBody>
      </p:sp>
      <p:sp>
        <p:nvSpPr>
          <p:cNvPr id="13" name="Flowchart: Process 12"/>
          <p:cNvSpPr/>
          <p:nvPr/>
        </p:nvSpPr>
        <p:spPr bwMode="auto">
          <a:xfrm>
            <a:off x="4762500" y="3619500"/>
            <a:ext cx="2019300" cy="1028700"/>
          </a:xfrm>
          <a:prstGeom prst="flowChartProcess">
            <a:avLst/>
          </a:prstGeom>
          <a:gradFill>
            <a:gsLst>
              <a:gs pos="0">
                <a:srgbClr val="DDEBCF"/>
              </a:gs>
              <a:gs pos="50000">
                <a:srgbClr val="9CB86E"/>
              </a:gs>
              <a:gs pos="100000">
                <a:srgbClr val="156B13"/>
              </a:gs>
            </a:gsLst>
            <a:lin ang="16200000" scaled="0"/>
          </a:gradFill>
          <a:ln w="38100">
            <a:solidFill>
              <a:schemeClr val="accent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Infrastructure Change</a:t>
            </a:r>
          </a:p>
        </p:txBody>
      </p:sp>
      <p:sp>
        <p:nvSpPr>
          <p:cNvPr id="14" name="Right Arrow 13"/>
          <p:cNvSpPr/>
          <p:nvPr/>
        </p:nvSpPr>
        <p:spPr bwMode="auto">
          <a:xfrm>
            <a:off x="4191000" y="952500"/>
            <a:ext cx="723900" cy="457200"/>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effectLst>
                  <a:outerShdw blurRad="38100" dist="38100" dir="2700000" algn="tl">
                    <a:srgbClr val="000000">
                      <a:alpha val="43137"/>
                    </a:srgbClr>
                  </a:outerShdw>
                </a:effectLst>
                <a:latin typeface="Segoe" pitchFamily="34" charset="0"/>
              </a:rPr>
              <a:t>+Bug</a:t>
            </a:r>
          </a:p>
        </p:txBody>
      </p:sp>
      <p:sp>
        <p:nvSpPr>
          <p:cNvPr id="15" name="Right Arrow 14"/>
          <p:cNvSpPr/>
          <p:nvPr/>
        </p:nvSpPr>
        <p:spPr bwMode="auto">
          <a:xfrm>
            <a:off x="4191000" y="2171700"/>
            <a:ext cx="723900" cy="457200"/>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effectLst>
                  <a:outerShdw blurRad="38100" dist="38100" dir="2700000" algn="tl">
                    <a:srgbClr val="000000">
                      <a:alpha val="43137"/>
                    </a:srgbClr>
                  </a:outerShdw>
                </a:effectLst>
                <a:latin typeface="Segoe" pitchFamily="34" charset="0"/>
              </a:rPr>
              <a:t>+Bug</a:t>
            </a:r>
          </a:p>
        </p:txBody>
      </p:sp>
      <p:sp>
        <p:nvSpPr>
          <p:cNvPr id="16" name="Right Arrow 15"/>
          <p:cNvSpPr/>
          <p:nvPr/>
        </p:nvSpPr>
        <p:spPr bwMode="auto">
          <a:xfrm>
            <a:off x="4191000" y="3505200"/>
            <a:ext cx="723900" cy="457200"/>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effectLst>
                  <a:outerShdw blurRad="38100" dist="38100" dir="2700000" algn="tl">
                    <a:srgbClr val="000000">
                      <a:alpha val="43137"/>
                    </a:srgbClr>
                  </a:outerShdw>
                </a:effectLst>
                <a:latin typeface="Segoe" pitchFamily="34" charset="0"/>
              </a:rPr>
              <a:t>+Bug</a:t>
            </a:r>
          </a:p>
        </p:txBody>
      </p:sp>
      <p:sp>
        <p:nvSpPr>
          <p:cNvPr id="17" name="Right Arrow 16"/>
          <p:cNvSpPr/>
          <p:nvPr/>
        </p:nvSpPr>
        <p:spPr bwMode="auto">
          <a:xfrm>
            <a:off x="4229100" y="4724400"/>
            <a:ext cx="723900" cy="457200"/>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effectLst>
                  <a:outerShdw blurRad="38100" dist="38100" dir="2700000" algn="tl">
                    <a:srgbClr val="000000">
                      <a:alpha val="43137"/>
                    </a:srgbClr>
                  </a:outerShdw>
                </a:effectLst>
                <a:latin typeface="Segoe" pitchFamily="34" charset="0"/>
              </a:rPr>
              <a:t>+Bug</a:t>
            </a:r>
          </a:p>
        </p:txBody>
      </p:sp>
      <p:sp>
        <p:nvSpPr>
          <p:cNvPr id="18" name="Rectangle 17"/>
          <p:cNvSpPr/>
          <p:nvPr/>
        </p:nvSpPr>
        <p:spPr bwMode="auto">
          <a:xfrm>
            <a:off x="7391400" y="1371600"/>
            <a:ext cx="1257300" cy="44577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Segoe" pitchFamily="34" charset="0"/>
              </a:rPr>
              <a:t>Monitor &amp; Measure Impact</a:t>
            </a:r>
          </a:p>
        </p:txBody>
      </p:sp>
      <p:sp>
        <p:nvSpPr>
          <p:cNvPr id="19" name="Flowchart: Multidocument 18"/>
          <p:cNvSpPr/>
          <p:nvPr/>
        </p:nvSpPr>
        <p:spPr bwMode="auto">
          <a:xfrm>
            <a:off x="7848600" y="4610100"/>
            <a:ext cx="685800" cy="457200"/>
          </a:xfrm>
          <a:prstGeom prst="flowChartMultidocument">
            <a:avLst/>
          </a:prstGeom>
          <a:solidFill>
            <a:schemeClr val="tx2"/>
          </a:solidFill>
          <a:ln>
            <a:solidFill>
              <a:schemeClr val="bg1">
                <a:lumMod val="95000"/>
                <a:lumOff val="5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Agenda</a:t>
            </a:r>
            <a:endParaRPr lang="en-US" dirty="0">
              <a:solidFill>
                <a:schemeClr val="tx2"/>
              </a:solidFill>
            </a:endParaRPr>
          </a:p>
        </p:txBody>
      </p:sp>
      <p:sp>
        <p:nvSpPr>
          <p:cNvPr id="5" name="Freeform 6"/>
          <p:cNvSpPr>
            <a:spLocks/>
          </p:cNvSpPr>
          <p:nvPr/>
        </p:nvSpPr>
        <p:spPr bwMode="auto">
          <a:xfrm>
            <a:off x="4600575" y="1007641"/>
            <a:ext cx="1970088" cy="1292225"/>
          </a:xfrm>
          <a:custGeom>
            <a:avLst/>
            <a:gdLst/>
            <a:ahLst/>
            <a:cxnLst>
              <a:cxn ang="0">
                <a:pos x="279" y="212"/>
              </a:cxn>
              <a:cxn ang="0">
                <a:pos x="229" y="147"/>
              </a:cxn>
              <a:cxn ang="0">
                <a:pos x="124" y="76"/>
              </a:cxn>
              <a:cxn ang="0">
                <a:pos x="0" y="50"/>
              </a:cxn>
              <a:cxn ang="0">
                <a:pos x="0" y="0"/>
              </a:cxn>
              <a:cxn ang="0">
                <a:pos x="143" y="30"/>
              </a:cxn>
              <a:cxn ang="0">
                <a:pos x="264" y="112"/>
              </a:cxn>
              <a:cxn ang="0">
                <a:pos x="323" y="187"/>
              </a:cxn>
              <a:cxn ang="0">
                <a:pos x="279" y="212"/>
              </a:cxn>
            </a:cxnLst>
            <a:rect l="0" t="0" r="r" b="b"/>
            <a:pathLst>
              <a:path w="323" h="212">
                <a:moveTo>
                  <a:pt x="279" y="212"/>
                </a:moveTo>
                <a:cubicBezTo>
                  <a:pt x="265" y="188"/>
                  <a:pt x="248" y="167"/>
                  <a:pt x="229" y="147"/>
                </a:cubicBezTo>
                <a:cubicBezTo>
                  <a:pt x="199" y="117"/>
                  <a:pt x="163" y="93"/>
                  <a:pt x="124" y="76"/>
                </a:cubicBezTo>
                <a:cubicBezTo>
                  <a:pt x="85" y="60"/>
                  <a:pt x="44" y="51"/>
                  <a:pt x="0" y="50"/>
                </a:cubicBezTo>
                <a:cubicBezTo>
                  <a:pt x="0" y="50"/>
                  <a:pt x="0" y="0"/>
                  <a:pt x="0" y="0"/>
                </a:cubicBezTo>
                <a:cubicBezTo>
                  <a:pt x="51" y="1"/>
                  <a:pt x="99" y="11"/>
                  <a:pt x="143" y="30"/>
                </a:cubicBezTo>
                <a:cubicBezTo>
                  <a:pt x="189" y="50"/>
                  <a:pt x="230" y="78"/>
                  <a:pt x="264" y="112"/>
                </a:cubicBezTo>
                <a:cubicBezTo>
                  <a:pt x="287" y="134"/>
                  <a:pt x="306" y="160"/>
                  <a:pt x="323" y="187"/>
                </a:cubicBezTo>
                <a:cubicBezTo>
                  <a:pt x="323" y="187"/>
                  <a:pt x="279" y="212"/>
                  <a:pt x="279" y="212"/>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6" name="Freeform 7"/>
          <p:cNvSpPr>
            <a:spLocks/>
          </p:cNvSpPr>
          <p:nvPr/>
        </p:nvSpPr>
        <p:spPr bwMode="auto">
          <a:xfrm>
            <a:off x="6332538" y="2196679"/>
            <a:ext cx="566738" cy="2273300"/>
          </a:xfrm>
          <a:custGeom>
            <a:avLst/>
            <a:gdLst/>
            <a:ahLst/>
            <a:cxnLst>
              <a:cxn ang="0">
                <a:pos x="93" y="186"/>
              </a:cxn>
              <a:cxn ang="0">
                <a:pos x="43" y="373"/>
              </a:cxn>
              <a:cxn ang="0">
                <a:pos x="0" y="348"/>
              </a:cxn>
              <a:cxn ang="0">
                <a:pos x="43" y="186"/>
              </a:cxn>
              <a:cxn ang="0">
                <a:pos x="0" y="25"/>
              </a:cxn>
              <a:cxn ang="0">
                <a:pos x="43" y="0"/>
              </a:cxn>
              <a:cxn ang="0">
                <a:pos x="93" y="186"/>
              </a:cxn>
            </a:cxnLst>
            <a:rect l="0" t="0" r="r" b="b"/>
            <a:pathLst>
              <a:path w="93" h="373">
                <a:moveTo>
                  <a:pt x="93" y="186"/>
                </a:moveTo>
                <a:cubicBezTo>
                  <a:pt x="93" y="254"/>
                  <a:pt x="75" y="317"/>
                  <a:pt x="43" y="373"/>
                </a:cubicBezTo>
                <a:cubicBezTo>
                  <a:pt x="43" y="373"/>
                  <a:pt x="0" y="348"/>
                  <a:pt x="0" y="348"/>
                </a:cubicBezTo>
                <a:cubicBezTo>
                  <a:pt x="27" y="300"/>
                  <a:pt x="43" y="245"/>
                  <a:pt x="43" y="186"/>
                </a:cubicBezTo>
                <a:cubicBezTo>
                  <a:pt x="43" y="128"/>
                  <a:pt x="27" y="73"/>
                  <a:pt x="0" y="25"/>
                </a:cubicBezTo>
                <a:cubicBezTo>
                  <a:pt x="0" y="25"/>
                  <a:pt x="43" y="0"/>
                  <a:pt x="43" y="0"/>
                </a:cubicBezTo>
                <a:cubicBezTo>
                  <a:pt x="75" y="55"/>
                  <a:pt x="93" y="119"/>
                  <a:pt x="93" y="186"/>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7" name="Freeform 8"/>
          <p:cNvSpPr>
            <a:spLocks/>
          </p:cNvSpPr>
          <p:nvPr/>
        </p:nvSpPr>
        <p:spPr bwMode="auto">
          <a:xfrm>
            <a:off x="2576513" y="4366791"/>
            <a:ext cx="1970088" cy="1285875"/>
          </a:xfrm>
          <a:custGeom>
            <a:avLst/>
            <a:gdLst/>
            <a:ahLst/>
            <a:cxnLst>
              <a:cxn ang="0">
                <a:pos x="323" y="211"/>
              </a:cxn>
              <a:cxn ang="0">
                <a:pos x="58" y="99"/>
              </a:cxn>
              <a:cxn ang="0">
                <a:pos x="0" y="25"/>
              </a:cxn>
              <a:cxn ang="0">
                <a:pos x="43" y="0"/>
              </a:cxn>
              <a:cxn ang="0">
                <a:pos x="94" y="64"/>
              </a:cxn>
              <a:cxn ang="0">
                <a:pos x="323" y="161"/>
              </a:cxn>
              <a:cxn ang="0">
                <a:pos x="323" y="211"/>
              </a:cxn>
            </a:cxnLst>
            <a:rect l="0" t="0" r="r" b="b"/>
            <a:pathLst>
              <a:path w="323" h="211">
                <a:moveTo>
                  <a:pt x="323" y="211"/>
                </a:moveTo>
                <a:cubicBezTo>
                  <a:pt x="220" y="210"/>
                  <a:pt x="126" y="167"/>
                  <a:pt x="58" y="99"/>
                </a:cubicBezTo>
                <a:cubicBezTo>
                  <a:pt x="36" y="77"/>
                  <a:pt x="16" y="52"/>
                  <a:pt x="0" y="25"/>
                </a:cubicBezTo>
                <a:cubicBezTo>
                  <a:pt x="0" y="25"/>
                  <a:pt x="43" y="0"/>
                  <a:pt x="43" y="0"/>
                </a:cubicBezTo>
                <a:cubicBezTo>
                  <a:pt x="57" y="23"/>
                  <a:pt x="74" y="45"/>
                  <a:pt x="94" y="64"/>
                </a:cubicBezTo>
                <a:cubicBezTo>
                  <a:pt x="153" y="123"/>
                  <a:pt x="234" y="160"/>
                  <a:pt x="323" y="161"/>
                </a:cubicBezTo>
                <a:cubicBezTo>
                  <a:pt x="323" y="161"/>
                  <a:pt x="323" y="211"/>
                  <a:pt x="323" y="211"/>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8" name="Freeform 9"/>
          <p:cNvSpPr>
            <a:spLocks/>
          </p:cNvSpPr>
          <p:nvPr/>
        </p:nvSpPr>
        <p:spPr bwMode="auto">
          <a:xfrm>
            <a:off x="2576513" y="1007641"/>
            <a:ext cx="1970088" cy="1292225"/>
          </a:xfrm>
          <a:custGeom>
            <a:avLst/>
            <a:gdLst/>
            <a:ahLst/>
            <a:cxnLst>
              <a:cxn ang="0">
                <a:pos x="0" y="187"/>
              </a:cxn>
              <a:cxn ang="0">
                <a:pos x="58" y="112"/>
              </a:cxn>
              <a:cxn ang="0">
                <a:pos x="323" y="0"/>
              </a:cxn>
              <a:cxn ang="0">
                <a:pos x="323" y="50"/>
              </a:cxn>
              <a:cxn ang="0">
                <a:pos x="94" y="147"/>
              </a:cxn>
              <a:cxn ang="0">
                <a:pos x="43" y="212"/>
              </a:cxn>
              <a:cxn ang="0">
                <a:pos x="0" y="187"/>
              </a:cxn>
            </a:cxnLst>
            <a:rect l="0" t="0" r="r" b="b"/>
            <a:pathLst>
              <a:path w="323" h="212">
                <a:moveTo>
                  <a:pt x="0" y="187"/>
                </a:moveTo>
                <a:cubicBezTo>
                  <a:pt x="16" y="160"/>
                  <a:pt x="36" y="134"/>
                  <a:pt x="58" y="112"/>
                </a:cubicBezTo>
                <a:cubicBezTo>
                  <a:pt x="126" y="44"/>
                  <a:pt x="220" y="1"/>
                  <a:pt x="323" y="0"/>
                </a:cubicBezTo>
                <a:cubicBezTo>
                  <a:pt x="323" y="0"/>
                  <a:pt x="323" y="50"/>
                  <a:pt x="323" y="50"/>
                </a:cubicBezTo>
                <a:cubicBezTo>
                  <a:pt x="234" y="51"/>
                  <a:pt x="153" y="88"/>
                  <a:pt x="94" y="147"/>
                </a:cubicBezTo>
                <a:cubicBezTo>
                  <a:pt x="74" y="167"/>
                  <a:pt x="57" y="188"/>
                  <a:pt x="43" y="212"/>
                </a:cubicBezTo>
                <a:cubicBezTo>
                  <a:pt x="43" y="212"/>
                  <a:pt x="0" y="187"/>
                  <a:pt x="0" y="187"/>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9" name="Freeform 10"/>
          <p:cNvSpPr>
            <a:spLocks/>
          </p:cNvSpPr>
          <p:nvPr/>
        </p:nvSpPr>
        <p:spPr bwMode="auto">
          <a:xfrm>
            <a:off x="2247900" y="2196679"/>
            <a:ext cx="560388" cy="2273300"/>
          </a:xfrm>
          <a:custGeom>
            <a:avLst/>
            <a:gdLst/>
            <a:ahLst/>
            <a:cxnLst>
              <a:cxn ang="0">
                <a:pos x="49" y="373"/>
              </a:cxn>
              <a:cxn ang="0">
                <a:pos x="0" y="186"/>
              </a:cxn>
              <a:cxn ang="0">
                <a:pos x="49" y="0"/>
              </a:cxn>
              <a:cxn ang="0">
                <a:pos x="92" y="25"/>
              </a:cxn>
              <a:cxn ang="0">
                <a:pos x="50" y="186"/>
              </a:cxn>
              <a:cxn ang="0">
                <a:pos x="92" y="348"/>
              </a:cxn>
              <a:cxn ang="0">
                <a:pos x="49" y="373"/>
              </a:cxn>
            </a:cxnLst>
            <a:rect l="0" t="0" r="r" b="b"/>
            <a:pathLst>
              <a:path w="92" h="373">
                <a:moveTo>
                  <a:pt x="49" y="373"/>
                </a:moveTo>
                <a:cubicBezTo>
                  <a:pt x="18" y="317"/>
                  <a:pt x="0" y="254"/>
                  <a:pt x="0" y="186"/>
                </a:cubicBezTo>
                <a:cubicBezTo>
                  <a:pt x="0" y="119"/>
                  <a:pt x="18" y="55"/>
                  <a:pt x="49" y="0"/>
                </a:cubicBezTo>
                <a:cubicBezTo>
                  <a:pt x="49" y="0"/>
                  <a:pt x="92" y="25"/>
                  <a:pt x="92" y="25"/>
                </a:cubicBezTo>
                <a:cubicBezTo>
                  <a:pt x="65" y="73"/>
                  <a:pt x="50" y="128"/>
                  <a:pt x="50" y="186"/>
                </a:cubicBezTo>
                <a:cubicBezTo>
                  <a:pt x="50" y="245"/>
                  <a:pt x="65" y="300"/>
                  <a:pt x="92" y="348"/>
                </a:cubicBezTo>
                <a:cubicBezTo>
                  <a:pt x="92" y="348"/>
                  <a:pt x="49" y="373"/>
                  <a:pt x="49" y="373"/>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10" name="Freeform 11"/>
          <p:cNvSpPr>
            <a:spLocks/>
          </p:cNvSpPr>
          <p:nvPr/>
        </p:nvSpPr>
        <p:spPr bwMode="auto">
          <a:xfrm>
            <a:off x="4600575" y="4366791"/>
            <a:ext cx="1970088" cy="1285875"/>
          </a:xfrm>
          <a:custGeom>
            <a:avLst/>
            <a:gdLst/>
            <a:ahLst/>
            <a:cxnLst>
              <a:cxn ang="0">
                <a:pos x="323" y="25"/>
              </a:cxn>
              <a:cxn ang="0">
                <a:pos x="264" y="99"/>
              </a:cxn>
              <a:cxn ang="0">
                <a:pos x="0" y="211"/>
              </a:cxn>
              <a:cxn ang="0">
                <a:pos x="0" y="161"/>
              </a:cxn>
              <a:cxn ang="0">
                <a:pos x="229" y="64"/>
              </a:cxn>
              <a:cxn ang="0">
                <a:pos x="279" y="0"/>
              </a:cxn>
              <a:cxn ang="0">
                <a:pos x="323" y="25"/>
              </a:cxn>
            </a:cxnLst>
            <a:rect l="0" t="0" r="r" b="b"/>
            <a:pathLst>
              <a:path w="323" h="211">
                <a:moveTo>
                  <a:pt x="323" y="25"/>
                </a:moveTo>
                <a:cubicBezTo>
                  <a:pt x="306" y="52"/>
                  <a:pt x="287" y="77"/>
                  <a:pt x="264" y="99"/>
                </a:cubicBezTo>
                <a:cubicBezTo>
                  <a:pt x="196" y="167"/>
                  <a:pt x="103" y="210"/>
                  <a:pt x="0" y="211"/>
                </a:cubicBezTo>
                <a:cubicBezTo>
                  <a:pt x="0" y="211"/>
                  <a:pt x="0" y="161"/>
                  <a:pt x="0" y="161"/>
                </a:cubicBezTo>
                <a:cubicBezTo>
                  <a:pt x="89" y="160"/>
                  <a:pt x="170" y="123"/>
                  <a:pt x="229" y="64"/>
                </a:cubicBezTo>
                <a:cubicBezTo>
                  <a:pt x="248" y="45"/>
                  <a:pt x="265" y="23"/>
                  <a:pt x="279" y="0"/>
                </a:cubicBezTo>
                <a:cubicBezTo>
                  <a:pt x="279" y="0"/>
                  <a:pt x="323" y="25"/>
                  <a:pt x="323" y="25"/>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11" name="Oval 10"/>
          <p:cNvSpPr/>
          <p:nvPr/>
        </p:nvSpPr>
        <p:spPr>
          <a:xfrm>
            <a:off x="3583108" y="2372692"/>
            <a:ext cx="1959471" cy="1959471"/>
          </a:xfrm>
          <a:prstGeom prst="ellipse">
            <a:avLst/>
          </a:prstGeom>
          <a:gradFill flip="none" rotWithShape="1">
            <a:gsLst>
              <a:gs pos="0">
                <a:srgbClr val="ABFFCF"/>
              </a:gs>
              <a:gs pos="100000">
                <a:srgbClr val="00B0F0"/>
              </a:gs>
            </a:gsLst>
            <a:lin ang="4200000" scaled="0"/>
            <a:tileRect/>
          </a:gradFill>
          <a:ln>
            <a:solidFill>
              <a:schemeClr val="accent5">
                <a:lumMod val="20000"/>
                <a:lumOff val="80000"/>
                <a:alpha val="58000"/>
              </a:scheme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800" dirty="0" smtClean="0">
                <a:solidFill>
                  <a:schemeClr val="bg1"/>
                </a:solidFill>
              </a:rPr>
              <a:t>Business</a:t>
            </a:r>
            <a:br>
              <a:rPr lang="en-US" sz="1800" dirty="0" smtClean="0">
                <a:solidFill>
                  <a:schemeClr val="bg1"/>
                </a:solidFill>
              </a:rPr>
            </a:br>
            <a:r>
              <a:rPr lang="en-US" sz="1800" dirty="0" smtClean="0">
                <a:solidFill>
                  <a:schemeClr val="bg1"/>
                </a:solidFill>
              </a:rPr>
              <a:t>Productivity</a:t>
            </a:r>
            <a:br>
              <a:rPr lang="en-US" sz="1800" dirty="0" smtClean="0">
                <a:solidFill>
                  <a:schemeClr val="bg1"/>
                </a:solidFill>
              </a:rPr>
            </a:br>
            <a:r>
              <a:rPr lang="en-US" sz="1800" dirty="0" smtClean="0">
                <a:solidFill>
                  <a:schemeClr val="bg1"/>
                </a:solidFill>
              </a:rPr>
              <a:t>Online (BPO)</a:t>
            </a:r>
          </a:p>
        </p:txBody>
      </p:sp>
      <p:sp>
        <p:nvSpPr>
          <p:cNvPr id="12" name="Oval 11"/>
          <p:cNvSpPr/>
          <p:nvPr/>
        </p:nvSpPr>
        <p:spPr>
          <a:xfrm>
            <a:off x="3877029" y="533400"/>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Carrier-class</a:t>
            </a:r>
            <a:br>
              <a:rPr lang="en-US" sz="1400" dirty="0" smtClean="0">
                <a:solidFill>
                  <a:schemeClr val="bg1"/>
                </a:solidFill>
              </a:rPr>
            </a:br>
            <a:r>
              <a:rPr lang="en-US" sz="1400" dirty="0" smtClean="0">
                <a:solidFill>
                  <a:schemeClr val="bg1"/>
                </a:solidFill>
              </a:rPr>
              <a:t>Data Centers</a:t>
            </a:r>
          </a:p>
        </p:txBody>
      </p:sp>
      <p:sp>
        <p:nvSpPr>
          <p:cNvPr id="13" name="Oval 12"/>
          <p:cNvSpPr/>
          <p:nvPr/>
        </p:nvSpPr>
        <p:spPr>
          <a:xfrm>
            <a:off x="5724446" y="1600006"/>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Security</a:t>
            </a:r>
          </a:p>
        </p:txBody>
      </p:sp>
      <p:sp>
        <p:nvSpPr>
          <p:cNvPr id="14" name="Oval 13"/>
          <p:cNvSpPr/>
          <p:nvPr/>
        </p:nvSpPr>
        <p:spPr>
          <a:xfrm>
            <a:off x="5724446" y="3733220"/>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Architecture</a:t>
            </a:r>
          </a:p>
        </p:txBody>
      </p:sp>
      <p:sp>
        <p:nvSpPr>
          <p:cNvPr id="15" name="Oval 14"/>
          <p:cNvSpPr/>
          <p:nvPr/>
        </p:nvSpPr>
        <p:spPr>
          <a:xfrm>
            <a:off x="3877029" y="4799827"/>
            <a:ext cx="1371629" cy="1371629"/>
          </a:xfrm>
          <a:prstGeom prst="ellipse">
            <a:avLst/>
          </a:prstGeom>
          <a:solidFill>
            <a:schemeClr val="tx1">
              <a:lumMod val="85000"/>
            </a:schemeClr>
          </a:soli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Best-of-Breed</a:t>
            </a:r>
            <a:br>
              <a:rPr lang="en-US" sz="1400" dirty="0" smtClean="0">
                <a:solidFill>
                  <a:schemeClr val="bg1"/>
                </a:solidFill>
              </a:rPr>
            </a:br>
            <a:r>
              <a:rPr lang="en-US" sz="1400" dirty="0" smtClean="0">
                <a:solidFill>
                  <a:schemeClr val="bg1"/>
                </a:solidFill>
              </a:rPr>
              <a:t>Hardware</a:t>
            </a:r>
          </a:p>
        </p:txBody>
      </p:sp>
      <p:sp>
        <p:nvSpPr>
          <p:cNvPr id="16" name="Oval 15"/>
          <p:cNvSpPr/>
          <p:nvPr/>
        </p:nvSpPr>
        <p:spPr>
          <a:xfrm>
            <a:off x="2029612" y="3733220"/>
            <a:ext cx="1371629" cy="1371629"/>
          </a:xfrm>
          <a:prstGeom prst="ellipse">
            <a:avLst/>
          </a:prstGeom>
          <a:solidFill>
            <a:schemeClr val="tx1">
              <a:lumMod val="85000"/>
            </a:schemeClr>
          </a:soli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Operational</a:t>
            </a:r>
            <a:br>
              <a:rPr lang="en-US" sz="1400" dirty="0" smtClean="0">
                <a:solidFill>
                  <a:schemeClr val="bg1"/>
                </a:solidFill>
              </a:rPr>
            </a:br>
            <a:r>
              <a:rPr lang="en-US" sz="1400" dirty="0" smtClean="0">
                <a:solidFill>
                  <a:schemeClr val="bg1"/>
                </a:solidFill>
              </a:rPr>
              <a:t>Best Practices</a:t>
            </a:r>
          </a:p>
        </p:txBody>
      </p:sp>
      <p:sp>
        <p:nvSpPr>
          <p:cNvPr id="17" name="Oval 16"/>
          <p:cNvSpPr/>
          <p:nvPr/>
        </p:nvSpPr>
        <p:spPr>
          <a:xfrm>
            <a:off x="2001625" y="1562877"/>
            <a:ext cx="1371629" cy="1371629"/>
          </a:xfrm>
          <a:prstGeom prst="ellipse">
            <a:avLst/>
          </a:prstGeom>
          <a:gradFill flip="none" rotWithShape="1">
            <a:gsLst>
              <a:gs pos="0">
                <a:srgbClr val="ECDDFF"/>
              </a:gs>
              <a:gs pos="100000">
                <a:srgbClr val="BE1CE4"/>
              </a:gs>
            </a:gsLst>
            <a:lin ang="4200000" scaled="0"/>
            <a:tileRect/>
          </a:gra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Support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up)">
                                      <p:cBhvr>
                                        <p:cTn id="25" dur="500"/>
                                        <p:tgtEl>
                                          <p:spTgt spid="6"/>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right)">
                                      <p:cBhvr>
                                        <p:cTn id="32" dur="500"/>
                                        <p:tgtEl>
                                          <p:spTgt spid="10"/>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right)">
                                      <p:cBhvr>
                                        <p:cTn id="39" dur="500"/>
                                        <p:tgtEl>
                                          <p:spTgt spid="7"/>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down)">
                                      <p:cBhvr>
                                        <p:cTn id="46" dur="500"/>
                                        <p:tgtEl>
                                          <p:spTgt spid="9"/>
                                        </p:tgtEl>
                                      </p:cBhvr>
                                    </p:animEffect>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left)">
                                      <p:cBhvr>
                                        <p:cTn id="5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World-Class Support</a:t>
            </a:r>
            <a:endParaRPr lang="en-US" dirty="0">
              <a:solidFill>
                <a:schemeClr val="tx2"/>
              </a:solidFill>
            </a:endParaRPr>
          </a:p>
        </p:txBody>
      </p:sp>
      <p:sp>
        <p:nvSpPr>
          <p:cNvPr id="3" name="Text Placeholder 2"/>
          <p:cNvSpPr>
            <a:spLocks noGrp="1"/>
          </p:cNvSpPr>
          <p:nvPr>
            <p:ph idx="1"/>
          </p:nvPr>
        </p:nvSpPr>
        <p:spPr/>
        <p:txBody>
          <a:bodyPr/>
          <a:lstStyle/>
          <a:p>
            <a:r>
              <a:rPr lang="en-US" sz="2800" dirty="0" smtClean="0"/>
              <a:t>Dedicated BPO Support organization</a:t>
            </a:r>
          </a:p>
          <a:p>
            <a:pPr marL="741363" lvl="1" indent="-344488"/>
            <a:r>
              <a:rPr lang="en-US" sz="2400" dirty="0" smtClean="0"/>
              <a:t>Deep service knowledge</a:t>
            </a:r>
          </a:p>
          <a:p>
            <a:r>
              <a:rPr lang="en-US" sz="2800" dirty="0" smtClean="0"/>
              <a:t>Tightly aligned with operations and development organizations</a:t>
            </a:r>
          </a:p>
          <a:p>
            <a:pPr marL="741363" lvl="1" indent="-344488"/>
            <a:r>
              <a:rPr lang="en-US" sz="2400" dirty="0" smtClean="0"/>
              <a:t>Promotes faster resolution times</a:t>
            </a:r>
          </a:p>
          <a:p>
            <a:pPr marL="741363" lvl="1" indent="-344488"/>
            <a:r>
              <a:rPr lang="en-US" sz="2400" dirty="0" smtClean="0"/>
              <a:t>Ensures the voice of the customer is heard</a:t>
            </a:r>
          </a:p>
          <a:p>
            <a:r>
              <a:rPr lang="en-US" sz="2800" dirty="0" smtClean="0"/>
              <a:t>24x7 Phone Support and</a:t>
            </a:r>
            <a:br>
              <a:rPr lang="en-US" sz="2800" dirty="0" smtClean="0"/>
            </a:br>
            <a:r>
              <a:rPr lang="en-US" sz="2800" dirty="0" smtClean="0"/>
              <a:t>Electronic Support</a:t>
            </a:r>
          </a:p>
          <a:p>
            <a:r>
              <a:rPr lang="en-US" sz="2800" dirty="0" smtClean="0"/>
              <a:t>Support requests can be entered directly into the Service Portal</a:t>
            </a:r>
          </a:p>
          <a:p>
            <a:r>
              <a:rPr lang="en-US" sz="2800" dirty="0" smtClean="0"/>
              <a:t>Continuously updated Knowledge Base articles</a:t>
            </a:r>
          </a:p>
        </p:txBody>
      </p:sp>
      <p:sp>
        <p:nvSpPr>
          <p:cNvPr id="5" name="Oval 4"/>
          <p:cNvSpPr/>
          <p:nvPr/>
        </p:nvSpPr>
        <p:spPr>
          <a:xfrm>
            <a:off x="7848600" y="228600"/>
            <a:ext cx="914400" cy="914400"/>
          </a:xfrm>
          <a:prstGeom prst="ellipse">
            <a:avLst/>
          </a:prstGeom>
          <a:gradFill flip="none" rotWithShape="1">
            <a:gsLst>
              <a:gs pos="0">
                <a:srgbClr val="ECDDFF"/>
              </a:gs>
              <a:gs pos="100000">
                <a:srgbClr val="BE1CE4"/>
              </a:gs>
            </a:gsLst>
            <a:lin ang="4200000" scaled="0"/>
            <a:tileRect/>
          </a:gra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100" dirty="0" smtClean="0">
                <a:solidFill>
                  <a:schemeClr val="bg1"/>
                </a:solidFill>
              </a:rPr>
              <a:t>World-class</a:t>
            </a:r>
            <a:br>
              <a:rPr lang="en-US" sz="1100" dirty="0" smtClean="0">
                <a:solidFill>
                  <a:schemeClr val="bg1"/>
                </a:solidFill>
              </a:rPr>
            </a:br>
            <a:r>
              <a:rPr lang="en-US" sz="1100" dirty="0" smtClean="0">
                <a:solidFill>
                  <a:schemeClr val="bg1"/>
                </a:solidFill>
              </a:rPr>
              <a:t>Support</a:t>
            </a: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a:xfrm>
            <a:off x="395536" y="1052736"/>
            <a:ext cx="8385048" cy="4968552"/>
          </a:xfrm>
          <a:prstGeom prst="roundRect">
            <a:avLst>
              <a:gd name="adj" fmla="val 3791"/>
            </a:avLst>
          </a:prstGeom>
        </p:spPr>
        <p:txBody>
          <a:bodyPr lIns="90000" tIns="72000" anchor="t"/>
          <a:lstStyle/>
          <a:p>
            <a:pPr>
              <a:spcBef>
                <a:spcPts val="1200"/>
              </a:spcBef>
            </a:pPr>
            <a:r>
              <a:rPr sz="2000" b="1" dirty="0" smtClean="0"/>
              <a:t>Breakout Sessions</a:t>
            </a:r>
          </a:p>
          <a:p>
            <a:pPr marL="182563" indent="-182563">
              <a:spcBef>
                <a:spcPts val="1200"/>
              </a:spcBef>
              <a:buFont typeface="Arial" pitchFamily="34" charset="0"/>
              <a:buChar char="•"/>
            </a:pPr>
            <a:r>
              <a:rPr lang="en-US" dirty="0" smtClean="0"/>
              <a:t>UNC203  -  </a:t>
            </a:r>
            <a:r>
              <a:rPr lang="en-US" dirty="0"/>
              <a:t>11/09/2009 </a:t>
            </a:r>
            <a:r>
              <a:rPr lang="en-US" dirty="0" smtClean="0"/>
              <a:t>09:00-10:15  [Cyril Sultan]</a:t>
            </a:r>
            <a:br>
              <a:rPr lang="en-US" dirty="0" smtClean="0"/>
            </a:br>
            <a:r>
              <a:rPr lang="en-US" b="1" dirty="0" smtClean="0"/>
              <a:t>Implementing </a:t>
            </a:r>
            <a:r>
              <a:rPr lang="en-US" b="1" dirty="0"/>
              <a:t>and Administering Microsoft Online Services</a:t>
            </a:r>
          </a:p>
          <a:p>
            <a:pPr marL="182563" indent="-182563">
              <a:spcBef>
                <a:spcPts val="1200"/>
              </a:spcBef>
              <a:buFont typeface="Arial" pitchFamily="34" charset="0"/>
              <a:buChar char="•"/>
            </a:pPr>
            <a:r>
              <a:rPr lang="en-US" dirty="0" smtClean="0"/>
              <a:t>OFS209  -  11/10/2009 17:00-18:15  [</a:t>
            </a:r>
            <a:r>
              <a:rPr lang="en-US" dirty="0" err="1"/>
              <a:t>Kimmo</a:t>
            </a:r>
            <a:r>
              <a:rPr lang="en-US" dirty="0"/>
              <a:t> </a:t>
            </a:r>
            <a:r>
              <a:rPr lang="en-US" dirty="0" err="1" smtClean="0"/>
              <a:t>Forss</a:t>
            </a:r>
            <a:r>
              <a:rPr lang="de-DE" dirty="0" smtClean="0"/>
              <a:t>]</a:t>
            </a:r>
            <a:br>
              <a:rPr lang="de-DE" dirty="0" smtClean="0"/>
            </a:br>
            <a:r>
              <a:rPr lang="en-US" b="1" dirty="0" smtClean="0"/>
              <a:t>SharePoint </a:t>
            </a:r>
            <a:r>
              <a:rPr lang="en-US" b="1" dirty="0"/>
              <a:t>Online Overview</a:t>
            </a:r>
          </a:p>
          <a:p>
            <a:pPr marL="182563" indent="-182563">
              <a:spcBef>
                <a:spcPts val="1200"/>
              </a:spcBef>
              <a:buFont typeface="Arial" pitchFamily="34" charset="0"/>
              <a:buChar char="•"/>
            </a:pPr>
            <a:r>
              <a:rPr lang="en-US" dirty="0" smtClean="0"/>
              <a:t>SIA08-IS  </a:t>
            </a:r>
            <a:r>
              <a:rPr lang="en-US" dirty="0"/>
              <a:t>-  11/11/2009 10:45-12:00  [Mike Chan]</a:t>
            </a:r>
            <a:br>
              <a:rPr lang="en-US" dirty="0"/>
            </a:br>
            <a:r>
              <a:rPr lang="en-US" b="1" dirty="0"/>
              <a:t>Security Services in the Cloud</a:t>
            </a:r>
            <a:endParaRPr lang="de-DE" b="1" dirty="0"/>
          </a:p>
          <a:p>
            <a:pPr marL="182563" indent="-182563">
              <a:spcBef>
                <a:spcPts val="1200"/>
              </a:spcBef>
              <a:buFont typeface="Arial" pitchFamily="34" charset="0"/>
              <a:buChar char="•"/>
            </a:pPr>
            <a:r>
              <a:rPr lang="en-US" dirty="0"/>
              <a:t>UNC205  -  11/11/2009 17:30-18:45  [Cyril Sultan]</a:t>
            </a:r>
            <a:br>
              <a:rPr lang="en-US" dirty="0"/>
            </a:br>
            <a:r>
              <a:rPr lang="en-US" b="1" dirty="0"/>
              <a:t>Tips and Tricks for Planning, Deploying, and Troubleshooting the Office Live Meeting Service</a:t>
            </a:r>
          </a:p>
          <a:p>
            <a:pPr marL="182563" indent="-182563">
              <a:spcBef>
                <a:spcPts val="1200"/>
              </a:spcBef>
              <a:buFont typeface="Arial" pitchFamily="34" charset="0"/>
              <a:buChar char="•"/>
            </a:pPr>
            <a:r>
              <a:rPr lang="en-US" dirty="0"/>
              <a:t>UNC310  -  11/12/2009 13:30-14:45  [David Anderson]</a:t>
            </a:r>
            <a:br>
              <a:rPr lang="en-US" dirty="0"/>
            </a:br>
            <a:r>
              <a:rPr lang="en-US" b="1" dirty="0"/>
              <a:t>Migrating Data, Co-Existence, and Directory Synchronization with Microsoft Online Services</a:t>
            </a:r>
          </a:p>
          <a:p>
            <a:pPr marL="182563" indent="-182563">
              <a:spcBef>
                <a:spcPts val="1200"/>
              </a:spcBef>
              <a:buFont typeface="Arial" pitchFamily="34" charset="0"/>
              <a:buChar char="•"/>
            </a:pPr>
            <a:r>
              <a:rPr lang="en-US" dirty="0" smtClean="0"/>
              <a:t>ITS213  </a:t>
            </a:r>
            <a:r>
              <a:rPr lang="en-US" dirty="0"/>
              <a:t>-  11/12/2009  17:00-18:15  [Gail Warren]</a:t>
            </a:r>
            <a:br>
              <a:rPr lang="en-US" dirty="0"/>
            </a:br>
            <a:r>
              <a:rPr lang="en-US" b="1" dirty="0"/>
              <a:t>Critical Infrastructure and Operations for Delivering Secure, Enterprise-Class Software </a:t>
            </a:r>
            <a:r>
              <a:rPr lang="en-US" b="1" dirty="0" smtClean="0"/>
              <a:t>Services</a:t>
            </a:r>
            <a:endParaRPr lang="en-US" b="1" dirty="0"/>
          </a:p>
        </p:txBody>
      </p:sp>
    </p:spTree>
    <p:extLst>
      <p:ext uri="{BB962C8B-B14F-4D97-AF65-F5344CB8AC3E}">
        <p14:creationId xmlns="" xmlns:p14="http://schemas.microsoft.com/office/powerpoint/2010/main" val="2591638735"/>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a:t>Microsoft’s Significant </a:t>
            </a:r>
            <a:r>
              <a:rPr lang="en-US" dirty="0" smtClean="0"/>
              <a:t/>
            </a:r>
            <a:br>
              <a:rPr lang="en-US" dirty="0" smtClean="0"/>
            </a:br>
            <a:r>
              <a:rPr lang="en-US" dirty="0" smtClean="0"/>
              <a:t>Investment</a:t>
            </a:r>
            <a:endParaRPr lang="en-US" dirty="0">
              <a:solidFill>
                <a:schemeClr val="tx2"/>
              </a:solidFill>
            </a:endParaRPr>
          </a:p>
        </p:txBody>
      </p:sp>
      <p:sp>
        <p:nvSpPr>
          <p:cNvPr id="5" name="Rounded Rectangle 4"/>
          <p:cNvSpPr/>
          <p:nvPr/>
        </p:nvSpPr>
        <p:spPr bwMode="auto">
          <a:xfrm>
            <a:off x="381000" y="1905000"/>
            <a:ext cx="8382000" cy="1352710"/>
          </a:xfrm>
          <a:prstGeom prst="roundRect">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nchorCtr="0"/>
          <a:lstStyle/>
          <a:p>
            <a:pPr lvl="0">
              <a:lnSpc>
                <a:spcPct val="90000"/>
              </a:lnSpc>
            </a:pPr>
            <a:r>
              <a:rPr lang="en-US" sz="2400" dirty="0" smtClean="0">
                <a:solidFill>
                  <a:schemeClr val="bg1"/>
                </a:solidFill>
              </a:rPr>
              <a:t>Microsoft is making a huge investment in data center and network capacity </a:t>
            </a:r>
            <a:endParaRPr lang="en-US" sz="2400" dirty="0">
              <a:solidFill>
                <a:schemeClr val="bg1"/>
              </a:solidFill>
            </a:endParaRPr>
          </a:p>
        </p:txBody>
      </p:sp>
      <p:sp>
        <p:nvSpPr>
          <p:cNvPr id="6" name="Rounded Rectangle 5"/>
          <p:cNvSpPr/>
          <p:nvPr/>
        </p:nvSpPr>
        <p:spPr bwMode="auto">
          <a:xfrm>
            <a:off x="381000" y="3363039"/>
            <a:ext cx="8382000" cy="1352710"/>
          </a:xfrm>
          <a:prstGeom prst="roundRect">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nchorCtr="0"/>
          <a:lstStyle/>
          <a:p>
            <a:pPr lvl="0">
              <a:lnSpc>
                <a:spcPct val="90000"/>
              </a:lnSpc>
            </a:pPr>
            <a:r>
              <a:rPr lang="en-US" sz="2400" dirty="0" smtClean="0">
                <a:solidFill>
                  <a:schemeClr val="bg1"/>
                </a:solidFill>
              </a:rPr>
              <a:t>There are currently 13 global data centers that use</a:t>
            </a:r>
            <a:br>
              <a:rPr lang="en-US" sz="2400" dirty="0" smtClean="0">
                <a:solidFill>
                  <a:schemeClr val="bg1"/>
                </a:solidFill>
              </a:rPr>
            </a:br>
            <a:r>
              <a:rPr lang="en-US" sz="2400" dirty="0" smtClean="0">
                <a:solidFill>
                  <a:schemeClr val="bg1"/>
                </a:solidFill>
              </a:rPr>
              <a:t>70 megawatts of power. By the end of 2009, there will be 20 data centers that use 180 megawatts of power.</a:t>
            </a:r>
            <a:endParaRPr lang="en-US" sz="2400" dirty="0">
              <a:solidFill>
                <a:schemeClr val="bg1"/>
              </a:solidFill>
            </a:endParaRPr>
          </a:p>
        </p:txBody>
      </p:sp>
      <p:sp>
        <p:nvSpPr>
          <p:cNvPr id="7" name="Rounded Rectangle 6"/>
          <p:cNvSpPr/>
          <p:nvPr/>
        </p:nvSpPr>
        <p:spPr bwMode="auto">
          <a:xfrm>
            <a:off x="381000" y="4821078"/>
            <a:ext cx="8382000" cy="1352710"/>
          </a:xfrm>
          <a:prstGeom prst="roundRect">
            <a:avLst/>
          </a:prstGeom>
          <a:gradFill flip="none" rotWithShape="1">
            <a:gsLst>
              <a:gs pos="0">
                <a:srgbClr val="FFDDDE"/>
              </a:gs>
              <a:gs pos="100000">
                <a:srgbClr val="FFCC00"/>
              </a:gs>
            </a:gsLst>
            <a:lin ang="4200000" scaled="0"/>
            <a:tileRect/>
          </a:gra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nchorCtr="0"/>
          <a:lstStyle/>
          <a:p>
            <a:pPr lvl="0">
              <a:lnSpc>
                <a:spcPct val="90000"/>
              </a:lnSpc>
            </a:pPr>
            <a:r>
              <a:rPr lang="en-US" sz="2400" dirty="0" smtClean="0">
                <a:solidFill>
                  <a:schemeClr val="bg1"/>
                </a:solidFill>
              </a:rPr>
              <a:t>The data centers are massive in size, relatively the size of 9–10 football fields with significant network capacity (primary facilities all maintain at least OC-192 capacity)</a:t>
            </a:r>
            <a:endParaRPr lang="en-US" sz="2400" dirty="0">
              <a:solidFill>
                <a:schemeClr val="bg1"/>
              </a:solidFill>
            </a:endParaRPr>
          </a:p>
        </p:txBody>
      </p:sp>
      <p:sp>
        <p:nvSpPr>
          <p:cNvPr id="8" name="Oval 7"/>
          <p:cNvSpPr/>
          <p:nvPr/>
        </p:nvSpPr>
        <p:spPr>
          <a:xfrm>
            <a:off x="7848600" y="228600"/>
            <a:ext cx="914400" cy="914400"/>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100" dirty="0" smtClean="0">
                <a:solidFill>
                  <a:schemeClr val="bg1"/>
                </a:solidFill>
              </a:rPr>
              <a:t>Carrier-Class</a:t>
            </a:r>
            <a:br>
              <a:rPr lang="en-US" sz="1100" dirty="0" smtClean="0">
                <a:solidFill>
                  <a:schemeClr val="bg1"/>
                </a:solidFill>
              </a:rPr>
            </a:br>
            <a:r>
              <a:rPr lang="en-US" sz="1100" dirty="0" smtClean="0">
                <a:solidFill>
                  <a:schemeClr val="bg1"/>
                </a:solidFill>
              </a:rPr>
              <a:t>Data Centers</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Carrier-Class Data </a:t>
            </a:r>
            <a:r>
              <a:rPr lang="en-US" dirty="0" smtClean="0"/>
              <a:t>Centers</a:t>
            </a:r>
            <a:endParaRPr lang="en-US" dirty="0">
              <a:solidFill>
                <a:schemeClr val="tx2"/>
              </a:solidFill>
            </a:endParaRPr>
          </a:p>
        </p:txBody>
      </p:sp>
      <p:sp>
        <p:nvSpPr>
          <p:cNvPr id="9" name="Text Placeholder 10"/>
          <p:cNvSpPr txBox="1">
            <a:spLocks/>
          </p:cNvSpPr>
          <p:nvPr/>
        </p:nvSpPr>
        <p:spPr>
          <a:xfrm>
            <a:off x="6740748" y="1543623"/>
            <a:ext cx="2270698" cy="4147289"/>
          </a:xfrm>
          <a:prstGeom prst="rect">
            <a:avLst/>
          </a:prstGeom>
        </p:spPr>
        <p:txBody>
          <a:bodyPr vert="horz" wrap="square" lIns="0" tIns="0" rIns="0" bIns="0" rtlCol="0">
            <a:noAutofit/>
          </a:bodyPr>
          <a:lstStyle/>
          <a:p>
            <a:pPr marL="396875" marR="0" lvl="0" indent="-396875" algn="l" defTabSz="914363" rtl="0" eaLnBrk="1" fontAlgn="auto" latinLnBrk="0" hangingPunct="1">
              <a:lnSpc>
                <a:spcPct val="90000"/>
              </a:lnSpc>
              <a:spcBef>
                <a:spcPts val="1800"/>
              </a:spcBef>
              <a:spcAft>
                <a:spcPts val="0"/>
              </a:spcAft>
              <a:buClrTx/>
              <a:buSzTx/>
              <a:buFontTx/>
              <a:buNone/>
              <a:tabLst/>
              <a:defRPr/>
            </a:pPr>
            <a:r>
              <a:rPr kumimoji="0" lang="en-US" sz="2000" b="0" i="0" u="none" strike="noStrike" kern="1200" cap="none" spc="0" normalizeH="0" baseline="0" noProof="0" dirty="0" smtClean="0">
                <a:ln>
                  <a:noFill/>
                </a:ln>
                <a:solidFill>
                  <a:srgbClr val="FFFF00"/>
                </a:solidFill>
                <a:effectLst/>
                <a:uLnTx/>
                <a:uFillTx/>
                <a:latin typeface="+mn-lt"/>
                <a:ea typeface="+mn-ea"/>
                <a:cs typeface="+mn-cs"/>
              </a:rPr>
              <a:t>Features</a:t>
            </a:r>
          </a:p>
          <a:p>
            <a:pPr marL="396875" marR="0" lvl="0" indent="-396875" algn="l" defTabSz="914363" rtl="0" eaLnBrk="1" fontAlgn="auto" latinLnBrk="0" hangingPunct="1">
              <a:lnSpc>
                <a:spcPct val="90000"/>
              </a:lnSpc>
              <a:spcBef>
                <a:spcPts val="1800"/>
              </a:spcBef>
              <a:spcAft>
                <a:spcPts val="0"/>
              </a:spcAft>
              <a:buClrTx/>
              <a:buSzTx/>
              <a:buFontTx/>
              <a:buNone/>
              <a:tabLst/>
              <a:defRPr/>
            </a:pPr>
            <a:r>
              <a:rPr kumimoji="0" lang="en-US" sz="1800" b="0" i="0" u="none" strike="noStrike" kern="1200" cap="none" spc="0" normalizeH="0" baseline="0" noProof="0" dirty="0" smtClean="0">
                <a:ln>
                  <a:noFill/>
                </a:ln>
                <a:solidFill>
                  <a:srgbClr val="FFFF00"/>
                </a:solidFill>
                <a:effectLst/>
                <a:uLnTx/>
                <a:uFillTx/>
                <a:latin typeface="+mn-lt"/>
                <a:ea typeface="+mn-ea"/>
                <a:cs typeface="+mn-cs"/>
              </a:rPr>
              <a:t>	Multiple Generators</a:t>
            </a:r>
          </a:p>
          <a:p>
            <a:pPr marL="396875" marR="0" lvl="0" indent="-396875" algn="l" defTabSz="914363" rtl="0" eaLnBrk="1" fontAlgn="auto" latinLnBrk="0" hangingPunct="1">
              <a:lnSpc>
                <a:spcPct val="90000"/>
              </a:lnSpc>
              <a:spcBef>
                <a:spcPts val="1800"/>
              </a:spcBef>
              <a:spcAft>
                <a:spcPts val="0"/>
              </a:spcAft>
              <a:buClrTx/>
              <a:buSzTx/>
              <a:buFontTx/>
              <a:buNone/>
              <a:tabLst/>
              <a:defRPr/>
            </a:pPr>
            <a:r>
              <a:rPr kumimoji="0" lang="en-US" sz="1800" b="0" i="0" u="none" strike="noStrike" kern="1200" cap="none" spc="0" normalizeH="0" baseline="0" noProof="0" dirty="0" smtClean="0">
                <a:ln>
                  <a:noFill/>
                </a:ln>
                <a:solidFill>
                  <a:srgbClr val="FFFF00"/>
                </a:solidFill>
                <a:effectLst/>
                <a:uLnTx/>
                <a:uFillTx/>
                <a:latin typeface="+mn-lt"/>
                <a:ea typeface="+mn-ea"/>
                <a:cs typeface="+mn-cs"/>
              </a:rPr>
              <a:t>	Dual</a:t>
            </a:r>
            <a:br>
              <a:rPr kumimoji="0" lang="en-US" sz="1800" b="0" i="0" u="none" strike="noStrike" kern="1200" cap="none" spc="0" normalizeH="0" baseline="0" noProof="0" dirty="0" smtClean="0">
                <a:ln>
                  <a:noFill/>
                </a:ln>
                <a:solidFill>
                  <a:srgbClr val="FFFF00"/>
                </a:solidFill>
                <a:effectLst/>
                <a:uLnTx/>
                <a:uFillTx/>
                <a:latin typeface="+mn-lt"/>
                <a:ea typeface="+mn-ea"/>
                <a:cs typeface="+mn-cs"/>
              </a:rPr>
            </a:br>
            <a:r>
              <a:rPr kumimoji="0" lang="en-US" sz="1800" b="0" i="0" u="none" strike="noStrike" kern="1200" cap="none" spc="0" normalizeH="0" baseline="0" noProof="0" dirty="0" smtClean="0">
                <a:ln>
                  <a:noFill/>
                </a:ln>
                <a:solidFill>
                  <a:srgbClr val="FFFF00"/>
                </a:solidFill>
                <a:effectLst/>
                <a:uLnTx/>
                <a:uFillTx/>
                <a:latin typeface="+mn-lt"/>
                <a:ea typeface="+mn-ea"/>
                <a:cs typeface="+mn-cs"/>
              </a:rPr>
              <a:t>power feeds</a:t>
            </a:r>
          </a:p>
          <a:p>
            <a:pPr marL="396875" marR="0" lvl="0" indent="-396875" algn="l" defTabSz="914363" rtl="0" eaLnBrk="1" fontAlgn="auto" latinLnBrk="0" hangingPunct="1">
              <a:lnSpc>
                <a:spcPct val="90000"/>
              </a:lnSpc>
              <a:spcBef>
                <a:spcPts val="1800"/>
              </a:spcBef>
              <a:spcAft>
                <a:spcPts val="0"/>
              </a:spcAft>
              <a:buClrTx/>
              <a:buSzTx/>
              <a:buFontTx/>
              <a:buNone/>
              <a:tabLst/>
              <a:defRPr/>
            </a:pPr>
            <a:r>
              <a:rPr kumimoji="0" lang="en-US" sz="1800" b="0" i="0" u="none" strike="noStrike" kern="1200" cap="none" spc="0" normalizeH="0" baseline="0" noProof="0" dirty="0" smtClean="0">
                <a:ln>
                  <a:noFill/>
                </a:ln>
                <a:solidFill>
                  <a:srgbClr val="FFFF00"/>
                </a:solidFill>
                <a:effectLst/>
                <a:uLnTx/>
                <a:uFillTx/>
                <a:latin typeface="+mn-lt"/>
                <a:ea typeface="+mn-ea"/>
                <a:cs typeface="+mn-cs"/>
              </a:rPr>
              <a:t>	Battery</a:t>
            </a:r>
            <a:br>
              <a:rPr kumimoji="0" lang="en-US" sz="1800" b="0" i="0" u="none" strike="noStrike" kern="1200" cap="none" spc="0" normalizeH="0" baseline="0" noProof="0" dirty="0" smtClean="0">
                <a:ln>
                  <a:noFill/>
                </a:ln>
                <a:solidFill>
                  <a:srgbClr val="FFFF00"/>
                </a:solidFill>
                <a:effectLst/>
                <a:uLnTx/>
                <a:uFillTx/>
                <a:latin typeface="+mn-lt"/>
                <a:ea typeface="+mn-ea"/>
                <a:cs typeface="+mn-cs"/>
              </a:rPr>
            </a:br>
            <a:r>
              <a:rPr kumimoji="0" lang="en-US" sz="1800" b="0" i="0" u="none" strike="noStrike" kern="1200" cap="none" spc="0" normalizeH="0" baseline="0" noProof="0" dirty="0" smtClean="0">
                <a:ln>
                  <a:noFill/>
                </a:ln>
                <a:solidFill>
                  <a:srgbClr val="FFFF00"/>
                </a:solidFill>
                <a:effectLst/>
                <a:uLnTx/>
                <a:uFillTx/>
                <a:latin typeface="+mn-lt"/>
                <a:ea typeface="+mn-ea"/>
                <a:cs typeface="+mn-cs"/>
              </a:rPr>
              <a:t>backup</a:t>
            </a:r>
          </a:p>
          <a:p>
            <a:pPr marL="396875" marR="0" lvl="0" indent="-396875" algn="l" defTabSz="914363" rtl="0" eaLnBrk="1" fontAlgn="auto" latinLnBrk="0" hangingPunct="1">
              <a:lnSpc>
                <a:spcPct val="90000"/>
              </a:lnSpc>
              <a:spcBef>
                <a:spcPts val="1800"/>
              </a:spcBef>
              <a:spcAft>
                <a:spcPts val="0"/>
              </a:spcAft>
              <a:buClrTx/>
              <a:buSzTx/>
              <a:buFontTx/>
              <a:buNone/>
              <a:tabLst/>
              <a:defRPr/>
            </a:pPr>
            <a:r>
              <a:rPr kumimoji="0" lang="en-US" sz="1800" b="0" i="0" u="none" strike="noStrike" kern="1200" cap="none" spc="0" normalizeH="0" baseline="0" noProof="0" dirty="0" smtClean="0">
                <a:ln>
                  <a:noFill/>
                </a:ln>
                <a:solidFill>
                  <a:srgbClr val="FFFF00"/>
                </a:solidFill>
                <a:effectLst/>
                <a:uLnTx/>
                <a:uFillTx/>
                <a:latin typeface="+mn-lt"/>
                <a:ea typeface="+mn-ea"/>
                <a:cs typeface="+mn-cs"/>
              </a:rPr>
              <a:t>	Dual power</a:t>
            </a:r>
            <a:br>
              <a:rPr kumimoji="0" lang="en-US" sz="1800" b="0" i="0" u="none" strike="noStrike" kern="1200" cap="none" spc="0" normalizeH="0" baseline="0" noProof="0" dirty="0" smtClean="0">
                <a:ln>
                  <a:noFill/>
                </a:ln>
                <a:solidFill>
                  <a:srgbClr val="FFFF00"/>
                </a:solidFill>
                <a:effectLst/>
                <a:uLnTx/>
                <a:uFillTx/>
                <a:latin typeface="+mn-lt"/>
                <a:ea typeface="+mn-ea"/>
                <a:cs typeface="+mn-cs"/>
              </a:rPr>
            </a:br>
            <a:r>
              <a:rPr kumimoji="0" lang="en-US" sz="1800" b="0" i="0" u="none" strike="noStrike" kern="1200" cap="none" spc="0" normalizeH="0" baseline="0" noProof="0" dirty="0" smtClean="0">
                <a:ln>
                  <a:noFill/>
                </a:ln>
                <a:solidFill>
                  <a:srgbClr val="FFFF00"/>
                </a:solidFill>
                <a:effectLst/>
                <a:uLnTx/>
                <a:uFillTx/>
                <a:latin typeface="+mn-lt"/>
                <a:ea typeface="+mn-ea"/>
                <a:cs typeface="+mn-cs"/>
              </a:rPr>
              <a:t>to each rack</a:t>
            </a:r>
          </a:p>
          <a:p>
            <a:pPr marL="396875" marR="0" lvl="0" indent="-396875" algn="l" defTabSz="914363" rtl="0" eaLnBrk="1" fontAlgn="auto" latinLnBrk="0" hangingPunct="1">
              <a:lnSpc>
                <a:spcPct val="90000"/>
              </a:lnSpc>
              <a:spcBef>
                <a:spcPts val="1800"/>
              </a:spcBef>
              <a:spcAft>
                <a:spcPts val="0"/>
              </a:spcAft>
              <a:buClrTx/>
              <a:buSzTx/>
              <a:buFontTx/>
              <a:buNone/>
              <a:tabLst/>
              <a:defRPr/>
            </a:pPr>
            <a:r>
              <a:rPr kumimoji="0" lang="en-US" sz="1800" b="0" i="0" u="none" strike="noStrike" kern="1200" cap="none" spc="0" normalizeH="0" baseline="0" noProof="0" dirty="0" smtClean="0">
                <a:ln>
                  <a:noFill/>
                </a:ln>
                <a:solidFill>
                  <a:srgbClr val="FFFF00"/>
                </a:solidFill>
                <a:effectLst/>
                <a:uLnTx/>
                <a:uFillTx/>
                <a:latin typeface="+mn-lt"/>
                <a:ea typeface="+mn-ea"/>
                <a:cs typeface="+mn-cs"/>
              </a:rPr>
              <a:t>	Computer controlled cooling</a:t>
            </a:r>
            <a:endParaRPr kumimoji="0" lang="en-US" sz="1800" b="0" i="0" u="none" strike="noStrike" kern="1200" cap="none" spc="0" normalizeH="0" baseline="0" noProof="0" dirty="0">
              <a:ln>
                <a:noFill/>
              </a:ln>
              <a:solidFill>
                <a:srgbClr val="FFFF00"/>
              </a:solidFill>
              <a:effectLst/>
              <a:uLnTx/>
              <a:uFillTx/>
              <a:latin typeface="+mn-lt"/>
              <a:ea typeface="+mn-ea"/>
              <a:cs typeface="+mn-cs"/>
            </a:endParaRPr>
          </a:p>
        </p:txBody>
      </p:sp>
      <p:grpSp>
        <p:nvGrpSpPr>
          <p:cNvPr id="10" name="Group 11"/>
          <p:cNvGrpSpPr/>
          <p:nvPr/>
        </p:nvGrpSpPr>
        <p:grpSpPr>
          <a:xfrm>
            <a:off x="89161" y="1420814"/>
            <a:ext cx="6539448" cy="4106684"/>
            <a:chOff x="0" y="1237590"/>
            <a:chExt cx="6991711" cy="4390699"/>
          </a:xfrm>
        </p:grpSpPr>
        <p:pic>
          <p:nvPicPr>
            <p:cNvPr id="11" name="Picture 6"/>
            <p:cNvPicPr>
              <a:picLocks noChangeAspect="1" noChangeArrowheads="1"/>
            </p:cNvPicPr>
            <p:nvPr/>
          </p:nvPicPr>
          <p:blipFill>
            <a:blip r:embed="rId3" cstate="print"/>
            <a:srcRect/>
            <a:stretch>
              <a:fillRect/>
            </a:stretch>
          </p:blipFill>
          <p:spPr bwMode="auto">
            <a:xfrm>
              <a:off x="0" y="1237590"/>
              <a:ext cx="6991711" cy="4390699"/>
            </a:xfrm>
            <a:prstGeom prst="rect">
              <a:avLst/>
            </a:prstGeom>
            <a:noFill/>
            <a:ln w="12700">
              <a:noFill/>
              <a:miter lim="800000"/>
              <a:headEnd/>
              <a:tailEnd/>
            </a:ln>
            <a:effectLst>
              <a:outerShdw blurRad="63500" sx="101000" sy="101000" algn="ctr" rotWithShape="0">
                <a:srgbClr val="000000">
                  <a:alpha val="50000"/>
                </a:srgbClr>
              </a:outerShdw>
            </a:effectLst>
          </p:spPr>
        </p:pic>
        <p:sp>
          <p:nvSpPr>
            <p:cNvPr id="12" name="Rectangle 11"/>
            <p:cNvSpPr/>
            <p:nvPr/>
          </p:nvSpPr>
          <p:spPr>
            <a:xfrm>
              <a:off x="110355" y="5344511"/>
              <a:ext cx="4335518" cy="1576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bg2">
                    <a:lumMod val="50000"/>
                    <a:lumOff val="50000"/>
                  </a:schemeClr>
                </a:solidFill>
              </a:endParaRPr>
            </a:p>
          </p:txBody>
        </p:sp>
      </p:grpSp>
      <p:sp>
        <p:nvSpPr>
          <p:cNvPr id="13" name="Oval 12"/>
          <p:cNvSpPr/>
          <p:nvPr/>
        </p:nvSpPr>
        <p:spPr bwMode="auto">
          <a:xfrm>
            <a:off x="5171973" y="1461909"/>
            <a:ext cx="325677" cy="31315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r>
              <a:rPr lang="en-US" sz="1800" dirty="0" smtClean="0">
                <a:solidFill>
                  <a:schemeClr val="bg2">
                    <a:lumMod val="50000"/>
                    <a:lumOff val="50000"/>
                  </a:schemeClr>
                </a:solidFill>
              </a:rPr>
              <a:t>1</a:t>
            </a:r>
          </a:p>
        </p:txBody>
      </p:sp>
      <p:sp>
        <p:nvSpPr>
          <p:cNvPr id="14" name="Oval 13"/>
          <p:cNvSpPr/>
          <p:nvPr/>
        </p:nvSpPr>
        <p:spPr bwMode="auto">
          <a:xfrm>
            <a:off x="6729032" y="2001397"/>
            <a:ext cx="325677" cy="31315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marR="0" indent="0" algn="ctr" fontAlgn="base">
              <a:lnSpc>
                <a:spcPct val="100000"/>
              </a:lnSpc>
              <a:spcBef>
                <a:spcPct val="0"/>
              </a:spcBef>
              <a:spcAft>
                <a:spcPct val="0"/>
              </a:spcAft>
              <a:buClrTx/>
              <a:buSzTx/>
              <a:buFontTx/>
              <a:buNone/>
              <a:tabLst/>
            </a:pPr>
            <a:r>
              <a:rPr lang="en-US" sz="1800" dirty="0" smtClean="0">
                <a:solidFill>
                  <a:schemeClr val="bg2">
                    <a:lumMod val="50000"/>
                    <a:lumOff val="50000"/>
                  </a:schemeClr>
                </a:solidFill>
              </a:rPr>
              <a:t>1</a:t>
            </a:r>
          </a:p>
        </p:txBody>
      </p:sp>
      <p:sp>
        <p:nvSpPr>
          <p:cNvPr id="15" name="Oval 14"/>
          <p:cNvSpPr/>
          <p:nvPr/>
        </p:nvSpPr>
        <p:spPr bwMode="auto">
          <a:xfrm>
            <a:off x="6729032" y="2626463"/>
            <a:ext cx="325677" cy="31315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r>
              <a:rPr lang="en-US" sz="1800" dirty="0" smtClean="0">
                <a:solidFill>
                  <a:schemeClr val="bg2">
                    <a:lumMod val="50000"/>
                    <a:lumOff val="50000"/>
                  </a:schemeClr>
                </a:solidFill>
              </a:rPr>
              <a:t>2</a:t>
            </a:r>
          </a:p>
        </p:txBody>
      </p:sp>
      <p:sp>
        <p:nvSpPr>
          <p:cNvPr id="16" name="Oval 15"/>
          <p:cNvSpPr/>
          <p:nvPr/>
        </p:nvSpPr>
        <p:spPr bwMode="auto">
          <a:xfrm>
            <a:off x="2828298" y="1468639"/>
            <a:ext cx="325677" cy="31315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r>
              <a:rPr lang="en-US" sz="1800" dirty="0" smtClean="0">
                <a:solidFill>
                  <a:schemeClr val="bg2">
                    <a:lumMod val="50000"/>
                    <a:lumOff val="50000"/>
                  </a:schemeClr>
                </a:solidFill>
              </a:rPr>
              <a:t>2</a:t>
            </a:r>
          </a:p>
        </p:txBody>
      </p:sp>
      <p:sp>
        <p:nvSpPr>
          <p:cNvPr id="17" name="Oval 16"/>
          <p:cNvSpPr/>
          <p:nvPr/>
        </p:nvSpPr>
        <p:spPr bwMode="auto">
          <a:xfrm>
            <a:off x="6739305" y="3348802"/>
            <a:ext cx="325677" cy="31315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r>
              <a:rPr lang="en-US" sz="1800" dirty="0" smtClean="0">
                <a:solidFill>
                  <a:schemeClr val="bg2">
                    <a:lumMod val="50000"/>
                    <a:lumOff val="50000"/>
                  </a:schemeClr>
                </a:solidFill>
              </a:rPr>
              <a:t>3</a:t>
            </a:r>
          </a:p>
        </p:txBody>
      </p:sp>
      <p:sp>
        <p:nvSpPr>
          <p:cNvPr id="18" name="Oval 17"/>
          <p:cNvSpPr/>
          <p:nvPr/>
        </p:nvSpPr>
        <p:spPr bwMode="auto">
          <a:xfrm>
            <a:off x="6729031" y="4054517"/>
            <a:ext cx="325677" cy="31315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r>
              <a:rPr lang="en-US" sz="1800" dirty="0" smtClean="0">
                <a:solidFill>
                  <a:schemeClr val="bg2">
                    <a:lumMod val="50000"/>
                    <a:lumOff val="50000"/>
                  </a:schemeClr>
                </a:solidFill>
              </a:rPr>
              <a:t>4</a:t>
            </a:r>
          </a:p>
        </p:txBody>
      </p:sp>
      <p:sp>
        <p:nvSpPr>
          <p:cNvPr id="19" name="Oval 18"/>
          <p:cNvSpPr/>
          <p:nvPr/>
        </p:nvSpPr>
        <p:spPr bwMode="auto">
          <a:xfrm>
            <a:off x="6729032" y="4792249"/>
            <a:ext cx="325677" cy="31315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r>
              <a:rPr lang="en-US" sz="1800" dirty="0" smtClean="0">
                <a:solidFill>
                  <a:schemeClr val="bg2">
                    <a:lumMod val="50000"/>
                    <a:lumOff val="50000"/>
                  </a:schemeClr>
                </a:solidFill>
              </a:rPr>
              <a:t>5</a:t>
            </a:r>
          </a:p>
        </p:txBody>
      </p:sp>
      <p:sp>
        <p:nvSpPr>
          <p:cNvPr id="20" name="Oval 19"/>
          <p:cNvSpPr/>
          <p:nvPr/>
        </p:nvSpPr>
        <p:spPr bwMode="auto">
          <a:xfrm>
            <a:off x="4919879" y="3347555"/>
            <a:ext cx="325677" cy="31315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r>
              <a:rPr lang="en-US" sz="1800" dirty="0" smtClean="0">
                <a:solidFill>
                  <a:schemeClr val="bg2">
                    <a:lumMod val="50000"/>
                    <a:lumOff val="50000"/>
                  </a:schemeClr>
                </a:solidFill>
              </a:rPr>
              <a:t>3</a:t>
            </a:r>
          </a:p>
        </p:txBody>
      </p:sp>
      <p:sp>
        <p:nvSpPr>
          <p:cNvPr id="21" name="Oval 20"/>
          <p:cNvSpPr/>
          <p:nvPr/>
        </p:nvSpPr>
        <p:spPr bwMode="auto">
          <a:xfrm>
            <a:off x="4055163" y="4220372"/>
            <a:ext cx="325677" cy="31315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r>
              <a:rPr lang="en-US" sz="1800" dirty="0" smtClean="0">
                <a:solidFill>
                  <a:schemeClr val="bg2">
                    <a:lumMod val="50000"/>
                    <a:lumOff val="50000"/>
                  </a:schemeClr>
                </a:solidFill>
              </a:rPr>
              <a:t>4</a:t>
            </a:r>
          </a:p>
        </p:txBody>
      </p:sp>
      <p:sp>
        <p:nvSpPr>
          <p:cNvPr id="22" name="Oval 21"/>
          <p:cNvSpPr/>
          <p:nvPr/>
        </p:nvSpPr>
        <p:spPr bwMode="auto">
          <a:xfrm>
            <a:off x="370268" y="2514402"/>
            <a:ext cx="325677" cy="313151"/>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r>
              <a:rPr lang="en-US" sz="1800" dirty="0" smtClean="0">
                <a:solidFill>
                  <a:schemeClr val="bg2">
                    <a:lumMod val="50000"/>
                    <a:lumOff val="50000"/>
                  </a:schemeClr>
                </a:solidFill>
              </a:rPr>
              <a:t>5</a:t>
            </a:r>
          </a:p>
        </p:txBody>
      </p:sp>
      <p:sp>
        <p:nvSpPr>
          <p:cNvPr id="23" name="Oval 22"/>
          <p:cNvSpPr/>
          <p:nvPr/>
        </p:nvSpPr>
        <p:spPr>
          <a:xfrm>
            <a:off x="7848600" y="228600"/>
            <a:ext cx="914400" cy="914400"/>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100" dirty="0" smtClean="0">
                <a:solidFill>
                  <a:schemeClr val="bg1"/>
                </a:solidFill>
              </a:rPr>
              <a:t>Carrier-Class</a:t>
            </a:r>
            <a:br>
              <a:rPr lang="en-US" sz="1100" dirty="0" smtClean="0">
                <a:solidFill>
                  <a:schemeClr val="bg1"/>
                </a:solidFill>
              </a:rPr>
            </a:br>
            <a:r>
              <a:rPr lang="en-US" sz="1100" dirty="0" smtClean="0">
                <a:solidFill>
                  <a:schemeClr val="bg1"/>
                </a:solidFill>
              </a:rPr>
              <a:t>Data Centers</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Carrier-Class Data </a:t>
            </a:r>
            <a:r>
              <a:rPr lang="en-US" dirty="0" smtClean="0"/>
              <a:t>Centers</a:t>
            </a:r>
            <a:endParaRPr lang="en-US" dirty="0">
              <a:solidFill>
                <a:schemeClr val="tx2"/>
              </a:solidFill>
            </a:endParaRPr>
          </a:p>
        </p:txBody>
      </p:sp>
      <p:sp>
        <p:nvSpPr>
          <p:cNvPr id="23" name="Oval 22"/>
          <p:cNvSpPr/>
          <p:nvPr/>
        </p:nvSpPr>
        <p:spPr>
          <a:xfrm>
            <a:off x="7848600" y="228600"/>
            <a:ext cx="914400" cy="914400"/>
          </a:xfrm>
          <a:prstGeom prst="ellipse">
            <a:avLst/>
          </a:prstGeom>
          <a:gradFill flip="none" rotWithShape="1">
            <a:gsLst>
              <a:gs pos="0">
                <a:srgbClr val="DDFFF0"/>
              </a:gs>
              <a:gs pos="100000">
                <a:srgbClr val="0099FF"/>
              </a:gs>
            </a:gsLst>
            <a:lin ang="4200000" scaled="0"/>
            <a:tileRect/>
          </a:gradFill>
          <a:ln>
            <a:solidFill>
              <a:srgbClr val="DDFFF0">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100" dirty="0" smtClean="0">
                <a:solidFill>
                  <a:schemeClr val="bg1"/>
                </a:solidFill>
              </a:rPr>
              <a:t>Carrier-Class</a:t>
            </a:r>
            <a:br>
              <a:rPr lang="en-US" sz="1100" dirty="0" smtClean="0">
                <a:solidFill>
                  <a:schemeClr val="bg1"/>
                </a:solidFill>
              </a:rPr>
            </a:br>
            <a:r>
              <a:rPr lang="en-US" sz="1100" dirty="0" smtClean="0">
                <a:solidFill>
                  <a:schemeClr val="bg1"/>
                </a:solidFill>
              </a:rPr>
              <a:t>Data Centers</a:t>
            </a:r>
          </a:p>
        </p:txBody>
      </p:sp>
      <p:pic>
        <p:nvPicPr>
          <p:cNvPr id="35" name="Picture 2" descr="C:\Program Files\Microsoft Resource DVD Artwork\DVD_ART\Artwork_Imagery\Shapes and Graphics\Map Globe\lt blue world map.png"/>
          <p:cNvPicPr>
            <a:picLocks noChangeAspect="1" noChangeArrowheads="1"/>
          </p:cNvPicPr>
          <p:nvPr/>
        </p:nvPicPr>
        <p:blipFill>
          <a:blip r:embed="rId3" cstate="print">
            <a:duotone>
              <a:schemeClr val="accent1">
                <a:shade val="45000"/>
                <a:satMod val="135000"/>
              </a:schemeClr>
              <a:prstClr val="white"/>
            </a:duotone>
          </a:blip>
          <a:srcRect l="4589" r="2248"/>
          <a:stretch>
            <a:fillRect/>
          </a:stretch>
        </p:blipFill>
        <p:spPr bwMode="auto">
          <a:xfrm>
            <a:off x="0" y="1150370"/>
            <a:ext cx="9144000" cy="5080000"/>
          </a:xfrm>
          <a:prstGeom prst="rect">
            <a:avLst/>
          </a:prstGeom>
          <a:noFill/>
          <a:ln w="9525">
            <a:noFill/>
            <a:miter lim="800000"/>
            <a:headEnd/>
            <a:tailEnd/>
          </a:ln>
        </p:spPr>
      </p:pic>
      <p:sp>
        <p:nvSpPr>
          <p:cNvPr id="36" name="Oval 35"/>
          <p:cNvSpPr/>
          <p:nvPr/>
        </p:nvSpPr>
        <p:spPr>
          <a:xfrm>
            <a:off x="902868" y="2458246"/>
            <a:ext cx="252248" cy="236483"/>
          </a:xfrm>
          <a:prstGeom prst="ellipse">
            <a:avLst/>
          </a:prstGeom>
          <a:gradFill flip="none" rotWithShape="1">
            <a:gsLst>
              <a:gs pos="0">
                <a:srgbClr val="FFDDDE"/>
              </a:gs>
              <a:gs pos="100000">
                <a:srgbClr val="FFCC00"/>
              </a:gs>
            </a:gsLst>
            <a:lin ang="4200000" scaled="0"/>
            <a:tileRect/>
          </a:gra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sz="1600" dirty="0" smtClean="0"/>
          </a:p>
        </p:txBody>
      </p:sp>
      <p:sp>
        <p:nvSpPr>
          <p:cNvPr id="37" name="Oval 36"/>
          <p:cNvSpPr/>
          <p:nvPr/>
        </p:nvSpPr>
        <p:spPr>
          <a:xfrm>
            <a:off x="2163803" y="2589703"/>
            <a:ext cx="252248" cy="236483"/>
          </a:xfrm>
          <a:prstGeom prst="ellipse">
            <a:avLst/>
          </a:prstGeom>
          <a:gradFill flip="none" rotWithShape="1">
            <a:gsLst>
              <a:gs pos="0">
                <a:srgbClr val="FFDDDE"/>
              </a:gs>
              <a:gs pos="100000">
                <a:srgbClr val="FFCC00"/>
              </a:gs>
            </a:gsLst>
            <a:lin ang="4200000" scaled="0"/>
            <a:tileRect/>
          </a:gra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sz="1600" dirty="0" smtClean="0"/>
          </a:p>
        </p:txBody>
      </p:sp>
      <p:sp>
        <p:nvSpPr>
          <p:cNvPr id="38" name="Oval 37"/>
          <p:cNvSpPr/>
          <p:nvPr/>
        </p:nvSpPr>
        <p:spPr>
          <a:xfrm>
            <a:off x="7624903" y="2304667"/>
            <a:ext cx="252248" cy="236483"/>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sz="1600" dirty="0"/>
          </a:p>
        </p:txBody>
      </p:sp>
      <p:sp>
        <p:nvSpPr>
          <p:cNvPr id="42" name="TextBox 41"/>
          <p:cNvSpPr txBox="1"/>
          <p:nvPr/>
        </p:nvSpPr>
        <p:spPr>
          <a:xfrm>
            <a:off x="1126624" y="2293131"/>
            <a:ext cx="1406219" cy="313932"/>
          </a:xfrm>
          <a:prstGeom prst="rect">
            <a:avLst/>
          </a:prstGeom>
          <a:noFill/>
        </p:spPr>
        <p:txBody>
          <a:bodyPr wrap="none" lIns="0" tIns="0" rIns="0" bIns="91440" rtlCol="0">
            <a:spAutoFit/>
          </a:bodyPr>
          <a:lstStyle/>
          <a:p>
            <a:pPr algn="ctr">
              <a:lnSpc>
                <a:spcPct val="90000"/>
              </a:lnSpc>
            </a:pPr>
            <a:r>
              <a:rPr lang="en-US" sz="1600" dirty="0" smtClean="0">
                <a:gradFill>
                  <a:gsLst>
                    <a:gs pos="49000">
                      <a:schemeClr val="tx2"/>
                    </a:gs>
                    <a:gs pos="100000">
                      <a:schemeClr val="tx2"/>
                    </a:gs>
                  </a:gsLst>
                  <a:lin ang="5400000" scaled="0"/>
                </a:gradFill>
              </a:rPr>
              <a:t>North America</a:t>
            </a:r>
            <a:endParaRPr lang="en-US" sz="1600" dirty="0">
              <a:gradFill>
                <a:gsLst>
                  <a:gs pos="49000">
                    <a:schemeClr val="tx2"/>
                  </a:gs>
                  <a:gs pos="100000">
                    <a:schemeClr val="tx2"/>
                  </a:gs>
                </a:gsLst>
                <a:lin ang="5400000" scaled="0"/>
              </a:gradFill>
            </a:endParaRPr>
          </a:p>
        </p:txBody>
      </p:sp>
      <p:sp>
        <p:nvSpPr>
          <p:cNvPr id="43" name="TextBox 42"/>
          <p:cNvSpPr txBox="1"/>
          <p:nvPr/>
        </p:nvSpPr>
        <p:spPr>
          <a:xfrm>
            <a:off x="2445250" y="3773017"/>
            <a:ext cx="1439881" cy="535531"/>
          </a:xfrm>
          <a:prstGeom prst="rect">
            <a:avLst/>
          </a:prstGeom>
          <a:noFill/>
        </p:spPr>
        <p:txBody>
          <a:bodyPr wrap="none" lIns="0" tIns="0" rIns="0" bIns="91440" rtlCol="0">
            <a:spAutoFit/>
          </a:bodyPr>
          <a:lstStyle/>
          <a:p>
            <a:pPr algn="ctr">
              <a:lnSpc>
                <a:spcPct val="90000"/>
              </a:lnSpc>
            </a:pPr>
            <a:r>
              <a:rPr lang="en-US" sz="1600" dirty="0" smtClean="0">
                <a:gradFill>
                  <a:gsLst>
                    <a:gs pos="49000">
                      <a:schemeClr val="tx2"/>
                    </a:gs>
                    <a:gs pos="100000">
                      <a:schemeClr val="tx2"/>
                    </a:gs>
                  </a:gsLst>
                  <a:lin ang="5400000" scaled="0"/>
                </a:gradFill>
              </a:rPr>
              <a:t>Central and</a:t>
            </a:r>
            <a:br>
              <a:rPr lang="en-US" sz="1600" dirty="0" smtClean="0">
                <a:gradFill>
                  <a:gsLst>
                    <a:gs pos="49000">
                      <a:schemeClr val="tx2"/>
                    </a:gs>
                    <a:gs pos="100000">
                      <a:schemeClr val="tx2"/>
                    </a:gs>
                  </a:gsLst>
                  <a:lin ang="5400000" scaled="0"/>
                </a:gradFill>
              </a:rPr>
            </a:br>
            <a:r>
              <a:rPr lang="en-US" sz="1600" dirty="0" smtClean="0">
                <a:gradFill>
                  <a:gsLst>
                    <a:gs pos="49000">
                      <a:schemeClr val="tx2"/>
                    </a:gs>
                    <a:gs pos="100000">
                      <a:schemeClr val="tx2"/>
                    </a:gs>
                  </a:gsLst>
                  <a:lin ang="5400000" scaled="0"/>
                </a:gradFill>
              </a:rPr>
              <a:t>South America</a:t>
            </a:r>
            <a:endParaRPr lang="en-US" sz="1600" dirty="0">
              <a:gradFill>
                <a:gsLst>
                  <a:gs pos="49000">
                    <a:schemeClr val="tx2"/>
                  </a:gs>
                  <a:gs pos="100000">
                    <a:schemeClr val="tx2"/>
                  </a:gs>
                </a:gsLst>
                <a:lin ang="5400000" scaled="0"/>
              </a:gradFill>
            </a:endParaRPr>
          </a:p>
        </p:txBody>
      </p:sp>
      <p:sp>
        <p:nvSpPr>
          <p:cNvPr id="44" name="TextBox 43"/>
          <p:cNvSpPr txBox="1"/>
          <p:nvPr/>
        </p:nvSpPr>
        <p:spPr>
          <a:xfrm>
            <a:off x="4473240" y="2228266"/>
            <a:ext cx="705321" cy="313932"/>
          </a:xfrm>
          <a:prstGeom prst="rect">
            <a:avLst/>
          </a:prstGeom>
          <a:noFill/>
        </p:spPr>
        <p:txBody>
          <a:bodyPr wrap="none" lIns="0" tIns="0" rIns="0" bIns="91440" rtlCol="0">
            <a:spAutoFit/>
          </a:bodyPr>
          <a:lstStyle/>
          <a:p>
            <a:pPr algn="ctr">
              <a:lnSpc>
                <a:spcPct val="90000"/>
              </a:lnSpc>
            </a:pPr>
            <a:r>
              <a:rPr lang="en-US" sz="1600" dirty="0" smtClean="0">
                <a:gradFill>
                  <a:gsLst>
                    <a:gs pos="49000">
                      <a:schemeClr val="tx2"/>
                    </a:gs>
                    <a:gs pos="100000">
                      <a:schemeClr val="tx2"/>
                    </a:gs>
                  </a:gsLst>
                  <a:lin ang="5400000" scaled="0"/>
                </a:gradFill>
              </a:rPr>
              <a:t>Europe</a:t>
            </a:r>
            <a:endParaRPr lang="en-US" sz="1600" dirty="0">
              <a:gradFill>
                <a:gsLst>
                  <a:gs pos="49000">
                    <a:schemeClr val="tx2"/>
                  </a:gs>
                  <a:gs pos="100000">
                    <a:schemeClr val="tx2"/>
                  </a:gs>
                </a:gsLst>
                <a:lin ang="5400000" scaled="0"/>
              </a:gradFill>
            </a:endParaRPr>
          </a:p>
        </p:txBody>
      </p:sp>
      <p:sp>
        <p:nvSpPr>
          <p:cNvPr id="45" name="TextBox 44"/>
          <p:cNvSpPr txBox="1"/>
          <p:nvPr/>
        </p:nvSpPr>
        <p:spPr>
          <a:xfrm>
            <a:off x="6537277" y="2265530"/>
            <a:ext cx="432811" cy="313932"/>
          </a:xfrm>
          <a:prstGeom prst="rect">
            <a:avLst/>
          </a:prstGeom>
          <a:noFill/>
        </p:spPr>
        <p:txBody>
          <a:bodyPr wrap="none" lIns="0" tIns="0" rIns="0" bIns="91440" rtlCol="0">
            <a:spAutoFit/>
          </a:bodyPr>
          <a:lstStyle/>
          <a:p>
            <a:pPr algn="ctr">
              <a:lnSpc>
                <a:spcPct val="90000"/>
              </a:lnSpc>
            </a:pPr>
            <a:r>
              <a:rPr lang="en-US" sz="1600" dirty="0" smtClean="0">
                <a:gradFill>
                  <a:gsLst>
                    <a:gs pos="49000">
                      <a:schemeClr val="tx2"/>
                    </a:gs>
                    <a:gs pos="100000">
                      <a:schemeClr val="tx2"/>
                    </a:gs>
                  </a:gsLst>
                  <a:lin ang="5400000" scaled="0"/>
                </a:gradFill>
              </a:rPr>
              <a:t>Asia</a:t>
            </a:r>
            <a:endParaRPr lang="en-US" sz="1600" dirty="0">
              <a:gradFill>
                <a:gsLst>
                  <a:gs pos="49000">
                    <a:schemeClr val="tx2"/>
                  </a:gs>
                  <a:gs pos="100000">
                    <a:schemeClr val="tx2"/>
                  </a:gs>
                </a:gsLst>
                <a:lin ang="5400000" scaled="0"/>
              </a:gradFill>
            </a:endParaRPr>
          </a:p>
        </p:txBody>
      </p:sp>
      <p:sp>
        <p:nvSpPr>
          <p:cNvPr id="46" name="TextBox 45"/>
          <p:cNvSpPr txBox="1"/>
          <p:nvPr/>
        </p:nvSpPr>
        <p:spPr>
          <a:xfrm>
            <a:off x="4858602" y="2988860"/>
            <a:ext cx="581891" cy="313932"/>
          </a:xfrm>
          <a:prstGeom prst="rect">
            <a:avLst/>
          </a:prstGeom>
          <a:noFill/>
        </p:spPr>
        <p:txBody>
          <a:bodyPr wrap="none" lIns="0" tIns="0" rIns="0" bIns="91440" rtlCol="0">
            <a:spAutoFit/>
          </a:bodyPr>
          <a:lstStyle/>
          <a:p>
            <a:pPr algn="ctr">
              <a:lnSpc>
                <a:spcPct val="90000"/>
              </a:lnSpc>
            </a:pPr>
            <a:r>
              <a:rPr lang="en-US" sz="1600" dirty="0" smtClean="0">
                <a:gradFill>
                  <a:gsLst>
                    <a:gs pos="49000">
                      <a:schemeClr val="tx2"/>
                    </a:gs>
                    <a:gs pos="100000">
                      <a:schemeClr val="tx2"/>
                    </a:gs>
                  </a:gsLst>
                  <a:lin ang="5400000" scaled="0"/>
                </a:gradFill>
              </a:rPr>
              <a:t>Africa</a:t>
            </a:r>
            <a:endParaRPr lang="en-US" sz="1600" dirty="0">
              <a:gradFill>
                <a:gsLst>
                  <a:gs pos="49000">
                    <a:schemeClr val="tx2"/>
                  </a:gs>
                  <a:gs pos="100000">
                    <a:schemeClr val="tx2"/>
                  </a:gs>
                </a:gsLst>
                <a:lin ang="5400000" scaled="0"/>
              </a:gradFill>
            </a:endParaRPr>
          </a:p>
        </p:txBody>
      </p:sp>
      <p:sp>
        <p:nvSpPr>
          <p:cNvPr id="47" name="TextBox 46"/>
          <p:cNvSpPr txBox="1"/>
          <p:nvPr/>
        </p:nvSpPr>
        <p:spPr>
          <a:xfrm>
            <a:off x="8152005" y="3831648"/>
            <a:ext cx="878446" cy="313932"/>
          </a:xfrm>
          <a:prstGeom prst="rect">
            <a:avLst/>
          </a:prstGeom>
          <a:noFill/>
        </p:spPr>
        <p:txBody>
          <a:bodyPr wrap="none" lIns="0" tIns="0" rIns="0" bIns="91440" rtlCol="0">
            <a:spAutoFit/>
          </a:bodyPr>
          <a:lstStyle/>
          <a:p>
            <a:pPr algn="ctr">
              <a:lnSpc>
                <a:spcPct val="90000"/>
              </a:lnSpc>
            </a:pPr>
            <a:r>
              <a:rPr lang="en-US" sz="1600" dirty="0" smtClean="0">
                <a:gradFill>
                  <a:gsLst>
                    <a:gs pos="49000">
                      <a:schemeClr val="tx2"/>
                    </a:gs>
                    <a:gs pos="100000">
                      <a:schemeClr val="tx2"/>
                    </a:gs>
                  </a:gsLst>
                  <a:lin ang="5400000" scaled="0"/>
                </a:gradFill>
              </a:rPr>
              <a:t>Australia</a:t>
            </a:r>
            <a:endParaRPr lang="en-US" sz="1600" dirty="0">
              <a:gradFill>
                <a:gsLst>
                  <a:gs pos="49000">
                    <a:schemeClr val="tx2"/>
                  </a:gs>
                  <a:gs pos="100000">
                    <a:schemeClr val="tx2"/>
                  </a:gs>
                </a:gsLst>
                <a:lin ang="5400000" scaled="0"/>
              </a:gradFill>
            </a:endParaRPr>
          </a:p>
        </p:txBody>
      </p:sp>
      <p:sp>
        <p:nvSpPr>
          <p:cNvPr id="48" name="Oval 47"/>
          <p:cNvSpPr/>
          <p:nvPr/>
        </p:nvSpPr>
        <p:spPr>
          <a:xfrm>
            <a:off x="4175999" y="2168666"/>
            <a:ext cx="252248" cy="236483"/>
          </a:xfrm>
          <a:prstGeom prst="ellipse">
            <a:avLst/>
          </a:prstGeom>
          <a:gradFill flip="none" rotWithShape="1">
            <a:gsLst>
              <a:gs pos="0">
                <a:srgbClr val="FFDDDE"/>
              </a:gs>
              <a:gs pos="100000">
                <a:srgbClr val="FFCC00"/>
              </a:gs>
            </a:gsLst>
            <a:lin ang="4200000" scaled="0"/>
            <a:tileRect/>
          </a:gra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sz="1600" dirty="0" smtClean="0"/>
          </a:p>
        </p:txBody>
      </p:sp>
      <p:sp>
        <p:nvSpPr>
          <p:cNvPr id="49" name="Oval 48"/>
          <p:cNvSpPr/>
          <p:nvPr/>
        </p:nvSpPr>
        <p:spPr>
          <a:xfrm>
            <a:off x="4702942" y="1827703"/>
            <a:ext cx="252248" cy="236483"/>
          </a:xfrm>
          <a:prstGeom prst="ellipse">
            <a:avLst/>
          </a:prstGeom>
          <a:gradFill flip="none" rotWithShape="1">
            <a:gsLst>
              <a:gs pos="0">
                <a:srgbClr val="FFDDDE"/>
              </a:gs>
              <a:gs pos="100000">
                <a:srgbClr val="FFCC00"/>
              </a:gs>
            </a:gsLst>
            <a:lin ang="4200000" scaled="0"/>
            <a:tileRect/>
          </a:gra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dirty="0" smtClean="0"/>
          </a:p>
        </p:txBody>
      </p:sp>
      <p:sp>
        <p:nvSpPr>
          <p:cNvPr id="50" name="Oval 49"/>
          <p:cNvSpPr/>
          <p:nvPr/>
        </p:nvSpPr>
        <p:spPr>
          <a:xfrm>
            <a:off x="7647619" y="3300042"/>
            <a:ext cx="252248" cy="236483"/>
          </a:xfrm>
          <a:prstGeom prst="ellipse">
            <a:avLst/>
          </a:prstGeom>
          <a:gradFill flip="none" rotWithShape="1">
            <a:gsLst>
              <a:gs pos="0">
                <a:srgbClr val="FFDDDE"/>
              </a:gs>
              <a:gs pos="100000">
                <a:srgbClr val="FFCC00"/>
              </a:gs>
            </a:gsLst>
            <a:lin ang="4200000" scaled="0"/>
            <a:tileRect/>
          </a:gra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sz="1600" dirty="0" smtClean="0"/>
          </a:p>
        </p:txBody>
      </p:sp>
      <p:grpSp>
        <p:nvGrpSpPr>
          <p:cNvPr id="51" name="Group 24"/>
          <p:cNvGrpSpPr/>
          <p:nvPr/>
        </p:nvGrpSpPr>
        <p:grpSpPr>
          <a:xfrm>
            <a:off x="5067049" y="5209493"/>
            <a:ext cx="3377807" cy="369332"/>
            <a:chOff x="4319222" y="5525869"/>
            <a:chExt cx="2057400" cy="369332"/>
          </a:xfrm>
        </p:grpSpPr>
        <p:sp>
          <p:nvSpPr>
            <p:cNvPr id="52" name="Oval 51"/>
            <p:cNvSpPr/>
            <p:nvPr/>
          </p:nvSpPr>
          <p:spPr>
            <a:xfrm>
              <a:off x="4400281" y="5548952"/>
              <a:ext cx="151006" cy="242248"/>
            </a:xfrm>
            <a:prstGeom prst="ellipse">
              <a:avLst/>
            </a:prstGeom>
            <a:gradFill flip="none" rotWithShape="1">
              <a:gsLst>
                <a:gs pos="0">
                  <a:srgbClr val="FFDDDE"/>
                </a:gs>
                <a:gs pos="100000">
                  <a:srgbClr val="FFCC00"/>
                </a:gs>
              </a:gsLst>
              <a:lin ang="4200000" scaled="0"/>
              <a:tileRect/>
            </a:gra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sz="2000" dirty="0" smtClean="0"/>
            </a:p>
          </p:txBody>
        </p:sp>
        <p:sp>
          <p:nvSpPr>
            <p:cNvPr id="53" name="TextBox 52"/>
            <p:cNvSpPr txBox="1"/>
            <p:nvPr/>
          </p:nvSpPr>
          <p:spPr>
            <a:xfrm>
              <a:off x="4319222" y="5525869"/>
              <a:ext cx="2057400" cy="369332"/>
            </a:xfrm>
            <a:prstGeom prst="rect">
              <a:avLst/>
            </a:prstGeom>
            <a:noFill/>
          </p:spPr>
          <p:txBody>
            <a:bodyPr wrap="square" rtlCol="0">
              <a:spAutoFit/>
            </a:bodyPr>
            <a:lstStyle/>
            <a:p>
              <a:pPr>
                <a:lnSpc>
                  <a:spcPct val="90000"/>
                </a:lnSpc>
              </a:pPr>
              <a:r>
                <a:rPr lang="en-US" sz="2000" dirty="0" smtClean="0">
                  <a:gradFill>
                    <a:gsLst>
                      <a:gs pos="49000">
                        <a:schemeClr val="tx2"/>
                      </a:gs>
                      <a:gs pos="100000">
                        <a:schemeClr val="tx2"/>
                      </a:gs>
                    </a:gsLst>
                    <a:lin ang="5400000" scaled="0"/>
                  </a:gradFill>
                </a:rPr>
                <a:t>         Current locations</a:t>
              </a:r>
              <a:endParaRPr lang="en-US" sz="2000" dirty="0">
                <a:gradFill>
                  <a:gsLst>
                    <a:gs pos="49000">
                      <a:schemeClr val="tx2"/>
                    </a:gs>
                    <a:gs pos="100000">
                      <a:schemeClr val="tx2"/>
                    </a:gs>
                  </a:gsLst>
                  <a:lin ang="5400000" scaled="0"/>
                </a:gradFill>
              </a:endParaRPr>
            </a:p>
          </p:txBody>
        </p:sp>
      </p:grpSp>
      <p:grpSp>
        <p:nvGrpSpPr>
          <p:cNvPr id="54" name="Group 25"/>
          <p:cNvGrpSpPr/>
          <p:nvPr/>
        </p:nvGrpSpPr>
        <p:grpSpPr>
          <a:xfrm>
            <a:off x="4838450" y="5551024"/>
            <a:ext cx="3619750" cy="369332"/>
            <a:chOff x="4110957" y="5867400"/>
            <a:chExt cx="2895600" cy="369332"/>
          </a:xfrm>
        </p:grpSpPr>
        <p:sp>
          <p:nvSpPr>
            <p:cNvPr id="55" name="Oval 54"/>
            <p:cNvSpPr/>
            <p:nvPr/>
          </p:nvSpPr>
          <p:spPr>
            <a:xfrm>
              <a:off x="4400280" y="5929952"/>
              <a:ext cx="198322" cy="242248"/>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sz="2000" dirty="0"/>
            </a:p>
          </p:txBody>
        </p:sp>
        <p:sp>
          <p:nvSpPr>
            <p:cNvPr id="56" name="TextBox 55"/>
            <p:cNvSpPr txBox="1"/>
            <p:nvPr/>
          </p:nvSpPr>
          <p:spPr>
            <a:xfrm>
              <a:off x="4110957" y="5867400"/>
              <a:ext cx="2895600" cy="369332"/>
            </a:xfrm>
            <a:prstGeom prst="rect">
              <a:avLst/>
            </a:prstGeom>
            <a:noFill/>
          </p:spPr>
          <p:txBody>
            <a:bodyPr wrap="square" rtlCol="0">
              <a:spAutoFit/>
            </a:bodyPr>
            <a:lstStyle/>
            <a:p>
              <a:pPr>
                <a:lnSpc>
                  <a:spcPct val="90000"/>
                </a:lnSpc>
              </a:pPr>
              <a:r>
                <a:rPr lang="en-US" sz="2000" dirty="0" smtClean="0">
                  <a:gradFill>
                    <a:gsLst>
                      <a:gs pos="49000">
                        <a:schemeClr val="tx2"/>
                      </a:gs>
                      <a:gs pos="100000">
                        <a:schemeClr val="tx2"/>
                      </a:gs>
                    </a:gsLst>
                    <a:lin ang="5400000" scaled="0"/>
                  </a:gradFill>
                </a:rPr>
                <a:t>             Future location</a:t>
              </a:r>
              <a:endParaRPr lang="en-US" sz="2000" dirty="0">
                <a:gradFill>
                  <a:gsLst>
                    <a:gs pos="49000">
                      <a:schemeClr val="tx2"/>
                    </a:gs>
                    <a:gs pos="100000">
                      <a:schemeClr val="tx2"/>
                    </a:gs>
                  </a:gsLst>
                  <a:lin ang="5400000" scaled="0"/>
                </a:gradFill>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500"/>
                                        <p:tgtEl>
                                          <p:spTgt spid="37"/>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childTnLst>
                                </p:cTn>
                              </p:par>
                            </p:childTnLst>
                          </p:cTn>
                        </p:par>
                        <p:par>
                          <p:cTn id="16" fill="hold">
                            <p:stCondLst>
                              <p:cond delay="2000"/>
                            </p:stCondLst>
                            <p:childTnLst>
                              <p:par>
                                <p:cTn id="17" presetID="10" presetClass="entr" presetSubtype="0" fill="hold" grpId="0" nodeType="afterEffect">
                                  <p:stCondLst>
                                    <p:cond delay="50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childTnLst>
                          </p:cTn>
                        </p:par>
                        <p:par>
                          <p:cTn id="20" fill="hold">
                            <p:stCondLst>
                              <p:cond delay="3000"/>
                            </p:stCondLst>
                            <p:childTnLst>
                              <p:par>
                                <p:cTn id="21" presetID="10" presetClass="entr" presetSubtype="0" fill="hold" grpId="0" nodeType="afterEffect">
                                  <p:stCondLst>
                                    <p:cond delay="50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500"/>
                                        <p:tgtEl>
                                          <p:spTgt spid="49"/>
                                        </p:tgtEl>
                                      </p:cBhvr>
                                    </p:animEffect>
                                  </p:childTnLst>
                                </p:cTn>
                              </p:par>
                            </p:childTnLst>
                          </p:cTn>
                        </p:par>
                        <p:par>
                          <p:cTn id="24" fill="hold">
                            <p:stCondLst>
                              <p:cond delay="4000"/>
                            </p:stCondLst>
                            <p:childTnLst>
                              <p:par>
                                <p:cTn id="25" presetID="10" presetClass="entr" presetSubtype="0" fill="hold" grpId="0" nodeType="afterEffect">
                                  <p:stCondLst>
                                    <p:cond delay="500"/>
                                  </p:stCondLst>
                                  <p:childTnLst>
                                    <p:set>
                                      <p:cBhvr>
                                        <p:cTn id="26" dur="1" fill="hold">
                                          <p:stCondLst>
                                            <p:cond delay="0"/>
                                          </p:stCondLst>
                                        </p:cTn>
                                        <p:tgtEl>
                                          <p:spTgt spid="50"/>
                                        </p:tgtEl>
                                        <p:attrNameLst>
                                          <p:attrName>style.visibility</p:attrName>
                                        </p:attrNameLst>
                                      </p:cBhvr>
                                      <p:to>
                                        <p:strVal val="visible"/>
                                      </p:to>
                                    </p:set>
                                    <p:animEffect transition="in" filter="fade">
                                      <p:cBhvr>
                                        <p:cTn id="27" dur="500"/>
                                        <p:tgtEl>
                                          <p:spTgt spid="50"/>
                                        </p:tgtEl>
                                      </p:cBhvr>
                                    </p:animEffect>
                                  </p:childTnLst>
                                </p:cTn>
                              </p:par>
                              <p:par>
                                <p:cTn id="28" presetID="1" presetClass="entr" presetSubtype="0" fill="hold" nodeType="withEffect">
                                  <p:stCondLst>
                                    <p:cond delay="0"/>
                                  </p:stCondLst>
                                  <p:childTnLst>
                                    <p:set>
                                      <p:cBhvr>
                                        <p:cTn id="29" dur="1" fill="hold">
                                          <p:stCondLst>
                                            <p:cond delay="0"/>
                                          </p:stCondLst>
                                        </p:cTn>
                                        <p:tgtEl>
                                          <p:spTgt spid="51"/>
                                        </p:tgtEl>
                                        <p:attrNameLst>
                                          <p:attrName>style.visibility</p:attrName>
                                        </p:attrNameLst>
                                      </p:cBhvr>
                                      <p:to>
                                        <p:strVal val="visible"/>
                                      </p:to>
                                    </p:set>
                                  </p:childTnLst>
                                </p:cTn>
                              </p:par>
                            </p:childTnLst>
                          </p:cTn>
                        </p:par>
                        <p:par>
                          <p:cTn id="30" fill="hold">
                            <p:stCondLst>
                              <p:cond delay="5000"/>
                            </p:stCondLst>
                            <p:childTnLst>
                              <p:par>
                                <p:cTn id="31" presetID="1" presetClass="entr" presetSubtype="0" fill="hold" nodeType="afterEffect">
                                  <p:stCondLst>
                                    <p:cond delay="300"/>
                                  </p:stCondLst>
                                  <p:childTnLst>
                                    <p:set>
                                      <p:cBhvr>
                                        <p:cTn id="32"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48" grpId="0" animBg="1"/>
      <p:bldP spid="49" grpId="0" animBg="1"/>
      <p:bldP spid="5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Agenda</a:t>
            </a:r>
            <a:endParaRPr lang="en-US" dirty="0">
              <a:solidFill>
                <a:schemeClr val="tx2"/>
              </a:solidFill>
            </a:endParaRPr>
          </a:p>
        </p:txBody>
      </p:sp>
      <p:sp>
        <p:nvSpPr>
          <p:cNvPr id="5" name="Freeform 6"/>
          <p:cNvSpPr>
            <a:spLocks/>
          </p:cNvSpPr>
          <p:nvPr/>
        </p:nvSpPr>
        <p:spPr bwMode="auto">
          <a:xfrm>
            <a:off x="4600575" y="1007641"/>
            <a:ext cx="1970088" cy="1292225"/>
          </a:xfrm>
          <a:custGeom>
            <a:avLst/>
            <a:gdLst/>
            <a:ahLst/>
            <a:cxnLst>
              <a:cxn ang="0">
                <a:pos x="279" y="212"/>
              </a:cxn>
              <a:cxn ang="0">
                <a:pos x="229" y="147"/>
              </a:cxn>
              <a:cxn ang="0">
                <a:pos x="124" y="76"/>
              </a:cxn>
              <a:cxn ang="0">
                <a:pos x="0" y="50"/>
              </a:cxn>
              <a:cxn ang="0">
                <a:pos x="0" y="0"/>
              </a:cxn>
              <a:cxn ang="0">
                <a:pos x="143" y="30"/>
              </a:cxn>
              <a:cxn ang="0">
                <a:pos x="264" y="112"/>
              </a:cxn>
              <a:cxn ang="0">
                <a:pos x="323" y="187"/>
              </a:cxn>
              <a:cxn ang="0">
                <a:pos x="279" y="212"/>
              </a:cxn>
            </a:cxnLst>
            <a:rect l="0" t="0" r="r" b="b"/>
            <a:pathLst>
              <a:path w="323" h="212">
                <a:moveTo>
                  <a:pt x="279" y="212"/>
                </a:moveTo>
                <a:cubicBezTo>
                  <a:pt x="265" y="188"/>
                  <a:pt x="248" y="167"/>
                  <a:pt x="229" y="147"/>
                </a:cubicBezTo>
                <a:cubicBezTo>
                  <a:pt x="199" y="117"/>
                  <a:pt x="163" y="93"/>
                  <a:pt x="124" y="76"/>
                </a:cubicBezTo>
                <a:cubicBezTo>
                  <a:pt x="85" y="60"/>
                  <a:pt x="44" y="51"/>
                  <a:pt x="0" y="50"/>
                </a:cubicBezTo>
                <a:cubicBezTo>
                  <a:pt x="0" y="50"/>
                  <a:pt x="0" y="0"/>
                  <a:pt x="0" y="0"/>
                </a:cubicBezTo>
                <a:cubicBezTo>
                  <a:pt x="51" y="1"/>
                  <a:pt x="99" y="11"/>
                  <a:pt x="143" y="30"/>
                </a:cubicBezTo>
                <a:cubicBezTo>
                  <a:pt x="189" y="50"/>
                  <a:pt x="230" y="78"/>
                  <a:pt x="264" y="112"/>
                </a:cubicBezTo>
                <a:cubicBezTo>
                  <a:pt x="287" y="134"/>
                  <a:pt x="306" y="160"/>
                  <a:pt x="323" y="187"/>
                </a:cubicBezTo>
                <a:cubicBezTo>
                  <a:pt x="323" y="187"/>
                  <a:pt x="279" y="212"/>
                  <a:pt x="279" y="212"/>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6" name="Freeform 7"/>
          <p:cNvSpPr>
            <a:spLocks/>
          </p:cNvSpPr>
          <p:nvPr/>
        </p:nvSpPr>
        <p:spPr bwMode="auto">
          <a:xfrm>
            <a:off x="6332538" y="2196679"/>
            <a:ext cx="566738" cy="2273300"/>
          </a:xfrm>
          <a:custGeom>
            <a:avLst/>
            <a:gdLst/>
            <a:ahLst/>
            <a:cxnLst>
              <a:cxn ang="0">
                <a:pos x="93" y="186"/>
              </a:cxn>
              <a:cxn ang="0">
                <a:pos x="43" y="373"/>
              </a:cxn>
              <a:cxn ang="0">
                <a:pos x="0" y="348"/>
              </a:cxn>
              <a:cxn ang="0">
                <a:pos x="43" y="186"/>
              </a:cxn>
              <a:cxn ang="0">
                <a:pos x="0" y="25"/>
              </a:cxn>
              <a:cxn ang="0">
                <a:pos x="43" y="0"/>
              </a:cxn>
              <a:cxn ang="0">
                <a:pos x="93" y="186"/>
              </a:cxn>
            </a:cxnLst>
            <a:rect l="0" t="0" r="r" b="b"/>
            <a:pathLst>
              <a:path w="93" h="373">
                <a:moveTo>
                  <a:pt x="93" y="186"/>
                </a:moveTo>
                <a:cubicBezTo>
                  <a:pt x="93" y="254"/>
                  <a:pt x="75" y="317"/>
                  <a:pt x="43" y="373"/>
                </a:cubicBezTo>
                <a:cubicBezTo>
                  <a:pt x="43" y="373"/>
                  <a:pt x="0" y="348"/>
                  <a:pt x="0" y="348"/>
                </a:cubicBezTo>
                <a:cubicBezTo>
                  <a:pt x="27" y="300"/>
                  <a:pt x="43" y="245"/>
                  <a:pt x="43" y="186"/>
                </a:cubicBezTo>
                <a:cubicBezTo>
                  <a:pt x="43" y="128"/>
                  <a:pt x="27" y="73"/>
                  <a:pt x="0" y="25"/>
                </a:cubicBezTo>
                <a:cubicBezTo>
                  <a:pt x="0" y="25"/>
                  <a:pt x="43" y="0"/>
                  <a:pt x="43" y="0"/>
                </a:cubicBezTo>
                <a:cubicBezTo>
                  <a:pt x="75" y="55"/>
                  <a:pt x="93" y="119"/>
                  <a:pt x="93" y="186"/>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7" name="Freeform 8"/>
          <p:cNvSpPr>
            <a:spLocks/>
          </p:cNvSpPr>
          <p:nvPr/>
        </p:nvSpPr>
        <p:spPr bwMode="auto">
          <a:xfrm>
            <a:off x="2576513" y="4366791"/>
            <a:ext cx="1970088" cy="1285875"/>
          </a:xfrm>
          <a:custGeom>
            <a:avLst/>
            <a:gdLst/>
            <a:ahLst/>
            <a:cxnLst>
              <a:cxn ang="0">
                <a:pos x="323" y="211"/>
              </a:cxn>
              <a:cxn ang="0">
                <a:pos x="58" y="99"/>
              </a:cxn>
              <a:cxn ang="0">
                <a:pos x="0" y="25"/>
              </a:cxn>
              <a:cxn ang="0">
                <a:pos x="43" y="0"/>
              </a:cxn>
              <a:cxn ang="0">
                <a:pos x="94" y="64"/>
              </a:cxn>
              <a:cxn ang="0">
                <a:pos x="323" y="161"/>
              </a:cxn>
              <a:cxn ang="0">
                <a:pos x="323" y="211"/>
              </a:cxn>
            </a:cxnLst>
            <a:rect l="0" t="0" r="r" b="b"/>
            <a:pathLst>
              <a:path w="323" h="211">
                <a:moveTo>
                  <a:pt x="323" y="211"/>
                </a:moveTo>
                <a:cubicBezTo>
                  <a:pt x="220" y="210"/>
                  <a:pt x="126" y="167"/>
                  <a:pt x="58" y="99"/>
                </a:cubicBezTo>
                <a:cubicBezTo>
                  <a:pt x="36" y="77"/>
                  <a:pt x="16" y="52"/>
                  <a:pt x="0" y="25"/>
                </a:cubicBezTo>
                <a:cubicBezTo>
                  <a:pt x="0" y="25"/>
                  <a:pt x="43" y="0"/>
                  <a:pt x="43" y="0"/>
                </a:cubicBezTo>
                <a:cubicBezTo>
                  <a:pt x="57" y="23"/>
                  <a:pt x="74" y="45"/>
                  <a:pt x="94" y="64"/>
                </a:cubicBezTo>
                <a:cubicBezTo>
                  <a:pt x="153" y="123"/>
                  <a:pt x="234" y="160"/>
                  <a:pt x="323" y="161"/>
                </a:cubicBezTo>
                <a:cubicBezTo>
                  <a:pt x="323" y="161"/>
                  <a:pt x="323" y="211"/>
                  <a:pt x="323" y="211"/>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8" name="Freeform 9"/>
          <p:cNvSpPr>
            <a:spLocks/>
          </p:cNvSpPr>
          <p:nvPr/>
        </p:nvSpPr>
        <p:spPr bwMode="auto">
          <a:xfrm>
            <a:off x="2576513" y="1007641"/>
            <a:ext cx="1970088" cy="1292225"/>
          </a:xfrm>
          <a:custGeom>
            <a:avLst/>
            <a:gdLst/>
            <a:ahLst/>
            <a:cxnLst>
              <a:cxn ang="0">
                <a:pos x="0" y="187"/>
              </a:cxn>
              <a:cxn ang="0">
                <a:pos x="58" y="112"/>
              </a:cxn>
              <a:cxn ang="0">
                <a:pos x="323" y="0"/>
              </a:cxn>
              <a:cxn ang="0">
                <a:pos x="323" y="50"/>
              </a:cxn>
              <a:cxn ang="0">
                <a:pos x="94" y="147"/>
              </a:cxn>
              <a:cxn ang="0">
                <a:pos x="43" y="212"/>
              </a:cxn>
              <a:cxn ang="0">
                <a:pos x="0" y="187"/>
              </a:cxn>
            </a:cxnLst>
            <a:rect l="0" t="0" r="r" b="b"/>
            <a:pathLst>
              <a:path w="323" h="212">
                <a:moveTo>
                  <a:pt x="0" y="187"/>
                </a:moveTo>
                <a:cubicBezTo>
                  <a:pt x="16" y="160"/>
                  <a:pt x="36" y="134"/>
                  <a:pt x="58" y="112"/>
                </a:cubicBezTo>
                <a:cubicBezTo>
                  <a:pt x="126" y="44"/>
                  <a:pt x="220" y="1"/>
                  <a:pt x="323" y="0"/>
                </a:cubicBezTo>
                <a:cubicBezTo>
                  <a:pt x="323" y="0"/>
                  <a:pt x="323" y="50"/>
                  <a:pt x="323" y="50"/>
                </a:cubicBezTo>
                <a:cubicBezTo>
                  <a:pt x="234" y="51"/>
                  <a:pt x="153" y="88"/>
                  <a:pt x="94" y="147"/>
                </a:cubicBezTo>
                <a:cubicBezTo>
                  <a:pt x="74" y="167"/>
                  <a:pt x="57" y="188"/>
                  <a:pt x="43" y="212"/>
                </a:cubicBezTo>
                <a:cubicBezTo>
                  <a:pt x="43" y="212"/>
                  <a:pt x="0" y="187"/>
                  <a:pt x="0" y="187"/>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9" name="Freeform 10"/>
          <p:cNvSpPr>
            <a:spLocks/>
          </p:cNvSpPr>
          <p:nvPr/>
        </p:nvSpPr>
        <p:spPr bwMode="auto">
          <a:xfrm>
            <a:off x="2247900" y="2196679"/>
            <a:ext cx="560388" cy="2273300"/>
          </a:xfrm>
          <a:custGeom>
            <a:avLst/>
            <a:gdLst/>
            <a:ahLst/>
            <a:cxnLst>
              <a:cxn ang="0">
                <a:pos x="49" y="373"/>
              </a:cxn>
              <a:cxn ang="0">
                <a:pos x="0" y="186"/>
              </a:cxn>
              <a:cxn ang="0">
                <a:pos x="49" y="0"/>
              </a:cxn>
              <a:cxn ang="0">
                <a:pos x="92" y="25"/>
              </a:cxn>
              <a:cxn ang="0">
                <a:pos x="50" y="186"/>
              </a:cxn>
              <a:cxn ang="0">
                <a:pos x="92" y="348"/>
              </a:cxn>
              <a:cxn ang="0">
                <a:pos x="49" y="373"/>
              </a:cxn>
            </a:cxnLst>
            <a:rect l="0" t="0" r="r" b="b"/>
            <a:pathLst>
              <a:path w="92" h="373">
                <a:moveTo>
                  <a:pt x="49" y="373"/>
                </a:moveTo>
                <a:cubicBezTo>
                  <a:pt x="18" y="317"/>
                  <a:pt x="0" y="254"/>
                  <a:pt x="0" y="186"/>
                </a:cubicBezTo>
                <a:cubicBezTo>
                  <a:pt x="0" y="119"/>
                  <a:pt x="18" y="55"/>
                  <a:pt x="49" y="0"/>
                </a:cubicBezTo>
                <a:cubicBezTo>
                  <a:pt x="49" y="0"/>
                  <a:pt x="92" y="25"/>
                  <a:pt x="92" y="25"/>
                </a:cubicBezTo>
                <a:cubicBezTo>
                  <a:pt x="65" y="73"/>
                  <a:pt x="50" y="128"/>
                  <a:pt x="50" y="186"/>
                </a:cubicBezTo>
                <a:cubicBezTo>
                  <a:pt x="50" y="245"/>
                  <a:pt x="65" y="300"/>
                  <a:pt x="92" y="348"/>
                </a:cubicBezTo>
                <a:cubicBezTo>
                  <a:pt x="92" y="348"/>
                  <a:pt x="49" y="373"/>
                  <a:pt x="49" y="373"/>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10" name="Freeform 11"/>
          <p:cNvSpPr>
            <a:spLocks/>
          </p:cNvSpPr>
          <p:nvPr/>
        </p:nvSpPr>
        <p:spPr bwMode="auto">
          <a:xfrm>
            <a:off x="4600575" y="4366791"/>
            <a:ext cx="1970088" cy="1285875"/>
          </a:xfrm>
          <a:custGeom>
            <a:avLst/>
            <a:gdLst/>
            <a:ahLst/>
            <a:cxnLst>
              <a:cxn ang="0">
                <a:pos x="323" y="25"/>
              </a:cxn>
              <a:cxn ang="0">
                <a:pos x="264" y="99"/>
              </a:cxn>
              <a:cxn ang="0">
                <a:pos x="0" y="211"/>
              </a:cxn>
              <a:cxn ang="0">
                <a:pos x="0" y="161"/>
              </a:cxn>
              <a:cxn ang="0">
                <a:pos x="229" y="64"/>
              </a:cxn>
              <a:cxn ang="0">
                <a:pos x="279" y="0"/>
              </a:cxn>
              <a:cxn ang="0">
                <a:pos x="323" y="25"/>
              </a:cxn>
            </a:cxnLst>
            <a:rect l="0" t="0" r="r" b="b"/>
            <a:pathLst>
              <a:path w="323" h="211">
                <a:moveTo>
                  <a:pt x="323" y="25"/>
                </a:moveTo>
                <a:cubicBezTo>
                  <a:pt x="306" y="52"/>
                  <a:pt x="287" y="77"/>
                  <a:pt x="264" y="99"/>
                </a:cubicBezTo>
                <a:cubicBezTo>
                  <a:pt x="196" y="167"/>
                  <a:pt x="103" y="210"/>
                  <a:pt x="0" y="211"/>
                </a:cubicBezTo>
                <a:cubicBezTo>
                  <a:pt x="0" y="211"/>
                  <a:pt x="0" y="161"/>
                  <a:pt x="0" y="161"/>
                </a:cubicBezTo>
                <a:cubicBezTo>
                  <a:pt x="89" y="160"/>
                  <a:pt x="170" y="123"/>
                  <a:pt x="229" y="64"/>
                </a:cubicBezTo>
                <a:cubicBezTo>
                  <a:pt x="248" y="45"/>
                  <a:pt x="265" y="23"/>
                  <a:pt x="279" y="0"/>
                </a:cubicBezTo>
                <a:cubicBezTo>
                  <a:pt x="279" y="0"/>
                  <a:pt x="323" y="25"/>
                  <a:pt x="323" y="25"/>
                </a:cubicBezTo>
                <a:close/>
              </a:path>
            </a:pathLst>
          </a:custGeom>
          <a:gradFill flip="none" rotWithShape="1">
            <a:gsLst>
              <a:gs pos="0">
                <a:srgbClr val="EEEEEE"/>
              </a:gs>
              <a:gs pos="100000">
                <a:srgbClr val="808080"/>
              </a:gs>
            </a:gsLst>
            <a:lin ang="4200000" scaled="0"/>
            <a:tileRect/>
          </a:gradFill>
          <a:ln>
            <a:solidFill>
              <a:srgbClr val="EEEEEE">
                <a:alpha val="57255"/>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endParaRPr lang="en-US" sz="2400" dirty="0" smtClean="0">
              <a:solidFill>
                <a:schemeClr val="bg2">
                  <a:lumMod val="50000"/>
                  <a:lumOff val="50000"/>
                </a:schemeClr>
              </a:solidFill>
            </a:endParaRPr>
          </a:p>
        </p:txBody>
      </p:sp>
      <p:sp>
        <p:nvSpPr>
          <p:cNvPr id="11" name="Oval 10"/>
          <p:cNvSpPr/>
          <p:nvPr/>
        </p:nvSpPr>
        <p:spPr>
          <a:xfrm>
            <a:off x="3583108" y="2372692"/>
            <a:ext cx="1959471" cy="1959471"/>
          </a:xfrm>
          <a:prstGeom prst="ellipse">
            <a:avLst/>
          </a:prstGeom>
          <a:gradFill flip="none" rotWithShape="1">
            <a:gsLst>
              <a:gs pos="0">
                <a:srgbClr val="ABFFCF"/>
              </a:gs>
              <a:gs pos="100000">
                <a:srgbClr val="00B0F0"/>
              </a:gs>
            </a:gsLst>
            <a:lin ang="4200000" scaled="0"/>
            <a:tileRect/>
          </a:gradFill>
          <a:ln>
            <a:solidFill>
              <a:schemeClr val="accent5">
                <a:lumMod val="20000"/>
                <a:lumOff val="80000"/>
                <a:alpha val="58000"/>
              </a:scheme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800" dirty="0" smtClean="0">
                <a:solidFill>
                  <a:schemeClr val="bg1"/>
                </a:solidFill>
              </a:rPr>
              <a:t>Business</a:t>
            </a:r>
            <a:br>
              <a:rPr lang="en-US" sz="1800" dirty="0" smtClean="0">
                <a:solidFill>
                  <a:schemeClr val="bg1"/>
                </a:solidFill>
              </a:rPr>
            </a:br>
            <a:r>
              <a:rPr lang="en-US" sz="1800" dirty="0" smtClean="0">
                <a:solidFill>
                  <a:schemeClr val="bg1"/>
                </a:solidFill>
              </a:rPr>
              <a:t>Productivity</a:t>
            </a:r>
            <a:br>
              <a:rPr lang="en-US" sz="1800" dirty="0" smtClean="0">
                <a:solidFill>
                  <a:schemeClr val="bg1"/>
                </a:solidFill>
              </a:rPr>
            </a:br>
            <a:r>
              <a:rPr lang="en-US" sz="1800" dirty="0" smtClean="0">
                <a:solidFill>
                  <a:schemeClr val="bg1"/>
                </a:solidFill>
              </a:rPr>
              <a:t>Online (BPO)</a:t>
            </a:r>
          </a:p>
        </p:txBody>
      </p:sp>
      <p:sp>
        <p:nvSpPr>
          <p:cNvPr id="12" name="Oval 11"/>
          <p:cNvSpPr/>
          <p:nvPr/>
        </p:nvSpPr>
        <p:spPr>
          <a:xfrm>
            <a:off x="3877029" y="533400"/>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Carrier-class</a:t>
            </a:r>
            <a:br>
              <a:rPr lang="en-US" sz="1400" dirty="0" smtClean="0">
                <a:solidFill>
                  <a:schemeClr val="bg1"/>
                </a:solidFill>
              </a:rPr>
            </a:br>
            <a:r>
              <a:rPr lang="en-US" sz="1400" dirty="0" smtClean="0">
                <a:solidFill>
                  <a:schemeClr val="bg1"/>
                </a:solidFill>
              </a:rPr>
              <a:t>Data Centers</a:t>
            </a:r>
          </a:p>
        </p:txBody>
      </p:sp>
      <p:sp>
        <p:nvSpPr>
          <p:cNvPr id="13" name="Oval 12"/>
          <p:cNvSpPr/>
          <p:nvPr/>
        </p:nvSpPr>
        <p:spPr>
          <a:xfrm>
            <a:off x="5724446" y="1600006"/>
            <a:ext cx="1371629" cy="1371629"/>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Security</a:t>
            </a:r>
          </a:p>
        </p:txBody>
      </p:sp>
      <p:sp>
        <p:nvSpPr>
          <p:cNvPr id="14" name="Oval 13"/>
          <p:cNvSpPr/>
          <p:nvPr/>
        </p:nvSpPr>
        <p:spPr>
          <a:xfrm>
            <a:off x="5724446" y="3733220"/>
            <a:ext cx="1371629" cy="1371629"/>
          </a:xfrm>
          <a:prstGeom prst="ellipse">
            <a:avLst/>
          </a:prstGeom>
          <a:solidFill>
            <a:schemeClr val="tx1">
              <a:lumMod val="85000"/>
            </a:schemeClr>
          </a:solidFill>
          <a:ln>
            <a:solidFill>
              <a:srgbClr val="FFDDDE">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Architecture</a:t>
            </a:r>
          </a:p>
        </p:txBody>
      </p:sp>
      <p:sp>
        <p:nvSpPr>
          <p:cNvPr id="15" name="Oval 14"/>
          <p:cNvSpPr/>
          <p:nvPr/>
        </p:nvSpPr>
        <p:spPr>
          <a:xfrm>
            <a:off x="3877029" y="4799827"/>
            <a:ext cx="1371629" cy="1371629"/>
          </a:xfrm>
          <a:prstGeom prst="ellipse">
            <a:avLst/>
          </a:prstGeom>
          <a:solidFill>
            <a:schemeClr val="tx1">
              <a:lumMod val="85000"/>
            </a:schemeClr>
          </a:solidFill>
          <a:ln>
            <a:solidFill>
              <a:srgbClr val="FFDDE9">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Best-of-Breed</a:t>
            </a:r>
            <a:br>
              <a:rPr lang="en-US" sz="1400" dirty="0" smtClean="0">
                <a:solidFill>
                  <a:schemeClr val="bg1"/>
                </a:solidFill>
              </a:rPr>
            </a:br>
            <a:r>
              <a:rPr lang="en-US" sz="1400" dirty="0" smtClean="0">
                <a:solidFill>
                  <a:schemeClr val="bg1"/>
                </a:solidFill>
              </a:rPr>
              <a:t>Hardware</a:t>
            </a:r>
          </a:p>
        </p:txBody>
      </p:sp>
      <p:sp>
        <p:nvSpPr>
          <p:cNvPr id="16" name="Oval 15"/>
          <p:cNvSpPr/>
          <p:nvPr/>
        </p:nvSpPr>
        <p:spPr>
          <a:xfrm>
            <a:off x="2029612" y="3733220"/>
            <a:ext cx="1371629" cy="1371629"/>
          </a:xfrm>
          <a:prstGeom prst="ellipse">
            <a:avLst/>
          </a:prstGeom>
          <a:solidFill>
            <a:schemeClr val="tx1">
              <a:lumMod val="85000"/>
            </a:schemeClr>
          </a:solidFill>
          <a:ln>
            <a:solidFill>
              <a:srgbClr val="FFDDF4">
                <a:alpha val="57647"/>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Operational</a:t>
            </a:r>
            <a:br>
              <a:rPr lang="en-US" sz="1400" dirty="0" smtClean="0">
                <a:solidFill>
                  <a:schemeClr val="bg1"/>
                </a:solidFill>
              </a:rPr>
            </a:br>
            <a:r>
              <a:rPr lang="en-US" sz="1400" dirty="0" smtClean="0">
                <a:solidFill>
                  <a:schemeClr val="bg1"/>
                </a:solidFill>
              </a:rPr>
              <a:t>Best Practices</a:t>
            </a:r>
          </a:p>
        </p:txBody>
      </p:sp>
      <p:sp>
        <p:nvSpPr>
          <p:cNvPr id="17" name="Oval 16"/>
          <p:cNvSpPr/>
          <p:nvPr/>
        </p:nvSpPr>
        <p:spPr>
          <a:xfrm>
            <a:off x="2001625" y="1562877"/>
            <a:ext cx="1371629" cy="1371629"/>
          </a:xfrm>
          <a:prstGeom prst="ellipse">
            <a:avLst/>
          </a:prstGeom>
          <a:solidFill>
            <a:schemeClr val="tx1">
              <a:lumMod val="85000"/>
            </a:schemeClr>
          </a:solidFill>
          <a:ln>
            <a:solidFill>
              <a:srgbClr val="ECDDFF">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lvl="0" algn="ctr" fontAlgn="base">
              <a:lnSpc>
                <a:spcPct val="90000"/>
              </a:lnSpc>
              <a:spcBef>
                <a:spcPct val="0"/>
              </a:spcBef>
              <a:spcAft>
                <a:spcPct val="0"/>
              </a:spcAft>
            </a:pPr>
            <a:r>
              <a:rPr lang="en-US" sz="1400" dirty="0" smtClean="0">
                <a:solidFill>
                  <a:schemeClr val="bg1"/>
                </a:solidFill>
              </a:rPr>
              <a:t>World-class</a:t>
            </a:r>
            <a:br>
              <a:rPr lang="en-US" sz="1400" dirty="0" smtClean="0">
                <a:solidFill>
                  <a:schemeClr val="bg1"/>
                </a:solidFill>
              </a:rPr>
            </a:br>
            <a:r>
              <a:rPr lang="en-US" sz="1400" dirty="0" smtClean="0">
                <a:solidFill>
                  <a:schemeClr val="bg1"/>
                </a:solidFill>
              </a:rPr>
              <a:t>Support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up)">
                                      <p:cBhvr>
                                        <p:cTn id="25" dur="500"/>
                                        <p:tgtEl>
                                          <p:spTgt spid="6"/>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right)">
                                      <p:cBhvr>
                                        <p:cTn id="32" dur="500"/>
                                        <p:tgtEl>
                                          <p:spTgt spid="10"/>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right)">
                                      <p:cBhvr>
                                        <p:cTn id="39" dur="500"/>
                                        <p:tgtEl>
                                          <p:spTgt spid="7"/>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down)">
                                      <p:cBhvr>
                                        <p:cTn id="46" dur="500"/>
                                        <p:tgtEl>
                                          <p:spTgt spid="9"/>
                                        </p:tgtEl>
                                      </p:cBhvr>
                                    </p:animEffect>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left)">
                                      <p:cBhvr>
                                        <p:cTn id="5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a:t>Microsoft Online Thinks About </a:t>
            </a:r>
            <a:r>
              <a:rPr lang="en-US" dirty="0" smtClean="0"/>
              <a:t>Security </a:t>
            </a:r>
            <a:r>
              <a:rPr lang="en-US" dirty="0"/>
              <a:t>from 3 Perspectives</a:t>
            </a:r>
            <a:r>
              <a:rPr lang="en-US" dirty="0" smtClean="0"/>
              <a:t>:</a:t>
            </a:r>
            <a:endParaRPr lang="en-US" dirty="0">
              <a:solidFill>
                <a:schemeClr val="tx2"/>
              </a:solidFill>
            </a:endParaRPr>
          </a:p>
        </p:txBody>
      </p:sp>
      <p:sp>
        <p:nvSpPr>
          <p:cNvPr id="3" name="Text Placeholder 2"/>
          <p:cNvSpPr>
            <a:spLocks noGrp="1"/>
          </p:cNvSpPr>
          <p:nvPr>
            <p:ph idx="1"/>
          </p:nvPr>
        </p:nvSpPr>
        <p:spPr>
          <a:xfrm>
            <a:off x="381000" y="1705482"/>
            <a:ext cx="8382000" cy="4561205"/>
          </a:xfrm>
        </p:spPr>
        <p:txBody>
          <a:bodyPr/>
          <a:lstStyle/>
          <a:p>
            <a:pPr marL="514350" indent="-514350">
              <a:buFont typeface="+mj-lt"/>
              <a:buAutoNum type="arabicPeriod"/>
            </a:pPr>
            <a:r>
              <a:rPr lang="en-US" sz="2000" dirty="0" smtClean="0"/>
              <a:t>Secure from the ground up</a:t>
            </a:r>
          </a:p>
          <a:p>
            <a:pPr marL="741363" lvl="1"/>
            <a:r>
              <a:rPr lang="en-US" sz="1800" dirty="0" smtClean="0"/>
              <a:t>Carrier-class data centers</a:t>
            </a:r>
          </a:p>
          <a:p>
            <a:pPr marL="741363" lvl="1"/>
            <a:r>
              <a:rPr lang="en-US" sz="2000" dirty="0" smtClean="0"/>
              <a:t>Multiple</a:t>
            </a:r>
            <a:r>
              <a:rPr lang="en-US" sz="1800" dirty="0" smtClean="0"/>
              <a:t> layers of security protecting your data</a:t>
            </a:r>
          </a:p>
          <a:p>
            <a:pPr marL="741363" lvl="1"/>
            <a:r>
              <a:rPr lang="en-US" sz="1800" dirty="0" smtClean="0"/>
              <a:t>Secure development life cycle</a:t>
            </a:r>
          </a:p>
          <a:p>
            <a:pPr marL="514350" indent="-514350">
              <a:buFont typeface="+mj-lt"/>
              <a:buAutoNum type="arabicPeriod"/>
            </a:pPr>
            <a:r>
              <a:rPr lang="en-US" sz="2000" dirty="0" smtClean="0"/>
              <a:t>Secure in knowing your data will be there when you need it</a:t>
            </a:r>
          </a:p>
          <a:p>
            <a:pPr marL="741363" lvl="1"/>
            <a:r>
              <a:rPr lang="en-US" sz="1800" dirty="0" smtClean="0"/>
              <a:t>Operational best practices</a:t>
            </a:r>
          </a:p>
          <a:p>
            <a:pPr marL="741363" lvl="1"/>
            <a:r>
              <a:rPr lang="en-US" sz="1800" dirty="0" smtClean="0"/>
              <a:t>Complete n+1 redundancy</a:t>
            </a:r>
          </a:p>
          <a:p>
            <a:pPr marL="741363" lvl="1"/>
            <a:r>
              <a:rPr lang="en-US" sz="1800" dirty="0" smtClean="0"/>
              <a:t>Best-of-breed hardware</a:t>
            </a:r>
          </a:p>
          <a:p>
            <a:pPr marL="514350" indent="-514350">
              <a:buFont typeface="+mj-lt"/>
              <a:buAutoNum type="arabicPeriod"/>
            </a:pPr>
            <a:r>
              <a:rPr lang="en-US" sz="2000" dirty="0" smtClean="0"/>
              <a:t>Security through peace of mind</a:t>
            </a:r>
          </a:p>
          <a:p>
            <a:pPr marL="741363" lvl="1"/>
            <a:r>
              <a:rPr lang="en-US" sz="1800" dirty="0" smtClean="0"/>
              <a:t>Audited by a third party</a:t>
            </a:r>
          </a:p>
          <a:p>
            <a:pPr marL="741363" lvl="1"/>
            <a:r>
              <a:rPr lang="en-US" sz="1800" dirty="0" smtClean="0"/>
              <a:t>Internal audits</a:t>
            </a:r>
          </a:p>
          <a:p>
            <a:pPr marL="741363" lvl="1"/>
            <a:r>
              <a:rPr lang="en-US" sz="1800" dirty="0" smtClean="0"/>
              <a:t>Dedicated service administration resources</a:t>
            </a:r>
          </a:p>
          <a:p>
            <a:pPr marL="741363" lvl="1"/>
            <a:r>
              <a:rPr lang="en-US" sz="1800" dirty="0" smtClean="0"/>
              <a:t>24x7 support any time you need help</a:t>
            </a:r>
          </a:p>
          <a:p>
            <a:pPr marL="741363" lvl="1"/>
            <a:r>
              <a:rPr lang="en-US" sz="1800" dirty="0" smtClean="0"/>
              <a:t>Financially backed service level agreements (SLAs)</a:t>
            </a:r>
          </a:p>
          <a:p>
            <a:pPr lvl="2"/>
            <a:endParaRPr lang="en-US" dirty="0" smtClean="0"/>
          </a:p>
        </p:txBody>
      </p:sp>
      <p:sp>
        <p:nvSpPr>
          <p:cNvPr id="5" name="Oval 4"/>
          <p:cNvSpPr/>
          <p:nvPr/>
        </p:nvSpPr>
        <p:spPr>
          <a:xfrm>
            <a:off x="7873139" y="228600"/>
            <a:ext cx="889861" cy="914400"/>
          </a:xfrm>
          <a:prstGeom prst="ellipse">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fontAlgn="base">
              <a:lnSpc>
                <a:spcPct val="90000"/>
              </a:lnSpc>
              <a:spcBef>
                <a:spcPct val="0"/>
              </a:spcBef>
              <a:spcAft>
                <a:spcPct val="0"/>
              </a:spcAft>
            </a:pPr>
            <a:r>
              <a:rPr lang="en-US" sz="1100" dirty="0" smtClean="0">
                <a:solidFill>
                  <a:schemeClr val="bg1"/>
                </a:solidFill>
              </a:rPr>
              <a:t>World-class</a:t>
            </a:r>
            <a:br>
              <a:rPr lang="en-US" sz="1100" dirty="0" smtClean="0">
                <a:solidFill>
                  <a:schemeClr val="bg1"/>
                </a:solidFill>
              </a:rPr>
            </a:br>
            <a:r>
              <a:rPr lang="en-US" sz="1100" dirty="0" smtClean="0">
                <a:solidFill>
                  <a:schemeClr val="bg1"/>
                </a:solidFill>
              </a:rPr>
              <a:t>Security</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 BPO Operations Session - gailw v2">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 - BPO Operations Session - gailw v2</Template>
  <TotalTime>7</TotalTime>
  <Words>1681</Words>
  <Application>Microsoft Office PowerPoint</Application>
  <PresentationFormat>On-screen Show (4:3)</PresentationFormat>
  <Paragraphs>446</Paragraphs>
  <Slides>47</Slides>
  <Notes>46</Notes>
  <HiddenSlides>0</HiddenSlides>
  <MMClips>0</MMClips>
  <ScaleCrop>false</ScaleCrop>
  <HeadingPairs>
    <vt:vector size="4" baseType="variant">
      <vt:variant>
        <vt:lpstr>Theme</vt:lpstr>
      </vt:variant>
      <vt:variant>
        <vt:i4>2</vt:i4>
      </vt:variant>
      <vt:variant>
        <vt:lpstr>Slide Titles</vt:lpstr>
      </vt:variant>
      <vt:variant>
        <vt:i4>47</vt:i4>
      </vt:variant>
    </vt:vector>
  </HeadingPairs>
  <TitlesOfParts>
    <vt:vector size="49" baseType="lpstr">
      <vt:lpstr>TechEd09_Europe - BPO Operations Session - gailw v2</vt:lpstr>
      <vt:lpstr>TechEd09_Europe template</vt:lpstr>
      <vt:lpstr>Slide 1</vt:lpstr>
      <vt:lpstr>Critical Infrastructure and Operations for Delivering Secure, Enterprise-Class Software Services  </vt:lpstr>
      <vt:lpstr>Agenda</vt:lpstr>
      <vt:lpstr>Agenda</vt:lpstr>
      <vt:lpstr>Microsoft’s Significant  Investment</vt:lpstr>
      <vt:lpstr>Carrier-Class Data Centers</vt:lpstr>
      <vt:lpstr>Carrier-Class Data Centers</vt:lpstr>
      <vt:lpstr>Agenda</vt:lpstr>
      <vt:lpstr>Microsoft Online Thinks About Security from 3 Perspectives:</vt:lpstr>
      <vt:lpstr>Service Security</vt:lpstr>
      <vt:lpstr>Service Security</vt:lpstr>
      <vt:lpstr>Service Security</vt:lpstr>
      <vt:lpstr>Service Security</vt:lpstr>
      <vt:lpstr>Agenda</vt:lpstr>
      <vt:lpstr>BPO Logical Architecture</vt:lpstr>
      <vt:lpstr>BPO Physical Overview</vt:lpstr>
      <vt:lpstr>BPO Capacity and Reliability</vt:lpstr>
      <vt:lpstr>Agenda</vt:lpstr>
      <vt:lpstr>BPO Logical Architecture</vt:lpstr>
      <vt:lpstr>Agenda</vt:lpstr>
      <vt:lpstr>Operational Best Practices</vt:lpstr>
      <vt:lpstr>Monitoring</vt:lpstr>
      <vt:lpstr>Incident Management</vt:lpstr>
      <vt:lpstr>Issue Discovery – Monitoring </vt:lpstr>
      <vt:lpstr>Issue Discovery – Syntx</vt:lpstr>
      <vt:lpstr>Issue Discovery – Customer</vt:lpstr>
      <vt:lpstr>Continuous Improvement</vt:lpstr>
      <vt:lpstr>Issue Discovery – Infrastructure </vt:lpstr>
      <vt:lpstr>Issue Documentation</vt:lpstr>
      <vt:lpstr>Issue Escalation</vt:lpstr>
      <vt:lpstr>Issue Escalation</vt:lpstr>
      <vt:lpstr>Issue Escalation</vt:lpstr>
      <vt:lpstr>Customer View</vt:lpstr>
      <vt:lpstr>Customer View</vt:lpstr>
      <vt:lpstr>Problem Management Processes</vt:lpstr>
      <vt:lpstr>Issue-to-Problem Escalation</vt:lpstr>
      <vt:lpstr>Issue-to-Problem Escalation Flow </vt:lpstr>
      <vt:lpstr>Service Intelligence - Definition</vt:lpstr>
      <vt:lpstr>Minimize Repeat Occurrences</vt:lpstr>
      <vt:lpstr>Build a Better Service</vt:lpstr>
      <vt:lpstr>Agenda</vt:lpstr>
      <vt:lpstr>World-Class Support</vt:lpstr>
      <vt:lpstr>Slide 43</vt:lpstr>
      <vt:lpstr>Resources</vt:lpstr>
      <vt:lpstr>Related Content</vt:lpstr>
      <vt:lpstr>Slide 46</vt:lpstr>
      <vt:lpstr>Slide 47</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gailw</dc:creator>
  <dc:description>Tech·Ed Europe 2009</dc:description>
  <cp:lastModifiedBy>cn_user</cp:lastModifiedBy>
  <cp:revision>5</cp:revision>
  <dcterms:created xsi:type="dcterms:W3CDTF">2009-10-29T08:00:58Z</dcterms:created>
  <dcterms:modified xsi:type="dcterms:W3CDTF">2009-11-08T20:07:03Z</dcterms:modified>
</cp:coreProperties>
</file>