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Lst>
  <p:notesMasterIdLst>
    <p:notesMasterId r:id="rId42"/>
  </p:notesMasterIdLst>
  <p:handoutMasterIdLst>
    <p:handoutMasterId r:id="rId43"/>
  </p:handoutMasterIdLst>
  <p:sldIdLst>
    <p:sldId id="256" r:id="rId4"/>
    <p:sldId id="257" r:id="rId5"/>
    <p:sldId id="284" r:id="rId6"/>
    <p:sldId id="285" r:id="rId7"/>
    <p:sldId id="286" r:id="rId8"/>
    <p:sldId id="287"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9" r:id="rId26"/>
    <p:sldId id="306" r:id="rId27"/>
    <p:sldId id="307" r:id="rId28"/>
    <p:sldId id="308" r:id="rId29"/>
    <p:sldId id="310" r:id="rId30"/>
    <p:sldId id="311" r:id="rId31"/>
    <p:sldId id="312" r:id="rId32"/>
    <p:sldId id="313" r:id="rId33"/>
    <p:sldId id="314" r:id="rId34"/>
    <p:sldId id="315" r:id="rId35"/>
    <p:sldId id="316" r:id="rId36"/>
    <p:sldId id="317" r:id="rId37"/>
    <p:sldId id="274" r:id="rId38"/>
    <p:sldId id="282" r:id="rId39"/>
    <p:sldId id="318" r:id="rId40"/>
    <p:sldId id="280" r:id="rId4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p:scale>
          <a:sx n="90" d="100"/>
          <a:sy n="90" d="100"/>
        </p:scale>
        <p:origin x="-1446" y="-83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318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its212_puhl.pptx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8341188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36592939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endParaRPr lang="en-US"/>
          </a:p>
        </p:txBody>
      </p:sp>
      <p:sp>
        <p:nvSpPr>
          <p:cNvPr id="5" name="Rectangle 6"/>
          <p:cNvSpPr>
            <a:spLocks noGrp="1" noChangeArrowheads="1"/>
          </p:cNvSpPr>
          <p:nvPr>
            <p:ph type="ftr" sz="quarter" idx="4"/>
          </p:nvPr>
        </p:nvSpPr>
        <p:spPr>
          <a:ln/>
        </p:spPr>
        <p:txBody>
          <a:bodyPr/>
          <a:lstStyle/>
          <a:p>
            <a:endParaRPr lang="en-US"/>
          </a:p>
        </p:txBody>
      </p:sp>
      <p:sp>
        <p:nvSpPr>
          <p:cNvPr id="6" name="Rectangle 7"/>
          <p:cNvSpPr>
            <a:spLocks noGrp="1" noChangeArrowheads="1"/>
          </p:cNvSpPr>
          <p:nvPr>
            <p:ph type="sldNum" sz="quarter" idx="5"/>
          </p:nvPr>
        </p:nvSpPr>
        <p:spPr>
          <a:ln/>
        </p:spPr>
        <p:txBody>
          <a:bodyPr/>
          <a:lstStyle/>
          <a:p>
            <a:endParaRPr lang="en-US"/>
          </a:p>
        </p:txBody>
      </p:sp>
      <p:sp>
        <p:nvSpPr>
          <p:cNvPr id="305154" name="Rectangle 2"/>
          <p:cNvSpPr>
            <a:spLocks noGrp="1" noRot="1" noChangeAspect="1" noChangeArrowheads="1" noTextEdit="1"/>
          </p:cNvSpPr>
          <p:nvPr>
            <p:ph type="sldImg"/>
          </p:nvPr>
        </p:nvSpPr>
        <p:spPr>
          <a:xfrm>
            <a:off x="1143000" y="684213"/>
            <a:ext cx="4573588" cy="3430587"/>
          </a:xfrm>
          <a:ln/>
        </p:spPr>
      </p:sp>
      <p:sp>
        <p:nvSpPr>
          <p:cNvPr id="305155" name="Rectangle 3"/>
          <p:cNvSpPr>
            <a:spLocks noGrp="1" noChangeArrowheads="1"/>
          </p:cNvSpPr>
          <p:nvPr>
            <p:ph type="body" idx="1"/>
          </p:nvPr>
        </p:nvSpPr>
        <p:spPr>
          <a:xfrm>
            <a:off x="685800" y="4343400"/>
            <a:ext cx="5486400" cy="4116388"/>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notesSlide" Target="../notesSlides/notesSlide10.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36.png"/><Relationship Id="rId5" Type="http://schemas.openxmlformats.org/officeDocument/2006/relationships/image" Target="../media/image38.emf"/><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notesSlide" Target="../notesSlides/notesSlide11.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36.png"/><Relationship Id="rId5" Type="http://schemas.openxmlformats.org/officeDocument/2006/relationships/image" Target="../media/image38.emf"/><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notesSlide" Target="../notesSlides/notesSlide12.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36.png"/><Relationship Id="rId5" Type="http://schemas.openxmlformats.org/officeDocument/2006/relationships/image" Target="../media/image38.emf"/><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notesSlide" Target="../notesSlides/notesSlide13.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36.png"/><Relationship Id="rId5" Type="http://schemas.openxmlformats.org/officeDocument/2006/relationships/image" Target="../media/image38.emf"/><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47.png"/><Relationship Id="rId18" Type="http://schemas.openxmlformats.org/officeDocument/2006/relationships/image" Target="../media/image52.jpeg"/><Relationship Id="rId3" Type="http://schemas.openxmlformats.org/officeDocument/2006/relationships/image" Target="../media/image31.jpeg"/><Relationship Id="rId7" Type="http://schemas.openxmlformats.org/officeDocument/2006/relationships/image" Target="../media/image35.png"/><Relationship Id="rId12" Type="http://schemas.openxmlformats.org/officeDocument/2006/relationships/image" Target="../media/image46.jpeg"/><Relationship Id="rId17" Type="http://schemas.openxmlformats.org/officeDocument/2006/relationships/image" Target="../media/image51.jpeg"/><Relationship Id="rId2" Type="http://schemas.openxmlformats.org/officeDocument/2006/relationships/notesSlide" Target="../notesSlides/notesSlide16.xml"/><Relationship Id="rId16"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45.png"/><Relationship Id="rId5" Type="http://schemas.openxmlformats.org/officeDocument/2006/relationships/image" Target="../media/image33.png"/><Relationship Id="rId15" Type="http://schemas.openxmlformats.org/officeDocument/2006/relationships/image" Target="../media/image49.png"/><Relationship Id="rId10" Type="http://schemas.openxmlformats.org/officeDocument/2006/relationships/image" Target="../media/image44.png"/><Relationship Id="rId4" Type="http://schemas.openxmlformats.org/officeDocument/2006/relationships/image" Target="../media/image32.png"/><Relationship Id="rId9" Type="http://schemas.openxmlformats.org/officeDocument/2006/relationships/image" Target="../media/image36.png"/><Relationship Id="rId14" Type="http://schemas.openxmlformats.org/officeDocument/2006/relationships/image" Target="../media/image4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9.png"/><Relationship Id="rId3" Type="http://schemas.openxmlformats.org/officeDocument/2006/relationships/image" Target="../media/image53.png"/><Relationship Id="rId7" Type="http://schemas.openxmlformats.org/officeDocument/2006/relationships/image" Target="../media/image55.png"/><Relationship Id="rId12"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59.png"/><Relationship Id="rId5" Type="http://schemas.openxmlformats.org/officeDocument/2006/relationships/image" Target="../media/image36.png"/><Relationship Id="rId10" Type="http://schemas.openxmlformats.org/officeDocument/2006/relationships/image" Target="../media/image58.png"/><Relationship Id="rId4" Type="http://schemas.openxmlformats.org/officeDocument/2006/relationships/image" Target="../media/image54.png"/><Relationship Id="rId9"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9.png"/><Relationship Id="rId3" Type="http://schemas.openxmlformats.org/officeDocument/2006/relationships/image" Target="../media/image53.png"/><Relationship Id="rId7" Type="http://schemas.openxmlformats.org/officeDocument/2006/relationships/image" Target="../media/image55.png"/><Relationship Id="rId12"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59.png"/><Relationship Id="rId5" Type="http://schemas.openxmlformats.org/officeDocument/2006/relationships/image" Target="../media/image36.png"/><Relationship Id="rId10" Type="http://schemas.openxmlformats.org/officeDocument/2006/relationships/image" Target="../media/image58.png"/><Relationship Id="rId4" Type="http://schemas.openxmlformats.org/officeDocument/2006/relationships/image" Target="../media/image54.png"/><Relationship Id="rId9" Type="http://schemas.openxmlformats.org/officeDocument/2006/relationships/image" Target="../media/image57.png"/><Relationship Id="rId14" Type="http://schemas.openxmlformats.org/officeDocument/2006/relationships/image" Target="../media/image60.png"/></Relationships>
</file>

<file path=ppt/slides/_rels/slide31.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9.png"/><Relationship Id="rId3" Type="http://schemas.openxmlformats.org/officeDocument/2006/relationships/image" Target="../media/image53.png"/><Relationship Id="rId7" Type="http://schemas.openxmlformats.org/officeDocument/2006/relationships/image" Target="../media/image55.png"/><Relationship Id="rId12" Type="http://schemas.openxmlformats.org/officeDocument/2006/relationships/image" Target="../media/image45.png"/><Relationship Id="rId17" Type="http://schemas.openxmlformats.org/officeDocument/2006/relationships/image" Target="../media/image63.png"/><Relationship Id="rId2" Type="http://schemas.openxmlformats.org/officeDocument/2006/relationships/notesSlide" Target="../notesSlides/notesSlide31.xml"/><Relationship Id="rId16" Type="http://schemas.openxmlformats.org/officeDocument/2006/relationships/image" Target="../media/image62.png"/><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59.png"/><Relationship Id="rId5" Type="http://schemas.openxmlformats.org/officeDocument/2006/relationships/image" Target="../media/image36.png"/><Relationship Id="rId15" Type="http://schemas.openxmlformats.org/officeDocument/2006/relationships/image" Target="../media/image61.png"/><Relationship Id="rId10" Type="http://schemas.openxmlformats.org/officeDocument/2006/relationships/image" Target="../media/image58.png"/><Relationship Id="rId4" Type="http://schemas.openxmlformats.org/officeDocument/2006/relationships/image" Target="../media/image54.png"/><Relationship Id="rId9" Type="http://schemas.openxmlformats.org/officeDocument/2006/relationships/image" Target="../media/image57.png"/><Relationship Id="rId14" Type="http://schemas.openxmlformats.org/officeDocument/2006/relationships/image" Target="../media/image60.png"/></Relationships>
</file>

<file path=ppt/slides/_rels/slide32.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9.png"/><Relationship Id="rId18"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5.png"/><Relationship Id="rId12" Type="http://schemas.openxmlformats.org/officeDocument/2006/relationships/image" Target="../media/image45.png"/><Relationship Id="rId17" Type="http://schemas.openxmlformats.org/officeDocument/2006/relationships/image" Target="../media/image52.jpeg"/><Relationship Id="rId2" Type="http://schemas.openxmlformats.org/officeDocument/2006/relationships/notesSlide" Target="../notesSlides/notesSlide32.xml"/><Relationship Id="rId16" Type="http://schemas.openxmlformats.org/officeDocument/2006/relationships/image" Target="../media/image62.png"/><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59.png"/><Relationship Id="rId5" Type="http://schemas.openxmlformats.org/officeDocument/2006/relationships/image" Target="../media/image36.png"/><Relationship Id="rId15" Type="http://schemas.openxmlformats.org/officeDocument/2006/relationships/image" Target="../media/image61.png"/><Relationship Id="rId10" Type="http://schemas.openxmlformats.org/officeDocument/2006/relationships/image" Target="../media/image58.png"/><Relationship Id="rId4" Type="http://schemas.openxmlformats.org/officeDocument/2006/relationships/image" Target="../media/image54.png"/><Relationship Id="rId9" Type="http://schemas.openxmlformats.org/officeDocument/2006/relationships/image" Target="../media/image57.png"/><Relationship Id="rId14" Type="http://schemas.openxmlformats.org/officeDocument/2006/relationships/image" Target="../media/image60.png"/></Relationships>
</file>

<file path=ppt/slides/_rels/slide33.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5.png"/><Relationship Id="rId18" Type="http://schemas.openxmlformats.org/officeDocument/2006/relationships/image" Target="../media/image62.png"/><Relationship Id="rId3" Type="http://schemas.openxmlformats.org/officeDocument/2006/relationships/image" Target="../media/image53.png"/><Relationship Id="rId21" Type="http://schemas.openxmlformats.org/officeDocument/2006/relationships/image" Target="../media/image64.png"/><Relationship Id="rId7" Type="http://schemas.openxmlformats.org/officeDocument/2006/relationships/image" Target="../media/image55.png"/><Relationship Id="rId12" Type="http://schemas.openxmlformats.org/officeDocument/2006/relationships/image" Target="../media/image47.png"/><Relationship Id="rId17" Type="http://schemas.openxmlformats.org/officeDocument/2006/relationships/image" Target="../media/image61.png"/><Relationship Id="rId2" Type="http://schemas.openxmlformats.org/officeDocument/2006/relationships/notesSlide" Target="../notesSlides/notesSlide33.xml"/><Relationship Id="rId16" Type="http://schemas.openxmlformats.org/officeDocument/2006/relationships/image" Target="../media/image60.png"/><Relationship Id="rId20" Type="http://schemas.openxmlformats.org/officeDocument/2006/relationships/image" Target="../media/image63.png"/><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59.png"/><Relationship Id="rId5" Type="http://schemas.openxmlformats.org/officeDocument/2006/relationships/image" Target="../media/image36.png"/><Relationship Id="rId15" Type="http://schemas.openxmlformats.org/officeDocument/2006/relationships/image" Target="../media/image49.png"/><Relationship Id="rId23" Type="http://schemas.openxmlformats.org/officeDocument/2006/relationships/image" Target="../media/image66.png"/><Relationship Id="rId10" Type="http://schemas.openxmlformats.org/officeDocument/2006/relationships/image" Target="../media/image58.png"/><Relationship Id="rId19" Type="http://schemas.openxmlformats.org/officeDocument/2006/relationships/image" Target="../media/image52.jpeg"/><Relationship Id="rId4" Type="http://schemas.openxmlformats.org/officeDocument/2006/relationships/image" Target="../media/image54.png"/><Relationship Id="rId9" Type="http://schemas.openxmlformats.org/officeDocument/2006/relationships/image" Target="../media/image57.png"/><Relationship Id="rId14" Type="http://schemas.openxmlformats.org/officeDocument/2006/relationships/image" Target="../media/image44.png"/><Relationship Id="rId22" Type="http://schemas.openxmlformats.org/officeDocument/2006/relationships/image" Target="../media/image6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7.png"/><Relationship Id="rId7" Type="http://schemas.openxmlformats.org/officeDocument/2006/relationships/image" Target="../media/image69.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68.png"/><Relationship Id="rId11" Type="http://schemas.openxmlformats.org/officeDocument/2006/relationships/image" Target="../media/image71.png"/><Relationship Id="rId5" Type="http://schemas.openxmlformats.org/officeDocument/2006/relationships/hyperlink" Target="http://microsoft.com/technet" TargetMode="External"/><Relationship Id="rId10" Type="http://schemas.openxmlformats.org/officeDocument/2006/relationships/image" Target="../media/image7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4.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7.xml"/><Relationship Id="rId7" Type="http://schemas.openxmlformats.org/officeDocument/2006/relationships/image" Target="../media/image34.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6.png"/><Relationship Id="rId4" Type="http://schemas.openxmlformats.org/officeDocument/2006/relationships/image" Target="../media/image31.jpeg"/><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04800" y="3779520"/>
            <a:ext cx="4419600" cy="23622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Server</a:t>
            </a:r>
          </a:p>
        </p:txBody>
      </p:sp>
      <p:sp>
        <p:nvSpPr>
          <p:cNvPr id="15" name="Rounded Rectangle 14"/>
          <p:cNvSpPr/>
          <p:nvPr/>
        </p:nvSpPr>
        <p:spPr>
          <a:xfrm>
            <a:off x="613144" y="4236720"/>
            <a:ext cx="3802912" cy="838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chemeClr val="bg1">
                    <a:lumMod val="85000"/>
                    <a:lumOff val="15000"/>
                  </a:schemeClr>
                </a:solidFill>
                <a:effectLst>
                  <a:outerShdw blurRad="38100" dist="38100" dir="2700000" algn="tl">
                    <a:srgbClr val="000000">
                      <a:alpha val="43137"/>
                    </a:srgbClr>
                  </a:outerShdw>
                </a:effectLst>
                <a:latin typeface="Calibri" pitchFamily="34" charset="0"/>
              </a:rPr>
              <a:t>Management APIs and UX</a:t>
            </a:r>
          </a:p>
        </p:txBody>
      </p:sp>
      <p:sp>
        <p:nvSpPr>
          <p:cNvPr id="13" name="Rounded Rectangle 12"/>
          <p:cNvSpPr/>
          <p:nvPr/>
        </p:nvSpPr>
        <p:spPr>
          <a:xfrm>
            <a:off x="613144" y="5151120"/>
            <a:ext cx="1215656" cy="838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Card Issuance</a:t>
            </a:r>
          </a:p>
        </p:txBody>
      </p:sp>
      <p:sp>
        <p:nvSpPr>
          <p:cNvPr id="14" name="Rounded Rectangle 13"/>
          <p:cNvSpPr/>
          <p:nvPr/>
        </p:nvSpPr>
        <p:spPr>
          <a:xfrm>
            <a:off x="3200400" y="515112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a:t>
            </a:r>
          </a:p>
        </p:txBody>
      </p:sp>
      <p:sp>
        <p:nvSpPr>
          <p:cNvPr id="11" name="Rounded Rectangle 10"/>
          <p:cNvSpPr/>
          <p:nvPr/>
        </p:nvSpPr>
        <p:spPr>
          <a:xfrm>
            <a:off x="1905000" y="515112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a:t>
            </a:r>
          </a:p>
        </p:txBody>
      </p:sp>
      <p:sp>
        <p:nvSpPr>
          <p:cNvPr id="2" name="Title 1"/>
          <p:cNvSpPr>
            <a:spLocks noGrp="1"/>
          </p:cNvSpPr>
          <p:nvPr>
            <p:ph type="title"/>
          </p:nvPr>
        </p:nvSpPr>
        <p:spPr/>
        <p:txBody>
          <a:bodyPr/>
          <a:lstStyle/>
          <a:p>
            <a:r>
              <a:rPr smtClean="0"/>
              <a:t>Geneva Server Components</a:t>
            </a:r>
            <a:endParaRPr lang="en-US" dirty="0"/>
          </a:p>
        </p:txBody>
      </p:sp>
      <p:pic>
        <p:nvPicPr>
          <p:cNvPr id="3"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a:off x="7086600" y="838200"/>
            <a:ext cx="1600200" cy="1600200"/>
          </a:xfrm>
          <a:prstGeom prst="rect">
            <a:avLst/>
          </a:prstGeom>
          <a:noFill/>
        </p:spPr>
      </p:pic>
      <p:grpSp>
        <p:nvGrpSpPr>
          <p:cNvPr id="4" name="Group 12"/>
          <p:cNvGrpSpPr/>
          <p:nvPr/>
        </p:nvGrpSpPr>
        <p:grpSpPr>
          <a:xfrm>
            <a:off x="152400" y="2286000"/>
            <a:ext cx="1143000" cy="1527614"/>
            <a:chOff x="5105400" y="990600"/>
            <a:chExt cx="1143000" cy="1527614"/>
          </a:xfrm>
        </p:grpSpPr>
        <p:grpSp>
          <p:nvGrpSpPr>
            <p:cNvPr id="5" name="Group 7"/>
            <p:cNvGrpSpPr/>
            <p:nvPr/>
          </p:nvGrpSpPr>
          <p:grpSpPr>
            <a:xfrm>
              <a:off x="5105400" y="990600"/>
              <a:ext cx="1143000" cy="1527614"/>
              <a:chOff x="6248400" y="1876561"/>
              <a:chExt cx="1143000" cy="1527614"/>
            </a:xfrm>
          </p:grpSpPr>
          <p:pic>
            <p:nvPicPr>
              <p:cNvPr id="7" name="Picture 11"/>
              <p:cNvPicPr>
                <a:picLocks noChangeAspect="1" noChangeArrowheads="1"/>
              </p:cNvPicPr>
              <p:nvPr/>
            </p:nvPicPr>
            <p:blipFill>
              <a:blip r:embed="rId5"/>
              <a:srcRect/>
              <a:stretch>
                <a:fillRect/>
              </a:stretch>
            </p:blipFill>
            <p:spPr bwMode="auto">
              <a:xfrm>
                <a:off x="6553200" y="1876561"/>
                <a:ext cx="762000" cy="692586"/>
              </a:xfrm>
              <a:prstGeom prst="rect">
                <a:avLst/>
              </a:prstGeom>
              <a:noFill/>
              <a:ln w="9525">
                <a:noFill/>
                <a:miter lim="800000"/>
                <a:headEnd/>
                <a:tailEnd/>
              </a:ln>
              <a:effectLst/>
            </p:spPr>
          </p:pic>
          <p:sp>
            <p:nvSpPr>
              <p:cNvPr id="8" name="TextBox 7"/>
              <p:cNvSpPr txBox="1"/>
              <p:nvPr/>
            </p:nvSpPr>
            <p:spPr>
              <a:xfrm>
                <a:off x="6248400" y="2819400"/>
                <a:ext cx="1143000" cy="584775"/>
              </a:xfrm>
              <a:prstGeom prst="rect">
                <a:avLst/>
              </a:prstGeom>
              <a:noFill/>
            </p:spPr>
            <p:txBody>
              <a:bodyPr wrap="square" rtlCol="0">
                <a:spAutoFit/>
              </a:bodyPr>
              <a:lstStyle/>
              <a:p>
                <a:pPr algn="ctr"/>
                <a:r>
                  <a:rPr lang="en-US" sz="1600" b="1" dirty="0" smtClean="0"/>
                  <a:t>Account Store</a:t>
                </a:r>
                <a:endParaRPr lang="en-US" sz="1600" b="1" dirty="0"/>
              </a:p>
            </p:txBody>
          </p:sp>
        </p:grpSp>
        <p:pic>
          <p:nvPicPr>
            <p:cNvPr id="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5105400" y="1066800"/>
              <a:ext cx="616202" cy="1219200"/>
            </a:xfrm>
            <a:prstGeom prst="rect">
              <a:avLst/>
            </a:prstGeom>
            <a:noFill/>
          </p:spPr>
        </p:pic>
      </p:grpSp>
      <p:sp>
        <p:nvSpPr>
          <p:cNvPr id="17" name="Rounded Rectangle 16"/>
          <p:cNvSpPr/>
          <p:nvPr/>
        </p:nvSpPr>
        <p:spPr>
          <a:xfrm>
            <a:off x="6134562" y="4267200"/>
            <a:ext cx="2819400" cy="14478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Proxy</a:t>
            </a:r>
          </a:p>
        </p:txBody>
      </p:sp>
      <p:sp>
        <p:nvSpPr>
          <p:cNvPr id="18" name="Rounded Rectangle 17"/>
          <p:cNvSpPr/>
          <p:nvPr/>
        </p:nvSpPr>
        <p:spPr>
          <a:xfrm>
            <a:off x="7582362" y="472440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 Proxy</a:t>
            </a:r>
          </a:p>
        </p:txBody>
      </p:sp>
      <p:sp>
        <p:nvSpPr>
          <p:cNvPr id="19" name="Rounded Rectangle 18"/>
          <p:cNvSpPr/>
          <p:nvPr/>
        </p:nvSpPr>
        <p:spPr>
          <a:xfrm>
            <a:off x="6286962" y="472440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 Proxy</a:t>
            </a:r>
          </a:p>
        </p:txBody>
      </p:sp>
      <p:sp>
        <p:nvSpPr>
          <p:cNvPr id="20" name="Freeform 19"/>
          <p:cNvSpPr/>
          <p:nvPr/>
        </p:nvSpPr>
        <p:spPr>
          <a:xfrm flipH="1">
            <a:off x="6705600" y="2286000"/>
            <a:ext cx="609600" cy="1828800"/>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p:nvPr/>
        </p:nvCxnSpPr>
        <p:spPr>
          <a:xfrm rot="10800000" flipV="1">
            <a:off x="4800600" y="5099124"/>
            <a:ext cx="1223682" cy="7863"/>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28453" y="2362200"/>
            <a:ext cx="1457707" cy="338554"/>
          </a:xfrm>
          <a:prstGeom prst="rect">
            <a:avLst/>
          </a:prstGeom>
          <a:noFill/>
        </p:spPr>
        <p:txBody>
          <a:bodyPr wrap="none" rtlCol="0">
            <a:spAutoFit/>
          </a:bodyPr>
          <a:lstStyle/>
          <a:p>
            <a:pPr algn="ctr"/>
            <a:r>
              <a:rPr lang="en-US" sz="1600" b="1" dirty="0" smtClean="0"/>
              <a:t>Internet Client </a:t>
            </a:r>
          </a:p>
        </p:txBody>
      </p:sp>
      <p:cxnSp>
        <p:nvCxnSpPr>
          <p:cNvPr id="23" name="Straight Arrow Connector 22"/>
          <p:cNvCxnSpPr/>
          <p:nvPr/>
        </p:nvCxnSpPr>
        <p:spPr>
          <a:xfrm rot="16200000" flipV="1">
            <a:off x="1051560" y="3063239"/>
            <a:ext cx="597408" cy="566929"/>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4" name="Group 60"/>
          <p:cNvGrpSpPr/>
          <p:nvPr/>
        </p:nvGrpSpPr>
        <p:grpSpPr>
          <a:xfrm>
            <a:off x="1219200" y="944880"/>
            <a:ext cx="1066800" cy="1499176"/>
            <a:chOff x="1752600" y="2362200"/>
            <a:chExt cx="1066800" cy="1499176"/>
          </a:xfrm>
        </p:grpSpPr>
        <p:grpSp>
          <p:nvGrpSpPr>
            <p:cNvPr id="25" name="Group 54"/>
            <p:cNvGrpSpPr/>
            <p:nvPr/>
          </p:nvGrpSpPr>
          <p:grpSpPr>
            <a:xfrm>
              <a:off x="1752600" y="2362200"/>
              <a:ext cx="1066800" cy="1499176"/>
              <a:chOff x="3429000" y="3654623"/>
              <a:chExt cx="1066800" cy="1499176"/>
            </a:xfrm>
          </p:grpSpPr>
          <p:pic>
            <p:nvPicPr>
              <p:cNvPr id="27" name="Picture 14" descr="C:\Program Files\Microsoft Resource DVD Artwork\DVD_ART\Artwork_Imagery\HARDWARE_IMAGERY\Illustration - Misc Hardware\XML Icons\Database blue.png"/>
              <p:cNvPicPr>
                <a:picLocks noChangeAspect="1" noChangeArrowheads="1"/>
              </p:cNvPicPr>
              <p:nvPr/>
            </p:nvPicPr>
            <p:blipFill>
              <a:blip r:embed="rId7" cstate="print"/>
              <a:srcRect/>
              <a:stretch>
                <a:fillRect/>
              </a:stretch>
            </p:blipFill>
            <p:spPr bwMode="auto">
              <a:xfrm>
                <a:off x="3886200" y="3654623"/>
                <a:ext cx="505954" cy="609600"/>
              </a:xfrm>
              <a:prstGeom prst="rect">
                <a:avLst/>
              </a:prstGeom>
              <a:noFill/>
            </p:spPr>
          </p:pic>
          <p:sp>
            <p:nvSpPr>
              <p:cNvPr id="28" name="TextBox 27"/>
              <p:cNvSpPr txBox="1"/>
              <p:nvPr/>
            </p:nvSpPr>
            <p:spPr>
              <a:xfrm>
                <a:off x="3429000" y="4569024"/>
                <a:ext cx="1066800" cy="584775"/>
              </a:xfrm>
              <a:prstGeom prst="rect">
                <a:avLst/>
              </a:prstGeom>
              <a:noFill/>
            </p:spPr>
            <p:txBody>
              <a:bodyPr wrap="square" rtlCol="0">
                <a:spAutoFit/>
              </a:bodyPr>
              <a:lstStyle/>
              <a:p>
                <a:pPr algn="ctr"/>
                <a:r>
                  <a:rPr lang="en-US" sz="1600" b="1" dirty="0" smtClean="0"/>
                  <a:t>Policy Store</a:t>
                </a:r>
                <a:endParaRPr lang="en-US" sz="1600" b="1" dirty="0"/>
              </a:p>
            </p:txBody>
          </p:sp>
        </p:grpSp>
        <p:pic>
          <p:nvPicPr>
            <p:cNvPr id="2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1752600" y="2362200"/>
              <a:ext cx="616202" cy="1219200"/>
            </a:xfrm>
            <a:prstGeom prst="rect">
              <a:avLst/>
            </a:prstGeom>
            <a:noFill/>
          </p:spPr>
        </p:pic>
      </p:grpSp>
      <p:cxnSp>
        <p:nvCxnSpPr>
          <p:cNvPr id="29" name="Straight Arrow Connector 28"/>
          <p:cNvCxnSpPr/>
          <p:nvPr/>
        </p:nvCxnSpPr>
        <p:spPr>
          <a:xfrm rot="16200000" flipV="1">
            <a:off x="1454332" y="2856411"/>
            <a:ext cx="1256044" cy="346333"/>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0"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flipH="1">
            <a:off x="3581400" y="1143000"/>
            <a:ext cx="1600200" cy="1600200"/>
          </a:xfrm>
          <a:prstGeom prst="rect">
            <a:avLst/>
          </a:prstGeom>
          <a:noFill/>
        </p:spPr>
      </p:pic>
      <p:sp>
        <p:nvSpPr>
          <p:cNvPr id="31" name="Freeform 30"/>
          <p:cNvSpPr/>
          <p:nvPr/>
        </p:nvSpPr>
        <p:spPr>
          <a:xfrm flipH="1">
            <a:off x="3581400" y="2667000"/>
            <a:ext cx="381000" cy="1014984"/>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029848" y="2667000"/>
            <a:ext cx="1454116" cy="338554"/>
          </a:xfrm>
          <a:prstGeom prst="rect">
            <a:avLst/>
          </a:prstGeom>
          <a:noFill/>
        </p:spPr>
        <p:txBody>
          <a:bodyPr wrap="none" rtlCol="0">
            <a:spAutoFit/>
          </a:bodyPr>
          <a:lstStyle/>
          <a:p>
            <a:pPr algn="ctr"/>
            <a:r>
              <a:rPr lang="en-US" sz="1600" b="1" dirty="0" smtClean="0"/>
              <a:t>Intranet Client </a:t>
            </a:r>
          </a:p>
        </p:txBody>
      </p:sp>
      <p:pic>
        <p:nvPicPr>
          <p:cNvPr id="45" name="Picture 4"/>
          <p:cNvPicPr>
            <a:picLocks noChangeAspect="1" noChangeArrowheads="1"/>
          </p:cNvPicPr>
          <p:nvPr/>
        </p:nvPicPr>
        <p:blipFill>
          <a:blip r:embed="rId8"/>
          <a:srcRect/>
          <a:stretch>
            <a:fillRect/>
          </a:stretch>
        </p:blipFill>
        <p:spPr bwMode="auto">
          <a:xfrm>
            <a:off x="5335792" y="4711845"/>
            <a:ext cx="352702" cy="740149"/>
          </a:xfrm>
          <a:prstGeom prst="rect">
            <a:avLst/>
          </a:prstGeom>
          <a:noFill/>
          <a:ln w="9525">
            <a:noFill/>
            <a:miter lim="800000"/>
            <a:headEnd/>
            <a:tailEnd/>
          </a:ln>
          <a:effectLst/>
        </p:spPr>
      </p:pic>
      <p:pic>
        <p:nvPicPr>
          <p:cNvPr id="46" name="Picture 4"/>
          <p:cNvPicPr>
            <a:picLocks noChangeAspect="1" noChangeArrowheads="1"/>
          </p:cNvPicPr>
          <p:nvPr/>
        </p:nvPicPr>
        <p:blipFill>
          <a:blip r:embed="rId8"/>
          <a:srcRect/>
          <a:stretch>
            <a:fillRect/>
          </a:stretch>
        </p:blipFill>
        <p:spPr bwMode="auto">
          <a:xfrm rot="16200000">
            <a:off x="6596230" y="3099991"/>
            <a:ext cx="352702" cy="740149"/>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07/7/12/main" xmlns="" val="3669383731"/>
      </p:ext>
    </p:extLst>
  </p:cSld>
  <p:clrMapOvr>
    <a:masterClrMapping/>
  </p:clrMapOvr>
  <p:transition advTm="2670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04800" y="3779520"/>
            <a:ext cx="4419600" cy="23622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Server</a:t>
            </a:r>
          </a:p>
        </p:txBody>
      </p:sp>
      <p:sp>
        <p:nvSpPr>
          <p:cNvPr id="15" name="Rounded Rectangle 14"/>
          <p:cNvSpPr/>
          <p:nvPr/>
        </p:nvSpPr>
        <p:spPr>
          <a:xfrm>
            <a:off x="613144" y="4236720"/>
            <a:ext cx="3802912" cy="838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chemeClr val="bg1">
                    <a:lumMod val="85000"/>
                    <a:lumOff val="15000"/>
                  </a:schemeClr>
                </a:solidFill>
                <a:effectLst>
                  <a:outerShdw blurRad="38100" dist="38100" dir="2700000" algn="tl">
                    <a:srgbClr val="000000">
                      <a:alpha val="43137"/>
                    </a:srgbClr>
                  </a:outerShdw>
                </a:effectLst>
                <a:latin typeface="Calibri" pitchFamily="34" charset="0"/>
              </a:rPr>
              <a:t>Management APIs and UX</a:t>
            </a:r>
          </a:p>
        </p:txBody>
      </p:sp>
      <p:sp>
        <p:nvSpPr>
          <p:cNvPr id="13" name="Rounded Rectangle 12"/>
          <p:cNvSpPr/>
          <p:nvPr/>
        </p:nvSpPr>
        <p:spPr>
          <a:xfrm>
            <a:off x="613144" y="5151120"/>
            <a:ext cx="1215656" cy="838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Card Issuance</a:t>
            </a:r>
          </a:p>
        </p:txBody>
      </p:sp>
      <p:sp>
        <p:nvSpPr>
          <p:cNvPr id="14" name="Rounded Rectangle 13"/>
          <p:cNvSpPr/>
          <p:nvPr/>
        </p:nvSpPr>
        <p:spPr>
          <a:xfrm>
            <a:off x="3200400" y="515112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a:t>
            </a:r>
          </a:p>
        </p:txBody>
      </p:sp>
      <p:sp>
        <p:nvSpPr>
          <p:cNvPr id="11" name="Rounded Rectangle 10"/>
          <p:cNvSpPr/>
          <p:nvPr/>
        </p:nvSpPr>
        <p:spPr>
          <a:xfrm>
            <a:off x="1905000" y="515112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a:t>
            </a:r>
          </a:p>
        </p:txBody>
      </p:sp>
      <p:sp>
        <p:nvSpPr>
          <p:cNvPr id="2" name="Title 1"/>
          <p:cNvSpPr>
            <a:spLocks noGrp="1"/>
          </p:cNvSpPr>
          <p:nvPr>
            <p:ph type="title"/>
          </p:nvPr>
        </p:nvSpPr>
        <p:spPr/>
        <p:txBody>
          <a:bodyPr/>
          <a:lstStyle/>
          <a:p>
            <a:r>
              <a:rPr smtClean="0"/>
              <a:t>Geneva Server Components</a:t>
            </a:r>
            <a:endParaRPr lang="en-US" dirty="0"/>
          </a:p>
        </p:txBody>
      </p:sp>
      <p:pic>
        <p:nvPicPr>
          <p:cNvPr id="3"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a:off x="7086600" y="838200"/>
            <a:ext cx="1600200" cy="1600200"/>
          </a:xfrm>
          <a:prstGeom prst="rect">
            <a:avLst/>
          </a:prstGeom>
          <a:noFill/>
        </p:spPr>
      </p:pic>
      <p:grpSp>
        <p:nvGrpSpPr>
          <p:cNvPr id="4" name="Group 12"/>
          <p:cNvGrpSpPr/>
          <p:nvPr/>
        </p:nvGrpSpPr>
        <p:grpSpPr>
          <a:xfrm>
            <a:off x="152400" y="2286000"/>
            <a:ext cx="1143000" cy="1527614"/>
            <a:chOff x="5105400" y="990600"/>
            <a:chExt cx="1143000" cy="1527614"/>
          </a:xfrm>
        </p:grpSpPr>
        <p:grpSp>
          <p:nvGrpSpPr>
            <p:cNvPr id="5" name="Group 7"/>
            <p:cNvGrpSpPr/>
            <p:nvPr/>
          </p:nvGrpSpPr>
          <p:grpSpPr>
            <a:xfrm>
              <a:off x="5105400" y="990600"/>
              <a:ext cx="1143000" cy="1527614"/>
              <a:chOff x="6248400" y="1876561"/>
              <a:chExt cx="1143000" cy="1527614"/>
            </a:xfrm>
          </p:grpSpPr>
          <p:pic>
            <p:nvPicPr>
              <p:cNvPr id="7" name="Picture 11"/>
              <p:cNvPicPr>
                <a:picLocks noChangeAspect="1" noChangeArrowheads="1"/>
              </p:cNvPicPr>
              <p:nvPr/>
            </p:nvPicPr>
            <p:blipFill>
              <a:blip r:embed="rId5"/>
              <a:srcRect/>
              <a:stretch>
                <a:fillRect/>
              </a:stretch>
            </p:blipFill>
            <p:spPr bwMode="auto">
              <a:xfrm>
                <a:off x="6553200" y="1876561"/>
                <a:ext cx="762000" cy="692586"/>
              </a:xfrm>
              <a:prstGeom prst="rect">
                <a:avLst/>
              </a:prstGeom>
              <a:noFill/>
              <a:ln w="9525">
                <a:noFill/>
                <a:miter lim="800000"/>
                <a:headEnd/>
                <a:tailEnd/>
              </a:ln>
              <a:effectLst/>
            </p:spPr>
          </p:pic>
          <p:sp>
            <p:nvSpPr>
              <p:cNvPr id="8" name="TextBox 7"/>
              <p:cNvSpPr txBox="1"/>
              <p:nvPr/>
            </p:nvSpPr>
            <p:spPr>
              <a:xfrm>
                <a:off x="6248400" y="2819400"/>
                <a:ext cx="1143000" cy="584775"/>
              </a:xfrm>
              <a:prstGeom prst="rect">
                <a:avLst/>
              </a:prstGeom>
              <a:noFill/>
            </p:spPr>
            <p:txBody>
              <a:bodyPr wrap="square" rtlCol="0">
                <a:spAutoFit/>
              </a:bodyPr>
              <a:lstStyle/>
              <a:p>
                <a:pPr algn="ctr"/>
                <a:r>
                  <a:rPr lang="en-US" sz="1600" b="1" dirty="0" smtClean="0"/>
                  <a:t>Account Store</a:t>
                </a:r>
                <a:endParaRPr lang="en-US" sz="1600" b="1" dirty="0"/>
              </a:p>
            </p:txBody>
          </p:sp>
        </p:grpSp>
        <p:pic>
          <p:nvPicPr>
            <p:cNvPr id="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5105400" y="1066800"/>
              <a:ext cx="616202" cy="1219200"/>
            </a:xfrm>
            <a:prstGeom prst="rect">
              <a:avLst/>
            </a:prstGeom>
            <a:noFill/>
          </p:spPr>
        </p:pic>
      </p:grpSp>
      <p:sp>
        <p:nvSpPr>
          <p:cNvPr id="17" name="Rounded Rectangle 16"/>
          <p:cNvSpPr/>
          <p:nvPr/>
        </p:nvSpPr>
        <p:spPr>
          <a:xfrm>
            <a:off x="6134562" y="4267200"/>
            <a:ext cx="2819400" cy="14478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Proxy</a:t>
            </a:r>
          </a:p>
        </p:txBody>
      </p:sp>
      <p:sp>
        <p:nvSpPr>
          <p:cNvPr id="18" name="Rounded Rectangle 17"/>
          <p:cNvSpPr/>
          <p:nvPr/>
        </p:nvSpPr>
        <p:spPr>
          <a:xfrm>
            <a:off x="7582362" y="472440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 Proxy</a:t>
            </a:r>
          </a:p>
        </p:txBody>
      </p:sp>
      <p:sp>
        <p:nvSpPr>
          <p:cNvPr id="19" name="Rounded Rectangle 18"/>
          <p:cNvSpPr/>
          <p:nvPr/>
        </p:nvSpPr>
        <p:spPr>
          <a:xfrm>
            <a:off x="6286962" y="472440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 Proxy</a:t>
            </a:r>
          </a:p>
        </p:txBody>
      </p:sp>
      <p:sp>
        <p:nvSpPr>
          <p:cNvPr id="20" name="Freeform 19"/>
          <p:cNvSpPr/>
          <p:nvPr/>
        </p:nvSpPr>
        <p:spPr>
          <a:xfrm flipH="1">
            <a:off x="6705600" y="2286000"/>
            <a:ext cx="609600" cy="1828800"/>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p:nvPr/>
        </p:nvCxnSpPr>
        <p:spPr>
          <a:xfrm rot="10800000" flipV="1">
            <a:off x="4800600" y="5099124"/>
            <a:ext cx="1223682" cy="7863"/>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28453" y="2362200"/>
            <a:ext cx="1457707" cy="338554"/>
          </a:xfrm>
          <a:prstGeom prst="rect">
            <a:avLst/>
          </a:prstGeom>
          <a:noFill/>
        </p:spPr>
        <p:txBody>
          <a:bodyPr wrap="none" rtlCol="0">
            <a:spAutoFit/>
          </a:bodyPr>
          <a:lstStyle/>
          <a:p>
            <a:pPr algn="ctr"/>
            <a:r>
              <a:rPr lang="en-US" sz="1600" b="1" dirty="0" smtClean="0"/>
              <a:t>Internet Client </a:t>
            </a:r>
          </a:p>
        </p:txBody>
      </p:sp>
      <p:cxnSp>
        <p:nvCxnSpPr>
          <p:cNvPr id="23" name="Straight Arrow Connector 22"/>
          <p:cNvCxnSpPr/>
          <p:nvPr/>
        </p:nvCxnSpPr>
        <p:spPr>
          <a:xfrm rot="16200000" flipV="1">
            <a:off x="1051560" y="3063239"/>
            <a:ext cx="597408" cy="566929"/>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Group 60"/>
          <p:cNvGrpSpPr/>
          <p:nvPr/>
        </p:nvGrpSpPr>
        <p:grpSpPr>
          <a:xfrm>
            <a:off x="1219200" y="944880"/>
            <a:ext cx="1066800" cy="1437621"/>
            <a:chOff x="1752600" y="2362200"/>
            <a:chExt cx="1066800" cy="1437621"/>
          </a:xfrm>
        </p:grpSpPr>
        <p:grpSp>
          <p:nvGrpSpPr>
            <p:cNvPr id="10" name="Group 54"/>
            <p:cNvGrpSpPr/>
            <p:nvPr/>
          </p:nvGrpSpPr>
          <p:grpSpPr>
            <a:xfrm>
              <a:off x="1752600" y="2362200"/>
              <a:ext cx="1066800" cy="1437621"/>
              <a:chOff x="3429000" y="3654623"/>
              <a:chExt cx="1066800" cy="1437621"/>
            </a:xfrm>
          </p:grpSpPr>
          <p:pic>
            <p:nvPicPr>
              <p:cNvPr id="27" name="Picture 14" descr="C:\Program Files\Microsoft Resource DVD Artwork\DVD_ART\Artwork_Imagery\HARDWARE_IMAGERY\Illustration - Misc Hardware\XML Icons\Database blue.png"/>
              <p:cNvPicPr>
                <a:picLocks noChangeAspect="1" noChangeArrowheads="1"/>
              </p:cNvPicPr>
              <p:nvPr/>
            </p:nvPicPr>
            <p:blipFill>
              <a:blip r:embed="rId7" cstate="print"/>
              <a:srcRect/>
              <a:stretch>
                <a:fillRect/>
              </a:stretch>
            </p:blipFill>
            <p:spPr bwMode="auto">
              <a:xfrm>
                <a:off x="3886200" y="3654623"/>
                <a:ext cx="505954" cy="609600"/>
              </a:xfrm>
              <a:prstGeom prst="rect">
                <a:avLst/>
              </a:prstGeom>
              <a:noFill/>
            </p:spPr>
          </p:pic>
          <p:sp>
            <p:nvSpPr>
              <p:cNvPr id="28" name="TextBox 27"/>
              <p:cNvSpPr txBox="1"/>
              <p:nvPr/>
            </p:nvSpPr>
            <p:spPr>
              <a:xfrm>
                <a:off x="3429000" y="4569024"/>
                <a:ext cx="1066800" cy="523220"/>
              </a:xfrm>
              <a:prstGeom prst="rect">
                <a:avLst/>
              </a:prstGeom>
              <a:noFill/>
            </p:spPr>
            <p:txBody>
              <a:bodyPr wrap="square" rtlCol="0">
                <a:spAutoFit/>
              </a:bodyPr>
              <a:lstStyle/>
              <a:p>
                <a:pPr algn="ctr"/>
                <a:r>
                  <a:rPr lang="en-US" sz="1400" b="1" dirty="0" smtClean="0"/>
                  <a:t>Policy Store</a:t>
                </a:r>
                <a:endParaRPr lang="en-US" sz="1400" b="1" dirty="0"/>
              </a:p>
            </p:txBody>
          </p:sp>
        </p:grpSp>
        <p:pic>
          <p:nvPicPr>
            <p:cNvPr id="2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1752600" y="2362200"/>
              <a:ext cx="616202" cy="1219200"/>
            </a:xfrm>
            <a:prstGeom prst="rect">
              <a:avLst/>
            </a:prstGeom>
            <a:noFill/>
          </p:spPr>
        </p:pic>
      </p:grpSp>
      <p:cxnSp>
        <p:nvCxnSpPr>
          <p:cNvPr id="29" name="Straight Arrow Connector 28"/>
          <p:cNvCxnSpPr/>
          <p:nvPr/>
        </p:nvCxnSpPr>
        <p:spPr>
          <a:xfrm rot="16200000" flipV="1">
            <a:off x="1318260" y="2720340"/>
            <a:ext cx="1447800" cy="426720"/>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0"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flipH="1">
            <a:off x="3581400" y="1143000"/>
            <a:ext cx="1600200" cy="1600200"/>
          </a:xfrm>
          <a:prstGeom prst="rect">
            <a:avLst/>
          </a:prstGeom>
          <a:noFill/>
        </p:spPr>
      </p:pic>
      <p:sp>
        <p:nvSpPr>
          <p:cNvPr id="31" name="Freeform 30"/>
          <p:cNvSpPr/>
          <p:nvPr/>
        </p:nvSpPr>
        <p:spPr>
          <a:xfrm flipH="1">
            <a:off x="3581400" y="2667000"/>
            <a:ext cx="381000" cy="1014984"/>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038600" y="2667000"/>
            <a:ext cx="1436612" cy="307777"/>
          </a:xfrm>
          <a:prstGeom prst="rect">
            <a:avLst/>
          </a:prstGeom>
          <a:noFill/>
        </p:spPr>
        <p:txBody>
          <a:bodyPr wrap="none" rtlCol="0">
            <a:spAutoFit/>
          </a:bodyPr>
          <a:lstStyle/>
          <a:p>
            <a:pPr algn="ctr"/>
            <a:r>
              <a:rPr lang="en-US" sz="1400" b="1" dirty="0" smtClean="0"/>
              <a:t>Intranet Client </a:t>
            </a:r>
          </a:p>
        </p:txBody>
      </p:sp>
      <p:pic>
        <p:nvPicPr>
          <p:cNvPr id="45" name="Picture 4"/>
          <p:cNvPicPr>
            <a:picLocks noChangeAspect="1" noChangeArrowheads="1"/>
          </p:cNvPicPr>
          <p:nvPr/>
        </p:nvPicPr>
        <p:blipFill>
          <a:blip r:embed="rId8"/>
          <a:srcRect/>
          <a:stretch>
            <a:fillRect/>
          </a:stretch>
        </p:blipFill>
        <p:spPr bwMode="auto">
          <a:xfrm>
            <a:off x="5335792" y="4711845"/>
            <a:ext cx="352702" cy="740149"/>
          </a:xfrm>
          <a:prstGeom prst="rect">
            <a:avLst/>
          </a:prstGeom>
          <a:noFill/>
          <a:ln w="9525">
            <a:noFill/>
            <a:miter lim="800000"/>
            <a:headEnd/>
            <a:tailEnd/>
          </a:ln>
          <a:effectLst/>
        </p:spPr>
      </p:pic>
      <p:pic>
        <p:nvPicPr>
          <p:cNvPr id="46" name="Picture 4"/>
          <p:cNvPicPr>
            <a:picLocks noChangeAspect="1" noChangeArrowheads="1"/>
          </p:cNvPicPr>
          <p:nvPr/>
        </p:nvPicPr>
        <p:blipFill>
          <a:blip r:embed="rId8"/>
          <a:srcRect/>
          <a:stretch>
            <a:fillRect/>
          </a:stretch>
        </p:blipFill>
        <p:spPr bwMode="auto">
          <a:xfrm rot="16200000">
            <a:off x="6596230" y="3099991"/>
            <a:ext cx="352702" cy="740149"/>
          </a:xfrm>
          <a:prstGeom prst="rect">
            <a:avLst/>
          </a:prstGeom>
          <a:noFill/>
          <a:ln w="9525">
            <a:noFill/>
            <a:miter lim="800000"/>
            <a:headEnd/>
            <a:tailEnd/>
          </a:ln>
          <a:effectLst/>
        </p:spPr>
      </p:pic>
      <p:sp>
        <p:nvSpPr>
          <p:cNvPr id="43" name="Rounded Rectangular Callout 42"/>
          <p:cNvSpPr/>
          <p:nvPr/>
        </p:nvSpPr>
        <p:spPr>
          <a:xfrm>
            <a:off x="1295400" y="1143000"/>
            <a:ext cx="4572000" cy="2286000"/>
          </a:xfrm>
          <a:prstGeom prst="wedgeRoundRectCallout">
            <a:avLst>
              <a:gd name="adj1" fmla="val 81027"/>
              <a:gd name="adj2" fmla="val -31001"/>
              <a:gd name="adj3" fmla="val 16667"/>
            </a:avLst>
          </a:prstGeom>
          <a:solidFill>
            <a:srgbClr val="FFFFCC"/>
          </a:solidFill>
          <a:ln w="25400" cap="flat" cmpd="sng" algn="ctr">
            <a:solidFill>
              <a:srgbClr val="4F81BD">
                <a:shade val="50000"/>
              </a:srgbClr>
            </a:solidFill>
            <a:prstDash val="solid"/>
          </a:ln>
          <a:effectLst/>
        </p:spPr>
        <p:txBody>
          <a:bodyPr rtlCol="0" anchor="t"/>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Geneva Clients: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Web Browsers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Windows </a:t>
            </a:r>
            <a:r>
              <a:rPr kumimoji="0" lang="en-US" sz="2400" b="0" i="0" u="none" strike="noStrike" kern="1200" cap="none" spc="0" normalizeH="0" baseline="0" noProof="0" dirty="0" err="1" smtClean="0">
                <a:ln>
                  <a:noFill/>
                </a:ln>
                <a:solidFill>
                  <a:prstClr val="black"/>
                </a:solidFill>
                <a:effectLst/>
                <a:uLnTx/>
                <a:uFillTx/>
                <a:latin typeface="Calibri"/>
                <a:ea typeface="+mn-ea"/>
                <a:cs typeface="+mn-cs"/>
              </a:rPr>
              <a:t>CardSpace</a:t>
            </a: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and Other</a:t>
            </a:r>
            <a:br>
              <a:rPr kumimoji="0" lang="en-US" sz="2400" b="0" i="0" u="none" strike="noStrike" kern="1200" cap="none" spc="0" normalizeH="0" baseline="0" noProof="0" dirty="0" smtClean="0">
                <a:ln>
                  <a:noFill/>
                </a:ln>
                <a:solidFill>
                  <a:prstClr val="black"/>
                </a:solidFill>
                <a:effectLst/>
                <a:uLnTx/>
                <a:uFillTx/>
                <a:latin typeface="Calibri"/>
                <a:ea typeface="+mn-ea"/>
                <a:cs typeface="+mn-cs"/>
              </a:rPr>
            </a:b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Identity Selectors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WS-* Aware Clients (WCF, etc.)</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a:ea typeface="+mn-ea"/>
              <a:cs typeface="+mn-cs"/>
            </a:endParaRPr>
          </a:p>
        </p:txBody>
      </p:sp>
    </p:spTree>
    <p:custDataLst>
      <p:tags r:id="rId1"/>
    </p:custDataLst>
    <p:extLst>
      <p:ext uri="{BB962C8B-B14F-4D97-AF65-F5344CB8AC3E}">
        <p14:creationId xmlns:p14="http://schemas.microsoft.com/office/powerpoint/2007/7/12/main" xmlns="" val="2604380008"/>
      </p:ext>
    </p:extLst>
  </p:cSld>
  <p:clrMapOvr>
    <a:masterClrMapping/>
  </p:clrMapOvr>
  <p:transition advTm="6564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04800" y="3779520"/>
            <a:ext cx="4419600" cy="23622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Server</a:t>
            </a:r>
          </a:p>
        </p:txBody>
      </p:sp>
      <p:sp>
        <p:nvSpPr>
          <p:cNvPr id="15" name="Rounded Rectangle 14"/>
          <p:cNvSpPr/>
          <p:nvPr/>
        </p:nvSpPr>
        <p:spPr>
          <a:xfrm>
            <a:off x="613144" y="4236720"/>
            <a:ext cx="3802912" cy="838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chemeClr val="bg1">
                    <a:lumMod val="85000"/>
                    <a:lumOff val="15000"/>
                  </a:schemeClr>
                </a:solidFill>
                <a:effectLst>
                  <a:outerShdw blurRad="38100" dist="38100" dir="2700000" algn="tl">
                    <a:srgbClr val="000000">
                      <a:alpha val="43137"/>
                    </a:srgbClr>
                  </a:outerShdw>
                </a:effectLst>
                <a:latin typeface="Calibri" pitchFamily="34" charset="0"/>
              </a:rPr>
              <a:t>Management APIs and UX</a:t>
            </a:r>
          </a:p>
        </p:txBody>
      </p:sp>
      <p:sp>
        <p:nvSpPr>
          <p:cNvPr id="13" name="Rounded Rectangle 12"/>
          <p:cNvSpPr/>
          <p:nvPr/>
        </p:nvSpPr>
        <p:spPr>
          <a:xfrm>
            <a:off x="613144" y="5151120"/>
            <a:ext cx="1215656" cy="838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Card Issuance</a:t>
            </a:r>
          </a:p>
        </p:txBody>
      </p:sp>
      <p:sp>
        <p:nvSpPr>
          <p:cNvPr id="14" name="Rounded Rectangle 13"/>
          <p:cNvSpPr/>
          <p:nvPr/>
        </p:nvSpPr>
        <p:spPr>
          <a:xfrm>
            <a:off x="3200400" y="515112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a:t>
            </a:r>
          </a:p>
        </p:txBody>
      </p:sp>
      <p:sp>
        <p:nvSpPr>
          <p:cNvPr id="11" name="Rounded Rectangle 10"/>
          <p:cNvSpPr/>
          <p:nvPr/>
        </p:nvSpPr>
        <p:spPr>
          <a:xfrm>
            <a:off x="1905000" y="515112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a:t>
            </a:r>
          </a:p>
        </p:txBody>
      </p:sp>
      <p:sp>
        <p:nvSpPr>
          <p:cNvPr id="2" name="Title 1"/>
          <p:cNvSpPr>
            <a:spLocks noGrp="1"/>
          </p:cNvSpPr>
          <p:nvPr>
            <p:ph type="title"/>
          </p:nvPr>
        </p:nvSpPr>
        <p:spPr/>
        <p:txBody>
          <a:bodyPr/>
          <a:lstStyle/>
          <a:p>
            <a:r>
              <a:rPr smtClean="0"/>
              <a:t>Geneva Server Components</a:t>
            </a:r>
            <a:endParaRPr lang="en-US" dirty="0"/>
          </a:p>
        </p:txBody>
      </p:sp>
      <p:pic>
        <p:nvPicPr>
          <p:cNvPr id="3"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a:off x="7086600" y="838200"/>
            <a:ext cx="1600200" cy="1600200"/>
          </a:xfrm>
          <a:prstGeom prst="rect">
            <a:avLst/>
          </a:prstGeom>
          <a:noFill/>
        </p:spPr>
      </p:pic>
      <p:grpSp>
        <p:nvGrpSpPr>
          <p:cNvPr id="4" name="Group 12"/>
          <p:cNvGrpSpPr/>
          <p:nvPr/>
        </p:nvGrpSpPr>
        <p:grpSpPr>
          <a:xfrm>
            <a:off x="152400" y="2286000"/>
            <a:ext cx="1143000" cy="1527614"/>
            <a:chOff x="5105400" y="990600"/>
            <a:chExt cx="1143000" cy="1527614"/>
          </a:xfrm>
        </p:grpSpPr>
        <p:grpSp>
          <p:nvGrpSpPr>
            <p:cNvPr id="5" name="Group 7"/>
            <p:cNvGrpSpPr/>
            <p:nvPr/>
          </p:nvGrpSpPr>
          <p:grpSpPr>
            <a:xfrm>
              <a:off x="5105400" y="990600"/>
              <a:ext cx="1143000" cy="1527614"/>
              <a:chOff x="6248400" y="1876561"/>
              <a:chExt cx="1143000" cy="1527614"/>
            </a:xfrm>
          </p:grpSpPr>
          <p:pic>
            <p:nvPicPr>
              <p:cNvPr id="7" name="Picture 11"/>
              <p:cNvPicPr>
                <a:picLocks noChangeAspect="1" noChangeArrowheads="1"/>
              </p:cNvPicPr>
              <p:nvPr/>
            </p:nvPicPr>
            <p:blipFill>
              <a:blip r:embed="rId5"/>
              <a:srcRect/>
              <a:stretch>
                <a:fillRect/>
              </a:stretch>
            </p:blipFill>
            <p:spPr bwMode="auto">
              <a:xfrm>
                <a:off x="6553200" y="1876561"/>
                <a:ext cx="762000" cy="692586"/>
              </a:xfrm>
              <a:prstGeom prst="rect">
                <a:avLst/>
              </a:prstGeom>
              <a:noFill/>
              <a:ln w="9525">
                <a:noFill/>
                <a:miter lim="800000"/>
                <a:headEnd/>
                <a:tailEnd/>
              </a:ln>
              <a:effectLst/>
            </p:spPr>
          </p:pic>
          <p:sp>
            <p:nvSpPr>
              <p:cNvPr id="8" name="TextBox 7"/>
              <p:cNvSpPr txBox="1"/>
              <p:nvPr/>
            </p:nvSpPr>
            <p:spPr>
              <a:xfrm>
                <a:off x="6248400" y="2819400"/>
                <a:ext cx="1143000" cy="584775"/>
              </a:xfrm>
              <a:prstGeom prst="rect">
                <a:avLst/>
              </a:prstGeom>
              <a:noFill/>
            </p:spPr>
            <p:txBody>
              <a:bodyPr wrap="square" rtlCol="0">
                <a:spAutoFit/>
              </a:bodyPr>
              <a:lstStyle/>
              <a:p>
                <a:pPr algn="ctr"/>
                <a:r>
                  <a:rPr lang="en-US" sz="1600" b="1" dirty="0" smtClean="0"/>
                  <a:t>Account Store</a:t>
                </a:r>
                <a:endParaRPr lang="en-US" sz="1600" b="1" dirty="0"/>
              </a:p>
            </p:txBody>
          </p:sp>
        </p:grpSp>
        <p:pic>
          <p:nvPicPr>
            <p:cNvPr id="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5105400" y="1066800"/>
              <a:ext cx="616202" cy="1219200"/>
            </a:xfrm>
            <a:prstGeom prst="rect">
              <a:avLst/>
            </a:prstGeom>
            <a:noFill/>
          </p:spPr>
        </p:pic>
      </p:grpSp>
      <p:sp>
        <p:nvSpPr>
          <p:cNvPr id="17" name="Rounded Rectangle 16"/>
          <p:cNvSpPr/>
          <p:nvPr/>
        </p:nvSpPr>
        <p:spPr>
          <a:xfrm>
            <a:off x="6134562" y="4267200"/>
            <a:ext cx="2819400" cy="14478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Proxy</a:t>
            </a:r>
          </a:p>
        </p:txBody>
      </p:sp>
      <p:sp>
        <p:nvSpPr>
          <p:cNvPr id="18" name="Rounded Rectangle 17"/>
          <p:cNvSpPr/>
          <p:nvPr/>
        </p:nvSpPr>
        <p:spPr>
          <a:xfrm>
            <a:off x="7582362" y="472440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 Proxy</a:t>
            </a:r>
          </a:p>
        </p:txBody>
      </p:sp>
      <p:sp>
        <p:nvSpPr>
          <p:cNvPr id="19" name="Rounded Rectangle 18"/>
          <p:cNvSpPr/>
          <p:nvPr/>
        </p:nvSpPr>
        <p:spPr>
          <a:xfrm>
            <a:off x="6286962" y="472440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 Proxy</a:t>
            </a:r>
          </a:p>
        </p:txBody>
      </p:sp>
      <p:sp>
        <p:nvSpPr>
          <p:cNvPr id="20" name="Freeform 19"/>
          <p:cNvSpPr/>
          <p:nvPr/>
        </p:nvSpPr>
        <p:spPr>
          <a:xfrm flipH="1">
            <a:off x="6705600" y="2286000"/>
            <a:ext cx="609600" cy="1828800"/>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p:nvPr/>
        </p:nvCxnSpPr>
        <p:spPr>
          <a:xfrm rot="10800000" flipV="1">
            <a:off x="4800600" y="5099124"/>
            <a:ext cx="1223682" cy="7863"/>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28453" y="2362200"/>
            <a:ext cx="1457707" cy="338554"/>
          </a:xfrm>
          <a:prstGeom prst="rect">
            <a:avLst/>
          </a:prstGeom>
          <a:noFill/>
        </p:spPr>
        <p:txBody>
          <a:bodyPr wrap="none" rtlCol="0">
            <a:spAutoFit/>
          </a:bodyPr>
          <a:lstStyle/>
          <a:p>
            <a:pPr algn="ctr"/>
            <a:r>
              <a:rPr lang="en-US" sz="1600" b="1" dirty="0" smtClean="0"/>
              <a:t>Internet Client </a:t>
            </a:r>
          </a:p>
        </p:txBody>
      </p:sp>
      <p:cxnSp>
        <p:nvCxnSpPr>
          <p:cNvPr id="23" name="Straight Arrow Connector 22"/>
          <p:cNvCxnSpPr/>
          <p:nvPr/>
        </p:nvCxnSpPr>
        <p:spPr>
          <a:xfrm rot="16200000" flipV="1">
            <a:off x="1051560" y="3063239"/>
            <a:ext cx="597408" cy="566929"/>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Group 60"/>
          <p:cNvGrpSpPr/>
          <p:nvPr/>
        </p:nvGrpSpPr>
        <p:grpSpPr>
          <a:xfrm>
            <a:off x="1219200" y="944880"/>
            <a:ext cx="1066800" cy="1499176"/>
            <a:chOff x="1752600" y="2362200"/>
            <a:chExt cx="1066800" cy="1499176"/>
          </a:xfrm>
        </p:grpSpPr>
        <p:grpSp>
          <p:nvGrpSpPr>
            <p:cNvPr id="10" name="Group 54"/>
            <p:cNvGrpSpPr/>
            <p:nvPr/>
          </p:nvGrpSpPr>
          <p:grpSpPr>
            <a:xfrm>
              <a:off x="1752600" y="2362200"/>
              <a:ext cx="1066800" cy="1499176"/>
              <a:chOff x="3429000" y="3654623"/>
              <a:chExt cx="1066800" cy="1499176"/>
            </a:xfrm>
          </p:grpSpPr>
          <p:pic>
            <p:nvPicPr>
              <p:cNvPr id="27" name="Picture 14" descr="C:\Program Files\Microsoft Resource DVD Artwork\DVD_ART\Artwork_Imagery\HARDWARE_IMAGERY\Illustration - Misc Hardware\XML Icons\Database blue.png"/>
              <p:cNvPicPr>
                <a:picLocks noChangeAspect="1" noChangeArrowheads="1"/>
              </p:cNvPicPr>
              <p:nvPr/>
            </p:nvPicPr>
            <p:blipFill>
              <a:blip r:embed="rId7" cstate="print"/>
              <a:srcRect/>
              <a:stretch>
                <a:fillRect/>
              </a:stretch>
            </p:blipFill>
            <p:spPr bwMode="auto">
              <a:xfrm>
                <a:off x="3886200" y="3654623"/>
                <a:ext cx="505954" cy="609600"/>
              </a:xfrm>
              <a:prstGeom prst="rect">
                <a:avLst/>
              </a:prstGeom>
              <a:noFill/>
            </p:spPr>
          </p:pic>
          <p:sp>
            <p:nvSpPr>
              <p:cNvPr id="28" name="TextBox 27"/>
              <p:cNvSpPr txBox="1"/>
              <p:nvPr/>
            </p:nvSpPr>
            <p:spPr>
              <a:xfrm>
                <a:off x="3429000" y="4569024"/>
                <a:ext cx="1066800" cy="584775"/>
              </a:xfrm>
              <a:prstGeom prst="rect">
                <a:avLst/>
              </a:prstGeom>
              <a:noFill/>
            </p:spPr>
            <p:txBody>
              <a:bodyPr wrap="square" rtlCol="0">
                <a:spAutoFit/>
              </a:bodyPr>
              <a:lstStyle/>
              <a:p>
                <a:pPr algn="ctr"/>
                <a:r>
                  <a:rPr lang="en-US" sz="1600" b="1" dirty="0" smtClean="0"/>
                  <a:t>Policy Store</a:t>
                </a:r>
                <a:endParaRPr lang="en-US" sz="1600" b="1" dirty="0"/>
              </a:p>
            </p:txBody>
          </p:sp>
        </p:grpSp>
        <p:pic>
          <p:nvPicPr>
            <p:cNvPr id="2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1752600" y="2362200"/>
              <a:ext cx="616202" cy="1219200"/>
            </a:xfrm>
            <a:prstGeom prst="rect">
              <a:avLst/>
            </a:prstGeom>
            <a:noFill/>
          </p:spPr>
        </p:pic>
      </p:grpSp>
      <p:cxnSp>
        <p:nvCxnSpPr>
          <p:cNvPr id="29" name="Straight Arrow Connector 28"/>
          <p:cNvCxnSpPr/>
          <p:nvPr/>
        </p:nvCxnSpPr>
        <p:spPr>
          <a:xfrm rot="16200000" flipV="1">
            <a:off x="1318260" y="2720340"/>
            <a:ext cx="1447800" cy="426720"/>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0"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flipH="1">
            <a:off x="3581400" y="1143000"/>
            <a:ext cx="1600200" cy="1600200"/>
          </a:xfrm>
          <a:prstGeom prst="rect">
            <a:avLst/>
          </a:prstGeom>
          <a:noFill/>
        </p:spPr>
      </p:pic>
      <p:sp>
        <p:nvSpPr>
          <p:cNvPr id="31" name="Freeform 30"/>
          <p:cNvSpPr/>
          <p:nvPr/>
        </p:nvSpPr>
        <p:spPr>
          <a:xfrm flipH="1">
            <a:off x="3581400" y="2667000"/>
            <a:ext cx="381000" cy="1014984"/>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029848" y="2667000"/>
            <a:ext cx="1454116" cy="338554"/>
          </a:xfrm>
          <a:prstGeom prst="rect">
            <a:avLst/>
          </a:prstGeom>
          <a:noFill/>
        </p:spPr>
        <p:txBody>
          <a:bodyPr wrap="none" rtlCol="0">
            <a:spAutoFit/>
          </a:bodyPr>
          <a:lstStyle/>
          <a:p>
            <a:pPr algn="ctr"/>
            <a:r>
              <a:rPr lang="en-US" sz="1600" b="1" dirty="0" smtClean="0"/>
              <a:t>Intranet Client </a:t>
            </a:r>
          </a:p>
        </p:txBody>
      </p:sp>
      <p:pic>
        <p:nvPicPr>
          <p:cNvPr id="45" name="Picture 4"/>
          <p:cNvPicPr>
            <a:picLocks noChangeAspect="1" noChangeArrowheads="1"/>
          </p:cNvPicPr>
          <p:nvPr/>
        </p:nvPicPr>
        <p:blipFill>
          <a:blip r:embed="rId8"/>
          <a:srcRect/>
          <a:stretch>
            <a:fillRect/>
          </a:stretch>
        </p:blipFill>
        <p:spPr bwMode="auto">
          <a:xfrm>
            <a:off x="5335792" y="4711845"/>
            <a:ext cx="352702" cy="740149"/>
          </a:xfrm>
          <a:prstGeom prst="rect">
            <a:avLst/>
          </a:prstGeom>
          <a:noFill/>
          <a:ln w="9525">
            <a:noFill/>
            <a:miter lim="800000"/>
            <a:headEnd/>
            <a:tailEnd/>
          </a:ln>
          <a:effectLst/>
        </p:spPr>
      </p:pic>
      <p:pic>
        <p:nvPicPr>
          <p:cNvPr id="46" name="Picture 4"/>
          <p:cNvPicPr>
            <a:picLocks noChangeAspect="1" noChangeArrowheads="1"/>
          </p:cNvPicPr>
          <p:nvPr/>
        </p:nvPicPr>
        <p:blipFill>
          <a:blip r:embed="rId8"/>
          <a:srcRect/>
          <a:stretch>
            <a:fillRect/>
          </a:stretch>
        </p:blipFill>
        <p:spPr bwMode="auto">
          <a:xfrm rot="16200000">
            <a:off x="6596230" y="3099991"/>
            <a:ext cx="352702" cy="740149"/>
          </a:xfrm>
          <a:prstGeom prst="rect">
            <a:avLst/>
          </a:prstGeom>
          <a:noFill/>
          <a:ln w="9525">
            <a:noFill/>
            <a:miter lim="800000"/>
            <a:headEnd/>
            <a:tailEnd/>
          </a:ln>
          <a:effectLst/>
        </p:spPr>
      </p:pic>
      <p:sp>
        <p:nvSpPr>
          <p:cNvPr id="43" name="Rounded Rectangular Callout 42"/>
          <p:cNvSpPr/>
          <p:nvPr/>
        </p:nvSpPr>
        <p:spPr>
          <a:xfrm>
            <a:off x="2514600" y="1219200"/>
            <a:ext cx="3429000" cy="1066800"/>
          </a:xfrm>
          <a:prstGeom prst="wedgeRoundRectCallout">
            <a:avLst>
              <a:gd name="adj1" fmla="val -65858"/>
              <a:gd name="adj2" fmla="val -36195"/>
              <a:gd name="adj3" fmla="val 16667"/>
            </a:avLst>
          </a:prstGeom>
          <a:solidFill>
            <a:srgbClr val="FFFFCC"/>
          </a:solidFill>
          <a:ln w="25400" cap="flat" cmpd="sng" algn="ctr">
            <a:solidFill>
              <a:srgbClr val="4F81BD">
                <a:shade val="50000"/>
              </a:srgbClr>
            </a:solidFill>
            <a:prstDash val="solid"/>
          </a:ln>
          <a:effectLst/>
        </p:spPr>
        <p:txBody>
          <a:bodyPr rtlCol="0" anchor="t"/>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Geneva Policy Store:</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SQL Server</a:t>
            </a:r>
            <a:endParaRPr kumimoji="0" lang="en-US" sz="18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endParaRPr kumimoji="0" lang="en-US" sz="18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custDataLst>
      <p:tags r:id="rId1"/>
    </p:custDataLst>
    <p:extLst>
      <p:ext uri="{BB962C8B-B14F-4D97-AF65-F5344CB8AC3E}">
        <p14:creationId xmlns:p14="http://schemas.microsoft.com/office/powerpoint/2007/7/12/main" xmlns="" val="215160296"/>
      </p:ext>
    </p:extLst>
  </p:cSld>
  <p:clrMapOvr>
    <a:masterClrMapping/>
  </p:clrMapOvr>
  <p:transition advTm="12567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04800" y="3779520"/>
            <a:ext cx="4419600" cy="23622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Server</a:t>
            </a:r>
          </a:p>
        </p:txBody>
      </p:sp>
      <p:sp>
        <p:nvSpPr>
          <p:cNvPr id="15" name="Rounded Rectangle 14"/>
          <p:cNvSpPr/>
          <p:nvPr/>
        </p:nvSpPr>
        <p:spPr>
          <a:xfrm>
            <a:off x="613144" y="4236720"/>
            <a:ext cx="3802912" cy="838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chemeClr val="bg1">
                    <a:lumMod val="85000"/>
                    <a:lumOff val="15000"/>
                  </a:schemeClr>
                </a:solidFill>
                <a:effectLst>
                  <a:outerShdw blurRad="38100" dist="38100" dir="2700000" algn="tl">
                    <a:srgbClr val="000000">
                      <a:alpha val="43137"/>
                    </a:srgbClr>
                  </a:outerShdw>
                </a:effectLst>
                <a:latin typeface="Calibri" pitchFamily="34" charset="0"/>
              </a:rPr>
              <a:t>Management APIs and UX</a:t>
            </a:r>
          </a:p>
        </p:txBody>
      </p:sp>
      <p:sp>
        <p:nvSpPr>
          <p:cNvPr id="13" name="Rounded Rectangle 12"/>
          <p:cNvSpPr/>
          <p:nvPr/>
        </p:nvSpPr>
        <p:spPr>
          <a:xfrm>
            <a:off x="613144" y="5151120"/>
            <a:ext cx="1215656" cy="838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Card Issuance</a:t>
            </a:r>
          </a:p>
        </p:txBody>
      </p:sp>
      <p:sp>
        <p:nvSpPr>
          <p:cNvPr id="14" name="Rounded Rectangle 13"/>
          <p:cNvSpPr/>
          <p:nvPr/>
        </p:nvSpPr>
        <p:spPr>
          <a:xfrm>
            <a:off x="3200400" y="515112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a:t>
            </a:r>
          </a:p>
        </p:txBody>
      </p:sp>
      <p:sp>
        <p:nvSpPr>
          <p:cNvPr id="11" name="Rounded Rectangle 10"/>
          <p:cNvSpPr/>
          <p:nvPr/>
        </p:nvSpPr>
        <p:spPr>
          <a:xfrm>
            <a:off x="1905000" y="515112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a:t>
            </a:r>
          </a:p>
        </p:txBody>
      </p:sp>
      <p:sp>
        <p:nvSpPr>
          <p:cNvPr id="2" name="Title 1"/>
          <p:cNvSpPr>
            <a:spLocks noGrp="1"/>
          </p:cNvSpPr>
          <p:nvPr>
            <p:ph type="title"/>
          </p:nvPr>
        </p:nvSpPr>
        <p:spPr/>
        <p:txBody>
          <a:bodyPr/>
          <a:lstStyle/>
          <a:p>
            <a:r>
              <a:rPr smtClean="0"/>
              <a:t>Geneva Server Components</a:t>
            </a:r>
            <a:endParaRPr lang="en-US" dirty="0"/>
          </a:p>
        </p:txBody>
      </p:sp>
      <p:pic>
        <p:nvPicPr>
          <p:cNvPr id="3"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a:off x="7086600" y="838200"/>
            <a:ext cx="1600200" cy="1600200"/>
          </a:xfrm>
          <a:prstGeom prst="rect">
            <a:avLst/>
          </a:prstGeom>
          <a:noFill/>
        </p:spPr>
      </p:pic>
      <p:grpSp>
        <p:nvGrpSpPr>
          <p:cNvPr id="4" name="Group 12"/>
          <p:cNvGrpSpPr/>
          <p:nvPr/>
        </p:nvGrpSpPr>
        <p:grpSpPr>
          <a:xfrm>
            <a:off x="152400" y="2286000"/>
            <a:ext cx="1143000" cy="1527614"/>
            <a:chOff x="5105400" y="990600"/>
            <a:chExt cx="1143000" cy="1527614"/>
          </a:xfrm>
        </p:grpSpPr>
        <p:grpSp>
          <p:nvGrpSpPr>
            <p:cNvPr id="5" name="Group 7"/>
            <p:cNvGrpSpPr/>
            <p:nvPr/>
          </p:nvGrpSpPr>
          <p:grpSpPr>
            <a:xfrm>
              <a:off x="5105400" y="990600"/>
              <a:ext cx="1143000" cy="1527614"/>
              <a:chOff x="6248400" y="1876561"/>
              <a:chExt cx="1143000" cy="1527614"/>
            </a:xfrm>
          </p:grpSpPr>
          <p:pic>
            <p:nvPicPr>
              <p:cNvPr id="7" name="Picture 11"/>
              <p:cNvPicPr>
                <a:picLocks noChangeAspect="1" noChangeArrowheads="1"/>
              </p:cNvPicPr>
              <p:nvPr/>
            </p:nvPicPr>
            <p:blipFill>
              <a:blip r:embed="rId5"/>
              <a:srcRect/>
              <a:stretch>
                <a:fillRect/>
              </a:stretch>
            </p:blipFill>
            <p:spPr bwMode="auto">
              <a:xfrm>
                <a:off x="6553200" y="1876561"/>
                <a:ext cx="762000" cy="692586"/>
              </a:xfrm>
              <a:prstGeom prst="rect">
                <a:avLst/>
              </a:prstGeom>
              <a:noFill/>
              <a:ln w="9525">
                <a:noFill/>
                <a:miter lim="800000"/>
                <a:headEnd/>
                <a:tailEnd/>
              </a:ln>
              <a:effectLst/>
            </p:spPr>
          </p:pic>
          <p:sp>
            <p:nvSpPr>
              <p:cNvPr id="8" name="TextBox 7"/>
              <p:cNvSpPr txBox="1"/>
              <p:nvPr/>
            </p:nvSpPr>
            <p:spPr>
              <a:xfrm>
                <a:off x="6248400" y="2819400"/>
                <a:ext cx="1143000" cy="584775"/>
              </a:xfrm>
              <a:prstGeom prst="rect">
                <a:avLst/>
              </a:prstGeom>
              <a:noFill/>
            </p:spPr>
            <p:txBody>
              <a:bodyPr wrap="square" rtlCol="0">
                <a:spAutoFit/>
              </a:bodyPr>
              <a:lstStyle/>
              <a:p>
                <a:pPr algn="ctr"/>
                <a:r>
                  <a:rPr lang="en-US" sz="1600" b="1" dirty="0" smtClean="0"/>
                  <a:t>Account Store</a:t>
                </a:r>
                <a:endParaRPr lang="en-US" sz="1600" b="1" dirty="0"/>
              </a:p>
            </p:txBody>
          </p:sp>
        </p:grpSp>
        <p:pic>
          <p:nvPicPr>
            <p:cNvPr id="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5105400" y="1066800"/>
              <a:ext cx="616202" cy="1219200"/>
            </a:xfrm>
            <a:prstGeom prst="rect">
              <a:avLst/>
            </a:prstGeom>
            <a:noFill/>
          </p:spPr>
        </p:pic>
      </p:grpSp>
      <p:sp>
        <p:nvSpPr>
          <p:cNvPr id="17" name="Rounded Rectangle 16"/>
          <p:cNvSpPr/>
          <p:nvPr/>
        </p:nvSpPr>
        <p:spPr>
          <a:xfrm>
            <a:off x="6134562" y="4267200"/>
            <a:ext cx="2819400" cy="1447800"/>
          </a:xfrm>
          <a:prstGeom prst="roundRect">
            <a:avLst/>
          </a:prstGeom>
          <a:gradFill flip="none" rotWithShape="1">
            <a:gsLst>
              <a:gs pos="0">
                <a:srgbClr val="0070C0"/>
              </a:gs>
              <a:gs pos="50000">
                <a:srgbClr val="0070C0">
                  <a:alpha val="30000"/>
                </a:srgbClr>
              </a:gs>
              <a:gs pos="100000">
                <a:srgbClr val="7030A0">
                  <a:alpha val="0"/>
                </a:srgbClr>
              </a:gs>
            </a:gsLst>
            <a:lin ang="2700000" scaled="1"/>
            <a:tileRect/>
          </a:gradFill>
          <a:ln w="9525">
            <a:solidFill>
              <a:schemeClr val="accent1"/>
            </a:solid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b="1" dirty="0" smtClean="0">
                <a:solidFill>
                  <a:srgbClr val="FFFFFF"/>
                </a:solidFill>
                <a:effectLst>
                  <a:outerShdw blurRad="38100" dist="38100" dir="2700000" algn="tl">
                    <a:srgbClr val="000000">
                      <a:alpha val="43137"/>
                    </a:srgbClr>
                  </a:outerShdw>
                </a:effectLst>
                <a:latin typeface="Segoe" pitchFamily="34" charset="0"/>
              </a:rPr>
              <a:t>Geneva Proxy</a:t>
            </a:r>
          </a:p>
        </p:txBody>
      </p:sp>
      <p:sp>
        <p:nvSpPr>
          <p:cNvPr id="18" name="Rounded Rectangle 17"/>
          <p:cNvSpPr/>
          <p:nvPr/>
        </p:nvSpPr>
        <p:spPr>
          <a:xfrm>
            <a:off x="7582362" y="4724400"/>
            <a:ext cx="1215656" cy="838200"/>
          </a:xfrm>
          <a:prstGeom prst="roundRect">
            <a:avLst/>
          </a:prstGeom>
          <a:gradFill>
            <a:gsLst>
              <a:gs pos="0">
                <a:srgbClr val="660066"/>
              </a:gs>
              <a:gs pos="50000">
                <a:srgbClr val="800080"/>
              </a:gs>
              <a:gs pos="70000">
                <a:srgbClr val="990099"/>
              </a:gs>
              <a:gs pos="100000">
                <a:srgbClr val="990099"/>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Token Issuance Proxy</a:t>
            </a:r>
          </a:p>
        </p:txBody>
      </p:sp>
      <p:sp>
        <p:nvSpPr>
          <p:cNvPr id="19" name="Rounded Rectangle 18"/>
          <p:cNvSpPr/>
          <p:nvPr/>
        </p:nvSpPr>
        <p:spPr>
          <a:xfrm>
            <a:off x="6286962" y="4724400"/>
            <a:ext cx="1215656"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Metadata Proxy</a:t>
            </a:r>
          </a:p>
        </p:txBody>
      </p:sp>
      <p:sp>
        <p:nvSpPr>
          <p:cNvPr id="20" name="Freeform 19"/>
          <p:cNvSpPr/>
          <p:nvPr/>
        </p:nvSpPr>
        <p:spPr>
          <a:xfrm flipH="1">
            <a:off x="6705600" y="2286000"/>
            <a:ext cx="609600" cy="1828800"/>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p:nvPr/>
        </p:nvCxnSpPr>
        <p:spPr>
          <a:xfrm rot="10800000" flipV="1">
            <a:off x="4800600" y="5099124"/>
            <a:ext cx="1223682" cy="7863"/>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39000" y="2362200"/>
            <a:ext cx="1436612" cy="307777"/>
          </a:xfrm>
          <a:prstGeom prst="rect">
            <a:avLst/>
          </a:prstGeom>
          <a:noFill/>
        </p:spPr>
        <p:txBody>
          <a:bodyPr wrap="none" rtlCol="0">
            <a:spAutoFit/>
          </a:bodyPr>
          <a:lstStyle/>
          <a:p>
            <a:pPr algn="ctr"/>
            <a:r>
              <a:rPr lang="en-US" sz="1400" b="1" dirty="0" smtClean="0"/>
              <a:t>Internet Client </a:t>
            </a:r>
          </a:p>
        </p:txBody>
      </p:sp>
      <p:cxnSp>
        <p:nvCxnSpPr>
          <p:cNvPr id="23" name="Straight Arrow Connector 22"/>
          <p:cNvCxnSpPr/>
          <p:nvPr/>
        </p:nvCxnSpPr>
        <p:spPr>
          <a:xfrm rot="16200000" flipV="1">
            <a:off x="1051560" y="3063239"/>
            <a:ext cx="597408" cy="566929"/>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Group 60"/>
          <p:cNvGrpSpPr/>
          <p:nvPr/>
        </p:nvGrpSpPr>
        <p:grpSpPr>
          <a:xfrm>
            <a:off x="1219200" y="944880"/>
            <a:ext cx="1066800" cy="1499176"/>
            <a:chOff x="1752600" y="2362200"/>
            <a:chExt cx="1066800" cy="1499176"/>
          </a:xfrm>
        </p:grpSpPr>
        <p:grpSp>
          <p:nvGrpSpPr>
            <p:cNvPr id="10" name="Group 54"/>
            <p:cNvGrpSpPr/>
            <p:nvPr/>
          </p:nvGrpSpPr>
          <p:grpSpPr>
            <a:xfrm>
              <a:off x="1752600" y="2362200"/>
              <a:ext cx="1066800" cy="1499176"/>
              <a:chOff x="3429000" y="3654623"/>
              <a:chExt cx="1066800" cy="1499176"/>
            </a:xfrm>
          </p:grpSpPr>
          <p:pic>
            <p:nvPicPr>
              <p:cNvPr id="27" name="Picture 14" descr="C:\Program Files\Microsoft Resource DVD Artwork\DVD_ART\Artwork_Imagery\HARDWARE_IMAGERY\Illustration - Misc Hardware\XML Icons\Database blue.png"/>
              <p:cNvPicPr>
                <a:picLocks noChangeAspect="1" noChangeArrowheads="1"/>
              </p:cNvPicPr>
              <p:nvPr/>
            </p:nvPicPr>
            <p:blipFill>
              <a:blip r:embed="rId7" cstate="print"/>
              <a:srcRect/>
              <a:stretch>
                <a:fillRect/>
              </a:stretch>
            </p:blipFill>
            <p:spPr bwMode="auto">
              <a:xfrm>
                <a:off x="3886200" y="3654623"/>
                <a:ext cx="505954" cy="609600"/>
              </a:xfrm>
              <a:prstGeom prst="rect">
                <a:avLst/>
              </a:prstGeom>
              <a:noFill/>
            </p:spPr>
          </p:pic>
          <p:sp>
            <p:nvSpPr>
              <p:cNvPr id="28" name="TextBox 27"/>
              <p:cNvSpPr txBox="1"/>
              <p:nvPr/>
            </p:nvSpPr>
            <p:spPr>
              <a:xfrm>
                <a:off x="3429000" y="4569024"/>
                <a:ext cx="1066800" cy="584775"/>
              </a:xfrm>
              <a:prstGeom prst="rect">
                <a:avLst/>
              </a:prstGeom>
              <a:noFill/>
            </p:spPr>
            <p:txBody>
              <a:bodyPr wrap="square" rtlCol="0">
                <a:spAutoFit/>
              </a:bodyPr>
              <a:lstStyle/>
              <a:p>
                <a:pPr algn="ctr"/>
                <a:r>
                  <a:rPr lang="en-US" sz="1600" b="1" dirty="0" smtClean="0"/>
                  <a:t>Policy Store</a:t>
                </a:r>
                <a:endParaRPr lang="en-US" sz="1600" b="1" dirty="0"/>
              </a:p>
            </p:txBody>
          </p:sp>
        </p:grpSp>
        <p:pic>
          <p:nvPicPr>
            <p:cNvPr id="26" name="Picture 4" descr="C:\Users\mattstee\AppData\Local\Microsoft\Windows\Temporary Internet Files\Content.IE5\3XT1BMAZ\MCj04352420000[1].png"/>
            <p:cNvPicPr>
              <a:picLocks noChangeAspect="1" noChangeArrowheads="1"/>
            </p:cNvPicPr>
            <p:nvPr/>
          </p:nvPicPr>
          <p:blipFill>
            <a:blip r:embed="rId6" cstate="print"/>
            <a:srcRect/>
            <a:stretch>
              <a:fillRect/>
            </a:stretch>
          </p:blipFill>
          <p:spPr bwMode="auto">
            <a:xfrm>
              <a:off x="1752600" y="2362200"/>
              <a:ext cx="616202" cy="1219200"/>
            </a:xfrm>
            <a:prstGeom prst="rect">
              <a:avLst/>
            </a:prstGeom>
            <a:noFill/>
          </p:spPr>
        </p:pic>
      </p:grpSp>
      <p:cxnSp>
        <p:nvCxnSpPr>
          <p:cNvPr id="29" name="Straight Arrow Connector 28"/>
          <p:cNvCxnSpPr/>
          <p:nvPr/>
        </p:nvCxnSpPr>
        <p:spPr>
          <a:xfrm rot="16200000" flipV="1">
            <a:off x="1499550" y="2901630"/>
            <a:ext cx="1185705" cy="326236"/>
          </a:xfrm>
          <a:prstGeom prst="straightConnector1">
            <a:avLst/>
          </a:prstGeom>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0" name="Picture 3" descr="C:\Users\mattstee\AppData\Local\Microsoft\Windows\Temporary Internet Files\Content.IE5\3AS79G0Z\MCj04348650000[1].png"/>
          <p:cNvPicPr>
            <a:picLocks noChangeAspect="1" noChangeArrowheads="1"/>
          </p:cNvPicPr>
          <p:nvPr/>
        </p:nvPicPr>
        <p:blipFill>
          <a:blip r:embed="rId4"/>
          <a:srcRect/>
          <a:stretch>
            <a:fillRect/>
          </a:stretch>
        </p:blipFill>
        <p:spPr bwMode="auto">
          <a:xfrm flipH="1">
            <a:off x="3581400" y="1143000"/>
            <a:ext cx="1600200" cy="1600200"/>
          </a:xfrm>
          <a:prstGeom prst="rect">
            <a:avLst/>
          </a:prstGeom>
          <a:noFill/>
        </p:spPr>
      </p:pic>
      <p:sp>
        <p:nvSpPr>
          <p:cNvPr id="31" name="Freeform 30"/>
          <p:cNvSpPr/>
          <p:nvPr/>
        </p:nvSpPr>
        <p:spPr>
          <a:xfrm flipH="1">
            <a:off x="3581400" y="2667000"/>
            <a:ext cx="381000" cy="1014984"/>
          </a:xfrm>
          <a:custGeom>
            <a:avLst/>
            <a:gdLst>
              <a:gd name="connsiteX0" fmla="*/ 0 w 1231900"/>
              <a:gd name="connsiteY0" fmla="*/ 0 h 2171700"/>
              <a:gd name="connsiteX1" fmla="*/ 571500 w 1231900"/>
              <a:gd name="connsiteY1" fmla="*/ 444500 h 2171700"/>
              <a:gd name="connsiteX2" fmla="*/ 1016000 w 1231900"/>
              <a:gd name="connsiteY2" fmla="*/ 1244600 h 2171700"/>
              <a:gd name="connsiteX3" fmla="*/ 1231900 w 1231900"/>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1231900" h="2171700">
                <a:moveTo>
                  <a:pt x="0" y="0"/>
                </a:moveTo>
                <a:cubicBezTo>
                  <a:pt x="201083" y="118533"/>
                  <a:pt x="402167" y="237067"/>
                  <a:pt x="571500" y="444500"/>
                </a:cubicBezTo>
                <a:cubicBezTo>
                  <a:pt x="740833" y="651933"/>
                  <a:pt x="905933" y="956733"/>
                  <a:pt x="1016000" y="1244600"/>
                </a:cubicBezTo>
                <a:cubicBezTo>
                  <a:pt x="1126067" y="1532467"/>
                  <a:pt x="1178983" y="1852083"/>
                  <a:pt x="1231900" y="2171700"/>
                </a:cubicBezTo>
              </a:path>
            </a:pathLst>
          </a:custGeom>
          <a:noFill/>
          <a:ln w="635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038600" y="2667000"/>
            <a:ext cx="1436612" cy="307777"/>
          </a:xfrm>
          <a:prstGeom prst="rect">
            <a:avLst/>
          </a:prstGeom>
          <a:noFill/>
        </p:spPr>
        <p:txBody>
          <a:bodyPr wrap="none" rtlCol="0">
            <a:spAutoFit/>
          </a:bodyPr>
          <a:lstStyle/>
          <a:p>
            <a:pPr algn="ctr"/>
            <a:r>
              <a:rPr lang="en-US" sz="1400" b="1" dirty="0" smtClean="0"/>
              <a:t>Intranet Client </a:t>
            </a:r>
          </a:p>
        </p:txBody>
      </p:sp>
      <p:pic>
        <p:nvPicPr>
          <p:cNvPr id="45" name="Picture 4"/>
          <p:cNvPicPr>
            <a:picLocks noChangeAspect="1" noChangeArrowheads="1"/>
          </p:cNvPicPr>
          <p:nvPr/>
        </p:nvPicPr>
        <p:blipFill>
          <a:blip r:embed="rId8"/>
          <a:srcRect/>
          <a:stretch>
            <a:fillRect/>
          </a:stretch>
        </p:blipFill>
        <p:spPr bwMode="auto">
          <a:xfrm>
            <a:off x="5335792" y="4711845"/>
            <a:ext cx="352702" cy="740149"/>
          </a:xfrm>
          <a:prstGeom prst="rect">
            <a:avLst/>
          </a:prstGeom>
          <a:noFill/>
          <a:ln w="9525">
            <a:noFill/>
            <a:miter lim="800000"/>
            <a:headEnd/>
            <a:tailEnd/>
          </a:ln>
          <a:effectLst/>
        </p:spPr>
      </p:pic>
      <p:pic>
        <p:nvPicPr>
          <p:cNvPr id="46" name="Picture 4"/>
          <p:cNvPicPr>
            <a:picLocks noChangeAspect="1" noChangeArrowheads="1"/>
          </p:cNvPicPr>
          <p:nvPr/>
        </p:nvPicPr>
        <p:blipFill>
          <a:blip r:embed="rId8"/>
          <a:srcRect/>
          <a:stretch>
            <a:fillRect/>
          </a:stretch>
        </p:blipFill>
        <p:spPr bwMode="auto">
          <a:xfrm rot="16200000">
            <a:off x="6596230" y="3099991"/>
            <a:ext cx="352702" cy="740149"/>
          </a:xfrm>
          <a:prstGeom prst="rect">
            <a:avLst/>
          </a:prstGeom>
          <a:noFill/>
          <a:ln w="9525">
            <a:noFill/>
            <a:miter lim="800000"/>
            <a:headEnd/>
            <a:tailEnd/>
          </a:ln>
          <a:effectLst/>
        </p:spPr>
      </p:pic>
      <p:sp>
        <p:nvSpPr>
          <p:cNvPr id="43" name="Rounded Rectangular Callout 42"/>
          <p:cNvSpPr/>
          <p:nvPr/>
        </p:nvSpPr>
        <p:spPr>
          <a:xfrm>
            <a:off x="3276600" y="1447800"/>
            <a:ext cx="5257800" cy="2286000"/>
          </a:xfrm>
          <a:prstGeom prst="wedgeRoundRectCallout">
            <a:avLst>
              <a:gd name="adj1" fmla="val -42072"/>
              <a:gd name="adj2" fmla="val 66104"/>
              <a:gd name="adj3" fmla="val 16667"/>
            </a:avLst>
          </a:prstGeom>
          <a:solidFill>
            <a:srgbClr val="FFFFCC"/>
          </a:solidFill>
          <a:ln w="25400" cap="flat" cmpd="sng" algn="ctr">
            <a:solidFill>
              <a:srgbClr val="4F81BD">
                <a:shade val="50000"/>
              </a:srgbClr>
            </a:solidFill>
            <a:prstDash val="solid"/>
          </a:ln>
          <a:effectLst/>
        </p:spPr>
        <p:txBody>
          <a:bodyPr rtlCol="0" anchor="t"/>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Geneva Server:</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Security Token Service for SOAP and browser clients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Information card issuance web site</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  Policy and service management</a:t>
            </a:r>
            <a:endParaRPr kumimoji="0" lang="en-US" sz="18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custDataLst>
      <p:tags r:id="rId1"/>
    </p:custDataLst>
    <p:extLst>
      <p:ext uri="{BB962C8B-B14F-4D97-AF65-F5344CB8AC3E}">
        <p14:creationId xmlns:p14="http://schemas.microsoft.com/office/powerpoint/2007/7/12/main" xmlns="" val="79380826"/>
      </p:ext>
    </p:extLst>
  </p:cSld>
  <p:clrMapOvr>
    <a:masterClrMapping/>
  </p:clrMapOvr>
  <p:transition advTm="18218">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gradFill flip="none" rotWithShape="1">
            <a:gsLst>
              <a:gs pos="0">
                <a:schemeClr val="accent3">
                  <a:shade val="15000"/>
                  <a:satMod val="180000"/>
                  <a:alpha val="50000"/>
                </a:schemeClr>
              </a:gs>
              <a:gs pos="50000">
                <a:schemeClr val="accent3">
                  <a:shade val="45000"/>
                  <a:satMod val="170000"/>
                  <a:alpha val="50000"/>
                </a:schemeClr>
              </a:gs>
              <a:gs pos="70000">
                <a:schemeClr val="accent3">
                  <a:tint val="99000"/>
                  <a:shade val="65000"/>
                  <a:satMod val="155000"/>
                  <a:alpha val="25000"/>
                </a:schemeClr>
              </a:gs>
              <a:gs pos="100000">
                <a:schemeClr val="accent3">
                  <a:tint val="95500"/>
                  <a:shade val="100000"/>
                  <a:satMod val="155000"/>
                  <a:alpha val="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3">
                    <a:lumMod val="60000"/>
                    <a:lumOff val="40000"/>
                  </a:schemeClr>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gradFill flip="none" rotWithShape="1">
            <a:gsLst>
              <a:gs pos="0">
                <a:schemeClr val="accent1">
                  <a:shade val="15000"/>
                  <a:satMod val="180000"/>
                  <a:alpha val="50000"/>
                </a:schemeClr>
              </a:gs>
              <a:gs pos="50000">
                <a:schemeClr val="accent1">
                  <a:shade val="45000"/>
                  <a:satMod val="170000"/>
                  <a:alpha val="50000"/>
                </a:schemeClr>
              </a:gs>
              <a:gs pos="70000">
                <a:schemeClr val="accent1">
                  <a:tint val="99000"/>
                  <a:shade val="65000"/>
                  <a:satMod val="155000"/>
                  <a:alpha val="25000"/>
                </a:schemeClr>
              </a:gs>
              <a:gs pos="100000">
                <a:schemeClr val="accent1">
                  <a:tint val="95500"/>
                  <a:shade val="100000"/>
                  <a:satMod val="155000"/>
                  <a:alpha val="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92D050"/>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gradFill flip="none" rotWithShape="1">
            <a:gsLst>
              <a:gs pos="0">
                <a:schemeClr val="accent5">
                  <a:shade val="15000"/>
                  <a:satMod val="180000"/>
                  <a:alpha val="50000"/>
                </a:schemeClr>
              </a:gs>
              <a:gs pos="50000">
                <a:schemeClr val="accent5">
                  <a:shade val="45000"/>
                  <a:satMod val="170000"/>
                  <a:alpha val="50000"/>
                </a:schemeClr>
              </a:gs>
              <a:gs pos="70000">
                <a:schemeClr val="accent5">
                  <a:tint val="99000"/>
                  <a:shade val="65000"/>
                  <a:satMod val="155000"/>
                  <a:alpha val="25000"/>
                </a:schemeClr>
              </a:gs>
              <a:gs pos="100000">
                <a:schemeClr val="accent5">
                  <a:tint val="95500"/>
                  <a:shade val="100000"/>
                  <a:satMod val="155000"/>
                  <a:alpha val="0"/>
                </a:scheme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6AE1E"/>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scenarios</a:t>
            </a:r>
          </a:p>
        </p:txBody>
      </p:sp>
    </p:spTree>
    <p:extLst>
      <p:ext uri="{BB962C8B-B14F-4D97-AF65-F5344CB8AC3E}">
        <p14:creationId xmlns:p14="http://schemas.microsoft.com/office/powerpoint/2007/7/12/main" xmlns="" val="3123122516"/>
      </p:ext>
    </p:extLst>
  </p:cSld>
  <p:clrMapOvr>
    <a:masterClrMapping/>
  </p:clrMapOvr>
  <p:transition advTm="2218">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a:t>Migrating from ADFS v1 to Geneva</a:t>
            </a:r>
            <a:endParaRPr lang="en-US" sz="2400" dirty="0">
              <a:solidFill>
                <a:schemeClr val="accent3"/>
              </a:solidFill>
            </a:endParaRPr>
          </a:p>
        </p:txBody>
      </p:sp>
      <p:sp>
        <p:nvSpPr>
          <p:cNvPr id="3" name="Content Placeholder 2"/>
          <p:cNvSpPr>
            <a:spLocks noGrp="1"/>
          </p:cNvSpPr>
          <p:nvPr>
            <p:ph idx="1"/>
          </p:nvPr>
        </p:nvSpPr>
        <p:spPr>
          <a:xfrm>
            <a:off x="169429" y="1292225"/>
            <a:ext cx="3897086" cy="5245209"/>
          </a:xfrm>
        </p:spPr>
        <p:txBody>
          <a:bodyPr>
            <a:noAutofit/>
          </a:bodyPr>
          <a:lstStyle/>
          <a:p>
            <a:pPr marL="393700" lvl="1" indent="-393700">
              <a:spcAft>
                <a:spcPts val="800"/>
              </a:spcAft>
              <a:buClr>
                <a:schemeClr val="tx1"/>
              </a:buClr>
              <a:buNone/>
            </a:pPr>
            <a:r>
              <a:rPr lang="en-US" b="1" dirty="0" smtClean="0"/>
              <a:t>Identity Provider</a:t>
            </a:r>
          </a:p>
          <a:p>
            <a:pPr marL="457200" lvl="1" indent="-457200">
              <a:spcAft>
                <a:spcPts val="800"/>
              </a:spcAft>
              <a:buClr>
                <a:schemeClr val="tx1"/>
              </a:buClr>
              <a:buFont typeface="+mj-lt"/>
              <a:buAutoNum type="arabicPeriod"/>
            </a:pPr>
            <a:r>
              <a:rPr lang="en-US" dirty="0" smtClean="0"/>
              <a:t>Deploy parallel to ADFS</a:t>
            </a:r>
          </a:p>
          <a:p>
            <a:pPr marL="457200" lvl="1" indent="-457200">
              <a:spcAft>
                <a:spcPts val="800"/>
              </a:spcAft>
              <a:buClr>
                <a:schemeClr val="tx1"/>
              </a:buClr>
              <a:buFont typeface="+mj-lt"/>
              <a:buAutoNum type="arabicPeriod"/>
            </a:pPr>
            <a:r>
              <a:rPr lang="en-US" dirty="0" smtClean="0"/>
              <a:t>Configure Trust Policy using </a:t>
            </a:r>
            <a:r>
              <a:rPr lang="en-US" dirty="0" err="1" smtClean="0"/>
              <a:t>Powershell</a:t>
            </a:r>
            <a:endParaRPr lang="en-US" dirty="0" smtClean="0"/>
          </a:p>
          <a:p>
            <a:pPr marL="457200" lvl="1" indent="-457200">
              <a:spcAft>
                <a:spcPts val="800"/>
              </a:spcAft>
              <a:buClr>
                <a:schemeClr val="tx1"/>
              </a:buClr>
              <a:buFont typeface="+mj-lt"/>
              <a:buAutoNum type="arabicPeriod"/>
            </a:pPr>
            <a:r>
              <a:rPr lang="en-US" dirty="0" smtClean="0"/>
              <a:t>Use client HOSTS files to test applications</a:t>
            </a:r>
          </a:p>
          <a:p>
            <a:pPr marL="457200" lvl="1" indent="-457200">
              <a:spcAft>
                <a:spcPts val="800"/>
              </a:spcAft>
              <a:buClr>
                <a:schemeClr val="tx1"/>
              </a:buClr>
              <a:buFont typeface="+mj-lt"/>
              <a:buAutoNum type="arabicPeriod"/>
            </a:pPr>
            <a:r>
              <a:rPr lang="en-US" dirty="0" smtClean="0"/>
              <a:t>Update DNS records</a:t>
            </a:r>
            <a:br>
              <a:rPr lang="en-US" dirty="0" smtClean="0"/>
            </a:br>
            <a:r>
              <a:rPr lang="en-US" dirty="0" smtClean="0"/>
              <a:t>   </a:t>
            </a:r>
            <a:r>
              <a:rPr lang="en-US" sz="2400" dirty="0" smtClean="0"/>
              <a:t>Proxies look to internal</a:t>
            </a:r>
            <a:br>
              <a:rPr lang="en-US" sz="2400" dirty="0" smtClean="0"/>
            </a:br>
            <a:r>
              <a:rPr lang="en-US" sz="2400" dirty="0" smtClean="0"/>
              <a:t>    Internet clients to </a:t>
            </a:r>
            <a:r>
              <a:rPr lang="en-US" sz="2400" dirty="0" err="1" smtClean="0"/>
              <a:t>proxie</a:t>
            </a:r>
            <a:r>
              <a:rPr lang="en-US" dirty="0" smtClean="0"/>
              <a:t>	</a:t>
            </a:r>
          </a:p>
          <a:p>
            <a:pPr marL="393700" lvl="1" indent="-393700">
              <a:spcAft>
                <a:spcPts val="800"/>
              </a:spcAft>
              <a:buClr>
                <a:schemeClr val="tx1"/>
              </a:buClr>
            </a:pPr>
            <a:endParaRPr lang="en-US" sz="2400" dirty="0" smtClean="0">
              <a:solidFill>
                <a:schemeClr val="tx1"/>
              </a:solidFill>
            </a:endParaRPr>
          </a:p>
          <a:p>
            <a:pPr>
              <a:buNone/>
            </a:pPr>
            <a:endParaRPr lang="en-US" sz="2000" dirty="0" smtClean="0">
              <a:solidFill>
                <a:schemeClr val="tx1"/>
              </a:solidFill>
            </a:endParaRPr>
          </a:p>
        </p:txBody>
      </p:sp>
      <p:sp>
        <p:nvSpPr>
          <p:cNvPr id="11" name="Rounded Rectangle 10"/>
          <p:cNvSpPr/>
          <p:nvPr/>
        </p:nvSpPr>
        <p:spPr bwMode="auto">
          <a:xfrm>
            <a:off x="4625787" y="2715756"/>
            <a:ext cx="4098661" cy="3749590"/>
          </a:xfrm>
          <a:prstGeom prst="roundRect">
            <a:avLst/>
          </a:prstGeom>
          <a:gradFill flip="none" rotWithShape="1">
            <a:gsLst>
              <a:gs pos="0">
                <a:schemeClr val="accent2">
                  <a:shade val="15000"/>
                  <a:satMod val="180000"/>
                </a:schemeClr>
              </a:gs>
              <a:gs pos="50000">
                <a:schemeClr val="accent2">
                  <a:shade val="45000"/>
                  <a:satMod val="170000"/>
                </a:schemeClr>
              </a:gs>
              <a:gs pos="49000">
                <a:schemeClr val="accent2">
                  <a:tint val="99000"/>
                  <a:shade val="65000"/>
                  <a:satMod val="155000"/>
                </a:schemeClr>
              </a:gs>
              <a:gs pos="70000">
                <a:schemeClr val="accent2">
                  <a:tint val="95500"/>
                  <a:shade val="100000"/>
                  <a:satMod val="155000"/>
                </a:schemeClr>
              </a:gs>
            </a:gsLst>
            <a:lin ang="10800000" scaled="1"/>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solidFill>
                <a:srgbClr val="FFFFFF"/>
              </a:solidFill>
              <a:effectLst>
                <a:outerShdw blurRad="38100" dist="38100" dir="2700000" algn="tl">
                  <a:srgbClr val="000000">
                    <a:alpha val="43137"/>
                  </a:srgbClr>
                </a:outerShdw>
              </a:effectLst>
            </a:endParaRPr>
          </a:p>
          <a:p>
            <a:pPr algn="ctr" defTabSz="914099" fontAlgn="base">
              <a:spcBef>
                <a:spcPct val="0"/>
              </a:spcBef>
              <a:spcAft>
                <a:spcPct val="0"/>
              </a:spcAft>
            </a:pPr>
            <a:endParaRPr lang="en-US" sz="1600" dirty="0" smtClean="0">
              <a:solidFill>
                <a:srgbClr val="FFFFFF"/>
              </a:solidFill>
              <a:effectLst>
                <a:outerShdw blurRad="38100" dist="38100" dir="2700000" algn="tl">
                  <a:srgbClr val="000000">
                    <a:alpha val="43137"/>
                  </a:srgbClr>
                </a:outerShdw>
              </a:effectLst>
            </a:endParaRPr>
          </a:p>
          <a:p>
            <a:pPr algn="ctr" defTabSz="914099" fontAlgn="base">
              <a:spcBef>
                <a:spcPct val="0"/>
              </a:spcBef>
              <a:spcAft>
                <a:spcPct val="0"/>
              </a:spcAft>
            </a:pPr>
            <a:endParaRPr lang="en-US" sz="1600" dirty="0" smtClean="0">
              <a:solidFill>
                <a:srgbClr val="FFFFFF"/>
              </a:solidFill>
              <a:effectLst>
                <a:outerShdw blurRad="38100" dist="38100" dir="2700000" algn="tl">
                  <a:srgbClr val="000000">
                    <a:alpha val="43137"/>
                  </a:srgbClr>
                </a:outerShdw>
              </a:effectLst>
            </a:endParaRPr>
          </a:p>
          <a:p>
            <a:pPr algn="ctr" defTabSz="914099" fontAlgn="base">
              <a:spcBef>
                <a:spcPct val="0"/>
              </a:spcBef>
              <a:spcAft>
                <a:spcPct val="0"/>
              </a:spcAft>
            </a:pPr>
            <a:endParaRPr lang="en-US" sz="1600" dirty="0" smtClean="0">
              <a:solidFill>
                <a:srgbClr val="FFFFFF"/>
              </a:solidFill>
              <a:effectLst>
                <a:outerShdw blurRad="38100" dist="38100" dir="2700000" algn="tl">
                  <a:srgbClr val="000000">
                    <a:alpha val="43137"/>
                  </a:srgbClr>
                </a:outerShdw>
              </a:effectLst>
            </a:endParaRPr>
          </a:p>
          <a:p>
            <a:pPr algn="ctr" defTabSz="914099" fontAlgn="base">
              <a:spcBef>
                <a:spcPct val="0"/>
              </a:spcBef>
              <a:spcAft>
                <a:spcPct val="0"/>
              </a:spcAft>
            </a:pPr>
            <a:endParaRPr lang="en-US" sz="1600" dirty="0" smtClean="0">
              <a:solidFill>
                <a:srgbClr val="FFFFFF"/>
              </a:solidFill>
              <a:effectLst>
                <a:outerShdw blurRad="38100" dist="38100" dir="2700000" algn="tl">
                  <a:srgbClr val="000000">
                    <a:alpha val="43137"/>
                  </a:srgbClr>
                </a:outerShdw>
              </a:effectLst>
            </a:endParaRPr>
          </a:p>
        </p:txBody>
      </p:sp>
      <p:sp>
        <p:nvSpPr>
          <p:cNvPr id="12" name="TextBox 11"/>
          <p:cNvSpPr txBox="1"/>
          <p:nvPr/>
        </p:nvSpPr>
        <p:spPr>
          <a:xfrm>
            <a:off x="5714097" y="6056919"/>
            <a:ext cx="1958358" cy="400110"/>
          </a:xfrm>
          <a:prstGeom prst="rect">
            <a:avLst/>
          </a:prstGeom>
          <a:noFill/>
        </p:spPr>
        <p:txBody>
          <a:bodyPr wrap="none" rtlCol="0">
            <a:spAutoFit/>
          </a:bodyPr>
          <a:lstStyle/>
          <a:p>
            <a:pPr algn="ctr"/>
            <a:r>
              <a:rPr lang="en-US" sz="2000" dirty="0" smtClean="0">
                <a:effectLst>
                  <a:outerShdw blurRad="38100" dist="38100" dir="2700000" algn="tl">
                    <a:srgbClr val="000000">
                      <a:alpha val="43137"/>
                    </a:srgbClr>
                  </a:outerShdw>
                </a:effectLst>
              </a:rPr>
              <a:t>Internal Network</a:t>
            </a:r>
            <a:endParaRPr lang="en-US" dirty="0">
              <a:effectLst>
                <a:outerShdw blurRad="38100" dist="38100" dir="2700000" algn="tl">
                  <a:srgbClr val="000000">
                    <a:alpha val="43137"/>
                  </a:srgbClr>
                </a:outerShdw>
              </a:effectLst>
            </a:endParaRPr>
          </a:p>
        </p:txBody>
      </p:sp>
      <p:sp>
        <p:nvSpPr>
          <p:cNvPr id="29" name="Cloud 28"/>
          <p:cNvSpPr/>
          <p:nvPr/>
        </p:nvSpPr>
        <p:spPr bwMode="auto">
          <a:xfrm rot="272498">
            <a:off x="4654107" y="1483757"/>
            <a:ext cx="3545536" cy="1236677"/>
          </a:xfrm>
          <a:prstGeom prst="cloud">
            <a:avLst/>
          </a:prstGeom>
          <a:blipFill>
            <a:blip r:embed="rId3"/>
            <a:tile tx="0" ty="0" sx="100000" sy="100000" flip="none" algn="tl"/>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sp>
        <p:nvSpPr>
          <p:cNvPr id="35" name="Rounded Rectangle 34"/>
          <p:cNvSpPr/>
          <p:nvPr/>
        </p:nvSpPr>
        <p:spPr bwMode="auto">
          <a:xfrm>
            <a:off x="3930869" y="1355834"/>
            <a:ext cx="1250731" cy="29428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Partner 1</a:t>
            </a:r>
          </a:p>
        </p:txBody>
      </p:sp>
      <p:sp>
        <p:nvSpPr>
          <p:cNvPr id="36" name="Rounded Rectangle 35"/>
          <p:cNvSpPr/>
          <p:nvPr/>
        </p:nvSpPr>
        <p:spPr bwMode="auto">
          <a:xfrm>
            <a:off x="5586249" y="1298027"/>
            <a:ext cx="1250731" cy="29428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Partner 2</a:t>
            </a:r>
          </a:p>
        </p:txBody>
      </p:sp>
      <p:sp>
        <p:nvSpPr>
          <p:cNvPr id="37" name="Rounded Rectangle 36"/>
          <p:cNvSpPr/>
          <p:nvPr/>
        </p:nvSpPr>
        <p:spPr bwMode="auto">
          <a:xfrm>
            <a:off x="7404538" y="1424152"/>
            <a:ext cx="1250731" cy="29428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Partner 2</a:t>
            </a:r>
          </a:p>
        </p:txBody>
      </p:sp>
      <p:cxnSp>
        <p:nvCxnSpPr>
          <p:cNvPr id="40" name="Straight Connector 39"/>
          <p:cNvCxnSpPr/>
          <p:nvPr/>
        </p:nvCxnSpPr>
        <p:spPr>
          <a:xfrm flipV="1">
            <a:off x="4623917" y="4498284"/>
            <a:ext cx="4089777" cy="794"/>
          </a:xfrm>
          <a:prstGeom prst="line">
            <a:avLst/>
          </a:prstGeom>
          <a:ln w="142875" cmpd="dbl">
            <a:solidFill>
              <a:schemeClr val="accent6">
                <a:lumMod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5034573" y="3220469"/>
            <a:ext cx="731526" cy="1004568"/>
            <a:chOff x="6917161" y="3188196"/>
            <a:chExt cx="731526" cy="1004568"/>
          </a:xfrm>
        </p:grpSpPr>
        <p:pic>
          <p:nvPicPr>
            <p:cNvPr id="41"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26131" y="3188196"/>
              <a:ext cx="722556" cy="938232"/>
            </a:xfrm>
            <a:prstGeom prst="rect">
              <a:avLst/>
            </a:prstGeom>
            <a:noFill/>
          </p:spPr>
        </p:pic>
        <p:pic>
          <p:nvPicPr>
            <p:cNvPr id="44"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17161" y="3254532"/>
              <a:ext cx="722556" cy="938232"/>
            </a:xfrm>
            <a:prstGeom prst="rect">
              <a:avLst/>
            </a:prstGeom>
            <a:noFill/>
          </p:spPr>
        </p:pic>
      </p:grpSp>
      <p:grpSp>
        <p:nvGrpSpPr>
          <p:cNvPr id="46" name="Group 45"/>
          <p:cNvGrpSpPr/>
          <p:nvPr/>
        </p:nvGrpSpPr>
        <p:grpSpPr>
          <a:xfrm>
            <a:off x="7584135" y="3166681"/>
            <a:ext cx="731526" cy="1004568"/>
            <a:chOff x="6917161" y="3188196"/>
            <a:chExt cx="731526" cy="1004568"/>
          </a:xfrm>
        </p:grpSpPr>
        <p:pic>
          <p:nvPicPr>
            <p:cNvPr id="47"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26131" y="3188196"/>
              <a:ext cx="722556" cy="938232"/>
            </a:xfrm>
            <a:prstGeom prst="rect">
              <a:avLst/>
            </a:prstGeom>
            <a:noFill/>
          </p:spPr>
        </p:pic>
        <p:pic>
          <p:nvPicPr>
            <p:cNvPr id="48"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17161" y="3254532"/>
              <a:ext cx="722556" cy="938232"/>
            </a:xfrm>
            <a:prstGeom prst="rect">
              <a:avLst/>
            </a:prstGeom>
            <a:noFill/>
          </p:spPr>
        </p:pic>
      </p:grpSp>
      <p:grpSp>
        <p:nvGrpSpPr>
          <p:cNvPr id="49" name="Group 48"/>
          <p:cNvGrpSpPr/>
          <p:nvPr/>
        </p:nvGrpSpPr>
        <p:grpSpPr>
          <a:xfrm>
            <a:off x="7618201" y="5040305"/>
            <a:ext cx="731526" cy="1004568"/>
            <a:chOff x="6917161" y="3188196"/>
            <a:chExt cx="731526" cy="1004568"/>
          </a:xfrm>
        </p:grpSpPr>
        <p:pic>
          <p:nvPicPr>
            <p:cNvPr id="50"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26131" y="3188196"/>
              <a:ext cx="722556" cy="938232"/>
            </a:xfrm>
            <a:prstGeom prst="rect">
              <a:avLst/>
            </a:prstGeom>
            <a:noFill/>
          </p:spPr>
        </p:pic>
        <p:pic>
          <p:nvPicPr>
            <p:cNvPr id="51"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17161" y="3254532"/>
              <a:ext cx="722556" cy="938232"/>
            </a:xfrm>
            <a:prstGeom prst="rect">
              <a:avLst/>
            </a:prstGeom>
            <a:noFill/>
          </p:spPr>
        </p:pic>
      </p:grpSp>
      <p:grpSp>
        <p:nvGrpSpPr>
          <p:cNvPr id="52" name="Group 51"/>
          <p:cNvGrpSpPr/>
          <p:nvPr/>
        </p:nvGrpSpPr>
        <p:grpSpPr>
          <a:xfrm>
            <a:off x="5025608" y="5051062"/>
            <a:ext cx="731526" cy="1004568"/>
            <a:chOff x="6917161" y="3188196"/>
            <a:chExt cx="731526" cy="1004568"/>
          </a:xfrm>
        </p:grpSpPr>
        <p:pic>
          <p:nvPicPr>
            <p:cNvPr id="53"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26131" y="3188196"/>
              <a:ext cx="722556" cy="938232"/>
            </a:xfrm>
            <a:prstGeom prst="rect">
              <a:avLst/>
            </a:prstGeom>
            <a:noFill/>
          </p:spPr>
        </p:pic>
        <p:pic>
          <p:nvPicPr>
            <p:cNvPr id="54"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917161" y="3254532"/>
              <a:ext cx="722556" cy="938232"/>
            </a:xfrm>
            <a:prstGeom prst="rect">
              <a:avLst/>
            </a:prstGeom>
            <a:noFill/>
          </p:spPr>
        </p:pic>
      </p:grpSp>
      <p:sp>
        <p:nvSpPr>
          <p:cNvPr id="56" name="TextBox 55"/>
          <p:cNvSpPr txBox="1"/>
          <p:nvPr/>
        </p:nvSpPr>
        <p:spPr>
          <a:xfrm>
            <a:off x="5608312" y="4025517"/>
            <a:ext cx="2181880" cy="400110"/>
          </a:xfrm>
          <a:prstGeom prst="rect">
            <a:avLst/>
          </a:prstGeom>
          <a:noFill/>
        </p:spPr>
        <p:txBody>
          <a:bodyPr wrap="none" rtlCol="0">
            <a:spAutoFit/>
          </a:bodyPr>
          <a:lstStyle/>
          <a:p>
            <a:pPr algn="ctr"/>
            <a:r>
              <a:rPr lang="en-US" sz="2000" dirty="0" smtClean="0">
                <a:effectLst>
                  <a:outerShdw blurRad="38100" dist="38100" dir="2700000" algn="tl">
                    <a:srgbClr val="000000">
                      <a:alpha val="43137"/>
                    </a:srgbClr>
                  </a:outerShdw>
                </a:effectLst>
              </a:rPr>
              <a:t>Perimeter Network</a:t>
            </a:r>
            <a:endParaRPr lang="en-US" dirty="0">
              <a:effectLst>
                <a:outerShdw blurRad="38100" dist="38100" dir="2700000" algn="tl">
                  <a:srgbClr val="000000">
                    <a:alpha val="43137"/>
                  </a:srgbClr>
                </a:outerShdw>
              </a:effectLst>
            </a:endParaRPr>
          </a:p>
        </p:txBody>
      </p:sp>
      <p:sp>
        <p:nvSpPr>
          <p:cNvPr id="57" name="TextBox 56"/>
          <p:cNvSpPr txBox="1"/>
          <p:nvPr/>
        </p:nvSpPr>
        <p:spPr>
          <a:xfrm rot="16200000">
            <a:off x="4380528" y="4886128"/>
            <a:ext cx="971484" cy="400110"/>
          </a:xfrm>
          <a:prstGeom prst="rect">
            <a:avLst/>
          </a:prstGeom>
          <a:noFill/>
        </p:spPr>
        <p:txBody>
          <a:bodyPr wrap="none" rtlCol="0">
            <a:spAutoFit/>
          </a:bodyPr>
          <a:lstStyle/>
          <a:p>
            <a:pPr algn="ctr"/>
            <a:r>
              <a:rPr lang="en-US" sz="2000" dirty="0" smtClean="0">
                <a:effectLst>
                  <a:outerShdw blurRad="38100" dist="38100" dir="2700000" algn="tl">
                    <a:srgbClr val="000000">
                      <a:alpha val="43137"/>
                    </a:srgbClr>
                  </a:outerShdw>
                </a:effectLst>
              </a:rPr>
              <a:t>Geneva</a:t>
            </a:r>
            <a:endParaRPr lang="en-US" dirty="0">
              <a:effectLst>
                <a:outerShdw blurRad="38100" dist="38100" dir="2700000" algn="tl">
                  <a:srgbClr val="000000">
                    <a:alpha val="43137"/>
                  </a:srgbClr>
                </a:outerShdw>
              </a:effectLst>
            </a:endParaRPr>
          </a:p>
        </p:txBody>
      </p:sp>
      <p:sp>
        <p:nvSpPr>
          <p:cNvPr id="58" name="TextBox 57"/>
          <p:cNvSpPr txBox="1"/>
          <p:nvPr/>
        </p:nvSpPr>
        <p:spPr>
          <a:xfrm rot="16200000">
            <a:off x="8141933" y="4801850"/>
            <a:ext cx="724430" cy="400110"/>
          </a:xfrm>
          <a:prstGeom prst="rect">
            <a:avLst/>
          </a:prstGeom>
          <a:noFill/>
        </p:spPr>
        <p:txBody>
          <a:bodyPr wrap="none" rtlCol="0">
            <a:spAutoFit/>
          </a:bodyPr>
          <a:lstStyle/>
          <a:p>
            <a:pPr algn="ctr"/>
            <a:r>
              <a:rPr lang="en-US" sz="2000" dirty="0" smtClean="0">
                <a:effectLst>
                  <a:outerShdw blurRad="38100" dist="38100" dir="2700000" algn="tl">
                    <a:srgbClr val="000000">
                      <a:alpha val="43137"/>
                    </a:srgbClr>
                  </a:outerShdw>
                </a:effectLst>
              </a:rPr>
              <a:t>ADFS</a:t>
            </a:r>
            <a:endParaRPr lang="en-US" dirty="0">
              <a:effectLst>
                <a:outerShdw blurRad="38100" dist="38100" dir="2700000" algn="tl">
                  <a:srgbClr val="000000">
                    <a:alpha val="43137"/>
                  </a:srgbClr>
                </a:outerShdw>
              </a:effectLst>
            </a:endParaRPr>
          </a:p>
        </p:txBody>
      </p:sp>
      <p:pic>
        <p:nvPicPr>
          <p:cNvPr id="28" name="Picture 3" descr="D:\Pennie's documents\Images for TechEd06\Hardware_Imagery\router logical.png"/>
          <p:cNvPicPr>
            <a:picLocks noChangeAspect="1" noChangeArrowheads="1"/>
          </p:cNvPicPr>
          <p:nvPr/>
        </p:nvPicPr>
        <p:blipFill>
          <a:blip r:embed="rId5" cstate="print"/>
          <a:srcRect/>
          <a:stretch>
            <a:fillRect/>
          </a:stretch>
        </p:blipFill>
        <p:spPr bwMode="auto">
          <a:xfrm>
            <a:off x="6085490" y="2427889"/>
            <a:ext cx="987973" cy="580915"/>
          </a:xfrm>
          <a:prstGeom prst="rect">
            <a:avLst/>
          </a:prstGeom>
          <a:noFill/>
        </p:spPr>
      </p:pic>
      <p:pic>
        <p:nvPicPr>
          <p:cNvPr id="30" name="Picture 25" descr="red triangle"/>
          <p:cNvPicPr>
            <a:picLocks noChangeAspect="1" noChangeArrowheads="1"/>
          </p:cNvPicPr>
          <p:nvPr/>
        </p:nvPicPr>
        <p:blipFill>
          <a:blip r:embed="rId6"/>
          <a:srcRect/>
          <a:stretch>
            <a:fillRect/>
          </a:stretch>
        </p:blipFill>
        <p:spPr bwMode="auto">
          <a:xfrm>
            <a:off x="6253660" y="5192008"/>
            <a:ext cx="859276" cy="715296"/>
          </a:xfrm>
          <a:prstGeom prst="rect">
            <a:avLst/>
          </a:prstGeom>
          <a:noFill/>
        </p:spPr>
      </p:pic>
    </p:spTree>
    <p:extLst>
      <p:ext uri="{BB962C8B-B14F-4D97-AF65-F5344CB8AC3E}">
        <p14:creationId xmlns:p14="http://schemas.microsoft.com/office/powerpoint/2007/7/12/main" xmlns="" val="2155627039"/>
      </p:ext>
    </p:extLst>
  </p:cSld>
  <p:clrMapOvr>
    <a:masterClrMapping/>
  </p:clrMapOvr>
  <p:transition advTm="253234">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388882" y="3090041"/>
            <a:ext cx="5528442" cy="2848304"/>
          </a:xfrm>
          <a:prstGeom prst="roundRect">
            <a:avLst>
              <a:gd name="adj" fmla="val 6399"/>
            </a:avLst>
          </a:prstGeom>
          <a:noFill/>
          <a:ln w="50800" cap="flat" cmpd="sng" algn="ctr">
            <a:gradFill flip="none" rotWithShape="1">
              <a:gsLst>
                <a:gs pos="0">
                  <a:schemeClr val="bg2">
                    <a:lumMod val="10000"/>
                  </a:schemeClr>
                </a:gs>
                <a:gs pos="50000">
                  <a:schemeClr val="bg2">
                    <a:lumMod val="25000"/>
                  </a:schemeClr>
                </a:gs>
                <a:gs pos="75000">
                  <a:schemeClr val="bg2">
                    <a:lumMod val="25000"/>
                    <a:alpha val="30000"/>
                  </a:schemeClr>
                </a:gs>
                <a:gs pos="100000">
                  <a:schemeClr val="bg2">
                    <a:lumMod val="10000"/>
                  </a:schemeClr>
                </a:gs>
              </a:gsLst>
              <a:lin ang="5400000" scaled="1"/>
              <a:tileRect/>
            </a:gra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21" name="Rounded Rectangle 20"/>
          <p:cNvSpPr/>
          <p:nvPr/>
        </p:nvSpPr>
        <p:spPr bwMode="auto">
          <a:xfrm>
            <a:off x="5055484" y="3095301"/>
            <a:ext cx="3846776" cy="2848304"/>
          </a:xfrm>
          <a:prstGeom prst="roundRect">
            <a:avLst>
              <a:gd name="adj" fmla="val 6399"/>
            </a:avLst>
          </a:prstGeom>
          <a:noFill/>
          <a:ln w="50800" cap="flat" cmpd="sng" algn="ctr">
            <a:gradFill flip="none" rotWithShape="1">
              <a:gsLst>
                <a:gs pos="0">
                  <a:schemeClr val="bg2">
                    <a:lumMod val="10000"/>
                    <a:alpha val="0"/>
                  </a:schemeClr>
                </a:gs>
                <a:gs pos="50000">
                  <a:schemeClr val="bg2">
                    <a:lumMod val="25000"/>
                  </a:schemeClr>
                </a:gs>
                <a:gs pos="75000">
                  <a:schemeClr val="bg2">
                    <a:lumMod val="25000"/>
                    <a:alpha val="30000"/>
                  </a:schemeClr>
                </a:gs>
                <a:gs pos="100000">
                  <a:schemeClr val="bg2">
                    <a:lumMod val="10000"/>
                  </a:schemeClr>
                </a:gs>
              </a:gsLst>
              <a:lin ang="0" scaled="1"/>
              <a:tileRect/>
            </a:gra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grpSp>
        <p:nvGrpSpPr>
          <p:cNvPr id="4" name="Group 35"/>
          <p:cNvGrpSpPr/>
          <p:nvPr/>
        </p:nvGrpSpPr>
        <p:grpSpPr>
          <a:xfrm>
            <a:off x="2379638" y="4627177"/>
            <a:ext cx="901023" cy="657136"/>
            <a:chOff x="1896161" y="5089634"/>
            <a:chExt cx="901023" cy="657136"/>
          </a:xfrm>
        </p:grpSpPr>
        <p:sp>
          <p:nvSpPr>
            <p:cNvPr id="22" name="Isosceles Triangle 21"/>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24" name="Picture 2" descr="http://www.akinaiblog.com/locale/en/img/email_logo.jpg"/>
            <p:cNvPicPr>
              <a:picLocks noChangeAspect="1" noChangeArrowheads="1"/>
            </p:cNvPicPr>
            <p:nvPr/>
          </p:nvPicPr>
          <p:blipFill>
            <a:blip r:embed="rId3" cstate="print"/>
            <a:srcRect/>
            <a:stretch>
              <a:fillRect/>
            </a:stretch>
          </p:blipFill>
          <p:spPr bwMode="auto">
            <a:xfrm>
              <a:off x="1896161" y="5498822"/>
              <a:ext cx="269895" cy="187753"/>
            </a:xfrm>
            <a:prstGeom prst="rect">
              <a:avLst/>
            </a:prstGeom>
            <a:noFill/>
          </p:spPr>
        </p:pic>
      </p:grpSp>
      <p:sp>
        <p:nvSpPr>
          <p:cNvPr id="35" name="Right Brace 34"/>
          <p:cNvSpPr/>
          <p:nvPr/>
        </p:nvSpPr>
        <p:spPr bwMode="auto">
          <a:xfrm>
            <a:off x="1087821" y="3326524"/>
            <a:ext cx="304800" cy="2133600"/>
          </a:xfrm>
          <a:prstGeom prst="rightBrace">
            <a:avLst>
              <a:gd name="adj1" fmla="val 39583"/>
              <a:gd name="adj2" fmla="val 50000"/>
            </a:avLst>
          </a:prstGeom>
          <a:noFill/>
          <a:ln w="1587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37" name="Picture 14"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93834" y="3425321"/>
            <a:ext cx="505954" cy="609600"/>
          </a:xfrm>
          <a:prstGeom prst="rect">
            <a:avLst/>
          </a:prstGeom>
          <a:noFill/>
        </p:spPr>
      </p:pic>
      <p:pic>
        <p:nvPicPr>
          <p:cNvPr id="38" name="Picture 14"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609600" y="4166301"/>
            <a:ext cx="505954" cy="609600"/>
          </a:xfrm>
          <a:prstGeom prst="rect">
            <a:avLst/>
          </a:prstGeom>
          <a:noFill/>
        </p:spPr>
      </p:pic>
      <p:pic>
        <p:nvPicPr>
          <p:cNvPr id="39" name="Picture 14"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99089" y="4828452"/>
            <a:ext cx="505954" cy="609600"/>
          </a:xfrm>
          <a:prstGeom prst="rect">
            <a:avLst/>
          </a:prstGeom>
          <a:noFill/>
        </p:spPr>
      </p:pic>
      <p:grpSp>
        <p:nvGrpSpPr>
          <p:cNvPr id="5" name="Group 39"/>
          <p:cNvGrpSpPr/>
          <p:nvPr/>
        </p:nvGrpSpPr>
        <p:grpSpPr>
          <a:xfrm>
            <a:off x="3141638" y="5084379"/>
            <a:ext cx="901023" cy="667646"/>
            <a:chOff x="1896161" y="5079124"/>
            <a:chExt cx="901023" cy="667646"/>
          </a:xfrm>
        </p:grpSpPr>
        <p:sp>
          <p:nvSpPr>
            <p:cNvPr id="41" name="Isosceles Triangle 40"/>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42" name="Picture 2" descr="http://www.akinaiblog.com/locale/en/img/email_logo.jpg"/>
            <p:cNvPicPr>
              <a:picLocks noChangeAspect="1" noChangeArrowheads="1"/>
            </p:cNvPicPr>
            <p:nvPr/>
          </p:nvPicPr>
          <p:blipFill>
            <a:blip r:embed="rId3" cstate="print"/>
            <a:srcRect/>
            <a:stretch>
              <a:fillRect/>
            </a:stretch>
          </p:blipFill>
          <p:spPr bwMode="auto">
            <a:xfrm>
              <a:off x="1896161" y="5498822"/>
              <a:ext cx="269895" cy="187753"/>
            </a:xfrm>
            <a:prstGeom prst="rect">
              <a:avLst/>
            </a:prstGeom>
            <a:noFill/>
          </p:spPr>
        </p:pic>
        <p:pic>
          <p:nvPicPr>
            <p:cNvPr id="43"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6" name="Group 43"/>
          <p:cNvGrpSpPr/>
          <p:nvPr/>
        </p:nvGrpSpPr>
        <p:grpSpPr>
          <a:xfrm>
            <a:off x="7871293" y="4769068"/>
            <a:ext cx="901023" cy="667646"/>
            <a:chOff x="1896161" y="5079124"/>
            <a:chExt cx="901023" cy="667646"/>
          </a:xfrm>
        </p:grpSpPr>
        <p:sp>
          <p:nvSpPr>
            <p:cNvPr id="45" name="Isosceles Triangle 44"/>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46" name="Picture 2" descr="http://www.akinaiblog.com/locale/en/img/email_logo.jpg"/>
            <p:cNvPicPr>
              <a:picLocks noChangeAspect="1" noChangeArrowheads="1"/>
            </p:cNvPicPr>
            <p:nvPr/>
          </p:nvPicPr>
          <p:blipFill>
            <a:blip r:embed="rId3" cstate="print"/>
            <a:srcRect/>
            <a:stretch>
              <a:fillRect/>
            </a:stretch>
          </p:blipFill>
          <p:spPr bwMode="auto">
            <a:xfrm>
              <a:off x="1896161" y="5498822"/>
              <a:ext cx="269895" cy="187753"/>
            </a:xfrm>
            <a:prstGeom prst="rect">
              <a:avLst/>
            </a:prstGeom>
            <a:noFill/>
          </p:spPr>
        </p:pic>
        <p:pic>
          <p:nvPicPr>
            <p:cNvPr id="47"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sp>
        <p:nvSpPr>
          <p:cNvPr id="48" name="TextBox 47"/>
          <p:cNvSpPr txBox="1"/>
          <p:nvPr/>
        </p:nvSpPr>
        <p:spPr>
          <a:xfrm>
            <a:off x="378376" y="5538955"/>
            <a:ext cx="2385848" cy="400110"/>
          </a:xfrm>
          <a:prstGeom prst="rect">
            <a:avLst/>
          </a:prstGeom>
          <a:noFill/>
        </p:spPr>
        <p:txBody>
          <a:bodyPr wrap="square" rtlCol="0">
            <a:spAutoFit/>
          </a:bodyPr>
          <a:lstStyle/>
          <a:p>
            <a:r>
              <a:rPr lang="en-US" sz="2000" b="1" dirty="0" smtClean="0">
                <a:solidFill>
                  <a:schemeClr val="accent1">
                    <a:lumMod val="50000"/>
                  </a:schemeClr>
                </a:solidFill>
              </a:rPr>
              <a:t>Internal Network</a:t>
            </a:r>
            <a:endParaRPr lang="en-US" sz="2000" b="1" dirty="0">
              <a:solidFill>
                <a:schemeClr val="accent1">
                  <a:lumMod val="50000"/>
                </a:schemeClr>
              </a:solidFill>
            </a:endParaRPr>
          </a:p>
        </p:txBody>
      </p:sp>
      <p:grpSp>
        <p:nvGrpSpPr>
          <p:cNvPr id="7" name="Group 33"/>
          <p:cNvGrpSpPr/>
          <p:nvPr/>
        </p:nvGrpSpPr>
        <p:grpSpPr>
          <a:xfrm>
            <a:off x="1569567" y="4188372"/>
            <a:ext cx="374847" cy="428236"/>
            <a:chOff x="985464" y="4724400"/>
            <a:chExt cx="451047" cy="504436"/>
          </a:xfrm>
        </p:grpSpPr>
        <p:pic>
          <p:nvPicPr>
            <p:cNvPr id="50" name="Picture 46" descr="\\showsrus\Images\Illustrations-Icons\xp icons\XP icon other options.png"/>
            <p:cNvPicPr>
              <a:picLocks noChangeAspect="1" noChangeArrowheads="1"/>
            </p:cNvPicPr>
            <p:nvPr/>
          </p:nvPicPr>
          <p:blipFill>
            <a:blip r:embed="rId6" cstate="print"/>
            <a:srcRect/>
            <a:stretch>
              <a:fillRect/>
            </a:stretch>
          </p:blipFill>
          <p:spPr bwMode="auto">
            <a:xfrm>
              <a:off x="985464" y="4724400"/>
              <a:ext cx="451047" cy="504436"/>
            </a:xfrm>
            <a:prstGeom prst="rect">
              <a:avLst/>
            </a:prstGeom>
            <a:noFill/>
            <a:effectLst>
              <a:glow rad="228600">
                <a:srgbClr val="FFFF00">
                  <a:alpha val="40000"/>
                </a:srgbClr>
              </a:glow>
            </a:effectLst>
          </p:spPr>
        </p:pic>
        <p:pic>
          <p:nvPicPr>
            <p:cNvPr id="51" name="Picture 40" descr="services icon"/>
            <p:cNvPicPr>
              <a:picLocks noChangeAspect="1" noChangeArrowheads="1"/>
            </p:cNvPicPr>
            <p:nvPr/>
          </p:nvPicPr>
          <p:blipFill>
            <a:blip r:embed="rId7" cstate="print"/>
            <a:srcRect/>
            <a:stretch>
              <a:fillRect/>
            </a:stretch>
          </p:blipFill>
          <p:spPr bwMode="auto">
            <a:xfrm>
              <a:off x="1066800" y="4800600"/>
              <a:ext cx="336374" cy="327200"/>
            </a:xfrm>
            <a:prstGeom prst="rect">
              <a:avLst/>
            </a:prstGeom>
            <a:noFill/>
            <a:ln w="9525">
              <a:noFill/>
              <a:miter lim="800000"/>
              <a:headEnd/>
              <a:tailEnd/>
            </a:ln>
          </p:spPr>
        </p:pic>
      </p:grpSp>
      <p:grpSp>
        <p:nvGrpSpPr>
          <p:cNvPr id="8" name="Group 51"/>
          <p:cNvGrpSpPr/>
          <p:nvPr/>
        </p:nvGrpSpPr>
        <p:grpSpPr>
          <a:xfrm>
            <a:off x="2404242" y="3775841"/>
            <a:ext cx="844888" cy="667646"/>
            <a:chOff x="1952296" y="5079124"/>
            <a:chExt cx="844888" cy="667646"/>
          </a:xfrm>
        </p:grpSpPr>
        <p:sp>
          <p:nvSpPr>
            <p:cNvPr id="53" name="Isosceles Triangle 52"/>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55"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10" name="Group 55"/>
          <p:cNvGrpSpPr/>
          <p:nvPr/>
        </p:nvGrpSpPr>
        <p:grpSpPr>
          <a:xfrm>
            <a:off x="3157402" y="3344916"/>
            <a:ext cx="901023" cy="667646"/>
            <a:chOff x="1896161" y="5079124"/>
            <a:chExt cx="901023" cy="667646"/>
          </a:xfrm>
        </p:grpSpPr>
        <p:sp>
          <p:nvSpPr>
            <p:cNvPr id="57" name="Isosceles Triangle 56"/>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58" name="Picture 2" descr="http://www.akinaiblog.com/locale/en/img/email_logo.jpg"/>
            <p:cNvPicPr>
              <a:picLocks noChangeAspect="1" noChangeArrowheads="1"/>
            </p:cNvPicPr>
            <p:nvPr/>
          </p:nvPicPr>
          <p:blipFill>
            <a:blip r:embed="rId3" cstate="print"/>
            <a:srcRect/>
            <a:stretch>
              <a:fillRect/>
            </a:stretch>
          </p:blipFill>
          <p:spPr bwMode="auto">
            <a:xfrm>
              <a:off x="1896161" y="5498822"/>
              <a:ext cx="269895" cy="187753"/>
            </a:xfrm>
            <a:prstGeom prst="rect">
              <a:avLst/>
            </a:prstGeom>
            <a:noFill/>
          </p:spPr>
        </p:pic>
        <p:pic>
          <p:nvPicPr>
            <p:cNvPr id="59"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11" name="Group 59"/>
          <p:cNvGrpSpPr/>
          <p:nvPr/>
        </p:nvGrpSpPr>
        <p:grpSpPr>
          <a:xfrm>
            <a:off x="3924658" y="3986048"/>
            <a:ext cx="901023" cy="667646"/>
            <a:chOff x="1896161" y="5079124"/>
            <a:chExt cx="901023" cy="667646"/>
          </a:xfrm>
        </p:grpSpPr>
        <p:sp>
          <p:nvSpPr>
            <p:cNvPr id="61" name="Isosceles Triangle 60"/>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62" name="Picture 2" descr="http://www.akinaiblog.com/locale/en/img/email_logo.jpg"/>
            <p:cNvPicPr>
              <a:picLocks noChangeAspect="1" noChangeArrowheads="1"/>
            </p:cNvPicPr>
            <p:nvPr/>
          </p:nvPicPr>
          <p:blipFill>
            <a:blip r:embed="rId3" cstate="print"/>
            <a:srcRect/>
            <a:stretch>
              <a:fillRect/>
            </a:stretch>
          </p:blipFill>
          <p:spPr bwMode="auto">
            <a:xfrm>
              <a:off x="1896161" y="5498822"/>
              <a:ext cx="269895" cy="187753"/>
            </a:xfrm>
            <a:prstGeom prst="rect">
              <a:avLst/>
            </a:prstGeom>
            <a:noFill/>
          </p:spPr>
        </p:pic>
        <p:pic>
          <p:nvPicPr>
            <p:cNvPr id="63"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14" name="Group 63"/>
          <p:cNvGrpSpPr/>
          <p:nvPr/>
        </p:nvGrpSpPr>
        <p:grpSpPr>
          <a:xfrm>
            <a:off x="4012324" y="4784833"/>
            <a:ext cx="844888" cy="667646"/>
            <a:chOff x="1952296" y="5079124"/>
            <a:chExt cx="844888" cy="667646"/>
          </a:xfrm>
        </p:grpSpPr>
        <p:sp>
          <p:nvSpPr>
            <p:cNvPr id="65" name="Isosceles Triangle 64"/>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67" name="Picture 48" descr="XP_Man"/>
            <p:cNvPicPr>
              <a:picLocks noChangeAspect="1" noChangeArrowheads="1"/>
            </p:cNvPicPr>
            <p:nvPr/>
          </p:nvPicPr>
          <p:blipFill>
            <a:blip r:embed="rId5"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15" name="Group 33"/>
          <p:cNvGrpSpPr/>
          <p:nvPr/>
        </p:nvGrpSpPr>
        <p:grpSpPr>
          <a:xfrm>
            <a:off x="3393112" y="4351282"/>
            <a:ext cx="374847" cy="428236"/>
            <a:chOff x="985464" y="4724400"/>
            <a:chExt cx="451047" cy="504436"/>
          </a:xfrm>
        </p:grpSpPr>
        <p:pic>
          <p:nvPicPr>
            <p:cNvPr id="73" name="Picture 46" descr="\\showsrus\Images\Illustrations-Icons\xp icons\XP icon other options.png"/>
            <p:cNvPicPr>
              <a:picLocks noChangeAspect="1" noChangeArrowheads="1"/>
            </p:cNvPicPr>
            <p:nvPr/>
          </p:nvPicPr>
          <p:blipFill>
            <a:blip r:embed="rId6" cstate="print"/>
            <a:srcRect/>
            <a:stretch>
              <a:fillRect/>
            </a:stretch>
          </p:blipFill>
          <p:spPr bwMode="auto">
            <a:xfrm>
              <a:off x="985464" y="4724400"/>
              <a:ext cx="451047" cy="504436"/>
            </a:xfrm>
            <a:prstGeom prst="rect">
              <a:avLst/>
            </a:prstGeom>
            <a:noFill/>
            <a:effectLst>
              <a:glow rad="228600">
                <a:srgbClr val="FFFF00">
                  <a:alpha val="40000"/>
                </a:srgbClr>
              </a:glow>
            </a:effectLst>
          </p:spPr>
        </p:pic>
        <p:pic>
          <p:nvPicPr>
            <p:cNvPr id="74" name="Picture 40" descr="services icon"/>
            <p:cNvPicPr>
              <a:picLocks noChangeAspect="1" noChangeArrowheads="1"/>
            </p:cNvPicPr>
            <p:nvPr/>
          </p:nvPicPr>
          <p:blipFill>
            <a:blip r:embed="rId7" cstate="print"/>
            <a:srcRect/>
            <a:stretch>
              <a:fillRect/>
            </a:stretch>
          </p:blipFill>
          <p:spPr bwMode="auto">
            <a:xfrm>
              <a:off x="1066800" y="4800600"/>
              <a:ext cx="336374" cy="327200"/>
            </a:xfrm>
            <a:prstGeom prst="rect">
              <a:avLst/>
            </a:prstGeom>
            <a:noFill/>
            <a:ln w="9525">
              <a:noFill/>
              <a:miter lim="800000"/>
              <a:headEnd/>
              <a:tailEnd/>
            </a:ln>
          </p:spPr>
        </p:pic>
      </p:grpSp>
      <p:sp>
        <p:nvSpPr>
          <p:cNvPr id="75" name="TextBox 74"/>
          <p:cNvSpPr txBox="1"/>
          <p:nvPr/>
        </p:nvSpPr>
        <p:spPr>
          <a:xfrm>
            <a:off x="5933095" y="5533699"/>
            <a:ext cx="2385848" cy="400110"/>
          </a:xfrm>
          <a:prstGeom prst="rect">
            <a:avLst/>
          </a:prstGeom>
          <a:noFill/>
        </p:spPr>
        <p:txBody>
          <a:bodyPr wrap="square" rtlCol="0">
            <a:spAutoFit/>
          </a:bodyPr>
          <a:lstStyle/>
          <a:p>
            <a:r>
              <a:rPr lang="en-US" sz="2000" b="1" dirty="0" smtClean="0">
                <a:solidFill>
                  <a:schemeClr val="accent1">
                    <a:lumMod val="50000"/>
                  </a:schemeClr>
                </a:solidFill>
              </a:rPr>
              <a:t>Perimeter Network</a:t>
            </a:r>
            <a:endParaRPr lang="en-US" sz="2000" b="1" dirty="0">
              <a:solidFill>
                <a:schemeClr val="accent1">
                  <a:lumMod val="50000"/>
                </a:schemeClr>
              </a:solidFill>
            </a:endParaRPr>
          </a:p>
        </p:txBody>
      </p:sp>
      <p:pic>
        <p:nvPicPr>
          <p:cNvPr id="27" name="Picture 77" descr="XML Web Service Ice"/>
          <p:cNvPicPr>
            <a:picLocks noChangeAspect="1" noChangeArrowheads="1"/>
          </p:cNvPicPr>
          <p:nvPr/>
        </p:nvPicPr>
        <p:blipFill>
          <a:blip r:embed="rId8" cstate="print"/>
          <a:srcRect/>
          <a:stretch>
            <a:fillRect/>
          </a:stretch>
        </p:blipFill>
        <p:spPr bwMode="auto">
          <a:xfrm>
            <a:off x="4472151" y="4836788"/>
            <a:ext cx="277872" cy="323852"/>
          </a:xfrm>
          <a:prstGeom prst="rect">
            <a:avLst/>
          </a:prstGeom>
          <a:noFill/>
        </p:spPr>
      </p:pic>
      <p:pic>
        <p:nvPicPr>
          <p:cNvPr id="76" name="Picture 77" descr="XML Web Service Ice"/>
          <p:cNvPicPr>
            <a:picLocks noChangeAspect="1" noChangeArrowheads="1"/>
          </p:cNvPicPr>
          <p:nvPr/>
        </p:nvPicPr>
        <p:blipFill>
          <a:blip r:embed="rId8" cstate="print"/>
          <a:srcRect/>
          <a:stretch>
            <a:fillRect/>
          </a:stretch>
        </p:blipFill>
        <p:spPr bwMode="auto">
          <a:xfrm>
            <a:off x="4435365" y="4032746"/>
            <a:ext cx="277872" cy="323852"/>
          </a:xfrm>
          <a:prstGeom prst="rect">
            <a:avLst/>
          </a:prstGeom>
          <a:noFill/>
        </p:spPr>
      </p:pic>
      <p:pic>
        <p:nvPicPr>
          <p:cNvPr id="77" name="Picture 77" descr="XML Web Service Ice"/>
          <p:cNvPicPr>
            <a:picLocks noChangeAspect="1" noChangeArrowheads="1"/>
          </p:cNvPicPr>
          <p:nvPr/>
        </p:nvPicPr>
        <p:blipFill>
          <a:blip r:embed="rId8" cstate="print"/>
          <a:srcRect/>
          <a:stretch>
            <a:fillRect/>
          </a:stretch>
        </p:blipFill>
        <p:spPr bwMode="auto">
          <a:xfrm>
            <a:off x="2795751" y="3801519"/>
            <a:ext cx="277872" cy="323852"/>
          </a:xfrm>
          <a:prstGeom prst="rect">
            <a:avLst/>
          </a:prstGeom>
          <a:noFill/>
        </p:spPr>
      </p:pic>
      <p:pic>
        <p:nvPicPr>
          <p:cNvPr id="78" name="Picture 77" descr="XML Web Service Ice"/>
          <p:cNvPicPr>
            <a:picLocks noChangeAspect="1" noChangeArrowheads="1"/>
          </p:cNvPicPr>
          <p:nvPr/>
        </p:nvPicPr>
        <p:blipFill>
          <a:blip r:embed="rId8" cstate="print"/>
          <a:srcRect/>
          <a:stretch>
            <a:fillRect/>
          </a:stretch>
        </p:blipFill>
        <p:spPr bwMode="auto">
          <a:xfrm>
            <a:off x="8350468" y="4805256"/>
            <a:ext cx="277872" cy="323852"/>
          </a:xfrm>
          <a:prstGeom prst="rect">
            <a:avLst/>
          </a:prstGeom>
          <a:noFill/>
        </p:spPr>
      </p:pic>
      <p:grpSp>
        <p:nvGrpSpPr>
          <p:cNvPr id="16" name="Group 78"/>
          <p:cNvGrpSpPr/>
          <p:nvPr/>
        </p:nvGrpSpPr>
        <p:grpSpPr>
          <a:xfrm>
            <a:off x="6064468" y="3237188"/>
            <a:ext cx="525517" cy="735724"/>
            <a:chOff x="1303282" y="1450428"/>
            <a:chExt cx="442781" cy="712074"/>
          </a:xfrm>
        </p:grpSpPr>
        <p:pic>
          <p:nvPicPr>
            <p:cNvPr id="80" name="Picture 79" descr="C:\Users\mattstee\AppData\Local\Microsoft\Windows\Temporary Internet Files\Content.IE5\3XT1BMAZ\MCj04352420000[1].png"/>
            <p:cNvPicPr>
              <a:picLocks noChangeAspect="1" noChangeArrowheads="1"/>
            </p:cNvPicPr>
            <p:nvPr/>
          </p:nvPicPr>
          <p:blipFill>
            <a:blip r:embed="rId9" cstate="print"/>
            <a:srcRect/>
            <a:stretch>
              <a:fillRect/>
            </a:stretch>
          </p:blipFill>
          <p:spPr bwMode="auto">
            <a:xfrm>
              <a:off x="1376029" y="1450428"/>
              <a:ext cx="370034" cy="712074"/>
            </a:xfrm>
            <a:prstGeom prst="rect">
              <a:avLst/>
            </a:prstGeom>
            <a:noFill/>
          </p:spPr>
        </p:pic>
        <p:pic>
          <p:nvPicPr>
            <p:cNvPr id="81" name="Picture 77" descr="XML Web Service Ice"/>
            <p:cNvPicPr>
              <a:picLocks noChangeAspect="1" noChangeArrowheads="1"/>
            </p:cNvPicPr>
            <p:nvPr/>
          </p:nvPicPr>
          <p:blipFill>
            <a:blip r:embed="rId8" cstate="print"/>
            <a:srcRect/>
            <a:stretch>
              <a:fillRect/>
            </a:stretch>
          </p:blipFill>
          <p:spPr bwMode="auto">
            <a:xfrm>
              <a:off x="1303282" y="1730980"/>
              <a:ext cx="277872" cy="323852"/>
            </a:xfrm>
            <a:prstGeom prst="rect">
              <a:avLst/>
            </a:prstGeom>
            <a:noFill/>
          </p:spPr>
        </p:pic>
      </p:grpSp>
      <p:grpSp>
        <p:nvGrpSpPr>
          <p:cNvPr id="17" name="Group 81"/>
          <p:cNvGrpSpPr/>
          <p:nvPr/>
        </p:nvGrpSpPr>
        <p:grpSpPr>
          <a:xfrm>
            <a:off x="8145517" y="3352802"/>
            <a:ext cx="562304" cy="688427"/>
            <a:chOff x="1303282" y="1450428"/>
            <a:chExt cx="442781" cy="712074"/>
          </a:xfrm>
        </p:grpSpPr>
        <p:pic>
          <p:nvPicPr>
            <p:cNvPr id="83" name="Picture 82" descr="C:\Users\mattstee\AppData\Local\Microsoft\Windows\Temporary Internet Files\Content.IE5\3XT1BMAZ\MCj04352420000[1].png"/>
            <p:cNvPicPr>
              <a:picLocks noChangeAspect="1" noChangeArrowheads="1"/>
            </p:cNvPicPr>
            <p:nvPr/>
          </p:nvPicPr>
          <p:blipFill>
            <a:blip r:embed="rId9" cstate="print"/>
            <a:srcRect/>
            <a:stretch>
              <a:fillRect/>
            </a:stretch>
          </p:blipFill>
          <p:spPr bwMode="auto">
            <a:xfrm>
              <a:off x="1376029" y="1450428"/>
              <a:ext cx="370034" cy="712074"/>
            </a:xfrm>
            <a:prstGeom prst="rect">
              <a:avLst/>
            </a:prstGeom>
            <a:noFill/>
          </p:spPr>
        </p:pic>
        <p:pic>
          <p:nvPicPr>
            <p:cNvPr id="84" name="Picture 77" descr="XML Web Service Ice"/>
            <p:cNvPicPr>
              <a:picLocks noChangeAspect="1" noChangeArrowheads="1"/>
            </p:cNvPicPr>
            <p:nvPr/>
          </p:nvPicPr>
          <p:blipFill>
            <a:blip r:embed="rId8" cstate="print"/>
            <a:srcRect/>
            <a:stretch>
              <a:fillRect/>
            </a:stretch>
          </p:blipFill>
          <p:spPr bwMode="auto">
            <a:xfrm>
              <a:off x="1303282" y="1730980"/>
              <a:ext cx="277872" cy="323852"/>
            </a:xfrm>
            <a:prstGeom prst="rect">
              <a:avLst/>
            </a:prstGeom>
            <a:noFill/>
          </p:spPr>
        </p:pic>
      </p:grpSp>
      <p:sp>
        <p:nvSpPr>
          <p:cNvPr id="85" name="Left-Right Arrow 84"/>
          <p:cNvSpPr/>
          <p:nvPr/>
        </p:nvSpPr>
        <p:spPr bwMode="auto">
          <a:xfrm rot="20739465">
            <a:off x="4792492" y="3908057"/>
            <a:ext cx="1023665" cy="157562"/>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6" name="Left-Right Arrow 85"/>
          <p:cNvSpPr/>
          <p:nvPr/>
        </p:nvSpPr>
        <p:spPr bwMode="auto">
          <a:xfrm rot="16200000">
            <a:off x="8162114" y="4320824"/>
            <a:ext cx="678161" cy="150502"/>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0" name="Cloud 59"/>
          <p:cNvSpPr/>
          <p:nvPr/>
        </p:nvSpPr>
        <p:spPr bwMode="auto">
          <a:xfrm>
            <a:off x="0" y="777762"/>
            <a:ext cx="9144000" cy="2112579"/>
          </a:xfrm>
          <a:prstGeom prst="cloud">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71" name="Picture 7" descr="D:\Pennie's documents\Images for TechEd06\Shapes_and_Graphics\Buildings and dwellings\enterprise red.png"/>
          <p:cNvPicPr>
            <a:picLocks noChangeAspect="1" noChangeArrowheads="1"/>
          </p:cNvPicPr>
          <p:nvPr/>
        </p:nvPicPr>
        <p:blipFill>
          <a:blip r:embed="rId10" cstate="print"/>
          <a:srcRect/>
          <a:stretch>
            <a:fillRect/>
          </a:stretch>
        </p:blipFill>
        <p:spPr bwMode="auto">
          <a:xfrm>
            <a:off x="7113254" y="1436056"/>
            <a:ext cx="781664" cy="1137496"/>
          </a:xfrm>
          <a:prstGeom prst="rect">
            <a:avLst/>
          </a:prstGeom>
          <a:noFill/>
        </p:spPr>
      </p:pic>
      <p:pic>
        <p:nvPicPr>
          <p:cNvPr id="79" name="Picture 13" descr="D:\Pennie's documents\Images for TechEd06\Shapes_and_Graphics\Buildings and dwellings\small business blue.png"/>
          <p:cNvPicPr>
            <a:picLocks noChangeAspect="1" noChangeArrowheads="1"/>
          </p:cNvPicPr>
          <p:nvPr/>
        </p:nvPicPr>
        <p:blipFill>
          <a:blip r:embed="rId11" cstate="print"/>
          <a:srcRect/>
          <a:stretch>
            <a:fillRect/>
          </a:stretch>
        </p:blipFill>
        <p:spPr bwMode="auto">
          <a:xfrm>
            <a:off x="336330" y="978092"/>
            <a:ext cx="959287" cy="869569"/>
          </a:xfrm>
          <a:prstGeom prst="rect">
            <a:avLst/>
          </a:prstGeom>
          <a:noFill/>
        </p:spPr>
      </p:pic>
      <p:pic>
        <p:nvPicPr>
          <p:cNvPr id="87" name="Picture 1"/>
          <p:cNvPicPr>
            <a:picLocks noChangeAspect="1" noChangeArrowheads="1"/>
          </p:cNvPicPr>
          <p:nvPr/>
        </p:nvPicPr>
        <p:blipFill>
          <a:blip r:embed="rId12" cstate="print"/>
          <a:srcRect/>
          <a:stretch>
            <a:fillRect/>
          </a:stretch>
        </p:blipFill>
        <p:spPr bwMode="auto">
          <a:xfrm>
            <a:off x="1692166" y="1477368"/>
            <a:ext cx="3169855" cy="581017"/>
          </a:xfrm>
          <a:prstGeom prst="rect">
            <a:avLst/>
          </a:prstGeom>
          <a:noFill/>
        </p:spPr>
      </p:pic>
      <p:pic>
        <p:nvPicPr>
          <p:cNvPr id="70" name="Picture 6" descr="D:\Pennie's documents\Images for TechEd06\Shapes_and_Graphics\Buildings and dwellings\enterprise blue.png"/>
          <p:cNvPicPr>
            <a:picLocks noChangeAspect="1" noChangeArrowheads="1"/>
          </p:cNvPicPr>
          <p:nvPr/>
        </p:nvPicPr>
        <p:blipFill>
          <a:blip r:embed="rId13" cstate="print"/>
          <a:srcRect/>
          <a:stretch>
            <a:fillRect/>
          </a:stretch>
        </p:blipFill>
        <p:spPr bwMode="auto">
          <a:xfrm>
            <a:off x="1931652" y="1800434"/>
            <a:ext cx="781664" cy="1172496"/>
          </a:xfrm>
          <a:prstGeom prst="rect">
            <a:avLst/>
          </a:prstGeom>
          <a:noFill/>
        </p:spPr>
      </p:pic>
      <p:pic>
        <p:nvPicPr>
          <p:cNvPr id="72" name="Picture 8" descr="D:\Pennie's documents\Images for TechEd06\Shapes_and_Graphics\Buildings and dwellings\government building.png"/>
          <p:cNvPicPr>
            <a:picLocks noChangeAspect="1" noChangeArrowheads="1"/>
          </p:cNvPicPr>
          <p:nvPr/>
        </p:nvPicPr>
        <p:blipFill>
          <a:blip r:embed="rId14" cstate="print"/>
          <a:srcRect/>
          <a:stretch>
            <a:fillRect/>
          </a:stretch>
        </p:blipFill>
        <p:spPr bwMode="auto">
          <a:xfrm>
            <a:off x="3854988" y="658917"/>
            <a:ext cx="1058238" cy="1000049"/>
          </a:xfrm>
          <a:prstGeom prst="rect">
            <a:avLst/>
          </a:prstGeom>
          <a:noFill/>
        </p:spPr>
      </p:pic>
      <p:pic>
        <p:nvPicPr>
          <p:cNvPr id="82" name="Picture 15" descr="D:\Pennie's documents\Images for TechEd06\Shapes_and_Graphics\Buildings and dwellings\small business ochre.png"/>
          <p:cNvPicPr>
            <a:picLocks noChangeAspect="1" noChangeArrowheads="1"/>
          </p:cNvPicPr>
          <p:nvPr/>
        </p:nvPicPr>
        <p:blipFill>
          <a:blip r:embed="rId15" cstate="print"/>
          <a:srcRect/>
          <a:stretch>
            <a:fillRect/>
          </a:stretch>
        </p:blipFill>
        <p:spPr bwMode="auto">
          <a:xfrm>
            <a:off x="3922748" y="2073079"/>
            <a:ext cx="959287" cy="869569"/>
          </a:xfrm>
          <a:prstGeom prst="rect">
            <a:avLst/>
          </a:prstGeom>
          <a:noFill/>
        </p:spPr>
      </p:pic>
      <p:pic>
        <p:nvPicPr>
          <p:cNvPr id="88" name="Picture 7" descr="D:\Pennie's documents\Images for TechEd06\Hardware_Imagery\Connecting systems icon.png"/>
          <p:cNvPicPr>
            <a:picLocks noChangeAspect="1" noChangeArrowheads="1"/>
          </p:cNvPicPr>
          <p:nvPr/>
        </p:nvPicPr>
        <p:blipFill>
          <a:blip r:embed="rId16"/>
          <a:srcRect/>
          <a:stretch>
            <a:fillRect/>
          </a:stretch>
        </p:blipFill>
        <p:spPr bwMode="auto">
          <a:xfrm>
            <a:off x="4805992" y="3547437"/>
            <a:ext cx="2479007" cy="2479007"/>
          </a:xfrm>
          <a:prstGeom prst="rect">
            <a:avLst/>
          </a:prstGeom>
          <a:noFill/>
        </p:spPr>
      </p:pic>
      <p:pic>
        <p:nvPicPr>
          <p:cNvPr id="62466" name="Picture 2" descr="http://www.gamerbytes.com/img_33742_microsoft-windows-live-logo_450x360.jpg"/>
          <p:cNvPicPr>
            <a:picLocks noChangeAspect="1" noChangeArrowheads="1"/>
          </p:cNvPicPr>
          <p:nvPr/>
        </p:nvPicPr>
        <p:blipFill>
          <a:blip r:embed="rId17"/>
          <a:srcRect/>
          <a:stretch>
            <a:fillRect/>
          </a:stretch>
        </p:blipFill>
        <p:spPr bwMode="auto">
          <a:xfrm>
            <a:off x="5055475" y="1326422"/>
            <a:ext cx="1659101" cy="1242482"/>
          </a:xfrm>
          <a:prstGeom prst="rect">
            <a:avLst/>
          </a:prstGeom>
          <a:noFill/>
        </p:spPr>
      </p:pic>
      <p:pic>
        <p:nvPicPr>
          <p:cNvPr id="66" name="Picture 65" descr="WinAzure_h_rgb.jpg"/>
          <p:cNvPicPr>
            <a:picLocks noChangeAspect="1"/>
          </p:cNvPicPr>
          <p:nvPr/>
        </p:nvPicPr>
        <p:blipFill>
          <a:blip r:embed="rId18"/>
          <a:stretch>
            <a:fillRect/>
          </a:stretch>
        </p:blipFill>
        <p:spPr>
          <a:xfrm>
            <a:off x="5412826" y="977460"/>
            <a:ext cx="2605909" cy="483477"/>
          </a:xfrm>
          <a:prstGeom prst="rect">
            <a:avLst/>
          </a:prstGeom>
        </p:spPr>
      </p:pic>
      <p:sp>
        <p:nvSpPr>
          <p:cNvPr id="2" name="Title 1"/>
          <p:cNvSpPr>
            <a:spLocks noGrp="1"/>
          </p:cNvSpPr>
          <p:nvPr>
            <p:ph type="title"/>
          </p:nvPr>
        </p:nvSpPr>
        <p:spPr>
          <a:xfrm>
            <a:off x="381000" y="230188"/>
            <a:ext cx="8382000" cy="664797"/>
          </a:xfrm>
        </p:spPr>
        <p:txBody>
          <a:bodyPr/>
          <a:lstStyle/>
          <a:p>
            <a:r>
              <a:rPr dirty="0" smtClean="0"/>
              <a:t>Microsoft IT Federation Ecosystem</a:t>
            </a:r>
            <a:endParaRPr lang="en-US" sz="3600" dirty="0"/>
          </a:p>
        </p:txBody>
      </p:sp>
    </p:spTree>
    <p:extLst>
      <p:ext uri="{BB962C8B-B14F-4D97-AF65-F5344CB8AC3E}">
        <p14:creationId xmlns:p14="http://schemas.microsoft.com/office/powerpoint/2007/7/12/main" xmlns="" val="1456744328"/>
      </p:ext>
    </p:extLst>
  </p:cSld>
  <p:clrMapOvr>
    <a:masterClrMapping/>
  </p:clrMapOvr>
  <p:transition advTm="133703">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gradFill flip="none" rotWithShape="1">
            <a:gsLst>
              <a:gs pos="0">
                <a:schemeClr val="accent3">
                  <a:shade val="15000"/>
                  <a:satMod val="180000"/>
                  <a:alpha val="50000"/>
                </a:schemeClr>
              </a:gs>
              <a:gs pos="50000">
                <a:schemeClr val="accent3">
                  <a:shade val="45000"/>
                  <a:satMod val="170000"/>
                  <a:alpha val="50000"/>
                </a:schemeClr>
              </a:gs>
              <a:gs pos="70000">
                <a:schemeClr val="accent3">
                  <a:tint val="99000"/>
                  <a:shade val="65000"/>
                  <a:satMod val="155000"/>
                  <a:alpha val="25000"/>
                </a:schemeClr>
              </a:gs>
              <a:gs pos="100000">
                <a:schemeClr val="accent3">
                  <a:tint val="95500"/>
                  <a:shade val="100000"/>
                  <a:satMod val="155000"/>
                  <a:alpha val="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3">
                    <a:lumMod val="75000"/>
                  </a:schemeClr>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gradFill flip="none" rotWithShape="1">
            <a:gsLst>
              <a:gs pos="0">
                <a:schemeClr val="accent1">
                  <a:shade val="15000"/>
                  <a:satMod val="180000"/>
                  <a:alpha val="50000"/>
                </a:schemeClr>
              </a:gs>
              <a:gs pos="50000">
                <a:schemeClr val="accent1">
                  <a:shade val="45000"/>
                  <a:satMod val="170000"/>
                  <a:alpha val="50000"/>
                </a:schemeClr>
              </a:gs>
              <a:gs pos="70000">
                <a:schemeClr val="accent1">
                  <a:tint val="99000"/>
                  <a:shade val="65000"/>
                  <a:satMod val="155000"/>
                  <a:alpha val="25000"/>
                </a:schemeClr>
              </a:gs>
              <a:gs pos="100000">
                <a:schemeClr val="accent1">
                  <a:tint val="95500"/>
                  <a:shade val="100000"/>
                  <a:satMod val="155000"/>
                  <a:alpha val="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1">
                    <a:lumMod val="50000"/>
                  </a:schemeClr>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gradFill flip="none" rotWithShape="1">
            <a:gsLst>
              <a:gs pos="0">
                <a:schemeClr val="accent5">
                  <a:shade val="15000"/>
                  <a:satMod val="180000"/>
                  <a:alpha val="50000"/>
                </a:schemeClr>
              </a:gs>
              <a:gs pos="50000">
                <a:schemeClr val="accent5">
                  <a:shade val="45000"/>
                  <a:satMod val="170000"/>
                  <a:alpha val="50000"/>
                </a:schemeClr>
              </a:gs>
              <a:gs pos="70000">
                <a:schemeClr val="accent5">
                  <a:tint val="99000"/>
                  <a:shade val="65000"/>
                  <a:satMod val="155000"/>
                  <a:alpha val="25000"/>
                </a:schemeClr>
              </a:gs>
              <a:gs pos="100000">
                <a:schemeClr val="accent5">
                  <a:tint val="95500"/>
                  <a:shade val="100000"/>
                  <a:satMod val="155000"/>
                  <a:alpha val="0"/>
                </a:scheme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5">
                    <a:lumMod val="50000"/>
                  </a:schemeClr>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gradFill flip="none" rotWithShape="1">
            <a:gsLst>
              <a:gs pos="0">
                <a:schemeClr val="accent4">
                  <a:shade val="15000"/>
                  <a:satMod val="180000"/>
                  <a:alpha val="50000"/>
                </a:schemeClr>
              </a:gs>
              <a:gs pos="50000">
                <a:schemeClr val="accent4">
                  <a:shade val="45000"/>
                  <a:satMod val="170000"/>
                  <a:alpha val="50000"/>
                </a:schemeClr>
              </a:gs>
              <a:gs pos="70000">
                <a:schemeClr val="accent4">
                  <a:tint val="99000"/>
                  <a:shade val="65000"/>
                  <a:satMod val="155000"/>
                  <a:alpha val="25000"/>
                </a:schemeClr>
              </a:gs>
              <a:gs pos="100000">
                <a:schemeClr val="accent4">
                  <a:tint val="95500"/>
                  <a:shade val="100000"/>
                  <a:satMod val="155000"/>
                  <a:alpha val="0"/>
                </a:schemeClr>
              </a:gs>
            </a:gsLst>
            <a:lin ang="2700000" scaled="1"/>
            <a:tileRec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4">
                    <a:lumMod val="50000"/>
                  </a:schemeClr>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a:t>
            </a:r>
            <a:r>
              <a:rPr lang="en-US" sz="2800" smtClean="0">
                <a:solidFill>
                  <a:srgbClr val="FFFFFF"/>
                </a:solidFill>
                <a:effectLst>
                  <a:outerShdw blurRad="38100" dist="38100" dir="2700000" algn="tl">
                    <a:srgbClr val="000000">
                      <a:alpha val="43137"/>
                    </a:srgbClr>
                  </a:outerShdw>
                </a:effectLst>
                <a:latin typeface="Calibri" pitchFamily="34" charset="0"/>
              </a:rPr>
              <a:t>Federation Scenarios</a:t>
            </a:r>
            <a:endParaRPr lang="en-US" sz="28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07/7/12/main" xmlns="" val="2807101031"/>
      </p:ext>
    </p:extLst>
  </p:cSld>
  <p:clrMapOvr>
    <a:masterClrMapping/>
  </p:clrMapOvr>
  <p:transition advTm="9078">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0323" y="1758462"/>
            <a:ext cx="8382000" cy="2742289"/>
          </a:xfrm>
        </p:spPr>
        <p:txBody>
          <a:bodyPr/>
          <a:lstStyle/>
          <a:p>
            <a:pPr algn="ctr"/>
            <a:r>
              <a:rPr lang="en-US" sz="6600" dirty="0" smtClean="0"/>
              <a:t>10 Things when troubleshooting federations</a:t>
            </a:r>
            <a:endParaRPr lang="en-US" sz="6600" dirty="0"/>
          </a:p>
        </p:txBody>
      </p:sp>
    </p:spTree>
    <p:extLst>
      <p:ext uri="{BB962C8B-B14F-4D97-AF65-F5344CB8AC3E}">
        <p14:creationId xmlns:p14="http://schemas.microsoft.com/office/powerpoint/2007/7/12/main" xmlns="" val="286075291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782828"/>
            <a:ext cx="8382000" cy="664797"/>
          </a:xfrm>
        </p:spPr>
        <p:txBody>
          <a:bodyPr/>
          <a:lstStyle/>
          <a:p>
            <a:r>
              <a:rPr lang="en-US" dirty="0" smtClean="0"/>
              <a:t>10. Network Connectivity &amp; NLB</a:t>
            </a:r>
            <a:endParaRPr lang="en-US" dirty="0"/>
          </a:p>
        </p:txBody>
      </p:sp>
      <p:sp>
        <p:nvSpPr>
          <p:cNvPr id="8" name="Title 6"/>
          <p:cNvSpPr txBox="1">
            <a:spLocks/>
          </p:cNvSpPr>
          <p:nvPr/>
        </p:nvSpPr>
        <p:spPr>
          <a:xfrm>
            <a:off x="382680" y="1658684"/>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a:t> </a:t>
            </a:r>
            <a:r>
              <a:rPr lang="en-US" dirty="0" smtClean="0"/>
              <a:t> 9. SQL Availability</a:t>
            </a:r>
            <a:endParaRPr lang="en-US" dirty="0"/>
          </a:p>
        </p:txBody>
      </p:sp>
      <p:sp>
        <p:nvSpPr>
          <p:cNvPr id="9" name="Title 6"/>
          <p:cNvSpPr txBox="1">
            <a:spLocks/>
          </p:cNvSpPr>
          <p:nvPr/>
        </p:nvSpPr>
        <p:spPr>
          <a:xfrm>
            <a:off x="382680" y="2593148"/>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  8.  URI’s</a:t>
            </a:r>
            <a:endParaRPr lang="en-US" dirty="0"/>
          </a:p>
        </p:txBody>
      </p:sp>
      <p:sp>
        <p:nvSpPr>
          <p:cNvPr id="10" name="Title 6"/>
          <p:cNvSpPr txBox="1">
            <a:spLocks/>
          </p:cNvSpPr>
          <p:nvPr/>
        </p:nvSpPr>
        <p:spPr>
          <a:xfrm>
            <a:off x="384360" y="3519244"/>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a:t> </a:t>
            </a:r>
            <a:r>
              <a:rPr lang="en-US" dirty="0" smtClean="0"/>
              <a:t> 7. Event ID 111</a:t>
            </a:r>
            <a:endParaRPr lang="en-US" dirty="0"/>
          </a:p>
        </p:txBody>
      </p:sp>
      <p:sp>
        <p:nvSpPr>
          <p:cNvPr id="11" name="Title 6"/>
          <p:cNvSpPr txBox="1">
            <a:spLocks/>
          </p:cNvSpPr>
          <p:nvPr/>
        </p:nvSpPr>
        <p:spPr>
          <a:xfrm>
            <a:off x="386040" y="4455388"/>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a:t> </a:t>
            </a:r>
            <a:r>
              <a:rPr lang="en-US" dirty="0" smtClean="0"/>
              <a:t> 6.  Fiddler or HTTP Watch</a:t>
            </a:r>
            <a:endParaRPr lang="en-US" dirty="0"/>
          </a:p>
        </p:txBody>
      </p:sp>
    </p:spTree>
    <p:extLst>
      <p:ext uri="{BB962C8B-B14F-4D97-AF65-F5344CB8AC3E}">
        <p14:creationId xmlns:p14="http://schemas.microsoft.com/office/powerpoint/2007/7/12/main" xmlns="" val="42662464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Microsoft IT: Federating the Enterprise Using Microsoft Active Directory Federation Services </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Brian Puhl</a:t>
            </a:r>
          </a:p>
          <a:p>
            <a:r>
              <a:rPr lang="en-US" dirty="0" smtClean="0">
                <a:solidFill>
                  <a:schemeClr val="tx1"/>
                </a:solidFill>
              </a:rPr>
              <a:t>Technology Architect</a:t>
            </a:r>
          </a:p>
          <a:p>
            <a:r>
              <a:rPr lang="en-US" dirty="0" smtClean="0">
                <a:solidFill>
                  <a:schemeClr val="tx1"/>
                </a:solidFill>
              </a:rPr>
              <a:t>Microsoft IT</a:t>
            </a:r>
          </a:p>
          <a:p>
            <a:r>
              <a:rPr lang="en-US" dirty="0" smtClean="0">
                <a:solidFill>
                  <a:schemeClr val="tx1"/>
                </a:solidFill>
              </a:rPr>
              <a:t>Session Code: ITS212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782828"/>
            <a:ext cx="8382000" cy="664797"/>
          </a:xfrm>
        </p:spPr>
        <p:txBody>
          <a:bodyPr/>
          <a:lstStyle/>
          <a:p>
            <a:r>
              <a:rPr lang="en-US" dirty="0"/>
              <a:t> </a:t>
            </a:r>
            <a:r>
              <a:rPr lang="en-US" dirty="0" smtClean="0"/>
              <a:t> 5. Enabling Logging</a:t>
            </a:r>
            <a:endParaRPr lang="en-US" dirty="0"/>
          </a:p>
        </p:txBody>
      </p:sp>
      <p:sp>
        <p:nvSpPr>
          <p:cNvPr id="8" name="Title 6"/>
          <p:cNvSpPr txBox="1">
            <a:spLocks/>
          </p:cNvSpPr>
          <p:nvPr/>
        </p:nvSpPr>
        <p:spPr>
          <a:xfrm>
            <a:off x="382680" y="1658684"/>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a:t> </a:t>
            </a:r>
            <a:r>
              <a:rPr lang="en-US" dirty="0" smtClean="0"/>
              <a:t> 4. Dirty Data</a:t>
            </a:r>
            <a:endParaRPr lang="en-US" dirty="0"/>
          </a:p>
        </p:txBody>
      </p:sp>
      <p:sp>
        <p:nvSpPr>
          <p:cNvPr id="9" name="Title 6"/>
          <p:cNvSpPr txBox="1">
            <a:spLocks/>
          </p:cNvSpPr>
          <p:nvPr/>
        </p:nvSpPr>
        <p:spPr>
          <a:xfrm>
            <a:off x="382680" y="2593148"/>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  3.  Immutable ID’s</a:t>
            </a:r>
            <a:endParaRPr lang="en-US" dirty="0"/>
          </a:p>
        </p:txBody>
      </p:sp>
    </p:spTree>
    <p:extLst>
      <p:ext uri="{BB962C8B-B14F-4D97-AF65-F5344CB8AC3E}">
        <p14:creationId xmlns:p14="http://schemas.microsoft.com/office/powerpoint/2007/7/12/main" xmlns="" val="25393478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Troubleshooting Federation</a:t>
            </a:r>
            <a:endParaRPr lang="en-US" dirty="0"/>
          </a:p>
        </p:txBody>
      </p:sp>
      <p:sp>
        <p:nvSpPr>
          <p:cNvPr id="3" name="Text Placeholder 2"/>
          <p:cNvSpPr>
            <a:spLocks noGrp="1"/>
          </p:cNvSpPr>
          <p:nvPr>
            <p:ph type="body" sz="quarter" idx="10"/>
          </p:nvPr>
        </p:nvSpPr>
        <p:spPr>
          <a:xfrm>
            <a:off x="1433945" y="2399540"/>
            <a:ext cx="5850082" cy="3339125"/>
          </a:xfrm>
        </p:spPr>
        <p:txBody>
          <a:bodyPr/>
          <a:lstStyle/>
          <a:p>
            <a:pPr>
              <a:buNone/>
            </a:pPr>
            <a:r>
              <a:rPr lang="en-US" dirty="0" smtClean="0"/>
              <a:t>    </a:t>
            </a:r>
            <a:r>
              <a:rPr lang="en-US" b="1" dirty="0" smtClean="0"/>
              <a:t>“</a:t>
            </a:r>
            <a:r>
              <a:rPr lang="en-US" b="1" dirty="0"/>
              <a:t>If your ADFS is broken, it’s PKI. If it’s not PKI, you’ve got a typo. If it’s not a typo, it’s PKI.”</a:t>
            </a:r>
            <a:r>
              <a:rPr lang="en-US" b="1" dirty="0" smtClean="0"/>
              <a:t>					</a:t>
            </a:r>
          </a:p>
          <a:p>
            <a:pPr>
              <a:buNone/>
            </a:pPr>
            <a:r>
              <a:rPr lang="en-US" b="1" dirty="0"/>
              <a:t>	</a:t>
            </a:r>
            <a:r>
              <a:rPr lang="en-US" b="1" dirty="0" smtClean="0"/>
              <a:t>			- Laura Hunter</a:t>
            </a:r>
            <a:endParaRPr lang="en-US" b="1" dirty="0"/>
          </a:p>
        </p:txBody>
      </p:sp>
    </p:spTree>
    <p:extLst>
      <p:ext uri="{BB962C8B-B14F-4D97-AF65-F5344CB8AC3E}">
        <p14:creationId xmlns:p14="http://schemas.microsoft.com/office/powerpoint/2007/7/12/main" xmlns="" val="1413968342"/>
      </p:ext>
    </p:extLst>
  </p:cSld>
  <p:clrMapOvr>
    <a:masterClrMapping/>
  </p:clrMapOvr>
  <p:transition advTm="57035">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Troubleshooting Federation</a:t>
            </a:r>
            <a:endParaRPr lang="en-US" dirty="0"/>
          </a:p>
        </p:txBody>
      </p:sp>
      <p:sp>
        <p:nvSpPr>
          <p:cNvPr id="3" name="Text Placeholder 2"/>
          <p:cNvSpPr>
            <a:spLocks noGrp="1"/>
          </p:cNvSpPr>
          <p:nvPr>
            <p:ph type="body" sz="quarter" idx="10"/>
          </p:nvPr>
        </p:nvSpPr>
        <p:spPr/>
        <p:txBody>
          <a:bodyPr/>
          <a:lstStyle/>
          <a:p>
            <a:r>
              <a:rPr lang="en-US" dirty="0" smtClean="0"/>
              <a:t>PKI issues:</a:t>
            </a:r>
          </a:p>
          <a:p>
            <a:pPr lvl="1"/>
            <a:r>
              <a:rPr lang="en-US" dirty="0" smtClean="0"/>
              <a:t>CRL Validation (CDP’s not discoverable)</a:t>
            </a:r>
          </a:p>
          <a:p>
            <a:pPr lvl="1"/>
            <a:r>
              <a:rPr lang="en-US" dirty="0" smtClean="0"/>
              <a:t>Elliptical curve key algorithm</a:t>
            </a:r>
          </a:p>
          <a:p>
            <a:pPr lvl="1"/>
            <a:r>
              <a:rPr lang="en-US" dirty="0" smtClean="0"/>
              <a:t>Managing Certificate Renewals</a:t>
            </a:r>
          </a:p>
          <a:p>
            <a:pPr lvl="2"/>
            <a:r>
              <a:rPr lang="en-US" dirty="0" smtClean="0"/>
              <a:t>Certificates – They expire!</a:t>
            </a:r>
          </a:p>
          <a:p>
            <a:pPr lvl="2"/>
            <a:endParaRPr lang="en-US" dirty="0" smtClean="0"/>
          </a:p>
          <a:p>
            <a:r>
              <a:rPr lang="en-US" dirty="0" smtClean="0"/>
              <a:t>Configuration issues:</a:t>
            </a:r>
          </a:p>
          <a:p>
            <a:pPr lvl="1"/>
            <a:r>
              <a:rPr lang="en-US" dirty="0" smtClean="0"/>
              <a:t>Case sensitivity counts where you’d least expect it</a:t>
            </a:r>
          </a:p>
          <a:p>
            <a:pPr lvl="1"/>
            <a:r>
              <a:rPr lang="en-US" dirty="0" smtClean="0"/>
              <a:t>Geneva needs both ports 80 and 443</a:t>
            </a:r>
          </a:p>
          <a:p>
            <a:pPr lvl="1"/>
            <a:endParaRPr lang="en-US" dirty="0" smtClean="0"/>
          </a:p>
          <a:p>
            <a:pPr>
              <a:buNone/>
            </a:pPr>
            <a:r>
              <a:rPr lang="en-US" dirty="0" smtClean="0">
                <a:solidFill>
                  <a:schemeClr val="accent3">
                    <a:lumMod val="60000"/>
                    <a:lumOff val="40000"/>
                  </a:schemeClr>
                </a:solidFill>
              </a:rPr>
              <a:t>Make your life simple with Metadata Exchange!</a:t>
            </a:r>
          </a:p>
        </p:txBody>
      </p:sp>
    </p:spTree>
    <p:extLst>
      <p:ext uri="{BB962C8B-B14F-4D97-AF65-F5344CB8AC3E}">
        <p14:creationId xmlns:p14="http://schemas.microsoft.com/office/powerpoint/2007/7/12/main" xmlns="" val="309585921"/>
      </p:ext>
    </p:extLst>
  </p:cSld>
  <p:clrMapOvr>
    <a:masterClrMapping/>
  </p:clrMapOvr>
  <p:transition advTm="529812">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0"/>
          </p:nvPr>
        </p:nvSpPr>
        <p:spPr>
          <a:xfrm>
            <a:off x="349827" y="2253215"/>
            <a:ext cx="8382000" cy="2210862"/>
          </a:xfrm>
        </p:spPr>
        <p:txBody>
          <a:bodyPr/>
          <a:lstStyle/>
          <a:p>
            <a:pPr marL="0" indent="0" algn="ctr">
              <a:buNone/>
            </a:pPr>
            <a:r>
              <a:rPr lang="en-US" sz="13800" dirty="0" smtClean="0"/>
              <a:t>Demo</a:t>
            </a:r>
            <a:endParaRPr lang="en-US" sz="13800" dirty="0"/>
          </a:p>
        </p:txBody>
      </p:sp>
    </p:spTree>
    <p:extLst>
      <p:ext uri="{BB962C8B-B14F-4D97-AF65-F5344CB8AC3E}">
        <p14:creationId xmlns:p14="http://schemas.microsoft.com/office/powerpoint/2007/7/12/main" xmlns="" val="405883503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Considerations</a:t>
            </a:r>
            <a:endParaRPr lang="en-US" dirty="0"/>
          </a:p>
        </p:txBody>
      </p:sp>
      <p:graphicFrame>
        <p:nvGraphicFramePr>
          <p:cNvPr id="5" name="Table 4"/>
          <p:cNvGraphicFramePr>
            <a:graphicFrameLocks noGrp="1"/>
          </p:cNvGraphicFramePr>
          <p:nvPr/>
        </p:nvGraphicFramePr>
        <p:xfrm>
          <a:off x="381000" y="1290320"/>
          <a:ext cx="8534400" cy="741680"/>
        </p:xfrm>
        <a:graphic>
          <a:graphicData uri="http://schemas.openxmlformats.org/drawingml/2006/table">
            <a:tbl>
              <a:tblPr firstRow="1" bandRow="1">
                <a:tableStyleId>{5C22544A-7EE6-4342-B048-85BDC9FD1C3A}</a:tableStyleId>
              </a:tblPr>
              <a:tblGrid>
                <a:gridCol w="2133600"/>
                <a:gridCol w="2133600"/>
                <a:gridCol w="2133600"/>
                <a:gridCol w="2133600"/>
              </a:tblGrid>
              <a:tr h="370840">
                <a:tc>
                  <a:txBody>
                    <a:bodyPr/>
                    <a:lstStyle/>
                    <a:p>
                      <a:pPr algn="ctr"/>
                      <a:r>
                        <a:rPr lang="en-US" dirty="0" smtClean="0"/>
                        <a:t>Server</a:t>
                      </a:r>
                      <a:endParaRPr lang="en-US" dirty="0"/>
                    </a:p>
                  </a:txBody>
                  <a:tcPr/>
                </a:tc>
                <a:tc>
                  <a:txBody>
                    <a:bodyPr/>
                    <a:lstStyle/>
                    <a:p>
                      <a:pPr algn="ctr"/>
                      <a:r>
                        <a:rPr lang="en-US" dirty="0" smtClean="0"/>
                        <a:t>Token</a:t>
                      </a:r>
                      <a:endParaRPr lang="en-US" dirty="0"/>
                    </a:p>
                  </a:txBody>
                  <a:tcPr/>
                </a:tc>
                <a:tc>
                  <a:txBody>
                    <a:bodyPr/>
                    <a:lstStyle/>
                    <a:p>
                      <a:pPr algn="ctr"/>
                      <a:r>
                        <a:rPr lang="en-US" dirty="0" smtClean="0"/>
                        <a:t>Crypto</a:t>
                      </a:r>
                      <a:endParaRPr lang="en-US" dirty="0"/>
                    </a:p>
                  </a:txBody>
                  <a:tcPr/>
                </a:tc>
                <a:tc>
                  <a:txBody>
                    <a:bodyPr/>
                    <a:lstStyle/>
                    <a:p>
                      <a:pPr algn="ctr"/>
                      <a:r>
                        <a:rPr lang="en-US" dirty="0" smtClean="0"/>
                        <a:t>Administrator</a:t>
                      </a:r>
                      <a:endParaRPr lang="en-US" dirty="0"/>
                    </a:p>
                  </a:txBody>
                  <a:tcPr/>
                </a:tc>
              </a:tr>
              <a:tr h="370840">
                <a:tc>
                  <a:txBody>
                    <a:bodyPr/>
                    <a:lstStyle/>
                    <a:p>
                      <a:r>
                        <a:rPr lang="en-US" dirty="0" smtClean="0"/>
                        <a:t>Domain Controller</a:t>
                      </a:r>
                      <a:endParaRPr lang="en-US" dirty="0"/>
                    </a:p>
                  </a:txBody>
                  <a:tcPr/>
                </a:tc>
                <a:tc>
                  <a:txBody>
                    <a:bodyPr/>
                    <a:lstStyle/>
                    <a:p>
                      <a:r>
                        <a:rPr lang="en-US" dirty="0" smtClean="0"/>
                        <a:t>Kerberos</a:t>
                      </a:r>
                      <a:r>
                        <a:rPr lang="en-US" baseline="0" dirty="0" smtClean="0"/>
                        <a:t> or NTLM</a:t>
                      </a:r>
                      <a:endParaRPr lang="en-US" dirty="0"/>
                    </a:p>
                  </a:txBody>
                  <a:tcPr/>
                </a:tc>
                <a:tc>
                  <a:txBody>
                    <a:bodyPr/>
                    <a:lstStyle/>
                    <a:p>
                      <a:r>
                        <a:rPr lang="en-US" dirty="0" smtClean="0"/>
                        <a:t>Shared</a:t>
                      </a:r>
                      <a:r>
                        <a:rPr lang="en-US" baseline="0" dirty="0" smtClean="0"/>
                        <a:t> Secret</a:t>
                      </a:r>
                      <a:endParaRPr lang="en-US" dirty="0"/>
                    </a:p>
                  </a:txBody>
                  <a:tcPr/>
                </a:tc>
                <a:tc>
                  <a:txBody>
                    <a:bodyPr/>
                    <a:lstStyle/>
                    <a:p>
                      <a:r>
                        <a:rPr lang="en-US" dirty="0" smtClean="0"/>
                        <a:t>Domain Admin</a:t>
                      </a:r>
                      <a:endParaRPr lang="en-US" dirty="0"/>
                    </a:p>
                  </a:txBody>
                  <a:tcPr/>
                </a:tc>
              </a:tr>
            </a:tbl>
          </a:graphicData>
        </a:graphic>
      </p:graphicFrame>
    </p:spTree>
    <p:extLst>
      <p:ext uri="{BB962C8B-B14F-4D97-AF65-F5344CB8AC3E}">
        <p14:creationId xmlns:p14="http://schemas.microsoft.com/office/powerpoint/2007/7/12/main" xmlns="" val="3692159556"/>
      </p:ext>
    </p:extLst>
  </p:cSld>
  <p:clrMapOvr>
    <a:masterClrMapping/>
  </p:clrMapOvr>
  <p:transition advTm="40125">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Considerations</a:t>
            </a:r>
            <a:endParaRPr lang="en-US" dirty="0"/>
          </a:p>
        </p:txBody>
      </p:sp>
      <p:graphicFrame>
        <p:nvGraphicFramePr>
          <p:cNvPr id="5" name="Table 4"/>
          <p:cNvGraphicFramePr>
            <a:graphicFrameLocks noGrp="1"/>
          </p:cNvGraphicFramePr>
          <p:nvPr/>
        </p:nvGraphicFramePr>
        <p:xfrm>
          <a:off x="381000" y="1290320"/>
          <a:ext cx="8534400" cy="1112520"/>
        </p:xfrm>
        <a:graphic>
          <a:graphicData uri="http://schemas.openxmlformats.org/drawingml/2006/table">
            <a:tbl>
              <a:tblPr firstRow="1" bandRow="1">
                <a:tableStyleId>{5C22544A-7EE6-4342-B048-85BDC9FD1C3A}</a:tableStyleId>
              </a:tblPr>
              <a:tblGrid>
                <a:gridCol w="2133600"/>
                <a:gridCol w="2133600"/>
                <a:gridCol w="2133600"/>
                <a:gridCol w="2133600"/>
              </a:tblGrid>
              <a:tr h="370840">
                <a:tc>
                  <a:txBody>
                    <a:bodyPr/>
                    <a:lstStyle/>
                    <a:p>
                      <a:pPr algn="ctr"/>
                      <a:r>
                        <a:rPr lang="en-US" dirty="0" smtClean="0"/>
                        <a:t>Server</a:t>
                      </a:r>
                      <a:endParaRPr lang="en-US" dirty="0"/>
                    </a:p>
                  </a:txBody>
                  <a:tcPr/>
                </a:tc>
                <a:tc>
                  <a:txBody>
                    <a:bodyPr/>
                    <a:lstStyle/>
                    <a:p>
                      <a:pPr algn="ctr"/>
                      <a:r>
                        <a:rPr lang="en-US" dirty="0" smtClean="0"/>
                        <a:t>Token</a:t>
                      </a:r>
                      <a:endParaRPr lang="en-US" dirty="0"/>
                    </a:p>
                  </a:txBody>
                  <a:tcPr/>
                </a:tc>
                <a:tc>
                  <a:txBody>
                    <a:bodyPr/>
                    <a:lstStyle/>
                    <a:p>
                      <a:pPr algn="ctr"/>
                      <a:r>
                        <a:rPr lang="en-US" dirty="0" smtClean="0"/>
                        <a:t>Crypto</a:t>
                      </a:r>
                      <a:endParaRPr lang="en-US" dirty="0"/>
                    </a:p>
                  </a:txBody>
                  <a:tcPr/>
                </a:tc>
                <a:tc>
                  <a:txBody>
                    <a:bodyPr/>
                    <a:lstStyle/>
                    <a:p>
                      <a:pPr algn="ctr"/>
                      <a:r>
                        <a:rPr lang="en-US" dirty="0" smtClean="0"/>
                        <a:t>Administrator</a:t>
                      </a:r>
                      <a:endParaRPr lang="en-US" dirty="0"/>
                    </a:p>
                  </a:txBody>
                  <a:tcPr/>
                </a:tc>
              </a:tr>
              <a:tr h="370840">
                <a:tc>
                  <a:txBody>
                    <a:bodyPr/>
                    <a:lstStyle/>
                    <a:p>
                      <a:r>
                        <a:rPr lang="en-US" dirty="0" smtClean="0"/>
                        <a:t>Domain Controller</a:t>
                      </a:r>
                      <a:endParaRPr lang="en-US" dirty="0"/>
                    </a:p>
                  </a:txBody>
                  <a:tcPr/>
                </a:tc>
                <a:tc>
                  <a:txBody>
                    <a:bodyPr/>
                    <a:lstStyle/>
                    <a:p>
                      <a:r>
                        <a:rPr lang="en-US" dirty="0" smtClean="0"/>
                        <a:t>Kerberos</a:t>
                      </a:r>
                      <a:r>
                        <a:rPr lang="en-US" baseline="0" dirty="0" smtClean="0"/>
                        <a:t> or NTLM</a:t>
                      </a:r>
                      <a:endParaRPr lang="en-US" dirty="0"/>
                    </a:p>
                  </a:txBody>
                  <a:tcPr/>
                </a:tc>
                <a:tc>
                  <a:txBody>
                    <a:bodyPr/>
                    <a:lstStyle/>
                    <a:p>
                      <a:r>
                        <a:rPr lang="en-US" dirty="0" smtClean="0"/>
                        <a:t>Shared</a:t>
                      </a:r>
                      <a:r>
                        <a:rPr lang="en-US" baseline="0" dirty="0" smtClean="0"/>
                        <a:t> Secret</a:t>
                      </a:r>
                      <a:endParaRPr lang="en-US" dirty="0"/>
                    </a:p>
                  </a:txBody>
                  <a:tcPr/>
                </a:tc>
                <a:tc>
                  <a:txBody>
                    <a:bodyPr/>
                    <a:lstStyle/>
                    <a:p>
                      <a:r>
                        <a:rPr lang="en-US" dirty="0" smtClean="0"/>
                        <a:t>Domain Admin</a:t>
                      </a:r>
                      <a:endParaRPr lang="en-US" dirty="0"/>
                    </a:p>
                  </a:txBody>
                  <a:tcPr/>
                </a:tc>
              </a:tr>
              <a:tr h="370840">
                <a:tc>
                  <a:txBody>
                    <a:bodyPr/>
                    <a:lstStyle/>
                    <a:p>
                      <a:r>
                        <a:rPr lang="en-US" dirty="0" smtClean="0"/>
                        <a:t>Certificate Authority</a:t>
                      </a:r>
                      <a:endParaRPr lang="en-US" dirty="0"/>
                    </a:p>
                  </a:txBody>
                  <a:tcPr/>
                </a:tc>
                <a:tc>
                  <a:txBody>
                    <a:bodyPr/>
                    <a:lstStyle/>
                    <a:p>
                      <a:r>
                        <a:rPr lang="en-US" dirty="0" smtClean="0"/>
                        <a:t>x.509</a:t>
                      </a:r>
                      <a:r>
                        <a:rPr lang="en-US" baseline="0" dirty="0" smtClean="0"/>
                        <a:t> certificate</a:t>
                      </a:r>
                      <a:endParaRPr lang="en-US" dirty="0"/>
                    </a:p>
                  </a:txBody>
                  <a:tcPr/>
                </a:tc>
                <a:tc>
                  <a:txBody>
                    <a:bodyPr/>
                    <a:lstStyle/>
                    <a:p>
                      <a:r>
                        <a:rPr lang="en-US" dirty="0" smtClean="0"/>
                        <a:t>Trusted chain</a:t>
                      </a:r>
                      <a:endParaRPr lang="en-US" dirty="0"/>
                    </a:p>
                  </a:txBody>
                  <a:tcPr/>
                </a:tc>
                <a:tc>
                  <a:txBody>
                    <a:bodyPr/>
                    <a:lstStyle/>
                    <a:p>
                      <a:r>
                        <a:rPr lang="en-US" dirty="0" smtClean="0"/>
                        <a:t>Certificate Admin</a:t>
                      </a:r>
                      <a:endParaRPr lang="en-US" dirty="0"/>
                    </a:p>
                  </a:txBody>
                  <a:tcPr/>
                </a:tc>
              </a:tr>
            </a:tbl>
          </a:graphicData>
        </a:graphic>
      </p:graphicFrame>
    </p:spTree>
    <p:extLst>
      <p:ext uri="{BB962C8B-B14F-4D97-AF65-F5344CB8AC3E}">
        <p14:creationId xmlns:p14="http://schemas.microsoft.com/office/powerpoint/2007/7/12/main" xmlns="" val="2061984819"/>
      </p:ext>
    </p:extLst>
  </p:cSld>
  <p:clrMapOvr>
    <a:masterClrMapping/>
  </p:clrMapOvr>
  <p:transition advTm="1350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Considerations</a:t>
            </a:r>
            <a:endParaRPr lang="en-US" dirty="0"/>
          </a:p>
        </p:txBody>
      </p:sp>
      <p:sp>
        <p:nvSpPr>
          <p:cNvPr id="3" name="Content Placeholder 2"/>
          <p:cNvSpPr>
            <a:spLocks noGrp="1"/>
          </p:cNvSpPr>
          <p:nvPr>
            <p:ph idx="1"/>
          </p:nvPr>
        </p:nvSpPr>
        <p:spPr>
          <a:xfrm>
            <a:off x="228600" y="3124200"/>
            <a:ext cx="8229600" cy="3200400"/>
          </a:xfrm>
        </p:spPr>
        <p:txBody>
          <a:bodyPr>
            <a:normAutofit/>
          </a:bodyPr>
          <a:lstStyle/>
          <a:p>
            <a:pPr lvl="0"/>
            <a:r>
              <a:rPr lang="en-US" sz="2400" dirty="0" smtClean="0"/>
              <a:t>Treat your Geneva servers like domain controllers</a:t>
            </a:r>
          </a:p>
          <a:p>
            <a:pPr marL="742950" lvl="2" indent="-342900"/>
            <a:r>
              <a:rPr lang="en-US" sz="2000" dirty="0" smtClean="0"/>
              <a:t>Your Geneva Server </a:t>
            </a:r>
            <a:r>
              <a:rPr lang="en-US" sz="2000" dirty="0" err="1" smtClean="0"/>
              <a:t>admins</a:t>
            </a:r>
            <a:r>
              <a:rPr lang="en-US" sz="2000" dirty="0" smtClean="0"/>
              <a:t> are like domain administrators</a:t>
            </a:r>
          </a:p>
          <a:p>
            <a:pPr marL="742950" lvl="2" indent="-342900"/>
            <a:r>
              <a:rPr lang="en-US" sz="2000" dirty="0" smtClean="0"/>
              <a:t>Geneva includes claims policy language, which is extremely powerful</a:t>
            </a:r>
          </a:p>
          <a:p>
            <a:pPr marL="742950" lvl="2" indent="-342900"/>
            <a:endParaRPr lang="en-US" sz="2000" dirty="0" smtClean="0"/>
          </a:p>
          <a:p>
            <a:r>
              <a:rPr lang="en-US" sz="2400" dirty="0" smtClean="0"/>
              <a:t>Manage your certificates</a:t>
            </a:r>
          </a:p>
          <a:p>
            <a:pPr lvl="1"/>
            <a:r>
              <a:rPr lang="en-US" sz="2000" dirty="0" smtClean="0"/>
              <a:t>Token signing protects from man-in-the-middle attacks</a:t>
            </a:r>
          </a:p>
          <a:p>
            <a:pPr lvl="1"/>
            <a:r>
              <a:rPr lang="en-US" sz="2000" dirty="0" smtClean="0"/>
              <a:t>SSL validates the end-points</a:t>
            </a:r>
          </a:p>
        </p:txBody>
      </p:sp>
      <p:graphicFrame>
        <p:nvGraphicFramePr>
          <p:cNvPr id="5" name="Table 4"/>
          <p:cNvGraphicFramePr>
            <a:graphicFrameLocks noGrp="1"/>
          </p:cNvGraphicFramePr>
          <p:nvPr/>
        </p:nvGraphicFramePr>
        <p:xfrm>
          <a:off x="381000" y="1290320"/>
          <a:ext cx="8534400" cy="1483360"/>
        </p:xfrm>
        <a:graphic>
          <a:graphicData uri="http://schemas.openxmlformats.org/drawingml/2006/table">
            <a:tbl>
              <a:tblPr firstRow="1" bandRow="1">
                <a:tableStyleId>{5C22544A-7EE6-4342-B048-85BDC9FD1C3A}</a:tableStyleId>
              </a:tblPr>
              <a:tblGrid>
                <a:gridCol w="2133600"/>
                <a:gridCol w="2133600"/>
                <a:gridCol w="2133600"/>
                <a:gridCol w="2133600"/>
              </a:tblGrid>
              <a:tr h="370840">
                <a:tc>
                  <a:txBody>
                    <a:bodyPr/>
                    <a:lstStyle/>
                    <a:p>
                      <a:pPr algn="ctr"/>
                      <a:r>
                        <a:rPr lang="en-US" dirty="0" smtClean="0"/>
                        <a:t>Server</a:t>
                      </a:r>
                      <a:endParaRPr lang="en-US" dirty="0"/>
                    </a:p>
                  </a:txBody>
                  <a:tcPr/>
                </a:tc>
                <a:tc>
                  <a:txBody>
                    <a:bodyPr/>
                    <a:lstStyle/>
                    <a:p>
                      <a:pPr algn="ctr"/>
                      <a:r>
                        <a:rPr lang="en-US" dirty="0" smtClean="0"/>
                        <a:t>Token</a:t>
                      </a:r>
                      <a:endParaRPr lang="en-US" dirty="0"/>
                    </a:p>
                  </a:txBody>
                  <a:tcPr/>
                </a:tc>
                <a:tc>
                  <a:txBody>
                    <a:bodyPr/>
                    <a:lstStyle/>
                    <a:p>
                      <a:pPr algn="ctr"/>
                      <a:r>
                        <a:rPr lang="en-US" dirty="0" smtClean="0"/>
                        <a:t>Crypto</a:t>
                      </a:r>
                      <a:endParaRPr lang="en-US" dirty="0"/>
                    </a:p>
                  </a:txBody>
                  <a:tcPr/>
                </a:tc>
                <a:tc>
                  <a:txBody>
                    <a:bodyPr/>
                    <a:lstStyle/>
                    <a:p>
                      <a:pPr algn="ctr"/>
                      <a:r>
                        <a:rPr lang="en-US" dirty="0" smtClean="0"/>
                        <a:t>Administrator</a:t>
                      </a:r>
                      <a:endParaRPr lang="en-US" dirty="0"/>
                    </a:p>
                  </a:txBody>
                  <a:tcPr/>
                </a:tc>
              </a:tr>
              <a:tr h="370840">
                <a:tc>
                  <a:txBody>
                    <a:bodyPr/>
                    <a:lstStyle/>
                    <a:p>
                      <a:r>
                        <a:rPr lang="en-US" dirty="0" smtClean="0"/>
                        <a:t>Domain Controller</a:t>
                      </a:r>
                      <a:endParaRPr lang="en-US" dirty="0"/>
                    </a:p>
                  </a:txBody>
                  <a:tcPr/>
                </a:tc>
                <a:tc>
                  <a:txBody>
                    <a:bodyPr/>
                    <a:lstStyle/>
                    <a:p>
                      <a:r>
                        <a:rPr lang="en-US" dirty="0" smtClean="0"/>
                        <a:t>Kerberos</a:t>
                      </a:r>
                      <a:r>
                        <a:rPr lang="en-US" baseline="0" dirty="0" smtClean="0"/>
                        <a:t> or NTLM</a:t>
                      </a:r>
                      <a:endParaRPr lang="en-US" dirty="0"/>
                    </a:p>
                  </a:txBody>
                  <a:tcPr/>
                </a:tc>
                <a:tc>
                  <a:txBody>
                    <a:bodyPr/>
                    <a:lstStyle/>
                    <a:p>
                      <a:r>
                        <a:rPr lang="en-US" dirty="0" smtClean="0"/>
                        <a:t>Shared</a:t>
                      </a:r>
                      <a:r>
                        <a:rPr lang="en-US" baseline="0" dirty="0" smtClean="0"/>
                        <a:t> Secret</a:t>
                      </a:r>
                      <a:endParaRPr lang="en-US" dirty="0"/>
                    </a:p>
                  </a:txBody>
                  <a:tcPr/>
                </a:tc>
                <a:tc>
                  <a:txBody>
                    <a:bodyPr/>
                    <a:lstStyle/>
                    <a:p>
                      <a:r>
                        <a:rPr lang="en-US" dirty="0" smtClean="0"/>
                        <a:t>Domain Admin</a:t>
                      </a:r>
                      <a:endParaRPr lang="en-US" dirty="0"/>
                    </a:p>
                  </a:txBody>
                  <a:tcPr/>
                </a:tc>
              </a:tr>
              <a:tr h="370840">
                <a:tc>
                  <a:txBody>
                    <a:bodyPr/>
                    <a:lstStyle/>
                    <a:p>
                      <a:r>
                        <a:rPr lang="en-US" dirty="0" smtClean="0"/>
                        <a:t>Certificate Authority</a:t>
                      </a:r>
                      <a:endParaRPr lang="en-US" dirty="0"/>
                    </a:p>
                  </a:txBody>
                  <a:tcPr/>
                </a:tc>
                <a:tc>
                  <a:txBody>
                    <a:bodyPr/>
                    <a:lstStyle/>
                    <a:p>
                      <a:r>
                        <a:rPr lang="en-US" dirty="0" smtClean="0"/>
                        <a:t>x.509</a:t>
                      </a:r>
                      <a:r>
                        <a:rPr lang="en-US" baseline="0" dirty="0" smtClean="0"/>
                        <a:t> certificate</a:t>
                      </a:r>
                      <a:endParaRPr lang="en-US" dirty="0"/>
                    </a:p>
                  </a:txBody>
                  <a:tcPr/>
                </a:tc>
                <a:tc>
                  <a:txBody>
                    <a:bodyPr/>
                    <a:lstStyle/>
                    <a:p>
                      <a:r>
                        <a:rPr lang="en-US" dirty="0" smtClean="0"/>
                        <a:t>Trusted chain</a:t>
                      </a:r>
                      <a:endParaRPr lang="en-US" dirty="0"/>
                    </a:p>
                  </a:txBody>
                  <a:tcPr/>
                </a:tc>
                <a:tc>
                  <a:txBody>
                    <a:bodyPr/>
                    <a:lstStyle/>
                    <a:p>
                      <a:r>
                        <a:rPr lang="en-US" dirty="0" smtClean="0"/>
                        <a:t>Certificate Admin</a:t>
                      </a:r>
                      <a:endParaRPr lang="en-US" dirty="0"/>
                    </a:p>
                  </a:txBody>
                  <a:tcPr/>
                </a:tc>
              </a:tr>
              <a:tr h="370840">
                <a:tc>
                  <a:txBody>
                    <a:bodyPr/>
                    <a:lstStyle/>
                    <a:p>
                      <a:r>
                        <a:rPr lang="en-US" dirty="0" smtClean="0"/>
                        <a:t>Federation Server</a:t>
                      </a:r>
                      <a:endParaRPr lang="en-US" dirty="0"/>
                    </a:p>
                  </a:txBody>
                  <a:tcPr/>
                </a:tc>
                <a:tc>
                  <a:txBody>
                    <a:bodyPr/>
                    <a:lstStyle/>
                    <a:p>
                      <a:r>
                        <a:rPr lang="en-US" dirty="0" smtClean="0"/>
                        <a:t>SAML</a:t>
                      </a:r>
                      <a:endParaRPr lang="en-US" dirty="0"/>
                    </a:p>
                  </a:txBody>
                  <a:tcPr/>
                </a:tc>
                <a:tc>
                  <a:txBody>
                    <a:bodyPr/>
                    <a:lstStyle/>
                    <a:p>
                      <a:r>
                        <a:rPr lang="en-US" dirty="0" smtClean="0"/>
                        <a:t>x.509 certificate</a:t>
                      </a:r>
                      <a:endParaRPr lang="en-US" dirty="0"/>
                    </a:p>
                  </a:txBody>
                  <a:tcPr/>
                </a:tc>
                <a:tc>
                  <a:txBody>
                    <a:bodyPr/>
                    <a:lstStyle/>
                    <a:p>
                      <a:r>
                        <a:rPr lang="en-US" dirty="0" smtClean="0"/>
                        <a:t>???</a:t>
                      </a:r>
                      <a:endParaRPr lang="en-US" dirty="0"/>
                    </a:p>
                  </a:txBody>
                  <a:tcPr/>
                </a:tc>
              </a:tr>
            </a:tbl>
          </a:graphicData>
        </a:graphic>
      </p:graphicFrame>
    </p:spTree>
    <p:extLst>
      <p:ext uri="{BB962C8B-B14F-4D97-AF65-F5344CB8AC3E}">
        <p14:creationId xmlns:p14="http://schemas.microsoft.com/office/powerpoint/2007/7/12/main" xmlns="" val="4210916272"/>
      </p:ext>
    </p:extLst>
  </p:cSld>
  <p:clrMapOvr>
    <a:masterClrMapping/>
  </p:clrMapOvr>
  <p:transition advTm="177203">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gradFill flip="none" rotWithShape="1">
            <a:gsLst>
              <a:gs pos="0">
                <a:schemeClr val="accent3">
                  <a:shade val="15000"/>
                  <a:satMod val="180000"/>
                  <a:alpha val="50000"/>
                </a:schemeClr>
              </a:gs>
              <a:gs pos="50000">
                <a:schemeClr val="accent3">
                  <a:shade val="45000"/>
                  <a:satMod val="170000"/>
                  <a:alpha val="50000"/>
                </a:schemeClr>
              </a:gs>
              <a:gs pos="70000">
                <a:schemeClr val="accent3">
                  <a:tint val="99000"/>
                  <a:shade val="65000"/>
                  <a:satMod val="155000"/>
                  <a:alpha val="25000"/>
                </a:schemeClr>
              </a:gs>
              <a:gs pos="100000">
                <a:schemeClr val="accent3">
                  <a:tint val="95500"/>
                  <a:shade val="100000"/>
                  <a:satMod val="155000"/>
                  <a:alpha val="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3">
                    <a:lumMod val="75000"/>
                  </a:schemeClr>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gradFill flip="none" rotWithShape="1">
            <a:gsLst>
              <a:gs pos="0">
                <a:schemeClr val="accent1">
                  <a:shade val="15000"/>
                  <a:satMod val="180000"/>
                  <a:alpha val="50000"/>
                </a:schemeClr>
              </a:gs>
              <a:gs pos="50000">
                <a:schemeClr val="accent1">
                  <a:shade val="45000"/>
                  <a:satMod val="170000"/>
                  <a:alpha val="50000"/>
                </a:schemeClr>
              </a:gs>
              <a:gs pos="70000">
                <a:schemeClr val="accent1">
                  <a:tint val="99000"/>
                  <a:shade val="65000"/>
                  <a:satMod val="155000"/>
                  <a:alpha val="25000"/>
                </a:schemeClr>
              </a:gs>
              <a:gs pos="100000">
                <a:schemeClr val="accent1">
                  <a:tint val="95500"/>
                  <a:shade val="100000"/>
                  <a:satMod val="155000"/>
                  <a:alpha val="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1">
                    <a:lumMod val="50000"/>
                  </a:schemeClr>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gradFill flip="none" rotWithShape="1">
            <a:gsLst>
              <a:gs pos="0">
                <a:schemeClr val="accent5">
                  <a:shade val="15000"/>
                  <a:satMod val="180000"/>
                  <a:alpha val="50000"/>
                </a:schemeClr>
              </a:gs>
              <a:gs pos="50000">
                <a:schemeClr val="accent5">
                  <a:shade val="45000"/>
                  <a:satMod val="170000"/>
                  <a:alpha val="50000"/>
                </a:schemeClr>
              </a:gs>
              <a:gs pos="70000">
                <a:schemeClr val="accent5">
                  <a:tint val="99000"/>
                  <a:shade val="65000"/>
                  <a:satMod val="155000"/>
                  <a:alpha val="25000"/>
                </a:schemeClr>
              </a:gs>
              <a:gs pos="100000">
                <a:schemeClr val="accent5">
                  <a:tint val="95500"/>
                  <a:shade val="100000"/>
                  <a:satMod val="155000"/>
                  <a:alpha val="0"/>
                </a:scheme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5">
                    <a:lumMod val="50000"/>
                  </a:schemeClr>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gradFill flip="none" rotWithShape="1">
            <a:gsLst>
              <a:gs pos="0">
                <a:schemeClr val="accent4">
                  <a:shade val="15000"/>
                  <a:satMod val="180000"/>
                  <a:alpha val="50000"/>
                </a:schemeClr>
              </a:gs>
              <a:gs pos="50000">
                <a:schemeClr val="accent4">
                  <a:shade val="45000"/>
                  <a:satMod val="170000"/>
                  <a:alpha val="50000"/>
                </a:schemeClr>
              </a:gs>
              <a:gs pos="70000">
                <a:schemeClr val="accent4">
                  <a:tint val="99000"/>
                  <a:shade val="65000"/>
                  <a:satMod val="155000"/>
                  <a:alpha val="25000"/>
                </a:schemeClr>
              </a:gs>
              <a:gs pos="100000">
                <a:schemeClr val="accent4">
                  <a:tint val="95500"/>
                  <a:shade val="100000"/>
                  <a:satMod val="155000"/>
                  <a:alpha val="0"/>
                </a:schemeClr>
              </a:gs>
            </a:gsLst>
            <a:lin ang="2700000" scaled="1"/>
            <a:tileRec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4">
                    <a:lumMod val="50000"/>
                  </a:schemeClr>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gradFill flip="none" rotWithShape="1">
            <a:gsLst>
              <a:gs pos="0">
                <a:schemeClr val="accent6">
                  <a:shade val="15000"/>
                  <a:satMod val="180000"/>
                  <a:alpha val="50000"/>
                </a:schemeClr>
              </a:gs>
              <a:gs pos="50000">
                <a:schemeClr val="accent6">
                  <a:shade val="45000"/>
                  <a:satMod val="170000"/>
                  <a:alpha val="50000"/>
                </a:schemeClr>
              </a:gs>
              <a:gs pos="70000">
                <a:schemeClr val="accent6">
                  <a:tint val="99000"/>
                  <a:shade val="65000"/>
                  <a:satMod val="155000"/>
                  <a:alpha val="25000"/>
                </a:schemeClr>
              </a:gs>
              <a:gs pos="100000">
                <a:schemeClr val="accent6">
                  <a:tint val="95500"/>
                  <a:shade val="100000"/>
                  <a:satMod val="155000"/>
                  <a:alpha val="0"/>
                </a:schemeClr>
              </a:gs>
            </a:gsLst>
            <a:lin ang="27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4">
                    <a:lumMod val="50000"/>
                  </a:schemeClr>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Scenarios</a:t>
            </a:r>
          </a:p>
        </p:txBody>
      </p:sp>
    </p:spTree>
    <p:extLst>
      <p:ext uri="{BB962C8B-B14F-4D97-AF65-F5344CB8AC3E}">
        <p14:creationId xmlns:p14="http://schemas.microsoft.com/office/powerpoint/2007/7/12/main" xmlns="" val="922961231"/>
      </p:ext>
    </p:extLst>
  </p:cSld>
  <p:clrMapOvr>
    <a:masterClrMapping/>
  </p:clrMapOvr>
  <p:transition advTm="2933">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004440" y="4435364"/>
            <a:ext cx="945934" cy="1834001"/>
            <a:chOff x="4025460" y="3962399"/>
            <a:chExt cx="945934" cy="1834001"/>
          </a:xfrm>
        </p:grpSpPr>
        <p:grpSp>
          <p:nvGrpSpPr>
            <p:cNvPr id="3"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3"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4"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sp>
        <p:nvSpPr>
          <p:cNvPr id="8" name="Cloud 7"/>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sp>
        <p:nvSpPr>
          <p:cNvPr id="9" name="Title 8"/>
          <p:cNvSpPr>
            <a:spLocks noGrp="1"/>
          </p:cNvSpPr>
          <p:nvPr>
            <p:ph type="title"/>
          </p:nvPr>
        </p:nvSpPr>
        <p:spPr/>
        <p:txBody>
          <a:bodyPr/>
          <a:lstStyle/>
          <a:p>
            <a:r>
              <a:rPr lang="en-US" dirty="0"/>
              <a:t>How Geneva is Changing Our Game</a:t>
            </a:r>
          </a:p>
        </p:txBody>
      </p:sp>
    </p:spTree>
    <p:extLst>
      <p:ext uri="{BB962C8B-B14F-4D97-AF65-F5344CB8AC3E}">
        <p14:creationId xmlns:p14="http://schemas.microsoft.com/office/powerpoint/2007/7/12/main" xmlns="" val="3420077775"/>
      </p:ext>
    </p:extLst>
  </p:cSld>
  <p:clrMapOvr>
    <a:masterClrMapping/>
  </p:clrMapOvr>
  <p:transition advTm="25707">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dirty="0" smtClean="0"/>
              <a:t>How Geneva is Changing Our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pic>
        <p:nvPicPr>
          <p:cNvPr id="8" name="Picture 10" descr="user business casual man"/>
          <p:cNvPicPr>
            <a:picLocks noChangeAspect="1" noChangeArrowheads="1"/>
          </p:cNvPicPr>
          <p:nvPr/>
        </p:nvPicPr>
        <p:blipFill>
          <a:blip r:embed="rId7"/>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spTree>
    <p:extLst>
      <p:ext uri="{BB962C8B-B14F-4D97-AF65-F5344CB8AC3E}">
        <p14:creationId xmlns:p14="http://schemas.microsoft.com/office/powerpoint/2007/7/12/main" xmlns="" val="465212108"/>
      </p:ext>
    </p:extLst>
  </p:cSld>
  <p:clrMapOvr>
    <a:masterClrMapping/>
  </p:clrMapOvr>
  <p:transition advTm="20281">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tx1"/>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scenarios</a:t>
            </a:r>
          </a:p>
        </p:txBody>
      </p:sp>
    </p:spTree>
    <p:extLst>
      <p:ext uri="{BB962C8B-B14F-4D97-AF65-F5344CB8AC3E}">
        <p14:creationId xmlns:p14="http://schemas.microsoft.com/office/powerpoint/2007/7/12/main" xmlns="" val="3679419707"/>
      </p:ext>
    </p:extLst>
  </p:cSld>
  <p:clrMapOvr>
    <a:masterClrMapping/>
  </p:clrMapOvr>
  <p:transition advTm="43718">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smtClean="0"/>
              <a:t>How Geneva is Changing Our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pic>
        <p:nvPicPr>
          <p:cNvPr id="8" name="Picture 10" descr="user business casual man"/>
          <p:cNvPicPr>
            <a:picLocks noChangeAspect="1" noChangeArrowheads="1"/>
          </p:cNvPicPr>
          <p:nvPr/>
        </p:nvPicPr>
        <p:blipFill>
          <a:blip r:embed="rId7"/>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a:srcRect/>
          <a:stretch>
            <a:fillRect/>
          </a:stretch>
        </p:blipFill>
        <p:spPr bwMode="auto">
          <a:xfrm>
            <a:off x="2953406" y="5349355"/>
            <a:ext cx="509755" cy="358422"/>
          </a:xfrm>
          <a:prstGeom prst="rect">
            <a:avLst/>
          </a:prstGeom>
          <a:noFill/>
        </p:spPr>
      </p:pic>
    </p:spTree>
    <p:extLst>
      <p:ext uri="{BB962C8B-B14F-4D97-AF65-F5344CB8AC3E}">
        <p14:creationId xmlns:p14="http://schemas.microsoft.com/office/powerpoint/2007/7/12/main" xmlns="" val="1625590318"/>
      </p:ext>
    </p:extLst>
  </p:cSld>
  <p:clrMapOvr>
    <a:masterClrMapping/>
  </p:clrMapOvr>
  <p:transition advTm="3600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smtClean="0"/>
              <a:t>How Geneva is Changing Our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pic>
        <p:nvPicPr>
          <p:cNvPr id="8" name="Picture 10" descr="user business casual man"/>
          <p:cNvPicPr>
            <a:picLocks noChangeAspect="1" noChangeArrowheads="1"/>
          </p:cNvPicPr>
          <p:nvPr/>
        </p:nvPicPr>
        <p:blipFill>
          <a:blip r:embed="rId7"/>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a:srcRect/>
          <a:stretch>
            <a:fillRect/>
          </a:stretch>
        </p:blipFill>
        <p:spPr bwMode="auto">
          <a:xfrm>
            <a:off x="2953406" y="5349355"/>
            <a:ext cx="509755" cy="358422"/>
          </a:xfrm>
          <a:prstGeom prst="rect">
            <a:avLst/>
          </a:prstGeom>
          <a:noFill/>
        </p:spPr>
      </p:pic>
      <p:grpSp>
        <p:nvGrpSpPr>
          <p:cNvPr id="46" name="Group 45"/>
          <p:cNvGrpSpPr/>
          <p:nvPr/>
        </p:nvGrpSpPr>
        <p:grpSpPr>
          <a:xfrm>
            <a:off x="4435678" y="5174606"/>
            <a:ext cx="1158300" cy="1683394"/>
            <a:chOff x="4952045" y="4393631"/>
            <a:chExt cx="1158300" cy="1683394"/>
          </a:xfrm>
        </p:grpSpPr>
        <p:grpSp>
          <p:nvGrpSpPr>
            <p:cNvPr id="44"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37"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5"/>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5"/>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5"/>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5"/>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646331"/>
            </a:xfrm>
            <a:prstGeom prst="rect">
              <a:avLst/>
            </a:prstGeom>
            <a:noFill/>
          </p:spPr>
          <p:txBody>
            <a:bodyPr wrap="square" rtlCol="0">
              <a:spAutoFit/>
            </a:bodyPr>
            <a:lstStyle/>
            <a:p>
              <a:pPr algn="ctr"/>
              <a:r>
                <a:rPr lang="en-US" dirty="0" smtClean="0"/>
                <a:t>SQL </a:t>
              </a:r>
              <a:r>
                <a:rPr lang="en-US" dirty="0" err="1" smtClean="0"/>
                <a:t>Authz</a:t>
              </a:r>
              <a:endParaRPr lang="en-US" dirty="0" smtClean="0"/>
            </a:p>
            <a:p>
              <a:pPr algn="ctr"/>
              <a:r>
                <a:rPr lang="en-US" dirty="0" smtClean="0"/>
                <a:t>Store</a:t>
              </a:r>
              <a:endParaRPr lang="en-US" dirty="0"/>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6" cstate="print"/>
          <a:srcRect/>
          <a:stretch>
            <a:fillRect/>
          </a:stretch>
        </p:blipFill>
        <p:spPr bwMode="auto">
          <a:xfrm rot="21054988">
            <a:off x="5462126" y="5462544"/>
            <a:ext cx="2223084" cy="519616"/>
          </a:xfrm>
          <a:prstGeom prst="rect">
            <a:avLst/>
          </a:prstGeom>
          <a:noFill/>
        </p:spPr>
      </p:pic>
      <p:grpSp>
        <p:nvGrpSpPr>
          <p:cNvPr id="54" name="Group 53"/>
          <p:cNvGrpSpPr/>
          <p:nvPr/>
        </p:nvGrpSpPr>
        <p:grpSpPr>
          <a:xfrm>
            <a:off x="8171759" y="4635061"/>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6"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57" name="Group 56"/>
          <p:cNvGrpSpPr/>
          <p:nvPr/>
        </p:nvGrpSpPr>
        <p:grpSpPr>
          <a:xfrm>
            <a:off x="7640988" y="4755930"/>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60" name="Group 59"/>
          <p:cNvGrpSpPr/>
          <p:nvPr/>
        </p:nvGrpSpPr>
        <p:grpSpPr>
          <a:xfrm>
            <a:off x="8292629" y="4913581"/>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63" name="Group 62"/>
          <p:cNvGrpSpPr/>
          <p:nvPr/>
        </p:nvGrpSpPr>
        <p:grpSpPr>
          <a:xfrm>
            <a:off x="7761858" y="5034450"/>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spTree>
    <p:extLst>
      <p:ext uri="{BB962C8B-B14F-4D97-AF65-F5344CB8AC3E}">
        <p14:creationId xmlns:p14="http://schemas.microsoft.com/office/powerpoint/2007/7/12/main" xmlns="" val="453228562"/>
      </p:ext>
    </p:extLst>
  </p:cSld>
  <p:clrMapOvr>
    <a:masterClrMapping/>
  </p:clrMapOvr>
  <p:transition advTm="113125">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smtClean="0"/>
              <a:t>How Geneva is Changing Our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pic>
        <p:nvPicPr>
          <p:cNvPr id="8" name="Picture 10" descr="user business casual man"/>
          <p:cNvPicPr>
            <a:picLocks noChangeAspect="1" noChangeArrowheads="1"/>
          </p:cNvPicPr>
          <p:nvPr/>
        </p:nvPicPr>
        <p:blipFill>
          <a:blip r:embed="rId7"/>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a:srcRect/>
          <a:stretch>
            <a:fillRect/>
          </a:stretch>
        </p:blipFill>
        <p:spPr bwMode="auto">
          <a:xfrm>
            <a:off x="2953406" y="5349355"/>
            <a:ext cx="509755" cy="358422"/>
          </a:xfrm>
          <a:prstGeom prst="rect">
            <a:avLst/>
          </a:prstGeom>
          <a:noFill/>
        </p:spPr>
      </p:pic>
      <p:grpSp>
        <p:nvGrpSpPr>
          <p:cNvPr id="30" name="Group 45"/>
          <p:cNvGrpSpPr/>
          <p:nvPr/>
        </p:nvGrpSpPr>
        <p:grpSpPr>
          <a:xfrm>
            <a:off x="4435678" y="5174606"/>
            <a:ext cx="1158300" cy="1683394"/>
            <a:chOff x="4952045" y="4393631"/>
            <a:chExt cx="1158300" cy="1683394"/>
          </a:xfrm>
        </p:grpSpPr>
        <p:grpSp>
          <p:nvGrpSpPr>
            <p:cNvPr id="31"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1005568"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5"/>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5"/>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5"/>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5"/>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646331"/>
            </a:xfrm>
            <a:prstGeom prst="rect">
              <a:avLst/>
            </a:prstGeom>
            <a:noFill/>
          </p:spPr>
          <p:txBody>
            <a:bodyPr wrap="square" rtlCol="0">
              <a:spAutoFit/>
            </a:bodyPr>
            <a:lstStyle/>
            <a:p>
              <a:pPr algn="ctr"/>
              <a:r>
                <a:rPr lang="en-US" dirty="0" smtClean="0"/>
                <a:t>SQL </a:t>
              </a:r>
              <a:r>
                <a:rPr lang="en-US" dirty="0" err="1" smtClean="0"/>
                <a:t>Authz</a:t>
              </a:r>
              <a:endParaRPr lang="en-US" dirty="0" smtClean="0"/>
            </a:p>
            <a:p>
              <a:pPr algn="ctr"/>
              <a:r>
                <a:rPr lang="en-US" dirty="0" smtClean="0"/>
                <a:t>Store</a:t>
              </a:r>
              <a:endParaRPr lang="en-US" dirty="0"/>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6" cstate="print"/>
          <a:srcRect/>
          <a:stretch>
            <a:fillRect/>
          </a:stretch>
        </p:blipFill>
        <p:spPr bwMode="auto">
          <a:xfrm rot="21054988">
            <a:off x="5462126" y="5462544"/>
            <a:ext cx="2223084" cy="519616"/>
          </a:xfrm>
          <a:prstGeom prst="rect">
            <a:avLst/>
          </a:prstGeom>
          <a:noFill/>
        </p:spPr>
      </p:pic>
      <p:pic>
        <p:nvPicPr>
          <p:cNvPr id="48" name="Picture 47" descr="WinAzure_h_rgb.jpg"/>
          <p:cNvPicPr>
            <a:picLocks noChangeAspect="1"/>
          </p:cNvPicPr>
          <p:nvPr/>
        </p:nvPicPr>
        <p:blipFill>
          <a:blip r:embed="rId17"/>
          <a:stretch>
            <a:fillRect/>
          </a:stretch>
        </p:blipFill>
        <p:spPr>
          <a:xfrm>
            <a:off x="6358757" y="1072054"/>
            <a:ext cx="2605909" cy="483477"/>
          </a:xfrm>
          <a:prstGeom prst="rect">
            <a:avLst/>
          </a:prstGeom>
        </p:spPr>
      </p:pic>
      <p:pic>
        <p:nvPicPr>
          <p:cNvPr id="53"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637129">
            <a:off x="6639086" y="1454973"/>
            <a:ext cx="570635" cy="4608035"/>
          </a:xfrm>
          <a:prstGeom prst="rect">
            <a:avLst/>
          </a:prstGeom>
          <a:noFill/>
        </p:spPr>
      </p:pic>
      <p:grpSp>
        <p:nvGrpSpPr>
          <p:cNvPr id="57" name="Group 56"/>
          <p:cNvGrpSpPr/>
          <p:nvPr/>
        </p:nvGrpSpPr>
        <p:grpSpPr>
          <a:xfrm>
            <a:off x="8171759" y="4635061"/>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18" cstate="print"/>
            <a:srcRect/>
            <a:stretch>
              <a:fillRect/>
            </a:stretch>
          </p:blipFill>
          <p:spPr bwMode="auto">
            <a:xfrm>
              <a:off x="-1629137" y="3605048"/>
              <a:ext cx="552153" cy="523655"/>
            </a:xfrm>
            <a:prstGeom prst="rect">
              <a:avLst/>
            </a:prstGeom>
            <a:noFill/>
          </p:spPr>
        </p:pic>
      </p:grpSp>
      <p:grpSp>
        <p:nvGrpSpPr>
          <p:cNvPr id="56" name="Group 55"/>
          <p:cNvGrpSpPr/>
          <p:nvPr/>
        </p:nvGrpSpPr>
        <p:grpSpPr>
          <a:xfrm>
            <a:off x="7640988" y="4755930"/>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4" name="Picture 12" descr="MSN icon goonline"/>
            <p:cNvPicPr>
              <a:picLocks noChangeAspect="1" noChangeArrowheads="1"/>
            </p:cNvPicPr>
            <p:nvPr/>
          </p:nvPicPr>
          <p:blipFill>
            <a:blip r:embed="rId18" cstate="print"/>
            <a:srcRect/>
            <a:stretch>
              <a:fillRect/>
            </a:stretch>
          </p:blipFill>
          <p:spPr bwMode="auto">
            <a:xfrm>
              <a:off x="-1629137" y="3605048"/>
              <a:ext cx="552153" cy="523655"/>
            </a:xfrm>
            <a:prstGeom prst="rect">
              <a:avLst/>
            </a:prstGeom>
            <a:noFill/>
          </p:spPr>
        </p:pic>
      </p:grpSp>
      <p:grpSp>
        <p:nvGrpSpPr>
          <p:cNvPr id="60" name="Group 59"/>
          <p:cNvGrpSpPr/>
          <p:nvPr/>
        </p:nvGrpSpPr>
        <p:grpSpPr>
          <a:xfrm>
            <a:off x="8171759" y="1497723"/>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18" cstate="print"/>
            <a:srcRect/>
            <a:stretch>
              <a:fillRect/>
            </a:stretch>
          </p:blipFill>
          <p:spPr bwMode="auto">
            <a:xfrm>
              <a:off x="-1629137" y="3605048"/>
              <a:ext cx="552153" cy="523655"/>
            </a:xfrm>
            <a:prstGeom prst="rect">
              <a:avLst/>
            </a:prstGeom>
            <a:noFill/>
          </p:spPr>
        </p:pic>
      </p:grpSp>
      <p:grpSp>
        <p:nvGrpSpPr>
          <p:cNvPr id="63" name="Group 62"/>
          <p:cNvGrpSpPr/>
          <p:nvPr/>
        </p:nvGrpSpPr>
        <p:grpSpPr>
          <a:xfrm>
            <a:off x="7420271" y="1502979"/>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18" cstate="print"/>
            <a:srcRect/>
            <a:stretch>
              <a:fillRect/>
            </a:stretch>
          </p:blipFill>
          <p:spPr bwMode="auto">
            <a:xfrm>
              <a:off x="-1629137" y="3605048"/>
              <a:ext cx="552153" cy="523655"/>
            </a:xfrm>
            <a:prstGeom prst="rect">
              <a:avLst/>
            </a:prstGeom>
            <a:noFill/>
          </p:spPr>
        </p:pic>
      </p:grpSp>
    </p:spTree>
    <p:extLst>
      <p:ext uri="{BB962C8B-B14F-4D97-AF65-F5344CB8AC3E}">
        <p14:creationId xmlns:p14="http://schemas.microsoft.com/office/powerpoint/2007/7/12/main" xmlns="" val="3590013320"/>
      </p:ext>
    </p:extLst>
  </p:cSld>
  <p:clrMapOvr>
    <a:masterClrMapping/>
  </p:clrMapOvr>
  <p:transition advTm="78136">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smtClean="0"/>
              <a:t>How Geneva is Changing Our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t>Geneva</a:t>
              </a:r>
              <a:br>
                <a:rPr lang="en-US" dirty="0" smtClean="0"/>
              </a:br>
              <a:r>
                <a:rPr lang="en-US" dirty="0" smtClean="0"/>
                <a:t>Server</a:t>
              </a:r>
              <a:endParaRPr lang="en-US" dirty="0"/>
            </a:p>
          </p:txBody>
        </p:sp>
      </p:grpSp>
      <p:pic>
        <p:nvPicPr>
          <p:cNvPr id="8" name="Picture 10" descr="user business casual man"/>
          <p:cNvPicPr>
            <a:picLocks noChangeAspect="1" noChangeArrowheads="1"/>
          </p:cNvPicPr>
          <p:nvPr/>
        </p:nvPicPr>
        <p:blipFill>
          <a:blip r:embed="rId7"/>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20" name="Picture 6" descr="D:\Pennie's documents\Images for TechEd06\Shapes_and_Graphics\Buildings and dwellings\enterprise blue.png"/>
          <p:cNvPicPr>
            <a:picLocks noChangeAspect="1" noChangeArrowheads="1"/>
          </p:cNvPicPr>
          <p:nvPr/>
        </p:nvPicPr>
        <p:blipFill>
          <a:blip r:embed="rId12" cstate="print"/>
          <a:srcRect/>
          <a:stretch>
            <a:fillRect/>
          </a:stretch>
        </p:blipFill>
        <p:spPr bwMode="auto">
          <a:xfrm>
            <a:off x="5484148" y="1327468"/>
            <a:ext cx="781664" cy="1172496"/>
          </a:xfrm>
          <a:prstGeom prst="rect">
            <a:avLst/>
          </a:prstGeom>
          <a:noFill/>
        </p:spPr>
      </p:pic>
      <p:pic>
        <p:nvPicPr>
          <p:cNvPr id="19" name="Picture 13" descr="D:\Pennie's documents\Images for TechEd06\Shapes_and_Graphics\Buildings and dwellings\small business blue.png"/>
          <p:cNvPicPr>
            <a:picLocks noChangeAspect="1" noChangeArrowheads="1"/>
          </p:cNvPicPr>
          <p:nvPr/>
        </p:nvPicPr>
        <p:blipFill>
          <a:blip r:embed="rId13" cstate="print"/>
          <a:srcRect/>
          <a:stretch>
            <a:fillRect/>
          </a:stretch>
        </p:blipFill>
        <p:spPr bwMode="auto">
          <a:xfrm>
            <a:off x="0" y="1692795"/>
            <a:ext cx="959287" cy="869569"/>
          </a:xfrm>
          <a:prstGeom prst="rect">
            <a:avLst/>
          </a:prstGeom>
          <a:noFill/>
        </p:spPr>
      </p:pic>
      <p:pic>
        <p:nvPicPr>
          <p:cNvPr id="18" name="Picture 7" descr="D:\Pennie's documents\Images for TechEd06\Shapes_and_Graphics\Buildings and dwellings\enterprise red.png"/>
          <p:cNvPicPr>
            <a:picLocks noChangeAspect="1" noChangeArrowheads="1"/>
          </p:cNvPicPr>
          <p:nvPr/>
        </p:nvPicPr>
        <p:blipFill>
          <a:blip r:embed="rId14" cstate="print"/>
          <a:srcRect/>
          <a:stretch>
            <a:fillRect/>
          </a:stretch>
        </p:blipFill>
        <p:spPr bwMode="auto">
          <a:xfrm>
            <a:off x="5725888" y="1667283"/>
            <a:ext cx="781664" cy="1137496"/>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5"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6"/>
          <a:srcRect/>
          <a:stretch>
            <a:fillRect/>
          </a:stretch>
        </p:blipFill>
        <p:spPr bwMode="auto">
          <a:xfrm>
            <a:off x="2953406" y="5349355"/>
            <a:ext cx="509755" cy="358422"/>
          </a:xfrm>
          <a:prstGeom prst="rect">
            <a:avLst/>
          </a:prstGeom>
          <a:noFill/>
        </p:spPr>
      </p:pic>
      <p:grpSp>
        <p:nvGrpSpPr>
          <p:cNvPr id="12" name="Group 45"/>
          <p:cNvGrpSpPr/>
          <p:nvPr/>
        </p:nvGrpSpPr>
        <p:grpSpPr>
          <a:xfrm>
            <a:off x="4435678" y="5174606"/>
            <a:ext cx="1158300" cy="1683394"/>
            <a:chOff x="4952045" y="4393631"/>
            <a:chExt cx="1158300" cy="1683394"/>
          </a:xfrm>
        </p:grpSpPr>
        <p:grpSp>
          <p:nvGrpSpPr>
            <p:cNvPr id="14"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16"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7"/>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7"/>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7"/>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7"/>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646331"/>
            </a:xfrm>
            <a:prstGeom prst="rect">
              <a:avLst/>
            </a:prstGeom>
            <a:noFill/>
          </p:spPr>
          <p:txBody>
            <a:bodyPr wrap="square" rtlCol="0">
              <a:spAutoFit/>
            </a:bodyPr>
            <a:lstStyle/>
            <a:p>
              <a:pPr algn="ctr"/>
              <a:r>
                <a:rPr lang="en-US" dirty="0" smtClean="0"/>
                <a:t>SQL </a:t>
              </a:r>
              <a:r>
                <a:rPr lang="en-US" dirty="0" err="1" smtClean="0"/>
                <a:t>Authz</a:t>
              </a:r>
              <a:endParaRPr lang="en-US" dirty="0" smtClean="0"/>
            </a:p>
            <a:p>
              <a:pPr algn="ctr"/>
              <a:r>
                <a:rPr lang="en-US" dirty="0" smtClean="0"/>
                <a:t>Store</a:t>
              </a:r>
              <a:endParaRPr lang="en-US" dirty="0"/>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8" cstate="print"/>
          <a:srcRect/>
          <a:stretch>
            <a:fillRect/>
          </a:stretch>
        </p:blipFill>
        <p:spPr bwMode="auto">
          <a:xfrm rot="21054988">
            <a:off x="5462126" y="5462544"/>
            <a:ext cx="2223084" cy="519616"/>
          </a:xfrm>
          <a:prstGeom prst="rect">
            <a:avLst/>
          </a:prstGeom>
          <a:noFill/>
        </p:spPr>
      </p:pic>
      <p:pic>
        <p:nvPicPr>
          <p:cNvPr id="48" name="Picture 47" descr="WinAzure_h_rgb.jpg"/>
          <p:cNvPicPr>
            <a:picLocks noChangeAspect="1"/>
          </p:cNvPicPr>
          <p:nvPr/>
        </p:nvPicPr>
        <p:blipFill>
          <a:blip r:embed="rId19"/>
          <a:stretch>
            <a:fillRect/>
          </a:stretch>
        </p:blipFill>
        <p:spPr>
          <a:xfrm>
            <a:off x="6358757" y="1072054"/>
            <a:ext cx="2605909" cy="483477"/>
          </a:xfrm>
          <a:prstGeom prst="rect">
            <a:avLst/>
          </a:prstGeom>
        </p:spPr>
      </p:pic>
      <p:pic>
        <p:nvPicPr>
          <p:cNvPr id="53"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637129">
            <a:off x="6639086" y="1454973"/>
            <a:ext cx="570635" cy="4608035"/>
          </a:xfrm>
          <a:prstGeom prst="rect">
            <a:avLst/>
          </a:prstGeom>
          <a:noFill/>
        </p:spPr>
      </p:pic>
      <p:grpSp>
        <p:nvGrpSpPr>
          <p:cNvPr id="24" name="Group 56"/>
          <p:cNvGrpSpPr/>
          <p:nvPr/>
        </p:nvGrpSpPr>
        <p:grpSpPr>
          <a:xfrm>
            <a:off x="8171759" y="4635061"/>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6" name="Group 55"/>
          <p:cNvGrpSpPr/>
          <p:nvPr/>
        </p:nvGrpSpPr>
        <p:grpSpPr>
          <a:xfrm>
            <a:off x="7640988" y="4755930"/>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4"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7" name="Group 59"/>
          <p:cNvGrpSpPr/>
          <p:nvPr/>
        </p:nvGrpSpPr>
        <p:grpSpPr>
          <a:xfrm>
            <a:off x="8171759" y="1497723"/>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8" name="Group 62"/>
          <p:cNvGrpSpPr/>
          <p:nvPr/>
        </p:nvGrpSpPr>
        <p:grpSpPr>
          <a:xfrm>
            <a:off x="7420271" y="1502979"/>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pic>
        <p:nvPicPr>
          <p:cNvPr id="47" name="Picture 10" descr="user business casual man"/>
          <p:cNvPicPr>
            <a:picLocks noChangeAspect="1" noChangeArrowheads="1"/>
          </p:cNvPicPr>
          <p:nvPr/>
        </p:nvPicPr>
        <p:blipFill>
          <a:blip r:embed="rId7"/>
          <a:srcRect/>
          <a:stretch>
            <a:fillRect/>
          </a:stretch>
        </p:blipFill>
        <p:spPr bwMode="auto">
          <a:xfrm>
            <a:off x="5279626" y="1823545"/>
            <a:ext cx="391354" cy="520330"/>
          </a:xfrm>
          <a:prstGeom prst="rect">
            <a:avLst/>
          </a:prstGeom>
          <a:noFill/>
        </p:spPr>
      </p:pic>
      <p:pic>
        <p:nvPicPr>
          <p:cNvPr id="49" name="Picture 11" descr="user business man"/>
          <p:cNvPicPr>
            <a:picLocks noChangeAspect="1" noChangeArrowheads="1"/>
          </p:cNvPicPr>
          <p:nvPr/>
        </p:nvPicPr>
        <p:blipFill>
          <a:blip r:embed="rId8"/>
          <a:srcRect/>
          <a:stretch>
            <a:fillRect/>
          </a:stretch>
        </p:blipFill>
        <p:spPr bwMode="auto">
          <a:xfrm>
            <a:off x="6271211" y="2180897"/>
            <a:ext cx="391354" cy="520330"/>
          </a:xfrm>
          <a:prstGeom prst="rect">
            <a:avLst/>
          </a:prstGeom>
          <a:noFill/>
        </p:spPr>
      </p:pic>
      <p:pic>
        <p:nvPicPr>
          <p:cNvPr id="50" name="Picture 12" descr="user business user woman"/>
          <p:cNvPicPr>
            <a:picLocks noChangeAspect="1" noChangeArrowheads="1"/>
          </p:cNvPicPr>
          <p:nvPr/>
        </p:nvPicPr>
        <p:blipFill>
          <a:blip r:embed="rId9"/>
          <a:srcRect/>
          <a:stretch>
            <a:fillRect/>
          </a:stretch>
        </p:blipFill>
        <p:spPr bwMode="auto">
          <a:xfrm>
            <a:off x="5566169" y="2096814"/>
            <a:ext cx="385031" cy="520330"/>
          </a:xfrm>
          <a:prstGeom prst="rect">
            <a:avLst/>
          </a:prstGeom>
          <a:noFill/>
        </p:spPr>
      </p:pic>
      <p:pic>
        <p:nvPicPr>
          <p:cNvPr id="56" name="Picture 13" descr="user casual man"/>
          <p:cNvPicPr>
            <a:picLocks noChangeAspect="1" noChangeArrowheads="1"/>
          </p:cNvPicPr>
          <p:nvPr/>
        </p:nvPicPr>
        <p:blipFill>
          <a:blip r:embed="rId10"/>
          <a:srcRect/>
          <a:stretch>
            <a:fillRect/>
          </a:stretch>
        </p:blipFill>
        <p:spPr bwMode="auto">
          <a:xfrm>
            <a:off x="5866567" y="2338553"/>
            <a:ext cx="379341" cy="520330"/>
          </a:xfrm>
          <a:prstGeom prst="rect">
            <a:avLst/>
          </a:prstGeom>
          <a:noFill/>
        </p:spPr>
      </p:pic>
      <p:pic>
        <p:nvPicPr>
          <p:cNvPr id="57"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12741963" flipH="1">
            <a:off x="4830722" y="2762546"/>
            <a:ext cx="683175" cy="2226868"/>
          </a:xfrm>
          <a:prstGeom prst="rect">
            <a:avLst/>
          </a:prstGeom>
          <a:noFill/>
        </p:spPr>
      </p:pic>
      <p:pic>
        <p:nvPicPr>
          <p:cNvPr id="66" name="Picture 4" descr="D:\Pennie's documents\MS Image\NEWFeb15\Cylinders cylinder\cylinder-01.png"/>
          <p:cNvPicPr>
            <a:picLocks noChangeAspect="1" noChangeArrowheads="1"/>
          </p:cNvPicPr>
          <p:nvPr/>
        </p:nvPicPr>
        <p:blipFill>
          <a:blip r:embed="rId21"/>
          <a:srcRect/>
          <a:stretch>
            <a:fillRect/>
          </a:stretch>
        </p:blipFill>
        <p:spPr bwMode="auto">
          <a:xfrm>
            <a:off x="3167694" y="1915501"/>
            <a:ext cx="1156576" cy="861672"/>
          </a:xfrm>
          <a:prstGeom prst="rect">
            <a:avLst/>
          </a:prstGeom>
          <a:noFill/>
        </p:spPr>
      </p:pic>
      <p:pic>
        <p:nvPicPr>
          <p:cNvPr id="60" name="Picture 22" descr="MSN icon messenger inactive"/>
          <p:cNvPicPr>
            <a:picLocks noChangeAspect="1" noChangeArrowheads="1"/>
          </p:cNvPicPr>
          <p:nvPr/>
        </p:nvPicPr>
        <p:blipFill>
          <a:blip r:embed="rId22" cstate="print"/>
          <a:srcRect/>
          <a:stretch>
            <a:fillRect/>
          </a:stretch>
        </p:blipFill>
        <p:spPr bwMode="auto">
          <a:xfrm>
            <a:off x="2683302" y="2259713"/>
            <a:ext cx="749478" cy="1225276"/>
          </a:xfrm>
          <a:prstGeom prst="rect">
            <a:avLst/>
          </a:prstGeom>
          <a:noFill/>
        </p:spPr>
      </p:pic>
      <p:pic>
        <p:nvPicPr>
          <p:cNvPr id="63" name="Picture 23" descr="MSN icon messenger"/>
          <p:cNvPicPr>
            <a:picLocks noChangeAspect="1" noChangeArrowheads="1"/>
          </p:cNvPicPr>
          <p:nvPr/>
        </p:nvPicPr>
        <p:blipFill>
          <a:blip r:embed="rId23" cstate="print"/>
          <a:srcRect/>
          <a:stretch>
            <a:fillRect/>
          </a:stretch>
        </p:blipFill>
        <p:spPr bwMode="auto">
          <a:xfrm flipH="1">
            <a:off x="3962400" y="2289656"/>
            <a:ext cx="705712" cy="1225275"/>
          </a:xfrm>
          <a:prstGeom prst="rect">
            <a:avLst/>
          </a:prstGeom>
          <a:noFill/>
        </p:spPr>
      </p:pic>
      <p:sp>
        <p:nvSpPr>
          <p:cNvPr id="68" name="TextBox 67"/>
          <p:cNvSpPr txBox="1"/>
          <p:nvPr/>
        </p:nvSpPr>
        <p:spPr>
          <a:xfrm>
            <a:off x="3237186" y="1933903"/>
            <a:ext cx="1135117" cy="646331"/>
          </a:xfrm>
          <a:prstGeom prst="rect">
            <a:avLst/>
          </a:prstGeom>
          <a:noFill/>
        </p:spPr>
        <p:txBody>
          <a:bodyPr wrap="square" rtlCol="0">
            <a:spAutoFit/>
          </a:bodyPr>
          <a:lstStyle/>
          <a:p>
            <a:r>
              <a:rPr lang="en-US" b="1" dirty="0" smtClean="0"/>
              <a:t>Windows</a:t>
            </a:r>
            <a:br>
              <a:rPr lang="en-US" b="1" dirty="0" smtClean="0"/>
            </a:br>
            <a:r>
              <a:rPr lang="en-US" b="1" dirty="0" smtClean="0"/>
              <a:t>Live ID</a:t>
            </a:r>
            <a:endParaRPr lang="en-US" b="1" dirty="0"/>
          </a:p>
        </p:txBody>
      </p:sp>
      <p:pic>
        <p:nvPicPr>
          <p:cNvPr id="69"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10425534">
            <a:off x="3368473" y="2915258"/>
            <a:ext cx="516049" cy="1651668"/>
          </a:xfrm>
          <a:prstGeom prst="rect">
            <a:avLst/>
          </a:prstGeom>
          <a:noFill/>
        </p:spPr>
      </p:pic>
    </p:spTree>
    <p:extLst>
      <p:ext uri="{BB962C8B-B14F-4D97-AF65-F5344CB8AC3E}">
        <p14:creationId xmlns:p14="http://schemas.microsoft.com/office/powerpoint/2007/7/12/main" xmlns="" val="4188451594"/>
      </p:ext>
    </p:extLst>
  </p:cSld>
  <p:clrMapOvr>
    <a:masterClrMapping/>
  </p:clrMapOvr>
  <p:transition advTm="25891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Summary</a:t>
            </a:r>
            <a:endParaRPr lang="en-US" dirty="0"/>
          </a:p>
        </p:txBody>
      </p:sp>
      <p:sp>
        <p:nvSpPr>
          <p:cNvPr id="4" name="Text Placeholder 3"/>
          <p:cNvSpPr>
            <a:spLocks noGrp="1"/>
          </p:cNvSpPr>
          <p:nvPr>
            <p:ph type="body" sz="quarter" idx="10"/>
          </p:nvPr>
        </p:nvSpPr>
        <p:spPr/>
        <p:txBody>
          <a:bodyPr/>
          <a:lstStyle/>
          <a:p>
            <a:r>
              <a:rPr lang="en-US" dirty="0" smtClean="0"/>
              <a:t>Federating identities is the path to </a:t>
            </a:r>
            <a:r>
              <a:rPr lang="en-US" dirty="0" err="1" smtClean="0"/>
              <a:t>SaaS</a:t>
            </a:r>
            <a:endParaRPr lang="en-US" dirty="0" smtClean="0"/>
          </a:p>
          <a:p>
            <a:r>
              <a:rPr lang="en-US" dirty="0" smtClean="0"/>
              <a:t>Geneva is a lot more than just ADFS v2</a:t>
            </a:r>
          </a:p>
          <a:p>
            <a:r>
              <a:rPr lang="en-US" dirty="0" smtClean="0"/>
              <a:t>Policy processing language</a:t>
            </a:r>
          </a:p>
          <a:p>
            <a:r>
              <a:rPr lang="en-US" dirty="0" smtClean="0"/>
              <a:t>Metadata Exchange</a:t>
            </a:r>
          </a:p>
          <a:p>
            <a:r>
              <a:rPr lang="en-US" dirty="0" smtClean="0"/>
              <a:t>SAML 2.0 Protocol Support</a:t>
            </a:r>
          </a:p>
          <a:p>
            <a:r>
              <a:rPr lang="en-US" dirty="0" smtClean="0"/>
              <a:t>Federation with Live ID Services</a:t>
            </a:r>
          </a:p>
          <a:p>
            <a:pPr>
              <a:buNone/>
            </a:pPr>
            <a:endParaRPr lang="en-US" dirty="0" smtClean="0"/>
          </a:p>
          <a:p>
            <a:endParaRPr lang="en-US" dirty="0"/>
          </a:p>
        </p:txBody>
      </p:sp>
    </p:spTree>
    <p:extLst>
      <p:ext uri="{BB962C8B-B14F-4D97-AF65-F5344CB8AC3E}">
        <p14:creationId xmlns:p14="http://schemas.microsoft.com/office/powerpoint/2007/7/12/main" xmlns="" val="733536407"/>
      </p:ext>
    </p:extLst>
  </p:cSld>
  <p:clrMapOvr>
    <a:masterClrMapping/>
  </p:clrMapOvr>
  <p:transition advTm="69015">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descr="gray disc"/>
          <p:cNvPicPr>
            <a:picLocks noChangeAspect="1" noChangeArrowheads="1"/>
          </p:cNvPicPr>
          <p:nvPr/>
        </p:nvPicPr>
        <p:blipFill>
          <a:blip r:embed="rId3"/>
          <a:srcRect/>
          <a:stretch>
            <a:fillRect/>
          </a:stretch>
        </p:blipFill>
        <p:spPr bwMode="auto">
          <a:xfrm>
            <a:off x="2693988" y="3328988"/>
            <a:ext cx="2901950" cy="1520825"/>
          </a:xfrm>
          <a:prstGeom prst="rect">
            <a:avLst/>
          </a:prstGeom>
          <a:noFill/>
        </p:spPr>
      </p:pic>
      <p:sp>
        <p:nvSpPr>
          <p:cNvPr id="304131" name="Rectangle 3"/>
          <p:cNvSpPr>
            <a:spLocks noChangeArrowheads="1"/>
          </p:cNvSpPr>
          <p:nvPr/>
        </p:nvSpPr>
        <p:spPr bwMode="auto">
          <a:xfrm>
            <a:off x="2925763" y="4343400"/>
            <a:ext cx="2343150" cy="558800"/>
          </a:xfrm>
          <a:prstGeom prst="rect">
            <a:avLst/>
          </a:prstGeom>
          <a:noFill/>
          <a:ln w="9525" algn="ctr">
            <a:noFill/>
            <a:miter lim="800000"/>
            <a:headEnd type="none" w="sm" len="sm"/>
            <a:tailEnd type="none" w="sm" len="sm"/>
          </a:ln>
          <a:effectLst/>
        </p:spPr>
        <p:txBody>
          <a:bodyPr wrap="none" lIns="92075" tIns="46038" rIns="92075" bIns="46038">
            <a:spAutoFit/>
          </a:bodyPr>
          <a:lstStyle/>
          <a:p>
            <a:pPr eaLnBrk="1" hangingPunct="1">
              <a:spcBef>
                <a:spcPct val="0"/>
              </a:spcBef>
            </a:pPr>
            <a:r>
              <a:rPr lang="en-US" b="0">
                <a:solidFill>
                  <a:schemeClr val="tx1"/>
                </a:solidFill>
              </a:rPr>
              <a:t>Your </a:t>
            </a:r>
            <a:r>
              <a:rPr lang="en-US">
                <a:solidFill>
                  <a:schemeClr val="tx1"/>
                </a:solidFill>
              </a:rPr>
              <a:t>COMPANY</a:t>
            </a:r>
            <a:r>
              <a:rPr lang="en-US" b="0">
                <a:solidFill>
                  <a:schemeClr val="tx1"/>
                </a:solidFill>
              </a:rPr>
              <a:t> and</a:t>
            </a:r>
            <a:br>
              <a:rPr lang="en-US" b="0">
                <a:solidFill>
                  <a:schemeClr val="tx1"/>
                </a:solidFill>
              </a:rPr>
            </a:br>
            <a:r>
              <a:rPr lang="en-US" b="0">
                <a:solidFill>
                  <a:schemeClr val="tx1"/>
                </a:solidFill>
              </a:rPr>
              <a:t>your </a:t>
            </a:r>
            <a:r>
              <a:rPr lang="en-US">
                <a:solidFill>
                  <a:schemeClr val="tx1"/>
                </a:solidFill>
              </a:rPr>
              <a:t>EMPLOYEES</a:t>
            </a:r>
          </a:p>
        </p:txBody>
      </p:sp>
      <p:grpSp>
        <p:nvGrpSpPr>
          <p:cNvPr id="2" name="Group 4"/>
          <p:cNvGrpSpPr>
            <a:grpSpLocks/>
          </p:cNvGrpSpPr>
          <p:nvPr/>
        </p:nvGrpSpPr>
        <p:grpSpPr bwMode="auto">
          <a:xfrm>
            <a:off x="3554413" y="2320925"/>
            <a:ext cx="1030287" cy="1079500"/>
            <a:chOff x="3898" y="1928"/>
            <a:chExt cx="1253" cy="1314"/>
          </a:xfrm>
        </p:grpSpPr>
        <p:pic>
          <p:nvPicPr>
            <p:cNvPr id="304133" name="Picture 5" descr="asian-man-purple"/>
            <p:cNvPicPr>
              <a:picLocks noChangeAspect="1" noChangeArrowheads="1"/>
            </p:cNvPicPr>
            <p:nvPr/>
          </p:nvPicPr>
          <p:blipFill>
            <a:blip r:embed="rId4" cstate="print"/>
            <a:srcRect/>
            <a:stretch>
              <a:fillRect/>
            </a:stretch>
          </p:blipFill>
          <p:spPr bwMode="auto">
            <a:xfrm>
              <a:off x="4812" y="1969"/>
              <a:ext cx="339" cy="1200"/>
            </a:xfrm>
            <a:prstGeom prst="rect">
              <a:avLst/>
            </a:prstGeom>
            <a:noFill/>
          </p:spPr>
        </p:pic>
        <p:pic>
          <p:nvPicPr>
            <p:cNvPr id="304134" name="Picture 6" descr="black-man-arms-crossed-blue"/>
            <p:cNvPicPr>
              <a:picLocks noChangeAspect="1" noChangeArrowheads="1"/>
            </p:cNvPicPr>
            <p:nvPr/>
          </p:nvPicPr>
          <p:blipFill>
            <a:blip r:embed="rId5" cstate="print"/>
            <a:srcRect/>
            <a:stretch>
              <a:fillRect/>
            </a:stretch>
          </p:blipFill>
          <p:spPr bwMode="auto">
            <a:xfrm>
              <a:off x="4313" y="1928"/>
              <a:ext cx="380" cy="1248"/>
            </a:xfrm>
            <a:prstGeom prst="rect">
              <a:avLst/>
            </a:prstGeom>
            <a:noFill/>
          </p:spPr>
        </p:pic>
        <p:pic>
          <p:nvPicPr>
            <p:cNvPr id="304135" name="Picture 7" descr="black-woman-violet"/>
            <p:cNvPicPr>
              <a:picLocks noChangeAspect="1" noChangeArrowheads="1"/>
            </p:cNvPicPr>
            <p:nvPr/>
          </p:nvPicPr>
          <p:blipFill>
            <a:blip r:embed="rId6" cstate="print"/>
            <a:srcRect/>
            <a:stretch>
              <a:fillRect/>
            </a:stretch>
          </p:blipFill>
          <p:spPr bwMode="auto">
            <a:xfrm>
              <a:off x="4079" y="2020"/>
              <a:ext cx="382" cy="1167"/>
            </a:xfrm>
            <a:prstGeom prst="rect">
              <a:avLst/>
            </a:prstGeom>
            <a:noFill/>
          </p:spPr>
        </p:pic>
        <p:pic>
          <p:nvPicPr>
            <p:cNvPr id="304136" name="Picture 8" descr="smiling-woman-2-orange2"/>
            <p:cNvPicPr>
              <a:picLocks noChangeAspect="1" noChangeArrowheads="1"/>
            </p:cNvPicPr>
            <p:nvPr/>
          </p:nvPicPr>
          <p:blipFill>
            <a:blip r:embed="rId7" cstate="print"/>
            <a:srcRect/>
            <a:stretch>
              <a:fillRect/>
            </a:stretch>
          </p:blipFill>
          <p:spPr bwMode="auto">
            <a:xfrm>
              <a:off x="4574" y="1994"/>
              <a:ext cx="355" cy="1248"/>
            </a:xfrm>
            <a:prstGeom prst="rect">
              <a:avLst/>
            </a:prstGeom>
            <a:noFill/>
          </p:spPr>
        </p:pic>
        <p:pic>
          <p:nvPicPr>
            <p:cNvPr id="304137" name="Picture 9" descr="black-man-2"/>
            <p:cNvPicPr>
              <a:picLocks noChangeAspect="1" noChangeArrowheads="1"/>
            </p:cNvPicPr>
            <p:nvPr/>
          </p:nvPicPr>
          <p:blipFill>
            <a:blip r:embed="rId8" cstate="print"/>
            <a:srcRect/>
            <a:stretch>
              <a:fillRect/>
            </a:stretch>
          </p:blipFill>
          <p:spPr bwMode="auto">
            <a:xfrm>
              <a:off x="3898" y="2016"/>
              <a:ext cx="404" cy="1217"/>
            </a:xfrm>
            <a:prstGeom prst="rect">
              <a:avLst/>
            </a:prstGeom>
            <a:noFill/>
          </p:spPr>
        </p:pic>
      </p:grpSp>
      <p:pic>
        <p:nvPicPr>
          <p:cNvPr id="304138" name="Picture 10" descr="Databases"/>
          <p:cNvPicPr>
            <a:picLocks noChangeAspect="1" noChangeArrowheads="1"/>
          </p:cNvPicPr>
          <p:nvPr/>
        </p:nvPicPr>
        <p:blipFill>
          <a:blip r:embed="rId9" cstate="print"/>
          <a:srcRect/>
          <a:stretch>
            <a:fillRect/>
          </a:stretch>
        </p:blipFill>
        <p:spPr bwMode="auto">
          <a:xfrm>
            <a:off x="4324350" y="3136900"/>
            <a:ext cx="592138" cy="482600"/>
          </a:xfrm>
          <a:prstGeom prst="rect">
            <a:avLst/>
          </a:prstGeom>
          <a:noFill/>
        </p:spPr>
      </p:pic>
      <p:pic>
        <p:nvPicPr>
          <p:cNvPr id="304139" name="Picture 11" descr="Host Integration Server (HIS) sm"/>
          <p:cNvPicPr>
            <a:picLocks noChangeAspect="1" noChangeArrowheads="1"/>
          </p:cNvPicPr>
          <p:nvPr/>
        </p:nvPicPr>
        <p:blipFill>
          <a:blip r:embed="rId10" cstate="print"/>
          <a:srcRect/>
          <a:stretch>
            <a:fillRect/>
          </a:stretch>
        </p:blipFill>
        <p:spPr bwMode="auto">
          <a:xfrm>
            <a:off x="3597275" y="2960688"/>
            <a:ext cx="434975" cy="671512"/>
          </a:xfrm>
          <a:prstGeom prst="rect">
            <a:avLst/>
          </a:prstGeom>
          <a:noFill/>
        </p:spPr>
      </p:pic>
      <p:pic>
        <p:nvPicPr>
          <p:cNvPr id="304140" name="Picture 12" descr="pc"/>
          <p:cNvPicPr>
            <a:picLocks noChangeAspect="1" noChangeArrowheads="1"/>
          </p:cNvPicPr>
          <p:nvPr/>
        </p:nvPicPr>
        <p:blipFill>
          <a:blip r:embed="rId11" cstate="print"/>
          <a:srcRect/>
          <a:stretch>
            <a:fillRect/>
          </a:stretch>
        </p:blipFill>
        <p:spPr bwMode="auto">
          <a:xfrm>
            <a:off x="2917825" y="3376613"/>
            <a:ext cx="639763" cy="638175"/>
          </a:xfrm>
          <a:prstGeom prst="rect">
            <a:avLst/>
          </a:prstGeom>
          <a:noFill/>
        </p:spPr>
      </p:pic>
      <p:sp>
        <p:nvSpPr>
          <p:cNvPr id="304141" name="Line 13"/>
          <p:cNvSpPr>
            <a:spLocks noChangeShapeType="1"/>
          </p:cNvSpPr>
          <p:nvPr/>
        </p:nvSpPr>
        <p:spPr bwMode="auto">
          <a:xfrm flipH="1" flipV="1">
            <a:off x="3497263" y="3760568"/>
            <a:ext cx="522287" cy="115887"/>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sp>
        <p:nvSpPr>
          <p:cNvPr id="304142" name="Line 14"/>
          <p:cNvSpPr>
            <a:spLocks noChangeShapeType="1"/>
          </p:cNvSpPr>
          <p:nvPr/>
        </p:nvSpPr>
        <p:spPr bwMode="auto">
          <a:xfrm flipH="1" flipV="1">
            <a:off x="3973513" y="3382963"/>
            <a:ext cx="165100" cy="390525"/>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sp>
        <p:nvSpPr>
          <p:cNvPr id="304143" name="Line 15"/>
          <p:cNvSpPr>
            <a:spLocks noChangeShapeType="1"/>
          </p:cNvSpPr>
          <p:nvPr/>
        </p:nvSpPr>
        <p:spPr bwMode="auto">
          <a:xfrm flipV="1">
            <a:off x="4084638" y="3629025"/>
            <a:ext cx="655637" cy="274638"/>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pic>
        <p:nvPicPr>
          <p:cNvPr id="304144" name="Picture 16" descr="SQL sm"/>
          <p:cNvPicPr>
            <a:picLocks noChangeAspect="1" noChangeArrowheads="1"/>
          </p:cNvPicPr>
          <p:nvPr/>
        </p:nvPicPr>
        <p:blipFill>
          <a:blip r:embed="rId12" cstate="print"/>
          <a:srcRect/>
          <a:stretch>
            <a:fillRect/>
          </a:stretch>
        </p:blipFill>
        <p:spPr bwMode="auto">
          <a:xfrm>
            <a:off x="3895725" y="3568480"/>
            <a:ext cx="420688" cy="619125"/>
          </a:xfrm>
          <a:prstGeom prst="rect">
            <a:avLst/>
          </a:prstGeom>
          <a:noFill/>
        </p:spPr>
      </p:pic>
      <p:grpSp>
        <p:nvGrpSpPr>
          <p:cNvPr id="3" name="Group 17"/>
          <p:cNvGrpSpPr>
            <a:grpSpLocks/>
          </p:cNvGrpSpPr>
          <p:nvPr/>
        </p:nvGrpSpPr>
        <p:grpSpPr bwMode="auto">
          <a:xfrm>
            <a:off x="6097588" y="955675"/>
            <a:ext cx="2901950" cy="2295525"/>
            <a:chOff x="3752" y="572"/>
            <a:chExt cx="2008" cy="1588"/>
          </a:xfrm>
        </p:grpSpPr>
        <p:pic>
          <p:nvPicPr>
            <p:cNvPr id="304146" name="Picture 18" descr="gray disc"/>
            <p:cNvPicPr>
              <a:picLocks noChangeAspect="1" noChangeArrowheads="1"/>
            </p:cNvPicPr>
            <p:nvPr/>
          </p:nvPicPr>
          <p:blipFill>
            <a:blip r:embed="rId3"/>
            <a:srcRect/>
            <a:stretch>
              <a:fillRect/>
            </a:stretch>
          </p:blipFill>
          <p:spPr bwMode="auto">
            <a:xfrm>
              <a:off x="3752" y="1108"/>
              <a:ext cx="2008" cy="1052"/>
            </a:xfrm>
            <a:prstGeom prst="rect">
              <a:avLst/>
            </a:prstGeom>
            <a:noFill/>
          </p:spPr>
        </p:pic>
        <p:sp>
          <p:nvSpPr>
            <p:cNvPr id="304147" name="Rectangle 19"/>
            <p:cNvSpPr>
              <a:spLocks noChangeArrowheads="1"/>
            </p:cNvSpPr>
            <p:nvPr/>
          </p:nvSpPr>
          <p:spPr bwMode="auto">
            <a:xfrm>
              <a:off x="4095" y="1768"/>
              <a:ext cx="1401" cy="254"/>
            </a:xfrm>
            <a:prstGeom prst="rect">
              <a:avLst/>
            </a:prstGeom>
            <a:noFill/>
            <a:ln w="9525" algn="ctr">
              <a:noFill/>
              <a:miter lim="800000"/>
              <a:headEnd type="none" w="sm" len="sm"/>
              <a:tailEnd type="none" w="sm" len="sm"/>
            </a:ln>
            <a:effectLst/>
          </p:spPr>
          <p:txBody>
            <a:bodyPr wrap="none" lIns="92075" tIns="46038" rIns="92075" bIns="46038">
              <a:spAutoFit/>
            </a:bodyPr>
            <a:lstStyle/>
            <a:p>
              <a:pPr eaLnBrk="1" hangingPunct="1">
                <a:lnSpc>
                  <a:spcPct val="100000"/>
                </a:lnSpc>
                <a:spcBef>
                  <a:spcPct val="0"/>
                </a:spcBef>
              </a:pPr>
              <a:r>
                <a:rPr lang="en-US" b="0">
                  <a:solidFill>
                    <a:schemeClr val="tx1"/>
                  </a:solidFill>
                </a:rPr>
                <a:t>Your </a:t>
              </a:r>
              <a:r>
                <a:rPr lang="en-US">
                  <a:solidFill>
                    <a:schemeClr val="tx1"/>
                  </a:solidFill>
                </a:rPr>
                <a:t>SUPPLIERS</a:t>
              </a:r>
            </a:p>
          </p:txBody>
        </p:sp>
        <p:grpSp>
          <p:nvGrpSpPr>
            <p:cNvPr id="4" name="Group 20"/>
            <p:cNvGrpSpPr>
              <a:grpSpLocks/>
            </p:cNvGrpSpPr>
            <p:nvPr/>
          </p:nvGrpSpPr>
          <p:grpSpPr bwMode="auto">
            <a:xfrm>
              <a:off x="4510" y="572"/>
              <a:ext cx="488" cy="728"/>
              <a:chOff x="650" y="2160"/>
              <a:chExt cx="488" cy="728"/>
            </a:xfrm>
          </p:grpSpPr>
          <p:pic>
            <p:nvPicPr>
              <p:cNvPr id="304149" name="Picture 21" descr="smiling-woman-2-orange2"/>
              <p:cNvPicPr>
                <a:picLocks noChangeAspect="1" noChangeArrowheads="1"/>
              </p:cNvPicPr>
              <p:nvPr/>
            </p:nvPicPr>
            <p:blipFill>
              <a:blip r:embed="rId7" cstate="print"/>
              <a:srcRect/>
              <a:stretch>
                <a:fillRect/>
              </a:stretch>
            </p:blipFill>
            <p:spPr bwMode="auto">
              <a:xfrm flipH="1">
                <a:off x="809" y="2160"/>
                <a:ext cx="202" cy="709"/>
              </a:xfrm>
              <a:prstGeom prst="rect">
                <a:avLst/>
              </a:prstGeom>
              <a:noFill/>
            </p:spPr>
          </p:pic>
          <p:pic>
            <p:nvPicPr>
              <p:cNvPr id="304150" name="Picture 22" descr="asian-man-purple"/>
              <p:cNvPicPr>
                <a:picLocks noChangeAspect="1" noChangeArrowheads="1"/>
              </p:cNvPicPr>
              <p:nvPr/>
            </p:nvPicPr>
            <p:blipFill>
              <a:blip r:embed="rId13" cstate="print"/>
              <a:srcRect/>
              <a:stretch>
                <a:fillRect/>
              </a:stretch>
            </p:blipFill>
            <p:spPr bwMode="auto">
              <a:xfrm>
                <a:off x="945" y="2190"/>
                <a:ext cx="193" cy="683"/>
              </a:xfrm>
              <a:prstGeom prst="rect">
                <a:avLst/>
              </a:prstGeom>
              <a:noFill/>
            </p:spPr>
          </p:pic>
          <p:pic>
            <p:nvPicPr>
              <p:cNvPr id="304151" name="Picture 23" descr="black-man-2"/>
              <p:cNvPicPr>
                <a:picLocks noChangeAspect="1" noChangeArrowheads="1"/>
              </p:cNvPicPr>
              <p:nvPr/>
            </p:nvPicPr>
            <p:blipFill>
              <a:blip r:embed="rId8" cstate="print"/>
              <a:srcRect/>
              <a:stretch>
                <a:fillRect/>
              </a:stretch>
            </p:blipFill>
            <p:spPr bwMode="auto">
              <a:xfrm>
                <a:off x="650" y="2196"/>
                <a:ext cx="230" cy="692"/>
              </a:xfrm>
              <a:prstGeom prst="rect">
                <a:avLst/>
              </a:prstGeom>
              <a:noFill/>
            </p:spPr>
          </p:pic>
        </p:grpSp>
        <p:pic>
          <p:nvPicPr>
            <p:cNvPr id="304152" name="Picture 24" descr="Databases"/>
            <p:cNvPicPr>
              <a:picLocks noChangeAspect="1" noChangeArrowheads="1"/>
            </p:cNvPicPr>
            <p:nvPr/>
          </p:nvPicPr>
          <p:blipFill>
            <a:blip r:embed="rId14" cstate="print"/>
            <a:srcRect/>
            <a:stretch>
              <a:fillRect/>
            </a:stretch>
          </p:blipFill>
          <p:spPr bwMode="auto">
            <a:xfrm>
              <a:off x="4971" y="1103"/>
              <a:ext cx="539" cy="439"/>
            </a:xfrm>
            <a:prstGeom prst="rect">
              <a:avLst/>
            </a:prstGeom>
            <a:noFill/>
          </p:spPr>
        </p:pic>
        <p:pic>
          <p:nvPicPr>
            <p:cNvPr id="304153" name="Picture 25" descr="Host Integration Server (HIS) sm"/>
            <p:cNvPicPr>
              <a:picLocks noChangeAspect="1" noChangeArrowheads="1"/>
            </p:cNvPicPr>
            <p:nvPr/>
          </p:nvPicPr>
          <p:blipFill>
            <a:blip r:embed="rId15"/>
            <a:srcRect/>
            <a:stretch>
              <a:fillRect/>
            </a:stretch>
          </p:blipFill>
          <p:spPr bwMode="auto">
            <a:xfrm>
              <a:off x="4075" y="1004"/>
              <a:ext cx="381" cy="588"/>
            </a:xfrm>
            <a:prstGeom prst="rect">
              <a:avLst/>
            </a:prstGeom>
            <a:noFill/>
          </p:spPr>
        </p:pic>
        <p:sp>
          <p:nvSpPr>
            <p:cNvPr id="304154" name="Line 26"/>
            <p:cNvSpPr>
              <a:spLocks noChangeShapeType="1"/>
            </p:cNvSpPr>
            <p:nvPr/>
          </p:nvSpPr>
          <p:spPr bwMode="auto">
            <a:xfrm flipH="1" flipV="1">
              <a:off x="4356" y="1384"/>
              <a:ext cx="313" cy="130"/>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sp>
          <p:nvSpPr>
            <p:cNvPr id="304155" name="Line 27"/>
            <p:cNvSpPr>
              <a:spLocks noChangeShapeType="1"/>
            </p:cNvSpPr>
            <p:nvPr/>
          </p:nvSpPr>
          <p:spPr bwMode="auto">
            <a:xfrm flipV="1">
              <a:off x="4802" y="1437"/>
              <a:ext cx="410" cy="81"/>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pic>
          <p:nvPicPr>
            <p:cNvPr id="304156" name="Picture 28" descr="SQL sm"/>
            <p:cNvPicPr>
              <a:picLocks noChangeAspect="1" noChangeArrowheads="1"/>
            </p:cNvPicPr>
            <p:nvPr/>
          </p:nvPicPr>
          <p:blipFill>
            <a:blip r:embed="rId16" cstate="print"/>
            <a:srcRect/>
            <a:stretch>
              <a:fillRect/>
            </a:stretch>
          </p:blipFill>
          <p:spPr bwMode="auto">
            <a:xfrm>
              <a:off x="4575" y="1254"/>
              <a:ext cx="309" cy="454"/>
            </a:xfrm>
            <a:prstGeom prst="rect">
              <a:avLst/>
            </a:prstGeom>
            <a:noFill/>
          </p:spPr>
        </p:pic>
      </p:grpSp>
      <p:sp>
        <p:nvSpPr>
          <p:cNvPr id="304169" name="Line 41"/>
          <p:cNvSpPr>
            <a:spLocks noChangeShapeType="1"/>
          </p:cNvSpPr>
          <p:nvPr/>
        </p:nvSpPr>
        <p:spPr bwMode="auto">
          <a:xfrm flipV="1">
            <a:off x="2132405" y="4046482"/>
            <a:ext cx="821002" cy="467507"/>
          </a:xfrm>
          <a:prstGeom prst="line">
            <a:avLst/>
          </a:prstGeom>
          <a:noFill/>
          <a:ln w="38100" cap="rnd">
            <a:solidFill>
              <a:schemeClr val="folHlink"/>
            </a:solidFill>
            <a:prstDash val="sysDot"/>
            <a:round/>
            <a:headEnd type="none" w="sm" len="sm"/>
            <a:tailEnd type="none" w="sm" len="sm"/>
          </a:ln>
          <a:effectLst/>
        </p:spPr>
        <p:txBody>
          <a:bodyPr wrap="square" lIns="92075" tIns="46038" rIns="92075" bIns="46038" anchor="ctr">
            <a:spAutoFit/>
          </a:bodyPr>
          <a:lstStyle/>
          <a:p>
            <a:endParaRPr lang="en-US"/>
          </a:p>
        </p:txBody>
      </p:sp>
      <p:sp>
        <p:nvSpPr>
          <p:cNvPr id="304170" name="Line 42"/>
          <p:cNvSpPr>
            <a:spLocks noChangeShapeType="1"/>
          </p:cNvSpPr>
          <p:nvPr/>
        </p:nvSpPr>
        <p:spPr bwMode="auto">
          <a:xfrm flipH="1" flipV="1">
            <a:off x="2395538" y="2651125"/>
            <a:ext cx="630237" cy="703263"/>
          </a:xfrm>
          <a:prstGeom prst="line">
            <a:avLst/>
          </a:prstGeom>
          <a:noFill/>
          <a:ln w="38100" cap="rnd">
            <a:solidFill>
              <a:schemeClr val="folHlink"/>
            </a:solidFill>
            <a:prstDash val="sysDot"/>
            <a:round/>
            <a:headEnd type="none" w="sm" len="sm"/>
            <a:tailEnd type="none" w="sm" len="sm"/>
          </a:ln>
          <a:effectLst/>
        </p:spPr>
        <p:txBody>
          <a:bodyPr lIns="92075" tIns="46038" rIns="92075" bIns="46038" anchor="ctr">
            <a:spAutoFit/>
          </a:bodyPr>
          <a:lstStyle/>
          <a:p>
            <a:endParaRPr lang="en-US"/>
          </a:p>
        </p:txBody>
      </p:sp>
      <p:grpSp>
        <p:nvGrpSpPr>
          <p:cNvPr id="7" name="Group 43"/>
          <p:cNvGrpSpPr>
            <a:grpSpLocks/>
          </p:cNvGrpSpPr>
          <p:nvPr/>
        </p:nvGrpSpPr>
        <p:grpSpPr bwMode="auto">
          <a:xfrm>
            <a:off x="-75807" y="3920265"/>
            <a:ext cx="2901950" cy="2247900"/>
            <a:chOff x="0" y="2750"/>
            <a:chExt cx="2008" cy="1556"/>
          </a:xfrm>
        </p:grpSpPr>
        <p:pic>
          <p:nvPicPr>
            <p:cNvPr id="304172" name="Picture 44" descr="gray disc"/>
            <p:cNvPicPr>
              <a:picLocks noChangeAspect="1" noChangeArrowheads="1"/>
            </p:cNvPicPr>
            <p:nvPr/>
          </p:nvPicPr>
          <p:blipFill>
            <a:blip r:embed="rId3"/>
            <a:srcRect/>
            <a:stretch>
              <a:fillRect/>
            </a:stretch>
          </p:blipFill>
          <p:spPr bwMode="auto">
            <a:xfrm>
              <a:off x="0" y="3208"/>
              <a:ext cx="2008" cy="1052"/>
            </a:xfrm>
            <a:prstGeom prst="rect">
              <a:avLst/>
            </a:prstGeom>
            <a:noFill/>
          </p:spPr>
        </p:pic>
        <p:sp>
          <p:nvSpPr>
            <p:cNvPr id="304173" name="Rectangle 45"/>
            <p:cNvSpPr>
              <a:spLocks noChangeArrowheads="1"/>
            </p:cNvSpPr>
            <p:nvPr/>
          </p:nvSpPr>
          <p:spPr bwMode="auto">
            <a:xfrm>
              <a:off x="54" y="3862"/>
              <a:ext cx="1841" cy="444"/>
            </a:xfrm>
            <a:prstGeom prst="rect">
              <a:avLst/>
            </a:prstGeom>
            <a:noFill/>
            <a:ln w="9525" algn="ctr">
              <a:noFill/>
              <a:miter lim="800000"/>
              <a:headEnd type="none" w="sm" len="sm"/>
              <a:tailEnd type="none" w="sm" len="sm"/>
            </a:ln>
            <a:effectLst/>
          </p:spPr>
          <p:txBody>
            <a:bodyPr wrap="none" lIns="92075" tIns="46038" rIns="92075" bIns="46038">
              <a:spAutoFit/>
            </a:bodyPr>
            <a:lstStyle/>
            <a:p>
              <a:pPr eaLnBrk="1" hangingPunct="1">
                <a:lnSpc>
                  <a:spcPct val="100000"/>
                </a:lnSpc>
                <a:spcBef>
                  <a:spcPct val="0"/>
                </a:spcBef>
              </a:pPr>
              <a:r>
                <a:rPr lang="en-US" b="0" dirty="0">
                  <a:solidFill>
                    <a:schemeClr val="tx1"/>
                  </a:solidFill>
                </a:rPr>
                <a:t>Your </a:t>
              </a:r>
              <a:r>
                <a:rPr lang="en-US" dirty="0">
                  <a:solidFill>
                    <a:schemeClr val="tx1"/>
                  </a:solidFill>
                </a:rPr>
                <a:t>REMOTE </a:t>
              </a:r>
              <a:r>
                <a:rPr lang="en-US" b="0" dirty="0">
                  <a:solidFill>
                    <a:schemeClr val="tx1"/>
                  </a:solidFill>
                </a:rPr>
                <a:t>and</a:t>
              </a:r>
              <a:br>
                <a:rPr lang="en-US" b="0" dirty="0">
                  <a:solidFill>
                    <a:schemeClr val="tx1"/>
                  </a:solidFill>
                </a:rPr>
              </a:br>
              <a:r>
                <a:rPr lang="en-US" dirty="0">
                  <a:solidFill>
                    <a:schemeClr val="tx1"/>
                  </a:solidFill>
                </a:rPr>
                <a:t>VIRTUAL EMPLOYEES</a:t>
              </a:r>
            </a:p>
          </p:txBody>
        </p:sp>
        <p:grpSp>
          <p:nvGrpSpPr>
            <p:cNvPr id="8" name="Group 46"/>
            <p:cNvGrpSpPr>
              <a:grpSpLocks/>
            </p:cNvGrpSpPr>
            <p:nvPr/>
          </p:nvGrpSpPr>
          <p:grpSpPr bwMode="auto">
            <a:xfrm>
              <a:off x="742" y="2750"/>
              <a:ext cx="502" cy="709"/>
              <a:chOff x="1989" y="845"/>
              <a:chExt cx="502" cy="709"/>
            </a:xfrm>
          </p:grpSpPr>
          <p:pic>
            <p:nvPicPr>
              <p:cNvPr id="304175" name="Picture 47" descr="black-man-2"/>
              <p:cNvPicPr>
                <a:picLocks noChangeAspect="1" noChangeArrowheads="1"/>
              </p:cNvPicPr>
              <p:nvPr/>
            </p:nvPicPr>
            <p:blipFill>
              <a:blip r:embed="rId8" cstate="print"/>
              <a:srcRect/>
              <a:stretch>
                <a:fillRect/>
              </a:stretch>
            </p:blipFill>
            <p:spPr bwMode="auto">
              <a:xfrm>
                <a:off x="1989" y="854"/>
                <a:ext cx="230" cy="692"/>
              </a:xfrm>
              <a:prstGeom prst="rect">
                <a:avLst/>
              </a:prstGeom>
              <a:noFill/>
            </p:spPr>
          </p:pic>
          <p:pic>
            <p:nvPicPr>
              <p:cNvPr id="304176" name="Picture 48" descr="asian-man-purple"/>
              <p:cNvPicPr>
                <a:picLocks noChangeAspect="1" noChangeArrowheads="1"/>
              </p:cNvPicPr>
              <p:nvPr/>
            </p:nvPicPr>
            <p:blipFill>
              <a:blip r:embed="rId4" cstate="print"/>
              <a:srcRect/>
              <a:stretch>
                <a:fillRect/>
              </a:stretch>
            </p:blipFill>
            <p:spPr bwMode="auto">
              <a:xfrm>
                <a:off x="2298" y="858"/>
                <a:ext cx="193" cy="683"/>
              </a:xfrm>
              <a:prstGeom prst="rect">
                <a:avLst/>
              </a:prstGeom>
              <a:noFill/>
            </p:spPr>
          </p:pic>
          <p:pic>
            <p:nvPicPr>
              <p:cNvPr id="304177" name="Picture 49" descr="smiling-woman-2-orange2"/>
              <p:cNvPicPr>
                <a:picLocks noChangeAspect="1" noChangeArrowheads="1"/>
              </p:cNvPicPr>
              <p:nvPr/>
            </p:nvPicPr>
            <p:blipFill>
              <a:blip r:embed="rId17" cstate="print"/>
              <a:srcRect/>
              <a:stretch>
                <a:fillRect/>
              </a:stretch>
            </p:blipFill>
            <p:spPr bwMode="auto">
              <a:xfrm>
                <a:off x="2163" y="845"/>
                <a:ext cx="202" cy="709"/>
              </a:xfrm>
              <a:prstGeom prst="rect">
                <a:avLst/>
              </a:prstGeom>
              <a:noFill/>
            </p:spPr>
          </p:pic>
        </p:grpSp>
        <p:pic>
          <p:nvPicPr>
            <p:cNvPr id="304178" name="Picture 50" descr="HP iPaq Pocket PC 1910"/>
            <p:cNvPicPr>
              <a:picLocks noChangeAspect="1" noChangeArrowheads="1"/>
            </p:cNvPicPr>
            <p:nvPr/>
          </p:nvPicPr>
          <p:blipFill>
            <a:blip r:embed="rId18" cstate="print"/>
            <a:srcRect/>
            <a:stretch>
              <a:fillRect/>
            </a:stretch>
          </p:blipFill>
          <p:spPr bwMode="auto">
            <a:xfrm>
              <a:off x="801" y="3282"/>
              <a:ext cx="312" cy="498"/>
            </a:xfrm>
            <a:prstGeom prst="rect">
              <a:avLst/>
            </a:prstGeom>
            <a:noFill/>
            <a:ln w="9525" algn="ctr">
              <a:noFill/>
              <a:miter lim="800000"/>
              <a:headEnd/>
              <a:tailEnd/>
            </a:ln>
            <a:effectLst>
              <a:outerShdw dist="12700" dir="10800000" algn="ctr" rotWithShape="0">
                <a:schemeClr val="bg2"/>
              </a:outerShdw>
            </a:effectLst>
          </p:spPr>
        </p:pic>
        <p:pic>
          <p:nvPicPr>
            <p:cNvPr id="304179" name="Picture 51" descr="Orange Smartphone med"/>
            <p:cNvPicPr>
              <a:picLocks noChangeAspect="1" noChangeArrowheads="1"/>
            </p:cNvPicPr>
            <p:nvPr/>
          </p:nvPicPr>
          <p:blipFill>
            <a:blip r:embed="rId19" cstate="print"/>
            <a:srcRect/>
            <a:stretch>
              <a:fillRect/>
            </a:stretch>
          </p:blipFill>
          <p:spPr bwMode="auto">
            <a:xfrm>
              <a:off x="394" y="3121"/>
              <a:ext cx="200" cy="463"/>
            </a:xfrm>
            <a:prstGeom prst="rect">
              <a:avLst/>
            </a:prstGeom>
            <a:noFill/>
            <a:ln w="9525" algn="ctr">
              <a:noFill/>
              <a:miter lim="800000"/>
              <a:headEnd/>
              <a:tailEnd/>
            </a:ln>
            <a:effectLst>
              <a:outerShdw dist="12700" dir="10800000" algn="ctr" rotWithShape="0">
                <a:schemeClr val="bg2"/>
              </a:outerShdw>
            </a:effectLst>
          </p:spPr>
        </p:pic>
        <p:pic>
          <p:nvPicPr>
            <p:cNvPr id="304180" name="Picture 52" descr="acer-tablet"/>
            <p:cNvPicPr>
              <a:picLocks noChangeAspect="1" noChangeArrowheads="1"/>
            </p:cNvPicPr>
            <p:nvPr/>
          </p:nvPicPr>
          <p:blipFill>
            <a:blip r:embed="rId20" cstate="print"/>
            <a:srcRect/>
            <a:stretch>
              <a:fillRect/>
            </a:stretch>
          </p:blipFill>
          <p:spPr bwMode="auto">
            <a:xfrm>
              <a:off x="1245" y="3135"/>
              <a:ext cx="574" cy="547"/>
            </a:xfrm>
            <a:prstGeom prst="rect">
              <a:avLst/>
            </a:prstGeom>
            <a:noFill/>
            <a:effectLst>
              <a:outerShdw dist="12700" dir="10800000" algn="ctr" rotWithShape="0">
                <a:schemeClr val="bg2"/>
              </a:outerShdw>
            </a:effectLst>
          </p:spPr>
        </p:pic>
      </p:grpSp>
      <p:sp>
        <p:nvSpPr>
          <p:cNvPr id="304181" name="Line 53"/>
          <p:cNvSpPr>
            <a:spLocks noChangeShapeType="1"/>
          </p:cNvSpPr>
          <p:nvPr/>
        </p:nvSpPr>
        <p:spPr bwMode="auto">
          <a:xfrm flipH="1">
            <a:off x="4368800" y="3805238"/>
            <a:ext cx="528638" cy="58737"/>
          </a:xfrm>
          <a:prstGeom prst="line">
            <a:avLst/>
          </a:prstGeom>
          <a:noFill/>
          <a:ln w="28575" cap="rnd">
            <a:solidFill>
              <a:schemeClr val="bg1"/>
            </a:solidFill>
            <a:prstDash val="sysDot"/>
            <a:round/>
            <a:headEnd type="none" w="sm" len="sm"/>
            <a:tailEnd type="none" w="sm" len="sm"/>
          </a:ln>
          <a:effectLst/>
        </p:spPr>
        <p:txBody>
          <a:bodyPr lIns="92075" tIns="46038" rIns="92075" bIns="46038" anchor="ctr">
            <a:spAutoFit/>
          </a:bodyPr>
          <a:lstStyle/>
          <a:p>
            <a:endParaRPr lang="en-US"/>
          </a:p>
        </p:txBody>
      </p:sp>
      <p:grpSp>
        <p:nvGrpSpPr>
          <p:cNvPr id="9" name="Group 56"/>
          <p:cNvGrpSpPr>
            <a:grpSpLocks/>
          </p:cNvGrpSpPr>
          <p:nvPr/>
        </p:nvGrpSpPr>
        <p:grpSpPr bwMode="auto">
          <a:xfrm>
            <a:off x="207963" y="1206500"/>
            <a:ext cx="2901950" cy="2044700"/>
            <a:chOff x="0" y="745"/>
            <a:chExt cx="2008" cy="1415"/>
          </a:xfrm>
        </p:grpSpPr>
        <p:pic>
          <p:nvPicPr>
            <p:cNvPr id="304185" name="Picture 57" descr="gray disc"/>
            <p:cNvPicPr>
              <a:picLocks noChangeAspect="1" noChangeArrowheads="1"/>
            </p:cNvPicPr>
            <p:nvPr/>
          </p:nvPicPr>
          <p:blipFill>
            <a:blip r:embed="rId3"/>
            <a:srcRect/>
            <a:stretch>
              <a:fillRect/>
            </a:stretch>
          </p:blipFill>
          <p:spPr bwMode="auto">
            <a:xfrm>
              <a:off x="0" y="1108"/>
              <a:ext cx="2008" cy="1052"/>
            </a:xfrm>
            <a:prstGeom prst="rect">
              <a:avLst/>
            </a:prstGeom>
            <a:noFill/>
          </p:spPr>
        </p:pic>
        <p:sp>
          <p:nvSpPr>
            <p:cNvPr id="304186" name="Rectangle 58"/>
            <p:cNvSpPr>
              <a:spLocks noChangeArrowheads="1"/>
            </p:cNvSpPr>
            <p:nvPr/>
          </p:nvSpPr>
          <p:spPr bwMode="auto">
            <a:xfrm>
              <a:off x="183" y="1792"/>
              <a:ext cx="1516" cy="254"/>
            </a:xfrm>
            <a:prstGeom prst="rect">
              <a:avLst/>
            </a:prstGeom>
            <a:noFill/>
            <a:ln w="9525" algn="ctr">
              <a:noFill/>
              <a:miter lim="800000"/>
              <a:headEnd type="none" w="sm" len="sm"/>
              <a:tailEnd type="none" w="sm" len="sm"/>
            </a:ln>
            <a:effectLst/>
          </p:spPr>
          <p:txBody>
            <a:bodyPr wrap="none" lIns="92075" tIns="46038" rIns="92075" bIns="46038">
              <a:spAutoFit/>
            </a:bodyPr>
            <a:lstStyle/>
            <a:p>
              <a:pPr eaLnBrk="1" hangingPunct="1">
                <a:lnSpc>
                  <a:spcPct val="100000"/>
                </a:lnSpc>
                <a:spcBef>
                  <a:spcPct val="0"/>
                </a:spcBef>
              </a:pPr>
              <a:r>
                <a:rPr lang="en-US" b="0">
                  <a:solidFill>
                    <a:schemeClr val="tx1"/>
                  </a:solidFill>
                </a:rPr>
                <a:t>Your </a:t>
              </a:r>
              <a:r>
                <a:rPr lang="en-US">
                  <a:solidFill>
                    <a:schemeClr val="tx1"/>
                  </a:solidFill>
                </a:rPr>
                <a:t>CUSTOMERS</a:t>
              </a:r>
            </a:p>
          </p:txBody>
        </p:sp>
        <p:grpSp>
          <p:nvGrpSpPr>
            <p:cNvPr id="10" name="Group 59"/>
            <p:cNvGrpSpPr>
              <a:grpSpLocks/>
            </p:cNvGrpSpPr>
            <p:nvPr/>
          </p:nvGrpSpPr>
          <p:grpSpPr bwMode="auto">
            <a:xfrm>
              <a:off x="338" y="745"/>
              <a:ext cx="1348" cy="891"/>
              <a:chOff x="314" y="733"/>
              <a:chExt cx="1348" cy="891"/>
            </a:xfrm>
          </p:grpSpPr>
          <p:grpSp>
            <p:nvGrpSpPr>
              <p:cNvPr id="11" name="Group 60"/>
              <p:cNvGrpSpPr>
                <a:grpSpLocks/>
              </p:cNvGrpSpPr>
              <p:nvPr/>
            </p:nvGrpSpPr>
            <p:grpSpPr bwMode="auto">
              <a:xfrm>
                <a:off x="314" y="734"/>
                <a:ext cx="713" cy="747"/>
                <a:chOff x="3898" y="1928"/>
                <a:chExt cx="1253" cy="1314"/>
              </a:xfrm>
            </p:grpSpPr>
            <p:pic>
              <p:nvPicPr>
                <p:cNvPr id="304189" name="Picture 61" descr="asian-man-purple"/>
                <p:cNvPicPr>
                  <a:picLocks noChangeAspect="1" noChangeArrowheads="1"/>
                </p:cNvPicPr>
                <p:nvPr/>
              </p:nvPicPr>
              <p:blipFill>
                <a:blip r:embed="rId4" cstate="print"/>
                <a:srcRect/>
                <a:stretch>
                  <a:fillRect/>
                </a:stretch>
              </p:blipFill>
              <p:spPr bwMode="auto">
                <a:xfrm>
                  <a:off x="4812" y="1969"/>
                  <a:ext cx="339" cy="1200"/>
                </a:xfrm>
                <a:prstGeom prst="rect">
                  <a:avLst/>
                </a:prstGeom>
                <a:noFill/>
              </p:spPr>
            </p:pic>
            <p:pic>
              <p:nvPicPr>
                <p:cNvPr id="304190" name="Picture 62" descr="black-man-arms-crossed-blue"/>
                <p:cNvPicPr>
                  <a:picLocks noChangeAspect="1" noChangeArrowheads="1"/>
                </p:cNvPicPr>
                <p:nvPr/>
              </p:nvPicPr>
              <p:blipFill>
                <a:blip r:embed="rId5" cstate="print"/>
                <a:srcRect/>
                <a:stretch>
                  <a:fillRect/>
                </a:stretch>
              </p:blipFill>
              <p:spPr bwMode="auto">
                <a:xfrm>
                  <a:off x="4313" y="1928"/>
                  <a:ext cx="380" cy="1248"/>
                </a:xfrm>
                <a:prstGeom prst="rect">
                  <a:avLst/>
                </a:prstGeom>
                <a:noFill/>
              </p:spPr>
            </p:pic>
            <p:pic>
              <p:nvPicPr>
                <p:cNvPr id="304191" name="Picture 63" descr="black-woman-violet"/>
                <p:cNvPicPr>
                  <a:picLocks noChangeAspect="1" noChangeArrowheads="1"/>
                </p:cNvPicPr>
                <p:nvPr/>
              </p:nvPicPr>
              <p:blipFill>
                <a:blip r:embed="rId6" cstate="print"/>
                <a:srcRect/>
                <a:stretch>
                  <a:fillRect/>
                </a:stretch>
              </p:blipFill>
              <p:spPr bwMode="auto">
                <a:xfrm>
                  <a:off x="4079" y="2020"/>
                  <a:ext cx="382" cy="1167"/>
                </a:xfrm>
                <a:prstGeom prst="rect">
                  <a:avLst/>
                </a:prstGeom>
                <a:noFill/>
              </p:spPr>
            </p:pic>
            <p:pic>
              <p:nvPicPr>
                <p:cNvPr id="304192" name="Picture 64" descr="smiling-woman-2-orange2"/>
                <p:cNvPicPr>
                  <a:picLocks noChangeAspect="1" noChangeArrowheads="1"/>
                </p:cNvPicPr>
                <p:nvPr/>
              </p:nvPicPr>
              <p:blipFill>
                <a:blip r:embed="rId7" cstate="print"/>
                <a:srcRect/>
                <a:stretch>
                  <a:fillRect/>
                </a:stretch>
              </p:blipFill>
              <p:spPr bwMode="auto">
                <a:xfrm>
                  <a:off x="4574" y="1994"/>
                  <a:ext cx="355" cy="1248"/>
                </a:xfrm>
                <a:prstGeom prst="rect">
                  <a:avLst/>
                </a:prstGeom>
                <a:noFill/>
              </p:spPr>
            </p:pic>
            <p:pic>
              <p:nvPicPr>
                <p:cNvPr id="304193" name="Picture 65" descr="black-man-2"/>
                <p:cNvPicPr>
                  <a:picLocks noChangeAspect="1" noChangeArrowheads="1"/>
                </p:cNvPicPr>
                <p:nvPr/>
              </p:nvPicPr>
              <p:blipFill>
                <a:blip r:embed="rId8" cstate="print"/>
                <a:srcRect/>
                <a:stretch>
                  <a:fillRect/>
                </a:stretch>
              </p:blipFill>
              <p:spPr bwMode="auto">
                <a:xfrm>
                  <a:off x="3898" y="2016"/>
                  <a:ext cx="404" cy="1217"/>
                </a:xfrm>
                <a:prstGeom prst="rect">
                  <a:avLst/>
                </a:prstGeom>
                <a:noFill/>
              </p:spPr>
            </p:pic>
          </p:grpSp>
          <p:grpSp>
            <p:nvGrpSpPr>
              <p:cNvPr id="12" name="Group 66"/>
              <p:cNvGrpSpPr>
                <a:grpSpLocks/>
              </p:cNvGrpSpPr>
              <p:nvPr/>
            </p:nvGrpSpPr>
            <p:grpSpPr bwMode="auto">
              <a:xfrm>
                <a:off x="949" y="733"/>
                <a:ext cx="713" cy="747"/>
                <a:chOff x="3898" y="1928"/>
                <a:chExt cx="1253" cy="1314"/>
              </a:xfrm>
            </p:grpSpPr>
            <p:pic>
              <p:nvPicPr>
                <p:cNvPr id="304195" name="Picture 67" descr="asian-man-purple"/>
                <p:cNvPicPr>
                  <a:picLocks noChangeAspect="1" noChangeArrowheads="1"/>
                </p:cNvPicPr>
                <p:nvPr/>
              </p:nvPicPr>
              <p:blipFill>
                <a:blip r:embed="rId4" cstate="print"/>
                <a:srcRect/>
                <a:stretch>
                  <a:fillRect/>
                </a:stretch>
              </p:blipFill>
              <p:spPr bwMode="auto">
                <a:xfrm>
                  <a:off x="4812" y="1969"/>
                  <a:ext cx="339" cy="1200"/>
                </a:xfrm>
                <a:prstGeom prst="rect">
                  <a:avLst/>
                </a:prstGeom>
                <a:noFill/>
              </p:spPr>
            </p:pic>
            <p:pic>
              <p:nvPicPr>
                <p:cNvPr id="304196" name="Picture 68" descr="black-man-arms-crossed-blue"/>
                <p:cNvPicPr>
                  <a:picLocks noChangeAspect="1" noChangeArrowheads="1"/>
                </p:cNvPicPr>
                <p:nvPr/>
              </p:nvPicPr>
              <p:blipFill>
                <a:blip r:embed="rId5" cstate="print"/>
                <a:srcRect/>
                <a:stretch>
                  <a:fillRect/>
                </a:stretch>
              </p:blipFill>
              <p:spPr bwMode="auto">
                <a:xfrm>
                  <a:off x="4313" y="1928"/>
                  <a:ext cx="380" cy="1248"/>
                </a:xfrm>
                <a:prstGeom prst="rect">
                  <a:avLst/>
                </a:prstGeom>
                <a:noFill/>
              </p:spPr>
            </p:pic>
            <p:pic>
              <p:nvPicPr>
                <p:cNvPr id="304197" name="Picture 69" descr="black-woman-violet"/>
                <p:cNvPicPr>
                  <a:picLocks noChangeAspect="1" noChangeArrowheads="1"/>
                </p:cNvPicPr>
                <p:nvPr/>
              </p:nvPicPr>
              <p:blipFill>
                <a:blip r:embed="rId6" cstate="print"/>
                <a:srcRect/>
                <a:stretch>
                  <a:fillRect/>
                </a:stretch>
              </p:blipFill>
              <p:spPr bwMode="auto">
                <a:xfrm>
                  <a:off x="4079" y="2020"/>
                  <a:ext cx="382" cy="1167"/>
                </a:xfrm>
                <a:prstGeom prst="rect">
                  <a:avLst/>
                </a:prstGeom>
                <a:noFill/>
              </p:spPr>
            </p:pic>
            <p:pic>
              <p:nvPicPr>
                <p:cNvPr id="304198" name="Picture 70" descr="smiling-woman-2-orange2"/>
                <p:cNvPicPr>
                  <a:picLocks noChangeAspect="1" noChangeArrowheads="1"/>
                </p:cNvPicPr>
                <p:nvPr/>
              </p:nvPicPr>
              <p:blipFill>
                <a:blip r:embed="rId7" cstate="print"/>
                <a:srcRect/>
                <a:stretch>
                  <a:fillRect/>
                </a:stretch>
              </p:blipFill>
              <p:spPr bwMode="auto">
                <a:xfrm>
                  <a:off x="4574" y="1994"/>
                  <a:ext cx="355" cy="1248"/>
                </a:xfrm>
                <a:prstGeom prst="rect">
                  <a:avLst/>
                </a:prstGeom>
                <a:noFill/>
              </p:spPr>
            </p:pic>
            <p:pic>
              <p:nvPicPr>
                <p:cNvPr id="304199" name="Picture 71" descr="black-man-2"/>
                <p:cNvPicPr>
                  <a:picLocks noChangeAspect="1" noChangeArrowheads="1"/>
                </p:cNvPicPr>
                <p:nvPr/>
              </p:nvPicPr>
              <p:blipFill>
                <a:blip r:embed="rId8" cstate="print"/>
                <a:srcRect/>
                <a:stretch>
                  <a:fillRect/>
                </a:stretch>
              </p:blipFill>
              <p:spPr bwMode="auto">
                <a:xfrm>
                  <a:off x="3898" y="2016"/>
                  <a:ext cx="404" cy="1217"/>
                </a:xfrm>
                <a:prstGeom prst="rect">
                  <a:avLst/>
                </a:prstGeom>
                <a:noFill/>
              </p:spPr>
            </p:pic>
          </p:grpSp>
          <p:grpSp>
            <p:nvGrpSpPr>
              <p:cNvPr id="13" name="Group 72"/>
              <p:cNvGrpSpPr>
                <a:grpSpLocks/>
              </p:cNvGrpSpPr>
              <p:nvPr/>
            </p:nvGrpSpPr>
            <p:grpSpPr bwMode="auto">
              <a:xfrm>
                <a:off x="698" y="912"/>
                <a:ext cx="477" cy="712"/>
                <a:chOff x="1049" y="2160"/>
                <a:chExt cx="477" cy="712"/>
              </a:xfrm>
            </p:grpSpPr>
            <p:pic>
              <p:nvPicPr>
                <p:cNvPr id="304201" name="Picture 73" descr="black-man-arms-crossed-blue"/>
                <p:cNvPicPr>
                  <a:picLocks noChangeAspect="1" noChangeArrowheads="1"/>
                </p:cNvPicPr>
                <p:nvPr/>
              </p:nvPicPr>
              <p:blipFill>
                <a:blip r:embed="rId21" cstate="print"/>
                <a:srcRect/>
                <a:stretch>
                  <a:fillRect/>
                </a:stretch>
              </p:blipFill>
              <p:spPr bwMode="auto">
                <a:xfrm>
                  <a:off x="1310" y="2160"/>
                  <a:ext cx="216" cy="709"/>
                </a:xfrm>
                <a:prstGeom prst="rect">
                  <a:avLst/>
                </a:prstGeom>
                <a:noFill/>
              </p:spPr>
            </p:pic>
            <p:pic>
              <p:nvPicPr>
                <p:cNvPr id="304202" name="Picture 74" descr="black-man-2"/>
                <p:cNvPicPr>
                  <a:picLocks noChangeAspect="1" noChangeArrowheads="1"/>
                </p:cNvPicPr>
                <p:nvPr/>
              </p:nvPicPr>
              <p:blipFill>
                <a:blip r:embed="rId8" cstate="print"/>
                <a:srcRect/>
                <a:stretch>
                  <a:fillRect/>
                </a:stretch>
              </p:blipFill>
              <p:spPr bwMode="auto">
                <a:xfrm>
                  <a:off x="1049" y="2160"/>
                  <a:ext cx="230" cy="692"/>
                </a:xfrm>
                <a:prstGeom prst="rect">
                  <a:avLst/>
                </a:prstGeom>
                <a:noFill/>
              </p:spPr>
            </p:pic>
            <p:pic>
              <p:nvPicPr>
                <p:cNvPr id="304203" name="Picture 75" descr="black-woman-violet"/>
                <p:cNvPicPr>
                  <a:picLocks noChangeAspect="1" noChangeArrowheads="1"/>
                </p:cNvPicPr>
                <p:nvPr/>
              </p:nvPicPr>
              <p:blipFill>
                <a:blip r:embed="rId22" cstate="print"/>
                <a:srcRect/>
                <a:stretch>
                  <a:fillRect/>
                </a:stretch>
              </p:blipFill>
              <p:spPr bwMode="auto">
                <a:xfrm>
                  <a:off x="1170" y="2208"/>
                  <a:ext cx="217" cy="664"/>
                </a:xfrm>
                <a:prstGeom prst="rect">
                  <a:avLst/>
                </a:prstGeom>
                <a:noFill/>
              </p:spPr>
            </p:pic>
          </p:grpSp>
        </p:grpSp>
      </p:grpSp>
      <p:pic>
        <p:nvPicPr>
          <p:cNvPr id="304204" name="Picture 76" descr="XML Web Service Ice"/>
          <p:cNvPicPr>
            <a:picLocks noChangeAspect="1" noChangeArrowheads="1"/>
          </p:cNvPicPr>
          <p:nvPr/>
        </p:nvPicPr>
        <p:blipFill>
          <a:blip r:embed="rId23" cstate="print"/>
          <a:srcRect/>
          <a:stretch>
            <a:fillRect/>
          </a:stretch>
        </p:blipFill>
        <p:spPr bwMode="auto">
          <a:xfrm>
            <a:off x="6921500" y="4429900"/>
            <a:ext cx="376238" cy="450850"/>
          </a:xfrm>
          <a:prstGeom prst="rect">
            <a:avLst/>
          </a:prstGeom>
          <a:noFill/>
        </p:spPr>
      </p:pic>
      <p:pic>
        <p:nvPicPr>
          <p:cNvPr id="304205" name="Picture 77" descr="XML Web Service Ice"/>
          <p:cNvPicPr>
            <a:picLocks noChangeAspect="1" noChangeArrowheads="1"/>
          </p:cNvPicPr>
          <p:nvPr/>
        </p:nvPicPr>
        <p:blipFill>
          <a:blip r:embed="rId23" cstate="print"/>
          <a:srcRect/>
          <a:stretch>
            <a:fillRect/>
          </a:stretch>
        </p:blipFill>
        <p:spPr bwMode="auto">
          <a:xfrm>
            <a:off x="6589713" y="2138363"/>
            <a:ext cx="376237" cy="450850"/>
          </a:xfrm>
          <a:prstGeom prst="rect">
            <a:avLst/>
          </a:prstGeom>
          <a:noFill/>
        </p:spPr>
      </p:pic>
      <p:sp>
        <p:nvSpPr>
          <p:cNvPr id="304206" name="Text Box 78"/>
          <p:cNvSpPr txBox="1">
            <a:spLocks noChangeArrowheads="1"/>
          </p:cNvSpPr>
          <p:nvPr/>
        </p:nvSpPr>
        <p:spPr bwMode="auto">
          <a:xfrm>
            <a:off x="2863414" y="1353108"/>
            <a:ext cx="3930115" cy="830997"/>
          </a:xfrm>
          <a:prstGeom prst="rect">
            <a:avLst/>
          </a:prstGeom>
          <a:noFill/>
          <a:ln w="9525">
            <a:noFill/>
            <a:miter lim="800000"/>
            <a:headEnd/>
            <a:tailEnd/>
          </a:ln>
          <a:effectLst/>
        </p:spPr>
        <p:txBody>
          <a:bodyPr wrap="none">
            <a:spAutoFit/>
          </a:bodyPr>
          <a:lstStyle/>
          <a:p>
            <a:pPr algn="l" eaLnBrk="1" hangingPunct="1">
              <a:lnSpc>
                <a:spcPct val="100000"/>
              </a:lnSpc>
              <a:spcBef>
                <a:spcPct val="0"/>
              </a:spcBef>
            </a:pPr>
            <a:r>
              <a:rPr lang="en-US" sz="1600" b="0" dirty="0">
                <a:solidFill>
                  <a:schemeClr val="tx1"/>
                </a:solidFill>
              </a:rPr>
              <a:t>Customer satisfaction </a:t>
            </a:r>
            <a:r>
              <a:rPr lang="en-US" sz="1600" b="0" dirty="0" smtClean="0">
                <a:solidFill>
                  <a:schemeClr val="tx1"/>
                </a:solidFill>
              </a:rPr>
              <a:t>and </a:t>
            </a:r>
            <a:r>
              <a:rPr lang="en-US" sz="1600" b="0" dirty="0">
                <a:solidFill>
                  <a:schemeClr val="tx1"/>
                </a:solidFill>
              </a:rPr>
              <a:t>customer intimacy</a:t>
            </a:r>
          </a:p>
          <a:p>
            <a:pPr algn="l" eaLnBrk="1" hangingPunct="1">
              <a:lnSpc>
                <a:spcPct val="100000"/>
              </a:lnSpc>
              <a:spcBef>
                <a:spcPct val="0"/>
              </a:spcBef>
            </a:pPr>
            <a:r>
              <a:rPr lang="en-US" sz="1600" b="0" dirty="0">
                <a:solidFill>
                  <a:schemeClr val="tx1"/>
                </a:solidFill>
              </a:rPr>
              <a:t>Cost competitiveness</a:t>
            </a:r>
          </a:p>
          <a:p>
            <a:pPr algn="l" eaLnBrk="1" hangingPunct="1">
              <a:lnSpc>
                <a:spcPct val="100000"/>
              </a:lnSpc>
              <a:spcBef>
                <a:spcPct val="0"/>
              </a:spcBef>
            </a:pPr>
            <a:r>
              <a:rPr lang="en-US" sz="1600" b="0" dirty="0">
                <a:solidFill>
                  <a:schemeClr val="tx1"/>
                </a:solidFill>
              </a:rPr>
              <a:t>Reach, personalization</a:t>
            </a:r>
          </a:p>
        </p:txBody>
      </p:sp>
      <p:sp>
        <p:nvSpPr>
          <p:cNvPr id="304207" name="Text Box 79"/>
          <p:cNvSpPr txBox="1">
            <a:spLocks noChangeArrowheads="1"/>
          </p:cNvSpPr>
          <p:nvPr/>
        </p:nvSpPr>
        <p:spPr bwMode="auto">
          <a:xfrm>
            <a:off x="5403850" y="3114675"/>
            <a:ext cx="2606675" cy="1323439"/>
          </a:xfrm>
          <a:prstGeom prst="rect">
            <a:avLst/>
          </a:prstGeom>
          <a:noFill/>
          <a:ln w="9525">
            <a:noFill/>
            <a:miter lim="800000"/>
            <a:headEnd/>
            <a:tailEnd/>
          </a:ln>
          <a:effectLst/>
        </p:spPr>
        <p:txBody>
          <a:bodyPr>
            <a:spAutoFit/>
          </a:bodyPr>
          <a:lstStyle/>
          <a:p>
            <a:pPr algn="l" eaLnBrk="1" hangingPunct="1">
              <a:lnSpc>
                <a:spcPct val="100000"/>
              </a:lnSpc>
              <a:spcBef>
                <a:spcPct val="0"/>
              </a:spcBef>
            </a:pPr>
            <a:r>
              <a:rPr lang="en-US" sz="1600" b="0" dirty="0">
                <a:solidFill>
                  <a:schemeClr val="tx1"/>
                </a:solidFill>
              </a:rPr>
              <a:t>Collaboration</a:t>
            </a:r>
          </a:p>
          <a:p>
            <a:pPr algn="l" eaLnBrk="1" hangingPunct="1">
              <a:lnSpc>
                <a:spcPct val="100000"/>
              </a:lnSpc>
              <a:spcBef>
                <a:spcPct val="0"/>
              </a:spcBef>
            </a:pPr>
            <a:r>
              <a:rPr lang="en-US" sz="1600" b="0" dirty="0">
                <a:solidFill>
                  <a:schemeClr val="tx1"/>
                </a:solidFill>
              </a:rPr>
              <a:t>Outsourcing</a:t>
            </a:r>
          </a:p>
          <a:p>
            <a:pPr algn="l" eaLnBrk="1" hangingPunct="1">
              <a:lnSpc>
                <a:spcPct val="100000"/>
              </a:lnSpc>
              <a:spcBef>
                <a:spcPct val="0"/>
              </a:spcBef>
            </a:pPr>
            <a:r>
              <a:rPr lang="en-US" sz="1600" b="0" dirty="0">
                <a:solidFill>
                  <a:schemeClr val="tx1"/>
                </a:solidFill>
              </a:rPr>
              <a:t>Faster business cycles; process automation</a:t>
            </a:r>
          </a:p>
          <a:p>
            <a:pPr algn="l" eaLnBrk="1" hangingPunct="1">
              <a:lnSpc>
                <a:spcPct val="100000"/>
              </a:lnSpc>
              <a:spcBef>
                <a:spcPct val="0"/>
              </a:spcBef>
            </a:pPr>
            <a:r>
              <a:rPr lang="en-US" sz="1600" b="0" dirty="0">
                <a:solidFill>
                  <a:schemeClr val="tx1"/>
                </a:solidFill>
              </a:rPr>
              <a:t>Value chain</a:t>
            </a:r>
          </a:p>
        </p:txBody>
      </p:sp>
      <p:sp>
        <p:nvSpPr>
          <p:cNvPr id="304208" name="Rectangle 80"/>
          <p:cNvSpPr>
            <a:spLocks noChangeArrowheads="1"/>
          </p:cNvSpPr>
          <p:nvPr/>
        </p:nvSpPr>
        <p:spPr bwMode="auto">
          <a:xfrm>
            <a:off x="2474515" y="5132053"/>
            <a:ext cx="2216150" cy="1077218"/>
          </a:xfrm>
          <a:prstGeom prst="rect">
            <a:avLst/>
          </a:prstGeom>
          <a:noFill/>
          <a:ln w="9525">
            <a:noFill/>
            <a:miter lim="800000"/>
            <a:headEnd/>
            <a:tailEnd/>
          </a:ln>
          <a:effectLst/>
        </p:spPr>
        <p:txBody>
          <a:bodyPr>
            <a:spAutoFit/>
          </a:bodyPr>
          <a:lstStyle/>
          <a:p>
            <a:pPr algn="l" eaLnBrk="1" hangingPunct="1">
              <a:lnSpc>
                <a:spcPct val="100000"/>
              </a:lnSpc>
              <a:spcBef>
                <a:spcPct val="0"/>
              </a:spcBef>
            </a:pPr>
            <a:r>
              <a:rPr lang="en-US" sz="1600" b="0" dirty="0">
                <a:solidFill>
                  <a:schemeClr val="tx1"/>
                </a:solidFill>
              </a:rPr>
              <a:t>M&amp;A</a:t>
            </a:r>
          </a:p>
          <a:p>
            <a:pPr algn="l" eaLnBrk="1" hangingPunct="1">
              <a:lnSpc>
                <a:spcPct val="100000"/>
              </a:lnSpc>
              <a:spcBef>
                <a:spcPct val="0"/>
              </a:spcBef>
            </a:pPr>
            <a:r>
              <a:rPr lang="en-US" sz="1600" b="0" dirty="0">
                <a:solidFill>
                  <a:schemeClr val="tx1"/>
                </a:solidFill>
              </a:rPr>
              <a:t>Mobile/global workforce</a:t>
            </a:r>
          </a:p>
          <a:p>
            <a:pPr algn="l" eaLnBrk="1" hangingPunct="1">
              <a:lnSpc>
                <a:spcPct val="100000"/>
              </a:lnSpc>
              <a:spcBef>
                <a:spcPct val="0"/>
              </a:spcBef>
            </a:pPr>
            <a:r>
              <a:rPr lang="en-US" sz="1600" b="0" dirty="0">
                <a:solidFill>
                  <a:schemeClr val="tx1"/>
                </a:solidFill>
              </a:rPr>
              <a:t>Flexible/temp workforce</a:t>
            </a:r>
          </a:p>
        </p:txBody>
      </p:sp>
      <p:pic>
        <p:nvPicPr>
          <p:cNvPr id="304209" name="Picture 81" descr="XML Web Service Ice"/>
          <p:cNvPicPr>
            <a:picLocks noChangeAspect="1" noChangeArrowheads="1"/>
          </p:cNvPicPr>
          <p:nvPr/>
        </p:nvPicPr>
        <p:blipFill>
          <a:blip r:embed="rId24" cstate="print"/>
          <a:srcRect/>
          <a:stretch>
            <a:fillRect/>
          </a:stretch>
        </p:blipFill>
        <p:spPr bwMode="auto">
          <a:xfrm>
            <a:off x="4675188" y="3521075"/>
            <a:ext cx="428625" cy="515938"/>
          </a:xfrm>
          <a:prstGeom prst="rect">
            <a:avLst/>
          </a:prstGeom>
          <a:noFill/>
        </p:spPr>
      </p:pic>
      <p:sp>
        <p:nvSpPr>
          <p:cNvPr id="304210" name="Rectangle 82"/>
          <p:cNvSpPr>
            <a:spLocks noGrp="1" noChangeArrowheads="1"/>
          </p:cNvSpPr>
          <p:nvPr>
            <p:ph type="title"/>
          </p:nvPr>
        </p:nvSpPr>
        <p:spPr/>
        <p:txBody>
          <a:bodyPr/>
          <a:lstStyle/>
          <a:p>
            <a:r>
              <a:rPr lang="en-US" sz="4400" dirty="0"/>
              <a:t>Orgs Have </a:t>
            </a:r>
            <a:r>
              <a:rPr lang="en-US" sz="4400" dirty="0" smtClean="0"/>
              <a:t>to </a:t>
            </a:r>
            <a:r>
              <a:rPr lang="en-US" sz="4400" dirty="0"/>
              <a:t>Extend Access</a:t>
            </a:r>
          </a:p>
        </p:txBody>
      </p:sp>
      <p:grpSp>
        <p:nvGrpSpPr>
          <p:cNvPr id="5" name="Group 29"/>
          <p:cNvGrpSpPr>
            <a:grpSpLocks/>
          </p:cNvGrpSpPr>
          <p:nvPr/>
        </p:nvGrpSpPr>
        <p:grpSpPr bwMode="auto">
          <a:xfrm>
            <a:off x="6078538" y="4040963"/>
            <a:ext cx="2901950" cy="2281237"/>
            <a:chOff x="3752" y="2682"/>
            <a:chExt cx="2008" cy="1578"/>
          </a:xfrm>
        </p:grpSpPr>
        <p:pic>
          <p:nvPicPr>
            <p:cNvPr id="304158" name="Picture 30" descr="gray disc"/>
            <p:cNvPicPr>
              <a:picLocks noChangeAspect="1" noChangeArrowheads="1"/>
            </p:cNvPicPr>
            <p:nvPr/>
          </p:nvPicPr>
          <p:blipFill>
            <a:blip r:embed="rId3"/>
            <a:srcRect/>
            <a:stretch>
              <a:fillRect/>
            </a:stretch>
          </p:blipFill>
          <p:spPr bwMode="auto">
            <a:xfrm>
              <a:off x="3752" y="3208"/>
              <a:ext cx="2008" cy="1052"/>
            </a:xfrm>
            <a:prstGeom prst="rect">
              <a:avLst/>
            </a:prstGeom>
            <a:noFill/>
          </p:spPr>
        </p:pic>
        <p:sp>
          <p:nvSpPr>
            <p:cNvPr id="304159" name="Rectangle 31"/>
            <p:cNvSpPr>
              <a:spLocks noChangeArrowheads="1"/>
            </p:cNvSpPr>
            <p:nvPr/>
          </p:nvSpPr>
          <p:spPr bwMode="auto">
            <a:xfrm>
              <a:off x="4047" y="3862"/>
              <a:ext cx="1376" cy="254"/>
            </a:xfrm>
            <a:prstGeom prst="rect">
              <a:avLst/>
            </a:prstGeom>
            <a:noFill/>
            <a:ln w="9525" algn="ctr">
              <a:noFill/>
              <a:miter lim="800000"/>
              <a:headEnd type="none" w="sm" len="sm"/>
              <a:tailEnd type="none" w="sm" len="sm"/>
            </a:ln>
            <a:effectLst/>
          </p:spPr>
          <p:txBody>
            <a:bodyPr wrap="none" lIns="92075" tIns="46038" rIns="92075" bIns="46038">
              <a:spAutoFit/>
            </a:bodyPr>
            <a:lstStyle/>
            <a:p>
              <a:pPr eaLnBrk="1" hangingPunct="1">
                <a:lnSpc>
                  <a:spcPct val="100000"/>
                </a:lnSpc>
                <a:spcBef>
                  <a:spcPct val="0"/>
                </a:spcBef>
              </a:pPr>
              <a:r>
                <a:rPr lang="en-US" b="0">
                  <a:solidFill>
                    <a:schemeClr val="tx1"/>
                  </a:solidFill>
                </a:rPr>
                <a:t>Your </a:t>
              </a:r>
              <a:r>
                <a:rPr lang="en-US">
                  <a:solidFill>
                    <a:schemeClr val="tx1"/>
                  </a:solidFill>
                </a:rPr>
                <a:t>PARTNERS</a:t>
              </a:r>
            </a:p>
          </p:txBody>
        </p:sp>
        <p:grpSp>
          <p:nvGrpSpPr>
            <p:cNvPr id="6" name="Group 32"/>
            <p:cNvGrpSpPr>
              <a:grpSpLocks/>
            </p:cNvGrpSpPr>
            <p:nvPr/>
          </p:nvGrpSpPr>
          <p:grpSpPr bwMode="auto">
            <a:xfrm>
              <a:off x="4513" y="2682"/>
              <a:ext cx="523" cy="727"/>
              <a:chOff x="2880" y="720"/>
              <a:chExt cx="523" cy="727"/>
            </a:xfrm>
          </p:grpSpPr>
          <p:pic>
            <p:nvPicPr>
              <p:cNvPr id="304161" name="Picture 33" descr="black-man-arms-crossed-blue"/>
              <p:cNvPicPr>
                <a:picLocks noChangeAspect="1" noChangeArrowheads="1"/>
              </p:cNvPicPr>
              <p:nvPr/>
            </p:nvPicPr>
            <p:blipFill>
              <a:blip r:embed="rId5" cstate="print"/>
              <a:srcRect/>
              <a:stretch>
                <a:fillRect/>
              </a:stretch>
            </p:blipFill>
            <p:spPr bwMode="auto">
              <a:xfrm>
                <a:off x="3036" y="720"/>
                <a:ext cx="216" cy="709"/>
              </a:xfrm>
              <a:prstGeom prst="rect">
                <a:avLst/>
              </a:prstGeom>
              <a:noFill/>
            </p:spPr>
          </p:pic>
          <p:pic>
            <p:nvPicPr>
              <p:cNvPr id="304162" name="Picture 34" descr="black-woman-violet"/>
              <p:cNvPicPr>
                <a:picLocks noChangeAspect="1" noChangeArrowheads="1"/>
              </p:cNvPicPr>
              <p:nvPr/>
            </p:nvPicPr>
            <p:blipFill>
              <a:blip r:embed="rId22" cstate="print"/>
              <a:srcRect/>
              <a:stretch>
                <a:fillRect/>
              </a:stretch>
            </p:blipFill>
            <p:spPr bwMode="auto">
              <a:xfrm>
                <a:off x="2880" y="774"/>
                <a:ext cx="217" cy="664"/>
              </a:xfrm>
              <a:prstGeom prst="rect">
                <a:avLst/>
              </a:prstGeom>
              <a:noFill/>
            </p:spPr>
          </p:pic>
          <p:pic>
            <p:nvPicPr>
              <p:cNvPr id="304163" name="Picture 35" descr="smiling-woman-2-orange2"/>
              <p:cNvPicPr>
                <a:picLocks noChangeAspect="1" noChangeArrowheads="1"/>
              </p:cNvPicPr>
              <p:nvPr/>
            </p:nvPicPr>
            <p:blipFill>
              <a:blip r:embed="rId7" cstate="print"/>
              <a:srcRect/>
              <a:stretch>
                <a:fillRect/>
              </a:stretch>
            </p:blipFill>
            <p:spPr bwMode="auto">
              <a:xfrm>
                <a:off x="3201" y="738"/>
                <a:ext cx="202" cy="709"/>
              </a:xfrm>
              <a:prstGeom prst="rect">
                <a:avLst/>
              </a:prstGeom>
              <a:noFill/>
            </p:spPr>
          </p:pic>
        </p:grpSp>
        <p:pic>
          <p:nvPicPr>
            <p:cNvPr id="304164" name="Picture 36" descr="Databases"/>
            <p:cNvPicPr>
              <a:picLocks noChangeAspect="1" noChangeArrowheads="1"/>
            </p:cNvPicPr>
            <p:nvPr/>
          </p:nvPicPr>
          <p:blipFill>
            <a:blip r:embed="rId14" cstate="print"/>
            <a:srcRect/>
            <a:stretch>
              <a:fillRect/>
            </a:stretch>
          </p:blipFill>
          <p:spPr bwMode="auto">
            <a:xfrm>
              <a:off x="4962" y="3228"/>
              <a:ext cx="539" cy="439"/>
            </a:xfrm>
            <a:prstGeom prst="rect">
              <a:avLst/>
            </a:prstGeom>
            <a:noFill/>
          </p:spPr>
        </p:pic>
        <p:pic>
          <p:nvPicPr>
            <p:cNvPr id="304165" name="Picture 37" descr="Host Integration Server (HIS) sm"/>
            <p:cNvPicPr>
              <a:picLocks noChangeAspect="1" noChangeArrowheads="1"/>
            </p:cNvPicPr>
            <p:nvPr/>
          </p:nvPicPr>
          <p:blipFill>
            <a:blip r:embed="rId15"/>
            <a:srcRect/>
            <a:stretch>
              <a:fillRect/>
            </a:stretch>
          </p:blipFill>
          <p:spPr bwMode="auto">
            <a:xfrm>
              <a:off x="4066" y="3129"/>
              <a:ext cx="381" cy="588"/>
            </a:xfrm>
            <a:prstGeom prst="rect">
              <a:avLst/>
            </a:prstGeom>
            <a:noFill/>
          </p:spPr>
        </p:pic>
        <p:sp>
          <p:nvSpPr>
            <p:cNvPr id="304166" name="Line 38"/>
            <p:cNvSpPr>
              <a:spLocks noChangeShapeType="1"/>
            </p:cNvSpPr>
            <p:nvPr/>
          </p:nvSpPr>
          <p:spPr bwMode="auto">
            <a:xfrm flipH="1" flipV="1">
              <a:off x="4347" y="3509"/>
              <a:ext cx="313" cy="130"/>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sp>
          <p:nvSpPr>
            <p:cNvPr id="304167" name="Line 39"/>
            <p:cNvSpPr>
              <a:spLocks noChangeShapeType="1"/>
            </p:cNvSpPr>
            <p:nvPr/>
          </p:nvSpPr>
          <p:spPr bwMode="auto">
            <a:xfrm flipV="1">
              <a:off x="4793" y="3562"/>
              <a:ext cx="410" cy="81"/>
            </a:xfrm>
            <a:prstGeom prst="line">
              <a:avLst/>
            </a:prstGeom>
            <a:noFill/>
            <a:ln w="28575" cap="rnd">
              <a:solidFill>
                <a:srgbClr val="EAEAEA"/>
              </a:solidFill>
              <a:prstDash val="sysDot"/>
              <a:round/>
              <a:headEnd type="none" w="sm" len="sm"/>
              <a:tailEnd type="none" w="sm" len="sm"/>
            </a:ln>
            <a:effectLst/>
          </p:spPr>
          <p:txBody>
            <a:bodyPr lIns="92075" tIns="46038" rIns="92075" bIns="46038" anchor="ctr">
              <a:spAutoFit/>
            </a:bodyPr>
            <a:lstStyle/>
            <a:p>
              <a:endParaRPr lang="en-US"/>
            </a:p>
          </p:txBody>
        </p:sp>
        <p:pic>
          <p:nvPicPr>
            <p:cNvPr id="304168" name="Picture 40" descr="SQL sm"/>
            <p:cNvPicPr>
              <a:picLocks noChangeAspect="1" noChangeArrowheads="1"/>
            </p:cNvPicPr>
            <p:nvPr/>
          </p:nvPicPr>
          <p:blipFill>
            <a:blip r:embed="rId16" cstate="print"/>
            <a:srcRect/>
            <a:stretch>
              <a:fillRect/>
            </a:stretch>
          </p:blipFill>
          <p:spPr bwMode="auto">
            <a:xfrm>
              <a:off x="4566" y="3379"/>
              <a:ext cx="309" cy="454"/>
            </a:xfrm>
            <a:prstGeom prst="rect">
              <a:avLst/>
            </a:prstGeom>
            <a:noFill/>
          </p:spPr>
        </p:pic>
      </p:grpSp>
      <p:sp>
        <p:nvSpPr>
          <p:cNvPr id="83" name="Line 41"/>
          <p:cNvSpPr>
            <a:spLocks noChangeShapeType="1"/>
          </p:cNvSpPr>
          <p:nvPr/>
        </p:nvSpPr>
        <p:spPr bwMode="auto">
          <a:xfrm>
            <a:off x="5349766" y="4204137"/>
            <a:ext cx="1030013" cy="693684"/>
          </a:xfrm>
          <a:prstGeom prst="line">
            <a:avLst/>
          </a:prstGeom>
          <a:noFill/>
          <a:ln w="38100" cap="rnd">
            <a:solidFill>
              <a:schemeClr val="folHlink"/>
            </a:solidFill>
            <a:prstDash val="sysDot"/>
            <a:round/>
            <a:headEnd type="none" w="sm" len="sm"/>
            <a:tailEnd type="none" w="sm" len="sm"/>
          </a:ln>
          <a:effectLst/>
        </p:spPr>
        <p:txBody>
          <a:bodyPr wrap="square" lIns="92075" tIns="46038" rIns="92075" bIns="46038" anchor="ctr">
            <a:spAutoFit/>
          </a:bodyPr>
          <a:lstStyle/>
          <a:p>
            <a:endParaRPr lang="en-US"/>
          </a:p>
        </p:txBody>
      </p:sp>
      <p:sp>
        <p:nvSpPr>
          <p:cNvPr id="84" name="Line 41"/>
          <p:cNvSpPr>
            <a:spLocks noChangeShapeType="1"/>
          </p:cNvSpPr>
          <p:nvPr/>
        </p:nvSpPr>
        <p:spPr bwMode="auto">
          <a:xfrm flipV="1">
            <a:off x="4992414" y="2506716"/>
            <a:ext cx="1392620" cy="667407"/>
          </a:xfrm>
          <a:prstGeom prst="line">
            <a:avLst/>
          </a:prstGeom>
          <a:noFill/>
          <a:ln w="38100" cap="rnd">
            <a:solidFill>
              <a:schemeClr val="folHlink"/>
            </a:solidFill>
            <a:prstDash val="sysDot"/>
            <a:round/>
            <a:headEnd type="none" w="sm" len="sm"/>
            <a:tailEnd type="none" w="sm" len="sm"/>
          </a:ln>
          <a:effectLst/>
        </p:spPr>
        <p:txBody>
          <a:bodyPr wrap="square" lIns="92075" tIns="46038" rIns="92075" bIns="46038" anchor="ctr">
            <a:spAutoFit/>
          </a:bodyPr>
          <a:lstStyle/>
          <a:p>
            <a:endParaRPr lang="en-US"/>
          </a:p>
        </p:txBody>
      </p:sp>
    </p:spTree>
    <p:extLst>
      <p:ext uri="{BB962C8B-B14F-4D97-AF65-F5344CB8AC3E}">
        <p14:creationId xmlns:p14="http://schemas.microsoft.com/office/powerpoint/2007/7/12/main" xmlns="" val="4204829550"/>
      </p:ext>
    </p:extLst>
  </p:cSld>
  <p:clrMapOvr>
    <a:masterClrMapping/>
  </p:clrMapOvr>
  <p:transition advTm="10189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User Password Proliferation</a:t>
            </a:r>
            <a:endParaRPr lang="en-US" dirty="0"/>
          </a:p>
        </p:txBody>
      </p:sp>
      <p:pic>
        <p:nvPicPr>
          <p:cNvPr id="5" name="Picture 6" descr="Passwords on post-it notes"/>
          <p:cNvPicPr>
            <a:picLocks noChangeAspect="1" noChangeArrowheads="1"/>
          </p:cNvPicPr>
          <p:nvPr/>
        </p:nvPicPr>
        <p:blipFill>
          <a:blip r:embed="rId4"/>
          <a:srcRect/>
          <a:stretch>
            <a:fillRect/>
          </a:stretch>
        </p:blipFill>
        <p:spPr bwMode="auto">
          <a:xfrm>
            <a:off x="4800600" y="1295400"/>
            <a:ext cx="2381250" cy="1552576"/>
          </a:xfrm>
          <a:prstGeom prst="rect">
            <a:avLst/>
          </a:prstGeom>
          <a:noFill/>
        </p:spPr>
      </p:pic>
      <p:sp>
        <p:nvSpPr>
          <p:cNvPr id="6" name="Content Placeholder 10"/>
          <p:cNvSpPr txBox="1">
            <a:spLocks/>
          </p:cNvSpPr>
          <p:nvPr/>
        </p:nvSpPr>
        <p:spPr>
          <a:xfrm>
            <a:off x="457200" y="914400"/>
            <a:ext cx="3962400" cy="5223641"/>
          </a:xfrm>
          <a:prstGeom prst="rect">
            <a:avLst/>
          </a:prstGeom>
        </p:spPr>
        <p:txBody>
          <a:bodyPr vert="horz" wrap="square" lIns="0" tIns="0" rIns="0" bIns="0" rtlCol="0">
            <a:normAutofit fontScale="70000" lnSpcReduction="20000"/>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Domain Account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REDMOND\</a:t>
            </a:r>
            <a:r>
              <a:rPr kumimoji="0" lang="en-US" sz="2900" b="1" i="1" u="none" strike="noStrike" kern="1200" cap="none" spc="0" normalizeH="0" baseline="0" noProof="0" dirty="0" err="1" smtClean="0">
                <a:ln>
                  <a:noFill/>
                </a:ln>
                <a:solidFill>
                  <a:schemeClr val="accent1"/>
                </a:solidFill>
                <a:effectLst/>
                <a:uLnTx/>
                <a:uFillTx/>
                <a:latin typeface="+mn-lt"/>
                <a:ea typeface="+mn-ea"/>
                <a:cs typeface="+mn-cs"/>
              </a:rPr>
              <a:t>BPuhl</a:t>
            </a:r>
            <a:endParaRPr kumimoji="0" lang="en-US" sz="2900" b="1" i="1"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E-Company Store</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163987</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Fidelity 401K</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Social Security Number</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err="1" smtClean="0">
                <a:ln>
                  <a:noFill/>
                </a:ln>
                <a:solidFill>
                  <a:srgbClr val="99CC99"/>
                </a:solidFill>
                <a:effectLst/>
                <a:uLnTx/>
                <a:uFillTx/>
                <a:latin typeface="+mn-lt"/>
                <a:ea typeface="+mn-ea"/>
                <a:cs typeface="+mn-cs"/>
              </a:rPr>
              <a:t>TravelPort</a:t>
            </a:r>
            <a:endParaRPr kumimoji="0" lang="en-US" sz="29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163987@microsoft.com</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Company Poll</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a:t>
            </a:r>
            <a:r>
              <a:rPr kumimoji="0" lang="en-US" sz="2900" b="1" i="1" u="none" strike="noStrike" kern="1200" cap="none" spc="0" normalizeH="0" baseline="0" noProof="0" dirty="0" err="1" smtClean="0">
                <a:ln>
                  <a:noFill/>
                </a:ln>
                <a:solidFill>
                  <a:schemeClr val="accent1"/>
                </a:solidFill>
                <a:effectLst/>
                <a:uLnTx/>
                <a:uFillTx/>
                <a:latin typeface="+mn-lt"/>
                <a:ea typeface="+mn-ea"/>
                <a:cs typeface="+mn-cs"/>
              </a:rPr>
              <a:t>BPuhl</a:t>
            </a:r>
            <a:endParaRPr kumimoji="0" lang="en-US" sz="2900" b="1" i="1"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Live Meeting</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a:t>
            </a:r>
            <a:r>
              <a:rPr kumimoji="0" lang="en-US" sz="2900" b="1" i="1" u="none" strike="noStrike" kern="1200" cap="none" spc="0" normalizeH="0" baseline="0" noProof="0" dirty="0" err="1" smtClean="0">
                <a:ln>
                  <a:noFill/>
                </a:ln>
                <a:solidFill>
                  <a:schemeClr val="accent1"/>
                </a:solidFill>
                <a:effectLst/>
                <a:uLnTx/>
                <a:uFillTx/>
                <a:latin typeface="+mn-lt"/>
                <a:ea typeface="+mn-ea"/>
                <a:cs typeface="+mn-cs"/>
              </a:rPr>
              <a:t>BrianP</a:t>
            </a:r>
            <a:endParaRPr kumimoji="0" lang="en-US" sz="2900" b="1" i="1"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Live ID</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imav8n@hotmail.com</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Marketing Leads App</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a:t>
            </a:r>
            <a:r>
              <a:rPr kumimoji="0" lang="en-US" sz="2900" b="1" i="1" u="none" strike="noStrike" kern="1200" cap="none" spc="0" normalizeH="0" baseline="0" noProof="0" dirty="0" err="1" smtClean="0">
                <a:ln>
                  <a:noFill/>
                </a:ln>
                <a:solidFill>
                  <a:schemeClr val="accent1"/>
                </a:solidFill>
                <a:effectLst/>
                <a:uLnTx/>
                <a:uFillTx/>
                <a:latin typeface="+mn-lt"/>
                <a:ea typeface="+mn-ea"/>
                <a:cs typeface="+mn-cs"/>
              </a:rPr>
              <a:t>Brian.Puhl</a:t>
            </a:r>
            <a:endParaRPr kumimoji="0" lang="en-US" sz="2900" b="1" i="1"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0" i="0" u="none" strike="noStrike" kern="1200" cap="none" spc="0" normalizeH="0" baseline="0" noProof="0" dirty="0" smtClean="0">
                <a:ln>
                  <a:noFill/>
                </a:ln>
                <a:solidFill>
                  <a:srgbClr val="99CC99"/>
                </a:solidFill>
                <a:effectLst/>
                <a:uLnTx/>
                <a:uFillTx/>
                <a:latin typeface="+mn-lt"/>
                <a:ea typeface="+mn-ea"/>
                <a:cs typeface="+mn-cs"/>
              </a:rPr>
              <a:t>Generic ID for everything else</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900" b="1" i="1" u="none" strike="noStrike" kern="1200" cap="none" spc="0" normalizeH="0" baseline="0" noProof="0" dirty="0" smtClean="0">
                <a:ln>
                  <a:noFill/>
                </a:ln>
                <a:solidFill>
                  <a:schemeClr val="accent1"/>
                </a:solidFill>
                <a:effectLst/>
                <a:uLnTx/>
                <a:uFillTx/>
                <a:latin typeface="+mn-lt"/>
                <a:ea typeface="+mn-ea"/>
                <a:cs typeface="+mn-cs"/>
              </a:rPr>
              <a:t>	imav8n</a:t>
            </a: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2000" b="1" i="1"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99CC99"/>
              </a:solidFill>
              <a:effectLst/>
              <a:uLnTx/>
              <a:uFillTx/>
              <a:latin typeface="+mn-lt"/>
              <a:ea typeface="+mn-ea"/>
              <a:cs typeface="+mn-cs"/>
            </a:endParaRPr>
          </a:p>
        </p:txBody>
      </p:sp>
      <p:sp>
        <p:nvSpPr>
          <p:cNvPr id="7" name="Content Placeholder 11"/>
          <p:cNvSpPr txBox="1">
            <a:spLocks/>
          </p:cNvSpPr>
          <p:nvPr/>
        </p:nvSpPr>
        <p:spPr>
          <a:xfrm>
            <a:off x="4172615" y="914401"/>
            <a:ext cx="4529957" cy="914400"/>
          </a:xfrm>
          <a:prstGeom prst="rect">
            <a:avLst/>
          </a:prstGeom>
        </p:spPr>
        <p:txBody>
          <a:bodyPr>
            <a:norm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Sub-Keyboard Crypto API</a:t>
            </a:r>
            <a:endParaRPr kumimoji="0" lang="en-US" sz="2800" b="0" i="0" u="none" strike="noStrike" kern="1200" cap="none" spc="0" normalizeH="0" baseline="0" noProof="0" dirty="0">
              <a:ln>
                <a:noFill/>
              </a:ln>
              <a:solidFill>
                <a:srgbClr val="99CC99"/>
              </a:solidFill>
              <a:effectLst/>
              <a:uLnTx/>
              <a:uFillTx/>
              <a:latin typeface="+mn-lt"/>
              <a:ea typeface="+mn-ea"/>
              <a:cs typeface="+mn-cs"/>
            </a:endParaRPr>
          </a:p>
        </p:txBody>
      </p:sp>
      <p:grpSp>
        <p:nvGrpSpPr>
          <p:cNvPr id="8" name="Group 7"/>
          <p:cNvGrpSpPr/>
          <p:nvPr/>
        </p:nvGrpSpPr>
        <p:grpSpPr>
          <a:xfrm>
            <a:off x="4267200" y="914400"/>
            <a:ext cx="3429000" cy="1828800"/>
            <a:chOff x="4267200" y="914400"/>
            <a:chExt cx="3429000" cy="1828800"/>
          </a:xfrm>
        </p:grpSpPr>
        <p:cxnSp>
          <p:nvCxnSpPr>
            <p:cNvPr id="9" name="Straight Connector 8"/>
            <p:cNvCxnSpPr/>
            <p:nvPr/>
          </p:nvCxnSpPr>
          <p:spPr>
            <a:xfrm>
              <a:off x="4267200" y="914400"/>
              <a:ext cx="3429000" cy="18288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343400" y="990600"/>
              <a:ext cx="3276600" cy="15240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1" name="Content Placeholder 11"/>
          <p:cNvSpPr txBox="1">
            <a:spLocks/>
          </p:cNvSpPr>
          <p:nvPr/>
        </p:nvSpPr>
        <p:spPr>
          <a:xfrm>
            <a:off x="3429000" y="3736430"/>
            <a:ext cx="4876800" cy="2590800"/>
          </a:xfrm>
          <a:prstGeom prst="rect">
            <a:avLst/>
          </a:prstGeom>
          <a:ln w="19050">
            <a:gradFill>
              <a:gsLst>
                <a:gs pos="0">
                  <a:schemeClr val="accent1">
                    <a:tint val="66000"/>
                    <a:satMod val="160000"/>
                  </a:schemeClr>
                </a:gs>
                <a:gs pos="50000">
                  <a:schemeClr val="accent1">
                    <a:tint val="44500"/>
                    <a:satMod val="160000"/>
                  </a:schemeClr>
                </a:gs>
                <a:gs pos="100000">
                  <a:schemeClr val="bg1"/>
                </a:gs>
              </a:gsLst>
              <a:lin ang="5400000" scaled="0"/>
            </a:gradFill>
          </a:ln>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800" dirty="0" smtClean="0"/>
              <a:t>The same password for everything!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Super-Secret Passp</a:t>
            </a:r>
            <a:r>
              <a:rPr kumimoji="0" lang="en-US" sz="2800" b="0" i="0" u="none" strike="noStrike" kern="1200" cap="none" spc="0" normalizeH="0" noProof="0" dirty="0" smtClean="0">
                <a:ln>
                  <a:noFill/>
                </a:ln>
                <a:solidFill>
                  <a:schemeClr val="tx1"/>
                </a:solidFill>
                <a:effectLst/>
                <a:uLnTx/>
                <a:uFillTx/>
                <a:latin typeface="+mn-lt"/>
                <a:ea typeface="+mn-ea"/>
                <a:cs typeface="+mn-cs"/>
              </a:rPr>
              <a:t>hrase (more secure)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800" baseline="0" dirty="0"/>
              <a:t>	</a:t>
            </a:r>
            <a:r>
              <a:rPr lang="en-US" sz="2800" dirty="0" smtClean="0"/>
              <a:t>- Only have to remember one thing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800" dirty="0"/>
              <a:t>	</a:t>
            </a:r>
            <a:r>
              <a:rPr lang="en-US" sz="2800" dirty="0" smtClean="0"/>
              <a:t>- I never write it down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800" dirty="0" smtClean="0"/>
              <a:t>	- Easy for me to remember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 Change it once per year</a:t>
            </a:r>
          </a:p>
        </p:txBody>
      </p:sp>
      <p:sp>
        <p:nvSpPr>
          <p:cNvPr id="12" name="TextBox 11"/>
          <p:cNvSpPr txBox="1"/>
          <p:nvPr/>
        </p:nvSpPr>
        <p:spPr>
          <a:xfrm>
            <a:off x="4191000" y="4191000"/>
            <a:ext cx="3352800" cy="369332"/>
          </a:xfrm>
          <a:prstGeom prst="rect">
            <a:avLst/>
          </a:prstGeom>
          <a:noFill/>
        </p:spPr>
        <p:txBody>
          <a:bodyPr wrap="square" rtlCol="0">
            <a:spAutoFit/>
          </a:bodyPr>
          <a:lstStyle/>
          <a:p>
            <a:r>
              <a:rPr lang="en-US" dirty="0" smtClean="0">
                <a:solidFill>
                  <a:schemeClr val="accent6">
                    <a:lumMod val="75000"/>
                  </a:schemeClr>
                </a:solidFill>
              </a:rPr>
              <a:t>Samantha_Is_17_Anika_Is_5</a:t>
            </a:r>
            <a:endParaRPr lang="en-US" dirty="0">
              <a:solidFill>
                <a:schemeClr val="accent6">
                  <a:lumMod val="75000"/>
                </a:schemeClr>
              </a:solidFill>
            </a:endParaRPr>
          </a:p>
        </p:txBody>
      </p:sp>
      <p:pic>
        <p:nvPicPr>
          <p:cNvPr id="13" name="Picture 3" descr="H:\Pics for Haas Frame\Resized\CA 10-2006 281.jpg"/>
          <p:cNvPicPr>
            <a:picLocks noChangeAspect="1" noChangeArrowheads="1"/>
          </p:cNvPicPr>
          <p:nvPr/>
        </p:nvPicPr>
        <p:blipFill>
          <a:blip r:embed="rId5"/>
          <a:srcRect/>
          <a:stretch>
            <a:fillRect/>
          </a:stretch>
        </p:blipFill>
        <p:spPr bwMode="auto">
          <a:xfrm>
            <a:off x="3276600" y="838200"/>
            <a:ext cx="2726785" cy="2045088"/>
          </a:xfrm>
          <a:prstGeom prst="rect">
            <a:avLst/>
          </a:prstGeom>
          <a:noFill/>
        </p:spPr>
      </p:pic>
      <p:pic>
        <p:nvPicPr>
          <p:cNvPr id="14" name="Picture 4" descr="H:\Pictures\2006\Pumpkin Patch\1015061546 - Copy.jpg"/>
          <p:cNvPicPr>
            <a:picLocks noChangeAspect="1" noChangeArrowheads="1"/>
          </p:cNvPicPr>
          <p:nvPr/>
        </p:nvPicPr>
        <p:blipFill>
          <a:blip r:embed="rId6"/>
          <a:srcRect/>
          <a:stretch>
            <a:fillRect/>
          </a:stretch>
        </p:blipFill>
        <p:spPr bwMode="auto">
          <a:xfrm>
            <a:off x="6324599" y="457200"/>
            <a:ext cx="2371117" cy="3429000"/>
          </a:xfrm>
          <a:prstGeom prst="rect">
            <a:avLst/>
          </a:prstGeom>
          <a:noFill/>
        </p:spPr>
      </p:pic>
    </p:spTree>
    <p:custDataLst>
      <p:tags r:id="rId1"/>
    </p:custDataLst>
    <p:extLst>
      <p:ext uri="{BB962C8B-B14F-4D97-AF65-F5344CB8AC3E}">
        <p14:creationId xmlns:p14="http://schemas.microsoft.com/office/powerpoint/2007/7/12/main" xmlns="" val="2039645479"/>
      </p:ext>
    </p:extLst>
  </p:cSld>
  <p:clrMapOvr>
    <a:masterClrMapping/>
  </p:clrMapOvr>
  <p:transition advTm="15293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accel="50000" decel="5000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accel="50000" decel="5000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accent3">
                    <a:lumMod val="75000"/>
                  </a:schemeClr>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scenarios</a:t>
            </a:r>
          </a:p>
        </p:txBody>
      </p:sp>
    </p:spTree>
    <p:extLst>
      <p:ext uri="{BB962C8B-B14F-4D97-AF65-F5344CB8AC3E}">
        <p14:creationId xmlns:p14="http://schemas.microsoft.com/office/powerpoint/2007/7/12/main" xmlns="" val="4071218512"/>
      </p:ext>
    </p:extLst>
  </p:cSld>
  <p:clrMapOvr>
    <a:masterClrMapping/>
  </p:clrMapOvr>
  <p:transition advTm="14636">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smtClean="0"/>
              <a:t>Microsoft IT Federation Ecosystem</a:t>
            </a:r>
            <a:br>
              <a:rPr smtClean="0"/>
            </a:br>
            <a:r>
              <a:rPr sz="3600">
                <a:solidFill>
                  <a:schemeClr val="tx2"/>
                </a:solidFill>
              </a:rPr>
              <a:t>ADFS </a:t>
            </a:r>
            <a:r>
              <a:rPr sz="3600" smtClean="0">
                <a:solidFill>
                  <a:schemeClr val="tx2"/>
                </a:solidFill>
              </a:rPr>
              <a:t>v1 Federations</a:t>
            </a:r>
            <a:endParaRPr lang="en-US" sz="3600" dirty="0"/>
          </a:p>
        </p:txBody>
      </p:sp>
      <p:sp>
        <p:nvSpPr>
          <p:cNvPr id="9" name="Rounded Rectangle 8"/>
          <p:cNvSpPr/>
          <p:nvPr/>
        </p:nvSpPr>
        <p:spPr bwMode="auto">
          <a:xfrm>
            <a:off x="388882" y="3090041"/>
            <a:ext cx="5528442" cy="2848304"/>
          </a:xfrm>
          <a:prstGeom prst="roundRect">
            <a:avLst>
              <a:gd name="adj" fmla="val 6399"/>
            </a:avLst>
          </a:prstGeom>
          <a:noFill/>
          <a:ln w="50800" cap="flat" cmpd="sng" algn="ctr">
            <a:gradFill flip="none" rotWithShape="1">
              <a:gsLst>
                <a:gs pos="0">
                  <a:schemeClr val="bg2">
                    <a:lumMod val="10000"/>
                  </a:schemeClr>
                </a:gs>
                <a:gs pos="50000">
                  <a:schemeClr val="bg2">
                    <a:lumMod val="25000"/>
                  </a:schemeClr>
                </a:gs>
                <a:gs pos="75000">
                  <a:schemeClr val="bg2">
                    <a:lumMod val="25000"/>
                    <a:alpha val="30000"/>
                  </a:schemeClr>
                </a:gs>
                <a:gs pos="100000">
                  <a:schemeClr val="bg2">
                    <a:lumMod val="10000"/>
                  </a:schemeClr>
                </a:gs>
              </a:gsLst>
              <a:lin ang="5400000" scaled="1"/>
              <a:tileRect/>
            </a:gra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21" name="Rounded Rectangle 20"/>
          <p:cNvSpPr/>
          <p:nvPr/>
        </p:nvSpPr>
        <p:spPr bwMode="auto">
          <a:xfrm>
            <a:off x="5055484" y="3095301"/>
            <a:ext cx="3846776" cy="2848304"/>
          </a:xfrm>
          <a:prstGeom prst="roundRect">
            <a:avLst>
              <a:gd name="adj" fmla="val 6399"/>
            </a:avLst>
          </a:prstGeom>
          <a:noFill/>
          <a:ln w="50800" cap="flat" cmpd="sng" algn="ctr">
            <a:gradFill flip="none" rotWithShape="1">
              <a:gsLst>
                <a:gs pos="0">
                  <a:schemeClr val="bg2">
                    <a:lumMod val="10000"/>
                    <a:alpha val="0"/>
                  </a:schemeClr>
                </a:gs>
                <a:gs pos="50000">
                  <a:schemeClr val="bg2">
                    <a:lumMod val="25000"/>
                  </a:schemeClr>
                </a:gs>
                <a:gs pos="75000">
                  <a:schemeClr val="bg2">
                    <a:lumMod val="25000"/>
                    <a:alpha val="30000"/>
                  </a:schemeClr>
                </a:gs>
                <a:gs pos="100000">
                  <a:schemeClr val="bg2">
                    <a:lumMod val="10000"/>
                  </a:schemeClr>
                </a:gs>
              </a:gsLst>
              <a:lin ang="0" scaled="1"/>
              <a:tileRect/>
            </a:gra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grpSp>
        <p:nvGrpSpPr>
          <p:cNvPr id="36" name="Group 35"/>
          <p:cNvGrpSpPr/>
          <p:nvPr/>
        </p:nvGrpSpPr>
        <p:grpSpPr>
          <a:xfrm>
            <a:off x="2379638" y="4627177"/>
            <a:ext cx="901023" cy="657136"/>
            <a:chOff x="1896161" y="5089634"/>
            <a:chExt cx="901023" cy="657136"/>
          </a:xfrm>
        </p:grpSpPr>
        <p:sp>
          <p:nvSpPr>
            <p:cNvPr id="22" name="Isosceles Triangle 21"/>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24" name="Picture 2" descr="http://www.akinaiblog.com/locale/en/img/email_logo.jpg"/>
            <p:cNvPicPr>
              <a:picLocks noChangeAspect="1" noChangeArrowheads="1"/>
            </p:cNvPicPr>
            <p:nvPr/>
          </p:nvPicPr>
          <p:blipFill>
            <a:blip r:embed="rId4" cstate="print"/>
            <a:srcRect/>
            <a:stretch>
              <a:fillRect/>
            </a:stretch>
          </p:blipFill>
          <p:spPr bwMode="auto">
            <a:xfrm>
              <a:off x="1896161" y="5498822"/>
              <a:ext cx="269895" cy="187753"/>
            </a:xfrm>
            <a:prstGeom prst="rect">
              <a:avLst/>
            </a:prstGeom>
            <a:noFill/>
          </p:spPr>
        </p:pic>
      </p:grpSp>
      <p:sp>
        <p:nvSpPr>
          <p:cNvPr id="35" name="Right Brace 34"/>
          <p:cNvSpPr/>
          <p:nvPr/>
        </p:nvSpPr>
        <p:spPr bwMode="auto">
          <a:xfrm>
            <a:off x="1087821" y="3326524"/>
            <a:ext cx="304800" cy="2133600"/>
          </a:xfrm>
          <a:prstGeom prst="rightBrace">
            <a:avLst>
              <a:gd name="adj1" fmla="val 39583"/>
              <a:gd name="adj2" fmla="val 50000"/>
            </a:avLst>
          </a:prstGeom>
          <a:noFill/>
          <a:ln w="1587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37" name="Picture 14"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593834" y="3425321"/>
            <a:ext cx="505954" cy="609600"/>
          </a:xfrm>
          <a:prstGeom prst="rect">
            <a:avLst/>
          </a:prstGeom>
          <a:noFill/>
        </p:spPr>
      </p:pic>
      <p:pic>
        <p:nvPicPr>
          <p:cNvPr id="38" name="Picture 14"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09600" y="4166301"/>
            <a:ext cx="505954" cy="609600"/>
          </a:xfrm>
          <a:prstGeom prst="rect">
            <a:avLst/>
          </a:prstGeom>
          <a:noFill/>
        </p:spPr>
      </p:pic>
      <p:pic>
        <p:nvPicPr>
          <p:cNvPr id="39" name="Picture 14"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599089" y="4828452"/>
            <a:ext cx="505954" cy="609600"/>
          </a:xfrm>
          <a:prstGeom prst="rect">
            <a:avLst/>
          </a:prstGeom>
          <a:noFill/>
        </p:spPr>
      </p:pic>
      <p:grpSp>
        <p:nvGrpSpPr>
          <p:cNvPr id="40" name="Group 39"/>
          <p:cNvGrpSpPr/>
          <p:nvPr/>
        </p:nvGrpSpPr>
        <p:grpSpPr>
          <a:xfrm>
            <a:off x="3141638" y="5084379"/>
            <a:ext cx="901023" cy="667646"/>
            <a:chOff x="1896161" y="5079124"/>
            <a:chExt cx="901023" cy="667646"/>
          </a:xfrm>
        </p:grpSpPr>
        <p:sp>
          <p:nvSpPr>
            <p:cNvPr id="41" name="Isosceles Triangle 40"/>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42" name="Picture 2" descr="http://www.akinaiblog.com/locale/en/img/email_logo.jpg"/>
            <p:cNvPicPr>
              <a:picLocks noChangeAspect="1" noChangeArrowheads="1"/>
            </p:cNvPicPr>
            <p:nvPr/>
          </p:nvPicPr>
          <p:blipFill>
            <a:blip r:embed="rId4" cstate="print"/>
            <a:srcRect/>
            <a:stretch>
              <a:fillRect/>
            </a:stretch>
          </p:blipFill>
          <p:spPr bwMode="auto">
            <a:xfrm>
              <a:off x="1896161" y="5498822"/>
              <a:ext cx="269895" cy="187753"/>
            </a:xfrm>
            <a:prstGeom prst="rect">
              <a:avLst/>
            </a:prstGeom>
            <a:noFill/>
          </p:spPr>
        </p:pic>
        <p:pic>
          <p:nvPicPr>
            <p:cNvPr id="43"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44" name="Group 43"/>
          <p:cNvGrpSpPr/>
          <p:nvPr/>
        </p:nvGrpSpPr>
        <p:grpSpPr>
          <a:xfrm>
            <a:off x="7871293" y="4769068"/>
            <a:ext cx="901023" cy="667646"/>
            <a:chOff x="1896161" y="5079124"/>
            <a:chExt cx="901023" cy="667646"/>
          </a:xfrm>
        </p:grpSpPr>
        <p:sp>
          <p:nvSpPr>
            <p:cNvPr id="45" name="Isosceles Triangle 44"/>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46" name="Picture 2" descr="http://www.akinaiblog.com/locale/en/img/email_logo.jpg"/>
            <p:cNvPicPr>
              <a:picLocks noChangeAspect="1" noChangeArrowheads="1"/>
            </p:cNvPicPr>
            <p:nvPr/>
          </p:nvPicPr>
          <p:blipFill>
            <a:blip r:embed="rId4" cstate="print"/>
            <a:srcRect/>
            <a:stretch>
              <a:fillRect/>
            </a:stretch>
          </p:blipFill>
          <p:spPr bwMode="auto">
            <a:xfrm>
              <a:off x="1896161" y="5498822"/>
              <a:ext cx="269895" cy="187753"/>
            </a:xfrm>
            <a:prstGeom prst="rect">
              <a:avLst/>
            </a:prstGeom>
            <a:noFill/>
          </p:spPr>
        </p:pic>
        <p:pic>
          <p:nvPicPr>
            <p:cNvPr id="47"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sp>
        <p:nvSpPr>
          <p:cNvPr id="48" name="TextBox 47"/>
          <p:cNvSpPr txBox="1"/>
          <p:nvPr/>
        </p:nvSpPr>
        <p:spPr>
          <a:xfrm>
            <a:off x="378376" y="5538955"/>
            <a:ext cx="2385848" cy="400110"/>
          </a:xfrm>
          <a:prstGeom prst="rect">
            <a:avLst/>
          </a:prstGeom>
          <a:noFill/>
        </p:spPr>
        <p:txBody>
          <a:bodyPr wrap="square" rtlCol="0">
            <a:spAutoFit/>
          </a:bodyPr>
          <a:lstStyle/>
          <a:p>
            <a:r>
              <a:rPr lang="en-US" sz="2000" b="1" dirty="0" smtClean="0">
                <a:solidFill>
                  <a:schemeClr val="accent1">
                    <a:lumMod val="50000"/>
                  </a:schemeClr>
                </a:solidFill>
              </a:rPr>
              <a:t>Internal Network</a:t>
            </a:r>
            <a:endParaRPr lang="en-US" sz="2000" b="1" dirty="0">
              <a:solidFill>
                <a:schemeClr val="accent1">
                  <a:lumMod val="50000"/>
                </a:schemeClr>
              </a:solidFill>
            </a:endParaRPr>
          </a:p>
        </p:txBody>
      </p:sp>
      <p:grpSp>
        <p:nvGrpSpPr>
          <p:cNvPr id="49" name="Group 33"/>
          <p:cNvGrpSpPr/>
          <p:nvPr/>
        </p:nvGrpSpPr>
        <p:grpSpPr>
          <a:xfrm>
            <a:off x="1569567" y="4188372"/>
            <a:ext cx="374847" cy="428236"/>
            <a:chOff x="985464" y="4724400"/>
            <a:chExt cx="451047" cy="504436"/>
          </a:xfrm>
        </p:grpSpPr>
        <p:pic>
          <p:nvPicPr>
            <p:cNvPr id="50" name="Picture 46" descr="\\showsrus\Images\Illustrations-Icons\xp icons\XP icon other options.png"/>
            <p:cNvPicPr>
              <a:picLocks noChangeAspect="1" noChangeArrowheads="1"/>
            </p:cNvPicPr>
            <p:nvPr/>
          </p:nvPicPr>
          <p:blipFill>
            <a:blip r:embed="rId7" cstate="print"/>
            <a:srcRect/>
            <a:stretch>
              <a:fillRect/>
            </a:stretch>
          </p:blipFill>
          <p:spPr bwMode="auto">
            <a:xfrm>
              <a:off x="985464" y="4724400"/>
              <a:ext cx="451047" cy="504436"/>
            </a:xfrm>
            <a:prstGeom prst="rect">
              <a:avLst/>
            </a:prstGeom>
            <a:noFill/>
            <a:effectLst>
              <a:glow rad="228600">
                <a:srgbClr val="FFFF00">
                  <a:alpha val="40000"/>
                </a:srgbClr>
              </a:glow>
            </a:effectLst>
          </p:spPr>
        </p:pic>
        <p:pic>
          <p:nvPicPr>
            <p:cNvPr id="51" name="Picture 40" descr="services icon"/>
            <p:cNvPicPr>
              <a:picLocks noChangeAspect="1" noChangeArrowheads="1"/>
            </p:cNvPicPr>
            <p:nvPr/>
          </p:nvPicPr>
          <p:blipFill>
            <a:blip r:embed="rId8" cstate="print"/>
            <a:srcRect/>
            <a:stretch>
              <a:fillRect/>
            </a:stretch>
          </p:blipFill>
          <p:spPr bwMode="auto">
            <a:xfrm>
              <a:off x="1066800" y="4800600"/>
              <a:ext cx="336374" cy="327200"/>
            </a:xfrm>
            <a:prstGeom prst="rect">
              <a:avLst/>
            </a:prstGeom>
            <a:noFill/>
            <a:ln w="9525">
              <a:noFill/>
              <a:miter lim="800000"/>
              <a:headEnd/>
              <a:tailEnd/>
            </a:ln>
          </p:spPr>
        </p:pic>
      </p:grpSp>
      <p:grpSp>
        <p:nvGrpSpPr>
          <p:cNvPr id="52" name="Group 51"/>
          <p:cNvGrpSpPr/>
          <p:nvPr/>
        </p:nvGrpSpPr>
        <p:grpSpPr>
          <a:xfrm>
            <a:off x="2404242" y="3775841"/>
            <a:ext cx="844888" cy="667646"/>
            <a:chOff x="1952296" y="5079124"/>
            <a:chExt cx="844888" cy="667646"/>
          </a:xfrm>
        </p:grpSpPr>
        <p:sp>
          <p:nvSpPr>
            <p:cNvPr id="53" name="Isosceles Triangle 52"/>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55"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56" name="Group 55"/>
          <p:cNvGrpSpPr/>
          <p:nvPr/>
        </p:nvGrpSpPr>
        <p:grpSpPr>
          <a:xfrm>
            <a:off x="3157402" y="3344916"/>
            <a:ext cx="901023" cy="667646"/>
            <a:chOff x="1896161" y="5079124"/>
            <a:chExt cx="901023" cy="667646"/>
          </a:xfrm>
        </p:grpSpPr>
        <p:sp>
          <p:nvSpPr>
            <p:cNvPr id="57" name="Isosceles Triangle 56"/>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58" name="Picture 2" descr="http://www.akinaiblog.com/locale/en/img/email_logo.jpg"/>
            <p:cNvPicPr>
              <a:picLocks noChangeAspect="1" noChangeArrowheads="1"/>
            </p:cNvPicPr>
            <p:nvPr/>
          </p:nvPicPr>
          <p:blipFill>
            <a:blip r:embed="rId4" cstate="print"/>
            <a:srcRect/>
            <a:stretch>
              <a:fillRect/>
            </a:stretch>
          </p:blipFill>
          <p:spPr bwMode="auto">
            <a:xfrm>
              <a:off x="1896161" y="5498822"/>
              <a:ext cx="269895" cy="187753"/>
            </a:xfrm>
            <a:prstGeom prst="rect">
              <a:avLst/>
            </a:prstGeom>
            <a:noFill/>
          </p:spPr>
        </p:pic>
        <p:pic>
          <p:nvPicPr>
            <p:cNvPr id="59"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60" name="Group 59"/>
          <p:cNvGrpSpPr/>
          <p:nvPr/>
        </p:nvGrpSpPr>
        <p:grpSpPr>
          <a:xfrm>
            <a:off x="3924658" y="3986048"/>
            <a:ext cx="901023" cy="667646"/>
            <a:chOff x="1896161" y="5079124"/>
            <a:chExt cx="901023" cy="667646"/>
          </a:xfrm>
        </p:grpSpPr>
        <p:sp>
          <p:nvSpPr>
            <p:cNvPr id="61" name="Isosceles Triangle 60"/>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62" name="Picture 2" descr="http://www.akinaiblog.com/locale/en/img/email_logo.jpg"/>
            <p:cNvPicPr>
              <a:picLocks noChangeAspect="1" noChangeArrowheads="1"/>
            </p:cNvPicPr>
            <p:nvPr/>
          </p:nvPicPr>
          <p:blipFill>
            <a:blip r:embed="rId4" cstate="print"/>
            <a:srcRect/>
            <a:stretch>
              <a:fillRect/>
            </a:stretch>
          </p:blipFill>
          <p:spPr bwMode="auto">
            <a:xfrm>
              <a:off x="1896161" y="5498822"/>
              <a:ext cx="269895" cy="187753"/>
            </a:xfrm>
            <a:prstGeom prst="rect">
              <a:avLst/>
            </a:prstGeom>
            <a:noFill/>
          </p:spPr>
        </p:pic>
        <p:pic>
          <p:nvPicPr>
            <p:cNvPr id="63"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64" name="Group 63"/>
          <p:cNvGrpSpPr/>
          <p:nvPr/>
        </p:nvGrpSpPr>
        <p:grpSpPr>
          <a:xfrm>
            <a:off x="4012324" y="4784833"/>
            <a:ext cx="844888" cy="667646"/>
            <a:chOff x="1952296" y="5079124"/>
            <a:chExt cx="844888" cy="667646"/>
          </a:xfrm>
        </p:grpSpPr>
        <p:sp>
          <p:nvSpPr>
            <p:cNvPr id="65" name="Isosceles Triangle 64"/>
            <p:cNvSpPr/>
            <p:nvPr/>
          </p:nvSpPr>
          <p:spPr bwMode="auto">
            <a:xfrm>
              <a:off x="1952296" y="5089634"/>
              <a:ext cx="844888" cy="657136"/>
            </a:xfrm>
            <a:prstGeom prst="triangle">
              <a:avLst/>
            </a:prstGeom>
            <a:gradFill flip="none" rotWithShape="1">
              <a:gsLst>
                <a:gs pos="0">
                  <a:schemeClr val="accent2">
                    <a:lumMod val="25000"/>
                  </a:schemeClr>
                </a:gs>
                <a:gs pos="40000">
                  <a:schemeClr val="accent2">
                    <a:lumMod val="50000"/>
                  </a:schemeClr>
                </a:gs>
                <a:gs pos="100000">
                  <a:schemeClr val="accent2">
                    <a:lumMod val="90000"/>
                  </a:schemeClr>
                </a:gs>
              </a:gsLst>
              <a:lin ang="18900000" scaled="1"/>
              <a:tileRect/>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pic>
          <p:nvPicPr>
            <p:cNvPr id="67" name="Picture 48" descr="XP_Man"/>
            <p:cNvPicPr>
              <a:picLocks noChangeAspect="1" noChangeArrowheads="1"/>
            </p:cNvPicPr>
            <p:nvPr/>
          </p:nvPicPr>
          <p:blipFill>
            <a:blip r:embed="rId6" cstate="print"/>
            <a:srcRect/>
            <a:stretch>
              <a:fillRect/>
            </a:stretch>
          </p:blipFill>
          <p:spPr bwMode="auto">
            <a:xfrm>
              <a:off x="2046172" y="5079124"/>
              <a:ext cx="231226" cy="310013"/>
            </a:xfrm>
            <a:prstGeom prst="rect">
              <a:avLst/>
            </a:prstGeom>
            <a:noFill/>
            <a:ln w="9525">
              <a:noFill/>
              <a:miter lim="800000"/>
              <a:headEnd/>
              <a:tailEnd/>
            </a:ln>
          </p:spPr>
        </p:pic>
      </p:grpSp>
      <p:grpSp>
        <p:nvGrpSpPr>
          <p:cNvPr id="72" name="Group 33"/>
          <p:cNvGrpSpPr/>
          <p:nvPr/>
        </p:nvGrpSpPr>
        <p:grpSpPr>
          <a:xfrm>
            <a:off x="3393112" y="4351282"/>
            <a:ext cx="374847" cy="428236"/>
            <a:chOff x="985464" y="4724400"/>
            <a:chExt cx="451047" cy="504436"/>
          </a:xfrm>
        </p:grpSpPr>
        <p:pic>
          <p:nvPicPr>
            <p:cNvPr id="73" name="Picture 46" descr="\\showsrus\Images\Illustrations-Icons\xp icons\XP icon other options.png"/>
            <p:cNvPicPr>
              <a:picLocks noChangeAspect="1" noChangeArrowheads="1"/>
            </p:cNvPicPr>
            <p:nvPr/>
          </p:nvPicPr>
          <p:blipFill>
            <a:blip r:embed="rId7" cstate="print"/>
            <a:srcRect/>
            <a:stretch>
              <a:fillRect/>
            </a:stretch>
          </p:blipFill>
          <p:spPr bwMode="auto">
            <a:xfrm>
              <a:off x="985464" y="4724400"/>
              <a:ext cx="451047" cy="504436"/>
            </a:xfrm>
            <a:prstGeom prst="rect">
              <a:avLst/>
            </a:prstGeom>
            <a:noFill/>
            <a:effectLst>
              <a:glow rad="228600">
                <a:srgbClr val="FFFF00">
                  <a:alpha val="40000"/>
                </a:srgbClr>
              </a:glow>
            </a:effectLst>
          </p:spPr>
        </p:pic>
        <p:pic>
          <p:nvPicPr>
            <p:cNvPr id="74" name="Picture 40" descr="services icon"/>
            <p:cNvPicPr>
              <a:picLocks noChangeAspect="1" noChangeArrowheads="1"/>
            </p:cNvPicPr>
            <p:nvPr/>
          </p:nvPicPr>
          <p:blipFill>
            <a:blip r:embed="rId8" cstate="print"/>
            <a:srcRect/>
            <a:stretch>
              <a:fillRect/>
            </a:stretch>
          </p:blipFill>
          <p:spPr bwMode="auto">
            <a:xfrm>
              <a:off x="1066800" y="4800600"/>
              <a:ext cx="336374" cy="327200"/>
            </a:xfrm>
            <a:prstGeom prst="rect">
              <a:avLst/>
            </a:prstGeom>
            <a:noFill/>
            <a:ln w="9525">
              <a:noFill/>
              <a:miter lim="800000"/>
              <a:headEnd/>
              <a:tailEnd/>
            </a:ln>
          </p:spPr>
        </p:pic>
      </p:grpSp>
      <p:sp>
        <p:nvSpPr>
          <p:cNvPr id="75" name="TextBox 74"/>
          <p:cNvSpPr txBox="1"/>
          <p:nvPr/>
        </p:nvSpPr>
        <p:spPr>
          <a:xfrm>
            <a:off x="5933095" y="5533699"/>
            <a:ext cx="2385848" cy="400110"/>
          </a:xfrm>
          <a:prstGeom prst="rect">
            <a:avLst/>
          </a:prstGeom>
          <a:noFill/>
        </p:spPr>
        <p:txBody>
          <a:bodyPr wrap="square" rtlCol="0">
            <a:spAutoFit/>
          </a:bodyPr>
          <a:lstStyle/>
          <a:p>
            <a:r>
              <a:rPr lang="en-US" sz="2000" b="1" dirty="0" smtClean="0">
                <a:solidFill>
                  <a:schemeClr val="accent1">
                    <a:lumMod val="50000"/>
                  </a:schemeClr>
                </a:solidFill>
              </a:rPr>
              <a:t>Perimeter Network</a:t>
            </a:r>
            <a:endParaRPr lang="en-US" sz="2000" b="1" dirty="0">
              <a:solidFill>
                <a:schemeClr val="accent1">
                  <a:lumMod val="50000"/>
                </a:schemeClr>
              </a:solidFill>
            </a:endParaRPr>
          </a:p>
        </p:txBody>
      </p:sp>
      <p:pic>
        <p:nvPicPr>
          <p:cNvPr id="27" name="Picture 77" descr="XML Web Service Ice"/>
          <p:cNvPicPr>
            <a:picLocks noChangeAspect="1" noChangeArrowheads="1"/>
          </p:cNvPicPr>
          <p:nvPr/>
        </p:nvPicPr>
        <p:blipFill>
          <a:blip r:embed="rId9" cstate="print"/>
          <a:srcRect/>
          <a:stretch>
            <a:fillRect/>
          </a:stretch>
        </p:blipFill>
        <p:spPr bwMode="auto">
          <a:xfrm>
            <a:off x="4472151" y="4836788"/>
            <a:ext cx="277872" cy="323852"/>
          </a:xfrm>
          <a:prstGeom prst="rect">
            <a:avLst/>
          </a:prstGeom>
          <a:noFill/>
        </p:spPr>
      </p:pic>
      <p:pic>
        <p:nvPicPr>
          <p:cNvPr id="76" name="Picture 77" descr="XML Web Service Ice"/>
          <p:cNvPicPr>
            <a:picLocks noChangeAspect="1" noChangeArrowheads="1"/>
          </p:cNvPicPr>
          <p:nvPr/>
        </p:nvPicPr>
        <p:blipFill>
          <a:blip r:embed="rId9" cstate="print"/>
          <a:srcRect/>
          <a:stretch>
            <a:fillRect/>
          </a:stretch>
        </p:blipFill>
        <p:spPr bwMode="auto">
          <a:xfrm>
            <a:off x="4435365" y="4032746"/>
            <a:ext cx="277872" cy="323852"/>
          </a:xfrm>
          <a:prstGeom prst="rect">
            <a:avLst/>
          </a:prstGeom>
          <a:noFill/>
        </p:spPr>
      </p:pic>
      <p:pic>
        <p:nvPicPr>
          <p:cNvPr id="77" name="Picture 77" descr="XML Web Service Ice"/>
          <p:cNvPicPr>
            <a:picLocks noChangeAspect="1" noChangeArrowheads="1"/>
          </p:cNvPicPr>
          <p:nvPr/>
        </p:nvPicPr>
        <p:blipFill>
          <a:blip r:embed="rId9" cstate="print"/>
          <a:srcRect/>
          <a:stretch>
            <a:fillRect/>
          </a:stretch>
        </p:blipFill>
        <p:spPr bwMode="auto">
          <a:xfrm>
            <a:off x="2795751" y="3801519"/>
            <a:ext cx="277872" cy="323852"/>
          </a:xfrm>
          <a:prstGeom prst="rect">
            <a:avLst/>
          </a:prstGeom>
          <a:noFill/>
        </p:spPr>
      </p:pic>
      <p:pic>
        <p:nvPicPr>
          <p:cNvPr id="78" name="Picture 77" descr="XML Web Service Ice"/>
          <p:cNvPicPr>
            <a:picLocks noChangeAspect="1" noChangeArrowheads="1"/>
          </p:cNvPicPr>
          <p:nvPr/>
        </p:nvPicPr>
        <p:blipFill>
          <a:blip r:embed="rId9" cstate="print"/>
          <a:srcRect/>
          <a:stretch>
            <a:fillRect/>
          </a:stretch>
        </p:blipFill>
        <p:spPr bwMode="auto">
          <a:xfrm>
            <a:off x="8350468" y="4805256"/>
            <a:ext cx="277872" cy="323852"/>
          </a:xfrm>
          <a:prstGeom prst="rect">
            <a:avLst/>
          </a:prstGeom>
          <a:noFill/>
        </p:spPr>
      </p:pic>
      <p:grpSp>
        <p:nvGrpSpPr>
          <p:cNvPr id="79" name="Group 78"/>
          <p:cNvGrpSpPr/>
          <p:nvPr/>
        </p:nvGrpSpPr>
        <p:grpSpPr>
          <a:xfrm>
            <a:off x="6064468" y="3237188"/>
            <a:ext cx="525517" cy="735724"/>
            <a:chOff x="1303282" y="1450428"/>
            <a:chExt cx="442781" cy="712074"/>
          </a:xfrm>
        </p:grpSpPr>
        <p:pic>
          <p:nvPicPr>
            <p:cNvPr id="80" name="Picture 79" descr="C:\Users\mattstee\AppData\Local\Microsoft\Windows\Temporary Internet Files\Content.IE5\3XT1BMAZ\MCj04352420000[1].png"/>
            <p:cNvPicPr>
              <a:picLocks noChangeAspect="1" noChangeArrowheads="1"/>
            </p:cNvPicPr>
            <p:nvPr/>
          </p:nvPicPr>
          <p:blipFill>
            <a:blip r:embed="rId10" cstate="print"/>
            <a:srcRect/>
            <a:stretch>
              <a:fillRect/>
            </a:stretch>
          </p:blipFill>
          <p:spPr bwMode="auto">
            <a:xfrm>
              <a:off x="1376029" y="1450428"/>
              <a:ext cx="370034" cy="712074"/>
            </a:xfrm>
            <a:prstGeom prst="rect">
              <a:avLst/>
            </a:prstGeom>
            <a:noFill/>
          </p:spPr>
        </p:pic>
        <p:pic>
          <p:nvPicPr>
            <p:cNvPr id="81" name="Picture 77" descr="XML Web Service Ice"/>
            <p:cNvPicPr>
              <a:picLocks noChangeAspect="1" noChangeArrowheads="1"/>
            </p:cNvPicPr>
            <p:nvPr/>
          </p:nvPicPr>
          <p:blipFill>
            <a:blip r:embed="rId9" cstate="print"/>
            <a:srcRect/>
            <a:stretch>
              <a:fillRect/>
            </a:stretch>
          </p:blipFill>
          <p:spPr bwMode="auto">
            <a:xfrm>
              <a:off x="1303282" y="1730980"/>
              <a:ext cx="277872" cy="323852"/>
            </a:xfrm>
            <a:prstGeom prst="rect">
              <a:avLst/>
            </a:prstGeom>
            <a:noFill/>
          </p:spPr>
        </p:pic>
      </p:grpSp>
      <p:grpSp>
        <p:nvGrpSpPr>
          <p:cNvPr id="82" name="Group 81"/>
          <p:cNvGrpSpPr/>
          <p:nvPr/>
        </p:nvGrpSpPr>
        <p:grpSpPr>
          <a:xfrm>
            <a:off x="8145517" y="3352802"/>
            <a:ext cx="562304" cy="688427"/>
            <a:chOff x="1303282" y="1450428"/>
            <a:chExt cx="442781" cy="712074"/>
          </a:xfrm>
        </p:grpSpPr>
        <p:pic>
          <p:nvPicPr>
            <p:cNvPr id="83" name="Picture 82" descr="C:\Users\mattstee\AppData\Local\Microsoft\Windows\Temporary Internet Files\Content.IE5\3XT1BMAZ\MCj04352420000[1].png"/>
            <p:cNvPicPr>
              <a:picLocks noChangeAspect="1" noChangeArrowheads="1"/>
            </p:cNvPicPr>
            <p:nvPr/>
          </p:nvPicPr>
          <p:blipFill>
            <a:blip r:embed="rId10" cstate="print"/>
            <a:srcRect/>
            <a:stretch>
              <a:fillRect/>
            </a:stretch>
          </p:blipFill>
          <p:spPr bwMode="auto">
            <a:xfrm>
              <a:off x="1376029" y="1450428"/>
              <a:ext cx="370034" cy="712074"/>
            </a:xfrm>
            <a:prstGeom prst="rect">
              <a:avLst/>
            </a:prstGeom>
            <a:noFill/>
          </p:spPr>
        </p:pic>
        <p:pic>
          <p:nvPicPr>
            <p:cNvPr id="84" name="Picture 77" descr="XML Web Service Ice"/>
            <p:cNvPicPr>
              <a:picLocks noChangeAspect="1" noChangeArrowheads="1"/>
            </p:cNvPicPr>
            <p:nvPr/>
          </p:nvPicPr>
          <p:blipFill>
            <a:blip r:embed="rId9" cstate="print"/>
            <a:srcRect/>
            <a:stretch>
              <a:fillRect/>
            </a:stretch>
          </p:blipFill>
          <p:spPr bwMode="auto">
            <a:xfrm>
              <a:off x="1303282" y="1730980"/>
              <a:ext cx="277872" cy="323852"/>
            </a:xfrm>
            <a:prstGeom prst="rect">
              <a:avLst/>
            </a:prstGeom>
            <a:noFill/>
          </p:spPr>
        </p:pic>
      </p:grpSp>
      <p:sp>
        <p:nvSpPr>
          <p:cNvPr id="85" name="Left-Right Arrow 84"/>
          <p:cNvSpPr/>
          <p:nvPr/>
        </p:nvSpPr>
        <p:spPr bwMode="auto">
          <a:xfrm rot="20739465">
            <a:off x="4792492" y="3908057"/>
            <a:ext cx="1023665" cy="157562"/>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6" name="Left-Right Arrow 85"/>
          <p:cNvSpPr/>
          <p:nvPr/>
        </p:nvSpPr>
        <p:spPr bwMode="auto">
          <a:xfrm rot="16200000">
            <a:off x="8162114" y="4320824"/>
            <a:ext cx="678161" cy="150502"/>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8" name="Rounded Rectangle 87"/>
          <p:cNvSpPr/>
          <p:nvPr/>
        </p:nvSpPr>
        <p:spPr bwMode="auto">
          <a:xfrm>
            <a:off x="630620" y="1629103"/>
            <a:ext cx="3531475" cy="1292773"/>
          </a:xfrm>
          <a:prstGeom prst="roundRect">
            <a:avLst/>
          </a:prstGeom>
          <a:noFill/>
          <a:ln w="15875" cap="flat" cmpd="sng" algn="ctr">
            <a:solidFill>
              <a:srgbClr val="FFFFFF">
                <a:lumMod val="50000"/>
              </a:srgb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b="1" dirty="0" smtClean="0">
                <a:solidFill>
                  <a:schemeClr val="tx2">
                    <a:lumMod val="50000"/>
                  </a:schemeClr>
                </a:solidFill>
                <a:latin typeface="Arial" charset="0"/>
              </a:rPr>
              <a:t>  59 Federations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1" i="0" u="none" strike="noStrike" kern="1200" cap="none" spc="0" normalizeH="0" baseline="0" noProof="0" dirty="0" smtClean="0">
                <a:ln>
                  <a:noFill/>
                </a:ln>
                <a:solidFill>
                  <a:schemeClr val="tx2">
                    <a:lumMod val="50000"/>
                  </a:schemeClr>
                </a:solidFill>
                <a:effectLst/>
                <a:uLnTx/>
                <a:uFillTx/>
                <a:latin typeface="Arial" charset="0"/>
                <a:ea typeface="+mn-ea"/>
                <a:cs typeface="+mn-cs"/>
              </a:rPr>
              <a:t>  29</a:t>
            </a:r>
            <a:r>
              <a:rPr kumimoji="0" lang="en-US" sz="1800" b="1" i="0" u="none" strike="noStrike" kern="1200" cap="none" spc="0" normalizeH="0" noProof="0" dirty="0" smtClean="0">
                <a:ln>
                  <a:noFill/>
                </a:ln>
                <a:solidFill>
                  <a:schemeClr val="tx2">
                    <a:lumMod val="50000"/>
                  </a:schemeClr>
                </a:solidFill>
                <a:effectLst/>
                <a:uLnTx/>
                <a:uFillTx/>
                <a:latin typeface="Arial" charset="0"/>
                <a:ea typeface="+mn-ea"/>
                <a:cs typeface="+mn-cs"/>
              </a:rPr>
              <a:t> unique partners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b="1" dirty="0" smtClean="0">
                <a:solidFill>
                  <a:schemeClr val="tx2">
                    <a:lumMod val="50000"/>
                  </a:schemeClr>
                </a:solidFill>
                <a:latin typeface="Arial" charset="0"/>
              </a:rPr>
              <a:t>  Using Ping, IBM, &amp; Others</a:t>
            </a:r>
            <a:endParaRPr kumimoji="0" lang="en-US" sz="1800" b="1" i="0" u="none" strike="noStrike" kern="1200" cap="none" spc="0" normalizeH="0" noProof="0" dirty="0" smtClean="0">
              <a:ln>
                <a:noFill/>
              </a:ln>
              <a:solidFill>
                <a:schemeClr val="tx2">
                  <a:lumMod val="50000"/>
                </a:schemeClr>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b="1" baseline="0" dirty="0" smtClean="0">
                <a:solidFill>
                  <a:schemeClr val="tx2">
                    <a:lumMod val="50000"/>
                  </a:schemeClr>
                </a:solidFill>
                <a:latin typeface="Arial" charset="0"/>
              </a:rPr>
              <a:t>  Worldwide</a:t>
            </a:r>
            <a:r>
              <a:rPr lang="en-US" b="1" dirty="0" smtClean="0">
                <a:solidFill>
                  <a:schemeClr val="tx2">
                    <a:lumMod val="50000"/>
                  </a:schemeClr>
                </a:solidFill>
                <a:latin typeface="Arial" charset="0"/>
              </a:rPr>
              <a:t> usage</a:t>
            </a:r>
            <a:endParaRPr kumimoji="0" lang="en-US" sz="1800" b="1" i="0" u="none" strike="noStrike" kern="1200" cap="none" spc="0" normalizeH="0" baseline="0" noProof="0" dirty="0" smtClean="0">
              <a:ln>
                <a:noFill/>
              </a:ln>
              <a:solidFill>
                <a:schemeClr val="tx2">
                  <a:lumMod val="50000"/>
                </a:schemeClr>
              </a:solidFill>
              <a:effectLst/>
              <a:uLnTx/>
              <a:uFillTx/>
              <a:latin typeface="Arial" charset="0"/>
              <a:ea typeface="+mn-ea"/>
              <a:cs typeface="+mn-cs"/>
            </a:endParaRPr>
          </a:p>
        </p:txBody>
      </p:sp>
      <p:sp>
        <p:nvSpPr>
          <p:cNvPr id="89" name="Rounded Rectangle 88"/>
          <p:cNvSpPr/>
          <p:nvPr/>
        </p:nvSpPr>
        <p:spPr bwMode="auto">
          <a:xfrm>
            <a:off x="5864772" y="1623839"/>
            <a:ext cx="2937640" cy="1292773"/>
          </a:xfrm>
          <a:prstGeom prst="roundRect">
            <a:avLst/>
          </a:prstGeom>
          <a:noFill/>
          <a:ln w="15875" cap="flat" cmpd="sng" algn="ctr">
            <a:solidFill>
              <a:srgbClr val="FFFFFF">
                <a:lumMod val="50000"/>
              </a:srgb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1" i="0" u="none" strike="noStrike" kern="1200" cap="none" spc="0" normalizeH="0" baseline="0" noProof="0" dirty="0" smtClean="0">
                <a:ln>
                  <a:noFill/>
                </a:ln>
                <a:solidFill>
                  <a:schemeClr val="tx2">
                    <a:lumMod val="50000"/>
                  </a:schemeClr>
                </a:solidFill>
                <a:effectLst/>
                <a:uLnTx/>
                <a:uFillTx/>
                <a:latin typeface="Arial" charset="0"/>
                <a:ea typeface="+mn-ea"/>
                <a:cs typeface="+mn-cs"/>
              </a:rPr>
              <a:t>  Corp (Internal)</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b="1" noProof="0" dirty="0" smtClean="0">
                <a:solidFill>
                  <a:schemeClr val="tx2">
                    <a:lumMod val="50000"/>
                  </a:schemeClr>
                </a:solidFill>
                <a:latin typeface="Arial" charset="0"/>
              </a:rPr>
              <a:t>  Live ID / Passport</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1" i="0" u="none" strike="noStrike" kern="1200" cap="none" spc="0" normalizeH="0" dirty="0" smtClean="0">
                <a:ln>
                  <a:noFill/>
                </a:ln>
                <a:solidFill>
                  <a:schemeClr val="tx2">
                    <a:lumMod val="50000"/>
                  </a:schemeClr>
                </a:solidFill>
                <a:effectLst/>
                <a:uLnTx/>
                <a:uFillTx/>
                <a:latin typeface="Arial" charset="0"/>
                <a:ea typeface="+mn-ea"/>
                <a:cs typeface="+mn-cs"/>
              </a:rPr>
              <a:t>  Self</a:t>
            </a:r>
            <a:endParaRPr kumimoji="0" lang="en-US" sz="1800" b="1" i="0" u="none" strike="noStrike" kern="1200" cap="none" spc="0" normalizeH="0" baseline="0" noProof="0" dirty="0" smtClean="0">
              <a:ln>
                <a:noFill/>
              </a:ln>
              <a:solidFill>
                <a:schemeClr val="tx2">
                  <a:lumMod val="50000"/>
                </a:schemeClr>
              </a:solidFill>
              <a:effectLst/>
              <a:uLnTx/>
              <a:uFillTx/>
              <a:latin typeface="Arial" charset="0"/>
              <a:ea typeface="+mn-ea"/>
              <a:cs typeface="+mn-cs"/>
            </a:endParaRPr>
          </a:p>
        </p:txBody>
      </p:sp>
      <p:sp>
        <p:nvSpPr>
          <p:cNvPr id="66" name="TextBox 65"/>
          <p:cNvSpPr txBox="1"/>
          <p:nvPr/>
        </p:nvSpPr>
        <p:spPr>
          <a:xfrm>
            <a:off x="6779172" y="3279228"/>
            <a:ext cx="1114097" cy="369332"/>
          </a:xfrm>
          <a:prstGeom prst="rect">
            <a:avLst/>
          </a:prstGeom>
          <a:noFill/>
        </p:spPr>
        <p:txBody>
          <a:bodyPr wrap="square" rtlCol="0">
            <a:spAutoFit/>
          </a:bodyPr>
          <a:lstStyle/>
          <a:p>
            <a:r>
              <a:rPr lang="en-US" dirty="0" smtClean="0"/>
              <a:t>FS Proxies</a:t>
            </a:r>
            <a:endParaRPr lang="en-US" dirty="0"/>
          </a:p>
        </p:txBody>
      </p:sp>
    </p:spTree>
    <p:custDataLst>
      <p:tags r:id="rId1"/>
    </p:custDataLst>
    <p:extLst>
      <p:ext uri="{BB962C8B-B14F-4D97-AF65-F5344CB8AC3E}">
        <p14:creationId xmlns:p14="http://schemas.microsoft.com/office/powerpoint/2007/7/12/main" xmlns="" val="1486815983"/>
      </p:ext>
    </p:extLst>
  </p:cSld>
  <p:clrMapOvr>
    <a:masterClrMapping/>
  </p:clrMapOvr>
  <p:transition advTm="26056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Agenda</a:t>
            </a:r>
            <a:endParaRPr lang="en-US" dirty="0"/>
          </a:p>
        </p:txBody>
      </p:sp>
      <p:sp>
        <p:nvSpPr>
          <p:cNvPr id="5" name="Rounded Rectangle 4"/>
          <p:cNvSpPr/>
          <p:nvPr/>
        </p:nvSpPr>
        <p:spPr bwMode="auto">
          <a:xfrm>
            <a:off x="504497" y="945936"/>
            <a:ext cx="6400800" cy="594360"/>
          </a:xfrm>
          <a:prstGeom prst="roundRect">
            <a:avLst/>
          </a:prstGeom>
          <a:gradFill flip="none" rotWithShape="1">
            <a:gsLst>
              <a:gs pos="0">
                <a:schemeClr val="accent3">
                  <a:shade val="15000"/>
                  <a:satMod val="180000"/>
                  <a:alpha val="50000"/>
                </a:schemeClr>
              </a:gs>
              <a:gs pos="50000">
                <a:schemeClr val="accent3">
                  <a:shade val="45000"/>
                  <a:satMod val="170000"/>
                  <a:alpha val="50000"/>
                </a:schemeClr>
              </a:gs>
              <a:gs pos="70000">
                <a:schemeClr val="accent3">
                  <a:tint val="99000"/>
                  <a:shade val="65000"/>
                  <a:satMod val="155000"/>
                  <a:alpha val="25000"/>
                </a:schemeClr>
              </a:gs>
              <a:gs pos="100000">
                <a:schemeClr val="accent3">
                  <a:tint val="95500"/>
                  <a:shade val="100000"/>
                  <a:satMod val="155000"/>
                  <a:alpha val="0"/>
                </a:schemeClr>
              </a:gs>
            </a:gsLst>
            <a:lin ang="27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00B0F0"/>
                </a:solidFill>
                <a:effectLst>
                  <a:outerShdw blurRad="38100" dist="38100" dir="2700000" algn="tl">
                    <a:srgbClr val="000000">
                      <a:alpha val="43137"/>
                    </a:srgbClr>
                  </a:outerShdw>
                </a:effectLst>
                <a:latin typeface="Calibri" pitchFamily="34" charset="0"/>
              </a:rPr>
              <a:t>Federating identities</a:t>
            </a:r>
          </a:p>
        </p:txBody>
      </p:sp>
      <p:sp>
        <p:nvSpPr>
          <p:cNvPr id="8" name="Rounded Rectangle 7"/>
          <p:cNvSpPr/>
          <p:nvPr/>
        </p:nvSpPr>
        <p:spPr bwMode="auto">
          <a:xfrm>
            <a:off x="499242" y="1834060"/>
            <a:ext cx="6400800" cy="594360"/>
          </a:xfrm>
          <a:prstGeom prst="roundRect">
            <a:avLst/>
          </a:prstGeom>
          <a:gradFill flip="none" rotWithShape="1">
            <a:gsLst>
              <a:gs pos="0">
                <a:schemeClr val="accent1">
                  <a:shade val="15000"/>
                  <a:satMod val="180000"/>
                  <a:alpha val="50000"/>
                </a:schemeClr>
              </a:gs>
              <a:gs pos="50000">
                <a:schemeClr val="accent1">
                  <a:shade val="45000"/>
                  <a:satMod val="170000"/>
                  <a:alpha val="50000"/>
                </a:schemeClr>
              </a:gs>
              <a:gs pos="70000">
                <a:schemeClr val="accent1">
                  <a:tint val="99000"/>
                  <a:shade val="65000"/>
                  <a:satMod val="155000"/>
                  <a:alpha val="25000"/>
                </a:schemeClr>
              </a:gs>
              <a:gs pos="100000">
                <a:schemeClr val="accent1">
                  <a:tint val="95500"/>
                  <a:shade val="100000"/>
                  <a:satMod val="155000"/>
                  <a:alpha val="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bg2">
                    <a:lumMod val="25000"/>
                  </a:schemeClr>
                </a:solidFill>
                <a:effectLst>
                  <a:outerShdw blurRad="38100" dist="38100" dir="2700000" algn="tl">
                    <a:srgbClr val="000000">
                      <a:alpha val="43137"/>
                    </a:srgbClr>
                  </a:outerShdw>
                </a:effectLst>
                <a:latin typeface="Calibri" pitchFamily="34" charset="0"/>
              </a:rPr>
              <a:t>Microsoft IT Federation environment</a:t>
            </a:r>
          </a:p>
        </p:txBody>
      </p:sp>
      <p:sp>
        <p:nvSpPr>
          <p:cNvPr id="9" name="Rounded Rectangle 8"/>
          <p:cNvSpPr/>
          <p:nvPr/>
        </p:nvSpPr>
        <p:spPr bwMode="auto">
          <a:xfrm>
            <a:off x="504502" y="2743180"/>
            <a:ext cx="6400800" cy="59436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chemeClr val="bg1">
                    <a:lumMod val="95000"/>
                    <a:lumOff val="5000"/>
                  </a:schemeClr>
                </a:solidFill>
                <a:effectLst>
                  <a:outerShdw blurRad="38100" dist="38100" dir="2700000" algn="tl">
                    <a:srgbClr val="000000">
                      <a:alpha val="43137"/>
                    </a:srgbClr>
                  </a:outerShdw>
                </a:effectLst>
                <a:latin typeface="Calibri" pitchFamily="34" charset="0"/>
              </a:rPr>
              <a:t>Introducing Geneva Server</a:t>
            </a:r>
          </a:p>
        </p:txBody>
      </p:sp>
      <p:sp>
        <p:nvSpPr>
          <p:cNvPr id="10" name="Rounded Rectangle 9"/>
          <p:cNvSpPr/>
          <p:nvPr/>
        </p:nvSpPr>
        <p:spPr bwMode="auto">
          <a:xfrm>
            <a:off x="520267" y="3557748"/>
            <a:ext cx="6400800" cy="59436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Migrating from ADFS to Geneva</a:t>
            </a:r>
          </a:p>
        </p:txBody>
      </p:sp>
      <p:sp>
        <p:nvSpPr>
          <p:cNvPr id="11" name="Rounded Rectangle 10"/>
          <p:cNvSpPr/>
          <p:nvPr/>
        </p:nvSpPr>
        <p:spPr bwMode="auto">
          <a:xfrm>
            <a:off x="515012" y="4445872"/>
            <a:ext cx="6400800" cy="59436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Identity management when federating</a:t>
            </a:r>
          </a:p>
        </p:txBody>
      </p:sp>
      <p:sp>
        <p:nvSpPr>
          <p:cNvPr id="12" name="Rounded Rectangle 11"/>
          <p:cNvSpPr/>
          <p:nvPr/>
        </p:nvSpPr>
        <p:spPr bwMode="auto">
          <a:xfrm>
            <a:off x="520272" y="5354992"/>
            <a:ext cx="6400800" cy="594360"/>
          </a:xfrm>
          <a:prstGeom prst="roundRect">
            <a:avLst/>
          </a:prstGeom>
          <a:gradFill>
            <a:gsLst>
              <a:gs pos="0">
                <a:srgbClr val="660066"/>
              </a:gs>
              <a:gs pos="50000">
                <a:srgbClr val="800080"/>
              </a:gs>
              <a:gs pos="70000">
                <a:srgbClr val="990099"/>
              </a:gs>
              <a:gs pos="100000">
                <a:srgbClr val="9900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800" dirty="0" smtClean="0">
                <a:solidFill>
                  <a:srgbClr val="FFFFFF"/>
                </a:solidFill>
                <a:effectLst>
                  <a:outerShdw blurRad="38100" dist="38100" dir="2700000" algn="tl">
                    <a:srgbClr val="000000">
                      <a:alpha val="43137"/>
                    </a:srgbClr>
                  </a:outerShdw>
                </a:effectLst>
                <a:latin typeface="Calibri" pitchFamily="34" charset="0"/>
              </a:rPr>
              <a:t>Microsoft IT Federation scenarios</a:t>
            </a:r>
          </a:p>
        </p:txBody>
      </p:sp>
    </p:spTree>
    <p:extLst>
      <p:ext uri="{BB962C8B-B14F-4D97-AF65-F5344CB8AC3E}">
        <p14:creationId xmlns:p14="http://schemas.microsoft.com/office/powerpoint/2007/7/12/main" xmlns="" val="2305510114"/>
      </p:ext>
    </p:extLst>
  </p:cSld>
  <p:clrMapOvr>
    <a:masterClrMapping/>
  </p:clrMapOvr>
  <p:transition advTm="7718">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Geneva Server</a:t>
            </a:r>
            <a:endParaRPr lang="en-US" dirty="0"/>
          </a:p>
        </p:txBody>
      </p:sp>
      <p:sp>
        <p:nvSpPr>
          <p:cNvPr id="3" name="Content Placeholder 2"/>
          <p:cNvSpPr txBox="1">
            <a:spLocks/>
          </p:cNvSpPr>
          <p:nvPr/>
        </p:nvSpPr>
        <p:spPr>
          <a:xfrm>
            <a:off x="381000" y="1411552"/>
            <a:ext cx="8382000" cy="4438138"/>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Security token service for AD</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Identity and federation provider</a:t>
            </a:r>
          </a:p>
          <a:p>
            <a:pPr marL="914400" marR="0" lvl="1" indent="-396875" algn="l" defTabSz="914363" rtl="0" eaLnBrk="1" fontAlgn="auto" latinLnBrk="0" hangingPunct="1">
              <a:lnSpc>
                <a:spcPct val="90000"/>
              </a:lnSpc>
              <a:spcBef>
                <a:spcPct val="20000"/>
              </a:spcBef>
              <a:spcAft>
                <a:spcPts val="0"/>
              </a:spcAft>
              <a:buClrTx/>
              <a:buSzPct val="90000"/>
              <a:tabLst/>
              <a:defRPr/>
            </a:pPr>
            <a:endParaRPr kumimoji="0" lang="en-US"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Federation trust manager</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Automates trust management using metadata</a:t>
            </a:r>
          </a:p>
          <a:p>
            <a:pPr marL="914400" marR="0" lvl="1" indent="-396875" algn="l" defTabSz="914363" rtl="0" eaLnBrk="1" fontAlgn="auto" latinLnBrk="0" hangingPunct="1">
              <a:lnSpc>
                <a:spcPct val="90000"/>
              </a:lnSpc>
              <a:spcBef>
                <a:spcPct val="20000"/>
              </a:spcBef>
              <a:spcAft>
                <a:spcPts val="0"/>
              </a:spcAft>
              <a:buClrTx/>
              <a:buSzPct val="90000"/>
              <a:tabLst/>
              <a:defRPr/>
            </a:pPr>
            <a:endParaRPr kumimoji="0" lang="en-US"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Standards-based and interoperable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WS-* &amp; SAML 2.0 protocols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SAML 1.1 &amp; 2.0 tokens</a:t>
            </a:r>
          </a:p>
          <a:p>
            <a:pPr marL="914400" marR="0" lvl="1" indent="-396875" algn="l" defTabSz="914363" rtl="0" eaLnBrk="1" fontAlgn="auto" latinLnBrk="0" hangingPunct="1">
              <a:lnSpc>
                <a:spcPct val="90000"/>
              </a:lnSpc>
              <a:spcBef>
                <a:spcPct val="20000"/>
              </a:spcBef>
              <a:spcAft>
                <a:spcPts val="0"/>
              </a:spcAft>
              <a:buClrTx/>
              <a:buSzPct val="90000"/>
              <a:tabLst/>
              <a:defRPr/>
            </a:pPr>
            <a:endParaRPr kumimoji="0" lang="en-US"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Managed information card provider for AD</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400" b="0" i="0" u="none" strike="noStrike" kern="1200" cap="none" spc="0" normalizeH="0" baseline="0" noProof="0" dirty="0" err="1" smtClean="0">
                <a:ln>
                  <a:noFill/>
                </a:ln>
                <a:solidFill>
                  <a:srgbClr val="99CC99"/>
                </a:solidFill>
                <a:effectLst/>
                <a:uLnTx/>
                <a:uFillTx/>
                <a:latin typeface="+mn-lt"/>
                <a:ea typeface="+mn-ea"/>
                <a:cs typeface="+mn-cs"/>
              </a:rPr>
              <a:t>CardSpace</a:t>
            </a:r>
            <a:r>
              <a:rPr kumimoji="0" lang="en-US" sz="2400" b="0" i="0" u="none" strike="noStrike" kern="1200" cap="none" spc="0" normalizeH="0" baseline="0" noProof="0" dirty="0" smtClean="0">
                <a:ln>
                  <a:noFill/>
                </a:ln>
                <a:solidFill>
                  <a:srgbClr val="99CC99"/>
                </a:solidFill>
                <a:effectLst/>
                <a:uLnTx/>
                <a:uFillTx/>
                <a:latin typeface="+mn-lt"/>
                <a:ea typeface="+mn-ea"/>
                <a:cs typeface="+mn-cs"/>
              </a:rPr>
              <a:t> and 3</a:t>
            </a:r>
            <a:r>
              <a:rPr kumimoji="0" lang="en-US" sz="2400" b="0" i="0" u="none" strike="noStrike" kern="1200" cap="none" spc="0" normalizeH="0" baseline="30000" noProof="0" dirty="0" smtClean="0">
                <a:ln>
                  <a:noFill/>
                </a:ln>
                <a:solidFill>
                  <a:srgbClr val="99CC99"/>
                </a:solidFill>
                <a:effectLst/>
                <a:uLnTx/>
                <a:uFillTx/>
                <a:latin typeface="+mn-lt"/>
                <a:ea typeface="+mn-ea"/>
                <a:cs typeface="+mn-cs"/>
              </a:rPr>
              <a:t>rd</a:t>
            </a:r>
            <a:r>
              <a:rPr kumimoji="0" lang="en-US" sz="2400" b="0" i="0" u="none" strike="noStrike" kern="1200" cap="none" spc="0" normalizeH="0" baseline="0" noProof="0" dirty="0" smtClean="0">
                <a:ln>
                  <a:noFill/>
                </a:ln>
                <a:solidFill>
                  <a:srgbClr val="99CC99"/>
                </a:solidFill>
                <a:effectLst/>
                <a:uLnTx/>
                <a:uFillTx/>
                <a:latin typeface="+mn-lt"/>
                <a:ea typeface="+mn-ea"/>
                <a:cs typeface="+mn-cs"/>
              </a:rPr>
              <a:t> party identity selectors</a:t>
            </a:r>
          </a:p>
        </p:txBody>
      </p:sp>
    </p:spTree>
    <p:extLst>
      <p:ext uri="{BB962C8B-B14F-4D97-AF65-F5344CB8AC3E}">
        <p14:creationId xmlns:p14="http://schemas.microsoft.com/office/powerpoint/2007/7/12/main" xmlns="" val="460872104"/>
      </p:ext>
    </p:extLst>
  </p:cSld>
  <p:clrMapOvr>
    <a:masterClrMapping/>
  </p:clrMapOvr>
  <p:transition advTm="213765">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2.4|54.7|24.1"/>
</p:tagLst>
</file>

<file path=ppt/tags/tag2.xml><?xml version="1.0" encoding="utf-8"?>
<p:tagLst xmlns:a="http://schemas.openxmlformats.org/drawingml/2006/main" xmlns:r="http://schemas.openxmlformats.org/officeDocument/2006/relationships" xmlns:p="http://schemas.openxmlformats.org/presentationml/2006/main">
  <p:tag name="TIMING" val="|4.2|221.8"/>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0"/>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ags/tag6.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2009-11-12T08:37:59Z</outs:dateTime>
      <outs:isPinned>true</outs:isPinned>
    </outs:relatedDate>
    <outs:relatedDate>
      <outs:type>2</outs:type>
      <outs:displayName>Created</outs:displayName>
      <outs:dateTime>2009-11-12T08:35:51Z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BPuhl</outs:displayName>
          <outs:accountName/>
        </outs:relatedPerson>
      </outs:people>
      <outs:source>0</outs:source>
      <outs:isPinned>true</outs:isPinned>
    </outs:relatedPeopleItem>
    <outs:relatedPeopleItem>
      <outs:category>Last modified by</outs:category>
      <outs:people>
        <outs:relatedPerson>
          <outs:displayName>BPuhl</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31D5B7E-28FB-43CE-BB71-39FFC4B3701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8</TotalTime>
  <Words>1030</Words>
  <Application>Microsoft Office PowerPoint</Application>
  <PresentationFormat>On-screen Show (4:3)</PresentationFormat>
  <Paragraphs>328</Paragraphs>
  <Slides>38</Slides>
  <Notes>37</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TechEd09_Europe</vt:lpstr>
      <vt:lpstr>TechEd09_Europe template</vt:lpstr>
      <vt:lpstr>Slide 1</vt:lpstr>
      <vt:lpstr>Microsoft IT: Federating the Enterprise Using Microsoft Active Directory Federation Services </vt:lpstr>
      <vt:lpstr>Agenda</vt:lpstr>
      <vt:lpstr>Orgs Have to Extend Access</vt:lpstr>
      <vt:lpstr>User Password Proliferation</vt:lpstr>
      <vt:lpstr>Agenda</vt:lpstr>
      <vt:lpstr>Microsoft IT Federation Ecosystem ADFS v1 Federations</vt:lpstr>
      <vt:lpstr>Agenda</vt:lpstr>
      <vt:lpstr>Geneva Server</vt:lpstr>
      <vt:lpstr>Geneva Server Components</vt:lpstr>
      <vt:lpstr>Geneva Server Components</vt:lpstr>
      <vt:lpstr>Geneva Server Components</vt:lpstr>
      <vt:lpstr>Geneva Server Components</vt:lpstr>
      <vt:lpstr>Agenda</vt:lpstr>
      <vt:lpstr>Migrating from ADFS v1 to Geneva</vt:lpstr>
      <vt:lpstr>Microsoft IT Federation Ecosystem</vt:lpstr>
      <vt:lpstr>Agenda</vt:lpstr>
      <vt:lpstr>10 Things when troubleshooting federations</vt:lpstr>
      <vt:lpstr>10. Network Connectivity &amp; NLB</vt:lpstr>
      <vt:lpstr>  5. Enabling Logging</vt:lpstr>
      <vt:lpstr>Troubleshooting Federation</vt:lpstr>
      <vt:lpstr>Troubleshooting Federation</vt:lpstr>
      <vt:lpstr>Slide 23</vt:lpstr>
      <vt:lpstr>Security Considerations</vt:lpstr>
      <vt:lpstr>Security Considerations</vt:lpstr>
      <vt:lpstr>Security Considerations</vt:lpstr>
      <vt:lpstr>Agenda</vt:lpstr>
      <vt:lpstr>How Geneva is Changing Our Game</vt:lpstr>
      <vt:lpstr>How Geneva is Changing Our Game</vt:lpstr>
      <vt:lpstr>How Geneva is Changing Our Game</vt:lpstr>
      <vt:lpstr>How Geneva is Changing Our Game</vt:lpstr>
      <vt:lpstr>How Geneva is Changing Our Game</vt:lpstr>
      <vt:lpstr>How Geneva is Changing Our Game</vt:lpstr>
      <vt:lpstr>Summary</vt:lpstr>
      <vt:lpstr>Slide 35</vt:lpstr>
      <vt:lpstr>Resources</vt:lpstr>
      <vt:lpstr>Slide 37</vt:lpstr>
      <vt:lpstr>Slide 38</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BPuhl</dc:creator>
  <dc:description>tech·ed Europe 2009</dc:description>
  <cp:lastModifiedBy>cn_user</cp:lastModifiedBy>
  <cp:revision>4</cp:revision>
  <dcterms:created xsi:type="dcterms:W3CDTF">2009-11-12T08:35:51Z</dcterms:created>
  <dcterms:modified xsi:type="dcterms:W3CDTF">2009-11-12T08:58:51Z</dcterms:modified>
</cp:coreProperties>
</file>