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31" r:id="rId2"/>
  </p:sldMasterIdLst>
  <p:notesMasterIdLst>
    <p:notesMasterId r:id="rId31"/>
  </p:notesMasterIdLst>
  <p:handoutMasterIdLst>
    <p:handoutMasterId r:id="rId32"/>
  </p:handoutMasterIdLst>
  <p:sldIdLst>
    <p:sldId id="283" r:id="rId3"/>
    <p:sldId id="284" r:id="rId4"/>
    <p:sldId id="285" r:id="rId5"/>
    <p:sldId id="318" r:id="rId6"/>
    <p:sldId id="287" r:id="rId7"/>
    <p:sldId id="288" r:id="rId8"/>
    <p:sldId id="289" r:id="rId9"/>
    <p:sldId id="292" r:id="rId10"/>
    <p:sldId id="290" r:id="rId11"/>
    <p:sldId id="293" r:id="rId12"/>
    <p:sldId id="294" r:id="rId13"/>
    <p:sldId id="295" r:id="rId14"/>
    <p:sldId id="312" r:id="rId15"/>
    <p:sldId id="311" r:id="rId16"/>
    <p:sldId id="313" r:id="rId17"/>
    <p:sldId id="307" r:id="rId18"/>
    <p:sldId id="310" r:id="rId19"/>
    <p:sldId id="314" r:id="rId20"/>
    <p:sldId id="315" r:id="rId21"/>
    <p:sldId id="316" r:id="rId22"/>
    <p:sldId id="317" r:id="rId23"/>
    <p:sldId id="299" r:id="rId24"/>
    <p:sldId id="319" r:id="rId25"/>
    <p:sldId id="300" r:id="rId26"/>
    <p:sldId id="301" r:id="rId27"/>
    <p:sldId id="302" r:id="rId28"/>
    <p:sldId id="320" r:id="rId29"/>
    <p:sldId id="306" r:id="rId30"/>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 id="1" name="claireh" initials="ceh"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15" autoAdjust="0"/>
    <p:restoredTop sz="96105" autoAdjust="0"/>
  </p:normalViewPr>
  <p:slideViewPr>
    <p:cSldViewPr snapToGrid="0">
      <p:cViewPr>
        <p:scale>
          <a:sx n="90" d="100"/>
          <a:sy n="90" d="100"/>
        </p:scale>
        <p:origin x="-906" y="-948"/>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101" d="100"/>
          <a:sy n="101" d="100"/>
        </p:scale>
        <p:origin x="-2532"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11/12/2009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its211_mckenna.pptx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endParaRPr lang="en-US" baseline="0" dirty="0" smtClean="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a:xfrm>
            <a:off x="0" y="8685213"/>
            <a:ext cx="6172200" cy="457200"/>
          </a:xfrm>
        </p:spPr>
        <p:txBody>
          <a:bodyPr/>
          <a:lstStyle/>
          <a:p>
            <a:endParaRPr lang="en-US" sz="500" dirty="0"/>
          </a:p>
        </p:txBody>
      </p:sp>
      <p:sp>
        <p:nvSpPr>
          <p:cNvPr id="7" name="Slide Number Placeholder 6"/>
          <p:cNvSpPr>
            <a:spLocks noGrp="1"/>
          </p:cNvSpPr>
          <p:nvPr>
            <p:ph type="sldNum" sz="quarter" idx="13"/>
          </p:nvPr>
        </p:nvSpPr>
        <p:spPr>
          <a:xfrm>
            <a:off x="6172199" y="8685213"/>
            <a:ext cx="684213" cy="457200"/>
          </a:xfrm>
        </p:spPr>
        <p:txBody>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endParaRPr lang="en-US" baseline="0" dirty="0" smtClean="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hyperlink" Target="http://www.microsoft.com/teched" TargetMode="External"/><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hyperlink" Target="http://microsoft.com/technet" TargetMode="Externa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Title Slide">
    <p:bg>
      <p:bgPr>
        <a:blipFill dpi="0" rotWithShape="1">
          <a:blip r:embed="rId2" cstate="email"/>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29663" y="1416051"/>
            <a:ext cx="7681913" cy="1523495"/>
          </a:xfrm>
        </p:spPr>
        <p:txBody>
          <a:bodyPr anchor="ctr">
            <a:noAutofit/>
          </a:bodyPr>
          <a:lstStyle>
            <a:lvl1pPr>
              <a:lnSpc>
                <a:spcPct val="90000"/>
              </a:lnSpc>
              <a:defRPr sz="4800">
                <a:solidFill>
                  <a:schemeClr val="tx1"/>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729663" y="3657601"/>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99C8DF"/>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99C8DF"/>
              </a:solidFill>
              <a:effectLst/>
              <a:uLnTx/>
              <a:uFillTx/>
              <a:latin typeface="+mn-lt"/>
              <a:ea typeface="+mn-ea"/>
              <a:cs typeface="+mn-cs"/>
            </a:endParaRPr>
          </a:p>
        </p:txBody>
      </p:sp>
      <p:pic>
        <p:nvPicPr>
          <p:cNvPr id="6" name="Picture 5" descr="TechEd IT Pro logo for title slide.png"/>
          <p:cNvPicPr>
            <a:picLocks noChangeAspect="1"/>
          </p:cNvPicPr>
          <p:nvPr userDrawn="1"/>
        </p:nvPicPr>
        <p:blipFill>
          <a:blip r:embed="rId3" cstate="email"/>
          <a:srcRect/>
          <a:stretch>
            <a:fillRect/>
          </a:stretch>
        </p:blipFill>
        <p:spPr bwMode="invGray">
          <a:xfrm>
            <a:off x="5943600" y="5257800"/>
            <a:ext cx="3200400" cy="1600200"/>
          </a:xfrm>
          <a:prstGeom prst="rect">
            <a:avLst/>
          </a:prstGeom>
        </p:spPr>
      </p:pic>
      <p:sp>
        <p:nvSpPr>
          <p:cNvPr id="8" name="Text Placeholder 7"/>
          <p:cNvSpPr>
            <a:spLocks noGrp="1"/>
          </p:cNvSpPr>
          <p:nvPr>
            <p:ph type="body" sz="quarter" idx="10" hasCustomPrompt="1"/>
          </p:nvPr>
        </p:nvSpPr>
        <p:spPr>
          <a:xfrm>
            <a:off x="733425" y="228600"/>
            <a:ext cx="3838575" cy="276999"/>
          </a:xfrm>
        </p:spPr>
        <p:txBody>
          <a:bodyPr/>
          <a:lstStyle>
            <a:lvl1pPr>
              <a:buFont typeface="Arial" pitchFamily="34" charset="0"/>
              <a:buNone/>
              <a:defRPr sz="2000">
                <a:solidFill>
                  <a:schemeClr val="tx1"/>
                </a:solidFill>
              </a:defRPr>
            </a:lvl1pPr>
          </a:lstStyle>
          <a:p>
            <a:pPr lvl="0"/>
            <a:r>
              <a:rPr lang="en-US" dirty="0" smtClean="0">
                <a:solidFill>
                  <a:schemeClr val="tx1"/>
                </a:solidFill>
              </a:rPr>
              <a:t>Session Code:</a:t>
            </a:r>
            <a:endParaRPr lang="en-US" dirty="0"/>
          </a:p>
        </p:txBody>
      </p:sp>
    </p:spTree>
  </p:cSld>
  <p:clrMapOvr>
    <a:overrideClrMapping bg1="dk1" tx1="lt1" bg2="dk2" tx2="lt2" accent1="accent1" accent2="accent2" accent3="accent3" accent4="accent4" accent5="accent5" accent6="accent6" hlink="hlink" folHlink="folHlink"/>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Q &amp; A">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0" hasCustomPrompt="1"/>
          </p:nvPr>
        </p:nvSpPr>
        <p:spPr>
          <a:xfrm>
            <a:off x="1370013" y="1905000"/>
            <a:ext cx="6994950" cy="1384994"/>
          </a:xfrm>
          <a:scene3d>
            <a:camera prst="orthographicFront"/>
            <a:lightRig rig="contrasting" dir="t"/>
          </a:scene3d>
          <a:sp3d/>
        </p:spPr>
        <p:txBody>
          <a:bodyPr anchor="t" anchorCtr="0">
            <a:noAutofit/>
            <a:sp3d extrusionH="57150">
              <a:bevelT w="19050" h="31750"/>
              <a:contourClr>
                <a:srgbClr val="CCFF99"/>
              </a:contourClr>
            </a:sp3d>
          </a:bodyPr>
          <a:lstStyle>
            <a:lvl1pPr marL="0" indent="0" algn="l">
              <a:buFont typeface="Arial" pitchFamily="34" charset="0"/>
              <a:buNone/>
              <a:defRPr kumimoji="0" lang="en-US" sz="10000" b="0" i="0" u="none" strike="noStrike" kern="1200" cap="none" spc="-500" normalizeH="0" baseline="0" noProof="0" dirty="0" smtClean="0">
                <a:ln w="11430"/>
                <a:gradFill flip="none" rotWithShape="1">
                  <a:gsLst>
                    <a:gs pos="0">
                      <a:srgbClr val="FFFFFF"/>
                    </a:gs>
                    <a:gs pos="28000">
                      <a:srgbClr val="B0DEFE"/>
                    </a:gs>
                    <a:gs pos="62000">
                      <a:srgbClr val="5DBDFF"/>
                    </a:gs>
                    <a:gs pos="88000">
                      <a:srgbClr val="0386D7"/>
                    </a:gs>
                  </a:gsLst>
                  <a:lin ang="5400000" scaled="1"/>
                  <a:tileRect/>
                </a:gradFill>
                <a:effectLst/>
                <a:uLnTx/>
                <a:uFillTx/>
                <a:latin typeface="Calibri" pitchFamily="34" charset="0"/>
                <a:ea typeface="+mn-ea"/>
                <a:cs typeface="+mn-cs"/>
              </a:defRPr>
            </a:lvl1pPr>
          </a:lstStyle>
          <a:p>
            <a:pPr lvl="0"/>
            <a:r>
              <a:rPr lang="en-US" dirty="0" smtClean="0"/>
              <a:t>Q &amp; A</a:t>
            </a:r>
          </a:p>
        </p:txBody>
      </p:sp>
      <p:sp>
        <p:nvSpPr>
          <p:cNvPr id="5"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99C8DF"/>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99C8DF"/>
              </a:solidFill>
              <a:effectLst/>
              <a:uLnTx/>
              <a:uFillTx/>
              <a:latin typeface="+mn-lt"/>
              <a:ea typeface="+mn-ea"/>
              <a:cs typeface="+mn-cs"/>
            </a:endParaRP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Resources for IT Professionals">
    <p:spTree>
      <p:nvGrpSpPr>
        <p:cNvPr id="1" name=""/>
        <p:cNvGrpSpPr/>
        <p:nvPr/>
      </p:nvGrpSpPr>
      <p:grpSpPr>
        <a:xfrm>
          <a:off x="0" y="0"/>
          <a:ext cx="0" cy="0"/>
          <a:chOff x="0" y="0"/>
          <a:chExt cx="0" cy="0"/>
        </a:xfrm>
      </p:grpSpPr>
      <p:sp>
        <p:nvSpPr>
          <p:cNvPr id="21" name="Rounded Rectangle 20"/>
          <p:cNvSpPr/>
          <p:nvPr userDrawn="1"/>
        </p:nvSpPr>
        <p:spPr bwMode="auto">
          <a:xfrm>
            <a:off x="-34925" y="990600"/>
            <a:ext cx="914400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3" name="Rounded Rectangle 22"/>
          <p:cNvSpPr/>
          <p:nvPr userDrawn="1"/>
        </p:nvSpPr>
        <p:spPr bwMode="auto">
          <a:xfrm>
            <a:off x="-34925" y="3429000"/>
            <a:ext cx="586740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userDrawn="1"/>
        </p:nvPicPr>
        <p:blipFill>
          <a:blip r:embed="rId2" cstate="email"/>
          <a:stretch>
            <a:fillRect/>
          </a:stretch>
        </p:blipFill>
        <p:spPr bwMode="invGray">
          <a:xfrm>
            <a:off x="727075" y="3529168"/>
            <a:ext cx="3624263" cy="738032"/>
          </a:xfrm>
          <a:prstGeom prst="rect">
            <a:avLst/>
          </a:prstGeom>
        </p:spPr>
      </p:pic>
      <p:grpSp>
        <p:nvGrpSpPr>
          <p:cNvPr id="2" name="Group 29"/>
          <p:cNvGrpSpPr/>
          <p:nvPr userDrawn="1"/>
        </p:nvGrpSpPr>
        <p:grpSpPr>
          <a:xfrm>
            <a:off x="193675" y="1247775"/>
            <a:ext cx="457200" cy="457200"/>
            <a:chOff x="0" y="1400175"/>
            <a:chExt cx="457200" cy="457200"/>
          </a:xfrm>
        </p:grpSpPr>
        <p:sp>
          <p:nvSpPr>
            <p:cNvPr id="26" name="Oval 25"/>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7" name="Oval 26"/>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8" name="Oval 27"/>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grpSp>
        <p:nvGrpSpPr>
          <p:cNvPr id="3" name="Group 33"/>
          <p:cNvGrpSpPr/>
          <p:nvPr userDrawn="1"/>
        </p:nvGrpSpPr>
        <p:grpSpPr>
          <a:xfrm>
            <a:off x="193675" y="3671887"/>
            <a:ext cx="457200" cy="457200"/>
            <a:chOff x="0" y="1400175"/>
            <a:chExt cx="457200" cy="457200"/>
          </a:xfrm>
        </p:grpSpPr>
        <p:sp>
          <p:nvSpPr>
            <p:cNvPr id="30" name="Oval 29"/>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1" name="Oval 30"/>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34" name="Oval 33"/>
          <p:cNvSpPr/>
          <p:nvPr userDrawn="1"/>
        </p:nvSpPr>
        <p:spPr bwMode="auto">
          <a:xfrm>
            <a:off x="60325" y="1085850"/>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Oval 34"/>
          <p:cNvSpPr/>
          <p:nvPr userDrawn="1"/>
        </p:nvSpPr>
        <p:spPr bwMode="auto">
          <a:xfrm>
            <a:off x="60325" y="3519487"/>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6" name="Rectangle 35"/>
          <p:cNvSpPr/>
          <p:nvPr userDrawn="1"/>
        </p:nvSpPr>
        <p:spPr>
          <a:xfrm>
            <a:off x="803275" y="2286000"/>
            <a:ext cx="4572000" cy="954107"/>
          </a:xfrm>
          <a:prstGeom prst="rect">
            <a:avLst/>
          </a:prstGeom>
        </p:spPr>
        <p:txBody>
          <a:bodyPr>
            <a:spAutoFit/>
          </a:bodyPr>
          <a:lstStyle/>
          <a:p>
            <a:pPr>
              <a:spcBef>
                <a:spcPts val="600"/>
              </a:spcBef>
            </a:pPr>
            <a:r>
              <a:rPr lang="en-US" sz="2000" dirty="0" smtClean="0">
                <a:hlinkClick r:id="rId3"/>
              </a:rPr>
              <a:t>www.microsoft.com/teched</a:t>
            </a:r>
            <a:r>
              <a:rPr lang="en-US" sz="2000" dirty="0" smtClean="0"/>
              <a:t> </a:t>
            </a:r>
          </a:p>
          <a:p>
            <a:pPr marL="0" lvl="1" indent="0">
              <a:lnSpc>
                <a:spcPct val="100000"/>
              </a:lnSpc>
              <a:spcBef>
                <a:spcPts val="0"/>
              </a:spcBef>
              <a:buNone/>
              <a:tabLst>
                <a:tab pos="1828800" algn="l"/>
              </a:tabLst>
            </a:pPr>
            <a:r>
              <a:rPr lang="en-US" dirty="0" err="1" smtClean="0"/>
              <a:t>Tech·Talks</a:t>
            </a:r>
            <a:r>
              <a:rPr lang="en-US" dirty="0" smtClean="0"/>
              <a:t>	</a:t>
            </a:r>
            <a:r>
              <a:rPr lang="en-US" dirty="0" err="1" smtClean="0"/>
              <a:t>Tech·Ed</a:t>
            </a:r>
            <a:r>
              <a:rPr lang="en-US" dirty="0" smtClean="0"/>
              <a:t> Bloggers</a:t>
            </a:r>
          </a:p>
          <a:p>
            <a:pPr marL="0" lvl="1" indent="0">
              <a:lnSpc>
                <a:spcPct val="100000"/>
              </a:lnSpc>
              <a:spcBef>
                <a:spcPts val="0"/>
              </a:spcBef>
              <a:buNone/>
              <a:tabLst>
                <a:tab pos="1828800" algn="l"/>
              </a:tabLst>
            </a:pPr>
            <a:r>
              <a:rPr lang="en-US" dirty="0" smtClean="0"/>
              <a:t>Live Simulcasts	Virtual Labs</a:t>
            </a:r>
          </a:p>
        </p:txBody>
      </p:sp>
      <p:sp>
        <p:nvSpPr>
          <p:cNvPr id="37" name="Rectangle 36"/>
          <p:cNvSpPr/>
          <p:nvPr userDrawn="1"/>
        </p:nvSpPr>
        <p:spPr>
          <a:xfrm>
            <a:off x="803275" y="4419600"/>
            <a:ext cx="6324600" cy="1354217"/>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4"/>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sz="2000" dirty="0" smtClean="0">
                <a:latin typeface="Calibri" pitchFamily="34" charset="0"/>
              </a:rPr>
              <a:t>Evaluation licenses, pre-released </a:t>
            </a:r>
            <a:br>
              <a:rPr lang="en-US" sz="2000" dirty="0" smtClean="0">
                <a:latin typeface="Calibri" pitchFamily="34" charset="0"/>
              </a:rPr>
            </a:br>
            <a:r>
              <a:rPr lang="en-US" sz="2000" dirty="0" smtClean="0">
                <a:latin typeface="Calibri" pitchFamily="34" charset="0"/>
              </a:rPr>
              <a:t>products, and MORE!</a:t>
            </a:r>
          </a:p>
        </p:txBody>
      </p:sp>
      <p:pic>
        <p:nvPicPr>
          <p:cNvPr id="38" name="Picture 2"/>
          <p:cNvPicPr>
            <a:picLocks noChangeAspect="1" noChangeArrowheads="1"/>
          </p:cNvPicPr>
          <p:nvPr userDrawn="1"/>
        </p:nvPicPr>
        <p:blipFill>
          <a:blip r:embed="rId5" cstate="email"/>
          <a:srcRect/>
          <a:stretch>
            <a:fillRect/>
          </a:stretch>
        </p:blipFill>
        <p:spPr bwMode="auto">
          <a:xfrm>
            <a:off x="4384675" y="2133600"/>
            <a:ext cx="4212524" cy="3209544"/>
          </a:xfrm>
          <a:prstGeom prst="rect">
            <a:avLst/>
          </a:prstGeom>
          <a:noFill/>
          <a:ln>
            <a:noFill/>
          </a:ln>
          <a:effectLst>
            <a:glow rad="101600">
              <a:schemeClr val="accent6">
                <a:satMod val="175000"/>
                <a:alpha val="40000"/>
              </a:schemeClr>
            </a:glow>
            <a:reflection blurRad="6350" stA="52000" endA="300" endPos="35000" dir="5400000" sy="-100000" algn="bl" rotWithShape="0"/>
          </a:effectLst>
          <a:scene3d>
            <a:camera prst="perspectiveHeroicExtremeLeftFacing" fov="3000000">
              <a:rot lat="777496" lon="1390288" rev="21572207"/>
            </a:camera>
            <a:lightRig rig="threePt" dir="t"/>
          </a:scene3d>
        </p:spPr>
      </p:pic>
      <p:pic>
        <p:nvPicPr>
          <p:cNvPr id="39" name="Picture 38" descr="TechEd_online.png"/>
          <p:cNvPicPr>
            <a:picLocks noChangeAspect="1"/>
          </p:cNvPicPr>
          <p:nvPr userDrawn="1"/>
        </p:nvPicPr>
        <p:blipFill>
          <a:blip r:embed="rId6"/>
          <a:stretch>
            <a:fillRect/>
          </a:stretch>
        </p:blipFill>
        <p:spPr bwMode="invGray">
          <a:xfrm>
            <a:off x="879475" y="1209675"/>
            <a:ext cx="2409825" cy="1076325"/>
          </a:xfrm>
          <a:prstGeom prst="rect">
            <a:avLst/>
          </a:prstGeom>
        </p:spPr>
      </p:pic>
      <p:sp>
        <p:nvSpPr>
          <p:cNvPr id="41" name="Rectangle 40"/>
          <p:cNvSpPr/>
          <p:nvPr userDrawn="1"/>
        </p:nvSpPr>
        <p:spPr>
          <a:xfrm>
            <a:off x="733425" y="228600"/>
            <a:ext cx="7194214" cy="830997"/>
          </a:xfrm>
          <a:prstGeom prst="rect">
            <a:avLst/>
          </a:prstGeom>
        </p:spPr>
        <p:txBody>
          <a:bodyPr wrap="none">
            <a:spAutoFit/>
          </a:bodyPr>
          <a:lstStyle/>
          <a:p>
            <a:r>
              <a:rPr kumimoji="0" lang="en-US" sz="4800" b="0" i="0" u="none" strike="noStrike" kern="1200" cap="none" spc="-100" normalizeH="0" baseline="0" noProof="0" dirty="0" smtClean="0">
                <a:ln w="3175">
                  <a:noFill/>
                </a:ln>
                <a:solidFill>
                  <a:srgbClr val="FFFFFF"/>
                </a:solidFill>
                <a:effectLst/>
                <a:uLnTx/>
                <a:uFillTx/>
                <a:latin typeface="Calibri" pitchFamily="34" charset="0"/>
                <a:ea typeface="+mn-ea"/>
                <a:cs typeface="Arial" charset="0"/>
              </a:rPr>
              <a:t>Resources for IT Professionals</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34"/>
                                        </p:tgtEl>
                                      </p:cBhvr>
                                    </p:animEffect>
                                    <p:set>
                                      <p:cBhvr>
                                        <p:cTn id="12" dur="1" fill="hold">
                                          <p:stCondLst>
                                            <p:cond delay="1999"/>
                                          </p:stCondLst>
                                        </p:cTn>
                                        <p:tgtEl>
                                          <p:spTgt spid="34"/>
                                        </p:tgtEl>
                                        <p:attrNameLst>
                                          <p:attrName>style.visibility</p:attrName>
                                        </p:attrNameLst>
                                      </p:cBhvr>
                                      <p:to>
                                        <p:strVal val="hidden"/>
                                      </p:to>
                                    </p:set>
                                  </p:childTnLst>
                                </p:cTn>
                              </p:par>
                              <p:par>
                                <p:cTn id="13" presetID="1" presetClass="entr" presetSubtype="0" fill="hold" grpId="0" nodeType="withEffect">
                                  <p:stCondLst>
                                    <p:cond delay="800"/>
                                  </p:stCondLst>
                                  <p:childTnLst>
                                    <p:set>
                                      <p:cBhvr>
                                        <p:cTn id="14" dur="1" fill="hold">
                                          <p:stCondLst>
                                            <p:cond delay="0"/>
                                          </p:stCondLst>
                                        </p:cTn>
                                        <p:tgtEl>
                                          <p:spTgt spid="35"/>
                                        </p:tgtEl>
                                        <p:attrNameLst>
                                          <p:attrName>style.visibility</p:attrName>
                                        </p:attrNameLst>
                                      </p:cBhvr>
                                      <p:to>
                                        <p:strVal val="visible"/>
                                      </p:to>
                                    </p:set>
                                  </p:childTnLst>
                                </p:cTn>
                              </p:par>
                              <p:par>
                                <p:cTn id="15" presetID="1" presetClass="entr" presetSubtype="0" fill="hold" nodeType="withEffect">
                                  <p:stCondLst>
                                    <p:cond delay="800"/>
                                  </p:stCondLst>
                                  <p:childTnLst>
                                    <p:set>
                                      <p:cBhvr>
                                        <p:cTn id="16" dur="1" fill="hold">
                                          <p:stCondLst>
                                            <p:cond delay="0"/>
                                          </p:stCondLst>
                                        </p:cTn>
                                        <p:tgtEl>
                                          <p:spTgt spid="3"/>
                                        </p:tgtEl>
                                        <p:attrNameLst>
                                          <p:attrName>style.visibility</p:attrName>
                                        </p:attrNameLst>
                                      </p:cBhvr>
                                      <p:to>
                                        <p:strVal val="visible"/>
                                      </p:to>
                                    </p:set>
                                  </p:childTnLst>
                                </p:cTn>
                              </p:par>
                              <p:par>
                                <p:cTn id="17" presetID="10" presetClass="exit" presetSubtype="0" fill="hold" grpId="1" nodeType="withEffect">
                                  <p:stCondLst>
                                    <p:cond delay="1000"/>
                                  </p:stCondLst>
                                  <p:childTnLst>
                                    <p:animEffect transition="out" filter="fade">
                                      <p:cBhvr>
                                        <p:cTn id="18" dur="2000"/>
                                        <p:tgtEl>
                                          <p:spTgt spid="35"/>
                                        </p:tgtEl>
                                      </p:cBhvr>
                                    </p:animEffect>
                                    <p:set>
                                      <p:cBhvr>
                                        <p:cTn id="19" dur="1" fill="hold">
                                          <p:stCondLst>
                                            <p:cond delay="1999"/>
                                          </p:stCondLst>
                                        </p:cTn>
                                        <p:tgtEl>
                                          <p:spTgt spid="3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4" grpId="1" animBg="1"/>
      <p:bldP spid="35" grpId="0" animBg="1"/>
      <p:bldP spid="35" grpId="1" animBg="1"/>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4.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7" r:id="rId11"/>
    <p:sldLayoutId id="2147483728" r:id="rId12"/>
    <p:sldLayoutId id="2147483729" r:id="rId13"/>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6"/>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7"/>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2"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16.wmf"/><Relationship Id="rId5" Type="http://schemas.openxmlformats.org/officeDocument/2006/relationships/image" Target="../media/image15.wmf"/><Relationship Id="rId4" Type="http://schemas.openxmlformats.org/officeDocument/2006/relationships/image" Target="../media/image14.wm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23.xml"/><Relationship Id="rId1" Type="http://schemas.openxmlformats.org/officeDocument/2006/relationships/slideLayout" Target="../slideLayouts/slideLayout4.xml"/><Relationship Id="rId6" Type="http://schemas.openxmlformats.org/officeDocument/2006/relationships/image" Target="../media/image16.wmf"/><Relationship Id="rId5" Type="http://schemas.openxmlformats.org/officeDocument/2006/relationships/image" Target="../media/image15.wmf"/><Relationship Id="rId4" Type="http://schemas.openxmlformats.org/officeDocument/2006/relationships/image" Target="../media/image14.wmf"/></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Service Level Agreements</a:t>
            </a:r>
            <a:br>
              <a:rPr lang="en-US" dirty="0" smtClean="0"/>
            </a:br>
            <a:r>
              <a:rPr lang="en-US" sz="3600" dirty="0" smtClean="0">
                <a:solidFill>
                  <a:schemeClr val="tx2"/>
                </a:solidFill>
              </a:rPr>
              <a:t>Constructing our SLA</a:t>
            </a:r>
            <a:endParaRPr lang="en-US" dirty="0">
              <a:solidFill>
                <a:schemeClr val="tx2"/>
              </a:solidFill>
            </a:endParaRPr>
          </a:p>
        </p:txBody>
      </p:sp>
      <p:sp>
        <p:nvSpPr>
          <p:cNvPr id="3" name="Text Placeholder 2"/>
          <p:cNvSpPr>
            <a:spLocks noGrp="1"/>
          </p:cNvSpPr>
          <p:nvPr>
            <p:ph type="body" sz="quarter" idx="10"/>
          </p:nvPr>
        </p:nvSpPr>
        <p:spPr>
          <a:xfrm>
            <a:off x="381000" y="1428737"/>
            <a:ext cx="8382000" cy="5057124"/>
          </a:xfrm>
        </p:spPr>
        <p:txBody>
          <a:bodyPr/>
          <a:lstStyle/>
          <a:p>
            <a:r>
              <a:rPr lang="en-US" sz="2400" dirty="0" smtClean="0"/>
              <a:t>Hours of Operation (9-5/24-7)</a:t>
            </a:r>
          </a:p>
          <a:p>
            <a:r>
              <a:rPr lang="en-US" sz="2400" dirty="0" smtClean="0"/>
              <a:t>Determination of Scope (Application A &amp; B)</a:t>
            </a:r>
          </a:p>
          <a:p>
            <a:r>
              <a:rPr lang="en-US" sz="2400" dirty="0" smtClean="0"/>
              <a:t>Definition of Measurable Items</a:t>
            </a:r>
          </a:p>
          <a:p>
            <a:pPr lvl="1"/>
            <a:r>
              <a:rPr lang="en-US" sz="2000" dirty="0" smtClean="0"/>
              <a:t>Availability (Uptime)</a:t>
            </a:r>
          </a:p>
          <a:p>
            <a:pPr lvl="1"/>
            <a:r>
              <a:rPr lang="en-US" sz="2000" dirty="0" smtClean="0"/>
              <a:t>Performance  (Response Time)</a:t>
            </a:r>
          </a:p>
          <a:p>
            <a:r>
              <a:rPr lang="en-US" sz="2400" dirty="0" smtClean="0"/>
              <a:t>Acceptable Targets</a:t>
            </a:r>
          </a:p>
          <a:p>
            <a:pPr lvl="1"/>
            <a:r>
              <a:rPr lang="en-US" sz="2000" dirty="0" smtClean="0"/>
              <a:t>Availability&gt;99.5%</a:t>
            </a:r>
          </a:p>
          <a:p>
            <a:pPr lvl="1"/>
            <a:r>
              <a:rPr lang="en-US" sz="2000" dirty="0" smtClean="0"/>
              <a:t>Performance (Response Time)</a:t>
            </a:r>
          </a:p>
          <a:p>
            <a:r>
              <a:rPr lang="en-US" sz="2400" dirty="0" smtClean="0"/>
              <a:t>Business Process</a:t>
            </a:r>
          </a:p>
          <a:p>
            <a:pPr lvl="1"/>
            <a:r>
              <a:rPr lang="en-US" sz="2000" dirty="0" smtClean="0"/>
              <a:t>Consumers</a:t>
            </a:r>
          </a:p>
          <a:p>
            <a:pPr lvl="1"/>
            <a:r>
              <a:rPr lang="en-US" sz="2000" dirty="0" smtClean="0"/>
              <a:t>Frequency</a:t>
            </a:r>
          </a:p>
          <a:p>
            <a:pPr lvl="1"/>
            <a:r>
              <a:rPr lang="en-US" sz="2000" dirty="0" smtClean="0"/>
              <a:t>Delivery </a:t>
            </a:r>
            <a:r>
              <a:rPr lang="en-US" sz="2000" dirty="0" smtClean="0"/>
              <a:t>Method</a:t>
            </a:r>
            <a:endParaRPr lang="en-US" sz="2400" dirty="0" smtClean="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Operations Manager Reporting</a:t>
            </a:r>
            <a:br>
              <a:rPr lang="en-US" dirty="0" smtClean="0"/>
            </a:br>
            <a:r>
              <a:rPr lang="en-US" sz="3600" dirty="0" smtClean="0">
                <a:solidFill>
                  <a:schemeClr val="tx2"/>
                </a:solidFill>
              </a:rPr>
              <a:t>Finding SLA Information</a:t>
            </a:r>
            <a:endParaRPr lang="en-US" dirty="0">
              <a:solidFill>
                <a:schemeClr val="tx2"/>
              </a:solidFill>
            </a:endParaRPr>
          </a:p>
        </p:txBody>
      </p:sp>
      <p:sp>
        <p:nvSpPr>
          <p:cNvPr id="3" name="Text Placeholder 2"/>
          <p:cNvSpPr>
            <a:spLocks noGrp="1"/>
          </p:cNvSpPr>
          <p:nvPr>
            <p:ph type="body" sz="quarter" idx="10"/>
          </p:nvPr>
        </p:nvSpPr>
        <p:spPr>
          <a:xfrm>
            <a:off x="381000" y="1565030"/>
            <a:ext cx="8382000" cy="5185811"/>
          </a:xfrm>
        </p:spPr>
        <p:txBody>
          <a:bodyPr/>
          <a:lstStyle/>
          <a:p>
            <a:r>
              <a:rPr lang="en-US" dirty="0" smtClean="0"/>
              <a:t>Service Level Tracking</a:t>
            </a:r>
          </a:p>
          <a:p>
            <a:r>
              <a:rPr lang="en-US" dirty="0" smtClean="0"/>
              <a:t>Standard SLA Reporting</a:t>
            </a:r>
          </a:p>
          <a:p>
            <a:r>
              <a:rPr lang="en-US" dirty="0" smtClean="0"/>
              <a:t>Service Level Dashboard V2</a:t>
            </a:r>
          </a:p>
          <a:p>
            <a:r>
              <a:rPr lang="en-US" dirty="0" smtClean="0"/>
              <a:t>Delivery Mechanism</a:t>
            </a:r>
          </a:p>
          <a:p>
            <a:pPr lvl="1"/>
            <a:r>
              <a:rPr lang="en-US" dirty="0" err="1" smtClean="0"/>
              <a:t>Adhoc</a:t>
            </a:r>
            <a:endParaRPr lang="en-US" dirty="0" smtClean="0"/>
          </a:p>
          <a:p>
            <a:pPr lvl="2"/>
            <a:r>
              <a:rPr lang="en-US" dirty="0" smtClean="0"/>
              <a:t>Export to XLS/PDF etc</a:t>
            </a:r>
          </a:p>
          <a:p>
            <a:pPr lvl="1"/>
            <a:r>
              <a:rPr lang="en-US" dirty="0" smtClean="0"/>
              <a:t>Scheduled Delivery</a:t>
            </a:r>
          </a:p>
          <a:p>
            <a:pPr lvl="2"/>
            <a:r>
              <a:rPr lang="en-US" dirty="0" smtClean="0"/>
              <a:t>Email</a:t>
            </a:r>
          </a:p>
          <a:p>
            <a:pPr lvl="2"/>
            <a:r>
              <a:rPr lang="en-US" dirty="0" smtClean="0"/>
              <a:t>Network Share</a:t>
            </a:r>
          </a:p>
          <a:p>
            <a:pPr lvl="1"/>
            <a:r>
              <a:rPr lang="en-US" dirty="0" smtClean="0"/>
              <a:t>Publishing to </a:t>
            </a:r>
            <a:r>
              <a:rPr lang="en-US" dirty="0" err="1" smtClean="0"/>
              <a:t>Sharepoint</a:t>
            </a:r>
            <a:endParaRPr lang="en-US" dirty="0" smtClean="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Operations Manager 2007 Reporting</a:t>
            </a:r>
            <a:endParaRPr lang="en-US" dirty="0"/>
          </a:p>
        </p:txBody>
      </p:sp>
      <p:sp>
        <p:nvSpPr>
          <p:cNvPr id="3" name="Subtitle 2"/>
          <p:cNvSpPr>
            <a:spLocks noGrp="1"/>
          </p:cNvSpPr>
          <p:nvPr>
            <p:ph type="subTitle" idx="1"/>
          </p:nvPr>
        </p:nvSpPr>
        <p:spPr/>
        <p:txBody>
          <a:bodyPr/>
          <a:lstStyle/>
          <a:p>
            <a:r>
              <a:rPr lang="en-US" dirty="0" smtClean="0"/>
              <a:t>Getting SLA Information</a:t>
            </a:r>
          </a:p>
        </p:txBody>
      </p:sp>
      <p:sp>
        <p:nvSpPr>
          <p:cNvPr id="4" name="Text Placeholder 3"/>
          <p:cNvSpPr>
            <a:spLocks noGrp="1"/>
          </p:cNvSpPr>
          <p:nvPr>
            <p:ph type="body" sz="quarter" idx="10"/>
          </p:nvPr>
        </p:nvSpPr>
        <p:spPr/>
        <p:txBody>
          <a:bodyPr/>
          <a:lstStyle/>
          <a:p>
            <a:r>
              <a:rPr smtClean="0"/>
              <a:t>DEMO</a:t>
            </a:r>
            <a:r>
              <a:rPr lang="en-US" dirty="0" smtClean="0"/>
              <a:t> </a:t>
            </a:r>
            <a:endParaRPr lang="en-US"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064" y="95697"/>
            <a:ext cx="9144000" cy="536412"/>
          </a:xfrm>
        </p:spPr>
        <p:txBody>
          <a:bodyPr>
            <a:noAutofit/>
          </a:bodyPr>
          <a:lstStyle/>
          <a:p>
            <a:r>
              <a:rPr lang="en-GB" sz="3600" dirty="0" smtClean="0"/>
              <a:t>End to End Enterprise Reporting Framework Self </a:t>
            </a:r>
            <a:r>
              <a:rPr lang="en-GB" sz="3600" dirty="0" smtClean="0"/>
              <a:t/>
            </a:r>
            <a:br>
              <a:rPr lang="en-GB" sz="3600" dirty="0" smtClean="0"/>
            </a:br>
            <a:r>
              <a:rPr lang="en-GB" sz="3600" dirty="0" smtClean="0"/>
              <a:t>Service </a:t>
            </a:r>
            <a:r>
              <a:rPr lang="en-GB" sz="3600" dirty="0" smtClean="0"/>
              <a:t>Portal</a:t>
            </a:r>
            <a:endParaRPr lang="en-US" sz="3600" dirty="0"/>
          </a:p>
        </p:txBody>
      </p:sp>
      <p:sp>
        <p:nvSpPr>
          <p:cNvPr id="4" name="Folded Corner 3"/>
          <p:cNvSpPr/>
          <p:nvPr/>
        </p:nvSpPr>
        <p:spPr>
          <a:xfrm>
            <a:off x="5858522" y="2060321"/>
            <a:ext cx="914373" cy="915649"/>
          </a:xfrm>
          <a:prstGeom prst="foldedCorner">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100" dirty="0" smtClean="0"/>
              <a:t>Custom Reports</a:t>
            </a:r>
            <a:endParaRPr lang="en-US" sz="1100" dirty="0"/>
          </a:p>
        </p:txBody>
      </p:sp>
      <p:sp>
        <p:nvSpPr>
          <p:cNvPr id="5" name="Flowchart: Predefined Process 4"/>
          <p:cNvSpPr/>
          <p:nvPr/>
        </p:nvSpPr>
        <p:spPr>
          <a:xfrm>
            <a:off x="5418898" y="5268042"/>
            <a:ext cx="1717964" cy="586955"/>
          </a:xfrm>
          <a:prstGeom prst="flowChartPredefinedProcess">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GB" sz="1050" dirty="0" smtClean="0"/>
              <a:t>Service Level Dashboard V2</a:t>
            </a:r>
            <a:endParaRPr lang="en-US" sz="1050" dirty="0"/>
          </a:p>
        </p:txBody>
      </p:sp>
      <p:sp>
        <p:nvSpPr>
          <p:cNvPr id="6" name="Frame 5"/>
          <p:cNvSpPr/>
          <p:nvPr/>
        </p:nvSpPr>
        <p:spPr>
          <a:xfrm>
            <a:off x="2875087" y="2039047"/>
            <a:ext cx="1181804" cy="743476"/>
          </a:xfrm>
          <a:prstGeom prst="fram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sz="1000" dirty="0" smtClean="0">
                <a:solidFill>
                  <a:schemeClr val="tx1"/>
                </a:solidFill>
              </a:rPr>
              <a:t>SSRS 2008 R2</a:t>
            </a:r>
            <a:endParaRPr lang="en-US" sz="1000" dirty="0">
              <a:solidFill>
                <a:schemeClr val="tx1"/>
              </a:solidFill>
            </a:endParaRPr>
          </a:p>
        </p:txBody>
      </p:sp>
      <p:pic>
        <p:nvPicPr>
          <p:cNvPr id="7" name="Picture 2" descr="C:\Program Files\Microsoft Office\MEDIA\CAGCAT10\j0292020.wmf"/>
          <p:cNvPicPr>
            <a:picLocks noChangeAspect="1" noChangeArrowheads="1"/>
          </p:cNvPicPr>
          <p:nvPr/>
        </p:nvPicPr>
        <p:blipFill>
          <a:blip r:embed="rId3" cstate="print"/>
          <a:srcRect/>
          <a:stretch>
            <a:fillRect/>
          </a:stretch>
        </p:blipFill>
        <p:spPr bwMode="auto">
          <a:xfrm>
            <a:off x="7434814" y="641435"/>
            <a:ext cx="879099" cy="706970"/>
          </a:xfrm>
          <a:prstGeom prst="rect">
            <a:avLst/>
          </a:prstGeom>
          <a:noFill/>
        </p:spPr>
      </p:pic>
      <p:sp>
        <p:nvSpPr>
          <p:cNvPr id="8" name="TextBox 7"/>
          <p:cNvSpPr txBox="1"/>
          <p:nvPr/>
        </p:nvSpPr>
        <p:spPr>
          <a:xfrm>
            <a:off x="7312118" y="1367852"/>
            <a:ext cx="974233" cy="261610"/>
          </a:xfrm>
          <a:prstGeom prst="rect">
            <a:avLst/>
          </a:prstGeom>
          <a:noFill/>
        </p:spPr>
        <p:txBody>
          <a:bodyPr wrap="square" rtlCol="0">
            <a:spAutoFit/>
          </a:bodyPr>
          <a:lstStyle/>
          <a:p>
            <a:r>
              <a:rPr lang="en-GB" sz="1100" dirty="0" smtClean="0"/>
              <a:t>IT Operators</a:t>
            </a:r>
            <a:endParaRPr lang="en-US" sz="1100" dirty="0"/>
          </a:p>
        </p:txBody>
      </p:sp>
      <p:pic>
        <p:nvPicPr>
          <p:cNvPr id="9" name="Picture 3" descr="C:\Documents and Settings\sean.roberts\Local Settings\Temporary Internet Files\Content.IE5\931D73Z4\MCj02120710000[1].wmf"/>
          <p:cNvPicPr>
            <a:picLocks noChangeAspect="1" noChangeArrowheads="1"/>
          </p:cNvPicPr>
          <p:nvPr/>
        </p:nvPicPr>
        <p:blipFill>
          <a:blip r:embed="rId4" cstate="print"/>
          <a:srcRect/>
          <a:stretch>
            <a:fillRect/>
          </a:stretch>
        </p:blipFill>
        <p:spPr bwMode="auto">
          <a:xfrm>
            <a:off x="7345298" y="2021114"/>
            <a:ext cx="848690" cy="739297"/>
          </a:xfrm>
          <a:prstGeom prst="rect">
            <a:avLst/>
          </a:prstGeom>
          <a:noFill/>
        </p:spPr>
      </p:pic>
      <p:sp>
        <p:nvSpPr>
          <p:cNvPr id="10" name="TextBox 9"/>
          <p:cNvSpPr txBox="1"/>
          <p:nvPr/>
        </p:nvSpPr>
        <p:spPr>
          <a:xfrm>
            <a:off x="7392793" y="2848100"/>
            <a:ext cx="847377" cy="261610"/>
          </a:xfrm>
          <a:prstGeom prst="rect">
            <a:avLst/>
          </a:prstGeom>
          <a:noFill/>
        </p:spPr>
        <p:txBody>
          <a:bodyPr wrap="square" rtlCol="0">
            <a:spAutoFit/>
          </a:bodyPr>
          <a:lstStyle/>
          <a:p>
            <a:r>
              <a:rPr lang="en-GB" sz="1100" dirty="0" smtClean="0"/>
              <a:t>IT Analysts</a:t>
            </a:r>
            <a:endParaRPr lang="en-US" sz="1100" dirty="0"/>
          </a:p>
        </p:txBody>
      </p:sp>
      <p:pic>
        <p:nvPicPr>
          <p:cNvPr id="11" name="Picture 6" descr="C:\Documents and Settings\sean.roberts\Local Settings\Temporary Internet Files\Content.IE5\3SPLFADY\MCj02149190000[1].wmf"/>
          <p:cNvPicPr>
            <a:picLocks noChangeAspect="1" noChangeArrowheads="1"/>
          </p:cNvPicPr>
          <p:nvPr/>
        </p:nvPicPr>
        <p:blipFill>
          <a:blip r:embed="rId5" cstate="print"/>
          <a:srcRect/>
          <a:stretch>
            <a:fillRect/>
          </a:stretch>
        </p:blipFill>
        <p:spPr bwMode="auto">
          <a:xfrm>
            <a:off x="7304764" y="5056501"/>
            <a:ext cx="1075568" cy="886963"/>
          </a:xfrm>
          <a:prstGeom prst="rect">
            <a:avLst/>
          </a:prstGeom>
          <a:noFill/>
        </p:spPr>
      </p:pic>
      <p:sp>
        <p:nvSpPr>
          <p:cNvPr id="12" name="TextBox 11"/>
          <p:cNvSpPr txBox="1"/>
          <p:nvPr/>
        </p:nvSpPr>
        <p:spPr>
          <a:xfrm>
            <a:off x="7436516" y="5924506"/>
            <a:ext cx="849828" cy="261610"/>
          </a:xfrm>
          <a:prstGeom prst="rect">
            <a:avLst/>
          </a:prstGeom>
          <a:noFill/>
        </p:spPr>
        <p:txBody>
          <a:bodyPr wrap="square" rtlCol="0">
            <a:spAutoFit/>
          </a:bodyPr>
          <a:lstStyle/>
          <a:p>
            <a:r>
              <a:rPr lang="en-GB" sz="1100" dirty="0" smtClean="0"/>
              <a:t>Executives</a:t>
            </a:r>
            <a:endParaRPr lang="en-US" sz="1100" dirty="0"/>
          </a:p>
        </p:txBody>
      </p:sp>
      <p:cxnSp>
        <p:nvCxnSpPr>
          <p:cNvPr id="14" name="Elbow Connector 13"/>
          <p:cNvCxnSpPr>
            <a:endCxn id="5" idx="1"/>
          </p:cNvCxnSpPr>
          <p:nvPr/>
        </p:nvCxnSpPr>
        <p:spPr>
          <a:xfrm>
            <a:off x="5178755" y="5508633"/>
            <a:ext cx="240143" cy="52887"/>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Bevel 14"/>
          <p:cNvSpPr/>
          <p:nvPr/>
        </p:nvSpPr>
        <p:spPr>
          <a:xfrm>
            <a:off x="5521380" y="3870309"/>
            <a:ext cx="1505527" cy="774780"/>
          </a:xfrm>
          <a:prstGeom prst="bevel">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GB" sz="1100" dirty="0" smtClean="0">
                <a:solidFill>
                  <a:schemeClr val="bg1"/>
                </a:solidFill>
              </a:rPr>
              <a:t>Analysis</a:t>
            </a:r>
            <a:endParaRPr lang="en-US" sz="1100" dirty="0">
              <a:solidFill>
                <a:schemeClr val="bg1"/>
              </a:solidFill>
            </a:endParaRPr>
          </a:p>
        </p:txBody>
      </p:sp>
      <p:sp>
        <p:nvSpPr>
          <p:cNvPr id="16" name="Can 15"/>
          <p:cNvSpPr/>
          <p:nvPr/>
        </p:nvSpPr>
        <p:spPr>
          <a:xfrm>
            <a:off x="194727" y="2719708"/>
            <a:ext cx="1057395" cy="132080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solidFill>
                  <a:schemeClr val="bg1"/>
                </a:solidFill>
              </a:rPr>
              <a:t>Data Warehouse</a:t>
            </a:r>
            <a:endParaRPr lang="en-US" sz="1000" dirty="0">
              <a:solidFill>
                <a:schemeClr val="bg1"/>
              </a:solidFill>
            </a:endParaRPr>
          </a:p>
        </p:txBody>
      </p:sp>
      <p:cxnSp>
        <p:nvCxnSpPr>
          <p:cNvPr id="17" name="Elbow Connector 18"/>
          <p:cNvCxnSpPr>
            <a:stCxn id="6" idx="3"/>
            <a:endCxn id="4" idx="1"/>
          </p:cNvCxnSpPr>
          <p:nvPr/>
        </p:nvCxnSpPr>
        <p:spPr>
          <a:xfrm>
            <a:off x="4056891" y="2410785"/>
            <a:ext cx="1801631" cy="107361"/>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Elbow Connector 17"/>
          <p:cNvCxnSpPr>
            <a:stCxn id="36" idx="3"/>
            <a:endCxn id="15" idx="4"/>
          </p:cNvCxnSpPr>
          <p:nvPr/>
        </p:nvCxnSpPr>
        <p:spPr>
          <a:xfrm flipV="1">
            <a:off x="4042248" y="4257699"/>
            <a:ext cx="1479132" cy="28778"/>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19" name="Folded Corner 18"/>
          <p:cNvSpPr/>
          <p:nvPr/>
        </p:nvSpPr>
        <p:spPr>
          <a:xfrm>
            <a:off x="5853436" y="581185"/>
            <a:ext cx="928694" cy="847422"/>
          </a:xfrm>
          <a:prstGeom prst="foldedCorner">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100" dirty="0" smtClean="0"/>
              <a:t>Default Reports</a:t>
            </a:r>
            <a:endParaRPr lang="en-US" sz="1100" dirty="0"/>
          </a:p>
        </p:txBody>
      </p:sp>
      <p:cxnSp>
        <p:nvCxnSpPr>
          <p:cNvPr id="20" name="Elbow Connector 18"/>
          <p:cNvCxnSpPr>
            <a:stCxn id="6" idx="0"/>
            <a:endCxn id="19" idx="1"/>
          </p:cNvCxnSpPr>
          <p:nvPr/>
        </p:nvCxnSpPr>
        <p:spPr>
          <a:xfrm rot="5400000" flipH="1" flipV="1">
            <a:off x="4142637" y="328249"/>
            <a:ext cx="1034151" cy="2387447"/>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Flowchart: Predefined Process 20"/>
          <p:cNvSpPr/>
          <p:nvPr/>
        </p:nvSpPr>
        <p:spPr>
          <a:xfrm>
            <a:off x="4333193" y="709533"/>
            <a:ext cx="642942" cy="878423"/>
          </a:xfrm>
          <a:prstGeom prst="flowChartPredefinedProcess">
            <a:avLst/>
          </a:prstGeom>
        </p:spPr>
        <p:style>
          <a:lnRef idx="1">
            <a:schemeClr val="accent1"/>
          </a:lnRef>
          <a:fillRef idx="2">
            <a:schemeClr val="accent1"/>
          </a:fillRef>
          <a:effectRef idx="1">
            <a:schemeClr val="accent1"/>
          </a:effectRef>
          <a:fontRef idx="minor">
            <a:schemeClr val="dk1"/>
          </a:fontRef>
        </p:style>
        <p:txBody>
          <a:bodyPr vert="vert270" rtlCol="0" anchor="ctr"/>
          <a:lstStyle/>
          <a:p>
            <a:pPr algn="ctr"/>
            <a:r>
              <a:rPr lang="en-GB" sz="1100" dirty="0" err="1" smtClean="0"/>
              <a:t>OpsMgr</a:t>
            </a:r>
            <a:endParaRPr lang="en-US" sz="1100" dirty="0"/>
          </a:p>
        </p:txBody>
      </p:sp>
      <p:sp>
        <p:nvSpPr>
          <p:cNvPr id="22" name="TextBox 21"/>
          <p:cNvSpPr txBox="1"/>
          <p:nvPr/>
        </p:nvSpPr>
        <p:spPr>
          <a:xfrm>
            <a:off x="7337370" y="4296697"/>
            <a:ext cx="958211" cy="261610"/>
          </a:xfrm>
          <a:prstGeom prst="rect">
            <a:avLst/>
          </a:prstGeom>
          <a:noFill/>
        </p:spPr>
        <p:txBody>
          <a:bodyPr wrap="square" rtlCol="0">
            <a:spAutoFit/>
          </a:bodyPr>
          <a:lstStyle/>
          <a:p>
            <a:r>
              <a:rPr lang="en-GB" sz="1100" dirty="0" smtClean="0"/>
              <a:t>IT Managers</a:t>
            </a:r>
            <a:endParaRPr lang="en-US" sz="1100" dirty="0"/>
          </a:p>
        </p:txBody>
      </p:sp>
      <p:pic>
        <p:nvPicPr>
          <p:cNvPr id="23" name="Picture 3" descr="C:\Documents and Settings\sean.roberts\Local Settings\Temporary Internet Files\Content.IE5\GT7PTDJY\MCj02149220000[1].wmf"/>
          <p:cNvPicPr>
            <a:picLocks noChangeAspect="1" noChangeArrowheads="1"/>
          </p:cNvPicPr>
          <p:nvPr/>
        </p:nvPicPr>
        <p:blipFill>
          <a:blip r:embed="rId6" cstate="print"/>
          <a:srcRect/>
          <a:stretch>
            <a:fillRect/>
          </a:stretch>
        </p:blipFill>
        <p:spPr bwMode="auto">
          <a:xfrm>
            <a:off x="7251796" y="3446941"/>
            <a:ext cx="1103249" cy="929110"/>
          </a:xfrm>
          <a:prstGeom prst="rect">
            <a:avLst/>
          </a:prstGeom>
          <a:noFill/>
        </p:spPr>
      </p:pic>
      <p:cxnSp>
        <p:nvCxnSpPr>
          <p:cNvPr id="24" name="Elbow Connector 18"/>
          <p:cNvCxnSpPr>
            <a:stCxn id="16" idx="3"/>
            <a:endCxn id="5" idx="1"/>
          </p:cNvCxnSpPr>
          <p:nvPr/>
        </p:nvCxnSpPr>
        <p:spPr>
          <a:xfrm rot="16200000" flipH="1">
            <a:off x="2310655" y="2453277"/>
            <a:ext cx="1521012" cy="4695473"/>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26" name="Flowchart: Predefined Process 25"/>
          <p:cNvSpPr/>
          <p:nvPr/>
        </p:nvSpPr>
        <p:spPr>
          <a:xfrm>
            <a:off x="4323956" y="1660786"/>
            <a:ext cx="642942" cy="4065061"/>
          </a:xfrm>
          <a:prstGeom prst="flowChartPredefinedProcess">
            <a:avLst/>
          </a:prstGeom>
        </p:spPr>
        <p:style>
          <a:lnRef idx="2">
            <a:schemeClr val="accent6">
              <a:shade val="50000"/>
            </a:schemeClr>
          </a:lnRef>
          <a:fillRef idx="1">
            <a:schemeClr val="accent6"/>
          </a:fillRef>
          <a:effectRef idx="0">
            <a:schemeClr val="accent6"/>
          </a:effectRef>
          <a:fontRef idx="minor">
            <a:schemeClr val="lt1"/>
          </a:fontRef>
        </p:style>
        <p:txBody>
          <a:bodyPr vert="vert270" rtlCol="0" anchor="ctr"/>
          <a:lstStyle/>
          <a:p>
            <a:pPr algn="ctr"/>
            <a:r>
              <a:rPr lang="en-GB" sz="1100" dirty="0" smtClean="0"/>
              <a:t>SharePoint 2007</a:t>
            </a:r>
            <a:endParaRPr lang="en-US" sz="1100" dirty="0"/>
          </a:p>
        </p:txBody>
      </p:sp>
      <p:sp>
        <p:nvSpPr>
          <p:cNvPr id="27" name="Cube 26"/>
          <p:cNvSpPr/>
          <p:nvPr/>
        </p:nvSpPr>
        <p:spPr bwMode="auto">
          <a:xfrm>
            <a:off x="1521068" y="3903782"/>
            <a:ext cx="1099038" cy="1019907"/>
          </a:xfrm>
          <a:prstGeom prst="cub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OLAP</a:t>
            </a:r>
          </a:p>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Cube</a:t>
            </a: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6" name="Frame 35"/>
          <p:cNvSpPr/>
          <p:nvPr/>
        </p:nvSpPr>
        <p:spPr>
          <a:xfrm>
            <a:off x="2860444" y="3914739"/>
            <a:ext cx="1181804" cy="743476"/>
          </a:xfrm>
          <a:prstGeom prst="fram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sz="1000" dirty="0" smtClean="0">
                <a:solidFill>
                  <a:schemeClr val="tx1"/>
                </a:solidFill>
              </a:rPr>
              <a:t>Performance Point</a:t>
            </a:r>
            <a:endParaRPr lang="en-US" sz="1000" dirty="0">
              <a:solidFill>
                <a:schemeClr val="tx1"/>
              </a:solidFill>
            </a:endParaRPr>
          </a:p>
        </p:txBody>
      </p:sp>
      <p:cxnSp>
        <p:nvCxnSpPr>
          <p:cNvPr id="38" name="Elbow Connector 37"/>
          <p:cNvCxnSpPr>
            <a:stCxn id="16" idx="4"/>
            <a:endCxn id="27" idx="2"/>
          </p:cNvCxnSpPr>
          <p:nvPr/>
        </p:nvCxnSpPr>
        <p:spPr>
          <a:xfrm>
            <a:off x="1252122" y="3380108"/>
            <a:ext cx="268946" cy="1161116"/>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Elbow Connector 39"/>
          <p:cNvCxnSpPr>
            <a:stCxn id="16" idx="4"/>
            <a:endCxn id="6" idx="1"/>
          </p:cNvCxnSpPr>
          <p:nvPr/>
        </p:nvCxnSpPr>
        <p:spPr>
          <a:xfrm flipV="1">
            <a:off x="1252122" y="2410785"/>
            <a:ext cx="1622965" cy="969323"/>
          </a:xfrm>
          <a:prstGeom prst="bentConnector3">
            <a:avLst>
              <a:gd name="adj1" fmla="val 8286"/>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27" idx="5"/>
            <a:endCxn id="36" idx="1"/>
          </p:cNvCxnSpPr>
          <p:nvPr/>
        </p:nvCxnSpPr>
        <p:spPr>
          <a:xfrm>
            <a:off x="2620106" y="4286247"/>
            <a:ext cx="240338" cy="2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Shape 29"/>
          <p:cNvCxnSpPr>
            <a:stCxn id="27" idx="0"/>
            <a:endCxn id="6" idx="2"/>
          </p:cNvCxnSpPr>
          <p:nvPr/>
        </p:nvCxnSpPr>
        <p:spPr>
          <a:xfrm rot="5400000" flipH="1" flipV="1">
            <a:off x="2271403" y="2709196"/>
            <a:ext cx="1121259" cy="1267914"/>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Building a CIO Scorecard in SSRS</a:t>
            </a:r>
            <a:endParaRPr lang="en-GB" dirty="0"/>
          </a:p>
        </p:txBody>
      </p:sp>
      <p:sp>
        <p:nvSpPr>
          <p:cNvPr id="3" name="Text Placeholder 2"/>
          <p:cNvSpPr>
            <a:spLocks noGrp="1"/>
          </p:cNvSpPr>
          <p:nvPr>
            <p:ph type="body" sz="quarter" idx="10"/>
          </p:nvPr>
        </p:nvSpPr>
        <p:spPr/>
        <p:txBody>
          <a:bodyPr/>
          <a:lstStyle/>
          <a:p>
            <a:r>
              <a:rPr lang="en-US" dirty="0" smtClean="0"/>
              <a:t>Collect Data from Operations Manager DW</a:t>
            </a:r>
          </a:p>
          <a:p>
            <a:r>
              <a:rPr lang="en-US" dirty="0" smtClean="0"/>
              <a:t>Report Builder 3.0</a:t>
            </a:r>
          </a:p>
          <a:p>
            <a:r>
              <a:rPr lang="en-US" dirty="0" smtClean="0"/>
              <a:t>Report upon </a:t>
            </a:r>
          </a:p>
          <a:p>
            <a:pPr lvl="1"/>
            <a:r>
              <a:rPr lang="en-US" dirty="0" smtClean="0"/>
              <a:t>Alerts</a:t>
            </a:r>
          </a:p>
          <a:p>
            <a:pPr lvl="1"/>
            <a:r>
              <a:rPr lang="en-US" dirty="0" smtClean="0"/>
              <a:t>Availability</a:t>
            </a:r>
          </a:p>
          <a:p>
            <a:pPr lvl="1"/>
            <a:r>
              <a:rPr lang="en-US" dirty="0" smtClean="0"/>
              <a:t>Key Metrics</a:t>
            </a:r>
          </a:p>
          <a:p>
            <a:r>
              <a:rPr lang="en-US" dirty="0" smtClean="0"/>
              <a:t>Sources data from </a:t>
            </a:r>
          </a:p>
          <a:p>
            <a:pPr lvl="1"/>
            <a:r>
              <a:rPr lang="en-US" dirty="0" smtClean="0"/>
              <a:t>SQL</a:t>
            </a:r>
          </a:p>
          <a:p>
            <a:pPr lvl="1"/>
            <a:r>
              <a:rPr lang="en-US" dirty="0" smtClean="0"/>
              <a:t>Cubes</a:t>
            </a: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Microsoft Operations Manager DW</a:t>
            </a:r>
            <a:endParaRPr lang="en-GB" dirty="0"/>
          </a:p>
        </p:txBody>
      </p:sp>
      <p:sp>
        <p:nvSpPr>
          <p:cNvPr id="3" name="Content Placeholder 2"/>
          <p:cNvSpPr>
            <a:spLocks noGrp="1"/>
          </p:cNvSpPr>
          <p:nvPr>
            <p:ph idx="1"/>
          </p:nvPr>
        </p:nvSpPr>
        <p:spPr/>
        <p:txBody>
          <a:bodyPr/>
          <a:lstStyle/>
          <a:p>
            <a:r>
              <a:rPr lang="en-US" dirty="0" smtClean="0"/>
              <a:t>Live Data Warehouse</a:t>
            </a:r>
          </a:p>
          <a:p>
            <a:endParaRPr lang="en-US" dirty="0" smtClean="0"/>
          </a:p>
          <a:p>
            <a:r>
              <a:rPr lang="en-US" dirty="0" smtClean="0"/>
              <a:t>Multiple Aggregates</a:t>
            </a:r>
          </a:p>
          <a:p>
            <a:pPr lvl="1"/>
            <a:r>
              <a:rPr lang="en-US" dirty="0" smtClean="0"/>
              <a:t>Raw</a:t>
            </a:r>
          </a:p>
          <a:p>
            <a:pPr lvl="1"/>
            <a:r>
              <a:rPr lang="en-US" dirty="0" smtClean="0"/>
              <a:t>Hourly</a:t>
            </a:r>
          </a:p>
          <a:p>
            <a:pPr lvl="1"/>
            <a:r>
              <a:rPr lang="en-US" dirty="0" smtClean="0"/>
              <a:t>Daily</a:t>
            </a:r>
          </a:p>
          <a:p>
            <a:pPr lvl="1"/>
            <a:endParaRPr lang="en-US" dirty="0" smtClean="0"/>
          </a:p>
          <a:p>
            <a:r>
              <a:rPr lang="en-US" dirty="0" smtClean="0"/>
              <a:t>Choosing the right aggregate; </a:t>
            </a:r>
            <a:r>
              <a:rPr lang="en-US" dirty="0" err="1" smtClean="0"/>
              <a:t>Gotchya</a:t>
            </a:r>
            <a:r>
              <a:rPr lang="en-US" dirty="0" smtClean="0"/>
              <a:t>!</a:t>
            </a: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Report Builder 3.0 (November CTP)</a:t>
            </a:r>
            <a:endParaRPr lang="en-GB" dirty="0"/>
          </a:p>
        </p:txBody>
      </p:sp>
      <p:sp>
        <p:nvSpPr>
          <p:cNvPr id="3" name="Content Placeholder 2"/>
          <p:cNvSpPr>
            <a:spLocks noGrp="1"/>
          </p:cNvSpPr>
          <p:nvPr>
            <p:ph idx="1"/>
          </p:nvPr>
        </p:nvSpPr>
        <p:spPr/>
        <p:txBody>
          <a:bodyPr/>
          <a:lstStyle/>
          <a:p>
            <a:r>
              <a:rPr lang="en-GB" dirty="0" err="1" smtClean="0"/>
              <a:t>ClickOnce</a:t>
            </a:r>
            <a:r>
              <a:rPr lang="en-GB" dirty="0" smtClean="0"/>
              <a:t> application</a:t>
            </a:r>
          </a:p>
          <a:p>
            <a:endParaRPr lang="en-GB" dirty="0" smtClean="0"/>
          </a:p>
          <a:p>
            <a:r>
              <a:rPr lang="en-GB" dirty="0" smtClean="0"/>
              <a:t>No longer requires report models (Since 2.0)</a:t>
            </a:r>
          </a:p>
          <a:p>
            <a:endParaRPr lang="en-GB" dirty="0" smtClean="0"/>
          </a:p>
          <a:p>
            <a:r>
              <a:rPr lang="en-GB" dirty="0" smtClean="0"/>
              <a:t>Runs reports locally</a:t>
            </a:r>
          </a:p>
          <a:p>
            <a:endParaRPr lang="en-GB" dirty="0" smtClean="0"/>
          </a:p>
          <a:p>
            <a:r>
              <a:rPr lang="en-GB" dirty="0" err="1" smtClean="0"/>
              <a:t>Tablix</a:t>
            </a:r>
            <a:r>
              <a:rPr lang="en-GB" dirty="0" smtClean="0"/>
              <a:t> Reports</a:t>
            </a:r>
          </a:p>
          <a:p>
            <a:endParaRPr lang="en-GB" dirty="0" smtClean="0"/>
          </a:p>
          <a:p>
            <a:r>
              <a:rPr lang="en-US" dirty="0" smtClean="0"/>
              <a:t>Includes Maps… that’s right MAPS!!!!</a:t>
            </a:r>
          </a:p>
          <a:p>
            <a:endParaRPr lang="en-GB" dirty="0" smtClean="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pPr algn="ctr"/>
            <a:r>
              <a:rPr lang="en-US" dirty="0" smtClean="0"/>
              <a:t>SSRS v </a:t>
            </a:r>
            <a:r>
              <a:rPr lang="en-US" dirty="0" err="1" smtClean="0"/>
              <a:t>PerformancePoint</a:t>
            </a:r>
            <a:endParaRPr lang="en-GB" dirty="0"/>
          </a:p>
        </p:txBody>
      </p:sp>
      <p:sp>
        <p:nvSpPr>
          <p:cNvPr id="6" name="Rounded Rectangle 5"/>
          <p:cNvSpPr/>
          <p:nvPr/>
        </p:nvSpPr>
        <p:spPr bwMode="auto">
          <a:xfrm>
            <a:off x="4803820" y="1159099"/>
            <a:ext cx="3983022" cy="4975427"/>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buFont typeface="Arial" pitchFamily="34" charset="0"/>
              <a:buChar char="•"/>
            </a:pPr>
            <a:r>
              <a:rPr lang="en-GB" sz="2000" dirty="0" smtClean="0">
                <a:solidFill>
                  <a:srgbClr val="FFFFFF"/>
                </a:solidFill>
                <a:effectLst>
                  <a:outerShdw blurRad="38100" dist="38100" dir="2700000" algn="tl">
                    <a:srgbClr val="000000">
                      <a:alpha val="43137"/>
                    </a:srgbClr>
                  </a:outerShdw>
                </a:effectLst>
                <a:latin typeface="Segoe" pitchFamily="34" charset="0"/>
              </a:rPr>
              <a:t> Constrained by web parts</a:t>
            </a:r>
          </a:p>
          <a:p>
            <a:pPr defTabSz="914099" fontAlgn="base">
              <a:spcBef>
                <a:spcPct val="0"/>
              </a:spcBef>
              <a:spcAft>
                <a:spcPct val="0"/>
              </a:spcAft>
              <a:buFont typeface="Arial" pitchFamily="34" charset="0"/>
              <a:buChar char="•"/>
            </a:pPr>
            <a:endParaRPr lang="en-GB" sz="2000" dirty="0" smtClean="0">
              <a:solidFill>
                <a:srgbClr val="FFFFFF"/>
              </a:solidFill>
              <a:effectLst>
                <a:outerShdw blurRad="38100" dist="38100" dir="2700000" algn="tl">
                  <a:srgbClr val="000000">
                    <a:alpha val="43137"/>
                  </a:srgbClr>
                </a:outerShdw>
              </a:effectLst>
              <a:latin typeface="Segoe" pitchFamily="34" charset="0"/>
            </a:endParaRPr>
          </a:p>
          <a:p>
            <a:pPr defTabSz="914099" fontAlgn="base">
              <a:spcBef>
                <a:spcPct val="0"/>
              </a:spcBef>
              <a:spcAft>
                <a:spcPct val="0"/>
              </a:spcAft>
              <a:buFont typeface="Arial" pitchFamily="34" charset="0"/>
              <a:buChar char="•"/>
            </a:pPr>
            <a:r>
              <a:rPr lang="en-GB" sz="2000" dirty="0" smtClean="0">
                <a:solidFill>
                  <a:srgbClr val="FFFFFF"/>
                </a:solidFill>
                <a:effectLst>
                  <a:outerShdw blurRad="38100" dist="38100" dir="2700000" algn="tl">
                    <a:srgbClr val="000000">
                      <a:alpha val="43137"/>
                    </a:srgbClr>
                  </a:outerShdw>
                </a:effectLst>
                <a:latin typeface="Segoe" pitchFamily="34" charset="0"/>
              </a:rPr>
              <a:t> Exports to PowerPoint &amp; Excel</a:t>
            </a:r>
          </a:p>
          <a:p>
            <a:pPr defTabSz="914099" fontAlgn="base">
              <a:spcBef>
                <a:spcPct val="0"/>
              </a:spcBef>
              <a:spcAft>
                <a:spcPct val="0"/>
              </a:spcAft>
              <a:buFont typeface="Arial" pitchFamily="34" charset="0"/>
              <a:buChar char="•"/>
            </a:pPr>
            <a:endParaRPr lang="en-GB" sz="2000" dirty="0" smtClean="0">
              <a:solidFill>
                <a:srgbClr val="FFFFFF"/>
              </a:solidFill>
              <a:effectLst>
                <a:outerShdw blurRad="38100" dist="38100" dir="2700000" algn="tl">
                  <a:srgbClr val="000000">
                    <a:alpha val="43137"/>
                  </a:srgbClr>
                </a:outerShdw>
              </a:effectLst>
              <a:latin typeface="Segoe" pitchFamily="34" charset="0"/>
            </a:endParaRPr>
          </a:p>
          <a:p>
            <a:pPr defTabSz="914099" fontAlgn="base">
              <a:spcBef>
                <a:spcPct val="0"/>
              </a:spcBef>
              <a:spcAft>
                <a:spcPct val="0"/>
              </a:spcAft>
              <a:buFont typeface="Arial" pitchFamily="34" charset="0"/>
              <a:buChar char="•"/>
            </a:pPr>
            <a:r>
              <a:rPr lang="en-GB" sz="2000" dirty="0" smtClean="0">
                <a:solidFill>
                  <a:srgbClr val="FFFFFF"/>
                </a:solidFill>
                <a:effectLst>
                  <a:outerShdw blurRad="38100" dist="38100" dir="2700000" algn="tl">
                    <a:srgbClr val="000000">
                      <a:alpha val="43137"/>
                    </a:srgbClr>
                  </a:outerShdw>
                </a:effectLst>
                <a:latin typeface="Segoe" pitchFamily="34" charset="0"/>
              </a:rPr>
              <a:t> No scheduled delivery</a:t>
            </a:r>
          </a:p>
          <a:p>
            <a:pPr defTabSz="914099" fontAlgn="base">
              <a:spcBef>
                <a:spcPct val="0"/>
              </a:spcBef>
              <a:spcAft>
                <a:spcPct val="0"/>
              </a:spcAft>
              <a:buFont typeface="Arial" pitchFamily="34" charset="0"/>
              <a:buChar char="•"/>
            </a:pPr>
            <a:endParaRPr lang="en-GB" sz="2000" dirty="0" smtClean="0">
              <a:solidFill>
                <a:srgbClr val="FFFFFF"/>
              </a:solidFill>
              <a:effectLst>
                <a:outerShdw blurRad="38100" dist="38100" dir="2700000" algn="tl">
                  <a:srgbClr val="000000">
                    <a:alpha val="43137"/>
                  </a:srgbClr>
                </a:outerShdw>
              </a:effectLst>
              <a:latin typeface="Segoe" pitchFamily="34" charset="0"/>
            </a:endParaRPr>
          </a:p>
          <a:p>
            <a:pPr defTabSz="914099" fontAlgn="base">
              <a:spcBef>
                <a:spcPct val="0"/>
              </a:spcBef>
              <a:spcAft>
                <a:spcPct val="0"/>
              </a:spcAft>
              <a:buFont typeface="Arial" pitchFamily="34" charset="0"/>
              <a:buChar char="•"/>
            </a:pPr>
            <a:r>
              <a:rPr lang="en-GB" sz="2000" dirty="0" smtClean="0">
                <a:solidFill>
                  <a:srgbClr val="FFFFFF"/>
                </a:solidFill>
                <a:effectLst>
                  <a:outerShdw blurRad="38100" dist="38100" dir="2700000" algn="tl">
                    <a:srgbClr val="000000">
                      <a:alpha val="43137"/>
                    </a:srgbClr>
                  </a:outerShdw>
                </a:effectLst>
                <a:latin typeface="Segoe" pitchFamily="34" charset="0"/>
              </a:rPr>
              <a:t> Uses SSAS and SSRS</a:t>
            </a:r>
          </a:p>
          <a:p>
            <a:pPr defTabSz="914099" fontAlgn="base">
              <a:spcBef>
                <a:spcPct val="0"/>
              </a:spcBef>
              <a:spcAft>
                <a:spcPct val="0"/>
              </a:spcAft>
              <a:buFont typeface="Arial" pitchFamily="34" charset="0"/>
              <a:buChar char="•"/>
            </a:pPr>
            <a:endParaRPr lang="en-GB" sz="2000" dirty="0" smtClean="0">
              <a:solidFill>
                <a:srgbClr val="FFFFFF"/>
              </a:solidFill>
              <a:effectLst>
                <a:outerShdw blurRad="38100" dist="38100" dir="2700000" algn="tl">
                  <a:srgbClr val="000000">
                    <a:alpha val="43137"/>
                  </a:srgbClr>
                </a:outerShdw>
              </a:effectLst>
              <a:latin typeface="Segoe" pitchFamily="34" charset="0"/>
            </a:endParaRPr>
          </a:p>
          <a:p>
            <a:pPr defTabSz="914099" fontAlgn="base">
              <a:spcBef>
                <a:spcPct val="0"/>
              </a:spcBef>
              <a:spcAft>
                <a:spcPct val="0"/>
              </a:spcAft>
              <a:buFont typeface="Arial" pitchFamily="34" charset="0"/>
              <a:buChar char="•"/>
            </a:pPr>
            <a:r>
              <a:rPr lang="en-GB" sz="2000" dirty="0" smtClean="0">
                <a:solidFill>
                  <a:srgbClr val="FFFFFF"/>
                </a:solidFill>
                <a:effectLst>
                  <a:outerShdw blurRad="38100" dist="38100" dir="2700000" algn="tl">
                    <a:srgbClr val="000000">
                      <a:alpha val="43137"/>
                    </a:srgbClr>
                  </a:outerShdw>
                </a:effectLst>
                <a:latin typeface="Segoe" pitchFamily="34" charset="0"/>
              </a:rPr>
              <a:t> Has slice and dice</a:t>
            </a:r>
          </a:p>
          <a:p>
            <a:pPr defTabSz="914099" fontAlgn="base">
              <a:spcBef>
                <a:spcPct val="0"/>
              </a:spcBef>
              <a:spcAft>
                <a:spcPct val="0"/>
              </a:spcAft>
              <a:buFont typeface="Arial" pitchFamily="34" charset="0"/>
              <a:buChar char="•"/>
            </a:pPr>
            <a:endParaRPr lang="en-GB" sz="2000" dirty="0" smtClean="0">
              <a:solidFill>
                <a:srgbClr val="FFFFFF"/>
              </a:solidFill>
              <a:effectLst>
                <a:outerShdw blurRad="38100" dist="38100" dir="2700000" algn="tl">
                  <a:srgbClr val="000000">
                    <a:alpha val="43137"/>
                  </a:srgbClr>
                </a:outerShdw>
              </a:effectLst>
              <a:latin typeface="Segoe" pitchFamily="34" charset="0"/>
            </a:endParaRPr>
          </a:p>
          <a:p>
            <a:pPr defTabSz="914099" fontAlgn="base">
              <a:spcBef>
                <a:spcPct val="0"/>
              </a:spcBef>
              <a:spcAft>
                <a:spcPct val="0"/>
              </a:spcAft>
              <a:buFont typeface="Arial" pitchFamily="34" charset="0"/>
              <a:buChar char="•"/>
            </a:pPr>
            <a:r>
              <a:rPr lang="en-GB" sz="2000" dirty="0" smtClean="0">
                <a:solidFill>
                  <a:srgbClr val="FFFFFF"/>
                </a:solidFill>
                <a:effectLst>
                  <a:outerShdw blurRad="38100" dist="38100" dir="2700000" algn="tl">
                    <a:srgbClr val="000000">
                      <a:alpha val="43137"/>
                    </a:srgbClr>
                  </a:outerShdw>
                </a:effectLst>
                <a:latin typeface="Segoe" pitchFamily="34" charset="0"/>
              </a:rPr>
              <a:t> Low learning curve once cube is configured</a:t>
            </a:r>
          </a:p>
          <a:p>
            <a:pP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7" name="Rounded Rectangle 6"/>
          <p:cNvSpPr/>
          <p:nvPr/>
        </p:nvSpPr>
        <p:spPr bwMode="auto">
          <a:xfrm>
            <a:off x="285720" y="1199468"/>
            <a:ext cx="3929090" cy="4929222"/>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buFont typeface="Arial" pitchFamily="34" charset="0"/>
              <a:buChar char="•"/>
            </a:pPr>
            <a:r>
              <a:rPr lang="en-GB" sz="2000" dirty="0" smtClean="0"/>
              <a:t>Highly Customizable Format</a:t>
            </a:r>
          </a:p>
          <a:p>
            <a:endParaRPr lang="en-GB" sz="2000" dirty="0" smtClean="0"/>
          </a:p>
          <a:p>
            <a:pPr>
              <a:buFont typeface="Arial" pitchFamily="34" charset="0"/>
              <a:buChar char="•"/>
            </a:pPr>
            <a:r>
              <a:rPr lang="en-GB" sz="2000" dirty="0" smtClean="0"/>
              <a:t> Exports to multiple formats (PDF, tiff, word, html, </a:t>
            </a:r>
            <a:r>
              <a:rPr lang="en-GB" sz="2000" dirty="0" err="1" smtClean="0"/>
              <a:t>mhtml</a:t>
            </a:r>
            <a:r>
              <a:rPr lang="en-GB" sz="2000" dirty="0" smtClean="0"/>
              <a:t>, excel, </a:t>
            </a:r>
            <a:r>
              <a:rPr lang="en-GB" sz="2000" dirty="0" err="1" smtClean="0"/>
              <a:t>csv</a:t>
            </a:r>
            <a:r>
              <a:rPr lang="en-GB" sz="2000" dirty="0" smtClean="0"/>
              <a:t>)</a:t>
            </a:r>
          </a:p>
          <a:p>
            <a:endParaRPr lang="en-GB" sz="2000" dirty="0" smtClean="0"/>
          </a:p>
          <a:p>
            <a:pPr>
              <a:buFont typeface="Arial" pitchFamily="34" charset="0"/>
              <a:buChar char="•"/>
            </a:pPr>
            <a:r>
              <a:rPr lang="en-GB" sz="2000" dirty="0" smtClean="0"/>
              <a:t> Scheduled delivery channels; email,  file share to snapshots</a:t>
            </a:r>
          </a:p>
          <a:p>
            <a:endParaRPr lang="en-GB" sz="2000" dirty="0" smtClean="0"/>
          </a:p>
          <a:p>
            <a:pPr>
              <a:buFont typeface="Arial" pitchFamily="34" charset="0"/>
              <a:buChar char="•"/>
            </a:pPr>
            <a:r>
              <a:rPr lang="en-GB" sz="2000" dirty="0" smtClean="0"/>
              <a:t> Requires more skills in SQL or SSAS</a:t>
            </a:r>
          </a:p>
          <a:p>
            <a:endParaRPr lang="en-GB" sz="2000" dirty="0" smtClean="0"/>
          </a:p>
          <a:p>
            <a:pPr>
              <a:buFont typeface="Arial" pitchFamily="34" charset="0"/>
              <a:buChar char="•"/>
            </a:pPr>
            <a:r>
              <a:rPr lang="en-GB" sz="2000" dirty="0" smtClean="0"/>
              <a:t> No slice and dice functionality</a:t>
            </a:r>
          </a:p>
          <a:p>
            <a:pPr>
              <a:buFont typeface="Arial" pitchFamily="34" charset="0"/>
              <a:buChar char="•"/>
            </a:pPr>
            <a:endParaRPr lang="en-US" sz="2000" dirty="0" smtClean="0"/>
          </a:p>
          <a:p>
            <a:pPr>
              <a:buFont typeface="Arial" pitchFamily="34" charset="0"/>
              <a:buChar char="•"/>
            </a:pPr>
            <a:r>
              <a:rPr lang="en-US" sz="2000" dirty="0" smtClean="0"/>
              <a:t>Has maps and dials</a:t>
            </a:r>
            <a:endParaRPr lang="en-GB" sz="2000" dirty="0" smtClean="0"/>
          </a:p>
          <a:p>
            <a:pPr>
              <a:buFont typeface="Arial" pitchFamily="34" charset="0"/>
              <a:buChar char="•"/>
            </a:pPr>
            <a:endParaRPr lang="en-US" sz="2000" dirty="0" smtClean="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Service Level Objectives</a:t>
            </a:r>
            <a:endParaRPr lang="en-GB" dirty="0"/>
          </a:p>
        </p:txBody>
      </p:sp>
      <p:pic>
        <p:nvPicPr>
          <p:cNvPr id="2050" name="Picture 2"/>
          <p:cNvPicPr>
            <a:picLocks noChangeAspect="1" noChangeArrowheads="1"/>
          </p:cNvPicPr>
          <p:nvPr/>
        </p:nvPicPr>
        <p:blipFill>
          <a:blip r:embed="rId3"/>
          <a:srcRect/>
          <a:stretch>
            <a:fillRect/>
          </a:stretch>
        </p:blipFill>
        <p:spPr bwMode="auto">
          <a:xfrm>
            <a:off x="0" y="1582604"/>
            <a:ext cx="9012115" cy="43434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1016" y="230188"/>
            <a:ext cx="8915400" cy="664797"/>
          </a:xfrm>
        </p:spPr>
        <p:txBody>
          <a:bodyPr/>
          <a:lstStyle/>
          <a:p>
            <a:r>
              <a:rPr lang="en-US" dirty="0" smtClean="0"/>
              <a:t>Managed Entities (State)</a:t>
            </a:r>
            <a:endParaRPr lang="en-GB" dirty="0"/>
          </a:p>
        </p:txBody>
      </p:sp>
      <p:pic>
        <p:nvPicPr>
          <p:cNvPr id="1026" name="Picture 2"/>
          <p:cNvPicPr>
            <a:picLocks noChangeAspect="1" noChangeArrowheads="1"/>
          </p:cNvPicPr>
          <p:nvPr/>
        </p:nvPicPr>
        <p:blipFill>
          <a:blip r:embed="rId3"/>
          <a:srcRect/>
          <a:stretch>
            <a:fillRect/>
          </a:stretch>
        </p:blipFill>
        <p:spPr bwMode="auto">
          <a:xfrm>
            <a:off x="0" y="1076325"/>
            <a:ext cx="9144000" cy="470535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3200" dirty="0" smtClean="0"/>
              <a:t>Keeping Your CIO Happy: Microsoft Office SharePoint Server 2007 SLA </a:t>
            </a:r>
            <a:r>
              <a:rPr lang="en-GB" sz="3200" dirty="0" err="1" smtClean="0"/>
              <a:t>Scorecarding</a:t>
            </a:r>
            <a:r>
              <a:rPr lang="en-GB" sz="3200" dirty="0" smtClean="0"/>
              <a:t> with Operations Manager 2007 and SQL Server 2008 </a:t>
            </a:r>
          </a:p>
        </p:txBody>
      </p:sp>
      <p:sp>
        <p:nvSpPr>
          <p:cNvPr id="3" name="Subtitle 2"/>
          <p:cNvSpPr>
            <a:spLocks noGrp="1"/>
          </p:cNvSpPr>
          <p:nvPr>
            <p:ph type="subTitle" idx="1"/>
          </p:nvPr>
        </p:nvSpPr>
        <p:spPr>
          <a:xfrm>
            <a:off x="555143" y="5603713"/>
            <a:ext cx="8219580" cy="229675"/>
          </a:xfrm>
        </p:spPr>
        <p:txBody>
          <a:bodyPr/>
          <a:lstStyle/>
          <a:p>
            <a:r>
              <a:rPr lang="en-US" sz="2000" dirty="0" smtClean="0"/>
              <a:t>Gordon McKenna - MVP System Center Operations Manager - </a:t>
            </a:r>
            <a:r>
              <a:rPr lang="en-US" sz="2000" dirty="0" err="1" smtClean="0"/>
              <a:t>Inframon</a:t>
            </a:r>
            <a:r>
              <a:rPr lang="en-US" sz="2000" dirty="0" smtClean="0"/>
              <a:t> Ltd</a:t>
            </a:r>
          </a:p>
          <a:p>
            <a:endParaRPr lang="en-US" sz="2000" dirty="0" smtClean="0"/>
          </a:p>
          <a:p>
            <a:r>
              <a:rPr lang="en-US" sz="2000" dirty="0" smtClean="0"/>
              <a:t>Sean Roberts –  Head of Product Development – </a:t>
            </a:r>
            <a:r>
              <a:rPr lang="en-US" sz="2000" dirty="0" err="1" smtClean="0"/>
              <a:t>Inframon</a:t>
            </a:r>
            <a:r>
              <a:rPr lang="en-US" sz="2000" dirty="0" smtClean="0"/>
              <a:t> Ltd</a:t>
            </a: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Managed Entities (Collection)</a:t>
            </a:r>
            <a:endParaRPr lang="en-GB" dirty="0"/>
          </a:p>
        </p:txBody>
      </p:sp>
      <p:pic>
        <p:nvPicPr>
          <p:cNvPr id="4098" name="Picture 2"/>
          <p:cNvPicPr>
            <a:picLocks noChangeAspect="1" noChangeArrowheads="1"/>
          </p:cNvPicPr>
          <p:nvPr/>
        </p:nvPicPr>
        <p:blipFill>
          <a:blip r:embed="rId3"/>
          <a:srcRect/>
          <a:stretch>
            <a:fillRect/>
          </a:stretch>
        </p:blipFill>
        <p:spPr bwMode="auto">
          <a:xfrm>
            <a:off x="1" y="1743075"/>
            <a:ext cx="9144000" cy="337185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 Tables</a:t>
            </a:r>
            <a:endParaRPr lang="en-GB" dirty="0"/>
          </a:p>
        </p:txBody>
      </p:sp>
      <p:pic>
        <p:nvPicPr>
          <p:cNvPr id="3075" name="Picture 3"/>
          <p:cNvPicPr>
            <a:picLocks noChangeAspect="1" noChangeArrowheads="1"/>
          </p:cNvPicPr>
          <p:nvPr/>
        </p:nvPicPr>
        <p:blipFill>
          <a:blip r:embed="rId3"/>
          <a:srcRect/>
          <a:stretch>
            <a:fillRect/>
          </a:stretch>
        </p:blipFill>
        <p:spPr bwMode="auto">
          <a:xfrm>
            <a:off x="495300" y="1533525"/>
            <a:ext cx="8153400" cy="379095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8564" y="5228492"/>
            <a:ext cx="8715436" cy="1523494"/>
          </a:xfrm>
        </p:spPr>
        <p:txBody>
          <a:bodyPr/>
          <a:lstStyle/>
          <a:p>
            <a:r>
              <a:rPr lang="en-US" dirty="0" smtClean="0"/>
              <a:t>Creating a CIO Dashboard in </a:t>
            </a:r>
            <a:r>
              <a:rPr lang="en-US" smtClean="0"/>
              <a:t>SQL 2008 R2</a:t>
            </a:r>
            <a:endParaRPr lang="en-US" dirty="0"/>
          </a:p>
        </p:txBody>
      </p:sp>
      <p:sp>
        <p:nvSpPr>
          <p:cNvPr id="4" name="Text Placeholder 3"/>
          <p:cNvSpPr>
            <a:spLocks noGrp="1"/>
          </p:cNvSpPr>
          <p:nvPr>
            <p:ph type="body" sz="quarter" idx="10"/>
          </p:nvPr>
        </p:nvSpPr>
        <p:spPr/>
        <p:txBody>
          <a:bodyPr/>
          <a:lstStyle/>
          <a:p>
            <a:r>
              <a:rPr dirty="0" smtClean="0"/>
              <a:t>DEMO</a:t>
            </a:r>
            <a:r>
              <a:rPr lang="en-US" dirty="0" smtClean="0"/>
              <a:t> </a:t>
            </a:r>
            <a:endParaRPr lang="en-US"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ded Corner 3"/>
          <p:cNvSpPr/>
          <p:nvPr/>
        </p:nvSpPr>
        <p:spPr>
          <a:xfrm>
            <a:off x="5858522" y="2060321"/>
            <a:ext cx="914373" cy="915649"/>
          </a:xfrm>
          <a:prstGeom prst="foldedCorner">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100" dirty="0" smtClean="0"/>
              <a:t>Custom Reports</a:t>
            </a:r>
            <a:endParaRPr lang="en-US" sz="1100" dirty="0"/>
          </a:p>
        </p:txBody>
      </p:sp>
      <p:sp>
        <p:nvSpPr>
          <p:cNvPr id="5" name="Flowchart: Predefined Process 4"/>
          <p:cNvSpPr/>
          <p:nvPr/>
        </p:nvSpPr>
        <p:spPr>
          <a:xfrm>
            <a:off x="5418898" y="5268042"/>
            <a:ext cx="1717964" cy="586955"/>
          </a:xfrm>
          <a:prstGeom prst="flowChartPredefinedProcess">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GB" sz="1050" dirty="0" smtClean="0"/>
              <a:t>Service Level Dashboard V2</a:t>
            </a:r>
            <a:endParaRPr lang="en-US" sz="1050" dirty="0"/>
          </a:p>
        </p:txBody>
      </p:sp>
      <p:sp>
        <p:nvSpPr>
          <p:cNvPr id="6" name="Frame 5"/>
          <p:cNvSpPr/>
          <p:nvPr/>
        </p:nvSpPr>
        <p:spPr>
          <a:xfrm>
            <a:off x="2875087" y="2039047"/>
            <a:ext cx="1181804" cy="743476"/>
          </a:xfrm>
          <a:prstGeom prst="fram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sz="1000" dirty="0" smtClean="0">
                <a:solidFill>
                  <a:schemeClr val="tx1"/>
                </a:solidFill>
              </a:rPr>
              <a:t>SSRS 2008 R2</a:t>
            </a:r>
            <a:endParaRPr lang="en-US" sz="1000" dirty="0">
              <a:solidFill>
                <a:schemeClr val="tx1"/>
              </a:solidFill>
            </a:endParaRPr>
          </a:p>
        </p:txBody>
      </p:sp>
      <p:pic>
        <p:nvPicPr>
          <p:cNvPr id="7" name="Picture 2" descr="C:\Program Files\Microsoft Office\MEDIA\CAGCAT10\j0292020.wmf"/>
          <p:cNvPicPr>
            <a:picLocks noChangeAspect="1" noChangeArrowheads="1"/>
          </p:cNvPicPr>
          <p:nvPr/>
        </p:nvPicPr>
        <p:blipFill>
          <a:blip r:embed="rId3" cstate="print"/>
          <a:srcRect/>
          <a:stretch>
            <a:fillRect/>
          </a:stretch>
        </p:blipFill>
        <p:spPr bwMode="auto">
          <a:xfrm>
            <a:off x="7434814" y="641435"/>
            <a:ext cx="879099" cy="706970"/>
          </a:xfrm>
          <a:prstGeom prst="rect">
            <a:avLst/>
          </a:prstGeom>
          <a:noFill/>
        </p:spPr>
      </p:pic>
      <p:sp>
        <p:nvSpPr>
          <p:cNvPr id="8" name="TextBox 7"/>
          <p:cNvSpPr txBox="1"/>
          <p:nvPr/>
        </p:nvSpPr>
        <p:spPr>
          <a:xfrm>
            <a:off x="7312118" y="1367852"/>
            <a:ext cx="974233" cy="261610"/>
          </a:xfrm>
          <a:prstGeom prst="rect">
            <a:avLst/>
          </a:prstGeom>
          <a:noFill/>
        </p:spPr>
        <p:txBody>
          <a:bodyPr wrap="square" rtlCol="0">
            <a:spAutoFit/>
          </a:bodyPr>
          <a:lstStyle/>
          <a:p>
            <a:r>
              <a:rPr lang="en-GB" sz="1100" dirty="0" smtClean="0"/>
              <a:t>IT Operators</a:t>
            </a:r>
            <a:endParaRPr lang="en-US" sz="1100" dirty="0"/>
          </a:p>
        </p:txBody>
      </p:sp>
      <p:pic>
        <p:nvPicPr>
          <p:cNvPr id="9" name="Picture 3" descr="C:\Documents and Settings\sean.roberts\Local Settings\Temporary Internet Files\Content.IE5\931D73Z4\MCj02120710000[1].wmf"/>
          <p:cNvPicPr>
            <a:picLocks noChangeAspect="1" noChangeArrowheads="1"/>
          </p:cNvPicPr>
          <p:nvPr/>
        </p:nvPicPr>
        <p:blipFill>
          <a:blip r:embed="rId4" cstate="print"/>
          <a:srcRect/>
          <a:stretch>
            <a:fillRect/>
          </a:stretch>
        </p:blipFill>
        <p:spPr bwMode="auto">
          <a:xfrm>
            <a:off x="7345298" y="2021114"/>
            <a:ext cx="848690" cy="739297"/>
          </a:xfrm>
          <a:prstGeom prst="rect">
            <a:avLst/>
          </a:prstGeom>
          <a:noFill/>
        </p:spPr>
      </p:pic>
      <p:sp>
        <p:nvSpPr>
          <p:cNvPr id="10" name="TextBox 9"/>
          <p:cNvSpPr txBox="1"/>
          <p:nvPr/>
        </p:nvSpPr>
        <p:spPr>
          <a:xfrm>
            <a:off x="7392793" y="2848100"/>
            <a:ext cx="847377" cy="261610"/>
          </a:xfrm>
          <a:prstGeom prst="rect">
            <a:avLst/>
          </a:prstGeom>
          <a:noFill/>
        </p:spPr>
        <p:txBody>
          <a:bodyPr wrap="square" rtlCol="0">
            <a:spAutoFit/>
          </a:bodyPr>
          <a:lstStyle/>
          <a:p>
            <a:r>
              <a:rPr lang="en-GB" sz="1100" dirty="0" smtClean="0"/>
              <a:t>IT Analysts</a:t>
            </a:r>
            <a:endParaRPr lang="en-US" sz="1100" dirty="0"/>
          </a:p>
        </p:txBody>
      </p:sp>
      <p:pic>
        <p:nvPicPr>
          <p:cNvPr id="11" name="Picture 6" descr="C:\Documents and Settings\sean.roberts\Local Settings\Temporary Internet Files\Content.IE5\3SPLFADY\MCj02149190000[1].wmf"/>
          <p:cNvPicPr>
            <a:picLocks noChangeAspect="1" noChangeArrowheads="1"/>
          </p:cNvPicPr>
          <p:nvPr/>
        </p:nvPicPr>
        <p:blipFill>
          <a:blip r:embed="rId5" cstate="print"/>
          <a:srcRect/>
          <a:stretch>
            <a:fillRect/>
          </a:stretch>
        </p:blipFill>
        <p:spPr bwMode="auto">
          <a:xfrm>
            <a:off x="7304764" y="5056501"/>
            <a:ext cx="1075568" cy="886963"/>
          </a:xfrm>
          <a:prstGeom prst="rect">
            <a:avLst/>
          </a:prstGeom>
          <a:noFill/>
        </p:spPr>
      </p:pic>
      <p:sp>
        <p:nvSpPr>
          <p:cNvPr id="12" name="TextBox 11"/>
          <p:cNvSpPr txBox="1"/>
          <p:nvPr/>
        </p:nvSpPr>
        <p:spPr>
          <a:xfrm>
            <a:off x="7436516" y="5924506"/>
            <a:ext cx="849828" cy="261610"/>
          </a:xfrm>
          <a:prstGeom prst="rect">
            <a:avLst/>
          </a:prstGeom>
          <a:noFill/>
        </p:spPr>
        <p:txBody>
          <a:bodyPr wrap="square" rtlCol="0">
            <a:spAutoFit/>
          </a:bodyPr>
          <a:lstStyle/>
          <a:p>
            <a:r>
              <a:rPr lang="en-GB" sz="1100" dirty="0" smtClean="0"/>
              <a:t>Executives</a:t>
            </a:r>
            <a:endParaRPr lang="en-US" sz="1100" dirty="0"/>
          </a:p>
        </p:txBody>
      </p:sp>
      <p:cxnSp>
        <p:nvCxnSpPr>
          <p:cNvPr id="14" name="Elbow Connector 13"/>
          <p:cNvCxnSpPr>
            <a:endCxn id="5" idx="1"/>
          </p:cNvCxnSpPr>
          <p:nvPr/>
        </p:nvCxnSpPr>
        <p:spPr>
          <a:xfrm>
            <a:off x="5178755" y="5508633"/>
            <a:ext cx="240143" cy="52887"/>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Bevel 14"/>
          <p:cNvSpPr/>
          <p:nvPr/>
        </p:nvSpPr>
        <p:spPr>
          <a:xfrm>
            <a:off x="5521380" y="3870309"/>
            <a:ext cx="1505527" cy="774780"/>
          </a:xfrm>
          <a:prstGeom prst="bevel">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GB" sz="1100" dirty="0" smtClean="0">
                <a:solidFill>
                  <a:schemeClr val="bg1"/>
                </a:solidFill>
              </a:rPr>
              <a:t>Analysis</a:t>
            </a:r>
            <a:endParaRPr lang="en-US" sz="1100" dirty="0">
              <a:solidFill>
                <a:schemeClr val="bg1"/>
              </a:solidFill>
            </a:endParaRPr>
          </a:p>
        </p:txBody>
      </p:sp>
      <p:sp>
        <p:nvSpPr>
          <p:cNvPr id="16" name="Can 15"/>
          <p:cNvSpPr/>
          <p:nvPr/>
        </p:nvSpPr>
        <p:spPr>
          <a:xfrm>
            <a:off x="194727" y="2719708"/>
            <a:ext cx="1057395" cy="132080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solidFill>
                  <a:schemeClr val="bg1"/>
                </a:solidFill>
              </a:rPr>
              <a:t>Data Warehouse</a:t>
            </a:r>
            <a:endParaRPr lang="en-US" sz="1000" dirty="0">
              <a:solidFill>
                <a:schemeClr val="bg1"/>
              </a:solidFill>
            </a:endParaRPr>
          </a:p>
        </p:txBody>
      </p:sp>
      <p:cxnSp>
        <p:nvCxnSpPr>
          <p:cNvPr id="17" name="Elbow Connector 18"/>
          <p:cNvCxnSpPr>
            <a:stCxn id="6" idx="3"/>
            <a:endCxn id="4" idx="1"/>
          </p:cNvCxnSpPr>
          <p:nvPr/>
        </p:nvCxnSpPr>
        <p:spPr>
          <a:xfrm>
            <a:off x="4056891" y="2410785"/>
            <a:ext cx="1801631" cy="107361"/>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Elbow Connector 17"/>
          <p:cNvCxnSpPr>
            <a:stCxn id="36" idx="3"/>
            <a:endCxn id="15" idx="4"/>
          </p:cNvCxnSpPr>
          <p:nvPr/>
        </p:nvCxnSpPr>
        <p:spPr>
          <a:xfrm flipV="1">
            <a:off x="4042248" y="4257699"/>
            <a:ext cx="1479132" cy="28778"/>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19" name="Folded Corner 18"/>
          <p:cNvSpPr/>
          <p:nvPr/>
        </p:nvSpPr>
        <p:spPr>
          <a:xfrm>
            <a:off x="5853436" y="581185"/>
            <a:ext cx="928694" cy="847422"/>
          </a:xfrm>
          <a:prstGeom prst="foldedCorner">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100" dirty="0" smtClean="0"/>
              <a:t>Default Reports</a:t>
            </a:r>
            <a:endParaRPr lang="en-US" sz="1100" dirty="0"/>
          </a:p>
        </p:txBody>
      </p:sp>
      <p:cxnSp>
        <p:nvCxnSpPr>
          <p:cNvPr id="20" name="Elbow Connector 18"/>
          <p:cNvCxnSpPr>
            <a:stCxn id="6" idx="0"/>
            <a:endCxn id="19" idx="1"/>
          </p:cNvCxnSpPr>
          <p:nvPr/>
        </p:nvCxnSpPr>
        <p:spPr>
          <a:xfrm rot="5400000" flipH="1" flipV="1">
            <a:off x="4142637" y="328249"/>
            <a:ext cx="1034151" cy="2387447"/>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Flowchart: Predefined Process 20"/>
          <p:cNvSpPr/>
          <p:nvPr/>
        </p:nvSpPr>
        <p:spPr>
          <a:xfrm>
            <a:off x="4333193" y="709533"/>
            <a:ext cx="642942" cy="878423"/>
          </a:xfrm>
          <a:prstGeom prst="flowChartPredefinedProcess">
            <a:avLst/>
          </a:prstGeom>
        </p:spPr>
        <p:style>
          <a:lnRef idx="1">
            <a:schemeClr val="accent1"/>
          </a:lnRef>
          <a:fillRef idx="2">
            <a:schemeClr val="accent1"/>
          </a:fillRef>
          <a:effectRef idx="1">
            <a:schemeClr val="accent1"/>
          </a:effectRef>
          <a:fontRef idx="minor">
            <a:schemeClr val="dk1"/>
          </a:fontRef>
        </p:style>
        <p:txBody>
          <a:bodyPr vert="vert270" rtlCol="0" anchor="ctr"/>
          <a:lstStyle/>
          <a:p>
            <a:pPr algn="ctr"/>
            <a:r>
              <a:rPr lang="en-GB" sz="1100" dirty="0" err="1" smtClean="0"/>
              <a:t>OpsMgr</a:t>
            </a:r>
            <a:endParaRPr lang="en-US" sz="1100" dirty="0"/>
          </a:p>
        </p:txBody>
      </p:sp>
      <p:sp>
        <p:nvSpPr>
          <p:cNvPr id="22" name="TextBox 21"/>
          <p:cNvSpPr txBox="1"/>
          <p:nvPr/>
        </p:nvSpPr>
        <p:spPr>
          <a:xfrm>
            <a:off x="7337370" y="4296697"/>
            <a:ext cx="958211" cy="261610"/>
          </a:xfrm>
          <a:prstGeom prst="rect">
            <a:avLst/>
          </a:prstGeom>
          <a:noFill/>
        </p:spPr>
        <p:txBody>
          <a:bodyPr wrap="square" rtlCol="0">
            <a:spAutoFit/>
          </a:bodyPr>
          <a:lstStyle/>
          <a:p>
            <a:r>
              <a:rPr lang="en-GB" sz="1100" dirty="0" smtClean="0"/>
              <a:t>IT Managers</a:t>
            </a:r>
            <a:endParaRPr lang="en-US" sz="1100" dirty="0"/>
          </a:p>
        </p:txBody>
      </p:sp>
      <p:pic>
        <p:nvPicPr>
          <p:cNvPr id="23" name="Picture 3" descr="C:\Documents and Settings\sean.roberts\Local Settings\Temporary Internet Files\Content.IE5\GT7PTDJY\MCj02149220000[1].wmf"/>
          <p:cNvPicPr>
            <a:picLocks noChangeAspect="1" noChangeArrowheads="1"/>
          </p:cNvPicPr>
          <p:nvPr/>
        </p:nvPicPr>
        <p:blipFill>
          <a:blip r:embed="rId6" cstate="print"/>
          <a:srcRect/>
          <a:stretch>
            <a:fillRect/>
          </a:stretch>
        </p:blipFill>
        <p:spPr bwMode="auto">
          <a:xfrm>
            <a:off x="7251796" y="3446941"/>
            <a:ext cx="1103249" cy="929110"/>
          </a:xfrm>
          <a:prstGeom prst="rect">
            <a:avLst/>
          </a:prstGeom>
          <a:noFill/>
        </p:spPr>
      </p:pic>
      <p:cxnSp>
        <p:nvCxnSpPr>
          <p:cNvPr id="24" name="Elbow Connector 18"/>
          <p:cNvCxnSpPr>
            <a:stCxn id="16" idx="3"/>
            <a:endCxn id="5" idx="1"/>
          </p:cNvCxnSpPr>
          <p:nvPr/>
        </p:nvCxnSpPr>
        <p:spPr>
          <a:xfrm rot="16200000" flipH="1">
            <a:off x="2310655" y="2453277"/>
            <a:ext cx="1521012" cy="4695473"/>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26" name="Flowchart: Predefined Process 25"/>
          <p:cNvSpPr/>
          <p:nvPr/>
        </p:nvSpPr>
        <p:spPr>
          <a:xfrm>
            <a:off x="4323956" y="1660786"/>
            <a:ext cx="642942" cy="4065061"/>
          </a:xfrm>
          <a:prstGeom prst="flowChartPredefinedProcess">
            <a:avLst/>
          </a:prstGeom>
        </p:spPr>
        <p:style>
          <a:lnRef idx="2">
            <a:schemeClr val="accent6">
              <a:shade val="50000"/>
            </a:schemeClr>
          </a:lnRef>
          <a:fillRef idx="1">
            <a:schemeClr val="accent6"/>
          </a:fillRef>
          <a:effectRef idx="0">
            <a:schemeClr val="accent6"/>
          </a:effectRef>
          <a:fontRef idx="minor">
            <a:schemeClr val="lt1"/>
          </a:fontRef>
        </p:style>
        <p:txBody>
          <a:bodyPr vert="vert270" rtlCol="0" anchor="ctr"/>
          <a:lstStyle/>
          <a:p>
            <a:pPr algn="ctr"/>
            <a:r>
              <a:rPr lang="en-GB" sz="1100" dirty="0" smtClean="0"/>
              <a:t>SharePoint 2007</a:t>
            </a:r>
            <a:endParaRPr lang="en-US" sz="1100" dirty="0"/>
          </a:p>
        </p:txBody>
      </p:sp>
      <p:sp>
        <p:nvSpPr>
          <p:cNvPr id="27" name="Cube 26"/>
          <p:cNvSpPr/>
          <p:nvPr/>
        </p:nvSpPr>
        <p:spPr bwMode="auto">
          <a:xfrm>
            <a:off x="1521068" y="3903782"/>
            <a:ext cx="1099038" cy="1019907"/>
          </a:xfrm>
          <a:prstGeom prst="cub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OLAP</a:t>
            </a:r>
          </a:p>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Cube</a:t>
            </a: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6" name="Frame 35"/>
          <p:cNvSpPr/>
          <p:nvPr/>
        </p:nvSpPr>
        <p:spPr>
          <a:xfrm>
            <a:off x="2860444" y="3914739"/>
            <a:ext cx="1181804" cy="743476"/>
          </a:xfrm>
          <a:prstGeom prst="fram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sz="1000" dirty="0" smtClean="0">
                <a:solidFill>
                  <a:schemeClr val="tx1"/>
                </a:solidFill>
              </a:rPr>
              <a:t>Performance Point</a:t>
            </a:r>
            <a:endParaRPr lang="en-US" sz="1000" dirty="0">
              <a:solidFill>
                <a:schemeClr val="tx1"/>
              </a:solidFill>
            </a:endParaRPr>
          </a:p>
        </p:txBody>
      </p:sp>
      <p:cxnSp>
        <p:nvCxnSpPr>
          <p:cNvPr id="38" name="Elbow Connector 37"/>
          <p:cNvCxnSpPr>
            <a:stCxn id="16" idx="4"/>
            <a:endCxn id="27" idx="2"/>
          </p:cNvCxnSpPr>
          <p:nvPr/>
        </p:nvCxnSpPr>
        <p:spPr>
          <a:xfrm>
            <a:off x="1252122" y="3380108"/>
            <a:ext cx="268946" cy="1161116"/>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Elbow Connector 39"/>
          <p:cNvCxnSpPr>
            <a:stCxn id="16" idx="4"/>
            <a:endCxn id="6" idx="1"/>
          </p:cNvCxnSpPr>
          <p:nvPr/>
        </p:nvCxnSpPr>
        <p:spPr>
          <a:xfrm flipV="1">
            <a:off x="1252122" y="2410785"/>
            <a:ext cx="1622965" cy="969323"/>
          </a:xfrm>
          <a:prstGeom prst="bentConnector3">
            <a:avLst>
              <a:gd name="adj1" fmla="val 8286"/>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27" idx="5"/>
            <a:endCxn id="36" idx="1"/>
          </p:cNvCxnSpPr>
          <p:nvPr/>
        </p:nvCxnSpPr>
        <p:spPr>
          <a:xfrm>
            <a:off x="2620106" y="4286247"/>
            <a:ext cx="240338" cy="2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Shape 29"/>
          <p:cNvCxnSpPr>
            <a:stCxn id="27" idx="0"/>
            <a:endCxn id="6" idx="2"/>
          </p:cNvCxnSpPr>
          <p:nvPr/>
        </p:nvCxnSpPr>
        <p:spPr>
          <a:xfrm rot="5400000" flipH="1" flipV="1">
            <a:off x="2271403" y="2709196"/>
            <a:ext cx="1121259" cy="1267914"/>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31" name="Title 1"/>
          <p:cNvSpPr txBox="1">
            <a:spLocks/>
          </p:cNvSpPr>
          <p:nvPr/>
        </p:nvSpPr>
        <p:spPr>
          <a:xfrm>
            <a:off x="85064" y="95697"/>
            <a:ext cx="9144000" cy="536412"/>
          </a:xfrm>
          <a:prstGeom prst="rect">
            <a:avLst/>
          </a:prstGeom>
        </p:spPr>
        <p:txBody>
          <a:bodyPr vert="horz" wrap="square" lIns="0" tIns="0" rIns="0" bIns="0" rtlCol="0" anchor="t">
            <a:no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GB" sz="3600" b="0" i="0" u="none" strike="noStrike" kern="1200" cap="none" spc="-150" normalizeH="0" baseline="0" noProof="0" smtClean="0">
                <a:ln w="3175">
                  <a:noFill/>
                </a:ln>
                <a:solidFill>
                  <a:srgbClr val="CCFFCC"/>
                </a:solidFill>
                <a:effectLst/>
                <a:uLnTx/>
                <a:uFillTx/>
                <a:latin typeface="+mj-lt"/>
                <a:ea typeface="+mn-ea"/>
                <a:cs typeface="Arial" charset="0"/>
              </a:rPr>
              <a:t>End to End Enterprise Reporting Framework Self </a:t>
            </a:r>
            <a:br>
              <a:rPr kumimoji="0" lang="en-GB" sz="3600" b="0" i="0" u="none" strike="noStrike" kern="1200" cap="none" spc="-150" normalizeH="0" baseline="0" noProof="0" smtClean="0">
                <a:ln w="3175">
                  <a:noFill/>
                </a:ln>
                <a:solidFill>
                  <a:srgbClr val="CCFFCC"/>
                </a:solidFill>
                <a:effectLst/>
                <a:uLnTx/>
                <a:uFillTx/>
                <a:latin typeface="+mj-lt"/>
                <a:ea typeface="+mn-ea"/>
                <a:cs typeface="Arial" charset="0"/>
              </a:rPr>
            </a:br>
            <a:r>
              <a:rPr kumimoji="0" lang="en-GB" sz="3600" b="0" i="0" u="none" strike="noStrike" kern="1200" cap="none" spc="-150" normalizeH="0" baseline="0" noProof="0" smtClean="0">
                <a:ln w="3175">
                  <a:noFill/>
                </a:ln>
                <a:solidFill>
                  <a:srgbClr val="CCFFCC"/>
                </a:solidFill>
                <a:effectLst/>
                <a:uLnTx/>
                <a:uFillTx/>
                <a:latin typeface="+mj-lt"/>
                <a:ea typeface="+mn-ea"/>
                <a:cs typeface="Arial" charset="0"/>
              </a:rPr>
              <a:t>Service Portal</a:t>
            </a:r>
            <a:endParaRPr kumimoji="0" lang="en-US" sz="3600" b="0" i="0" u="none" strike="noStrike" kern="1200" cap="none" spc="-150" normalizeH="0" baseline="0" noProof="0" dirty="0">
              <a:ln w="3175">
                <a:noFill/>
              </a:ln>
              <a:solidFill>
                <a:srgbClr val="CCFFCC"/>
              </a:solidFill>
              <a:effectLst/>
              <a:uLnTx/>
              <a:uFillTx/>
              <a:latin typeface="+mj-lt"/>
              <a:ea typeface="+mn-ea"/>
              <a:cs typeface="Arial" charset="0"/>
            </a:endParaRP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smtClean="0"/>
              <a:t>Conclusion</a:t>
            </a:r>
            <a:endParaRPr lang="en-US" dirty="0">
              <a:solidFill>
                <a:schemeClr val="tx2"/>
              </a:solidFill>
            </a:endParaRPr>
          </a:p>
        </p:txBody>
      </p:sp>
      <p:sp>
        <p:nvSpPr>
          <p:cNvPr id="3" name="Text Placeholder 2"/>
          <p:cNvSpPr>
            <a:spLocks noGrp="1"/>
          </p:cNvSpPr>
          <p:nvPr>
            <p:ph type="body" sz="quarter" idx="10"/>
          </p:nvPr>
        </p:nvSpPr>
        <p:spPr>
          <a:xfrm>
            <a:off x="381000" y="1301262"/>
            <a:ext cx="8382000" cy="5183453"/>
          </a:xfrm>
        </p:spPr>
        <p:txBody>
          <a:bodyPr/>
          <a:lstStyle/>
          <a:p>
            <a:r>
              <a:rPr lang="en-US" dirty="0" smtClean="0"/>
              <a:t>Importance of SLA Reporting</a:t>
            </a:r>
          </a:p>
          <a:p>
            <a:endParaRPr lang="en-US" dirty="0" smtClean="0"/>
          </a:p>
          <a:p>
            <a:r>
              <a:rPr lang="en-US" dirty="0" smtClean="0"/>
              <a:t>Gathering SLA Information from Operations Manager</a:t>
            </a:r>
          </a:p>
          <a:p>
            <a:endParaRPr lang="en-US" dirty="0" smtClean="0"/>
          </a:p>
          <a:p>
            <a:r>
              <a:rPr lang="en-US" dirty="0" smtClean="0"/>
              <a:t>Defining the Operational Reporting Framework</a:t>
            </a:r>
          </a:p>
          <a:p>
            <a:pPr>
              <a:buNone/>
            </a:pPr>
            <a:endParaRPr lang="en-US" dirty="0" smtClean="0"/>
          </a:p>
          <a:p>
            <a:r>
              <a:rPr lang="en-US" dirty="0" smtClean="0"/>
              <a:t>Creating CIO Dashboards</a:t>
            </a:r>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4294967295"/>
          </p:nvPr>
        </p:nvSpPr>
        <p:spPr>
          <a:xfrm>
            <a:off x="4748777" y="2082414"/>
            <a:ext cx="6994525" cy="1384300"/>
          </a:xfrm>
        </p:spPr>
        <p:txBody>
          <a:bodyPr/>
          <a:lstStyle/>
          <a:p>
            <a:pPr>
              <a:buNone/>
            </a:pPr>
            <a:r>
              <a:rPr lang="en-US" sz="8800" dirty="0" smtClean="0"/>
              <a:t>Q &amp; A</a:t>
            </a:r>
            <a:endParaRPr lang="en-US" sz="8800" dirty="0"/>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cstate="email"/>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398963" y="5638800"/>
            <a:ext cx="8382000" cy="523206"/>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latin typeface="Calibri" pitchFamily="34" charset="0"/>
                <a:cs typeface="Arial" charset="0"/>
              </a:rPr>
              <a:t>© </a:t>
            </a:r>
            <a:r>
              <a:rPr lang="en-US" sz="700" dirty="0" smtClean="0">
                <a:latin typeface="Calibri" pitchFamily="34" charset="0"/>
                <a:cs typeface="Arial" charset="0"/>
              </a:rPr>
              <a:t>2008 Microsoft </a:t>
            </a:r>
            <a:r>
              <a:rPr lang="en-US" sz="7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700" dirty="0" smtClean="0">
                <a:latin typeface="Calibri" pitchFamily="34" charset="0"/>
                <a:cs typeface="Arial" charset="0"/>
              </a:rPr>
              <a:t>MICROSOFT </a:t>
            </a:r>
            <a:r>
              <a:rPr lang="en-US" sz="700" dirty="0">
                <a:latin typeface="Calibri" pitchFamily="34" charset="0"/>
                <a:cs typeface="Arial" charset="0"/>
              </a:rPr>
              <a:t>MAKES NO WARRANTIES, EXPRESS, IMPLIED OR STATUTORY, AS TO THE INFORMATION IN THIS PRESENTATION.</a:t>
            </a: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Agenda</a:t>
            </a:r>
            <a:endParaRPr lang="en-GB" dirty="0"/>
          </a:p>
        </p:txBody>
      </p:sp>
      <p:sp>
        <p:nvSpPr>
          <p:cNvPr id="3" name="Text Placeholder 2"/>
          <p:cNvSpPr>
            <a:spLocks noGrp="1"/>
          </p:cNvSpPr>
          <p:nvPr>
            <p:ph type="body" sz="quarter" idx="10"/>
          </p:nvPr>
        </p:nvSpPr>
        <p:spPr>
          <a:xfrm>
            <a:off x="381000" y="1051069"/>
            <a:ext cx="8382000" cy="4776692"/>
          </a:xfrm>
        </p:spPr>
        <p:txBody>
          <a:bodyPr/>
          <a:lstStyle/>
          <a:p>
            <a:r>
              <a:rPr lang="en-GB" dirty="0" smtClean="0"/>
              <a:t>Introduction</a:t>
            </a:r>
          </a:p>
          <a:p>
            <a:r>
              <a:rPr lang="en-GB" dirty="0" smtClean="0"/>
              <a:t>Role Play</a:t>
            </a:r>
          </a:p>
          <a:p>
            <a:r>
              <a:rPr lang="en-GB" dirty="0" smtClean="0"/>
              <a:t>The IT Iceberg Effect</a:t>
            </a:r>
          </a:p>
          <a:p>
            <a:r>
              <a:rPr lang="en-GB" dirty="0" smtClean="0"/>
              <a:t>Defining a Performance Framework</a:t>
            </a:r>
          </a:p>
          <a:p>
            <a:r>
              <a:rPr lang="en-GB" dirty="0" smtClean="0"/>
              <a:t>The SLA Evolution</a:t>
            </a:r>
          </a:p>
          <a:p>
            <a:r>
              <a:rPr lang="en-GB" dirty="0" smtClean="0"/>
              <a:t>Operations Manager Report Demo</a:t>
            </a:r>
          </a:p>
          <a:p>
            <a:r>
              <a:rPr lang="en-GB" dirty="0" smtClean="0"/>
              <a:t>Dashboards Overview</a:t>
            </a:r>
          </a:p>
          <a:p>
            <a:r>
              <a:rPr lang="en-GB" dirty="0" smtClean="0"/>
              <a:t>Creating a CIO Dashboard Demo in SQL Reporting Services 2008 R2</a:t>
            </a:r>
          </a:p>
          <a:p>
            <a:r>
              <a:rPr lang="en-GB" dirty="0" smtClean="0"/>
              <a:t>Questions</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a:t>
            </a:r>
            <a:r>
              <a:rPr lang="en-US" dirty="0" err="1" smtClean="0"/>
              <a:t>Inframon</a:t>
            </a:r>
            <a:endParaRPr lang="en-GB" dirty="0"/>
          </a:p>
        </p:txBody>
      </p:sp>
      <p:sp>
        <p:nvSpPr>
          <p:cNvPr id="3" name="Text Placeholder 2"/>
          <p:cNvSpPr>
            <a:spLocks noGrp="1"/>
          </p:cNvSpPr>
          <p:nvPr>
            <p:ph type="body" sz="quarter" idx="10"/>
          </p:nvPr>
        </p:nvSpPr>
        <p:spPr/>
        <p:txBody>
          <a:bodyPr/>
          <a:lstStyle/>
          <a:p>
            <a:pPr>
              <a:buNone/>
            </a:pPr>
            <a:r>
              <a:rPr lang="en-US" dirty="0" smtClean="0"/>
              <a:t>“One of the best System Center Partners in the world” – Ryan O’Hara, Director of System Center Marketing, Microsoft, November 2009</a:t>
            </a:r>
            <a:endParaRPr lang="en-GB" dirty="0" smtClean="0"/>
          </a:p>
          <a:p>
            <a:r>
              <a:rPr lang="en-US" dirty="0" smtClean="0"/>
              <a:t>System Center Specialists</a:t>
            </a:r>
            <a:endParaRPr lang="en-GB" dirty="0" smtClean="0"/>
          </a:p>
          <a:p>
            <a:r>
              <a:rPr lang="en-GB" dirty="0" smtClean="0"/>
              <a:t>EMEA based System </a:t>
            </a:r>
            <a:r>
              <a:rPr lang="en-GB" dirty="0" err="1" smtClean="0"/>
              <a:t>Center</a:t>
            </a:r>
            <a:r>
              <a:rPr lang="en-GB" dirty="0" smtClean="0"/>
              <a:t> consultancy, solutions and training</a:t>
            </a:r>
          </a:p>
          <a:p>
            <a:r>
              <a:rPr lang="en-US" dirty="0" smtClean="0"/>
              <a:t>The only two System Center Operations Manager MVPs in the UK…</a:t>
            </a:r>
          </a:p>
          <a:p>
            <a:endParaRPr lang="en-GB"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Role Play</a:t>
            </a:r>
            <a:endParaRPr lang="en-US" dirty="0"/>
          </a:p>
        </p:txBody>
      </p:sp>
      <p:sp>
        <p:nvSpPr>
          <p:cNvPr id="3" name="Subtitle 2"/>
          <p:cNvSpPr>
            <a:spLocks noGrp="1"/>
          </p:cNvSpPr>
          <p:nvPr>
            <p:ph type="subTitle" idx="1"/>
          </p:nvPr>
        </p:nvSpPr>
        <p:spPr/>
        <p:txBody>
          <a:bodyPr/>
          <a:lstStyle/>
          <a:p>
            <a:r>
              <a:rPr lang="en-US" dirty="0" smtClean="0"/>
              <a:t>“Us” versus “Them”</a:t>
            </a:r>
          </a:p>
        </p:txBody>
      </p:sp>
      <p:sp>
        <p:nvSpPr>
          <p:cNvPr id="4" name="Text Placeholder 3"/>
          <p:cNvSpPr>
            <a:spLocks noGrp="1"/>
          </p:cNvSpPr>
          <p:nvPr>
            <p:ph type="body" sz="quarter" idx="10"/>
          </p:nvPr>
        </p:nvSpPr>
        <p:spPr/>
        <p:txBody>
          <a:bodyPr/>
          <a:lstStyle/>
          <a:p>
            <a:r>
              <a:rPr smtClean="0"/>
              <a:t>Role Play</a:t>
            </a:r>
            <a:r>
              <a:rPr lang="en-US" dirty="0" smtClean="0"/>
              <a:t> </a:t>
            </a:r>
            <a:endParaRPr lang="en-US"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IT v Business World</a:t>
            </a:r>
            <a:br>
              <a:rPr lang="en-US" dirty="0" smtClean="0"/>
            </a:br>
            <a:r>
              <a:rPr lang="en-US" sz="3600" dirty="0" smtClean="0">
                <a:solidFill>
                  <a:schemeClr val="tx2"/>
                </a:solidFill>
              </a:rPr>
              <a:t>Understanding the Problem</a:t>
            </a:r>
            <a:endParaRPr lang="en-US" dirty="0">
              <a:solidFill>
                <a:schemeClr val="tx2"/>
              </a:solidFill>
            </a:endParaRPr>
          </a:p>
        </p:txBody>
      </p:sp>
      <p:sp>
        <p:nvSpPr>
          <p:cNvPr id="5" name="Rounded Rectangle 4"/>
          <p:cNvSpPr/>
          <p:nvPr/>
        </p:nvSpPr>
        <p:spPr bwMode="auto">
          <a:xfrm>
            <a:off x="4929190" y="1714488"/>
            <a:ext cx="3857652" cy="4857784"/>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buFont typeface="Arial" pitchFamily="34" charset="0"/>
              <a:buChar char="•"/>
            </a:pPr>
            <a:r>
              <a:rPr lang="en-GB" sz="2000" dirty="0" smtClean="0">
                <a:solidFill>
                  <a:srgbClr val="FFFFFF"/>
                </a:solidFill>
                <a:effectLst>
                  <a:outerShdw blurRad="38100" dist="38100" dir="2700000" algn="tl">
                    <a:srgbClr val="000000">
                      <a:alpha val="43137"/>
                    </a:srgbClr>
                  </a:outerShdw>
                </a:effectLst>
                <a:latin typeface="Segoe" pitchFamily="34" charset="0"/>
              </a:rPr>
              <a:t> Finances IT </a:t>
            </a:r>
          </a:p>
          <a:p>
            <a:pPr defTabSz="914099" fontAlgn="base">
              <a:spcBef>
                <a:spcPct val="0"/>
              </a:spcBef>
              <a:spcAft>
                <a:spcPct val="0"/>
              </a:spcAft>
              <a:buFont typeface="Arial" pitchFamily="34" charset="0"/>
              <a:buChar char="•"/>
            </a:pPr>
            <a:endParaRPr lang="en-GB" sz="2000" dirty="0" smtClean="0">
              <a:solidFill>
                <a:srgbClr val="FFFFFF"/>
              </a:solidFill>
              <a:effectLst>
                <a:outerShdw blurRad="38100" dist="38100" dir="2700000" algn="tl">
                  <a:srgbClr val="000000">
                    <a:alpha val="43137"/>
                  </a:srgbClr>
                </a:outerShdw>
              </a:effectLst>
              <a:latin typeface="Segoe" pitchFamily="34" charset="0"/>
            </a:endParaRPr>
          </a:p>
          <a:p>
            <a:pPr defTabSz="914099" fontAlgn="base">
              <a:spcBef>
                <a:spcPct val="0"/>
              </a:spcBef>
              <a:spcAft>
                <a:spcPct val="0"/>
              </a:spcAft>
              <a:buFont typeface="Arial" pitchFamily="34" charset="0"/>
              <a:buChar char="•"/>
            </a:pPr>
            <a:r>
              <a:rPr lang="en-GB" sz="2000" dirty="0" smtClean="0">
                <a:solidFill>
                  <a:srgbClr val="FFFFFF"/>
                </a:solidFill>
                <a:effectLst>
                  <a:outerShdw blurRad="38100" dist="38100" dir="2700000" algn="tl">
                    <a:srgbClr val="000000">
                      <a:alpha val="43137"/>
                    </a:srgbClr>
                  </a:outerShdw>
                </a:effectLst>
                <a:latin typeface="Segoe" pitchFamily="34" charset="0"/>
              </a:rPr>
              <a:t> Feels that money is spent but systems are down or slow</a:t>
            </a:r>
          </a:p>
          <a:p>
            <a:pPr defTabSz="914099" fontAlgn="base">
              <a:spcBef>
                <a:spcPct val="0"/>
              </a:spcBef>
              <a:spcAft>
                <a:spcPct val="0"/>
              </a:spcAft>
              <a:buFont typeface="Arial" pitchFamily="34" charset="0"/>
              <a:buChar char="•"/>
            </a:pPr>
            <a:endParaRPr lang="en-GB" sz="2000" dirty="0" smtClean="0">
              <a:solidFill>
                <a:srgbClr val="FFFFFF"/>
              </a:solidFill>
              <a:effectLst>
                <a:outerShdw blurRad="38100" dist="38100" dir="2700000" algn="tl">
                  <a:srgbClr val="000000">
                    <a:alpha val="43137"/>
                  </a:srgbClr>
                </a:outerShdw>
              </a:effectLst>
              <a:latin typeface="Segoe" pitchFamily="34" charset="0"/>
            </a:endParaRPr>
          </a:p>
          <a:p>
            <a:pPr defTabSz="914099" fontAlgn="base">
              <a:spcBef>
                <a:spcPct val="0"/>
              </a:spcBef>
              <a:spcAft>
                <a:spcPct val="0"/>
              </a:spcAft>
              <a:buFont typeface="Arial" pitchFamily="34" charset="0"/>
              <a:buChar char="•"/>
            </a:pPr>
            <a:r>
              <a:rPr lang="en-GB" sz="2000" dirty="0" smtClean="0">
                <a:solidFill>
                  <a:srgbClr val="FFFFFF"/>
                </a:solidFill>
                <a:effectLst>
                  <a:outerShdw blurRad="38100" dist="38100" dir="2700000" algn="tl">
                    <a:srgbClr val="000000">
                      <a:alpha val="43137"/>
                    </a:srgbClr>
                  </a:outerShdw>
                </a:effectLst>
                <a:latin typeface="Segoe" pitchFamily="34" charset="0"/>
              </a:rPr>
              <a:t> Downtime costs HIM money</a:t>
            </a:r>
          </a:p>
          <a:p>
            <a:pPr defTabSz="914099" fontAlgn="base">
              <a:spcBef>
                <a:spcPct val="0"/>
              </a:spcBef>
              <a:spcAft>
                <a:spcPct val="0"/>
              </a:spcAft>
              <a:buFont typeface="Arial" pitchFamily="34" charset="0"/>
              <a:buChar char="•"/>
            </a:pPr>
            <a:endParaRPr lang="en-GB" sz="2000" dirty="0" smtClean="0">
              <a:solidFill>
                <a:srgbClr val="FFFFFF"/>
              </a:solidFill>
              <a:effectLst>
                <a:outerShdw blurRad="38100" dist="38100" dir="2700000" algn="tl">
                  <a:srgbClr val="000000">
                    <a:alpha val="43137"/>
                  </a:srgbClr>
                </a:outerShdw>
              </a:effectLst>
              <a:latin typeface="Segoe" pitchFamily="34" charset="0"/>
            </a:endParaRPr>
          </a:p>
          <a:p>
            <a:pPr defTabSz="914099" fontAlgn="base">
              <a:spcBef>
                <a:spcPct val="0"/>
              </a:spcBef>
              <a:spcAft>
                <a:spcPct val="0"/>
              </a:spcAft>
              <a:buFont typeface="Arial" pitchFamily="34" charset="0"/>
              <a:buChar char="•"/>
            </a:pPr>
            <a:r>
              <a:rPr lang="en-GB" sz="2000" dirty="0" smtClean="0">
                <a:solidFill>
                  <a:srgbClr val="FFFFFF"/>
                </a:solidFill>
                <a:effectLst>
                  <a:outerShdw blurRad="38100" dist="38100" dir="2700000" algn="tl">
                    <a:srgbClr val="000000">
                      <a:alpha val="43137"/>
                    </a:srgbClr>
                  </a:outerShdw>
                </a:effectLst>
                <a:latin typeface="Segoe" pitchFamily="34" charset="0"/>
              </a:rPr>
              <a:t> Has no visibility into IT performance</a:t>
            </a:r>
          </a:p>
          <a:p>
            <a:pPr defTabSz="914099" fontAlgn="base">
              <a:spcBef>
                <a:spcPct val="0"/>
              </a:spcBef>
              <a:spcAft>
                <a:spcPct val="0"/>
              </a:spcAft>
              <a:buFont typeface="Arial" pitchFamily="34" charset="0"/>
              <a:buChar char="•"/>
            </a:pPr>
            <a:endParaRPr lang="en-GB" sz="2000" dirty="0" smtClean="0">
              <a:solidFill>
                <a:srgbClr val="FFFFFF"/>
              </a:solidFill>
              <a:effectLst>
                <a:outerShdw blurRad="38100" dist="38100" dir="2700000" algn="tl">
                  <a:srgbClr val="000000">
                    <a:alpha val="43137"/>
                  </a:srgbClr>
                </a:outerShdw>
              </a:effectLst>
              <a:latin typeface="Segoe" pitchFamily="34" charset="0"/>
            </a:endParaRPr>
          </a:p>
          <a:p>
            <a:pPr defTabSz="914099" fontAlgn="base">
              <a:spcBef>
                <a:spcPct val="0"/>
              </a:spcBef>
              <a:spcAft>
                <a:spcPct val="0"/>
              </a:spcAft>
              <a:buFont typeface="Arial" pitchFamily="34" charset="0"/>
              <a:buChar char="•"/>
            </a:pPr>
            <a:r>
              <a:rPr lang="en-GB" sz="2000" dirty="0" smtClean="0">
                <a:solidFill>
                  <a:srgbClr val="FFFFFF"/>
                </a:solidFill>
                <a:effectLst>
                  <a:outerShdw blurRad="38100" dist="38100" dir="2700000" algn="tl">
                    <a:srgbClr val="000000">
                      <a:alpha val="43137"/>
                    </a:srgbClr>
                  </a:outerShdw>
                </a:effectLst>
                <a:latin typeface="Segoe" pitchFamily="34" charset="0"/>
              </a:rPr>
              <a:t> Has to constantly prod IT for information</a:t>
            </a:r>
          </a:p>
          <a:p>
            <a:pPr defTabSz="914099" fontAlgn="base">
              <a:spcBef>
                <a:spcPct val="0"/>
              </a:spcBef>
              <a:spcAft>
                <a:spcPct val="0"/>
              </a:spcAft>
              <a:buFont typeface="Arial" pitchFamily="34" charset="0"/>
              <a:buChar char="•"/>
            </a:pPr>
            <a:endParaRPr lang="en-GB" sz="2000" dirty="0" smtClean="0">
              <a:solidFill>
                <a:srgbClr val="FFFFFF"/>
              </a:solidFill>
              <a:effectLst>
                <a:outerShdw blurRad="38100" dist="38100" dir="2700000" algn="tl">
                  <a:srgbClr val="000000">
                    <a:alpha val="43137"/>
                  </a:srgbClr>
                </a:outerShdw>
              </a:effectLst>
              <a:latin typeface="Segoe" pitchFamily="34" charset="0"/>
            </a:endParaRPr>
          </a:p>
          <a:p>
            <a:pPr defTabSz="914099" fontAlgn="base">
              <a:spcBef>
                <a:spcPct val="0"/>
              </a:spcBef>
              <a:spcAft>
                <a:spcPct val="0"/>
              </a:spcAft>
              <a:buFont typeface="Arial" pitchFamily="34" charset="0"/>
              <a:buChar char="•"/>
            </a:pPr>
            <a:r>
              <a:rPr lang="en-GB" sz="2000" dirty="0" smtClean="0">
                <a:solidFill>
                  <a:srgbClr val="FFFFFF"/>
                </a:solidFill>
                <a:effectLst>
                  <a:outerShdw blurRad="38100" dist="38100" dir="2700000" algn="tl">
                    <a:srgbClr val="000000">
                      <a:alpha val="43137"/>
                    </a:srgbClr>
                  </a:outerShdw>
                </a:effectLst>
                <a:latin typeface="Segoe" pitchFamily="34" charset="0"/>
              </a:rPr>
              <a:t> Has a poor perception of IT</a:t>
            </a:r>
          </a:p>
          <a:p>
            <a:pP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6" name="Rounded Rectangle 5"/>
          <p:cNvSpPr/>
          <p:nvPr/>
        </p:nvSpPr>
        <p:spPr bwMode="auto">
          <a:xfrm>
            <a:off x="285720" y="1714488"/>
            <a:ext cx="3929090" cy="4929222"/>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buFont typeface="Arial" pitchFamily="34" charset="0"/>
              <a:buChar char="•"/>
            </a:pPr>
            <a:r>
              <a:rPr lang="en-GB" sz="2000" dirty="0" smtClean="0"/>
              <a:t> Constantly under attack from the business</a:t>
            </a:r>
          </a:p>
          <a:p>
            <a:endParaRPr lang="en-GB" sz="2000" dirty="0" smtClean="0"/>
          </a:p>
          <a:p>
            <a:pPr>
              <a:buFont typeface="Arial" pitchFamily="34" charset="0"/>
              <a:buChar char="•"/>
            </a:pPr>
            <a:r>
              <a:rPr lang="en-GB" sz="2000" dirty="0" smtClean="0"/>
              <a:t> Variable goals, measures and targets</a:t>
            </a:r>
          </a:p>
          <a:p>
            <a:endParaRPr lang="en-GB" sz="2000" dirty="0" smtClean="0"/>
          </a:p>
          <a:p>
            <a:pPr>
              <a:buFont typeface="Arial" pitchFamily="34" charset="0"/>
              <a:buChar char="•"/>
            </a:pPr>
            <a:r>
              <a:rPr lang="en-GB" sz="2000" dirty="0" smtClean="0"/>
              <a:t> Constantly fire fighting the latest </a:t>
            </a:r>
            <a:r>
              <a:rPr lang="en-GB" sz="2000" dirty="0" err="1" smtClean="0"/>
              <a:t>adhoc</a:t>
            </a:r>
            <a:r>
              <a:rPr lang="en-GB" sz="2000" dirty="0" smtClean="0"/>
              <a:t> “problem”</a:t>
            </a:r>
          </a:p>
          <a:p>
            <a:endParaRPr lang="en-GB" sz="2000" dirty="0" smtClean="0"/>
          </a:p>
          <a:p>
            <a:pPr>
              <a:buFont typeface="Arial" pitchFamily="34" charset="0"/>
              <a:buChar char="•"/>
            </a:pPr>
            <a:r>
              <a:rPr lang="en-GB" sz="2000" dirty="0" smtClean="0"/>
              <a:t> Performs a lot of work that adds value but is unseen by the business</a:t>
            </a:r>
          </a:p>
          <a:p>
            <a:endParaRPr lang="en-GB" sz="2000" dirty="0" smtClean="0"/>
          </a:p>
          <a:p>
            <a:pPr>
              <a:buFont typeface="Arial" pitchFamily="34" charset="0"/>
              <a:buChar char="•"/>
            </a:pPr>
            <a:r>
              <a:rPr lang="en-GB" sz="2000" dirty="0" smtClean="0"/>
              <a:t> Feels undervalued and over worked.</a:t>
            </a:r>
          </a:p>
          <a:p>
            <a:endParaRPr lang="en-GB" sz="2000"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An Analysis of Issues</a:t>
            </a:r>
            <a:endParaRPr lang="en-US" dirty="0">
              <a:solidFill>
                <a:schemeClr val="tx2"/>
              </a:solidFill>
            </a:endParaRPr>
          </a:p>
        </p:txBody>
      </p:sp>
      <p:sp>
        <p:nvSpPr>
          <p:cNvPr id="11" name="Pentagon 10"/>
          <p:cNvSpPr/>
          <p:nvPr/>
        </p:nvSpPr>
        <p:spPr>
          <a:xfrm>
            <a:off x="571472" y="2585685"/>
            <a:ext cx="1857388" cy="1285884"/>
          </a:xfrm>
          <a:prstGeom prst="homePlat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GB" sz="1400" dirty="0" smtClean="0"/>
              <a:t>No agreed upon framework for acceptable performance</a:t>
            </a:r>
          </a:p>
        </p:txBody>
      </p:sp>
      <p:sp>
        <p:nvSpPr>
          <p:cNvPr id="12" name="Pentagon 11"/>
          <p:cNvSpPr/>
          <p:nvPr/>
        </p:nvSpPr>
        <p:spPr>
          <a:xfrm>
            <a:off x="2500298" y="2585685"/>
            <a:ext cx="2143140" cy="1285884"/>
          </a:xfrm>
          <a:prstGeom prst="homePlat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GB" sz="1400" dirty="0" smtClean="0"/>
              <a:t>Cannot measure, scorecard or trend Performance</a:t>
            </a:r>
          </a:p>
        </p:txBody>
      </p:sp>
      <p:sp>
        <p:nvSpPr>
          <p:cNvPr id="13" name="Pentagon 12"/>
          <p:cNvSpPr/>
          <p:nvPr/>
        </p:nvSpPr>
        <p:spPr>
          <a:xfrm>
            <a:off x="4357686" y="1371239"/>
            <a:ext cx="1857388" cy="1285884"/>
          </a:xfrm>
          <a:prstGeom prst="homePlat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GB" sz="1400" dirty="0" smtClean="0"/>
              <a:t>Lack of visibility &amp; transparency</a:t>
            </a:r>
          </a:p>
        </p:txBody>
      </p:sp>
      <p:sp>
        <p:nvSpPr>
          <p:cNvPr id="14" name="Pentagon 13"/>
          <p:cNvSpPr/>
          <p:nvPr/>
        </p:nvSpPr>
        <p:spPr>
          <a:xfrm>
            <a:off x="6286512" y="3085751"/>
            <a:ext cx="1857388" cy="1285884"/>
          </a:xfrm>
          <a:prstGeom prst="homePlat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GB" sz="1400" dirty="0" smtClean="0"/>
              <a:t>Reactive Problem Solving</a:t>
            </a:r>
          </a:p>
        </p:txBody>
      </p:sp>
      <p:sp>
        <p:nvSpPr>
          <p:cNvPr id="15" name="Pentagon 14"/>
          <p:cNvSpPr/>
          <p:nvPr/>
        </p:nvSpPr>
        <p:spPr>
          <a:xfrm>
            <a:off x="4357686" y="3800131"/>
            <a:ext cx="1857388" cy="1285884"/>
          </a:xfrm>
          <a:prstGeom prst="homePlat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GB" sz="1400" dirty="0" smtClean="0"/>
              <a:t>Cannot identify poor performing apps</a:t>
            </a:r>
          </a:p>
        </p:txBody>
      </p:sp>
      <p:sp>
        <p:nvSpPr>
          <p:cNvPr id="16" name="Pentagon 15"/>
          <p:cNvSpPr/>
          <p:nvPr/>
        </p:nvSpPr>
        <p:spPr>
          <a:xfrm>
            <a:off x="6286512" y="4514511"/>
            <a:ext cx="1857388" cy="1285884"/>
          </a:xfrm>
          <a:prstGeom prst="homePlat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GB" sz="1400" dirty="0" smtClean="0"/>
              <a:t>Poor planning &amp; investment decision</a:t>
            </a:r>
          </a:p>
        </p:txBody>
      </p:sp>
      <p:sp>
        <p:nvSpPr>
          <p:cNvPr id="17" name="Pentagon 16"/>
          <p:cNvSpPr/>
          <p:nvPr/>
        </p:nvSpPr>
        <p:spPr>
          <a:xfrm>
            <a:off x="6286512" y="1371239"/>
            <a:ext cx="1857388" cy="1285884"/>
          </a:xfrm>
          <a:prstGeom prst="homePlat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GB" sz="1400" dirty="0" smtClean="0"/>
              <a:t>IT </a:t>
            </a:r>
            <a:r>
              <a:rPr lang="en-GB" sz="1400" dirty="0" err="1" smtClean="0"/>
              <a:t>Blackhole</a:t>
            </a:r>
            <a:r>
              <a:rPr lang="en-GB" sz="1400" dirty="0" smtClean="0"/>
              <a:t> effect</a:t>
            </a: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382000" cy="1424355"/>
          </a:xfrm>
        </p:spPr>
        <p:txBody>
          <a:bodyPr/>
          <a:lstStyle/>
          <a:p>
            <a:r>
              <a:rPr lang="en-GB" dirty="0" smtClean="0"/>
              <a:t>Microsoft Operations Manager </a:t>
            </a:r>
            <a:br>
              <a:rPr lang="en-GB" dirty="0" smtClean="0"/>
            </a:br>
            <a:r>
              <a:rPr lang="en-GB" dirty="0" smtClean="0"/>
              <a:t>SLA Evolution</a:t>
            </a:r>
            <a:endParaRPr lang="en-GB" dirty="0"/>
          </a:p>
        </p:txBody>
      </p:sp>
      <p:sp>
        <p:nvSpPr>
          <p:cNvPr id="5" name="Right Arrow 4"/>
          <p:cNvSpPr/>
          <p:nvPr/>
        </p:nvSpPr>
        <p:spPr>
          <a:xfrm>
            <a:off x="443883" y="5012567"/>
            <a:ext cx="8309499" cy="1273953"/>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dirty="0"/>
          </a:p>
        </p:txBody>
      </p:sp>
      <p:sp>
        <p:nvSpPr>
          <p:cNvPr id="6" name="Rectangle 5"/>
          <p:cNvSpPr/>
          <p:nvPr/>
        </p:nvSpPr>
        <p:spPr>
          <a:xfrm>
            <a:off x="470517" y="1821052"/>
            <a:ext cx="2601157" cy="31249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Calculated &amp; Derived Availability Report </a:t>
            </a:r>
          </a:p>
          <a:p>
            <a:pPr algn="ctr"/>
            <a:r>
              <a:rPr lang="en-GB" dirty="0" smtClean="0"/>
              <a:t>(MOM 2005)</a:t>
            </a:r>
          </a:p>
        </p:txBody>
      </p:sp>
      <p:sp>
        <p:nvSpPr>
          <p:cNvPr id="7" name="Rectangle 6"/>
          <p:cNvSpPr/>
          <p:nvPr/>
        </p:nvSpPr>
        <p:spPr>
          <a:xfrm>
            <a:off x="3179686" y="1831409"/>
            <a:ext cx="2601157" cy="312494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dirty="0" smtClean="0"/>
              <a:t>Health Model Availability and Performance (</a:t>
            </a:r>
            <a:r>
              <a:rPr lang="en-GB" dirty="0" err="1" smtClean="0"/>
              <a:t>OpsMgr</a:t>
            </a:r>
            <a:r>
              <a:rPr lang="en-GB" dirty="0" smtClean="0"/>
              <a:t> 2007)</a:t>
            </a:r>
          </a:p>
          <a:p>
            <a:pPr algn="ctr"/>
            <a:endParaRPr lang="en-GB" dirty="0" smtClean="0"/>
          </a:p>
        </p:txBody>
      </p:sp>
      <p:sp>
        <p:nvSpPr>
          <p:cNvPr id="8" name="Rectangle 7"/>
          <p:cNvSpPr/>
          <p:nvPr/>
        </p:nvSpPr>
        <p:spPr>
          <a:xfrm>
            <a:off x="5915488" y="1832888"/>
            <a:ext cx="2601157" cy="312494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GB" dirty="0" smtClean="0"/>
              <a:t>Service Level Tracking</a:t>
            </a:r>
          </a:p>
          <a:p>
            <a:pPr algn="ctr"/>
            <a:r>
              <a:rPr lang="en-GB" dirty="0" smtClean="0"/>
              <a:t>(</a:t>
            </a:r>
            <a:r>
              <a:rPr lang="en-GB" dirty="0" err="1" smtClean="0"/>
              <a:t>OpsMgr</a:t>
            </a:r>
            <a:r>
              <a:rPr lang="en-GB" dirty="0" smtClean="0"/>
              <a:t> 2007 R2)</a:t>
            </a:r>
          </a:p>
        </p:txBody>
      </p:sp>
      <p:sp>
        <p:nvSpPr>
          <p:cNvPr id="9" name="TextBox 8"/>
          <p:cNvSpPr txBox="1"/>
          <p:nvPr/>
        </p:nvSpPr>
        <p:spPr>
          <a:xfrm>
            <a:off x="603682" y="2042994"/>
            <a:ext cx="184731" cy="369332"/>
          </a:xfrm>
          <a:prstGeom prst="rect">
            <a:avLst/>
          </a:prstGeom>
          <a:noFill/>
        </p:spPr>
        <p:txBody>
          <a:bodyPr wrap="none" rtlCol="0">
            <a:spAutoFit/>
          </a:bodyPr>
          <a:lstStyle/>
          <a:p>
            <a:endParaRPr lang="en-GB" dirty="0"/>
          </a:p>
        </p:txBody>
      </p:sp>
      <p:sp>
        <p:nvSpPr>
          <p:cNvPr id="10" name="TextBox 9"/>
          <p:cNvSpPr txBox="1"/>
          <p:nvPr/>
        </p:nvSpPr>
        <p:spPr>
          <a:xfrm>
            <a:off x="985422" y="1430435"/>
            <a:ext cx="1467068" cy="369332"/>
          </a:xfrm>
          <a:prstGeom prst="rect">
            <a:avLst/>
          </a:prstGeom>
          <a:noFill/>
        </p:spPr>
        <p:txBody>
          <a:bodyPr wrap="none" rtlCol="0">
            <a:spAutoFit/>
          </a:bodyPr>
          <a:lstStyle/>
          <a:p>
            <a:r>
              <a:rPr lang="en-GB" dirty="0" smtClean="0"/>
              <a:t>Retrospective</a:t>
            </a:r>
            <a:endParaRPr lang="en-GB" dirty="0"/>
          </a:p>
        </p:txBody>
      </p:sp>
      <p:sp>
        <p:nvSpPr>
          <p:cNvPr id="11" name="TextBox 10"/>
          <p:cNvSpPr txBox="1"/>
          <p:nvPr/>
        </p:nvSpPr>
        <p:spPr>
          <a:xfrm>
            <a:off x="3657600" y="1440792"/>
            <a:ext cx="1780667" cy="369332"/>
          </a:xfrm>
          <a:prstGeom prst="rect">
            <a:avLst/>
          </a:prstGeom>
          <a:noFill/>
        </p:spPr>
        <p:txBody>
          <a:bodyPr wrap="square" rtlCol="0">
            <a:spAutoFit/>
          </a:bodyPr>
          <a:lstStyle/>
          <a:p>
            <a:r>
              <a:rPr lang="en-GB" dirty="0" smtClean="0"/>
              <a:t>Near Real Time</a:t>
            </a:r>
            <a:endParaRPr lang="en-GB" dirty="0"/>
          </a:p>
        </p:txBody>
      </p:sp>
      <p:sp>
        <p:nvSpPr>
          <p:cNvPr id="12" name="TextBox 11"/>
          <p:cNvSpPr txBox="1"/>
          <p:nvPr/>
        </p:nvSpPr>
        <p:spPr>
          <a:xfrm>
            <a:off x="6603022" y="1451148"/>
            <a:ext cx="1222131" cy="369332"/>
          </a:xfrm>
          <a:prstGeom prst="rect">
            <a:avLst/>
          </a:prstGeom>
          <a:noFill/>
        </p:spPr>
        <p:txBody>
          <a:bodyPr wrap="square" rtlCol="0">
            <a:spAutoFit/>
          </a:bodyPr>
          <a:lstStyle/>
          <a:p>
            <a:r>
              <a:rPr lang="en-GB" dirty="0" smtClean="0"/>
              <a:t>Real Time</a:t>
            </a:r>
            <a:endParaRPr lang="en-GB" dirty="0"/>
          </a:p>
        </p:txBody>
      </p:sp>
      <p:sp>
        <p:nvSpPr>
          <p:cNvPr id="13" name="TextBox 12"/>
          <p:cNvSpPr txBox="1"/>
          <p:nvPr/>
        </p:nvSpPr>
        <p:spPr>
          <a:xfrm>
            <a:off x="1225118" y="5496400"/>
            <a:ext cx="660758" cy="369332"/>
          </a:xfrm>
          <a:prstGeom prst="rect">
            <a:avLst/>
          </a:prstGeom>
          <a:noFill/>
        </p:spPr>
        <p:txBody>
          <a:bodyPr wrap="none" rtlCol="0">
            <a:spAutoFit/>
          </a:bodyPr>
          <a:lstStyle/>
          <a:p>
            <a:r>
              <a:rPr lang="en-GB" dirty="0" smtClean="0"/>
              <a:t>Basic</a:t>
            </a:r>
            <a:endParaRPr lang="en-GB" dirty="0"/>
          </a:p>
        </p:txBody>
      </p:sp>
      <p:sp>
        <p:nvSpPr>
          <p:cNvPr id="14" name="TextBox 13"/>
          <p:cNvSpPr txBox="1"/>
          <p:nvPr/>
        </p:nvSpPr>
        <p:spPr>
          <a:xfrm>
            <a:off x="3879542" y="5496405"/>
            <a:ext cx="1408206" cy="369332"/>
          </a:xfrm>
          <a:prstGeom prst="rect">
            <a:avLst/>
          </a:prstGeom>
          <a:noFill/>
        </p:spPr>
        <p:txBody>
          <a:bodyPr wrap="none" rtlCol="0">
            <a:spAutoFit/>
          </a:bodyPr>
          <a:lstStyle/>
          <a:p>
            <a:r>
              <a:rPr lang="en-GB" dirty="0" smtClean="0"/>
              <a:t>Standardised</a:t>
            </a:r>
            <a:endParaRPr lang="en-GB" dirty="0"/>
          </a:p>
        </p:txBody>
      </p:sp>
      <p:sp>
        <p:nvSpPr>
          <p:cNvPr id="15" name="TextBox 14"/>
          <p:cNvSpPr txBox="1"/>
          <p:nvPr/>
        </p:nvSpPr>
        <p:spPr>
          <a:xfrm>
            <a:off x="6624222" y="5506763"/>
            <a:ext cx="998991" cy="369332"/>
          </a:xfrm>
          <a:prstGeom prst="rect">
            <a:avLst/>
          </a:prstGeom>
          <a:noFill/>
        </p:spPr>
        <p:txBody>
          <a:bodyPr wrap="none" rtlCol="0">
            <a:spAutoFit/>
          </a:bodyPr>
          <a:lstStyle/>
          <a:p>
            <a:r>
              <a:rPr lang="en-GB" dirty="0" smtClean="0"/>
              <a:t>Dynamic</a:t>
            </a:r>
            <a:endParaRPr lang="en-GB"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C:\Documents and Settings\sean.roberts\My Documents\My Pictures\iceberg.jpg"/>
          <p:cNvPicPr>
            <a:picLocks noChangeAspect="1" noChangeArrowheads="1"/>
          </p:cNvPicPr>
          <p:nvPr/>
        </p:nvPicPr>
        <p:blipFill>
          <a:blip r:embed="rId3"/>
          <a:srcRect/>
          <a:stretch>
            <a:fillRect/>
          </a:stretch>
        </p:blipFill>
        <p:spPr bwMode="auto">
          <a:xfrm>
            <a:off x="357158" y="1285860"/>
            <a:ext cx="3668720" cy="4896402"/>
          </a:xfrm>
          <a:prstGeom prst="rect">
            <a:avLst/>
          </a:prstGeom>
          <a:noFill/>
        </p:spPr>
      </p:pic>
      <p:sp>
        <p:nvSpPr>
          <p:cNvPr id="2" name="Title 1"/>
          <p:cNvSpPr>
            <a:spLocks noGrp="1"/>
          </p:cNvSpPr>
          <p:nvPr>
            <p:ph type="title"/>
          </p:nvPr>
        </p:nvSpPr>
        <p:spPr/>
        <p:txBody>
          <a:bodyPr/>
          <a:lstStyle/>
          <a:p>
            <a:r>
              <a:rPr lang="en-GB" dirty="0" smtClean="0"/>
              <a:t>The IT Iceberg Effect</a:t>
            </a:r>
            <a:endParaRPr lang="en-GB" dirty="0"/>
          </a:p>
        </p:txBody>
      </p:sp>
      <p:sp>
        <p:nvSpPr>
          <p:cNvPr id="5" name="TextBox 4"/>
          <p:cNvSpPr txBox="1"/>
          <p:nvPr/>
        </p:nvSpPr>
        <p:spPr>
          <a:xfrm>
            <a:off x="1142976" y="3000372"/>
            <a:ext cx="715260" cy="246221"/>
          </a:xfrm>
          <a:prstGeom prst="rect">
            <a:avLst/>
          </a:prstGeom>
          <a:noFill/>
        </p:spPr>
        <p:txBody>
          <a:bodyPr wrap="none" rtlCol="0">
            <a:spAutoFit/>
          </a:bodyPr>
          <a:lstStyle/>
          <a:p>
            <a:r>
              <a:rPr lang="en-GB" sz="1000" dirty="0" smtClean="0">
                <a:solidFill>
                  <a:srgbClr val="182548"/>
                </a:solidFill>
              </a:rPr>
              <a:t>Processes</a:t>
            </a:r>
            <a:endParaRPr lang="en-GB" sz="1000" dirty="0">
              <a:solidFill>
                <a:srgbClr val="182548"/>
              </a:solidFill>
            </a:endParaRPr>
          </a:p>
        </p:txBody>
      </p:sp>
      <p:sp>
        <p:nvSpPr>
          <p:cNvPr id="6" name="TextBox 5"/>
          <p:cNvSpPr txBox="1"/>
          <p:nvPr/>
        </p:nvSpPr>
        <p:spPr>
          <a:xfrm>
            <a:off x="1714480" y="3286124"/>
            <a:ext cx="580608" cy="246221"/>
          </a:xfrm>
          <a:prstGeom prst="rect">
            <a:avLst/>
          </a:prstGeom>
          <a:noFill/>
        </p:spPr>
        <p:txBody>
          <a:bodyPr wrap="none" rtlCol="0">
            <a:spAutoFit/>
          </a:bodyPr>
          <a:lstStyle/>
          <a:p>
            <a:r>
              <a:rPr lang="en-GB" sz="1000" dirty="0" smtClean="0">
                <a:solidFill>
                  <a:srgbClr val="182548"/>
                </a:solidFill>
              </a:rPr>
              <a:t>People</a:t>
            </a:r>
            <a:endParaRPr lang="en-GB" sz="1000" dirty="0">
              <a:solidFill>
                <a:srgbClr val="182548"/>
              </a:solidFill>
            </a:endParaRPr>
          </a:p>
        </p:txBody>
      </p:sp>
      <p:sp>
        <p:nvSpPr>
          <p:cNvPr id="7" name="TextBox 6"/>
          <p:cNvSpPr txBox="1"/>
          <p:nvPr/>
        </p:nvSpPr>
        <p:spPr>
          <a:xfrm>
            <a:off x="2071670" y="3571876"/>
            <a:ext cx="708848" cy="246221"/>
          </a:xfrm>
          <a:prstGeom prst="rect">
            <a:avLst/>
          </a:prstGeom>
          <a:noFill/>
        </p:spPr>
        <p:txBody>
          <a:bodyPr wrap="none" rtlCol="0">
            <a:spAutoFit/>
          </a:bodyPr>
          <a:lstStyle/>
          <a:p>
            <a:r>
              <a:rPr lang="en-GB" sz="1000" dirty="0" smtClean="0">
                <a:solidFill>
                  <a:srgbClr val="182548"/>
                </a:solidFill>
              </a:rPr>
              <a:t>Solutions</a:t>
            </a:r>
            <a:endParaRPr lang="en-GB" sz="1000" dirty="0">
              <a:solidFill>
                <a:srgbClr val="182548"/>
              </a:solidFill>
            </a:endParaRPr>
          </a:p>
        </p:txBody>
      </p:sp>
      <p:sp>
        <p:nvSpPr>
          <p:cNvPr id="8" name="TextBox 7"/>
          <p:cNvSpPr txBox="1"/>
          <p:nvPr/>
        </p:nvSpPr>
        <p:spPr>
          <a:xfrm>
            <a:off x="2500298" y="2643182"/>
            <a:ext cx="915635" cy="246221"/>
          </a:xfrm>
          <a:prstGeom prst="rect">
            <a:avLst/>
          </a:prstGeom>
          <a:noFill/>
        </p:spPr>
        <p:txBody>
          <a:bodyPr wrap="none" rtlCol="0">
            <a:spAutoFit/>
          </a:bodyPr>
          <a:lstStyle/>
          <a:p>
            <a:r>
              <a:rPr lang="en-GB" sz="1000" dirty="0" smtClean="0">
                <a:solidFill>
                  <a:srgbClr val="182548"/>
                </a:solidFill>
              </a:rPr>
              <a:t>Performance</a:t>
            </a:r>
            <a:endParaRPr lang="en-GB" sz="1000" dirty="0">
              <a:solidFill>
                <a:srgbClr val="182548"/>
              </a:solidFill>
            </a:endParaRPr>
          </a:p>
        </p:txBody>
      </p:sp>
      <p:sp>
        <p:nvSpPr>
          <p:cNvPr id="9" name="TextBox 8"/>
          <p:cNvSpPr txBox="1"/>
          <p:nvPr/>
        </p:nvSpPr>
        <p:spPr>
          <a:xfrm>
            <a:off x="2214546" y="2428868"/>
            <a:ext cx="788999" cy="246221"/>
          </a:xfrm>
          <a:prstGeom prst="rect">
            <a:avLst/>
          </a:prstGeom>
          <a:noFill/>
        </p:spPr>
        <p:txBody>
          <a:bodyPr wrap="none" rtlCol="0">
            <a:spAutoFit/>
          </a:bodyPr>
          <a:lstStyle/>
          <a:p>
            <a:r>
              <a:rPr lang="en-GB" sz="1000" dirty="0" smtClean="0">
                <a:solidFill>
                  <a:srgbClr val="182548"/>
                </a:solidFill>
              </a:rPr>
              <a:t>Availability</a:t>
            </a:r>
            <a:endParaRPr lang="en-GB" sz="1000" dirty="0">
              <a:solidFill>
                <a:srgbClr val="182548"/>
              </a:solidFill>
            </a:endParaRPr>
          </a:p>
        </p:txBody>
      </p:sp>
      <p:sp>
        <p:nvSpPr>
          <p:cNvPr id="10" name="TextBox 9"/>
          <p:cNvSpPr txBox="1"/>
          <p:nvPr/>
        </p:nvSpPr>
        <p:spPr>
          <a:xfrm>
            <a:off x="2071670" y="2214554"/>
            <a:ext cx="481222" cy="246221"/>
          </a:xfrm>
          <a:prstGeom prst="rect">
            <a:avLst/>
          </a:prstGeom>
          <a:noFill/>
        </p:spPr>
        <p:txBody>
          <a:bodyPr wrap="none" rtlCol="0">
            <a:spAutoFit/>
          </a:bodyPr>
          <a:lstStyle/>
          <a:p>
            <a:r>
              <a:rPr lang="en-GB" sz="1000" dirty="0" smtClean="0">
                <a:solidFill>
                  <a:srgbClr val="182548"/>
                </a:solidFill>
              </a:rPr>
              <a:t>Costs</a:t>
            </a:r>
            <a:endParaRPr lang="en-GB" sz="1000" dirty="0">
              <a:solidFill>
                <a:srgbClr val="182548"/>
              </a:solidFill>
            </a:endParaRPr>
          </a:p>
        </p:txBody>
      </p:sp>
      <p:sp>
        <p:nvSpPr>
          <p:cNvPr id="11" name="TextBox 10"/>
          <p:cNvSpPr txBox="1"/>
          <p:nvPr/>
        </p:nvSpPr>
        <p:spPr>
          <a:xfrm>
            <a:off x="1857356" y="2000240"/>
            <a:ext cx="510076" cy="246221"/>
          </a:xfrm>
          <a:prstGeom prst="rect">
            <a:avLst/>
          </a:prstGeom>
          <a:noFill/>
        </p:spPr>
        <p:txBody>
          <a:bodyPr wrap="none" rtlCol="0">
            <a:spAutoFit/>
          </a:bodyPr>
          <a:lstStyle/>
          <a:p>
            <a:r>
              <a:rPr lang="en-GB" sz="1000" dirty="0" smtClean="0">
                <a:solidFill>
                  <a:srgbClr val="182548"/>
                </a:solidFill>
              </a:rPr>
              <a:t>Value</a:t>
            </a:r>
            <a:endParaRPr lang="en-GB" sz="1000" dirty="0">
              <a:solidFill>
                <a:srgbClr val="182548"/>
              </a:solidFill>
            </a:endParaRPr>
          </a:p>
        </p:txBody>
      </p:sp>
      <p:sp>
        <p:nvSpPr>
          <p:cNvPr id="13" name="Rectangle 12"/>
          <p:cNvSpPr/>
          <p:nvPr/>
        </p:nvSpPr>
        <p:spPr>
          <a:xfrm>
            <a:off x="4143372" y="1500174"/>
            <a:ext cx="4572000" cy="3970318"/>
          </a:xfrm>
          <a:prstGeom prst="rect">
            <a:avLst/>
          </a:prstGeom>
        </p:spPr>
        <p:txBody>
          <a:bodyPr>
            <a:spAutoFit/>
          </a:bodyPr>
          <a:lstStyle/>
          <a:p>
            <a:pPr lvl="0">
              <a:buFont typeface="Arial" pitchFamily="34" charset="0"/>
              <a:buChar char="•"/>
            </a:pPr>
            <a:r>
              <a:rPr lang="en-GB" dirty="0" smtClean="0"/>
              <a:t> Value </a:t>
            </a:r>
            <a:r>
              <a:rPr lang="en-GB" dirty="0"/>
              <a:t>– Does this service deliver me tangible value and help me to execute my </a:t>
            </a:r>
            <a:r>
              <a:rPr lang="en-GB" dirty="0" smtClean="0"/>
              <a:t>function?</a:t>
            </a:r>
          </a:p>
          <a:p>
            <a:pPr lvl="0">
              <a:buFont typeface="Arial" pitchFamily="34" charset="0"/>
              <a:buChar char="•"/>
            </a:pPr>
            <a:endParaRPr lang="en-GB" dirty="0" smtClean="0"/>
          </a:p>
          <a:p>
            <a:pPr lvl="0">
              <a:buFont typeface="Arial" pitchFamily="34" charset="0"/>
              <a:buChar char="•"/>
            </a:pPr>
            <a:r>
              <a:rPr lang="en-GB" dirty="0" smtClean="0"/>
              <a:t> Costs </a:t>
            </a:r>
            <a:r>
              <a:rPr lang="en-GB" dirty="0"/>
              <a:t>– Are costs realistic, transparent and </a:t>
            </a:r>
            <a:r>
              <a:rPr lang="en-GB" dirty="0" smtClean="0"/>
              <a:t>controlled?</a:t>
            </a:r>
          </a:p>
          <a:p>
            <a:pPr lvl="0">
              <a:buFont typeface="Arial" pitchFamily="34" charset="0"/>
              <a:buChar char="•"/>
            </a:pPr>
            <a:endParaRPr lang="en-GB" dirty="0" smtClean="0"/>
          </a:p>
          <a:p>
            <a:pPr lvl="0">
              <a:buFont typeface="Arial" pitchFamily="34" charset="0"/>
              <a:buChar char="•"/>
            </a:pPr>
            <a:r>
              <a:rPr lang="en-GB" dirty="0" smtClean="0"/>
              <a:t> Availability </a:t>
            </a:r>
            <a:r>
              <a:rPr lang="en-GB" dirty="0"/>
              <a:t>– Is this service available when I need it. Downtime costs </a:t>
            </a:r>
            <a:r>
              <a:rPr lang="en-GB" u="sng" dirty="0"/>
              <a:t>me</a:t>
            </a:r>
            <a:r>
              <a:rPr lang="en-GB" dirty="0"/>
              <a:t> </a:t>
            </a:r>
            <a:r>
              <a:rPr lang="en-GB" dirty="0" smtClean="0"/>
              <a:t>money.</a:t>
            </a:r>
          </a:p>
          <a:p>
            <a:pPr lvl="0">
              <a:buFont typeface="Arial" pitchFamily="34" charset="0"/>
              <a:buChar char="•"/>
            </a:pPr>
            <a:endParaRPr lang="en-GB" dirty="0"/>
          </a:p>
          <a:p>
            <a:pPr lvl="0">
              <a:buFont typeface="Arial" pitchFamily="34" charset="0"/>
              <a:buChar char="•"/>
            </a:pPr>
            <a:r>
              <a:rPr lang="en-GB" dirty="0" smtClean="0"/>
              <a:t> Performance </a:t>
            </a:r>
            <a:r>
              <a:rPr lang="en-GB" dirty="0"/>
              <a:t>– We need an agreed upon framework for acceptable performance of the technology and related support processes</a:t>
            </a: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499</TotalTime>
  <Words>876</Words>
  <Application>Microsoft Office PowerPoint</Application>
  <PresentationFormat>On-screen Show (4:3)</PresentationFormat>
  <Paragraphs>207</Paragraphs>
  <Slides>28</Slides>
  <Notes>27</Notes>
  <HiddenSlides>0</HiddenSlides>
  <MMClips>0</MMClips>
  <ScaleCrop>false</ScaleCrop>
  <HeadingPairs>
    <vt:vector size="4" baseType="variant">
      <vt:variant>
        <vt:lpstr>Theme</vt:lpstr>
      </vt:variant>
      <vt:variant>
        <vt:i4>2</vt:i4>
      </vt:variant>
      <vt:variant>
        <vt:lpstr>Slide Titles</vt:lpstr>
      </vt:variant>
      <vt:variant>
        <vt:i4>28</vt:i4>
      </vt:variant>
    </vt:vector>
  </HeadingPairs>
  <TitlesOfParts>
    <vt:vector size="30" baseType="lpstr">
      <vt:lpstr>TechEd09_Europe</vt:lpstr>
      <vt:lpstr>TechEd09_Europe template</vt:lpstr>
      <vt:lpstr>Slide 1</vt:lpstr>
      <vt:lpstr>Keeping Your CIO Happy: Microsoft Office SharePoint Server 2007 SLA Scorecarding with Operations Manager 2007 and SQL Server 2008 </vt:lpstr>
      <vt:lpstr>Agenda</vt:lpstr>
      <vt:lpstr>About Inframon</vt:lpstr>
      <vt:lpstr>Role Play</vt:lpstr>
      <vt:lpstr>IT v Business World Understanding the Problem</vt:lpstr>
      <vt:lpstr>An Analysis of Issues</vt:lpstr>
      <vt:lpstr>Microsoft Operations Manager  SLA Evolution</vt:lpstr>
      <vt:lpstr>The IT Iceberg Effect</vt:lpstr>
      <vt:lpstr>Service Level Agreements Constructing our SLA</vt:lpstr>
      <vt:lpstr>Operations Manager Reporting Finding SLA Information</vt:lpstr>
      <vt:lpstr>Operations Manager 2007 Reporting</vt:lpstr>
      <vt:lpstr>End to End Enterprise Reporting Framework Self  Service Portal</vt:lpstr>
      <vt:lpstr>Building a CIO Scorecard in SSRS</vt:lpstr>
      <vt:lpstr>Microsoft Operations Manager DW</vt:lpstr>
      <vt:lpstr>Report Builder 3.0 (November CTP)</vt:lpstr>
      <vt:lpstr>SSRS v PerformancePoint</vt:lpstr>
      <vt:lpstr>Service Level Objectives</vt:lpstr>
      <vt:lpstr>Managed Entities (State)</vt:lpstr>
      <vt:lpstr>Managed Entities (Collection)</vt:lpstr>
      <vt:lpstr>Fact Tables</vt:lpstr>
      <vt:lpstr>Creating a CIO Dashboard in SQL 2008 R2</vt:lpstr>
      <vt:lpstr>Slide 23</vt:lpstr>
      <vt:lpstr>Conclusion</vt:lpstr>
      <vt:lpstr>Slide 25</vt:lpstr>
      <vt:lpstr>Slide 26</vt:lpstr>
      <vt:lpstr>Slide 27</vt:lpstr>
      <vt:lpstr>Slide 28</vt:lpstr>
    </vt:vector>
  </TitlesOfParts>
  <Manager>&lt;Content Manager Name Here&gt;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Gordon McKenna</dc:creator>
  <dc:description>tech·ed Europe 2009</dc:description>
  <cp:lastModifiedBy>cn_user</cp:lastModifiedBy>
  <cp:revision>52</cp:revision>
  <dcterms:created xsi:type="dcterms:W3CDTF">2009-11-04T17:17:54Z</dcterms:created>
  <dcterms:modified xsi:type="dcterms:W3CDTF">2009-11-12T08:33:46Z</dcterms:modified>
</cp:coreProperties>
</file>