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harts/chart17.xml" ContentType="application/vnd.openxmlformats-officedocument.drawingml.chart+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30.xml" ContentType="application/vnd.openxmlformats-officedocument.presentationml.notesSlide+xml"/>
  <Override PartName="/ppt/charts/chart20.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Default Extension="xlsx" ContentType="application/vnd.openxmlformats-officedocument.spreadsheetml.sheet"/>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charts/chart18.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harts/chart14.xml" ContentType="application/vnd.openxmlformats-officedocument.drawingml.chart+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harts/chart8.xml" ContentType="application/vnd.openxmlformats-officedocument.drawingml.chart+xml"/>
  <Override PartName="/ppt/notesSlides/notesSlide33.xml" ContentType="application/vnd.openxmlformats-officedocument.presentationml.notesSlide+xml"/>
  <Override PartName="/ppt/charts/chart12.xml" ContentType="application/vnd.openxmlformats-officedocument.drawingml.chart+xml"/>
  <Override PartName="/ppt/notesSlides/notesSlide42.xml" ContentType="application/vnd.openxmlformats-officedocument.presentationml.notesSlide+xml"/>
  <Override PartName="/ppt/charts/chart21.xml" ContentType="application/vnd.openxmlformats-officedocument.drawingml.chart+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notesSlides/notesSlide31.xml" ContentType="application/vnd.openxmlformats-officedocument.presentationml.notesSlide+xml"/>
  <Override PartName="/ppt/charts/chart10.xml" ContentType="application/vnd.openxmlformats-officedocument.drawingml.chart+xml"/>
  <Override PartName="/ppt/notesSlides/notesSlide4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charts/chart19.xml" ContentType="application/vnd.openxmlformats-officedocument.drawingml.chart+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charts/chart15.xml" ContentType="application/vnd.openxmlformats-officedocument.drawingml.char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charts/chart16.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harts/chart23.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7" r:id="rId2"/>
  </p:sldMasterIdLst>
  <p:notesMasterIdLst>
    <p:notesMasterId r:id="rId58"/>
  </p:notesMasterIdLst>
  <p:handoutMasterIdLst>
    <p:handoutMasterId r:id="rId59"/>
  </p:handoutMasterIdLst>
  <p:sldIdLst>
    <p:sldId id="256" r:id="rId3"/>
    <p:sldId id="257" r:id="rId4"/>
    <p:sldId id="284" r:id="rId5"/>
    <p:sldId id="285"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6" r:id="rId22"/>
    <p:sldId id="307" r:id="rId23"/>
    <p:sldId id="313" r:id="rId24"/>
    <p:sldId id="314" r:id="rId25"/>
    <p:sldId id="315" r:id="rId26"/>
    <p:sldId id="316" r:id="rId27"/>
    <p:sldId id="317" r:id="rId28"/>
    <p:sldId id="318" r:id="rId29"/>
    <p:sldId id="319" r:id="rId30"/>
    <p:sldId id="342" r:id="rId31"/>
    <p:sldId id="343" r:id="rId32"/>
    <p:sldId id="344" r:id="rId33"/>
    <p:sldId id="320" r:id="rId34"/>
    <p:sldId id="321" r:id="rId35"/>
    <p:sldId id="322" r:id="rId36"/>
    <p:sldId id="323" r:id="rId37"/>
    <p:sldId id="325" r:id="rId38"/>
    <p:sldId id="326" r:id="rId39"/>
    <p:sldId id="327" r:id="rId40"/>
    <p:sldId id="328" r:id="rId41"/>
    <p:sldId id="329" r:id="rId42"/>
    <p:sldId id="331" r:id="rId43"/>
    <p:sldId id="332" r:id="rId44"/>
    <p:sldId id="333" r:id="rId45"/>
    <p:sldId id="334" r:id="rId46"/>
    <p:sldId id="335" r:id="rId47"/>
    <p:sldId id="336" r:id="rId48"/>
    <p:sldId id="337" r:id="rId49"/>
    <p:sldId id="338" r:id="rId50"/>
    <p:sldId id="339" r:id="rId51"/>
    <p:sldId id="340" r:id="rId52"/>
    <p:sldId id="341" r:id="rId53"/>
    <p:sldId id="274" r:id="rId54"/>
    <p:sldId id="282" r:id="rId55"/>
    <p:sldId id="345" r:id="rId56"/>
    <p:sldId id="280" r:id="rId5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6105" autoAdjust="0"/>
  </p:normalViewPr>
  <p:slideViewPr>
    <p:cSldViewPr snapToGrid="0">
      <p:cViewPr varScale="1">
        <p:scale>
          <a:sx n="110" d="100"/>
          <a:sy n="110" d="100"/>
        </p:scale>
        <p:origin x="-846" y="-9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22.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kenmalco\Desktop\SIR%20v7%20Graphics%201.10.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kenmalco\Desktop\SIR%20v7%20Graphics%201.10.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kenmalco\Desktop\SIR%20v7%20Graphics%201.10.xlsx" TargetMode="Externa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9.xml.rels><?xml version="1.0" encoding="UTF-8" standalone="yes"?>
<Relationships xmlns="http://schemas.openxmlformats.org/package/2006/relationships"><Relationship Id="rId1" Type="http://schemas.openxmlformats.org/officeDocument/2006/relationships/oleObject" Target="file:///C:\Users\System%20Administrator\Desktop\SIR%20v7\SIR%20v7%20Graphics%201.1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5.0861111111111475E-2"/>
          <c:y val="2.4714275140770101E-2"/>
          <c:w val="0.7408124453193351"/>
          <c:h val="0.87093787896903363"/>
        </c:manualLayout>
      </c:layout>
      <c:lineChart>
        <c:grouping val="standard"/>
        <c:ser>
          <c:idx val="1"/>
          <c:order val="0"/>
          <c:tx>
            <c:strRef>
              <c:f>CatTrend!$N$20</c:f>
              <c:strCache>
                <c:ptCount val="1"/>
                <c:pt idx="0">
                  <c:v>Misc. Trojans</c:v>
                </c:pt>
              </c:strCache>
            </c:strRef>
          </c:tx>
          <c:spPr>
            <a:ln w="88900"/>
          </c:spPr>
          <c:marker>
            <c:symbol val="circle"/>
            <c:size val="5"/>
          </c:marker>
          <c:cat>
            <c:strRef>
              <c:f>CatTrend!$Q$18:$V$18</c:f>
              <c:strCache>
                <c:ptCount val="6"/>
                <c:pt idx="0">
                  <c:v>2H06</c:v>
                </c:pt>
                <c:pt idx="1">
                  <c:v>1H07</c:v>
                </c:pt>
                <c:pt idx="2">
                  <c:v>2H07</c:v>
                </c:pt>
                <c:pt idx="3">
                  <c:v>1H08</c:v>
                </c:pt>
                <c:pt idx="4">
                  <c:v>2H08</c:v>
                </c:pt>
                <c:pt idx="5">
                  <c:v>1H09</c:v>
                </c:pt>
              </c:strCache>
            </c:strRef>
          </c:cat>
          <c:val>
            <c:numRef>
              <c:f>CatTrend!$Q$20:$V$20</c:f>
              <c:numCache>
                <c:formatCode>0.0%</c:formatCode>
                <c:ptCount val="6"/>
                <c:pt idx="0">
                  <c:v>9.1478116446959329E-2</c:v>
                </c:pt>
                <c:pt idx="1">
                  <c:v>0.15169807232971708</c:v>
                </c:pt>
                <c:pt idx="2">
                  <c:v>0.15871267983394791</c:v>
                </c:pt>
                <c:pt idx="3">
                  <c:v>0.24199716045333927</c:v>
                </c:pt>
                <c:pt idx="4">
                  <c:v>0.33486277439229678</c:v>
                </c:pt>
                <c:pt idx="5">
                  <c:v>0.33042573154470756</c:v>
                </c:pt>
              </c:numCache>
            </c:numRef>
          </c:val>
        </c:ser>
        <c:ser>
          <c:idx val="4"/>
          <c:order val="1"/>
          <c:tx>
            <c:strRef>
              <c:f>CatTrend!$N$23</c:f>
              <c:strCache>
                <c:ptCount val="1"/>
                <c:pt idx="0">
                  <c:v>Worms</c:v>
                </c:pt>
              </c:strCache>
            </c:strRef>
          </c:tx>
          <c:spPr>
            <a:ln w="88900">
              <a:solidFill>
                <a:srgbClr val="FF0000"/>
              </a:solidFill>
            </a:ln>
            <a:effectLst>
              <a:outerShdw blurRad="63500" sx="102000" sy="102000" algn="ctr" rotWithShape="0">
                <a:prstClr val="black">
                  <a:alpha val="40000"/>
                </a:prstClr>
              </a:outerShdw>
            </a:effectLst>
          </c:spPr>
          <c:marker>
            <c:symbol val="circle"/>
            <c:size val="5"/>
            <c:spPr>
              <a:solidFill>
                <a:srgbClr val="FF0000"/>
              </a:solidFill>
              <a:ln>
                <a:solidFill>
                  <a:srgbClr val="FF0000"/>
                </a:solidFill>
              </a:ln>
              <a:effectLst>
                <a:outerShdw blurRad="63500" sx="102000" sy="102000" algn="ctr" rotWithShape="0">
                  <a:prstClr val="black">
                    <a:alpha val="40000"/>
                  </a:prstClr>
                </a:outerShdw>
              </a:effectLst>
            </c:spPr>
          </c:marker>
          <c:cat>
            <c:strRef>
              <c:f>CatTrend!$Q$18:$V$18</c:f>
              <c:strCache>
                <c:ptCount val="6"/>
                <c:pt idx="0">
                  <c:v>2H06</c:v>
                </c:pt>
                <c:pt idx="1">
                  <c:v>1H07</c:v>
                </c:pt>
                <c:pt idx="2">
                  <c:v>2H07</c:v>
                </c:pt>
                <c:pt idx="3">
                  <c:v>1H08</c:v>
                </c:pt>
                <c:pt idx="4">
                  <c:v>2H08</c:v>
                </c:pt>
                <c:pt idx="5">
                  <c:v>1H09</c:v>
                </c:pt>
              </c:strCache>
            </c:strRef>
          </c:cat>
          <c:val>
            <c:numRef>
              <c:f>CatTrend!$Q$23:$V$23</c:f>
              <c:numCache>
                <c:formatCode>0.0%</c:formatCode>
                <c:ptCount val="6"/>
                <c:pt idx="0">
                  <c:v>0.22298948838153265</c:v>
                </c:pt>
                <c:pt idx="1">
                  <c:v>0.14579464191287431</c:v>
                </c:pt>
                <c:pt idx="2">
                  <c:v>0.11968123585638377</c:v>
                </c:pt>
                <c:pt idx="3">
                  <c:v>0.11334238633682142</c:v>
                </c:pt>
                <c:pt idx="4">
                  <c:v>0.11272130785515522</c:v>
                </c:pt>
                <c:pt idx="5">
                  <c:v>0.21320219175483196</c:v>
                </c:pt>
              </c:numCache>
            </c:numRef>
          </c:val>
        </c:ser>
        <c:ser>
          <c:idx val="0"/>
          <c:order val="2"/>
          <c:tx>
            <c:strRef>
              <c:f>CatTrend!$N$19</c:f>
              <c:strCache>
                <c:ptCount val="1"/>
                <c:pt idx="0">
                  <c:v>Trojan Downloaders &amp; Droppers</c:v>
                </c:pt>
              </c:strCache>
            </c:strRef>
          </c:tx>
          <c:spPr>
            <a:ln w="88900">
              <a:solidFill>
                <a:schemeClr val="accent6">
                  <a:lumMod val="60000"/>
                  <a:lumOff val="40000"/>
                </a:schemeClr>
              </a:solidFill>
            </a:ln>
          </c:spPr>
          <c:marker>
            <c:symbol val="circle"/>
            <c:size val="5"/>
            <c:spPr>
              <a:solidFill>
                <a:schemeClr val="accent6">
                  <a:lumMod val="60000"/>
                  <a:lumOff val="40000"/>
                </a:schemeClr>
              </a:solidFill>
              <a:ln>
                <a:solidFill>
                  <a:srgbClr val="7D3DA1">
                    <a:lumMod val="60000"/>
                    <a:lumOff val="40000"/>
                  </a:srgbClr>
                </a:solidFill>
              </a:ln>
            </c:spPr>
          </c:marker>
          <c:cat>
            <c:strRef>
              <c:f>CatTrend!$Q$18:$V$18</c:f>
              <c:strCache>
                <c:ptCount val="6"/>
                <c:pt idx="0">
                  <c:v>2H06</c:v>
                </c:pt>
                <c:pt idx="1">
                  <c:v>1H07</c:v>
                </c:pt>
                <c:pt idx="2">
                  <c:v>2H07</c:v>
                </c:pt>
                <c:pt idx="3">
                  <c:v>1H08</c:v>
                </c:pt>
                <c:pt idx="4">
                  <c:v>2H08</c:v>
                </c:pt>
                <c:pt idx="5">
                  <c:v>1H09</c:v>
                </c:pt>
              </c:strCache>
            </c:strRef>
          </c:cat>
          <c:val>
            <c:numRef>
              <c:f>CatTrend!$Q$19:$V$19</c:f>
              <c:numCache>
                <c:formatCode>0.0%</c:formatCode>
                <c:ptCount val="6"/>
                <c:pt idx="0">
                  <c:v>0.13460708473342622</c:v>
                </c:pt>
                <c:pt idx="1">
                  <c:v>0.31416019024330682</c:v>
                </c:pt>
                <c:pt idx="2">
                  <c:v>0.34881093046910805</c:v>
                </c:pt>
                <c:pt idx="3">
                  <c:v>0.31768651165139788</c:v>
                </c:pt>
                <c:pt idx="4">
                  <c:v>0.25052650194751808</c:v>
                </c:pt>
                <c:pt idx="5">
                  <c:v>0.20423638285404494</c:v>
                </c:pt>
              </c:numCache>
            </c:numRef>
          </c:val>
        </c:ser>
        <c:ser>
          <c:idx val="2"/>
          <c:order val="3"/>
          <c:tx>
            <c:strRef>
              <c:f>CatTrend!$N$21</c:f>
              <c:strCache>
                <c:ptCount val="1"/>
                <c:pt idx="0">
                  <c:v>Adware</c:v>
                </c:pt>
              </c:strCache>
            </c:strRef>
          </c:tx>
          <c:spPr>
            <a:ln w="88900">
              <a:solidFill>
                <a:schemeClr val="bg1">
                  <a:lumMod val="65000"/>
                  <a:lumOff val="35000"/>
                </a:schemeClr>
              </a:solidFill>
            </a:ln>
          </c:spPr>
          <c:marker>
            <c:symbol val="square"/>
            <c:size val="5"/>
            <c:spPr>
              <a:solidFill>
                <a:schemeClr val="bg1">
                  <a:lumMod val="65000"/>
                  <a:lumOff val="35000"/>
                </a:schemeClr>
              </a:solidFill>
              <a:ln>
                <a:solidFill>
                  <a:srgbClr val="000000">
                    <a:lumMod val="65000"/>
                    <a:lumOff val="35000"/>
                  </a:srgbClr>
                </a:solidFill>
              </a:ln>
            </c:spPr>
          </c:marker>
          <c:cat>
            <c:strRef>
              <c:f>CatTrend!$Q$18:$V$18</c:f>
              <c:strCache>
                <c:ptCount val="6"/>
                <c:pt idx="0">
                  <c:v>2H06</c:v>
                </c:pt>
                <c:pt idx="1">
                  <c:v>1H07</c:v>
                </c:pt>
                <c:pt idx="2">
                  <c:v>2H07</c:v>
                </c:pt>
                <c:pt idx="3">
                  <c:v>1H08</c:v>
                </c:pt>
                <c:pt idx="4">
                  <c:v>2H08</c:v>
                </c:pt>
                <c:pt idx="5">
                  <c:v>1H09</c:v>
                </c:pt>
              </c:strCache>
            </c:strRef>
          </c:cat>
          <c:val>
            <c:numRef>
              <c:f>CatTrend!$Q$21:$V$21</c:f>
              <c:numCache>
                <c:formatCode>0.0%</c:formatCode>
                <c:ptCount val="6"/>
                <c:pt idx="0">
                  <c:v>0.2471958629952189</c:v>
                </c:pt>
                <c:pt idx="1">
                  <c:v>0.19630735892432047</c:v>
                </c:pt>
                <c:pt idx="2">
                  <c:v>0.18272711233891692</c:v>
                </c:pt>
                <c:pt idx="3">
                  <c:v>0.20064958509827546</c:v>
                </c:pt>
                <c:pt idx="4">
                  <c:v>0.19866120328536158</c:v>
                </c:pt>
                <c:pt idx="5">
                  <c:v>0.15744644579371836</c:v>
                </c:pt>
              </c:numCache>
            </c:numRef>
          </c:val>
        </c:ser>
        <c:ser>
          <c:idx val="3"/>
          <c:order val="4"/>
          <c:tx>
            <c:strRef>
              <c:f>CatTrend!$N$22</c:f>
              <c:strCache>
                <c:ptCount val="1"/>
                <c:pt idx="0">
                  <c:v>Misc. Potentially Unwanted Software</c:v>
                </c:pt>
              </c:strCache>
            </c:strRef>
          </c:tx>
          <c:spPr>
            <a:ln w="88900"/>
          </c:spPr>
          <c:marker>
            <c:symbol val="square"/>
            <c:size val="5"/>
          </c:marker>
          <c:cat>
            <c:strRef>
              <c:f>CatTrend!$Q$18:$V$18</c:f>
              <c:strCache>
                <c:ptCount val="6"/>
                <c:pt idx="0">
                  <c:v>2H06</c:v>
                </c:pt>
                <c:pt idx="1">
                  <c:v>1H07</c:v>
                </c:pt>
                <c:pt idx="2">
                  <c:v>2H07</c:v>
                </c:pt>
                <c:pt idx="3">
                  <c:v>1H08</c:v>
                </c:pt>
                <c:pt idx="4">
                  <c:v>2H08</c:v>
                </c:pt>
                <c:pt idx="5">
                  <c:v>1H09</c:v>
                </c:pt>
              </c:strCache>
            </c:strRef>
          </c:cat>
          <c:val>
            <c:numRef>
              <c:f>CatTrend!$Q$22:$V$22</c:f>
              <c:numCache>
                <c:formatCode>0.0%</c:formatCode>
                <c:ptCount val="6"/>
                <c:pt idx="0">
                  <c:v>0.37177588855901988</c:v>
                </c:pt>
                <c:pt idx="1">
                  <c:v>0.37373595056400855</c:v>
                </c:pt>
                <c:pt idx="2">
                  <c:v>0.26969591617865141</c:v>
                </c:pt>
                <c:pt idx="3">
                  <c:v>0.25067660632634281</c:v>
                </c:pt>
                <c:pt idx="4">
                  <c:v>0.2281176811820077</c:v>
                </c:pt>
                <c:pt idx="5">
                  <c:v>0.14852807085686645</c:v>
                </c:pt>
              </c:numCache>
            </c:numRef>
          </c:val>
        </c:ser>
        <c:ser>
          <c:idx val="6"/>
          <c:order val="5"/>
          <c:tx>
            <c:strRef>
              <c:f>CatTrend!$N$25</c:f>
              <c:strCache>
                <c:ptCount val="1"/>
                <c:pt idx="0">
                  <c:v>Password Stealers &amp; Monitoring Tools</c:v>
                </c:pt>
              </c:strCache>
            </c:strRef>
          </c:tx>
          <c:spPr>
            <a:ln w="88900"/>
          </c:spPr>
          <c:marker>
            <c:symbol val="circle"/>
            <c:size val="5"/>
          </c:marker>
          <c:cat>
            <c:strRef>
              <c:f>CatTrend!$Q$18:$V$18</c:f>
              <c:strCache>
                <c:ptCount val="6"/>
                <c:pt idx="0">
                  <c:v>2H06</c:v>
                </c:pt>
                <c:pt idx="1">
                  <c:v>1H07</c:v>
                </c:pt>
                <c:pt idx="2">
                  <c:v>2H07</c:v>
                </c:pt>
                <c:pt idx="3">
                  <c:v>1H08</c:v>
                </c:pt>
                <c:pt idx="4">
                  <c:v>2H08</c:v>
                </c:pt>
                <c:pt idx="5">
                  <c:v>1H09</c:v>
                </c:pt>
              </c:strCache>
            </c:strRef>
          </c:cat>
          <c:val>
            <c:numRef>
              <c:f>CatTrend!$Q$25:$V$25</c:f>
              <c:numCache>
                <c:formatCode>0.0%</c:formatCode>
                <c:ptCount val="6"/>
                <c:pt idx="0">
                  <c:v>8.0549155860689781E-2</c:v>
                </c:pt>
                <c:pt idx="1">
                  <c:v>6.352966843529502E-2</c:v>
                </c:pt>
                <c:pt idx="2">
                  <c:v>4.591367707182404E-2</c:v>
                </c:pt>
                <c:pt idx="3">
                  <c:v>8.5676551776806609E-2</c:v>
                </c:pt>
                <c:pt idx="4">
                  <c:v>9.692421851237773E-2</c:v>
                </c:pt>
                <c:pt idx="5">
                  <c:v>0.13581077547321685</c:v>
                </c:pt>
              </c:numCache>
            </c:numRef>
          </c:val>
        </c:ser>
        <c:ser>
          <c:idx val="5"/>
          <c:order val="6"/>
          <c:tx>
            <c:strRef>
              <c:f>CatTrend!$N$24</c:f>
              <c:strCache>
                <c:ptCount val="1"/>
                <c:pt idx="0">
                  <c:v>Backdoors</c:v>
                </c:pt>
              </c:strCache>
            </c:strRef>
          </c:tx>
          <c:spPr>
            <a:ln w="88900"/>
          </c:spPr>
          <c:marker>
            <c:symbol val="circle"/>
            <c:size val="5"/>
          </c:marker>
          <c:cat>
            <c:strRef>
              <c:f>CatTrend!$Q$18:$V$18</c:f>
              <c:strCache>
                <c:ptCount val="6"/>
                <c:pt idx="0">
                  <c:v>2H06</c:v>
                </c:pt>
                <c:pt idx="1">
                  <c:v>1H07</c:v>
                </c:pt>
                <c:pt idx="2">
                  <c:v>2H07</c:v>
                </c:pt>
                <c:pt idx="3">
                  <c:v>1H08</c:v>
                </c:pt>
                <c:pt idx="4">
                  <c:v>2H08</c:v>
                </c:pt>
                <c:pt idx="5">
                  <c:v>1H09</c:v>
                </c:pt>
              </c:strCache>
            </c:strRef>
          </c:cat>
          <c:val>
            <c:numRef>
              <c:f>CatTrend!$Q$24:$V$24</c:f>
              <c:numCache>
                <c:formatCode>0.0%</c:formatCode>
                <c:ptCount val="6"/>
                <c:pt idx="0">
                  <c:v>0.19512573335327166</c:v>
                </c:pt>
                <c:pt idx="1">
                  <c:v>0.11668207903287074</c:v>
                </c:pt>
                <c:pt idx="2">
                  <c:v>0.14484090904768671</c:v>
                </c:pt>
                <c:pt idx="3">
                  <c:v>9.1958583943208244E-2</c:v>
                </c:pt>
                <c:pt idx="4">
                  <c:v>5.1131496176237023E-2</c:v>
                </c:pt>
                <c:pt idx="5">
                  <c:v>5.4216766031310981E-2</c:v>
                </c:pt>
              </c:numCache>
            </c:numRef>
          </c:val>
        </c:ser>
        <c:ser>
          <c:idx val="7"/>
          <c:order val="7"/>
          <c:tx>
            <c:strRef>
              <c:f>CatTrend!$N$26</c:f>
              <c:strCache>
                <c:ptCount val="1"/>
                <c:pt idx="0">
                  <c:v>Viruses</c:v>
                </c:pt>
              </c:strCache>
            </c:strRef>
          </c:tx>
          <c:spPr>
            <a:ln w="88900"/>
          </c:spPr>
          <c:marker>
            <c:symbol val="circle"/>
            <c:size val="5"/>
          </c:marker>
          <c:cat>
            <c:strRef>
              <c:f>CatTrend!$Q$18:$V$18</c:f>
              <c:strCache>
                <c:ptCount val="6"/>
                <c:pt idx="0">
                  <c:v>2H06</c:v>
                </c:pt>
                <c:pt idx="1">
                  <c:v>1H07</c:v>
                </c:pt>
                <c:pt idx="2">
                  <c:v>2H07</c:v>
                </c:pt>
                <c:pt idx="3">
                  <c:v>1H08</c:v>
                </c:pt>
                <c:pt idx="4">
                  <c:v>2H08</c:v>
                </c:pt>
                <c:pt idx="5">
                  <c:v>1H09</c:v>
                </c:pt>
              </c:strCache>
            </c:strRef>
          </c:cat>
          <c:val>
            <c:numRef>
              <c:f>CatTrend!$Q$26:$V$26</c:f>
              <c:numCache>
                <c:formatCode>0.0%</c:formatCode>
                <c:ptCount val="6"/>
                <c:pt idx="0">
                  <c:v>3.0653906179705374E-2</c:v>
                </c:pt>
                <c:pt idx="1">
                  <c:v>3.5911202358337203E-2</c:v>
                </c:pt>
                <c:pt idx="2">
                  <c:v>7.4167409216434138E-2</c:v>
                </c:pt>
                <c:pt idx="3">
                  <c:v>3.3202561277440541E-2</c:v>
                </c:pt>
                <c:pt idx="4">
                  <c:v>2.866824148269367E-2</c:v>
                </c:pt>
                <c:pt idx="5">
                  <c:v>3.6955439561143645E-2</c:v>
                </c:pt>
              </c:numCache>
            </c:numRef>
          </c:val>
        </c:ser>
        <c:ser>
          <c:idx val="8"/>
          <c:order val="8"/>
          <c:tx>
            <c:strRef>
              <c:f>CatTrend!$N$27</c:f>
              <c:strCache>
                <c:ptCount val="1"/>
                <c:pt idx="0">
                  <c:v>Spyware</c:v>
                </c:pt>
              </c:strCache>
            </c:strRef>
          </c:tx>
          <c:spPr>
            <a:ln w="88900">
              <a:solidFill>
                <a:srgbClr val="FF6600"/>
              </a:solidFill>
            </a:ln>
          </c:spPr>
          <c:marker>
            <c:symbol val="square"/>
            <c:size val="5"/>
            <c:spPr>
              <a:solidFill>
                <a:srgbClr val="FF6600"/>
              </a:solidFill>
              <a:ln>
                <a:solidFill>
                  <a:srgbClr val="FF6600"/>
                </a:solidFill>
              </a:ln>
            </c:spPr>
          </c:marker>
          <c:cat>
            <c:strRef>
              <c:f>CatTrend!$Q$18:$V$18</c:f>
              <c:strCache>
                <c:ptCount val="6"/>
                <c:pt idx="0">
                  <c:v>2H06</c:v>
                </c:pt>
                <c:pt idx="1">
                  <c:v>1H07</c:v>
                </c:pt>
                <c:pt idx="2">
                  <c:v>2H07</c:v>
                </c:pt>
                <c:pt idx="3">
                  <c:v>1H08</c:v>
                </c:pt>
                <c:pt idx="4">
                  <c:v>2H08</c:v>
                </c:pt>
                <c:pt idx="5">
                  <c:v>1H09</c:v>
                </c:pt>
              </c:strCache>
            </c:strRef>
          </c:cat>
          <c:val>
            <c:numRef>
              <c:f>CatTrend!$Q$27:$V$27</c:f>
              <c:numCache>
                <c:formatCode>0.0%</c:formatCode>
                <c:ptCount val="6"/>
                <c:pt idx="0">
                  <c:v>8.8134061689631824E-2</c:v>
                </c:pt>
                <c:pt idx="1">
                  <c:v>5.8242110101959753E-2</c:v>
                </c:pt>
                <c:pt idx="2">
                  <c:v>4.0905580585167696E-2</c:v>
                </c:pt>
                <c:pt idx="3">
                  <c:v>1.8080405401909992E-2</c:v>
                </c:pt>
                <c:pt idx="4">
                  <c:v>1.4866661995556887E-2</c:v>
                </c:pt>
                <c:pt idx="5">
                  <c:v>1.8687402356917873E-2</c:v>
                </c:pt>
              </c:numCache>
            </c:numRef>
          </c:val>
        </c:ser>
        <c:ser>
          <c:idx val="9"/>
          <c:order val="9"/>
          <c:tx>
            <c:strRef>
              <c:f>CatTrend!$N$28</c:f>
              <c:strCache>
                <c:ptCount val="1"/>
                <c:pt idx="0">
                  <c:v>Exploits</c:v>
                </c:pt>
              </c:strCache>
            </c:strRef>
          </c:tx>
          <c:spPr>
            <a:ln w="88900"/>
          </c:spPr>
          <c:marker>
            <c:symbol val="circle"/>
            <c:size val="5"/>
          </c:marker>
          <c:cat>
            <c:strRef>
              <c:f>CatTrend!$Q$18:$V$18</c:f>
              <c:strCache>
                <c:ptCount val="6"/>
                <c:pt idx="0">
                  <c:v>2H06</c:v>
                </c:pt>
                <c:pt idx="1">
                  <c:v>1H07</c:v>
                </c:pt>
                <c:pt idx="2">
                  <c:v>2H07</c:v>
                </c:pt>
                <c:pt idx="3">
                  <c:v>1H08</c:v>
                </c:pt>
                <c:pt idx="4">
                  <c:v>2H08</c:v>
                </c:pt>
                <c:pt idx="5">
                  <c:v>1H09</c:v>
                </c:pt>
              </c:strCache>
            </c:strRef>
          </c:cat>
          <c:val>
            <c:numRef>
              <c:f>CatTrend!$Q$28:$V$28</c:f>
              <c:numCache>
                <c:formatCode>0.0%</c:formatCode>
                <c:ptCount val="6"/>
                <c:pt idx="0">
                  <c:v>2.3571746576763249E-2</c:v>
                </c:pt>
                <c:pt idx="1">
                  <c:v>2.2874173224412746E-2</c:v>
                </c:pt>
                <c:pt idx="2">
                  <c:v>1.8036681348939508E-2</c:v>
                </c:pt>
                <c:pt idx="3">
                  <c:v>1.0487161164786781E-2</c:v>
                </c:pt>
                <c:pt idx="4">
                  <c:v>1.9435290619187785E-2</c:v>
                </c:pt>
                <c:pt idx="5">
                  <c:v>1.6312570767232821E-2</c:v>
                </c:pt>
              </c:numCache>
            </c:numRef>
          </c:val>
        </c:ser>
        <c:marker val="1"/>
        <c:axId val="83693568"/>
        <c:axId val="83695104"/>
      </c:lineChart>
      <c:catAx>
        <c:axId val="83693568"/>
        <c:scaling>
          <c:orientation val="minMax"/>
        </c:scaling>
        <c:axPos val="b"/>
        <c:numFmt formatCode="General" sourceLinked="1"/>
        <c:tickLblPos val="nextTo"/>
        <c:txPr>
          <a:bodyPr/>
          <a:lstStyle/>
          <a:p>
            <a:pPr>
              <a:defRPr sz="1400"/>
            </a:pPr>
            <a:endParaRPr lang="en-US"/>
          </a:p>
        </c:txPr>
        <c:crossAx val="83695104"/>
        <c:crosses val="autoZero"/>
        <c:auto val="1"/>
        <c:lblAlgn val="ctr"/>
        <c:lblOffset val="100"/>
      </c:catAx>
      <c:valAx>
        <c:axId val="83695104"/>
        <c:scaling>
          <c:orientation val="minMax"/>
        </c:scaling>
        <c:axPos val="l"/>
        <c:majorGridlines>
          <c:spPr>
            <a:ln>
              <a:solidFill>
                <a:schemeClr val="bg1"/>
              </a:solidFill>
            </a:ln>
          </c:spPr>
        </c:majorGridlines>
        <c:numFmt formatCode="0%" sourceLinked="0"/>
        <c:tickLblPos val="nextTo"/>
        <c:txPr>
          <a:bodyPr/>
          <a:lstStyle/>
          <a:p>
            <a:pPr>
              <a:defRPr sz="1400"/>
            </a:pPr>
            <a:endParaRPr lang="en-US"/>
          </a:p>
        </c:txPr>
        <c:crossAx val="83693568"/>
        <c:crosses val="autoZero"/>
        <c:crossBetween val="between"/>
      </c:valAx>
    </c:plotArea>
    <c:legend>
      <c:legendPos val="r"/>
      <c:layout>
        <c:manualLayout>
          <c:xMode val="edge"/>
          <c:yMode val="edge"/>
          <c:x val="0.79306244531933456"/>
          <c:y val="2.2176961236810882E-2"/>
          <c:w val="0.20693755468066491"/>
          <c:h val="0.9178799785477193"/>
        </c:manualLayout>
      </c:layout>
      <c:txPr>
        <a:bodyPr/>
        <a:lstStyle/>
        <a:p>
          <a:pPr>
            <a:defRPr sz="1500"/>
          </a:pPr>
          <a:endParaRPr lang="en-US"/>
        </a:p>
      </c:txPr>
    </c:legend>
    <c:plotVisOnly val="1"/>
  </c:chart>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manualLayout>
          <c:layoutTarget val="inner"/>
          <c:xMode val="edge"/>
          <c:yMode val="edge"/>
          <c:x val="0.16250000000000001"/>
          <c:y val="0.16941801663275174"/>
          <c:w val="0.6736111111111156"/>
          <c:h val="0.63702113896030665"/>
        </c:manualLayout>
      </c:layout>
      <c:pie3DChart>
        <c:varyColors val="1"/>
        <c:ser>
          <c:idx val="0"/>
          <c:order val="0"/>
          <c:dLbls>
            <c:numFmt formatCode="0.0%" sourceLinked="0"/>
            <c:txPr>
              <a:bodyPr/>
              <a:lstStyle/>
              <a:p>
                <a:pPr>
                  <a:defRPr sz="2000"/>
                </a:pPr>
                <a:endParaRPr lang="en-US"/>
              </a:p>
            </c:txPr>
            <c:showCatName val="1"/>
            <c:showPercent val="1"/>
            <c:showLeaderLines val="1"/>
          </c:dLbls>
          <c:cat>
            <c:strRef>
              <c:f>ExpBrowserLocale!$A$14:$A$19</c:f>
              <c:strCache>
                <c:ptCount val="6"/>
                <c:pt idx="0">
                  <c:v>China (zh‑CN)</c:v>
                </c:pt>
                <c:pt idx="1">
                  <c:v>United States (en‑US)</c:v>
                </c:pt>
                <c:pt idx="2">
                  <c:v>Japan (ja‑JP)</c:v>
                </c:pt>
                <c:pt idx="3">
                  <c:v>Russia (ru‑RU)</c:v>
                </c:pt>
                <c:pt idx="4">
                  <c:v>Korea (ko‑KR)</c:v>
                </c:pt>
                <c:pt idx="5">
                  <c:v>Other</c:v>
                </c:pt>
              </c:strCache>
            </c:strRef>
          </c:cat>
          <c:val>
            <c:numRef>
              <c:f>ExpBrowserLocale!$B$14:$B$19</c:f>
              <c:numCache>
                <c:formatCode>General</c:formatCode>
                <c:ptCount val="6"/>
                <c:pt idx="0">
                  <c:v>13477</c:v>
                </c:pt>
                <c:pt idx="1">
                  <c:v>6914</c:v>
                </c:pt>
                <c:pt idx="2">
                  <c:v>653</c:v>
                </c:pt>
                <c:pt idx="3">
                  <c:v>470</c:v>
                </c:pt>
                <c:pt idx="4">
                  <c:v>321</c:v>
                </c:pt>
                <c:pt idx="5">
                  <c:v>3329</c:v>
                </c:pt>
              </c:numCache>
            </c:numRef>
          </c:val>
        </c:ser>
        <c:dLbls>
          <c:showCatName val="1"/>
          <c:showPercent val="1"/>
        </c:dLbls>
      </c:pie3DChart>
    </c:plotArea>
    <c:plotVisOnly val="1"/>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pie3DChart>
        <c:varyColors val="1"/>
        <c:ser>
          <c:idx val="0"/>
          <c:order val="0"/>
          <c:dPt>
            <c:idx val="0"/>
            <c:spPr>
              <a:solidFill>
                <a:srgbClr val="FF0000"/>
              </a:solidFill>
            </c:spPr>
          </c:dPt>
          <c:dPt>
            <c:idx val="1"/>
            <c:spPr>
              <a:solidFill>
                <a:srgbClr val="0070C0"/>
              </a:solidFill>
            </c:spPr>
          </c:dPt>
          <c:dLbls>
            <c:numFmt formatCode="0.0%" sourceLinked="0"/>
            <c:spPr>
              <a:noFill/>
            </c:spPr>
            <c:txPr>
              <a:bodyPr/>
              <a:lstStyle/>
              <a:p>
                <a:pPr>
                  <a:defRPr sz="1400"/>
                </a:pPr>
                <a:endParaRPr lang="en-US"/>
              </a:p>
            </c:txPr>
            <c:showCatName val="1"/>
            <c:showPercent val="1"/>
          </c:dLbls>
          <c:cat>
            <c:strRef>
              <c:f>ExpBrowserXP!$A$5:$A$6</c:f>
              <c:strCache>
                <c:ptCount val="2"/>
                <c:pt idx="0">
                  <c:v>3rd Party</c:v>
                </c:pt>
                <c:pt idx="1">
                  <c:v>Microsoft</c:v>
                </c:pt>
              </c:strCache>
            </c:strRef>
          </c:cat>
          <c:val>
            <c:numRef>
              <c:f>ExpBrowserXP!$B$5:$B$6</c:f>
              <c:numCache>
                <c:formatCode>General</c:formatCode>
                <c:ptCount val="2"/>
                <c:pt idx="0">
                  <c:v>532</c:v>
                </c:pt>
                <c:pt idx="1">
                  <c:v>688</c:v>
                </c:pt>
              </c:numCache>
            </c:numRef>
          </c:val>
        </c:ser>
        <c:dLbls>
          <c:showCatName val="1"/>
          <c:showPercent val="1"/>
        </c:dLbls>
      </c:pie3DChart>
    </c:plotArea>
    <c:plotVisOnly val="1"/>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rotY val="326"/>
      <c:perspective val="30"/>
    </c:view3D>
    <c:plotArea>
      <c:layout/>
      <c:pie3DChart>
        <c:varyColors val="1"/>
        <c:ser>
          <c:idx val="0"/>
          <c:order val="0"/>
          <c:dPt>
            <c:idx val="0"/>
            <c:spPr>
              <a:solidFill>
                <a:srgbClr val="FF0000"/>
              </a:solidFill>
            </c:spPr>
          </c:dPt>
          <c:dPt>
            <c:idx val="1"/>
            <c:spPr>
              <a:solidFill>
                <a:srgbClr val="0070C0"/>
              </a:solidFill>
            </c:spPr>
          </c:dPt>
          <c:dLbls>
            <c:numFmt formatCode="0.0%" sourceLinked="0"/>
            <c:txPr>
              <a:bodyPr/>
              <a:lstStyle/>
              <a:p>
                <a:pPr>
                  <a:defRPr sz="1400"/>
                </a:pPr>
                <a:endParaRPr lang="en-US"/>
              </a:p>
            </c:txPr>
            <c:showCatName val="1"/>
            <c:showPercent val="1"/>
            <c:showLeaderLines val="1"/>
          </c:dLbls>
          <c:cat>
            <c:strRef>
              <c:f>ExpBrowserVista!$A$5:$A$6</c:f>
              <c:strCache>
                <c:ptCount val="2"/>
                <c:pt idx="0">
                  <c:v>3rd Party</c:v>
                </c:pt>
                <c:pt idx="1">
                  <c:v>Microsoft</c:v>
                </c:pt>
              </c:strCache>
            </c:strRef>
          </c:cat>
          <c:val>
            <c:numRef>
              <c:f>ExpBrowserVista!$B$5:$B$6</c:f>
              <c:numCache>
                <c:formatCode>General</c:formatCode>
                <c:ptCount val="2"/>
                <c:pt idx="0">
                  <c:v>16285</c:v>
                </c:pt>
                <c:pt idx="1">
                  <c:v>2988</c:v>
                </c:pt>
              </c:numCache>
            </c:numRef>
          </c:val>
        </c:ser>
        <c:dLbls>
          <c:showCatName val="1"/>
          <c:showPercent val="1"/>
        </c:dLbls>
      </c:pie3DChart>
    </c:plotArea>
    <c:plotVisOnly val="1"/>
  </c:chart>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GB"/>
  <c:chart>
    <c:view3D>
      <c:rotX val="30"/>
      <c:perspective val="30"/>
    </c:view3D>
    <c:plotArea>
      <c:layout>
        <c:manualLayout>
          <c:layoutTarget val="inner"/>
          <c:xMode val="edge"/>
          <c:yMode val="edge"/>
          <c:x val="0.11944444444444446"/>
          <c:y val="0.21867589580886684"/>
          <c:w val="0.7361111111111116"/>
          <c:h val="0.69930222930001551"/>
        </c:manualLayout>
      </c:layout>
      <c:pie3DChart>
        <c:varyColors val="1"/>
        <c:ser>
          <c:idx val="0"/>
          <c:order val="0"/>
          <c:dLbls>
            <c:dLbl>
              <c:idx val="0"/>
              <c:layout/>
              <c:tx>
                <c:rich>
                  <a:bodyPr/>
                  <a:lstStyle/>
                  <a:p>
                    <a:r>
                      <a:rPr lang="en-US" sz="2000"/>
                      <a:t>CVE-2006-2492: MS06-027, </a:t>
                    </a:r>
                    <a:r>
                      <a:rPr lang="en-US" sz="2000" smtClean="0"/>
                      <a:t>71.0%</a:t>
                    </a:r>
                    <a:endParaRPr lang="en-US" sz="2000"/>
                  </a:p>
                </c:rich>
              </c:tx>
              <c:showVal val="1"/>
              <c:showCatName val="1"/>
            </c:dLbl>
            <c:txPr>
              <a:bodyPr/>
              <a:lstStyle/>
              <a:p>
                <a:pPr>
                  <a:defRPr sz="2000"/>
                </a:pPr>
                <a:endParaRPr lang="en-US"/>
              </a:p>
            </c:txPr>
            <c:showVal val="1"/>
            <c:showCatName val="1"/>
            <c:showLeaderLines val="1"/>
          </c:dLbls>
          <c:cat>
            <c:strRef>
              <c:f>OfficeExploitFreq!$A$2:$A$13</c:f>
              <c:strCache>
                <c:ptCount val="7"/>
                <c:pt idx="0">
                  <c:v>CVE-2006-2492: MS06-027</c:v>
                </c:pt>
                <c:pt idx="1">
                  <c:v>CVE-2008-0081: MS08-014</c:v>
                </c:pt>
                <c:pt idx="2">
                  <c:v>CVE-2009-0238: MS09-009</c:v>
                </c:pt>
                <c:pt idx="3">
                  <c:v>CVE-2006-0022: MS06-028</c:v>
                </c:pt>
                <c:pt idx="4">
                  <c:v>CVE-2009-0556: MS09-017</c:v>
                </c:pt>
                <c:pt idx="5">
                  <c:v>CVE-2007-0671: MS07-015</c:v>
                </c:pt>
                <c:pt idx="6">
                  <c:v>Others</c:v>
                </c:pt>
              </c:strCache>
            </c:strRef>
          </c:cat>
          <c:val>
            <c:numRef>
              <c:f>OfficeExploitFreq!$B$2:$B$13</c:f>
              <c:numCache>
                <c:formatCode>0.0%</c:formatCode>
                <c:ptCount val="7"/>
                <c:pt idx="0">
                  <c:v>0.71172638436482083</c:v>
                </c:pt>
                <c:pt idx="1">
                  <c:v>0.13029315960912091</c:v>
                </c:pt>
                <c:pt idx="2">
                  <c:v>7.4918566775244319E-2</c:v>
                </c:pt>
                <c:pt idx="3">
                  <c:v>3.4201954397394145E-2</c:v>
                </c:pt>
                <c:pt idx="4">
                  <c:v>1.9543973941368233E-2</c:v>
                </c:pt>
                <c:pt idx="5">
                  <c:v>1.4657980456026058E-2</c:v>
                </c:pt>
                <c:pt idx="6">
                  <c:v>1.4657980456026058E-2</c:v>
                </c:pt>
              </c:numCache>
            </c:numRef>
          </c:val>
        </c:ser>
        <c:dLbls>
          <c:showVal val="1"/>
          <c:showCatName val="1"/>
        </c:dLbls>
      </c:pie3DChart>
    </c:plotArea>
    <c:plotVisOnly val="1"/>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manualLayout>
          <c:layoutTarget val="inner"/>
          <c:xMode val="edge"/>
          <c:yMode val="edge"/>
          <c:x val="0.20833333333333434"/>
          <c:y val="0.29444633354200361"/>
          <c:w val="0.63888888888889384"/>
          <c:h val="0.60948260221252704"/>
        </c:manualLayout>
      </c:layout>
      <c:pie3DChart>
        <c:varyColors val="1"/>
        <c:ser>
          <c:idx val="0"/>
          <c:order val="0"/>
          <c:dLbls>
            <c:numFmt formatCode="0.0%" sourceLinked="0"/>
            <c:txPr>
              <a:bodyPr/>
              <a:lstStyle/>
              <a:p>
                <a:pPr>
                  <a:defRPr sz="2000"/>
                </a:pPr>
                <a:endParaRPr lang="en-US"/>
              </a:p>
            </c:txPr>
            <c:showCatName val="1"/>
            <c:showPercent val="1"/>
            <c:showLeaderLines val="1"/>
          </c:dLbls>
          <c:cat>
            <c:strRef>
              <c:f>OfficeMalware!$A$1:$A$7</c:f>
              <c:strCache>
                <c:ptCount val="7"/>
                <c:pt idx="0">
                  <c:v>Trojan Downloaders &amp; Droppers</c:v>
                </c:pt>
                <c:pt idx="1">
                  <c:v>Backdoors</c:v>
                </c:pt>
                <c:pt idx="2">
                  <c:v>Worms</c:v>
                </c:pt>
                <c:pt idx="3">
                  <c:v>Misc. Potentially Unwanted Software</c:v>
                </c:pt>
                <c:pt idx="4">
                  <c:v>Password Stealers &amp; Monitoring Tools</c:v>
                </c:pt>
                <c:pt idx="5">
                  <c:v>Exploits</c:v>
                </c:pt>
                <c:pt idx="6">
                  <c:v>Viruses</c:v>
                </c:pt>
              </c:strCache>
            </c:strRef>
          </c:cat>
          <c:val>
            <c:numRef>
              <c:f>OfficeMalware!$B$1:$B$7</c:f>
              <c:numCache>
                <c:formatCode>0.0%</c:formatCode>
                <c:ptCount val="7"/>
                <c:pt idx="0">
                  <c:v>0.55000000000000004</c:v>
                </c:pt>
                <c:pt idx="1">
                  <c:v>0.34250000000000008</c:v>
                </c:pt>
                <c:pt idx="2">
                  <c:v>6.3E-2</c:v>
                </c:pt>
                <c:pt idx="3">
                  <c:v>2.760000000000019E-2</c:v>
                </c:pt>
                <c:pt idx="4">
                  <c:v>1.1800000000000097E-2</c:v>
                </c:pt>
                <c:pt idx="5">
                  <c:v>4.7000000000000123E-3</c:v>
                </c:pt>
                <c:pt idx="6">
                  <c:v>8.0000000000000264E-4</c:v>
                </c:pt>
              </c:numCache>
            </c:numRef>
          </c:val>
        </c:ser>
        <c:dLbls>
          <c:showCatName val="1"/>
          <c:showPercent val="1"/>
        </c:dLbls>
      </c:pie3DChart>
    </c:plotArea>
    <c:plotVisOnly val="1"/>
  </c:chart>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5.6644685039370077E-2"/>
          <c:y val="4.3429355888669655E-2"/>
          <c:w val="0.75613374890638652"/>
          <c:h val="0.82501969988447399"/>
        </c:manualLayout>
      </c:layout>
      <c:bar3DChart>
        <c:barDir val="col"/>
        <c:grouping val="stacked"/>
        <c:ser>
          <c:idx val="0"/>
          <c:order val="0"/>
          <c:tx>
            <c:strRef>
              <c:f>BreachAbsolute!$A$2</c:f>
              <c:strCache>
                <c:ptCount val="1"/>
                <c:pt idx="0">
                  <c:v>Stolen</c:v>
                </c:pt>
              </c:strCache>
            </c:strRef>
          </c:tx>
          <c:cat>
            <c:strRef>
              <c:f>BreachAbsolute!$B$1:$E$1</c:f>
              <c:strCache>
                <c:ptCount val="4"/>
                <c:pt idx="0">
                  <c:v>2H07</c:v>
                </c:pt>
                <c:pt idx="1">
                  <c:v>1H08</c:v>
                </c:pt>
                <c:pt idx="2">
                  <c:v>2H08</c:v>
                </c:pt>
                <c:pt idx="3">
                  <c:v>1H09</c:v>
                </c:pt>
              </c:strCache>
            </c:strRef>
          </c:cat>
          <c:val>
            <c:numRef>
              <c:f>BreachAbsolute!$B$2:$E$2</c:f>
              <c:numCache>
                <c:formatCode>General</c:formatCode>
                <c:ptCount val="4"/>
                <c:pt idx="0">
                  <c:v>85</c:v>
                </c:pt>
                <c:pt idx="1">
                  <c:v>129</c:v>
                </c:pt>
                <c:pt idx="2">
                  <c:v>100</c:v>
                </c:pt>
                <c:pt idx="3">
                  <c:v>68</c:v>
                </c:pt>
              </c:numCache>
            </c:numRef>
          </c:val>
        </c:ser>
        <c:ser>
          <c:idx val="1"/>
          <c:order val="1"/>
          <c:tx>
            <c:strRef>
              <c:f>BreachAbsolute!$A$3</c:f>
              <c:strCache>
                <c:ptCount val="1"/>
                <c:pt idx="0">
                  <c:v>Disposal</c:v>
                </c:pt>
              </c:strCache>
            </c:strRef>
          </c:tx>
          <c:cat>
            <c:strRef>
              <c:f>BreachAbsolute!$B$1:$E$1</c:f>
              <c:strCache>
                <c:ptCount val="4"/>
                <c:pt idx="0">
                  <c:v>2H07</c:v>
                </c:pt>
                <c:pt idx="1">
                  <c:v>1H08</c:v>
                </c:pt>
                <c:pt idx="2">
                  <c:v>2H08</c:v>
                </c:pt>
                <c:pt idx="3">
                  <c:v>1H09</c:v>
                </c:pt>
              </c:strCache>
            </c:strRef>
          </c:cat>
          <c:val>
            <c:numRef>
              <c:f>BreachAbsolute!$B$3:$E$3</c:f>
              <c:numCache>
                <c:formatCode>General</c:formatCode>
                <c:ptCount val="4"/>
                <c:pt idx="0">
                  <c:v>3</c:v>
                </c:pt>
                <c:pt idx="1">
                  <c:v>27</c:v>
                </c:pt>
                <c:pt idx="2">
                  <c:v>9</c:v>
                </c:pt>
                <c:pt idx="3">
                  <c:v>31</c:v>
                </c:pt>
              </c:numCache>
            </c:numRef>
          </c:val>
        </c:ser>
        <c:ser>
          <c:idx val="2"/>
          <c:order val="2"/>
          <c:tx>
            <c:strRef>
              <c:f>BreachAbsolute!$A$4</c:f>
              <c:strCache>
                <c:ptCount val="1"/>
                <c:pt idx="0">
                  <c:v>Hack</c:v>
                </c:pt>
              </c:strCache>
            </c:strRef>
          </c:tx>
          <c:cat>
            <c:strRef>
              <c:f>BreachAbsolute!$B$1:$E$1</c:f>
              <c:strCache>
                <c:ptCount val="4"/>
                <c:pt idx="0">
                  <c:v>2H07</c:v>
                </c:pt>
                <c:pt idx="1">
                  <c:v>1H08</c:v>
                </c:pt>
                <c:pt idx="2">
                  <c:v>2H08</c:v>
                </c:pt>
                <c:pt idx="3">
                  <c:v>1H09</c:v>
                </c:pt>
              </c:strCache>
            </c:strRef>
          </c:cat>
          <c:val>
            <c:numRef>
              <c:f>BreachAbsolute!$B$4:$E$4</c:f>
              <c:numCache>
                <c:formatCode>General</c:formatCode>
                <c:ptCount val="4"/>
                <c:pt idx="0">
                  <c:v>28</c:v>
                </c:pt>
                <c:pt idx="1">
                  <c:v>56</c:v>
                </c:pt>
                <c:pt idx="2">
                  <c:v>41</c:v>
                </c:pt>
                <c:pt idx="3">
                  <c:v>29</c:v>
                </c:pt>
              </c:numCache>
            </c:numRef>
          </c:val>
        </c:ser>
        <c:ser>
          <c:idx val="3"/>
          <c:order val="3"/>
          <c:tx>
            <c:strRef>
              <c:f>BreachAbsolute!$A$5</c:f>
              <c:strCache>
                <c:ptCount val="1"/>
                <c:pt idx="0">
                  <c:v>Fraud</c:v>
                </c:pt>
              </c:strCache>
            </c:strRef>
          </c:tx>
          <c:cat>
            <c:strRef>
              <c:f>BreachAbsolute!$B$1:$E$1</c:f>
              <c:strCache>
                <c:ptCount val="4"/>
                <c:pt idx="0">
                  <c:v>2H07</c:v>
                </c:pt>
                <c:pt idx="1">
                  <c:v>1H08</c:v>
                </c:pt>
                <c:pt idx="2">
                  <c:v>2H08</c:v>
                </c:pt>
                <c:pt idx="3">
                  <c:v>1H09</c:v>
                </c:pt>
              </c:strCache>
            </c:strRef>
          </c:cat>
          <c:val>
            <c:numRef>
              <c:f>BreachAbsolute!$B$5:$E$5</c:f>
              <c:numCache>
                <c:formatCode>General</c:formatCode>
                <c:ptCount val="4"/>
                <c:pt idx="0">
                  <c:v>15</c:v>
                </c:pt>
                <c:pt idx="1">
                  <c:v>19</c:v>
                </c:pt>
                <c:pt idx="2">
                  <c:v>28</c:v>
                </c:pt>
                <c:pt idx="3">
                  <c:v>29</c:v>
                </c:pt>
              </c:numCache>
            </c:numRef>
          </c:val>
        </c:ser>
        <c:ser>
          <c:idx val="4"/>
          <c:order val="4"/>
          <c:tx>
            <c:strRef>
              <c:f>BreachAbsolute!$A$6</c:f>
              <c:strCache>
                <c:ptCount val="1"/>
                <c:pt idx="0">
                  <c:v>Accidental Web</c:v>
                </c:pt>
              </c:strCache>
            </c:strRef>
          </c:tx>
          <c:cat>
            <c:strRef>
              <c:f>BreachAbsolute!$B$1:$E$1</c:f>
              <c:strCache>
                <c:ptCount val="4"/>
                <c:pt idx="0">
                  <c:v>2H07</c:v>
                </c:pt>
                <c:pt idx="1">
                  <c:v>1H08</c:v>
                </c:pt>
                <c:pt idx="2">
                  <c:v>2H08</c:v>
                </c:pt>
                <c:pt idx="3">
                  <c:v>1H09</c:v>
                </c:pt>
              </c:strCache>
            </c:strRef>
          </c:cat>
          <c:val>
            <c:numRef>
              <c:f>BreachAbsolute!$B$6:$E$6</c:f>
              <c:numCache>
                <c:formatCode>General</c:formatCode>
                <c:ptCount val="4"/>
                <c:pt idx="0">
                  <c:v>33</c:v>
                </c:pt>
                <c:pt idx="1">
                  <c:v>49</c:v>
                </c:pt>
                <c:pt idx="2">
                  <c:v>40</c:v>
                </c:pt>
                <c:pt idx="3">
                  <c:v>24</c:v>
                </c:pt>
              </c:numCache>
            </c:numRef>
          </c:val>
        </c:ser>
        <c:ser>
          <c:idx val="5"/>
          <c:order val="5"/>
          <c:tx>
            <c:strRef>
              <c:f>BreachAbsolute!$A$7</c:f>
              <c:strCache>
                <c:ptCount val="1"/>
                <c:pt idx="0">
                  <c:v>Lost</c:v>
                </c:pt>
              </c:strCache>
            </c:strRef>
          </c:tx>
          <c:cat>
            <c:strRef>
              <c:f>BreachAbsolute!$B$1:$E$1</c:f>
              <c:strCache>
                <c:ptCount val="4"/>
                <c:pt idx="0">
                  <c:v>2H07</c:v>
                </c:pt>
                <c:pt idx="1">
                  <c:v>1H08</c:v>
                </c:pt>
                <c:pt idx="2">
                  <c:v>2H08</c:v>
                </c:pt>
                <c:pt idx="3">
                  <c:v>1H09</c:v>
                </c:pt>
              </c:strCache>
            </c:strRef>
          </c:cat>
          <c:val>
            <c:numRef>
              <c:f>BreachAbsolute!$B$7:$E$7</c:f>
              <c:numCache>
                <c:formatCode>General</c:formatCode>
                <c:ptCount val="4"/>
                <c:pt idx="0">
                  <c:v>27</c:v>
                </c:pt>
                <c:pt idx="1">
                  <c:v>28</c:v>
                </c:pt>
                <c:pt idx="2">
                  <c:v>43</c:v>
                </c:pt>
                <c:pt idx="3">
                  <c:v>22</c:v>
                </c:pt>
              </c:numCache>
            </c:numRef>
          </c:val>
        </c:ser>
        <c:ser>
          <c:idx val="6"/>
          <c:order val="6"/>
          <c:tx>
            <c:strRef>
              <c:f>BreachAbsolute!$A$8</c:f>
              <c:strCache>
                <c:ptCount val="1"/>
                <c:pt idx="0">
                  <c:v>Postal Mail</c:v>
                </c:pt>
              </c:strCache>
            </c:strRef>
          </c:tx>
          <c:cat>
            <c:strRef>
              <c:f>BreachAbsolute!$B$1:$E$1</c:f>
              <c:strCache>
                <c:ptCount val="4"/>
                <c:pt idx="0">
                  <c:v>2H07</c:v>
                </c:pt>
                <c:pt idx="1">
                  <c:v>1H08</c:v>
                </c:pt>
                <c:pt idx="2">
                  <c:v>2H08</c:v>
                </c:pt>
                <c:pt idx="3">
                  <c:v>1H09</c:v>
                </c:pt>
              </c:strCache>
            </c:strRef>
          </c:cat>
          <c:val>
            <c:numRef>
              <c:f>BreachAbsolute!$B$8:$E$8</c:f>
              <c:numCache>
                <c:formatCode>General</c:formatCode>
                <c:ptCount val="4"/>
                <c:pt idx="0">
                  <c:v>5</c:v>
                </c:pt>
                <c:pt idx="1">
                  <c:v>16</c:v>
                </c:pt>
                <c:pt idx="2">
                  <c:v>11</c:v>
                </c:pt>
                <c:pt idx="3">
                  <c:v>15</c:v>
                </c:pt>
              </c:numCache>
            </c:numRef>
          </c:val>
        </c:ser>
        <c:ser>
          <c:idx val="7"/>
          <c:order val="7"/>
          <c:tx>
            <c:strRef>
              <c:f>BreachAbsolute!$A$9</c:f>
              <c:strCache>
                <c:ptCount val="1"/>
                <c:pt idx="0">
                  <c:v>E-mail</c:v>
                </c:pt>
              </c:strCache>
            </c:strRef>
          </c:tx>
          <c:cat>
            <c:strRef>
              <c:f>BreachAbsolute!$B$1:$E$1</c:f>
              <c:strCache>
                <c:ptCount val="4"/>
                <c:pt idx="0">
                  <c:v>2H07</c:v>
                </c:pt>
                <c:pt idx="1">
                  <c:v>1H08</c:v>
                </c:pt>
                <c:pt idx="2">
                  <c:v>2H08</c:v>
                </c:pt>
                <c:pt idx="3">
                  <c:v>1H09</c:v>
                </c:pt>
              </c:strCache>
            </c:strRef>
          </c:cat>
          <c:val>
            <c:numRef>
              <c:f>BreachAbsolute!$B$9:$E$9</c:f>
              <c:numCache>
                <c:formatCode>General</c:formatCode>
                <c:ptCount val="4"/>
                <c:pt idx="0">
                  <c:v>7</c:v>
                </c:pt>
                <c:pt idx="1">
                  <c:v>14</c:v>
                </c:pt>
                <c:pt idx="2">
                  <c:v>12</c:v>
                </c:pt>
                <c:pt idx="3">
                  <c:v>10</c:v>
                </c:pt>
              </c:numCache>
            </c:numRef>
          </c:val>
        </c:ser>
        <c:ser>
          <c:idx val="8"/>
          <c:order val="8"/>
          <c:tx>
            <c:strRef>
              <c:f>BreachAbsolute!$A$10</c:f>
              <c:strCache>
                <c:ptCount val="1"/>
                <c:pt idx="0">
                  <c:v>Virus</c:v>
                </c:pt>
              </c:strCache>
            </c:strRef>
          </c:tx>
          <c:cat>
            <c:strRef>
              <c:f>BreachAbsolute!$B$1:$E$1</c:f>
              <c:strCache>
                <c:ptCount val="4"/>
                <c:pt idx="0">
                  <c:v>2H07</c:v>
                </c:pt>
                <c:pt idx="1">
                  <c:v>1H08</c:v>
                </c:pt>
                <c:pt idx="2">
                  <c:v>2H08</c:v>
                </c:pt>
                <c:pt idx="3">
                  <c:v>1H09</c:v>
                </c:pt>
              </c:strCache>
            </c:strRef>
          </c:cat>
          <c:val>
            <c:numRef>
              <c:f>BreachAbsolute!$B$10:$E$10</c:f>
              <c:numCache>
                <c:formatCode>General</c:formatCode>
                <c:ptCount val="4"/>
                <c:pt idx="0">
                  <c:v>0</c:v>
                </c:pt>
                <c:pt idx="1">
                  <c:v>3</c:v>
                </c:pt>
                <c:pt idx="2">
                  <c:v>3</c:v>
                </c:pt>
                <c:pt idx="3">
                  <c:v>6</c:v>
                </c:pt>
              </c:numCache>
            </c:numRef>
          </c:val>
        </c:ser>
        <c:ser>
          <c:idx val="9"/>
          <c:order val="9"/>
          <c:tx>
            <c:strRef>
              <c:f>BreachAbsolute!$A$11</c:f>
              <c:strCache>
                <c:ptCount val="1"/>
                <c:pt idx="0">
                  <c:v>Missing</c:v>
                </c:pt>
              </c:strCache>
            </c:strRef>
          </c:tx>
          <c:cat>
            <c:strRef>
              <c:f>BreachAbsolute!$B$1:$E$1</c:f>
              <c:strCache>
                <c:ptCount val="4"/>
                <c:pt idx="0">
                  <c:v>2H07</c:v>
                </c:pt>
                <c:pt idx="1">
                  <c:v>1H08</c:v>
                </c:pt>
                <c:pt idx="2">
                  <c:v>2H08</c:v>
                </c:pt>
                <c:pt idx="3">
                  <c:v>1H09</c:v>
                </c:pt>
              </c:strCache>
            </c:strRef>
          </c:cat>
          <c:val>
            <c:numRef>
              <c:f>BreachAbsolute!$B$11:$E$11</c:f>
              <c:numCache>
                <c:formatCode>General</c:formatCode>
                <c:ptCount val="4"/>
                <c:pt idx="0">
                  <c:v>0</c:v>
                </c:pt>
                <c:pt idx="1">
                  <c:v>4</c:v>
                </c:pt>
                <c:pt idx="2">
                  <c:v>0</c:v>
                </c:pt>
                <c:pt idx="3">
                  <c:v>2</c:v>
                </c:pt>
              </c:numCache>
            </c:numRef>
          </c:val>
        </c:ser>
        <c:shape val="box"/>
        <c:axId val="37486592"/>
        <c:axId val="37488128"/>
        <c:axId val="0"/>
      </c:bar3DChart>
      <c:catAx>
        <c:axId val="37486592"/>
        <c:scaling>
          <c:orientation val="minMax"/>
        </c:scaling>
        <c:axPos val="b"/>
        <c:tickLblPos val="nextTo"/>
        <c:txPr>
          <a:bodyPr/>
          <a:lstStyle/>
          <a:p>
            <a:pPr>
              <a:defRPr sz="2000"/>
            </a:pPr>
            <a:endParaRPr lang="en-US"/>
          </a:p>
        </c:txPr>
        <c:crossAx val="37488128"/>
        <c:crosses val="autoZero"/>
        <c:auto val="1"/>
        <c:lblAlgn val="ctr"/>
        <c:lblOffset val="100"/>
      </c:catAx>
      <c:valAx>
        <c:axId val="37488128"/>
        <c:scaling>
          <c:orientation val="minMax"/>
        </c:scaling>
        <c:axPos val="l"/>
        <c:majorGridlines>
          <c:spPr>
            <a:ln>
              <a:solidFill>
                <a:srgbClr val="000000"/>
              </a:solidFill>
            </a:ln>
          </c:spPr>
        </c:majorGridlines>
        <c:title>
          <c:tx>
            <c:rich>
              <a:bodyPr rot="-5400000" vert="horz"/>
              <a:lstStyle/>
              <a:p>
                <a:pPr>
                  <a:defRPr sz="2000"/>
                </a:pPr>
                <a:r>
                  <a:rPr lang="en-US" sz="2000"/>
                  <a:t>Incidents</a:t>
                </a:r>
              </a:p>
            </c:rich>
          </c:tx>
          <c:layout>
            <c:manualLayout>
              <c:xMode val="edge"/>
              <c:yMode val="edge"/>
              <c:x val="3.2777230971128841E-2"/>
              <c:y val="0.30600452478668788"/>
            </c:manualLayout>
          </c:layout>
        </c:title>
        <c:numFmt formatCode="General" sourceLinked="1"/>
        <c:tickLblPos val="nextTo"/>
        <c:txPr>
          <a:bodyPr/>
          <a:lstStyle/>
          <a:p>
            <a:pPr>
              <a:defRPr sz="2000"/>
            </a:pPr>
            <a:endParaRPr lang="en-US"/>
          </a:p>
        </c:txPr>
        <c:crossAx val="37486592"/>
        <c:crosses val="autoZero"/>
        <c:crossBetween val="between"/>
      </c:valAx>
    </c:plotArea>
    <c:legend>
      <c:legendPos val="r"/>
      <c:layout>
        <c:manualLayout>
          <c:xMode val="edge"/>
          <c:yMode val="edge"/>
          <c:x val="0.77708541119860042"/>
          <c:y val="1.0913426588909035E-2"/>
          <c:w val="0.21458125546806653"/>
          <c:h val="0.93936930387831608"/>
        </c:manualLayout>
      </c:layout>
      <c:txPr>
        <a:bodyPr/>
        <a:lstStyle/>
        <a:p>
          <a:pPr>
            <a:defRPr sz="2000"/>
          </a:pPr>
          <a:endParaRPr lang="en-US"/>
        </a:p>
      </c:txPr>
    </c:legend>
    <c:plotVisOnly val="1"/>
  </c:chart>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9.0611220472440968E-2"/>
          <c:y val="5.6625374321036731E-2"/>
          <c:w val="0.90911034558180226"/>
          <c:h val="0.84503685039370691"/>
        </c:manualLayout>
      </c:layout>
      <c:bar3DChart>
        <c:barDir val="col"/>
        <c:grouping val="stacked"/>
        <c:ser>
          <c:idx val="1"/>
          <c:order val="0"/>
          <c:tx>
            <c:strRef>
              <c:f>VulnOSBrowserApp!$A$3</c:f>
              <c:strCache>
                <c:ptCount val="1"/>
                <c:pt idx="0">
                  <c:v>Operating System Vulnerabilities</c:v>
                </c:pt>
              </c:strCache>
            </c:strRef>
          </c:tx>
          <c:spPr>
            <a:solidFill>
              <a:srgbClr val="00DA63"/>
            </a:solidFill>
          </c:spPr>
          <c:cat>
            <c:strRef>
              <c:f>VulnOSBrowserApp!$B$1:$L$1</c:f>
              <c:strCache>
                <c:ptCount val="11"/>
                <c:pt idx="0">
                  <c:v>1H04</c:v>
                </c:pt>
                <c:pt idx="1">
                  <c:v>2H04</c:v>
                </c:pt>
                <c:pt idx="2">
                  <c:v>1H05</c:v>
                </c:pt>
                <c:pt idx="3">
                  <c:v>2H05</c:v>
                </c:pt>
                <c:pt idx="4">
                  <c:v>1H06</c:v>
                </c:pt>
                <c:pt idx="5">
                  <c:v>2H06</c:v>
                </c:pt>
                <c:pt idx="6">
                  <c:v>1H07</c:v>
                </c:pt>
                <c:pt idx="7">
                  <c:v>2H07</c:v>
                </c:pt>
                <c:pt idx="8">
                  <c:v>1H08</c:v>
                </c:pt>
                <c:pt idx="9">
                  <c:v>2H08</c:v>
                </c:pt>
                <c:pt idx="10">
                  <c:v>1H09</c:v>
                </c:pt>
              </c:strCache>
            </c:strRef>
          </c:cat>
          <c:val>
            <c:numRef>
              <c:f>VulnOSBrowserApp!$B$3:$L$3</c:f>
              <c:numCache>
                <c:formatCode>_(* #,##0_);_(* \(#,##0\);_(* "-"??_);_(@_)</c:formatCode>
                <c:ptCount val="11"/>
                <c:pt idx="0">
                  <c:v>211</c:v>
                </c:pt>
                <c:pt idx="1">
                  <c:v>279</c:v>
                </c:pt>
                <c:pt idx="2">
                  <c:v>252</c:v>
                </c:pt>
                <c:pt idx="3">
                  <c:v>239</c:v>
                </c:pt>
                <c:pt idx="4">
                  <c:v>209</c:v>
                </c:pt>
                <c:pt idx="5">
                  <c:v>258</c:v>
                </c:pt>
                <c:pt idx="6">
                  <c:v>234</c:v>
                </c:pt>
                <c:pt idx="7">
                  <c:v>270</c:v>
                </c:pt>
                <c:pt idx="8">
                  <c:v>310</c:v>
                </c:pt>
                <c:pt idx="9">
                  <c:v>303</c:v>
                </c:pt>
                <c:pt idx="10">
                  <c:v>288</c:v>
                </c:pt>
              </c:numCache>
            </c:numRef>
          </c:val>
        </c:ser>
        <c:ser>
          <c:idx val="2"/>
          <c:order val="1"/>
          <c:tx>
            <c:strRef>
              <c:f>VulnOSBrowserApp!$A$4</c:f>
              <c:strCache>
                <c:ptCount val="1"/>
                <c:pt idx="0">
                  <c:v>Browser Vulnerabilities</c:v>
                </c:pt>
              </c:strCache>
            </c:strRef>
          </c:tx>
          <c:spPr>
            <a:solidFill>
              <a:srgbClr val="FFFF00"/>
            </a:solidFill>
          </c:spPr>
          <c:cat>
            <c:strRef>
              <c:f>VulnOSBrowserApp!$B$1:$L$1</c:f>
              <c:strCache>
                <c:ptCount val="11"/>
                <c:pt idx="0">
                  <c:v>1H04</c:v>
                </c:pt>
                <c:pt idx="1">
                  <c:v>2H04</c:v>
                </c:pt>
                <c:pt idx="2">
                  <c:v>1H05</c:v>
                </c:pt>
                <c:pt idx="3">
                  <c:v>2H05</c:v>
                </c:pt>
                <c:pt idx="4">
                  <c:v>1H06</c:v>
                </c:pt>
                <c:pt idx="5">
                  <c:v>2H06</c:v>
                </c:pt>
                <c:pt idx="6">
                  <c:v>1H07</c:v>
                </c:pt>
                <c:pt idx="7">
                  <c:v>2H07</c:v>
                </c:pt>
                <c:pt idx="8">
                  <c:v>1H08</c:v>
                </c:pt>
                <c:pt idx="9">
                  <c:v>2H08</c:v>
                </c:pt>
                <c:pt idx="10">
                  <c:v>1H09</c:v>
                </c:pt>
              </c:strCache>
            </c:strRef>
          </c:cat>
          <c:val>
            <c:numRef>
              <c:f>VulnOSBrowserApp!$B$4:$L$4</c:f>
              <c:numCache>
                <c:formatCode>_(* #,##0_);_(* \(#,##0\);_(* "-"??_);_(@_)</c:formatCode>
                <c:ptCount val="11"/>
                <c:pt idx="0">
                  <c:v>36</c:v>
                </c:pt>
                <c:pt idx="1">
                  <c:v>70</c:v>
                </c:pt>
                <c:pt idx="2">
                  <c:v>74</c:v>
                </c:pt>
                <c:pt idx="3">
                  <c:v>77</c:v>
                </c:pt>
                <c:pt idx="4">
                  <c:v>108</c:v>
                </c:pt>
                <c:pt idx="5">
                  <c:v>112</c:v>
                </c:pt>
                <c:pt idx="6">
                  <c:v>123</c:v>
                </c:pt>
                <c:pt idx="7">
                  <c:v>97</c:v>
                </c:pt>
                <c:pt idx="8">
                  <c:v>81</c:v>
                </c:pt>
                <c:pt idx="9">
                  <c:v>124</c:v>
                </c:pt>
                <c:pt idx="10">
                  <c:v>150</c:v>
                </c:pt>
              </c:numCache>
            </c:numRef>
          </c:val>
        </c:ser>
        <c:ser>
          <c:idx val="0"/>
          <c:order val="2"/>
          <c:tx>
            <c:strRef>
              <c:f>VulnOSBrowserApp!$A$2</c:f>
              <c:strCache>
                <c:ptCount val="1"/>
                <c:pt idx="0">
                  <c:v>Application Vulnerabilities</c:v>
                </c:pt>
              </c:strCache>
            </c:strRef>
          </c:tx>
          <c:spPr>
            <a:solidFill>
              <a:srgbClr val="FF0000"/>
            </a:solidFill>
          </c:spPr>
          <c:cat>
            <c:strRef>
              <c:f>VulnOSBrowserApp!$B$1:$L$1</c:f>
              <c:strCache>
                <c:ptCount val="11"/>
                <c:pt idx="0">
                  <c:v>1H04</c:v>
                </c:pt>
                <c:pt idx="1">
                  <c:v>2H04</c:v>
                </c:pt>
                <c:pt idx="2">
                  <c:v>1H05</c:v>
                </c:pt>
                <c:pt idx="3">
                  <c:v>2H05</c:v>
                </c:pt>
                <c:pt idx="4">
                  <c:v>1H06</c:v>
                </c:pt>
                <c:pt idx="5">
                  <c:v>2H06</c:v>
                </c:pt>
                <c:pt idx="6">
                  <c:v>1H07</c:v>
                </c:pt>
                <c:pt idx="7">
                  <c:v>2H07</c:v>
                </c:pt>
                <c:pt idx="8">
                  <c:v>1H08</c:v>
                </c:pt>
                <c:pt idx="9">
                  <c:v>2H08</c:v>
                </c:pt>
                <c:pt idx="10">
                  <c:v>1H09</c:v>
                </c:pt>
              </c:strCache>
            </c:strRef>
          </c:cat>
          <c:val>
            <c:numRef>
              <c:f>VulnOSBrowserApp!$B$2:$L$2</c:f>
              <c:numCache>
                <c:formatCode>_(* #,##0_);_(* \(#,##0\);_(* "-"??_);_(@_)</c:formatCode>
                <c:ptCount val="11"/>
                <c:pt idx="0">
                  <c:v>959</c:v>
                </c:pt>
                <c:pt idx="1">
                  <c:v>1129</c:v>
                </c:pt>
                <c:pt idx="2">
                  <c:v>1706</c:v>
                </c:pt>
                <c:pt idx="3">
                  <c:v>2345</c:v>
                </c:pt>
                <c:pt idx="4">
                  <c:v>2976</c:v>
                </c:pt>
                <c:pt idx="5">
                  <c:v>3067</c:v>
                </c:pt>
                <c:pt idx="6">
                  <c:v>3099</c:v>
                </c:pt>
                <c:pt idx="7">
                  <c:v>2544</c:v>
                </c:pt>
                <c:pt idx="8">
                  <c:v>2664</c:v>
                </c:pt>
                <c:pt idx="9">
                  <c:v>2839</c:v>
                </c:pt>
                <c:pt idx="10">
                  <c:v>1898</c:v>
                </c:pt>
              </c:numCache>
            </c:numRef>
          </c:val>
        </c:ser>
        <c:gapWidth val="50"/>
        <c:shape val="box"/>
        <c:axId val="37547392"/>
        <c:axId val="37823616"/>
        <c:axId val="0"/>
      </c:bar3DChart>
      <c:catAx>
        <c:axId val="37547392"/>
        <c:scaling>
          <c:orientation val="minMax"/>
        </c:scaling>
        <c:axPos val="b"/>
        <c:tickLblPos val="nextTo"/>
        <c:txPr>
          <a:bodyPr/>
          <a:lstStyle/>
          <a:p>
            <a:pPr>
              <a:defRPr sz="2000"/>
            </a:pPr>
            <a:endParaRPr lang="en-US"/>
          </a:p>
        </c:txPr>
        <c:crossAx val="37823616"/>
        <c:crosses val="autoZero"/>
        <c:auto val="1"/>
        <c:lblAlgn val="ctr"/>
        <c:lblOffset val="100"/>
      </c:catAx>
      <c:valAx>
        <c:axId val="37823616"/>
        <c:scaling>
          <c:orientation val="minMax"/>
        </c:scaling>
        <c:axPos val="l"/>
        <c:majorGridlines>
          <c:spPr>
            <a:ln>
              <a:solidFill>
                <a:srgbClr val="000000"/>
              </a:solidFill>
            </a:ln>
          </c:spPr>
        </c:majorGridlines>
        <c:numFmt formatCode="_(* #,##0_);_(* \(#,##0\);_(* &quot;-&quot;??_);_(@_)" sourceLinked="1"/>
        <c:tickLblPos val="nextTo"/>
        <c:txPr>
          <a:bodyPr/>
          <a:lstStyle/>
          <a:p>
            <a:pPr>
              <a:defRPr sz="2000"/>
            </a:pPr>
            <a:endParaRPr lang="en-US"/>
          </a:p>
        </c:txPr>
        <c:crossAx val="37547392"/>
        <c:crosses val="autoZero"/>
        <c:crossBetween val="between"/>
      </c:valAx>
    </c:plotArea>
    <c:legend>
      <c:legendPos val="b"/>
      <c:layout>
        <c:manualLayout>
          <c:xMode val="edge"/>
          <c:yMode val="edge"/>
          <c:x val="0"/>
          <c:y val="0.93263490681404715"/>
          <c:w val="0.99901531058617687"/>
          <c:h val="6.6535853288975766E-2"/>
        </c:manualLayout>
      </c:layout>
      <c:txPr>
        <a:bodyPr/>
        <a:lstStyle/>
        <a:p>
          <a:pPr>
            <a:defRPr sz="1800"/>
          </a:pPr>
          <a:endParaRPr lang="en-US"/>
        </a:p>
      </c:txPr>
    </c:legend>
    <c:plotVisOnly val="1"/>
  </c:chart>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7.5806649168853893E-2"/>
          <c:y val="3.3650508081464296E-2"/>
          <c:w val="0.92419335083114607"/>
          <c:h val="0.86704278717911065"/>
        </c:manualLayout>
      </c:layout>
      <c:bar3DChart>
        <c:barDir val="col"/>
        <c:grouping val="stacked"/>
        <c:ser>
          <c:idx val="0"/>
          <c:order val="0"/>
          <c:tx>
            <c:strRef>
              <c:f>VulnMSFTVsNon!$A$2</c:f>
              <c:strCache>
                <c:ptCount val="1"/>
                <c:pt idx="0">
                  <c:v>Microsoft</c:v>
                </c:pt>
              </c:strCache>
            </c:strRef>
          </c:tx>
          <c:spPr>
            <a:solidFill>
              <a:srgbClr val="FFFF00"/>
            </a:solidFill>
          </c:spPr>
          <c:cat>
            <c:strRef>
              <c:f>VulnMSFTVsNon!$B$1:$L$1</c:f>
              <c:strCache>
                <c:ptCount val="11"/>
                <c:pt idx="0">
                  <c:v>1H04</c:v>
                </c:pt>
                <c:pt idx="1">
                  <c:v>2H04</c:v>
                </c:pt>
                <c:pt idx="2">
                  <c:v>1H05</c:v>
                </c:pt>
                <c:pt idx="3">
                  <c:v>2H05</c:v>
                </c:pt>
                <c:pt idx="4">
                  <c:v>1H06</c:v>
                </c:pt>
                <c:pt idx="5">
                  <c:v>2H06</c:v>
                </c:pt>
                <c:pt idx="6">
                  <c:v>1H07</c:v>
                </c:pt>
                <c:pt idx="7">
                  <c:v>2H07</c:v>
                </c:pt>
                <c:pt idx="8">
                  <c:v>1H08</c:v>
                </c:pt>
                <c:pt idx="9">
                  <c:v>2H08</c:v>
                </c:pt>
                <c:pt idx="10">
                  <c:v>1H09</c:v>
                </c:pt>
              </c:strCache>
            </c:strRef>
          </c:cat>
          <c:val>
            <c:numRef>
              <c:f>VulnMSFTVsNon!$B$2:$L$2</c:f>
              <c:numCache>
                <c:formatCode>_(* #,##0_);_(* \(#,##0\);_(* "-"??_);_(@_)</c:formatCode>
                <c:ptCount val="11"/>
                <c:pt idx="0">
                  <c:v>65</c:v>
                </c:pt>
                <c:pt idx="1">
                  <c:v>85</c:v>
                </c:pt>
                <c:pt idx="2">
                  <c:v>79</c:v>
                </c:pt>
                <c:pt idx="3">
                  <c:v>88</c:v>
                </c:pt>
                <c:pt idx="4">
                  <c:v>97</c:v>
                </c:pt>
                <c:pt idx="5">
                  <c:v>171</c:v>
                </c:pt>
                <c:pt idx="6">
                  <c:v>151</c:v>
                </c:pt>
                <c:pt idx="7">
                  <c:v>97</c:v>
                </c:pt>
                <c:pt idx="8">
                  <c:v>92</c:v>
                </c:pt>
                <c:pt idx="9">
                  <c:v>141</c:v>
                </c:pt>
                <c:pt idx="10">
                  <c:v>115</c:v>
                </c:pt>
              </c:numCache>
            </c:numRef>
          </c:val>
        </c:ser>
        <c:ser>
          <c:idx val="1"/>
          <c:order val="1"/>
          <c:tx>
            <c:strRef>
              <c:f>VulnMSFTVsNon!$A$3</c:f>
              <c:strCache>
                <c:ptCount val="1"/>
                <c:pt idx="0">
                  <c:v>Non-Microsoft</c:v>
                </c:pt>
              </c:strCache>
            </c:strRef>
          </c:tx>
          <c:spPr>
            <a:solidFill>
              <a:srgbClr val="FF0000"/>
            </a:solidFill>
          </c:spPr>
          <c:cat>
            <c:strRef>
              <c:f>VulnMSFTVsNon!$B$1:$L$1</c:f>
              <c:strCache>
                <c:ptCount val="11"/>
                <c:pt idx="0">
                  <c:v>1H04</c:v>
                </c:pt>
                <c:pt idx="1">
                  <c:v>2H04</c:v>
                </c:pt>
                <c:pt idx="2">
                  <c:v>1H05</c:v>
                </c:pt>
                <c:pt idx="3">
                  <c:v>2H05</c:v>
                </c:pt>
                <c:pt idx="4">
                  <c:v>1H06</c:v>
                </c:pt>
                <c:pt idx="5">
                  <c:v>2H06</c:v>
                </c:pt>
                <c:pt idx="6">
                  <c:v>1H07</c:v>
                </c:pt>
                <c:pt idx="7">
                  <c:v>2H07</c:v>
                </c:pt>
                <c:pt idx="8">
                  <c:v>1H08</c:v>
                </c:pt>
                <c:pt idx="9">
                  <c:v>2H08</c:v>
                </c:pt>
                <c:pt idx="10">
                  <c:v>1H09</c:v>
                </c:pt>
              </c:strCache>
            </c:strRef>
          </c:cat>
          <c:val>
            <c:numRef>
              <c:f>VulnMSFTVsNon!$B$3:$L$3</c:f>
              <c:numCache>
                <c:formatCode>_(* #,##0_);_(* \(#,##0\);_(* "-"??_);_(@_)</c:formatCode>
                <c:ptCount val="11"/>
                <c:pt idx="0">
                  <c:v>1141</c:v>
                </c:pt>
                <c:pt idx="1">
                  <c:v>1393</c:v>
                </c:pt>
                <c:pt idx="2">
                  <c:v>1953</c:v>
                </c:pt>
                <c:pt idx="3">
                  <c:v>2573</c:v>
                </c:pt>
                <c:pt idx="4">
                  <c:v>3196</c:v>
                </c:pt>
                <c:pt idx="5">
                  <c:v>3266</c:v>
                </c:pt>
                <c:pt idx="6">
                  <c:v>3305</c:v>
                </c:pt>
                <c:pt idx="7">
                  <c:v>2814</c:v>
                </c:pt>
                <c:pt idx="8">
                  <c:v>2963</c:v>
                </c:pt>
                <c:pt idx="9">
                  <c:v>3125</c:v>
                </c:pt>
                <c:pt idx="10">
                  <c:v>2221</c:v>
                </c:pt>
              </c:numCache>
            </c:numRef>
          </c:val>
        </c:ser>
        <c:gapWidth val="50"/>
        <c:shape val="box"/>
        <c:axId val="37863808"/>
        <c:axId val="37865344"/>
        <c:axId val="0"/>
      </c:bar3DChart>
      <c:catAx>
        <c:axId val="37863808"/>
        <c:scaling>
          <c:orientation val="minMax"/>
        </c:scaling>
        <c:axPos val="b"/>
        <c:tickLblPos val="nextTo"/>
        <c:txPr>
          <a:bodyPr/>
          <a:lstStyle/>
          <a:p>
            <a:pPr>
              <a:defRPr sz="2000"/>
            </a:pPr>
            <a:endParaRPr lang="en-US"/>
          </a:p>
        </c:txPr>
        <c:crossAx val="37865344"/>
        <c:crosses val="autoZero"/>
        <c:auto val="1"/>
        <c:lblAlgn val="ctr"/>
        <c:lblOffset val="100"/>
      </c:catAx>
      <c:valAx>
        <c:axId val="37865344"/>
        <c:scaling>
          <c:orientation val="minMax"/>
        </c:scaling>
        <c:axPos val="l"/>
        <c:majorGridlines>
          <c:spPr>
            <a:ln>
              <a:solidFill>
                <a:srgbClr val="000000"/>
              </a:solidFill>
            </a:ln>
          </c:spPr>
        </c:majorGridlines>
        <c:numFmt formatCode="_(* #,##0_);_(* \(#,##0\);_(* &quot;-&quot;??_);_(@_)" sourceLinked="1"/>
        <c:tickLblPos val="nextTo"/>
        <c:txPr>
          <a:bodyPr/>
          <a:lstStyle/>
          <a:p>
            <a:pPr>
              <a:defRPr sz="2000"/>
            </a:pPr>
            <a:endParaRPr lang="en-US"/>
          </a:p>
        </c:txPr>
        <c:crossAx val="37863808"/>
        <c:crosses val="autoZero"/>
        <c:crossBetween val="between"/>
      </c:valAx>
    </c:plotArea>
    <c:plotVisOnly val="1"/>
  </c:chart>
  <c:externalData r:id="rId1"/>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bar3DChart>
        <c:barDir val="col"/>
        <c:grouping val="percentStacked"/>
        <c:ser>
          <c:idx val="0"/>
          <c:order val="0"/>
          <c:tx>
            <c:strRef>
              <c:f>DiscResponsible!$A$2</c:f>
              <c:strCache>
                <c:ptCount val="1"/>
                <c:pt idx="0">
                  <c:v>Other Responsible Disclosure</c:v>
                </c:pt>
              </c:strCache>
            </c:strRef>
          </c:tx>
          <c:spPr>
            <a:solidFill>
              <a:srgbClr val="00B050"/>
            </a:solidFill>
          </c:spPr>
          <c:cat>
            <c:strRef>
              <c:f>DiscResponsible!$B$1:$J$1</c:f>
              <c:strCache>
                <c:ptCount val="9"/>
                <c:pt idx="0">
                  <c:v>1H05</c:v>
                </c:pt>
                <c:pt idx="1">
                  <c:v>2H05</c:v>
                </c:pt>
                <c:pt idx="2">
                  <c:v>1H06</c:v>
                </c:pt>
                <c:pt idx="3">
                  <c:v>2H06</c:v>
                </c:pt>
                <c:pt idx="4">
                  <c:v>1H07</c:v>
                </c:pt>
                <c:pt idx="5">
                  <c:v>2H07</c:v>
                </c:pt>
                <c:pt idx="6">
                  <c:v>1H08</c:v>
                </c:pt>
                <c:pt idx="7">
                  <c:v>2H08</c:v>
                </c:pt>
                <c:pt idx="8">
                  <c:v>1H09</c:v>
                </c:pt>
              </c:strCache>
            </c:strRef>
          </c:cat>
          <c:val>
            <c:numRef>
              <c:f>DiscResponsible!$B$2:$J$2</c:f>
              <c:numCache>
                <c:formatCode>General</c:formatCode>
                <c:ptCount val="9"/>
                <c:pt idx="0">
                  <c:v>199</c:v>
                </c:pt>
                <c:pt idx="1">
                  <c:v>225</c:v>
                </c:pt>
                <c:pt idx="2">
                  <c:v>208</c:v>
                </c:pt>
                <c:pt idx="3">
                  <c:v>241</c:v>
                </c:pt>
                <c:pt idx="4">
                  <c:v>217</c:v>
                </c:pt>
                <c:pt idx="5">
                  <c:v>247</c:v>
                </c:pt>
                <c:pt idx="6">
                  <c:v>323</c:v>
                </c:pt>
                <c:pt idx="7">
                  <c:v>264</c:v>
                </c:pt>
                <c:pt idx="8">
                  <c:v>270</c:v>
                </c:pt>
              </c:numCache>
            </c:numRef>
          </c:val>
        </c:ser>
        <c:ser>
          <c:idx val="1"/>
          <c:order val="1"/>
          <c:tx>
            <c:strRef>
              <c:f>DiscResponsible!$A$3</c:f>
              <c:strCache>
                <c:ptCount val="1"/>
                <c:pt idx="0">
                  <c:v>Vulnerability Broker Cases</c:v>
                </c:pt>
              </c:strCache>
            </c:strRef>
          </c:tx>
          <c:spPr>
            <a:solidFill>
              <a:srgbClr val="0070C0"/>
            </a:solidFill>
          </c:spPr>
          <c:cat>
            <c:strRef>
              <c:f>DiscResponsible!$B$1:$J$1</c:f>
              <c:strCache>
                <c:ptCount val="9"/>
                <c:pt idx="0">
                  <c:v>1H05</c:v>
                </c:pt>
                <c:pt idx="1">
                  <c:v>2H05</c:v>
                </c:pt>
                <c:pt idx="2">
                  <c:v>1H06</c:v>
                </c:pt>
                <c:pt idx="3">
                  <c:v>2H06</c:v>
                </c:pt>
                <c:pt idx="4">
                  <c:v>1H07</c:v>
                </c:pt>
                <c:pt idx="5">
                  <c:v>2H07</c:v>
                </c:pt>
                <c:pt idx="6">
                  <c:v>1H08</c:v>
                </c:pt>
                <c:pt idx="7">
                  <c:v>2H08</c:v>
                </c:pt>
                <c:pt idx="8">
                  <c:v>1H09</c:v>
                </c:pt>
              </c:strCache>
            </c:strRef>
          </c:cat>
          <c:val>
            <c:numRef>
              <c:f>DiscResponsible!$B$3:$J$3</c:f>
              <c:numCache>
                <c:formatCode>General</c:formatCode>
                <c:ptCount val="9"/>
                <c:pt idx="0">
                  <c:v>13</c:v>
                </c:pt>
                <c:pt idx="1">
                  <c:v>6</c:v>
                </c:pt>
                <c:pt idx="2">
                  <c:v>25</c:v>
                </c:pt>
                <c:pt idx="3">
                  <c:v>24</c:v>
                </c:pt>
                <c:pt idx="4">
                  <c:v>17</c:v>
                </c:pt>
                <c:pt idx="5">
                  <c:v>30</c:v>
                </c:pt>
                <c:pt idx="6">
                  <c:v>71</c:v>
                </c:pt>
                <c:pt idx="7">
                  <c:v>43</c:v>
                </c:pt>
                <c:pt idx="8">
                  <c:v>41</c:v>
                </c:pt>
              </c:numCache>
            </c:numRef>
          </c:val>
        </c:ser>
        <c:ser>
          <c:idx val="2"/>
          <c:order val="2"/>
          <c:tx>
            <c:strRef>
              <c:f>DiscResponsible!$A$4</c:f>
              <c:strCache>
                <c:ptCount val="1"/>
                <c:pt idx="0">
                  <c:v>Full Disclosure</c:v>
                </c:pt>
              </c:strCache>
            </c:strRef>
          </c:tx>
          <c:spPr>
            <a:solidFill>
              <a:srgbClr val="FF0000"/>
            </a:solidFill>
          </c:spPr>
          <c:cat>
            <c:strRef>
              <c:f>DiscResponsible!$B$1:$J$1</c:f>
              <c:strCache>
                <c:ptCount val="9"/>
                <c:pt idx="0">
                  <c:v>1H05</c:v>
                </c:pt>
                <c:pt idx="1">
                  <c:v>2H05</c:v>
                </c:pt>
                <c:pt idx="2">
                  <c:v>1H06</c:v>
                </c:pt>
                <c:pt idx="3">
                  <c:v>2H06</c:v>
                </c:pt>
                <c:pt idx="4">
                  <c:v>1H07</c:v>
                </c:pt>
                <c:pt idx="5">
                  <c:v>2H07</c:v>
                </c:pt>
                <c:pt idx="6">
                  <c:v>1H08</c:v>
                </c:pt>
                <c:pt idx="7">
                  <c:v>2H08</c:v>
                </c:pt>
                <c:pt idx="8">
                  <c:v>1H09</c:v>
                </c:pt>
              </c:strCache>
            </c:strRef>
          </c:cat>
          <c:val>
            <c:numRef>
              <c:f>DiscResponsible!$B$4:$J$4</c:f>
              <c:numCache>
                <c:formatCode>General</c:formatCode>
                <c:ptCount val="9"/>
                <c:pt idx="0">
                  <c:v>100</c:v>
                </c:pt>
                <c:pt idx="1">
                  <c:v>82</c:v>
                </c:pt>
                <c:pt idx="2">
                  <c:v>100</c:v>
                </c:pt>
                <c:pt idx="3">
                  <c:v>169</c:v>
                </c:pt>
                <c:pt idx="4">
                  <c:v>164</c:v>
                </c:pt>
                <c:pt idx="5">
                  <c:v>82</c:v>
                </c:pt>
                <c:pt idx="6">
                  <c:v>110</c:v>
                </c:pt>
                <c:pt idx="7">
                  <c:v>128</c:v>
                </c:pt>
                <c:pt idx="8">
                  <c:v>80</c:v>
                </c:pt>
              </c:numCache>
            </c:numRef>
          </c:val>
        </c:ser>
        <c:shape val="box"/>
        <c:axId val="38111872"/>
        <c:axId val="38117760"/>
        <c:axId val="0"/>
      </c:bar3DChart>
      <c:catAx>
        <c:axId val="38111872"/>
        <c:scaling>
          <c:orientation val="minMax"/>
        </c:scaling>
        <c:axPos val="b"/>
        <c:tickLblPos val="nextTo"/>
        <c:txPr>
          <a:bodyPr/>
          <a:lstStyle/>
          <a:p>
            <a:pPr>
              <a:defRPr sz="2000"/>
            </a:pPr>
            <a:endParaRPr lang="en-US"/>
          </a:p>
        </c:txPr>
        <c:crossAx val="38117760"/>
        <c:crosses val="autoZero"/>
        <c:auto val="1"/>
        <c:lblAlgn val="ctr"/>
        <c:lblOffset val="100"/>
      </c:catAx>
      <c:valAx>
        <c:axId val="38117760"/>
        <c:scaling>
          <c:orientation val="minMax"/>
        </c:scaling>
        <c:axPos val="l"/>
        <c:majorGridlines>
          <c:spPr>
            <a:ln>
              <a:solidFill>
                <a:srgbClr val="000000"/>
              </a:solidFill>
            </a:ln>
          </c:spPr>
        </c:majorGridlines>
        <c:numFmt formatCode="0%" sourceLinked="1"/>
        <c:tickLblPos val="nextTo"/>
        <c:txPr>
          <a:bodyPr/>
          <a:lstStyle/>
          <a:p>
            <a:pPr>
              <a:defRPr sz="2000"/>
            </a:pPr>
            <a:endParaRPr lang="en-US"/>
          </a:p>
        </c:txPr>
        <c:crossAx val="38111872"/>
        <c:crosses val="autoZero"/>
        <c:crossBetween val="between"/>
      </c:valAx>
    </c:plotArea>
    <c:legend>
      <c:legendPos val="b"/>
      <c:layout/>
      <c:txPr>
        <a:bodyPr/>
        <a:lstStyle/>
        <a:p>
          <a:pPr>
            <a:defRPr sz="2000"/>
          </a:pPr>
          <a:endParaRPr lang="en-US"/>
        </a:p>
      </c:txPr>
    </c:legend>
    <c:plotVisOnly val="1"/>
  </c:chart>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4.9812554680664922E-2"/>
          <c:y val="4.2530568846358412E-2"/>
          <c:w val="0.79659853455818308"/>
          <c:h val="0.88639021796916562"/>
        </c:manualLayout>
      </c:layout>
      <c:bar3DChart>
        <c:barDir val="col"/>
        <c:grouping val="clustered"/>
        <c:ser>
          <c:idx val="1"/>
          <c:order val="0"/>
          <c:tx>
            <c:strRef>
              <c:f>BulletinsCVEs!$A$3</c:f>
              <c:strCache>
                <c:ptCount val="1"/>
                <c:pt idx="0">
                  <c:v>Unique CVEs</c:v>
                </c:pt>
              </c:strCache>
            </c:strRef>
          </c:tx>
          <c:spPr>
            <a:solidFill>
              <a:srgbClr val="FF0000"/>
            </a:solidFill>
          </c:spPr>
          <c:cat>
            <c:strRef>
              <c:f>BulletinsCVEs!$B$1:$J$1</c:f>
              <c:strCache>
                <c:ptCount val="9"/>
                <c:pt idx="0">
                  <c:v>1H05</c:v>
                </c:pt>
                <c:pt idx="1">
                  <c:v>2H05</c:v>
                </c:pt>
                <c:pt idx="2">
                  <c:v>1H06</c:v>
                </c:pt>
                <c:pt idx="3">
                  <c:v>2H06</c:v>
                </c:pt>
                <c:pt idx="4">
                  <c:v>1H07</c:v>
                </c:pt>
                <c:pt idx="5">
                  <c:v>2H07</c:v>
                </c:pt>
                <c:pt idx="6">
                  <c:v>1H08</c:v>
                </c:pt>
                <c:pt idx="7">
                  <c:v>2H08</c:v>
                </c:pt>
                <c:pt idx="8">
                  <c:v>1H09</c:v>
                </c:pt>
              </c:strCache>
            </c:strRef>
          </c:cat>
          <c:val>
            <c:numRef>
              <c:f>BulletinsCVEs!$B$3:$J$3</c:f>
              <c:numCache>
                <c:formatCode>General</c:formatCode>
                <c:ptCount val="9"/>
                <c:pt idx="0">
                  <c:v>50</c:v>
                </c:pt>
                <c:pt idx="1">
                  <c:v>34</c:v>
                </c:pt>
                <c:pt idx="2">
                  <c:v>57</c:v>
                </c:pt>
                <c:pt idx="3">
                  <c:v>98</c:v>
                </c:pt>
                <c:pt idx="4">
                  <c:v>78</c:v>
                </c:pt>
                <c:pt idx="5">
                  <c:v>51</c:v>
                </c:pt>
                <c:pt idx="6">
                  <c:v>58</c:v>
                </c:pt>
                <c:pt idx="7">
                  <c:v>97</c:v>
                </c:pt>
                <c:pt idx="8">
                  <c:v>85</c:v>
                </c:pt>
              </c:numCache>
            </c:numRef>
          </c:val>
        </c:ser>
        <c:ser>
          <c:idx val="0"/>
          <c:order val="1"/>
          <c:tx>
            <c:strRef>
              <c:f>BulletinsCVEs!$A$2</c:f>
              <c:strCache>
                <c:ptCount val="1"/>
                <c:pt idx="0">
                  <c:v>Security Bulletins</c:v>
                </c:pt>
              </c:strCache>
            </c:strRef>
          </c:tx>
          <c:spPr>
            <a:solidFill>
              <a:schemeClr val="accent2">
                <a:lumMod val="75000"/>
              </a:schemeClr>
            </a:solidFill>
          </c:spPr>
          <c:cat>
            <c:strRef>
              <c:f>BulletinsCVEs!$B$1:$J$1</c:f>
              <c:strCache>
                <c:ptCount val="9"/>
                <c:pt idx="0">
                  <c:v>1H05</c:v>
                </c:pt>
                <c:pt idx="1">
                  <c:v>2H05</c:v>
                </c:pt>
                <c:pt idx="2">
                  <c:v>1H06</c:v>
                </c:pt>
                <c:pt idx="3">
                  <c:v>2H06</c:v>
                </c:pt>
                <c:pt idx="4">
                  <c:v>1H07</c:v>
                </c:pt>
                <c:pt idx="5">
                  <c:v>2H07</c:v>
                </c:pt>
                <c:pt idx="6">
                  <c:v>1H08</c:v>
                </c:pt>
                <c:pt idx="7">
                  <c:v>2H08</c:v>
                </c:pt>
                <c:pt idx="8">
                  <c:v>1H09</c:v>
                </c:pt>
              </c:strCache>
            </c:strRef>
          </c:cat>
          <c:val>
            <c:numRef>
              <c:f>BulletinsCVEs!$B$2:$J$2</c:f>
              <c:numCache>
                <c:formatCode>General</c:formatCode>
                <c:ptCount val="9"/>
                <c:pt idx="0">
                  <c:v>33</c:v>
                </c:pt>
                <c:pt idx="1">
                  <c:v>21</c:v>
                </c:pt>
                <c:pt idx="2">
                  <c:v>32</c:v>
                </c:pt>
                <c:pt idx="3">
                  <c:v>46</c:v>
                </c:pt>
                <c:pt idx="4">
                  <c:v>35</c:v>
                </c:pt>
                <c:pt idx="5">
                  <c:v>34</c:v>
                </c:pt>
                <c:pt idx="6">
                  <c:v>36</c:v>
                </c:pt>
                <c:pt idx="7">
                  <c:v>42</c:v>
                </c:pt>
                <c:pt idx="8">
                  <c:v>27</c:v>
                </c:pt>
              </c:numCache>
            </c:numRef>
          </c:val>
        </c:ser>
        <c:gapWidth val="100"/>
        <c:shape val="box"/>
        <c:axId val="38137216"/>
        <c:axId val="38143104"/>
        <c:axId val="0"/>
      </c:bar3DChart>
      <c:catAx>
        <c:axId val="38137216"/>
        <c:scaling>
          <c:orientation val="minMax"/>
        </c:scaling>
        <c:axPos val="b"/>
        <c:tickLblPos val="nextTo"/>
        <c:txPr>
          <a:bodyPr/>
          <a:lstStyle/>
          <a:p>
            <a:pPr>
              <a:defRPr sz="2000"/>
            </a:pPr>
            <a:endParaRPr lang="en-US"/>
          </a:p>
        </c:txPr>
        <c:crossAx val="38143104"/>
        <c:crosses val="autoZero"/>
        <c:auto val="1"/>
        <c:lblAlgn val="ctr"/>
        <c:lblOffset val="100"/>
      </c:catAx>
      <c:valAx>
        <c:axId val="38143104"/>
        <c:scaling>
          <c:orientation val="minMax"/>
          <c:max val="100"/>
        </c:scaling>
        <c:axPos val="l"/>
        <c:majorGridlines>
          <c:spPr>
            <a:ln>
              <a:solidFill>
                <a:srgbClr val="000000"/>
              </a:solidFill>
            </a:ln>
          </c:spPr>
        </c:majorGridlines>
        <c:numFmt formatCode="General" sourceLinked="1"/>
        <c:tickLblPos val="nextTo"/>
        <c:txPr>
          <a:bodyPr/>
          <a:lstStyle/>
          <a:p>
            <a:pPr>
              <a:defRPr sz="2000"/>
            </a:pPr>
            <a:endParaRPr lang="en-US"/>
          </a:p>
        </c:txPr>
        <c:crossAx val="38137216"/>
        <c:crosses val="autoZero"/>
        <c:crossBetween val="between"/>
      </c:valAx>
    </c:plotArea>
    <c:legend>
      <c:legendPos val="r"/>
      <c:layout>
        <c:manualLayout>
          <c:xMode val="edge"/>
          <c:yMode val="edge"/>
          <c:x val="0.80562018810148739"/>
          <c:y val="0.31434276561201008"/>
          <c:w val="0.18604647856517942"/>
          <c:h val="0.26904802322595256"/>
        </c:manualLayout>
      </c:layout>
      <c:txPr>
        <a:bodyPr/>
        <a:lstStyle/>
        <a:p>
          <a:pPr>
            <a:defRPr sz="200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perspective val="30"/>
    </c:view3D>
    <c:plotArea>
      <c:layout>
        <c:manualLayout>
          <c:layoutTarget val="inner"/>
          <c:xMode val="edge"/>
          <c:yMode val="edge"/>
          <c:x val="0.15599792213473326"/>
          <c:y val="3.7296913817004999E-2"/>
          <c:w val="0.85045931758530202"/>
          <c:h val="0.6100431930249407"/>
        </c:manualLayout>
      </c:layout>
      <c:bar3DChart>
        <c:barDir val="col"/>
        <c:grouping val="clustered"/>
        <c:ser>
          <c:idx val="0"/>
          <c:order val="0"/>
          <c:tx>
            <c:strRef>
              <c:f>OSInfectionRate!$B$1</c:f>
              <c:strCache>
                <c:ptCount val="1"/>
                <c:pt idx="0">
                  <c:v>x86</c:v>
                </c:pt>
              </c:strCache>
            </c:strRef>
          </c:tx>
          <c:dPt>
            <c:idx val="0"/>
            <c:spPr>
              <a:solidFill>
                <a:srgbClr val="FF0000"/>
              </a:solidFill>
            </c:spPr>
          </c:dPt>
          <c:dPt>
            <c:idx val="1"/>
            <c:spPr>
              <a:solidFill>
                <a:srgbClr val="FF0000"/>
              </a:solidFill>
            </c:spPr>
          </c:dPt>
          <c:dPt>
            <c:idx val="2"/>
            <c:spPr>
              <a:solidFill>
                <a:srgbClr val="FF0000"/>
              </a:solidFill>
            </c:spPr>
          </c:dPt>
          <c:dPt>
            <c:idx val="3"/>
            <c:spPr>
              <a:solidFill>
                <a:srgbClr val="FF0000"/>
              </a:solidFill>
            </c:spPr>
          </c:dPt>
          <c:dPt>
            <c:idx val="4"/>
            <c:spPr>
              <a:solidFill>
                <a:srgbClr val="00DA63"/>
              </a:solidFill>
            </c:spPr>
          </c:dPt>
          <c:dPt>
            <c:idx val="5"/>
            <c:spPr>
              <a:solidFill>
                <a:srgbClr val="00DA63"/>
              </a:solidFill>
            </c:spPr>
          </c:dPt>
          <c:dPt>
            <c:idx val="6"/>
            <c:spPr>
              <a:solidFill>
                <a:schemeClr val="bg1">
                  <a:lumMod val="50000"/>
                  <a:lumOff val="50000"/>
                </a:schemeClr>
              </a:solidFill>
            </c:spPr>
          </c:dPt>
          <c:dPt>
            <c:idx val="7"/>
            <c:spPr>
              <a:solidFill>
                <a:srgbClr val="FFFF00"/>
              </a:solidFill>
            </c:spPr>
          </c:dPt>
          <c:dPt>
            <c:idx val="8"/>
            <c:spPr>
              <a:solidFill>
                <a:srgbClr val="7030A0"/>
              </a:solidFill>
            </c:spPr>
          </c:dPt>
          <c:dPt>
            <c:idx val="9"/>
            <c:spPr>
              <a:solidFill>
                <a:srgbClr val="00DA63"/>
              </a:solidFill>
            </c:spPr>
          </c:dPt>
          <c:dLbls>
            <c:txPr>
              <a:bodyPr/>
              <a:lstStyle/>
              <a:p>
                <a:pPr>
                  <a:defRPr sz="1200"/>
                </a:pPr>
                <a:endParaRPr lang="en-US"/>
              </a:p>
            </c:txPr>
            <c:showSerName val="1"/>
          </c:dLbls>
          <c:cat>
            <c:strRef>
              <c:f>OSInfectionRate!$A$2:$A$11</c:f>
              <c:strCache>
                <c:ptCount val="10"/>
                <c:pt idx="0">
                  <c:v>Windows XP RTM</c:v>
                </c:pt>
                <c:pt idx="1">
                  <c:v>Windows XP SP1</c:v>
                </c:pt>
                <c:pt idx="2">
                  <c:v>Windows XP SP2</c:v>
                </c:pt>
                <c:pt idx="3">
                  <c:v>Windows XP SP3</c:v>
                </c:pt>
                <c:pt idx="4">
                  <c:v>Windows Vista RTM</c:v>
                </c:pt>
                <c:pt idx="5">
                  <c:v>Windows Vista SP1</c:v>
                </c:pt>
                <c:pt idx="6">
                  <c:v>Windows 2000 SP4</c:v>
                </c:pt>
                <c:pt idx="7">
                  <c:v>Windows Server 2003 SP1</c:v>
                </c:pt>
                <c:pt idx="8">
                  <c:v>Windows Server 2003 SP2</c:v>
                </c:pt>
                <c:pt idx="9">
                  <c:v>Windows Server 2008 RTM</c:v>
                </c:pt>
              </c:strCache>
            </c:strRef>
          </c:cat>
          <c:val>
            <c:numRef>
              <c:f>OSInfectionRate!$B$2:$B$11</c:f>
              <c:numCache>
                <c:formatCode>0.0</c:formatCode>
                <c:ptCount val="10"/>
                <c:pt idx="0">
                  <c:v>32.450471548685194</c:v>
                </c:pt>
                <c:pt idx="1">
                  <c:v>25.368494264416611</c:v>
                </c:pt>
                <c:pt idx="2">
                  <c:v>16.725163465040037</c:v>
                </c:pt>
                <c:pt idx="3">
                  <c:v>8.020855026345302</c:v>
                </c:pt>
                <c:pt idx="4">
                  <c:v>4.7579271359445023</c:v>
                </c:pt>
                <c:pt idx="5">
                  <c:v>3.0553249717044202</c:v>
                </c:pt>
                <c:pt idx="6">
                  <c:v>4.5385265150771801</c:v>
                </c:pt>
                <c:pt idx="7">
                  <c:v>10.930361747631771</c:v>
                </c:pt>
                <c:pt idx="8">
                  <c:v>4.387242833619533</c:v>
                </c:pt>
                <c:pt idx="9">
                  <c:v>1.9260366738489951</c:v>
                </c:pt>
              </c:numCache>
            </c:numRef>
          </c:val>
        </c:ser>
        <c:ser>
          <c:idx val="1"/>
          <c:order val="1"/>
          <c:tx>
            <c:strRef>
              <c:f>OSInfectionRate!$C$1</c:f>
              <c:strCache>
                <c:ptCount val="1"/>
                <c:pt idx="0">
                  <c:v>x64</c:v>
                </c:pt>
              </c:strCache>
            </c:strRef>
          </c:tx>
          <c:dPt>
            <c:idx val="2"/>
            <c:spPr>
              <a:solidFill>
                <a:srgbClr val="FF0000">
                  <a:alpha val="50000"/>
                </a:srgbClr>
              </a:solidFill>
            </c:spPr>
          </c:dPt>
          <c:dPt>
            <c:idx val="4"/>
            <c:spPr>
              <a:solidFill>
                <a:srgbClr val="00DA63">
                  <a:alpha val="50000"/>
                </a:srgbClr>
              </a:solidFill>
            </c:spPr>
          </c:dPt>
          <c:dPt>
            <c:idx val="5"/>
            <c:spPr>
              <a:solidFill>
                <a:srgbClr val="00DA63">
                  <a:alpha val="50000"/>
                </a:srgbClr>
              </a:solidFill>
            </c:spPr>
          </c:dPt>
          <c:dPt>
            <c:idx val="8"/>
            <c:spPr>
              <a:solidFill>
                <a:srgbClr val="7030A0">
                  <a:alpha val="50000"/>
                </a:srgbClr>
              </a:solidFill>
            </c:spPr>
          </c:dPt>
          <c:dPt>
            <c:idx val="9"/>
            <c:spPr>
              <a:solidFill>
                <a:srgbClr val="00DA63">
                  <a:alpha val="50000"/>
                </a:srgbClr>
              </a:solidFill>
            </c:spPr>
          </c:dPt>
          <c:dLbls>
            <c:txPr>
              <a:bodyPr/>
              <a:lstStyle/>
              <a:p>
                <a:pPr>
                  <a:defRPr sz="1200"/>
                </a:pPr>
                <a:endParaRPr lang="en-US"/>
              </a:p>
            </c:txPr>
            <c:showSerName val="1"/>
          </c:dLbls>
          <c:cat>
            <c:strRef>
              <c:f>OSInfectionRate!$A$2:$A$11</c:f>
              <c:strCache>
                <c:ptCount val="10"/>
                <c:pt idx="0">
                  <c:v>Windows XP RTM</c:v>
                </c:pt>
                <c:pt idx="1">
                  <c:v>Windows XP SP1</c:v>
                </c:pt>
                <c:pt idx="2">
                  <c:v>Windows XP SP2</c:v>
                </c:pt>
                <c:pt idx="3">
                  <c:v>Windows XP SP3</c:v>
                </c:pt>
                <c:pt idx="4">
                  <c:v>Windows Vista RTM</c:v>
                </c:pt>
                <c:pt idx="5">
                  <c:v>Windows Vista SP1</c:v>
                </c:pt>
                <c:pt idx="6">
                  <c:v>Windows 2000 SP4</c:v>
                </c:pt>
                <c:pt idx="7">
                  <c:v>Windows Server 2003 SP1</c:v>
                </c:pt>
                <c:pt idx="8">
                  <c:v>Windows Server 2003 SP2</c:v>
                </c:pt>
                <c:pt idx="9">
                  <c:v>Windows Server 2008 RTM</c:v>
                </c:pt>
              </c:strCache>
            </c:strRef>
          </c:cat>
          <c:val>
            <c:numRef>
              <c:f>OSInfectionRate!$C$2:$C$11</c:f>
              <c:numCache>
                <c:formatCode>General</c:formatCode>
                <c:ptCount val="10"/>
                <c:pt idx="2" formatCode="0.0">
                  <c:v>8.6904683809940959</c:v>
                </c:pt>
                <c:pt idx="4" formatCode="0.0">
                  <c:v>2.7728607650112935</c:v>
                </c:pt>
                <c:pt idx="5" formatCode="0.0">
                  <c:v>2.0058659588503205</c:v>
                </c:pt>
                <c:pt idx="8" formatCode="0.0">
                  <c:v>4.7243472479188675</c:v>
                </c:pt>
                <c:pt idx="9" formatCode="0.0">
                  <c:v>2.1383248509626198</c:v>
                </c:pt>
              </c:numCache>
            </c:numRef>
          </c:val>
        </c:ser>
        <c:dLbls>
          <c:showVal val="1"/>
        </c:dLbls>
        <c:gapWidth val="80"/>
        <c:shape val="box"/>
        <c:axId val="102072320"/>
        <c:axId val="102073856"/>
        <c:axId val="0"/>
      </c:bar3DChart>
      <c:catAx>
        <c:axId val="102072320"/>
        <c:scaling>
          <c:orientation val="minMax"/>
        </c:scaling>
        <c:axPos val="b"/>
        <c:tickLblPos val="nextTo"/>
        <c:txPr>
          <a:bodyPr rot="-2340000"/>
          <a:lstStyle/>
          <a:p>
            <a:pPr>
              <a:defRPr sz="1400"/>
            </a:pPr>
            <a:endParaRPr lang="en-US"/>
          </a:p>
        </c:txPr>
        <c:crossAx val="102073856"/>
        <c:crosses val="autoZero"/>
        <c:auto val="1"/>
        <c:lblAlgn val="ctr"/>
        <c:lblOffset val="100"/>
      </c:catAx>
      <c:valAx>
        <c:axId val="102073856"/>
        <c:scaling>
          <c:orientation val="minMax"/>
        </c:scaling>
        <c:axPos val="l"/>
        <c:numFmt formatCode="0" sourceLinked="0"/>
        <c:tickLblPos val="nextTo"/>
        <c:txPr>
          <a:bodyPr/>
          <a:lstStyle/>
          <a:p>
            <a:pPr>
              <a:defRPr sz="2000"/>
            </a:pPr>
            <a:endParaRPr lang="en-US"/>
          </a:p>
        </c:txPr>
        <c:crossAx val="102072320"/>
        <c:crosses val="autoZero"/>
        <c:crossBetween val="between"/>
        <c:majorUnit val="10"/>
      </c:valAx>
    </c:plotArea>
    <c:plotVisOnly val="1"/>
  </c:chart>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en-GB"/>
  <c:chart>
    <c:view3D>
      <c:depthPercent val="100"/>
      <c:perspective val="30"/>
    </c:view3D>
    <c:plotArea>
      <c:layout/>
      <c:bar3DChart>
        <c:barDir val="col"/>
        <c:grouping val="stacked"/>
        <c:ser>
          <c:idx val="0"/>
          <c:order val="0"/>
          <c:tx>
            <c:strRef>
              <c:f>Sheet1!$B$1</c:f>
              <c:strCache>
                <c:ptCount val="1"/>
                <c:pt idx="0">
                  <c:v>Not Exploited</c:v>
                </c:pt>
              </c:strCache>
            </c:strRef>
          </c:tx>
          <c:spPr>
            <a:solidFill>
              <a:srgbClr val="00DA63"/>
            </a:solidFill>
          </c:spPr>
          <c:cat>
            <c:strRef>
              <c:f>Sheet1!$A$2:$A$4</c:f>
              <c:strCache>
                <c:ptCount val="3"/>
                <c:pt idx="0">
                  <c:v>Rating 1</c:v>
                </c:pt>
                <c:pt idx="1">
                  <c:v>Rating 2</c:v>
                </c:pt>
                <c:pt idx="2">
                  <c:v>Rating 3</c:v>
                </c:pt>
              </c:strCache>
            </c:strRef>
          </c:cat>
          <c:val>
            <c:numRef>
              <c:f>Sheet1!$B$2:$B$4</c:f>
              <c:numCache>
                <c:formatCode>General</c:formatCode>
                <c:ptCount val="3"/>
                <c:pt idx="0">
                  <c:v>30</c:v>
                </c:pt>
                <c:pt idx="1">
                  <c:v>27</c:v>
                </c:pt>
                <c:pt idx="2">
                  <c:v>19</c:v>
                </c:pt>
              </c:numCache>
            </c:numRef>
          </c:val>
        </c:ser>
        <c:ser>
          <c:idx val="1"/>
          <c:order val="1"/>
          <c:tx>
            <c:strRef>
              <c:f>Sheet1!$C$1</c:f>
              <c:strCache>
                <c:ptCount val="1"/>
                <c:pt idx="0">
                  <c:v>Exploited</c:v>
                </c:pt>
              </c:strCache>
            </c:strRef>
          </c:tx>
          <c:spPr>
            <a:solidFill>
              <a:srgbClr val="FF0000"/>
            </a:solidFill>
          </c:spPr>
          <c:cat>
            <c:strRef>
              <c:f>Sheet1!$A$2:$A$4</c:f>
              <c:strCache>
                <c:ptCount val="3"/>
                <c:pt idx="0">
                  <c:v>Rating 1</c:v>
                </c:pt>
                <c:pt idx="1">
                  <c:v>Rating 2</c:v>
                </c:pt>
                <c:pt idx="2">
                  <c:v>Rating 3</c:v>
                </c:pt>
              </c:strCache>
            </c:strRef>
          </c:cat>
          <c:val>
            <c:numRef>
              <c:f>Sheet1!$C$2:$C$4</c:f>
              <c:numCache>
                <c:formatCode>General</c:formatCode>
                <c:ptCount val="3"/>
                <c:pt idx="0">
                  <c:v>11</c:v>
                </c:pt>
              </c:numCache>
            </c:numRef>
          </c:val>
        </c:ser>
        <c:shape val="box"/>
        <c:axId val="110466944"/>
        <c:axId val="110468480"/>
        <c:axId val="0"/>
      </c:bar3DChart>
      <c:catAx>
        <c:axId val="110466944"/>
        <c:scaling>
          <c:orientation val="minMax"/>
        </c:scaling>
        <c:axPos val="b"/>
        <c:tickLblPos val="nextTo"/>
        <c:txPr>
          <a:bodyPr/>
          <a:lstStyle/>
          <a:p>
            <a:pPr>
              <a:defRPr sz="2000"/>
            </a:pPr>
            <a:endParaRPr lang="en-US"/>
          </a:p>
        </c:txPr>
        <c:crossAx val="110468480"/>
        <c:crosses val="autoZero"/>
        <c:auto val="1"/>
        <c:lblAlgn val="ctr"/>
        <c:lblOffset val="100"/>
      </c:catAx>
      <c:valAx>
        <c:axId val="110468480"/>
        <c:scaling>
          <c:orientation val="minMax"/>
        </c:scaling>
        <c:axPos val="l"/>
        <c:majorGridlines>
          <c:spPr>
            <a:ln>
              <a:solidFill>
                <a:schemeClr val="bg1"/>
              </a:solidFill>
            </a:ln>
          </c:spPr>
        </c:majorGridlines>
        <c:numFmt formatCode="General" sourceLinked="1"/>
        <c:tickLblPos val="nextTo"/>
        <c:txPr>
          <a:bodyPr/>
          <a:lstStyle/>
          <a:p>
            <a:pPr>
              <a:defRPr sz="2000"/>
            </a:pPr>
            <a:endParaRPr lang="en-US"/>
          </a:p>
        </c:txPr>
        <c:crossAx val="110466944"/>
        <c:crosses val="autoZero"/>
        <c:crossBetween val="between"/>
      </c:valAx>
    </c:plotArea>
    <c:legend>
      <c:legendPos val="r"/>
      <c:layout/>
      <c:txPr>
        <a:bodyPr/>
        <a:lstStyle/>
        <a:p>
          <a:pPr>
            <a:defRPr sz="2000"/>
          </a:pPr>
          <a:endParaRPr lang="en-US"/>
        </a:p>
      </c:txPr>
    </c:legend>
    <c:plotVisOnly val="1"/>
  </c:chart>
  <c:spPr>
    <a:scene3d>
      <a:camera prst="orthographicFront"/>
      <a:lightRig rig="threePt" dir="t"/>
    </a:scene3d>
    <a:sp3d prstMaterial="metal"/>
  </c:spPr>
  <c:txPr>
    <a:bodyPr/>
    <a:lstStyle/>
    <a:p>
      <a:pPr>
        <a:defRPr sz="1800"/>
      </a:pPr>
      <a:endParaRPr lang="en-US"/>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manualLayout>
          <c:layoutTarget val="inner"/>
          <c:xMode val="edge"/>
          <c:yMode val="edge"/>
          <c:x val="0.17777777777777778"/>
          <c:y val="0.24680428249084879"/>
          <c:w val="0.64027777777777772"/>
          <c:h val="0.61340689280665128"/>
        </c:manualLayout>
      </c:layout>
      <c:pie3DChart>
        <c:varyColors val="1"/>
        <c:ser>
          <c:idx val="0"/>
          <c:order val="0"/>
          <c:tx>
            <c:strRef>
              <c:f>Sheet1!$B$1</c:f>
              <c:strCache>
                <c:ptCount val="1"/>
                <c:pt idx="0">
                  <c:v>Sales</c:v>
                </c:pt>
              </c:strCache>
            </c:strRef>
          </c:tx>
          <c:dLbls>
            <c:txPr>
              <a:bodyPr/>
              <a:lstStyle/>
              <a:p>
                <a:pPr>
                  <a:defRPr sz="2000"/>
                </a:pPr>
                <a:endParaRPr lang="en-US"/>
              </a:p>
            </c:txPr>
            <c:showVal val="1"/>
            <c:showCatName val="1"/>
            <c:showLeaderLines val="1"/>
          </c:dLbls>
          <c:cat>
            <c:strRef>
              <c:f>Sheet1!$A$2:$A$5</c:f>
              <c:strCache>
                <c:ptCount val="4"/>
                <c:pt idx="0">
                  <c:v>Workarounds Available For All Vulnerabilities</c:v>
                </c:pt>
                <c:pt idx="1">
                  <c:v>Workarounds Available For Some Vulnerabilities</c:v>
                </c:pt>
                <c:pt idx="2">
                  <c:v>No Workarounds - Some Mitigations</c:v>
                </c:pt>
                <c:pt idx="3">
                  <c:v>No Workarounds Or Mitigations</c:v>
                </c:pt>
              </c:strCache>
            </c:strRef>
          </c:cat>
          <c:val>
            <c:numRef>
              <c:f>Sheet1!$B$2:$B$5</c:f>
              <c:numCache>
                <c:formatCode>0.0%</c:formatCode>
                <c:ptCount val="4"/>
                <c:pt idx="0">
                  <c:v>0.48100000000000032</c:v>
                </c:pt>
                <c:pt idx="1">
                  <c:v>0.222</c:v>
                </c:pt>
                <c:pt idx="2">
                  <c:v>0.25900000000000001</c:v>
                </c:pt>
                <c:pt idx="3">
                  <c:v>3.6999999999999998E-2</c:v>
                </c:pt>
              </c:numCache>
            </c:numRef>
          </c:val>
        </c:ser>
      </c:pie3DChart>
    </c:plotArea>
    <c:plotVisOnly val="1"/>
  </c:chart>
  <c:txPr>
    <a:bodyPr/>
    <a:lstStyle/>
    <a:p>
      <a:pPr>
        <a:defRPr sz="1800"/>
      </a:pPr>
      <a:endParaRPr lang="en-US"/>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7.4901574803149934E-2"/>
          <c:y val="3.2988487597781814E-2"/>
          <c:w val="0.75111297025371815"/>
          <c:h val="0.86708678169175446"/>
        </c:manualLayout>
      </c:layout>
      <c:bar3DChart>
        <c:barDir val="col"/>
        <c:grouping val="stacked"/>
        <c:ser>
          <c:idx val="0"/>
          <c:order val="0"/>
          <c:tx>
            <c:strRef>
              <c:f>WUMUGrowth!$E$1</c:f>
              <c:strCache>
                <c:ptCount val="1"/>
                <c:pt idx="0">
                  <c:v>Windows Update only</c:v>
                </c:pt>
              </c:strCache>
            </c:strRef>
          </c:tx>
          <c:cat>
            <c:strRef>
              <c:f>WUMUGrowth!$A$2:$A$9</c:f>
              <c:strCache>
                <c:ptCount val="8"/>
                <c:pt idx="0">
                  <c:v>2H05</c:v>
                </c:pt>
                <c:pt idx="1">
                  <c:v>1H06</c:v>
                </c:pt>
                <c:pt idx="2">
                  <c:v>2H06</c:v>
                </c:pt>
                <c:pt idx="3">
                  <c:v>1H07</c:v>
                </c:pt>
                <c:pt idx="4">
                  <c:v>2H07</c:v>
                </c:pt>
                <c:pt idx="5">
                  <c:v>1H08</c:v>
                </c:pt>
                <c:pt idx="6">
                  <c:v>2H08</c:v>
                </c:pt>
                <c:pt idx="7">
                  <c:v>1H09</c:v>
                </c:pt>
              </c:strCache>
            </c:strRef>
          </c:cat>
          <c:val>
            <c:numRef>
              <c:f>WUMUGrowth!$E$2:$E$9</c:f>
              <c:numCache>
                <c:formatCode>0.0%</c:formatCode>
                <c:ptCount val="8"/>
                <c:pt idx="0">
                  <c:v>0.90054781512913462</c:v>
                </c:pt>
                <c:pt idx="1">
                  <c:v>1.018837190734029</c:v>
                </c:pt>
                <c:pt idx="2">
                  <c:v>1.1399556702737867</c:v>
                </c:pt>
                <c:pt idx="3">
                  <c:v>1.2984925138157206</c:v>
                </c:pt>
                <c:pt idx="4">
                  <c:v>1.3378102081633394</c:v>
                </c:pt>
                <c:pt idx="5">
                  <c:v>1.2237653358945686</c:v>
                </c:pt>
                <c:pt idx="6">
                  <c:v>1.2150287552789996</c:v>
                </c:pt>
                <c:pt idx="7">
                  <c:v>1.1373027401295452</c:v>
                </c:pt>
              </c:numCache>
            </c:numRef>
          </c:val>
        </c:ser>
        <c:ser>
          <c:idx val="1"/>
          <c:order val="1"/>
          <c:tx>
            <c:strRef>
              <c:f>WUMUGrowth!$F$1</c:f>
              <c:strCache>
                <c:ptCount val="1"/>
                <c:pt idx="0">
                  <c:v>Microsoft Update</c:v>
                </c:pt>
              </c:strCache>
            </c:strRef>
          </c:tx>
          <c:cat>
            <c:strRef>
              <c:f>WUMUGrowth!$A$2:$A$9</c:f>
              <c:strCache>
                <c:ptCount val="8"/>
                <c:pt idx="0">
                  <c:v>2H05</c:v>
                </c:pt>
                <c:pt idx="1">
                  <c:v>1H06</c:v>
                </c:pt>
                <c:pt idx="2">
                  <c:v>2H06</c:v>
                </c:pt>
                <c:pt idx="3">
                  <c:v>1H07</c:v>
                </c:pt>
                <c:pt idx="4">
                  <c:v>2H07</c:v>
                </c:pt>
                <c:pt idx="5">
                  <c:v>1H08</c:v>
                </c:pt>
                <c:pt idx="6">
                  <c:v>2H08</c:v>
                </c:pt>
                <c:pt idx="7">
                  <c:v>1H09</c:v>
                </c:pt>
              </c:strCache>
            </c:strRef>
          </c:cat>
          <c:val>
            <c:numRef>
              <c:f>WUMUGrowth!$F$2:$F$9</c:f>
              <c:numCache>
                <c:formatCode>0.0%</c:formatCode>
                <c:ptCount val="8"/>
                <c:pt idx="0">
                  <c:v>9.9452184870865379E-2</c:v>
                </c:pt>
                <c:pt idx="1">
                  <c:v>0.15473879916653333</c:v>
                </c:pt>
                <c:pt idx="2">
                  <c:v>0.26439350192665045</c:v>
                </c:pt>
                <c:pt idx="3">
                  <c:v>0.39513744313680438</c:v>
                </c:pt>
                <c:pt idx="4">
                  <c:v>0.64834543473988304</c:v>
                </c:pt>
                <c:pt idx="5">
                  <c:v>0.84018611989043956</c:v>
                </c:pt>
                <c:pt idx="6">
                  <c:v>0.98141851857410101</c:v>
                </c:pt>
                <c:pt idx="7">
                  <c:v>1.0912533395441502</c:v>
                </c:pt>
              </c:numCache>
            </c:numRef>
          </c:val>
        </c:ser>
        <c:shape val="box"/>
        <c:axId val="38358400"/>
        <c:axId val="38364288"/>
        <c:axId val="0"/>
      </c:bar3DChart>
      <c:catAx>
        <c:axId val="38358400"/>
        <c:scaling>
          <c:orientation val="minMax"/>
        </c:scaling>
        <c:axPos val="b"/>
        <c:tickLblPos val="nextTo"/>
        <c:txPr>
          <a:bodyPr/>
          <a:lstStyle/>
          <a:p>
            <a:pPr>
              <a:defRPr sz="2000"/>
            </a:pPr>
            <a:endParaRPr lang="en-US"/>
          </a:p>
        </c:txPr>
        <c:crossAx val="38364288"/>
        <c:crosses val="autoZero"/>
        <c:auto val="1"/>
        <c:lblAlgn val="ctr"/>
        <c:lblOffset val="100"/>
      </c:catAx>
      <c:valAx>
        <c:axId val="38364288"/>
        <c:scaling>
          <c:orientation val="minMax"/>
        </c:scaling>
        <c:axPos val="l"/>
        <c:majorGridlines/>
        <c:numFmt formatCode="0%" sourceLinked="0"/>
        <c:tickLblPos val="nextTo"/>
        <c:txPr>
          <a:bodyPr/>
          <a:lstStyle/>
          <a:p>
            <a:pPr>
              <a:defRPr sz="2000"/>
            </a:pPr>
            <a:endParaRPr lang="en-US"/>
          </a:p>
        </c:txPr>
        <c:crossAx val="38358400"/>
        <c:crosses val="autoZero"/>
        <c:crossBetween val="between"/>
      </c:valAx>
    </c:plotArea>
    <c:legend>
      <c:legendPos val="r"/>
      <c:layout>
        <c:manualLayout>
          <c:xMode val="edge"/>
          <c:yMode val="edge"/>
          <c:x val="0.82740343394575688"/>
          <c:y val="0.25053192315457601"/>
          <c:w val="0.16426323272091092"/>
          <c:h val="0.44570941206313697"/>
        </c:manualLayout>
      </c:layout>
      <c:txPr>
        <a:bodyPr/>
        <a:lstStyle/>
        <a:p>
          <a:pPr>
            <a:defRPr sz="2000"/>
          </a:pPr>
          <a:endParaRPr lang="en-US"/>
        </a:p>
      </c:txPr>
    </c:legend>
    <c:plotVisOnly val="1"/>
  </c:chart>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13356824146981641"/>
          <c:y val="2.756534380558542E-2"/>
          <c:w val="0.86643175853018672"/>
          <c:h val="0.8037002815266221"/>
        </c:manualLayout>
      </c:layout>
      <c:lineChart>
        <c:grouping val="standard"/>
        <c:ser>
          <c:idx val="0"/>
          <c:order val="0"/>
          <c:tx>
            <c:strRef>
              <c:f>WUMURenos!$B$3</c:f>
              <c:strCache>
                <c:ptCount val="1"/>
                <c:pt idx="0">
                  <c:v>Renos Crash Reports</c:v>
                </c:pt>
              </c:strCache>
            </c:strRef>
          </c:tx>
          <c:spPr>
            <a:ln w="88900"/>
          </c:spPr>
          <c:marker>
            <c:symbol val="none"/>
          </c:marker>
          <c:cat>
            <c:numRef>
              <c:f>WUMURenos!$A$4:$A$62</c:f>
              <c:numCache>
                <c:formatCode>[$-409]d\-mmm;@</c:formatCode>
                <c:ptCount val="54"/>
                <c:pt idx="0">
                  <c:v>39119</c:v>
                </c:pt>
                <c:pt idx="1">
                  <c:v>39120</c:v>
                </c:pt>
                <c:pt idx="2">
                  <c:v>39121</c:v>
                </c:pt>
                <c:pt idx="3">
                  <c:v>39122</c:v>
                </c:pt>
                <c:pt idx="4">
                  <c:v>39123</c:v>
                </c:pt>
                <c:pt idx="5">
                  <c:v>39124</c:v>
                </c:pt>
                <c:pt idx="6">
                  <c:v>39125</c:v>
                </c:pt>
                <c:pt idx="7">
                  <c:v>39126</c:v>
                </c:pt>
                <c:pt idx="8">
                  <c:v>39127</c:v>
                </c:pt>
                <c:pt idx="9">
                  <c:v>39128</c:v>
                </c:pt>
                <c:pt idx="10">
                  <c:v>39129</c:v>
                </c:pt>
                <c:pt idx="11">
                  <c:v>39130</c:v>
                </c:pt>
                <c:pt idx="12">
                  <c:v>39131</c:v>
                </c:pt>
                <c:pt idx="13">
                  <c:v>39132</c:v>
                </c:pt>
                <c:pt idx="14">
                  <c:v>39133</c:v>
                </c:pt>
                <c:pt idx="15">
                  <c:v>39134</c:v>
                </c:pt>
                <c:pt idx="16">
                  <c:v>39135</c:v>
                </c:pt>
                <c:pt idx="17">
                  <c:v>39136</c:v>
                </c:pt>
                <c:pt idx="18">
                  <c:v>39137</c:v>
                </c:pt>
                <c:pt idx="19">
                  <c:v>39138</c:v>
                </c:pt>
                <c:pt idx="20">
                  <c:v>39139</c:v>
                </c:pt>
                <c:pt idx="21">
                  <c:v>39140</c:v>
                </c:pt>
                <c:pt idx="22">
                  <c:v>39141</c:v>
                </c:pt>
                <c:pt idx="23">
                  <c:v>39142</c:v>
                </c:pt>
                <c:pt idx="24">
                  <c:v>39143</c:v>
                </c:pt>
                <c:pt idx="25">
                  <c:v>39144</c:v>
                </c:pt>
                <c:pt idx="26">
                  <c:v>39145</c:v>
                </c:pt>
                <c:pt idx="27">
                  <c:v>39146</c:v>
                </c:pt>
                <c:pt idx="28">
                  <c:v>39147</c:v>
                </c:pt>
                <c:pt idx="29">
                  <c:v>39148</c:v>
                </c:pt>
                <c:pt idx="30">
                  <c:v>39149</c:v>
                </c:pt>
                <c:pt idx="31">
                  <c:v>39150</c:v>
                </c:pt>
                <c:pt idx="32">
                  <c:v>39151</c:v>
                </c:pt>
                <c:pt idx="33">
                  <c:v>39152</c:v>
                </c:pt>
                <c:pt idx="34">
                  <c:v>39153</c:v>
                </c:pt>
                <c:pt idx="35">
                  <c:v>39154</c:v>
                </c:pt>
                <c:pt idx="36">
                  <c:v>39155</c:v>
                </c:pt>
                <c:pt idx="37">
                  <c:v>39156</c:v>
                </c:pt>
                <c:pt idx="38">
                  <c:v>39157</c:v>
                </c:pt>
                <c:pt idx="39">
                  <c:v>39158</c:v>
                </c:pt>
                <c:pt idx="40">
                  <c:v>39159</c:v>
                </c:pt>
                <c:pt idx="41">
                  <c:v>39160</c:v>
                </c:pt>
                <c:pt idx="42">
                  <c:v>39161</c:v>
                </c:pt>
                <c:pt idx="43">
                  <c:v>39162</c:v>
                </c:pt>
                <c:pt idx="44">
                  <c:v>39163</c:v>
                </c:pt>
                <c:pt idx="45">
                  <c:v>39164</c:v>
                </c:pt>
                <c:pt idx="46">
                  <c:v>39165</c:v>
                </c:pt>
                <c:pt idx="47">
                  <c:v>39166</c:v>
                </c:pt>
                <c:pt idx="48">
                  <c:v>39167</c:v>
                </c:pt>
                <c:pt idx="49">
                  <c:v>39168</c:v>
                </c:pt>
                <c:pt idx="50">
                  <c:v>39169</c:v>
                </c:pt>
                <c:pt idx="51">
                  <c:v>39170</c:v>
                </c:pt>
                <c:pt idx="52">
                  <c:v>39171</c:v>
                </c:pt>
                <c:pt idx="53">
                  <c:v>39172</c:v>
                </c:pt>
              </c:numCache>
            </c:numRef>
          </c:cat>
          <c:val>
            <c:numRef>
              <c:f>WUMURenos!$B$4:$B$62</c:f>
              <c:numCache>
                <c:formatCode>General</c:formatCode>
                <c:ptCount val="54"/>
                <c:pt idx="0">
                  <c:v>7</c:v>
                </c:pt>
                <c:pt idx="1">
                  <c:v>3</c:v>
                </c:pt>
                <c:pt idx="2">
                  <c:v>5</c:v>
                </c:pt>
                <c:pt idx="3">
                  <c:v>2</c:v>
                </c:pt>
                <c:pt idx="4">
                  <c:v>8</c:v>
                </c:pt>
                <c:pt idx="5">
                  <c:v>4</c:v>
                </c:pt>
                <c:pt idx="6">
                  <c:v>33720</c:v>
                </c:pt>
                <c:pt idx="7">
                  <c:v>154774</c:v>
                </c:pt>
                <c:pt idx="8">
                  <c:v>213183</c:v>
                </c:pt>
                <c:pt idx="9">
                  <c:v>337982</c:v>
                </c:pt>
                <c:pt idx="10">
                  <c:v>434047</c:v>
                </c:pt>
                <c:pt idx="11">
                  <c:v>472945</c:v>
                </c:pt>
                <c:pt idx="12">
                  <c:v>486389</c:v>
                </c:pt>
                <c:pt idx="13">
                  <c:v>509503</c:v>
                </c:pt>
                <c:pt idx="14">
                  <c:v>599738</c:v>
                </c:pt>
                <c:pt idx="15">
                  <c:v>605955</c:v>
                </c:pt>
                <c:pt idx="16">
                  <c:v>635243</c:v>
                </c:pt>
                <c:pt idx="17">
                  <c:v>690231</c:v>
                </c:pt>
                <c:pt idx="18">
                  <c:v>941698</c:v>
                </c:pt>
                <c:pt idx="19">
                  <c:v>1033502</c:v>
                </c:pt>
                <c:pt idx="20">
                  <c:v>1150084</c:v>
                </c:pt>
                <c:pt idx="21">
                  <c:v>930205</c:v>
                </c:pt>
                <c:pt idx="22">
                  <c:v>392167</c:v>
                </c:pt>
                <c:pt idx="23">
                  <c:v>220949</c:v>
                </c:pt>
                <c:pt idx="24">
                  <c:v>117256</c:v>
                </c:pt>
                <c:pt idx="25">
                  <c:v>87870</c:v>
                </c:pt>
                <c:pt idx="26">
                  <c:v>82606</c:v>
                </c:pt>
                <c:pt idx="27">
                  <c:v>74952</c:v>
                </c:pt>
                <c:pt idx="28">
                  <c:v>62134</c:v>
                </c:pt>
                <c:pt idx="29">
                  <c:v>64051</c:v>
                </c:pt>
                <c:pt idx="30">
                  <c:v>52842</c:v>
                </c:pt>
                <c:pt idx="31">
                  <c:v>42047</c:v>
                </c:pt>
                <c:pt idx="32">
                  <c:v>42854</c:v>
                </c:pt>
                <c:pt idx="33">
                  <c:v>43449</c:v>
                </c:pt>
                <c:pt idx="34">
                  <c:v>32220</c:v>
                </c:pt>
                <c:pt idx="35">
                  <c:v>33778</c:v>
                </c:pt>
                <c:pt idx="36">
                  <c:v>26287</c:v>
                </c:pt>
                <c:pt idx="37">
                  <c:v>31547</c:v>
                </c:pt>
                <c:pt idx="38">
                  <c:v>33754</c:v>
                </c:pt>
                <c:pt idx="39">
                  <c:v>27133</c:v>
                </c:pt>
                <c:pt idx="40">
                  <c:v>25136</c:v>
                </c:pt>
                <c:pt idx="41">
                  <c:v>25677</c:v>
                </c:pt>
                <c:pt idx="42">
                  <c:v>26704</c:v>
                </c:pt>
                <c:pt idx="43">
                  <c:v>17685</c:v>
                </c:pt>
                <c:pt idx="44">
                  <c:v>10355</c:v>
                </c:pt>
                <c:pt idx="45">
                  <c:v>8266</c:v>
                </c:pt>
                <c:pt idx="46">
                  <c:v>17953</c:v>
                </c:pt>
                <c:pt idx="47">
                  <c:v>27277</c:v>
                </c:pt>
                <c:pt idx="48">
                  <c:v>14733</c:v>
                </c:pt>
                <c:pt idx="49">
                  <c:v>10118</c:v>
                </c:pt>
                <c:pt idx="50">
                  <c:v>8330</c:v>
                </c:pt>
                <c:pt idx="51">
                  <c:v>14808</c:v>
                </c:pt>
                <c:pt idx="52">
                  <c:v>12353</c:v>
                </c:pt>
                <c:pt idx="53">
                  <c:v>10427</c:v>
                </c:pt>
              </c:numCache>
            </c:numRef>
          </c:val>
        </c:ser>
        <c:marker val="1"/>
        <c:axId val="38384384"/>
        <c:axId val="38385920"/>
      </c:lineChart>
      <c:dateAx>
        <c:axId val="38384384"/>
        <c:scaling>
          <c:orientation val="minMax"/>
        </c:scaling>
        <c:axPos val="b"/>
        <c:numFmt formatCode="[$-409]d\-mmm;@" sourceLinked="1"/>
        <c:tickLblPos val="nextTo"/>
        <c:txPr>
          <a:bodyPr/>
          <a:lstStyle/>
          <a:p>
            <a:pPr>
              <a:defRPr sz="2000"/>
            </a:pPr>
            <a:endParaRPr lang="en-US"/>
          </a:p>
        </c:txPr>
        <c:crossAx val="38385920"/>
        <c:crosses val="autoZero"/>
        <c:auto val="1"/>
        <c:lblOffset val="100"/>
      </c:dateAx>
      <c:valAx>
        <c:axId val="38385920"/>
        <c:scaling>
          <c:orientation val="minMax"/>
        </c:scaling>
        <c:axPos val="l"/>
        <c:majorGridlines>
          <c:spPr>
            <a:ln>
              <a:solidFill>
                <a:srgbClr val="000000"/>
              </a:solidFill>
            </a:ln>
          </c:spPr>
        </c:majorGridlines>
        <c:numFmt formatCode="#,##0" sourceLinked="0"/>
        <c:tickLblPos val="nextTo"/>
        <c:txPr>
          <a:bodyPr/>
          <a:lstStyle/>
          <a:p>
            <a:pPr>
              <a:defRPr sz="2000"/>
            </a:pPr>
            <a:endParaRPr lang="en-US"/>
          </a:p>
        </c:txPr>
        <c:crossAx val="38384384"/>
        <c:crosses val="autoZero"/>
        <c:crossBetween val="between"/>
      </c:valAx>
    </c:plotArea>
    <c:plotVisOnly val="1"/>
  </c:chart>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7.4901574803149934E-2"/>
          <c:y val="3.3124370917295469E-2"/>
          <c:w val="0.76222408136483277"/>
          <c:h val="0.72580981725110882"/>
        </c:manualLayout>
      </c:layout>
      <c:bar3DChart>
        <c:barDir val="col"/>
        <c:grouping val="clustered"/>
        <c:ser>
          <c:idx val="0"/>
          <c:order val="0"/>
          <c:tx>
            <c:strRef>
              <c:f>WUUsage!$B$1</c:f>
              <c:strCache>
                <c:ptCount val="1"/>
                <c:pt idx="0">
                  <c:v>Update Service Usage</c:v>
                </c:pt>
              </c:strCache>
            </c:strRef>
          </c:tx>
          <c:cat>
            <c:strRef>
              <c:f>WUUsage!$A$2:$A$8</c:f>
              <c:strCache>
                <c:ptCount val="7"/>
                <c:pt idx="0">
                  <c:v>United States</c:v>
                </c:pt>
                <c:pt idx="1">
                  <c:v>Japan</c:v>
                </c:pt>
                <c:pt idx="2">
                  <c:v>United Kingdom</c:v>
                </c:pt>
                <c:pt idx="3">
                  <c:v>Germany</c:v>
                </c:pt>
                <c:pt idx="4">
                  <c:v>France</c:v>
                </c:pt>
                <c:pt idx="5">
                  <c:v>Brazil</c:v>
                </c:pt>
                <c:pt idx="6">
                  <c:v>China</c:v>
                </c:pt>
              </c:strCache>
            </c:strRef>
          </c:cat>
          <c:val>
            <c:numRef>
              <c:f>WUUsage!$B$2:$B$8</c:f>
              <c:numCache>
                <c:formatCode>0%</c:formatCode>
                <c:ptCount val="7"/>
                <c:pt idx="0">
                  <c:v>1</c:v>
                </c:pt>
                <c:pt idx="1">
                  <c:v>0.79645597396611412</c:v>
                </c:pt>
                <c:pt idx="2">
                  <c:v>1.1661108370025541</c:v>
                </c:pt>
                <c:pt idx="3">
                  <c:v>1.0179051668074868</c:v>
                </c:pt>
                <c:pt idx="4">
                  <c:v>0.9818566661699365</c:v>
                </c:pt>
                <c:pt idx="5">
                  <c:v>0.69222920710821745</c:v>
                </c:pt>
                <c:pt idx="6">
                  <c:v>0.42849481315044663</c:v>
                </c:pt>
              </c:numCache>
            </c:numRef>
          </c:val>
        </c:ser>
        <c:ser>
          <c:idx val="1"/>
          <c:order val="1"/>
          <c:tx>
            <c:strRef>
              <c:f>WUUsage!$C$1</c:f>
              <c:strCache>
                <c:ptCount val="1"/>
                <c:pt idx="0">
                  <c:v>Software Piracy Rate</c:v>
                </c:pt>
              </c:strCache>
            </c:strRef>
          </c:tx>
          <c:cat>
            <c:strRef>
              <c:f>WUUsage!$A$2:$A$8</c:f>
              <c:strCache>
                <c:ptCount val="7"/>
                <c:pt idx="0">
                  <c:v>United States</c:v>
                </c:pt>
                <c:pt idx="1">
                  <c:v>Japan</c:v>
                </c:pt>
                <c:pt idx="2">
                  <c:v>United Kingdom</c:v>
                </c:pt>
                <c:pt idx="3">
                  <c:v>Germany</c:v>
                </c:pt>
                <c:pt idx="4">
                  <c:v>France</c:v>
                </c:pt>
                <c:pt idx="5">
                  <c:v>Brazil</c:v>
                </c:pt>
                <c:pt idx="6">
                  <c:v>China</c:v>
                </c:pt>
              </c:strCache>
            </c:strRef>
          </c:cat>
          <c:val>
            <c:numRef>
              <c:f>WUUsage!$C$2:$C$8</c:f>
              <c:numCache>
                <c:formatCode>0%</c:formatCode>
                <c:ptCount val="7"/>
                <c:pt idx="0">
                  <c:v>1</c:v>
                </c:pt>
                <c:pt idx="1">
                  <c:v>1.0499999999999896</c:v>
                </c:pt>
                <c:pt idx="2">
                  <c:v>1.35</c:v>
                </c:pt>
                <c:pt idx="3">
                  <c:v>1.35</c:v>
                </c:pt>
                <c:pt idx="4">
                  <c:v>2.0499999999999998</c:v>
                </c:pt>
                <c:pt idx="5">
                  <c:v>2.8999999999999977</c:v>
                </c:pt>
                <c:pt idx="6">
                  <c:v>4</c:v>
                </c:pt>
              </c:numCache>
            </c:numRef>
          </c:val>
        </c:ser>
        <c:gapWidth val="50"/>
        <c:shape val="box"/>
        <c:axId val="39291520"/>
        <c:axId val="39297408"/>
        <c:axId val="0"/>
      </c:bar3DChart>
      <c:catAx>
        <c:axId val="39291520"/>
        <c:scaling>
          <c:orientation val="minMax"/>
        </c:scaling>
        <c:axPos val="b"/>
        <c:tickLblPos val="nextTo"/>
        <c:txPr>
          <a:bodyPr rot="-1140000"/>
          <a:lstStyle/>
          <a:p>
            <a:pPr>
              <a:defRPr sz="1400"/>
            </a:pPr>
            <a:endParaRPr lang="en-US"/>
          </a:p>
        </c:txPr>
        <c:crossAx val="39297408"/>
        <c:crosses val="autoZero"/>
        <c:auto val="1"/>
        <c:lblAlgn val="ctr"/>
        <c:lblOffset val="100"/>
      </c:catAx>
      <c:valAx>
        <c:axId val="39297408"/>
        <c:scaling>
          <c:orientation val="minMax"/>
        </c:scaling>
        <c:axPos val="l"/>
        <c:majorGridlines>
          <c:spPr>
            <a:ln>
              <a:solidFill>
                <a:srgbClr val="000000"/>
              </a:solidFill>
            </a:ln>
          </c:spPr>
        </c:majorGridlines>
        <c:numFmt formatCode="0%" sourceLinked="1"/>
        <c:tickLblPos val="nextTo"/>
        <c:txPr>
          <a:bodyPr/>
          <a:lstStyle/>
          <a:p>
            <a:pPr>
              <a:defRPr sz="2000"/>
            </a:pPr>
            <a:endParaRPr lang="en-US"/>
          </a:p>
        </c:txPr>
        <c:crossAx val="39291520"/>
        <c:crosses val="autoZero"/>
        <c:crossBetween val="between"/>
      </c:valAx>
    </c:plotArea>
    <c:legend>
      <c:legendPos val="r"/>
      <c:layout>
        <c:manualLayout>
          <c:xMode val="edge"/>
          <c:yMode val="edge"/>
          <c:x val="0.84268121172353894"/>
          <c:y val="0.13024486069676072"/>
          <c:w val="0.14898545494313317"/>
          <c:h val="0.59960738603326758"/>
        </c:manualLayout>
      </c:layout>
      <c:txPr>
        <a:bodyPr/>
        <a:lstStyle/>
        <a:p>
          <a:pPr>
            <a:defRPr sz="2000"/>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GB"/>
  <c:chart>
    <c:plotArea>
      <c:layout/>
      <c:lineChart>
        <c:grouping val="standard"/>
        <c:ser>
          <c:idx val="0"/>
          <c:order val="0"/>
          <c:tx>
            <c:strRef>
              <c:f>OSInfectionTrends!$A$2</c:f>
              <c:strCache>
                <c:ptCount val="1"/>
                <c:pt idx="0">
                  <c:v>Windows XP RTM </c:v>
                </c:pt>
              </c:strCache>
            </c:strRef>
          </c:tx>
          <c:spPr>
            <a:ln w="88900">
              <a:solidFill>
                <a:srgbClr val="FF0000"/>
              </a:solidFill>
            </a:ln>
          </c:spPr>
          <c:marker>
            <c:symbol val="none"/>
          </c:marker>
          <c:cat>
            <c:strRef>
              <c:f>OSInfectionTrends!$B$1:$F$1</c:f>
              <c:strCache>
                <c:ptCount val="5"/>
                <c:pt idx="0">
                  <c:v>1H07</c:v>
                </c:pt>
                <c:pt idx="1">
                  <c:v>2H07</c:v>
                </c:pt>
                <c:pt idx="2">
                  <c:v>1H08</c:v>
                </c:pt>
                <c:pt idx="3">
                  <c:v>2H08</c:v>
                </c:pt>
                <c:pt idx="4">
                  <c:v>1H09</c:v>
                </c:pt>
              </c:strCache>
            </c:strRef>
          </c:cat>
          <c:val>
            <c:numRef>
              <c:f>OSInfectionTrends!$B$2:$F$2</c:f>
              <c:numCache>
                <c:formatCode>0.0</c:formatCode>
                <c:ptCount val="5"/>
                <c:pt idx="0">
                  <c:v>25.817118172110941</c:v>
                </c:pt>
                <c:pt idx="1">
                  <c:v>33.534563849165437</c:v>
                </c:pt>
                <c:pt idx="2">
                  <c:v>34.674198418592816</c:v>
                </c:pt>
                <c:pt idx="3">
                  <c:v>33.64214083428395</c:v>
                </c:pt>
                <c:pt idx="4">
                  <c:v>32.450471548685194</c:v>
                </c:pt>
              </c:numCache>
            </c:numRef>
          </c:val>
        </c:ser>
        <c:ser>
          <c:idx val="1"/>
          <c:order val="1"/>
          <c:tx>
            <c:strRef>
              <c:f>OSInfectionTrends!$A$3</c:f>
              <c:strCache>
                <c:ptCount val="1"/>
                <c:pt idx="0">
                  <c:v>Windows XP SP1 </c:v>
                </c:pt>
              </c:strCache>
            </c:strRef>
          </c:tx>
          <c:spPr>
            <a:ln w="88900">
              <a:solidFill>
                <a:srgbClr val="FF6600"/>
              </a:solidFill>
            </a:ln>
          </c:spPr>
          <c:marker>
            <c:symbol val="none"/>
          </c:marker>
          <c:cat>
            <c:strRef>
              <c:f>OSInfectionTrends!$B$1:$F$1</c:f>
              <c:strCache>
                <c:ptCount val="5"/>
                <c:pt idx="0">
                  <c:v>1H07</c:v>
                </c:pt>
                <c:pt idx="1">
                  <c:v>2H07</c:v>
                </c:pt>
                <c:pt idx="2">
                  <c:v>1H08</c:v>
                </c:pt>
                <c:pt idx="3">
                  <c:v>2H08</c:v>
                </c:pt>
                <c:pt idx="4">
                  <c:v>1H09</c:v>
                </c:pt>
              </c:strCache>
            </c:strRef>
          </c:cat>
          <c:val>
            <c:numRef>
              <c:f>OSInfectionTrends!$B$3:$F$3</c:f>
              <c:numCache>
                <c:formatCode>0.0</c:formatCode>
                <c:ptCount val="5"/>
                <c:pt idx="0">
                  <c:v>16.492512843223842</c:v>
                </c:pt>
                <c:pt idx="1">
                  <c:v>23.196818526228931</c:v>
                </c:pt>
                <c:pt idx="2">
                  <c:v>24.916811561709963</c:v>
                </c:pt>
                <c:pt idx="3">
                  <c:v>25.190762481359286</c:v>
                </c:pt>
                <c:pt idx="4">
                  <c:v>25.368494264416611</c:v>
                </c:pt>
              </c:numCache>
            </c:numRef>
          </c:val>
        </c:ser>
        <c:ser>
          <c:idx val="2"/>
          <c:order val="2"/>
          <c:tx>
            <c:strRef>
              <c:f>OSInfectionTrends!$A$4</c:f>
              <c:strCache>
                <c:ptCount val="1"/>
                <c:pt idx="0">
                  <c:v>Windows XP SP2 </c:v>
                </c:pt>
              </c:strCache>
            </c:strRef>
          </c:tx>
          <c:spPr>
            <a:ln w="88900">
              <a:solidFill>
                <a:srgbClr val="FFC000"/>
              </a:solidFill>
            </a:ln>
          </c:spPr>
          <c:marker>
            <c:symbol val="none"/>
          </c:marker>
          <c:cat>
            <c:strRef>
              <c:f>OSInfectionTrends!$B$1:$F$1</c:f>
              <c:strCache>
                <c:ptCount val="5"/>
                <c:pt idx="0">
                  <c:v>1H07</c:v>
                </c:pt>
                <c:pt idx="1">
                  <c:v>2H07</c:v>
                </c:pt>
                <c:pt idx="2">
                  <c:v>1H08</c:v>
                </c:pt>
                <c:pt idx="3">
                  <c:v>2H08</c:v>
                </c:pt>
                <c:pt idx="4">
                  <c:v>1H09</c:v>
                </c:pt>
              </c:strCache>
            </c:strRef>
          </c:cat>
          <c:val>
            <c:numRef>
              <c:f>OSInfectionTrends!$B$4:$F$4</c:f>
              <c:numCache>
                <c:formatCode>0.0</c:formatCode>
                <c:ptCount val="5"/>
                <c:pt idx="0">
                  <c:v>5.7324675036920514</c:v>
                </c:pt>
                <c:pt idx="1">
                  <c:v>8.506978723079218</c:v>
                </c:pt>
                <c:pt idx="2">
                  <c:v>11.285764384764784</c:v>
                </c:pt>
                <c:pt idx="3">
                  <c:v>12.876629062290796</c:v>
                </c:pt>
                <c:pt idx="4">
                  <c:v>16.725163465040037</c:v>
                </c:pt>
              </c:numCache>
            </c:numRef>
          </c:val>
        </c:ser>
        <c:ser>
          <c:idx val="3"/>
          <c:order val="3"/>
          <c:tx>
            <c:strRef>
              <c:f>OSInfectionTrends!$A$5</c:f>
              <c:strCache>
                <c:ptCount val="1"/>
                <c:pt idx="0">
                  <c:v>Windows XP SP3 </c:v>
                </c:pt>
              </c:strCache>
            </c:strRef>
          </c:tx>
          <c:spPr>
            <a:ln w="88900">
              <a:solidFill>
                <a:srgbClr val="7030A0"/>
              </a:solidFill>
            </a:ln>
          </c:spPr>
          <c:marker>
            <c:symbol val="none"/>
          </c:marker>
          <c:cat>
            <c:strRef>
              <c:f>OSInfectionTrends!$B$1:$F$1</c:f>
              <c:strCache>
                <c:ptCount val="5"/>
                <c:pt idx="0">
                  <c:v>1H07</c:v>
                </c:pt>
                <c:pt idx="1">
                  <c:v>2H07</c:v>
                </c:pt>
                <c:pt idx="2">
                  <c:v>1H08</c:v>
                </c:pt>
                <c:pt idx="3">
                  <c:v>2H08</c:v>
                </c:pt>
                <c:pt idx="4">
                  <c:v>1H09</c:v>
                </c:pt>
              </c:strCache>
            </c:strRef>
          </c:cat>
          <c:val>
            <c:numRef>
              <c:f>OSInfectionTrends!$B$5:$F$5</c:f>
              <c:numCache>
                <c:formatCode>General</c:formatCode>
                <c:ptCount val="5"/>
                <c:pt idx="2" formatCode="0.0">
                  <c:v>9.5</c:v>
                </c:pt>
                <c:pt idx="3" formatCode="0.0">
                  <c:v>6.5344009175250255</c:v>
                </c:pt>
                <c:pt idx="4" formatCode="0.0">
                  <c:v>8.0451108252630732</c:v>
                </c:pt>
              </c:numCache>
            </c:numRef>
          </c:val>
        </c:ser>
        <c:ser>
          <c:idx val="4"/>
          <c:order val="4"/>
          <c:tx>
            <c:strRef>
              <c:f>OSInfectionTrends!$A$6</c:f>
              <c:strCache>
                <c:ptCount val="1"/>
                <c:pt idx="0">
                  <c:v>Windows Vista RTM</c:v>
                </c:pt>
              </c:strCache>
            </c:strRef>
          </c:tx>
          <c:spPr>
            <a:ln w="88900">
              <a:solidFill>
                <a:srgbClr val="FF7C80"/>
              </a:solidFill>
            </a:ln>
          </c:spPr>
          <c:marker>
            <c:symbol val="none"/>
          </c:marker>
          <c:cat>
            <c:strRef>
              <c:f>OSInfectionTrends!$B$1:$F$1</c:f>
              <c:strCache>
                <c:ptCount val="5"/>
                <c:pt idx="0">
                  <c:v>1H07</c:v>
                </c:pt>
                <c:pt idx="1">
                  <c:v>2H07</c:v>
                </c:pt>
                <c:pt idx="2">
                  <c:v>1H08</c:v>
                </c:pt>
                <c:pt idx="3">
                  <c:v>2H08</c:v>
                </c:pt>
                <c:pt idx="4">
                  <c:v>1H09</c:v>
                </c:pt>
              </c:strCache>
            </c:strRef>
          </c:cat>
          <c:val>
            <c:numRef>
              <c:f>OSInfectionTrends!$B$6:$F$6</c:f>
              <c:numCache>
                <c:formatCode>0.0</c:formatCode>
                <c:ptCount val="5"/>
                <c:pt idx="0">
                  <c:v>1.6229667869117521</c:v>
                </c:pt>
                <c:pt idx="1">
                  <c:v>3.1863090336062427</c:v>
                </c:pt>
                <c:pt idx="2">
                  <c:v>4.8688655377736341</c:v>
                </c:pt>
                <c:pt idx="3">
                  <c:v>3.6682096383878182</c:v>
                </c:pt>
                <c:pt idx="4">
                  <c:v>4.7750229373016913</c:v>
                </c:pt>
              </c:numCache>
            </c:numRef>
          </c:val>
        </c:ser>
        <c:ser>
          <c:idx val="5"/>
          <c:order val="5"/>
          <c:tx>
            <c:strRef>
              <c:f>OSInfectionTrends!$A$7</c:f>
              <c:strCache>
                <c:ptCount val="1"/>
                <c:pt idx="0">
                  <c:v>Windows Vista SP1</c:v>
                </c:pt>
              </c:strCache>
            </c:strRef>
          </c:tx>
          <c:spPr>
            <a:ln w="88900">
              <a:solidFill>
                <a:srgbClr val="00DA63"/>
              </a:solidFill>
            </a:ln>
          </c:spPr>
          <c:marker>
            <c:symbol val="none"/>
          </c:marker>
          <c:cat>
            <c:strRef>
              <c:f>OSInfectionTrends!$B$1:$F$1</c:f>
              <c:strCache>
                <c:ptCount val="5"/>
                <c:pt idx="0">
                  <c:v>1H07</c:v>
                </c:pt>
                <c:pt idx="1">
                  <c:v>2H07</c:v>
                </c:pt>
                <c:pt idx="2">
                  <c:v>1H08</c:v>
                </c:pt>
                <c:pt idx="3">
                  <c:v>2H08</c:v>
                </c:pt>
                <c:pt idx="4">
                  <c:v>1H09</c:v>
                </c:pt>
              </c:strCache>
            </c:strRef>
          </c:cat>
          <c:val>
            <c:numRef>
              <c:f>OSInfectionTrends!$B$7:$F$7</c:f>
              <c:numCache>
                <c:formatCode>General</c:formatCode>
                <c:ptCount val="5"/>
                <c:pt idx="3" formatCode="0.0">
                  <c:v>2.5704479126898527</c:v>
                </c:pt>
                <c:pt idx="4" formatCode="0.0">
                  <c:v>3.0572163118174251</c:v>
                </c:pt>
              </c:numCache>
            </c:numRef>
          </c:val>
        </c:ser>
        <c:marker val="1"/>
        <c:axId val="115451008"/>
        <c:axId val="120013568"/>
      </c:lineChart>
      <c:catAx>
        <c:axId val="115451008"/>
        <c:scaling>
          <c:orientation val="minMax"/>
        </c:scaling>
        <c:axPos val="b"/>
        <c:tickLblPos val="nextTo"/>
        <c:txPr>
          <a:bodyPr/>
          <a:lstStyle/>
          <a:p>
            <a:pPr>
              <a:defRPr sz="2000"/>
            </a:pPr>
            <a:endParaRPr lang="en-US"/>
          </a:p>
        </c:txPr>
        <c:crossAx val="120013568"/>
        <c:crosses val="autoZero"/>
        <c:auto val="1"/>
        <c:lblAlgn val="ctr"/>
        <c:lblOffset val="100"/>
      </c:catAx>
      <c:valAx>
        <c:axId val="120013568"/>
        <c:scaling>
          <c:orientation val="minMax"/>
        </c:scaling>
        <c:axPos val="l"/>
        <c:majorGridlines>
          <c:spPr>
            <a:ln>
              <a:solidFill>
                <a:schemeClr val="bg1"/>
              </a:solidFill>
            </a:ln>
          </c:spPr>
        </c:majorGridlines>
        <c:numFmt formatCode="0.0" sourceLinked="1"/>
        <c:tickLblPos val="nextTo"/>
        <c:txPr>
          <a:bodyPr/>
          <a:lstStyle/>
          <a:p>
            <a:pPr>
              <a:defRPr sz="2000"/>
            </a:pPr>
            <a:endParaRPr lang="en-US"/>
          </a:p>
        </c:txPr>
        <c:crossAx val="115451008"/>
        <c:crosses val="autoZero"/>
        <c:crossBetween val="between"/>
      </c:valAx>
    </c:plotArea>
    <c:legend>
      <c:legendPos val="r"/>
      <c:layout>
        <c:manualLayout>
          <c:xMode val="edge"/>
          <c:yMode val="edge"/>
          <c:x val="0.78418055555555555"/>
          <c:y val="4.2041222403309306E-2"/>
          <c:w val="0.20748611111111173"/>
          <c:h val="0.84110458761233398"/>
        </c:manualLayout>
      </c:layout>
      <c:txPr>
        <a:bodyPr/>
        <a:lstStyle/>
        <a:p>
          <a:pPr>
            <a:defRPr sz="2000"/>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4.3916666666666722E-2"/>
          <c:y val="1.5881605424515242E-2"/>
          <c:w val="0.95608333333333362"/>
          <c:h val="0.78744137541342363"/>
        </c:manualLayout>
      </c:layout>
      <c:bar3DChart>
        <c:barDir val="col"/>
        <c:grouping val="clustered"/>
        <c:ser>
          <c:idx val="1"/>
          <c:order val="0"/>
          <c:tx>
            <c:strRef>
              <c:f>OneCareVsFCSCats!$B$6</c:f>
              <c:strCache>
                <c:ptCount val="1"/>
                <c:pt idx="0">
                  <c:v>Forefront Client Security</c:v>
                </c:pt>
              </c:strCache>
            </c:strRef>
          </c:tx>
          <c:cat>
            <c:strRef>
              <c:f>OneCareVsFCSCats!$A$7:$A$16</c:f>
              <c:strCache>
                <c:ptCount val="10"/>
                <c:pt idx="0">
                  <c:v>Worms</c:v>
                </c:pt>
                <c:pt idx="1">
                  <c:v>Misc. Trojans</c:v>
                </c:pt>
                <c:pt idx="2">
                  <c:v>Misc. Potentially Unwanted Software</c:v>
                </c:pt>
                <c:pt idx="3">
                  <c:v>Trojan Downloaders &amp; Droppers</c:v>
                </c:pt>
                <c:pt idx="4">
                  <c:v>Viruses</c:v>
                </c:pt>
                <c:pt idx="5">
                  <c:v>Exploits</c:v>
                </c:pt>
                <c:pt idx="6">
                  <c:v>Password Stealers &amp; Monitoring Tools</c:v>
                </c:pt>
                <c:pt idx="7">
                  <c:v>Backdoors</c:v>
                </c:pt>
                <c:pt idx="8">
                  <c:v>Adware</c:v>
                </c:pt>
                <c:pt idx="9">
                  <c:v>Spyware</c:v>
                </c:pt>
              </c:strCache>
            </c:strRef>
          </c:cat>
          <c:val>
            <c:numRef>
              <c:f>OneCareVsFCSCats!$B$7:$B$16</c:f>
              <c:numCache>
                <c:formatCode>0.0%</c:formatCode>
                <c:ptCount val="10"/>
                <c:pt idx="0">
                  <c:v>0.57909999999999995</c:v>
                </c:pt>
                <c:pt idx="1">
                  <c:v>0.28330000000000038</c:v>
                </c:pt>
                <c:pt idx="2">
                  <c:v>0.23369999999999999</c:v>
                </c:pt>
                <c:pt idx="3">
                  <c:v>0.21080000000000004</c:v>
                </c:pt>
                <c:pt idx="4">
                  <c:v>0.12540000000000001</c:v>
                </c:pt>
                <c:pt idx="5">
                  <c:v>9.6700000000000022E-2</c:v>
                </c:pt>
                <c:pt idx="6">
                  <c:v>6.6500000000000004E-2</c:v>
                </c:pt>
                <c:pt idx="7">
                  <c:v>5.3600000000000002E-2</c:v>
                </c:pt>
                <c:pt idx="8">
                  <c:v>4.4600000000000022E-2</c:v>
                </c:pt>
                <c:pt idx="9">
                  <c:v>7.0000000000000114E-3</c:v>
                </c:pt>
              </c:numCache>
            </c:numRef>
          </c:val>
        </c:ser>
        <c:ser>
          <c:idx val="0"/>
          <c:order val="1"/>
          <c:tx>
            <c:strRef>
              <c:f>OneCareVsFCSCats!$C$6</c:f>
              <c:strCache>
                <c:ptCount val="1"/>
                <c:pt idx="0">
                  <c:v>Windows Live OneCare</c:v>
                </c:pt>
              </c:strCache>
            </c:strRef>
          </c:tx>
          <c:cat>
            <c:strRef>
              <c:f>OneCareVsFCSCats!$A$7:$A$16</c:f>
              <c:strCache>
                <c:ptCount val="10"/>
                <c:pt idx="0">
                  <c:v>Worms</c:v>
                </c:pt>
                <c:pt idx="1">
                  <c:v>Misc. Trojans</c:v>
                </c:pt>
                <c:pt idx="2">
                  <c:v>Misc. Potentially Unwanted Software</c:v>
                </c:pt>
                <c:pt idx="3">
                  <c:v>Trojan Downloaders &amp; Droppers</c:v>
                </c:pt>
                <c:pt idx="4">
                  <c:v>Viruses</c:v>
                </c:pt>
                <c:pt idx="5">
                  <c:v>Exploits</c:v>
                </c:pt>
                <c:pt idx="6">
                  <c:v>Password Stealers &amp; Monitoring Tools</c:v>
                </c:pt>
                <c:pt idx="7">
                  <c:v>Backdoors</c:v>
                </c:pt>
                <c:pt idx="8">
                  <c:v>Adware</c:v>
                </c:pt>
                <c:pt idx="9">
                  <c:v>Spyware</c:v>
                </c:pt>
              </c:strCache>
            </c:strRef>
          </c:cat>
          <c:val>
            <c:numRef>
              <c:f>OneCareVsFCSCats!$C$7:$C$16</c:f>
              <c:numCache>
                <c:formatCode>0.0%</c:formatCode>
                <c:ptCount val="10"/>
                <c:pt idx="0">
                  <c:v>0.1928</c:v>
                </c:pt>
                <c:pt idx="1">
                  <c:v>0.48110000000000008</c:v>
                </c:pt>
                <c:pt idx="2">
                  <c:v>0.24960000000000004</c:v>
                </c:pt>
                <c:pt idx="3">
                  <c:v>0.54930000000000001</c:v>
                </c:pt>
                <c:pt idx="4">
                  <c:v>0.13789999999999999</c:v>
                </c:pt>
                <c:pt idx="5">
                  <c:v>0.15150000000000041</c:v>
                </c:pt>
                <c:pt idx="6">
                  <c:v>4.9000000000000113E-2</c:v>
                </c:pt>
                <c:pt idx="7">
                  <c:v>4.3400000000000001E-2</c:v>
                </c:pt>
                <c:pt idx="8">
                  <c:v>0.1308</c:v>
                </c:pt>
                <c:pt idx="9">
                  <c:v>1.4900000000000005E-2</c:v>
                </c:pt>
              </c:numCache>
            </c:numRef>
          </c:val>
        </c:ser>
        <c:gapWidth val="50"/>
        <c:shape val="box"/>
        <c:axId val="120429184"/>
        <c:axId val="120652928"/>
        <c:axId val="0"/>
      </c:bar3DChart>
      <c:catAx>
        <c:axId val="120429184"/>
        <c:scaling>
          <c:orientation val="minMax"/>
        </c:scaling>
        <c:axPos val="b"/>
        <c:tickLblPos val="nextTo"/>
        <c:txPr>
          <a:bodyPr rot="-1680000"/>
          <a:lstStyle/>
          <a:p>
            <a:pPr>
              <a:defRPr sz="1400"/>
            </a:pPr>
            <a:endParaRPr lang="en-US"/>
          </a:p>
        </c:txPr>
        <c:crossAx val="120652928"/>
        <c:crosses val="autoZero"/>
        <c:auto val="1"/>
        <c:lblAlgn val="ctr"/>
        <c:lblOffset val="100"/>
      </c:catAx>
      <c:valAx>
        <c:axId val="120652928"/>
        <c:scaling>
          <c:orientation val="minMax"/>
        </c:scaling>
        <c:axPos val="l"/>
        <c:majorGridlines>
          <c:spPr>
            <a:ln>
              <a:solidFill>
                <a:srgbClr val="000000"/>
              </a:solidFill>
            </a:ln>
          </c:spPr>
        </c:majorGridlines>
        <c:numFmt formatCode="0%" sourceLinked="0"/>
        <c:tickLblPos val="nextTo"/>
        <c:txPr>
          <a:bodyPr/>
          <a:lstStyle/>
          <a:p>
            <a:pPr>
              <a:defRPr sz="2000"/>
            </a:pPr>
            <a:endParaRPr lang="en-US"/>
          </a:p>
        </c:txPr>
        <c:crossAx val="120429184"/>
        <c:crosses val="autoZero"/>
        <c:crossBetween val="between"/>
        <c:majorUnit val="0.2"/>
      </c:valAx>
    </c:plotArea>
    <c:legend>
      <c:legendPos val="b"/>
      <c:layout/>
      <c:overlay val="1"/>
      <c:txPr>
        <a:bodyPr/>
        <a:lstStyle/>
        <a:p>
          <a:pPr>
            <a:defRPr sz="2000"/>
          </a:pPr>
          <a:endParaRPr lang="en-US"/>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GB"/>
  <c:chart>
    <c:view3D>
      <c:perspective val="30"/>
    </c:view3D>
    <c:plotArea>
      <c:layout>
        <c:manualLayout>
          <c:layoutTarget val="inner"/>
          <c:xMode val="edge"/>
          <c:yMode val="edge"/>
          <c:x val="5.5195538057742834E-2"/>
          <c:y val="2.010063574414923E-2"/>
          <c:w val="0.84764129483814976"/>
          <c:h val="0.88988025253342795"/>
        </c:manualLayout>
      </c:layout>
      <c:bar3DChart>
        <c:barDir val="col"/>
        <c:grouping val="percentStacked"/>
        <c:ser>
          <c:idx val="0"/>
          <c:order val="0"/>
          <c:tx>
            <c:strRef>
              <c:f>FOSEFilterTrend!$B$1</c:f>
              <c:strCache>
                <c:ptCount val="1"/>
                <c:pt idx="0">
                  <c:v>Edge Filtered</c:v>
                </c:pt>
              </c:strCache>
            </c:strRef>
          </c:tx>
          <c:cat>
            <c:strRef>
              <c:f>FOSEFilterTrend!$A$2:$A$8</c:f>
              <c:strCache>
                <c:ptCount val="7"/>
                <c:pt idx="0">
                  <c:v>1H06</c:v>
                </c:pt>
                <c:pt idx="1">
                  <c:v>2H06</c:v>
                </c:pt>
                <c:pt idx="2">
                  <c:v>1H07</c:v>
                </c:pt>
                <c:pt idx="3">
                  <c:v>2H07</c:v>
                </c:pt>
                <c:pt idx="4">
                  <c:v>1H08</c:v>
                </c:pt>
                <c:pt idx="5">
                  <c:v>2H08</c:v>
                </c:pt>
                <c:pt idx="6">
                  <c:v>1H09</c:v>
                </c:pt>
              </c:strCache>
            </c:strRef>
          </c:cat>
          <c:val>
            <c:numRef>
              <c:f>FOSEFilterTrend!$B$2:$B$8</c:f>
              <c:numCache>
                <c:formatCode>_(* #,##0_);_(* \(#,##0\);_(* "-"??_);_(@_)</c:formatCode>
                <c:ptCount val="7"/>
                <c:pt idx="0">
                  <c:v>24129798225</c:v>
                </c:pt>
                <c:pt idx="1">
                  <c:v>43525744794</c:v>
                </c:pt>
                <c:pt idx="2">
                  <c:v>68635872081</c:v>
                </c:pt>
                <c:pt idx="3">
                  <c:v>318347000000</c:v>
                </c:pt>
                <c:pt idx="4">
                  <c:v>580880000000</c:v>
                </c:pt>
                <c:pt idx="5">
                  <c:v>378548000000</c:v>
                </c:pt>
                <c:pt idx="6">
                  <c:v>321401000000</c:v>
                </c:pt>
              </c:numCache>
            </c:numRef>
          </c:val>
        </c:ser>
        <c:ser>
          <c:idx val="1"/>
          <c:order val="1"/>
          <c:tx>
            <c:strRef>
              <c:f>FOSEFilterTrend!$C$1</c:f>
              <c:strCache>
                <c:ptCount val="1"/>
                <c:pt idx="0">
                  <c:v>Content Filtered</c:v>
                </c:pt>
              </c:strCache>
            </c:strRef>
          </c:tx>
          <c:cat>
            <c:strRef>
              <c:f>FOSEFilterTrend!$A$2:$A$8</c:f>
              <c:strCache>
                <c:ptCount val="7"/>
                <c:pt idx="0">
                  <c:v>1H06</c:v>
                </c:pt>
                <c:pt idx="1">
                  <c:v>2H06</c:v>
                </c:pt>
                <c:pt idx="2">
                  <c:v>1H07</c:v>
                </c:pt>
                <c:pt idx="3">
                  <c:v>2H07</c:v>
                </c:pt>
                <c:pt idx="4">
                  <c:v>1H08</c:v>
                </c:pt>
                <c:pt idx="5">
                  <c:v>2H08</c:v>
                </c:pt>
                <c:pt idx="6">
                  <c:v>1H09</c:v>
                </c:pt>
              </c:strCache>
            </c:strRef>
          </c:cat>
          <c:val>
            <c:numRef>
              <c:f>FOSEFilterTrend!$C$2:$C$8</c:f>
              <c:numCache>
                <c:formatCode>_(* #,##0_);_(* \(#,##0\);_(* "-"??_);_(@_)</c:formatCode>
                <c:ptCount val="7"/>
                <c:pt idx="0">
                  <c:v>14577926078</c:v>
                </c:pt>
                <c:pt idx="1">
                  <c:v>23680301884</c:v>
                </c:pt>
                <c:pt idx="2">
                  <c:v>25787163584</c:v>
                </c:pt>
                <c:pt idx="3">
                  <c:v>30829401474</c:v>
                </c:pt>
                <c:pt idx="4">
                  <c:v>47807852648</c:v>
                </c:pt>
                <c:pt idx="5">
                  <c:v>31990698220</c:v>
                </c:pt>
                <c:pt idx="6">
                  <c:v>9061458504</c:v>
                </c:pt>
              </c:numCache>
            </c:numRef>
          </c:val>
        </c:ser>
        <c:ser>
          <c:idx val="2"/>
          <c:order val="2"/>
          <c:tx>
            <c:strRef>
              <c:f>FOSEFilterTrend!$D$1</c:f>
              <c:strCache>
                <c:ptCount val="1"/>
                <c:pt idx="0">
                  <c:v>Delivered</c:v>
                </c:pt>
              </c:strCache>
            </c:strRef>
          </c:tx>
          <c:cat>
            <c:strRef>
              <c:f>FOSEFilterTrend!$A$2:$A$8</c:f>
              <c:strCache>
                <c:ptCount val="7"/>
                <c:pt idx="0">
                  <c:v>1H06</c:v>
                </c:pt>
                <c:pt idx="1">
                  <c:v>2H06</c:v>
                </c:pt>
                <c:pt idx="2">
                  <c:v>1H07</c:v>
                </c:pt>
                <c:pt idx="3">
                  <c:v>2H07</c:v>
                </c:pt>
                <c:pt idx="4">
                  <c:v>1H08</c:v>
                </c:pt>
                <c:pt idx="5">
                  <c:v>2H08</c:v>
                </c:pt>
                <c:pt idx="6">
                  <c:v>1H09</c:v>
                </c:pt>
              </c:strCache>
            </c:strRef>
          </c:cat>
          <c:val>
            <c:numRef>
              <c:f>FOSEFilterTrend!$D$2:$D$8</c:f>
              <c:numCache>
                <c:formatCode>_(* #,##0_);_(* \(#,##0\);_(* "-"??_);_(@_)</c:formatCode>
                <c:ptCount val="7"/>
                <c:pt idx="0">
                  <c:v>4528105669</c:v>
                </c:pt>
                <c:pt idx="1">
                  <c:v>5212802304</c:v>
                </c:pt>
                <c:pt idx="2">
                  <c:v>5413855508</c:v>
                </c:pt>
                <c:pt idx="3">
                  <c:v>6180769606</c:v>
                </c:pt>
                <c:pt idx="4">
                  <c:v>8045450768</c:v>
                </c:pt>
                <c:pt idx="5">
                  <c:v>8898763055</c:v>
                </c:pt>
                <c:pt idx="6">
                  <c:v>7928760716</c:v>
                </c:pt>
              </c:numCache>
            </c:numRef>
          </c:val>
        </c:ser>
        <c:gapWidth val="50"/>
        <c:shape val="box"/>
        <c:axId val="123024128"/>
        <c:axId val="123025664"/>
        <c:axId val="0"/>
      </c:bar3DChart>
      <c:catAx>
        <c:axId val="123024128"/>
        <c:scaling>
          <c:orientation val="minMax"/>
        </c:scaling>
        <c:axPos val="b"/>
        <c:tickLblPos val="nextTo"/>
        <c:txPr>
          <a:bodyPr/>
          <a:lstStyle/>
          <a:p>
            <a:pPr>
              <a:defRPr sz="2000"/>
            </a:pPr>
            <a:endParaRPr lang="en-US"/>
          </a:p>
        </c:txPr>
        <c:crossAx val="123025664"/>
        <c:crosses val="autoZero"/>
        <c:auto val="1"/>
        <c:lblAlgn val="ctr"/>
        <c:lblOffset val="100"/>
      </c:catAx>
      <c:valAx>
        <c:axId val="123025664"/>
        <c:scaling>
          <c:orientation val="minMax"/>
        </c:scaling>
        <c:axPos val="l"/>
        <c:majorGridlines>
          <c:spPr>
            <a:ln>
              <a:solidFill>
                <a:srgbClr val="000000"/>
              </a:solidFill>
            </a:ln>
          </c:spPr>
        </c:majorGridlines>
        <c:numFmt formatCode="0%" sourceLinked="1"/>
        <c:tickLblPos val="nextTo"/>
        <c:txPr>
          <a:bodyPr/>
          <a:lstStyle/>
          <a:p>
            <a:pPr>
              <a:defRPr sz="2000"/>
            </a:pPr>
            <a:endParaRPr lang="en-US"/>
          </a:p>
        </c:txPr>
        <c:crossAx val="123024128"/>
        <c:crosses val="autoZero"/>
        <c:crossBetween val="between"/>
      </c:valAx>
    </c:plotArea>
    <c:legend>
      <c:legendPos val="r"/>
      <c:layout>
        <c:manualLayout>
          <c:xMode val="edge"/>
          <c:yMode val="edge"/>
          <c:x val="0.84518963254593205"/>
          <c:y val="0.21798531512674849"/>
          <c:w val="0.14647703412073498"/>
          <c:h val="0.51339623686279723"/>
        </c:manualLayout>
      </c:layout>
      <c:txPr>
        <a:bodyPr/>
        <a:lstStyle/>
        <a:p>
          <a:pPr>
            <a:defRPr sz="2000"/>
          </a:pPr>
          <a:endParaRPr lang="en-US"/>
        </a:p>
      </c:txPr>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GB"/>
  <c:chart>
    <c:autoTitleDeleted val="1"/>
    <c:view3D>
      <c:rotX val="30"/>
      <c:perspective val="30"/>
    </c:view3D>
    <c:plotArea>
      <c:layout>
        <c:manualLayout>
          <c:layoutTarget val="inner"/>
          <c:xMode val="edge"/>
          <c:yMode val="edge"/>
          <c:x val="0.22916666666666666"/>
          <c:y val="0.33787616170620483"/>
          <c:w val="0.59166666666666656"/>
          <c:h val="0.56440127981120458"/>
        </c:manualLayout>
      </c:layout>
      <c:pie3DChart>
        <c:varyColors val="1"/>
        <c:ser>
          <c:idx val="1"/>
          <c:order val="1"/>
          <c:tx>
            <c:strRef>
              <c:f>SpamCats1H09!$C$1</c:f>
              <c:strCache>
                <c:ptCount val="1"/>
                <c:pt idx="0">
                  <c:v>Pct</c:v>
                </c:pt>
              </c:strCache>
            </c:strRef>
          </c:tx>
          <c:dLbls>
            <c:numFmt formatCode="0.0%" sourceLinked="0"/>
            <c:txPr>
              <a:bodyPr/>
              <a:lstStyle/>
              <a:p>
                <a:pPr>
                  <a:defRPr sz="2000"/>
                </a:pPr>
                <a:endParaRPr lang="en-US"/>
              </a:p>
            </c:txPr>
            <c:showCatName val="1"/>
            <c:showPercent val="1"/>
            <c:showLeaderLines val="1"/>
          </c:dLbls>
          <c:cat>
            <c:strRef>
              <c:f>SpamCats1H09!$A$2:$A$15</c:f>
              <c:strCache>
                <c:ptCount val="14"/>
                <c:pt idx="0">
                  <c:v>Pharmacy - Non-Sexual</c:v>
                </c:pt>
                <c:pt idx="1">
                  <c:v>Non-Pharmacy Product Ads</c:v>
                </c:pt>
                <c:pt idx="2">
                  <c:v>Pharmacy - Sexual</c:v>
                </c:pt>
                <c:pt idx="3">
                  <c:v>Dating/Sexually Explicit Material</c:v>
                </c:pt>
                <c:pt idx="4">
                  <c:v>Image Only</c:v>
                </c:pt>
                <c:pt idx="5">
                  <c:v>419 Scams</c:v>
                </c:pt>
                <c:pt idx="6">
                  <c:v>Fraudulent Diplomas</c:v>
                </c:pt>
                <c:pt idx="7">
                  <c:v>Financial</c:v>
                </c:pt>
                <c:pt idx="8">
                  <c:v>Gambling</c:v>
                </c:pt>
                <c:pt idx="9">
                  <c:v>Malware</c:v>
                </c:pt>
                <c:pt idx="10">
                  <c:v>Get Rich Quick</c:v>
                </c:pt>
                <c:pt idx="11">
                  <c:v>Phishing</c:v>
                </c:pt>
                <c:pt idx="12">
                  <c:v>Stock</c:v>
                </c:pt>
                <c:pt idx="13">
                  <c:v>Software</c:v>
                </c:pt>
              </c:strCache>
            </c:strRef>
          </c:cat>
          <c:val>
            <c:numRef>
              <c:f>SpamCats1H09!$C$2:$C$15</c:f>
              <c:numCache>
                <c:formatCode>0.0%</c:formatCode>
                <c:ptCount val="14"/>
                <c:pt idx="0">
                  <c:v>0.40513404266500275</c:v>
                </c:pt>
                <c:pt idx="1">
                  <c:v>0.20941290277050845</c:v>
                </c:pt>
                <c:pt idx="2">
                  <c:v>7.8073184982962202E-2</c:v>
                </c:pt>
                <c:pt idx="3">
                  <c:v>5.6707679213378132E-2</c:v>
                </c:pt>
                <c:pt idx="4">
                  <c:v>5.3563217305207904E-2</c:v>
                </c:pt>
                <c:pt idx="5">
                  <c:v>4.0956400626102493E-2</c:v>
                </c:pt>
                <c:pt idx="6">
                  <c:v>3.1766063669273606E-2</c:v>
                </c:pt>
                <c:pt idx="7">
                  <c:v>3.002144693236385E-2</c:v>
                </c:pt>
                <c:pt idx="8">
                  <c:v>2.2124307024497802E-2</c:v>
                </c:pt>
                <c:pt idx="9">
                  <c:v>2.1002451354520477E-2</c:v>
                </c:pt>
                <c:pt idx="10">
                  <c:v>1.8080308374513441E-2</c:v>
                </c:pt>
                <c:pt idx="11">
                  <c:v>1.8029644392943266E-2</c:v>
                </c:pt>
                <c:pt idx="12">
                  <c:v>8.8029511615198147E-3</c:v>
                </c:pt>
                <c:pt idx="13">
                  <c:v>6.3253995272063764E-3</c:v>
                </c:pt>
              </c:numCache>
            </c:numRef>
          </c:val>
        </c:ser>
        <c:ser>
          <c:idx val="0"/>
          <c:order val="0"/>
          <c:tx>
            <c:strRef>
              <c:f>SpamCats1H09!$B$1</c:f>
              <c:strCache>
                <c:ptCount val="1"/>
                <c:pt idx="0">
                  <c:v>Total</c:v>
                </c:pt>
              </c:strCache>
            </c:strRef>
          </c:tx>
          <c:dLbls>
            <c:showCatName val="1"/>
            <c:showPercent val="1"/>
            <c:showLeaderLines val="1"/>
          </c:dLbls>
          <c:cat>
            <c:strRef>
              <c:f>SpamCats1H09!$A$2:$A$15</c:f>
              <c:strCache>
                <c:ptCount val="14"/>
                <c:pt idx="0">
                  <c:v>Pharmacy - Non-Sexual</c:v>
                </c:pt>
                <c:pt idx="1">
                  <c:v>Non-Pharmacy Product Ads</c:v>
                </c:pt>
                <c:pt idx="2">
                  <c:v>Pharmacy - Sexual</c:v>
                </c:pt>
                <c:pt idx="3">
                  <c:v>Dating/Sexually Explicit Material</c:v>
                </c:pt>
                <c:pt idx="4">
                  <c:v>Image Only</c:v>
                </c:pt>
                <c:pt idx="5">
                  <c:v>419 Scams</c:v>
                </c:pt>
                <c:pt idx="6">
                  <c:v>Fraudulent Diplomas</c:v>
                </c:pt>
                <c:pt idx="7">
                  <c:v>Financial</c:v>
                </c:pt>
                <c:pt idx="8">
                  <c:v>Gambling</c:v>
                </c:pt>
                <c:pt idx="9">
                  <c:v>Malware</c:v>
                </c:pt>
                <c:pt idx="10">
                  <c:v>Get Rich Quick</c:v>
                </c:pt>
                <c:pt idx="11">
                  <c:v>Phishing</c:v>
                </c:pt>
                <c:pt idx="12">
                  <c:v>Stock</c:v>
                </c:pt>
                <c:pt idx="13">
                  <c:v>Software</c:v>
                </c:pt>
              </c:strCache>
            </c:strRef>
          </c:cat>
          <c:val>
            <c:numRef>
              <c:f>SpamCats1H09!$B$2:$B$15</c:f>
            </c:numRef>
          </c:val>
        </c:ser>
        <c:dLbls>
          <c:showCatName val="1"/>
          <c:showPercent val="1"/>
        </c:dLbls>
      </c:pie3DChart>
    </c:plotArea>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manualLayout>
          <c:layoutTarget val="inner"/>
          <c:xMode val="edge"/>
          <c:yMode val="edge"/>
          <c:x val="0.20833333333333395"/>
          <c:y val="0.31156362399144738"/>
          <c:w val="0.6194444444444468"/>
          <c:h val="0.58380917663069964"/>
        </c:manualLayout>
      </c:layout>
      <c:pie3DChart>
        <c:varyColors val="1"/>
        <c:ser>
          <c:idx val="0"/>
          <c:order val="0"/>
          <c:dLbls>
            <c:numFmt formatCode="0.0%" sourceLinked="0"/>
            <c:txPr>
              <a:bodyPr/>
              <a:lstStyle/>
              <a:p>
                <a:pPr>
                  <a:defRPr sz="2000"/>
                </a:pPr>
                <a:endParaRPr lang="en-US"/>
              </a:p>
            </c:txPr>
            <c:showCatName val="1"/>
            <c:showPercent val="1"/>
            <c:showLeaderLines val="1"/>
          </c:dLbls>
          <c:cat>
            <c:strRef>
              <c:f>SpamGeoTotal!$A$2:$A$8</c:f>
              <c:strCache>
                <c:ptCount val="7"/>
                <c:pt idx="0">
                  <c:v>North America</c:v>
                </c:pt>
                <c:pt idx="1">
                  <c:v>Asia</c:v>
                </c:pt>
                <c:pt idx="2">
                  <c:v>Europe</c:v>
                </c:pt>
                <c:pt idx="3">
                  <c:v>South America</c:v>
                </c:pt>
                <c:pt idx="4">
                  <c:v>Central America</c:v>
                </c:pt>
                <c:pt idx="5">
                  <c:v>Oceania</c:v>
                </c:pt>
                <c:pt idx="6">
                  <c:v>Africa</c:v>
                </c:pt>
              </c:strCache>
            </c:strRef>
          </c:cat>
          <c:val>
            <c:numRef>
              <c:f>SpamGeoTotal!$B$2:$B$8</c:f>
              <c:numCache>
                <c:formatCode>0.0%</c:formatCode>
                <c:ptCount val="7"/>
                <c:pt idx="0">
                  <c:v>0.33430000000000215</c:v>
                </c:pt>
                <c:pt idx="1">
                  <c:v>0.30250000000000032</c:v>
                </c:pt>
                <c:pt idx="2">
                  <c:v>0.23790000000000044</c:v>
                </c:pt>
                <c:pt idx="3">
                  <c:v>9.8300000000000026E-2</c:v>
                </c:pt>
                <c:pt idx="4">
                  <c:v>1.4900000000000005E-2</c:v>
                </c:pt>
                <c:pt idx="5">
                  <c:v>1.1700000000000068E-2</c:v>
                </c:pt>
                <c:pt idx="6">
                  <c:v>5.0000000000000034E-4</c:v>
                </c:pt>
              </c:numCache>
            </c:numRef>
          </c:val>
        </c:ser>
        <c:dLbls>
          <c:showCatName val="1"/>
          <c:showPercent val="1"/>
        </c:dLbls>
      </c:pie3DChart>
    </c:plotArea>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manualLayout>
          <c:layoutTarget val="inner"/>
          <c:xMode val="edge"/>
          <c:yMode val="edge"/>
          <c:x val="2.6422618449930503E-3"/>
          <c:y val="3.8574167768709258E-4"/>
          <c:w val="0.99731798332346278"/>
          <c:h val="0.99652789960679444"/>
        </c:manualLayout>
      </c:layout>
      <c:pie3DChart>
        <c:varyColors val="1"/>
        <c:ser>
          <c:idx val="0"/>
          <c:order val="0"/>
          <c:tx>
            <c:strRef>
              <c:f>Sheet1!$B$1</c:f>
              <c:strCache>
                <c:ptCount val="1"/>
                <c:pt idx="0">
                  <c:v>Column2</c:v>
                </c:pt>
              </c:strCache>
            </c:strRef>
          </c:tx>
          <c:explosion val="25"/>
          <c:dLbls>
            <c:dLbl>
              <c:idx val="0"/>
              <c:spPr/>
              <c:txPr>
                <a:bodyPr/>
                <a:lstStyle/>
                <a:p>
                  <a:pPr>
                    <a:defRPr sz="1400" b="1">
                      <a:solidFill>
                        <a:schemeClr val="bg1"/>
                      </a:solidFill>
                    </a:defRPr>
                  </a:pPr>
                  <a:endParaRPr lang="en-US"/>
                </a:p>
              </c:txPr>
            </c:dLbl>
            <c:dLbl>
              <c:idx val="1"/>
              <c:spPr/>
              <c:txPr>
                <a:bodyPr/>
                <a:lstStyle/>
                <a:p>
                  <a:pPr>
                    <a:defRPr sz="1300"/>
                  </a:pPr>
                  <a:endParaRPr lang="en-US"/>
                </a:p>
              </c:txPr>
            </c:dLbl>
            <c:dLbl>
              <c:idx val="9"/>
              <c:layout>
                <c:manualLayout>
                  <c:x val="0.2515388603478344"/>
                  <c:y val="2.6646796929972582E-3"/>
                </c:manualLayout>
              </c:layout>
              <c:showVal val="1"/>
              <c:showCatName val="1"/>
            </c:dLbl>
            <c:txPr>
              <a:bodyPr/>
              <a:lstStyle/>
              <a:p>
                <a:pPr>
                  <a:defRPr sz="1400"/>
                </a:pPr>
                <a:endParaRPr lang="en-US"/>
              </a:p>
            </c:txPr>
            <c:showVal val="1"/>
            <c:showCatName val="1"/>
            <c:showLeaderLines val="1"/>
          </c:dLbls>
          <c:cat>
            <c:strRef>
              <c:f>Sheet1!$A$2:$A$11</c:f>
              <c:strCache>
                <c:ptCount val="10"/>
                <c:pt idx="0">
                  <c:v>Misc. Trojans</c:v>
                </c:pt>
                <c:pt idx="1">
                  <c:v>Trojan Downloaders &amp; Droppers</c:v>
                </c:pt>
                <c:pt idx="2">
                  <c:v>Adware</c:v>
                </c:pt>
                <c:pt idx="3">
                  <c:v>Misc. Potentially Unwanted Software</c:v>
                </c:pt>
                <c:pt idx="4">
                  <c:v>Worms</c:v>
                </c:pt>
                <c:pt idx="5">
                  <c:v>Backdoors</c:v>
                </c:pt>
                <c:pt idx="6">
                  <c:v>Password Stealers &amp; Monitoring Tools</c:v>
                </c:pt>
                <c:pt idx="7">
                  <c:v>Viruses</c:v>
                </c:pt>
                <c:pt idx="8">
                  <c:v>Spyware</c:v>
                </c:pt>
                <c:pt idx="9">
                  <c:v>Exploits</c:v>
                </c:pt>
              </c:strCache>
            </c:strRef>
          </c:cat>
          <c:val>
            <c:numRef>
              <c:f>Sheet1!$B$2:$B$11</c:f>
              <c:numCache>
                <c:formatCode>0.0%</c:formatCode>
                <c:ptCount val="10"/>
                <c:pt idx="0">
                  <c:v>0.3950245813657311</c:v>
                </c:pt>
                <c:pt idx="1">
                  <c:v>0.18735507008270991</c:v>
                </c:pt>
                <c:pt idx="2">
                  <c:v>0.12951219054235544</c:v>
                </c:pt>
                <c:pt idx="3">
                  <c:v>9.6018319454484594E-2</c:v>
                </c:pt>
                <c:pt idx="4">
                  <c:v>6.7397692387131003E-2</c:v>
                </c:pt>
                <c:pt idx="5">
                  <c:v>4.4955265356703723E-2</c:v>
                </c:pt>
                <c:pt idx="6">
                  <c:v>4.2340659237492723E-2</c:v>
                </c:pt>
                <c:pt idx="7">
                  <c:v>2.0770549927867591E-2</c:v>
                </c:pt>
                <c:pt idx="8">
                  <c:v>1.0693911144074026E-2</c:v>
                </c:pt>
                <c:pt idx="9">
                  <c:v>5.931760501453648E-3</c:v>
                </c:pt>
              </c:numCache>
            </c:numRef>
          </c:val>
        </c:ser>
      </c:pie3DChart>
    </c:plotArea>
    <c:plotVisOnly val="1"/>
  </c:chart>
  <c:txPr>
    <a:bodyPr/>
    <a:lstStyle/>
    <a:p>
      <a:pPr>
        <a:defRPr sz="16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GB"/>
  <c:chart>
    <c:autoTitleDeleted val="1"/>
    <c:view3D>
      <c:rotX val="30"/>
      <c:perspective val="30"/>
    </c:view3D>
    <c:plotArea>
      <c:layout>
        <c:manualLayout>
          <c:layoutTarget val="inner"/>
          <c:xMode val="edge"/>
          <c:yMode val="edge"/>
          <c:x val="0.16295822886082395"/>
          <c:y val="9.4696855421171483E-2"/>
          <c:w val="0.71098657995044656"/>
          <c:h val="0.68825781708118028"/>
        </c:manualLayout>
      </c:layout>
      <c:pie3DChart>
        <c:varyColors val="1"/>
        <c:ser>
          <c:idx val="0"/>
          <c:order val="0"/>
          <c:dLbls>
            <c:dLbl>
              <c:idx val="2"/>
              <c:layout>
                <c:manualLayout>
                  <c:x val="2.6262795275590552E-2"/>
                  <c:y val="-0.11744840219278085"/>
                </c:manualLayout>
              </c:layout>
              <c:showCatName val="1"/>
              <c:showPercent val="1"/>
            </c:dLbl>
            <c:dLbl>
              <c:idx val="10"/>
              <c:layout>
                <c:manualLayout>
                  <c:x val="-4.7411909448818908E-2"/>
                  <c:y val="-0.19197771523595036"/>
                </c:manualLayout>
              </c:layout>
              <c:showCatName val="1"/>
              <c:showPercent val="1"/>
            </c:dLbl>
            <c:numFmt formatCode="0.0%" sourceLinked="0"/>
            <c:txPr>
              <a:bodyPr/>
              <a:lstStyle/>
              <a:p>
                <a:pPr>
                  <a:defRPr sz="1400"/>
                </a:pPr>
                <a:endParaRPr lang="en-US"/>
              </a:p>
            </c:txPr>
            <c:showCatName val="1"/>
            <c:showPercent val="1"/>
            <c:showLeaderLines val="1"/>
          </c:dLbls>
          <c:cat>
            <c:strRef>
              <c:f>ExpBrowser!$A$4:$A$15</c:f>
              <c:strCache>
                <c:ptCount val="12"/>
                <c:pt idx="0">
                  <c:v>CVE-2007-0071 (Adobe Flash Player)</c:v>
                </c:pt>
                <c:pt idx="1">
                  <c:v>Ourgame_GLIEDown2</c:v>
                </c:pt>
                <c:pt idx="2">
                  <c:v>CVE-2009-0075/MS09-002 (Microsoft Internet Explorer)</c:v>
                </c:pt>
                <c:pt idx="3">
                  <c:v>CVE-2007-4816: BaoFeng_Storm2</c:v>
                </c:pt>
                <c:pt idx="4">
                  <c:v>CVE-2007-5601 (RealNetworks RealPlayer)</c:v>
                </c:pt>
                <c:pt idx="5">
                  <c:v>GLChat_startNotify</c:v>
                </c:pt>
                <c:pt idx="6">
                  <c:v>CVE-2006-0003/MS06-014 (Microsoft Data Access Components)</c:v>
                </c:pt>
                <c:pt idx="7">
                  <c:v>CVE-2007-5892: SSReader_pdg2</c:v>
                </c:pt>
                <c:pt idx="8">
                  <c:v>CVE-2008-6442: Sina_Dloader</c:v>
                </c:pt>
                <c:pt idx="9">
                  <c:v>CVE-2009-0927 (Adobe Reader)</c:v>
                </c:pt>
                <c:pt idx="10">
                  <c:v>CVE-2007-4105: Baidu_SobaSearchBar</c:v>
                </c:pt>
                <c:pt idx="11">
                  <c:v>Other</c:v>
                </c:pt>
              </c:strCache>
            </c:strRef>
          </c:cat>
          <c:val>
            <c:numRef>
              <c:f>ExpBrowser!$B$4:$B$15</c:f>
              <c:numCache>
                <c:formatCode>General</c:formatCode>
                <c:ptCount val="12"/>
                <c:pt idx="0">
                  <c:v>4239</c:v>
                </c:pt>
                <c:pt idx="1">
                  <c:v>2411</c:v>
                </c:pt>
                <c:pt idx="2">
                  <c:v>1924</c:v>
                </c:pt>
                <c:pt idx="3">
                  <c:v>1568</c:v>
                </c:pt>
                <c:pt idx="4">
                  <c:v>1187</c:v>
                </c:pt>
                <c:pt idx="5">
                  <c:v>1163</c:v>
                </c:pt>
                <c:pt idx="6">
                  <c:v>1081</c:v>
                </c:pt>
                <c:pt idx="7">
                  <c:v>1048</c:v>
                </c:pt>
                <c:pt idx="8">
                  <c:v>948</c:v>
                </c:pt>
                <c:pt idx="9">
                  <c:v>766</c:v>
                </c:pt>
                <c:pt idx="10">
                  <c:v>736</c:v>
                </c:pt>
                <c:pt idx="11">
                  <c:v>7151</c:v>
                </c:pt>
              </c:numCache>
            </c:numRef>
          </c:val>
        </c:ser>
        <c:dLbls>
          <c:showCatName val="1"/>
          <c:showPercent val="1"/>
        </c:dLbls>
      </c:pie3DChart>
    </c:plotArea>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11/9/2009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its206_malcolmson.pptx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sz="1200" kern="1200" baseline="0" dirty="0" smtClean="0">
              <a:solidFill>
                <a:schemeClr val="tx1"/>
              </a:solidFill>
              <a:latin typeface="+mn-lt"/>
              <a:ea typeface="+mn-ea"/>
              <a:cs typeface="+mn-cs"/>
            </a:endParaRPr>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sz="1200" kern="1200" baseline="0" dirty="0" smtClean="0">
              <a:solidFill>
                <a:schemeClr val="tx1"/>
              </a:solidFill>
              <a:latin typeface="+mn-lt"/>
              <a:ea typeface="+mn-ea"/>
              <a:cs typeface="+mn-cs"/>
            </a:endParaRPr>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a:bodyPr>
          <a:lstStyle/>
          <a:p>
            <a:endParaRPr lang="en-US" dirty="0" smtClean="0"/>
          </a:p>
        </p:txBody>
      </p:sp>
      <p:sp>
        <p:nvSpPr>
          <p:cNvPr id="10244" name="Slide Number Placeholder 3"/>
          <p:cNvSpPr txBox="1">
            <a:spLocks noGrp="1"/>
          </p:cNvSpPr>
          <p:nvPr/>
        </p:nvSpPr>
        <p:spPr bwMode="auto">
          <a:xfrm>
            <a:off x="3884853" y="8685863"/>
            <a:ext cx="2971593" cy="456575"/>
          </a:xfrm>
          <a:prstGeom prst="rect">
            <a:avLst/>
          </a:prstGeom>
          <a:noFill/>
          <a:ln>
            <a:miter lim="800000"/>
            <a:headEnd/>
            <a:tailEnd/>
          </a:ln>
        </p:spPr>
        <p:txBody>
          <a:bodyPr lIns="91420" tIns="45711" rIns="91420" bIns="45711"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smtClean="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b="1" dirty="0" smtClean="0"/>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Footer Placeholder 3"/>
          <p:cNvSpPr>
            <a:spLocks noGrp="1"/>
          </p:cNvSpPr>
          <p:nvPr>
            <p:ph type="ftr" sz="quarter" idx="10"/>
          </p:nvPr>
        </p:nvSpPr>
        <p:spPr/>
        <p:txBody>
          <a:bodyPr/>
          <a:lstStyle/>
          <a:p>
            <a:endParaRPr lang="en-US" dirty="0" smtClean="0"/>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endParaRPr lang="en-US" sz="1200" kern="1200" baseline="0" dirty="0" smtClean="0">
              <a:solidFill>
                <a:schemeClr val="tx1"/>
              </a:solidFill>
              <a:latin typeface="+mn-lt"/>
              <a:ea typeface="+mn-ea"/>
              <a:cs typeface="+mn-cs"/>
            </a:endParaRPr>
          </a:p>
        </p:txBody>
      </p:sp>
      <p:sp>
        <p:nvSpPr>
          <p:cNvPr id="10244" name="Slide Number Placeholder 3"/>
          <p:cNvSpPr txBox="1">
            <a:spLocks noGrp="1"/>
          </p:cNvSpPr>
          <p:nvPr/>
        </p:nvSpPr>
        <p:spPr bwMode="auto">
          <a:xfrm>
            <a:off x="3884852" y="8685862"/>
            <a:ext cx="2971593" cy="456575"/>
          </a:xfrm>
          <a:prstGeom prst="rect">
            <a:avLst/>
          </a:prstGeom>
          <a:noFill/>
          <a:ln>
            <a:miter lim="800000"/>
            <a:headEnd/>
            <a:tailEnd/>
          </a:ln>
        </p:spPr>
        <p:txBody>
          <a:bodyPr lIns="91431" tIns="45716" rIns="91431" bIns="45716" anchor="b"/>
          <a:lstStyle/>
          <a:p>
            <a:pPr algn="r">
              <a:defRPr/>
            </a:pPr>
            <a:endParaRPr lang="en-US" sz="1200" dirty="0"/>
          </a:p>
        </p:txBody>
      </p:sp>
      <p:sp>
        <p:nvSpPr>
          <p:cNvPr id="5" name="Footer Placeholder 4"/>
          <p:cNvSpPr>
            <a:spLocks noGrp="1"/>
          </p:cNvSpPr>
          <p:nvPr>
            <p:ph type="ftr" sz="quarter" idx="10"/>
          </p:nvPr>
        </p:nvSpPr>
        <p:spPr/>
        <p:txBody>
          <a:bodyPr/>
          <a:lstStyle/>
          <a:p>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0.png"/><Relationship Id="rId7"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16.png"/><Relationship Id="rId18" Type="http://schemas.openxmlformats.org/officeDocument/2006/relationships/image" Target="../media/image45.jpeg"/><Relationship Id="rId3" Type="http://schemas.openxmlformats.org/officeDocument/2006/relationships/image" Target="../media/image10.png"/><Relationship Id="rId7" Type="http://schemas.openxmlformats.org/officeDocument/2006/relationships/image" Target="../media/image37.png"/><Relationship Id="rId12" Type="http://schemas.openxmlformats.org/officeDocument/2006/relationships/image" Target="../media/image40.png"/><Relationship Id="rId17" Type="http://schemas.openxmlformats.org/officeDocument/2006/relationships/image" Target="../media/image44.png"/><Relationship Id="rId2" Type="http://schemas.openxmlformats.org/officeDocument/2006/relationships/notesSlide" Target="../notesSlides/notesSlide16.xml"/><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2.png"/><Relationship Id="rId5" Type="http://schemas.openxmlformats.org/officeDocument/2006/relationships/image" Target="../media/image12.png"/><Relationship Id="rId15" Type="http://schemas.openxmlformats.org/officeDocument/2006/relationships/image" Target="../media/image42.png"/><Relationship Id="rId10" Type="http://schemas.openxmlformats.org/officeDocument/2006/relationships/image" Target="../media/image23.png"/><Relationship Id="rId19" Type="http://schemas.openxmlformats.org/officeDocument/2006/relationships/image" Target="../media/image46.png"/><Relationship Id="rId4" Type="http://schemas.openxmlformats.org/officeDocument/2006/relationships/image" Target="../media/image11.png"/><Relationship Id="rId9" Type="http://schemas.openxmlformats.org/officeDocument/2006/relationships/image" Target="../media/image39.png"/><Relationship Id="rId14" Type="http://schemas.openxmlformats.org/officeDocument/2006/relationships/image" Target="../media/image41.png"/></Relationships>
</file>

<file path=ppt/slides/_rels/slide17.xml.rels><?xml version="1.0" encoding="UTF-8" standalone="yes"?>
<Relationships xmlns="http://schemas.openxmlformats.org/package/2006/relationships"><Relationship Id="rId8" Type="http://schemas.openxmlformats.org/officeDocument/2006/relationships/hyperlink" Target="http://datalossdb.org/" TargetMode="External"/><Relationship Id="rId3" Type="http://schemas.openxmlformats.org/officeDocument/2006/relationships/image" Target="../media/image10.png"/><Relationship Id="rId7" Type="http://schemas.openxmlformats.org/officeDocument/2006/relationships/hyperlink" Target="http://nvd.nist.gov/" TargetMode="External"/><Relationship Id="rId12" Type="http://schemas.openxmlformats.org/officeDocument/2006/relationships/hyperlink" Target="http://www.securityfocus.com/"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first.org/cvss" TargetMode="External"/><Relationship Id="rId11" Type="http://schemas.openxmlformats.org/officeDocument/2006/relationships/hyperlink" Target="http://www.microsoft.com/technet/security" TargetMode="External"/><Relationship Id="rId5" Type="http://schemas.openxmlformats.org/officeDocument/2006/relationships/image" Target="../media/image12.png"/><Relationship Id="rId10" Type="http://schemas.openxmlformats.org/officeDocument/2006/relationships/image" Target="../media/image49.png"/><Relationship Id="rId4" Type="http://schemas.openxmlformats.org/officeDocument/2006/relationships/image" Target="../media/image11.png"/><Relationship Id="rId9" Type="http://schemas.openxmlformats.org/officeDocument/2006/relationships/image" Target="../media/image4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chart" Target="../charts/chart12.xml"/></Relationships>
</file>

<file path=ppt/slides/_rels/slide3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6.png"/><Relationship Id="rId5" Type="http://schemas.openxmlformats.org/officeDocument/2006/relationships/hyperlink" Target="http://microsoft.com/technet" TargetMode="External"/><Relationship Id="rId10" Type="http://schemas.openxmlformats.org/officeDocument/2006/relationships/image" Target="../media/image5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18"/>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0" name="Round Single Corner Rectangle 19"/>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1" name="Round Same Side Corner Rectangle 20"/>
          <p:cNvSpPr/>
          <p:nvPr/>
        </p:nvSpPr>
        <p:spPr bwMode="auto">
          <a:xfrm rot="5400000" flipV="1">
            <a:off x="5381852" y="-50910"/>
            <a:ext cx="1219200" cy="5454508"/>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3200" b="1" dirty="0">
                <a:gradFill>
                  <a:gsLst>
                    <a:gs pos="0">
                      <a:srgbClr val="FFFF99"/>
                    </a:gs>
                    <a:gs pos="44000">
                      <a:srgbClr val="FFFF99"/>
                    </a:gs>
                  </a:gsLst>
                  <a:path path="circle">
                    <a:fillToRect t="100000" r="100000"/>
                  </a:path>
                </a:gradFill>
              </a:rPr>
              <a:t>Millions</a:t>
            </a:r>
            <a:r>
              <a:rPr lang="en-US" sz="3200" dirty="0">
                <a:gradFill>
                  <a:gsLst>
                    <a:gs pos="0">
                      <a:srgbClr val="FFFFFF"/>
                    </a:gs>
                    <a:gs pos="44000">
                      <a:srgbClr val="FFFFFF"/>
                    </a:gs>
                  </a:gsLst>
                  <a:path path="circle">
                    <a:fillToRect t="100000" r="100000"/>
                  </a:path>
                </a:gradFill>
              </a:rPr>
              <a:t> of users worldwide using Forefront solutions</a:t>
            </a:r>
          </a:p>
        </p:txBody>
      </p:sp>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pic>
        <p:nvPicPr>
          <p:cNvPr id="12" name="Picture 3" descr="\\server3\InternalBin\Resource DVD\DVD_ART36\Logos\Forefront Client Security\forefront client security grid rev h.png"/>
          <p:cNvPicPr>
            <a:picLocks noChangeAspect="1" noChangeArrowheads="1"/>
          </p:cNvPicPr>
          <p:nvPr/>
        </p:nvPicPr>
        <p:blipFill>
          <a:blip r:embed="rId3" cstate="print"/>
          <a:srcRect/>
          <a:stretch>
            <a:fillRect/>
          </a:stretch>
        </p:blipFill>
        <p:spPr bwMode="auto">
          <a:xfrm>
            <a:off x="558838" y="2186420"/>
            <a:ext cx="2503854" cy="987915"/>
          </a:xfrm>
          <a:prstGeom prst="rect">
            <a:avLst/>
          </a:prstGeom>
          <a:noFill/>
        </p:spPr>
      </p:pic>
      <p:sp>
        <p:nvSpPr>
          <p:cNvPr id="82" name="Rectangle 81"/>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83" name="Rectangle 82"/>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84" name="Picture 2" descr="\\server3\InternalBin\Resource DVD\DVD_ART36\Artwork_Imagery\Icons - Illustrations\Internet Clouds web\cloud oval blue.png"/>
          <p:cNvPicPr>
            <a:picLocks noChangeAspect="1" noChangeArrowheads="1"/>
          </p:cNvPicPr>
          <p:nvPr/>
        </p:nvPicPr>
        <p:blipFill>
          <a:blip r:embed="rId4" cstate="print">
            <a:alphaModFix amt="70000"/>
          </a:blip>
          <a:srcRect l="6710" r="6839"/>
          <a:stretch>
            <a:fillRect/>
          </a:stretch>
        </p:blipFill>
        <p:spPr bwMode="auto">
          <a:xfrm>
            <a:off x="0" y="3807727"/>
            <a:ext cx="9144000" cy="2074458"/>
          </a:xfrm>
          <a:prstGeom prst="rect">
            <a:avLst/>
          </a:prstGeom>
          <a:blipFill dpi="0" rotWithShape="1">
            <a:blip r:embed="rId5" cstate="print">
              <a:alphaModFix amt="70000"/>
            </a:blip>
            <a:srcRect/>
            <a:stretch>
              <a:fillRect/>
            </a:stretch>
          </a:blipFill>
          <a:ln w="55000" cap="flat" cmpd="thickThin" algn="ctr">
            <a:noFill/>
            <a:prstDash val="solid"/>
            <a:headEnd type="none" w="med" len="med"/>
            <a:tailEnd type="none" w="med" len="med"/>
          </a:ln>
          <a:effectLst/>
        </p:spPr>
      </p:pic>
      <p:pic>
        <p:nvPicPr>
          <p:cNvPr id="85" name="Picture 2" descr="\\server3\Restrict\FTP_Root\Clients\White_Whale\7-20556_Security_Intelligence_Report_10-30\SFP_ART\png\dotted_map_SPHERE.png"/>
          <p:cNvPicPr>
            <a:picLocks noChangeAspect="1" noChangeArrowheads="1"/>
          </p:cNvPicPr>
          <p:nvPr/>
        </p:nvPicPr>
        <p:blipFill>
          <a:blip r:embed="rId6"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pic>
        <p:nvPicPr>
          <p:cNvPr id="86" name="Picture 5" descr="\\server3\Restrict\FTP_Root\Clients\White_Whale\7-20556_Security_Intelligence_Report_10-30\SFP_ART\png\network computer connected.png"/>
          <p:cNvPicPr>
            <a:picLocks noChangeAspect="1" noChangeArrowheads="1"/>
          </p:cNvPicPr>
          <p:nvPr/>
        </p:nvPicPr>
        <p:blipFill>
          <a:blip r:embed="rId7" cstate="print"/>
          <a:srcRect b="2597"/>
          <a:stretch>
            <a:fillRect/>
          </a:stretch>
        </p:blipFill>
        <p:spPr bwMode="auto">
          <a:xfrm>
            <a:off x="914033" y="4351274"/>
            <a:ext cx="796113" cy="807522"/>
          </a:xfrm>
          <a:prstGeom prst="rect">
            <a:avLst/>
          </a:prstGeom>
          <a:noFill/>
          <a:effectLst/>
        </p:spPr>
      </p:pic>
      <p:pic>
        <p:nvPicPr>
          <p:cNvPr id="87" name="Picture 5" descr="\\server3\Restrict\FTP_Root\Clients\White_Whale\7-20556_Security_Intelligence_Report_10-30\SFP_ART\png\network computer connected.png"/>
          <p:cNvPicPr>
            <a:picLocks noChangeAspect="1" noChangeArrowheads="1"/>
          </p:cNvPicPr>
          <p:nvPr/>
        </p:nvPicPr>
        <p:blipFill>
          <a:blip r:embed="rId8" cstate="print"/>
          <a:stretch>
            <a:fillRect/>
          </a:stretch>
        </p:blipFill>
        <p:spPr bwMode="auto">
          <a:xfrm>
            <a:off x="2227743" y="5379522"/>
            <a:ext cx="703009" cy="983445"/>
          </a:xfrm>
          <a:prstGeom prst="rect">
            <a:avLst/>
          </a:prstGeom>
          <a:noFill/>
          <a:effectLst/>
        </p:spPr>
      </p:pic>
      <p:pic>
        <p:nvPicPr>
          <p:cNvPr id="88" name="Picture 5" descr="\\server3\Restrict\FTP_Root\Clients\White_Whale\7-20556_Security_Intelligence_Report_10-30\SFP_ART\png\network computer connected.png"/>
          <p:cNvPicPr>
            <a:picLocks noChangeAspect="1" noChangeArrowheads="1"/>
          </p:cNvPicPr>
          <p:nvPr/>
        </p:nvPicPr>
        <p:blipFill>
          <a:blip r:embed="rId9" cstate="print"/>
          <a:stretch>
            <a:fillRect/>
          </a:stretch>
        </p:blipFill>
        <p:spPr bwMode="auto">
          <a:xfrm>
            <a:off x="2303446" y="3959988"/>
            <a:ext cx="1092897" cy="865210"/>
          </a:xfrm>
          <a:prstGeom prst="rect">
            <a:avLst/>
          </a:prstGeom>
          <a:noFill/>
          <a:effectLst/>
        </p:spPr>
      </p:pic>
      <p:pic>
        <p:nvPicPr>
          <p:cNvPr id="89" name="Picture 5" descr="\\server3\Restrict\FTP_Root\Clients\White_Whale\7-20556_Security_Intelligence_Report_10-30\SFP_ART\png\network computer connected.png"/>
          <p:cNvPicPr>
            <a:picLocks noChangeAspect="1" noChangeArrowheads="1"/>
          </p:cNvPicPr>
          <p:nvPr/>
        </p:nvPicPr>
        <p:blipFill>
          <a:blip r:embed="rId7" cstate="print"/>
          <a:srcRect b="2597"/>
          <a:stretch>
            <a:fillRect/>
          </a:stretch>
        </p:blipFill>
        <p:spPr bwMode="auto">
          <a:xfrm>
            <a:off x="4089163" y="4266210"/>
            <a:ext cx="796113" cy="807522"/>
          </a:xfrm>
          <a:prstGeom prst="rect">
            <a:avLst/>
          </a:prstGeom>
          <a:noFill/>
          <a:effectLst/>
        </p:spPr>
      </p:pic>
      <p:pic>
        <p:nvPicPr>
          <p:cNvPr id="90" name="Picture 5" descr="\\server3\Restrict\FTP_Root\Clients\White_Whale\7-20556_Security_Intelligence_Report_10-30\SFP_ART\png\network computer connected.png"/>
          <p:cNvPicPr>
            <a:picLocks noChangeAspect="1" noChangeArrowheads="1"/>
          </p:cNvPicPr>
          <p:nvPr/>
        </p:nvPicPr>
        <p:blipFill>
          <a:blip r:embed="rId10" cstate="print"/>
          <a:stretch>
            <a:fillRect/>
          </a:stretch>
        </p:blipFill>
        <p:spPr bwMode="auto">
          <a:xfrm>
            <a:off x="4391713" y="5368315"/>
            <a:ext cx="1142188" cy="904232"/>
          </a:xfrm>
          <a:prstGeom prst="rect">
            <a:avLst/>
          </a:prstGeom>
          <a:noFill/>
          <a:effectLst/>
        </p:spPr>
      </p:pic>
      <p:pic>
        <p:nvPicPr>
          <p:cNvPr id="91" name="Picture 5" descr="\\server3\Restrict\FTP_Root\Clients\White_Whale\7-20556_Security_Intelligence_Report_10-30\SFP_ART\png\network computer connected.png"/>
          <p:cNvPicPr>
            <a:picLocks noChangeAspect="1" noChangeArrowheads="1"/>
          </p:cNvPicPr>
          <p:nvPr/>
        </p:nvPicPr>
        <p:blipFill>
          <a:blip r:embed="rId7" cstate="print"/>
          <a:srcRect b="2597"/>
          <a:stretch>
            <a:fillRect/>
          </a:stretch>
        </p:blipFill>
        <p:spPr bwMode="auto">
          <a:xfrm>
            <a:off x="7333878" y="5684842"/>
            <a:ext cx="796113" cy="807522"/>
          </a:xfrm>
          <a:prstGeom prst="rect">
            <a:avLst/>
          </a:prstGeom>
          <a:noFill/>
          <a:effectLst/>
        </p:spPr>
      </p:pic>
      <p:pic>
        <p:nvPicPr>
          <p:cNvPr id="92" name="Picture 5" descr="\\server3\Restrict\FTP_Root\Clients\White_Whale\7-20556_Security_Intelligence_Report_10-30\SFP_ART\png\network computer connected.png"/>
          <p:cNvPicPr>
            <a:picLocks noChangeAspect="1" noChangeArrowheads="1"/>
          </p:cNvPicPr>
          <p:nvPr/>
        </p:nvPicPr>
        <p:blipFill>
          <a:blip r:embed="rId11" cstate="print"/>
          <a:stretch>
            <a:fillRect/>
          </a:stretch>
        </p:blipFill>
        <p:spPr bwMode="auto">
          <a:xfrm>
            <a:off x="6806127" y="4344903"/>
            <a:ext cx="1102839" cy="873081"/>
          </a:xfrm>
          <a:prstGeom prst="rect">
            <a:avLst/>
          </a:prstGeom>
          <a:noFill/>
          <a:effectLst/>
        </p:spPr>
      </p:pic>
      <p:pic>
        <p:nvPicPr>
          <p:cNvPr id="93" name="Picture 5" descr="\\server3\Restrict\FTP_Root\Clients\White_Whale\7-20556_Security_Intelligence_Report_10-30\SFP_ART\png\network computer connected.png"/>
          <p:cNvPicPr>
            <a:picLocks noChangeAspect="1" noChangeArrowheads="1"/>
          </p:cNvPicPr>
          <p:nvPr/>
        </p:nvPicPr>
        <p:blipFill>
          <a:blip r:embed="rId8" cstate="print"/>
          <a:stretch>
            <a:fillRect/>
          </a:stretch>
        </p:blipFill>
        <p:spPr bwMode="auto">
          <a:xfrm>
            <a:off x="5761718" y="3871354"/>
            <a:ext cx="687610" cy="961903"/>
          </a:xfrm>
          <a:prstGeom prst="rect">
            <a:avLst/>
          </a:prstGeom>
          <a:noFill/>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20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par>
                                <p:cTn id="17" presetID="10" presetClass="entr" presetSubtype="0" fill="hold" nodeType="withEffect">
                                  <p:stCondLst>
                                    <p:cond delay="30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par>
                                <p:cTn id="20" presetID="10" presetClass="entr" presetSubtype="0" fill="hold" nodeType="withEffect">
                                  <p:stCondLst>
                                    <p:cond delay="4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nodeType="withEffect">
                                  <p:stCondLst>
                                    <p:cond delay="50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childTnLst>
                                </p:cTn>
                              </p:par>
                              <p:par>
                                <p:cTn id="26" presetID="10" presetClass="entr" presetSubtype="0" fill="hold" nodeType="withEffect">
                                  <p:stCondLst>
                                    <p:cond delay="60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500"/>
                                        <p:tgtEl>
                                          <p:spTgt spid="93"/>
                                        </p:tgtEl>
                                      </p:cBhvr>
                                    </p:animEffect>
                                  </p:childTnLst>
                                </p:cTn>
                              </p:par>
                              <p:par>
                                <p:cTn id="29" presetID="10" presetClass="entr" presetSubtype="0" fill="hold" nodeType="withEffect">
                                  <p:stCondLst>
                                    <p:cond delay="7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nodeType="withEffect">
                                  <p:stCondLst>
                                    <p:cond delay="80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18"/>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0" name="Round Single Corner Rectangle 19"/>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1" name="Round Same Side Corner Rectangle 20"/>
          <p:cNvSpPr/>
          <p:nvPr/>
        </p:nvSpPr>
        <p:spPr bwMode="auto">
          <a:xfrm rot="5400000" flipV="1">
            <a:off x="5381002" y="-96616"/>
            <a:ext cx="1219200" cy="5554766"/>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algn="ctr">
              <a:lnSpc>
                <a:spcPct val="90000"/>
              </a:lnSpc>
              <a:spcBef>
                <a:spcPct val="20000"/>
              </a:spcBef>
              <a:buSzPct val="90000"/>
            </a:pPr>
            <a:r>
              <a:rPr lang="en-US" sz="3200" dirty="0">
                <a:gradFill>
                  <a:gsLst>
                    <a:gs pos="0">
                      <a:srgbClr val="FFFFFF"/>
                    </a:gs>
                    <a:gs pos="44000">
                      <a:srgbClr val="FFFFFF"/>
                    </a:gs>
                  </a:gsLst>
                  <a:path path="circle">
                    <a:fillToRect t="100000" r="100000"/>
                  </a:path>
                </a:gradFill>
              </a:rPr>
              <a:t>Protecting </a:t>
            </a:r>
            <a:r>
              <a:rPr lang="en-US" sz="3200" b="1" dirty="0">
                <a:gradFill>
                  <a:gsLst>
                    <a:gs pos="0">
                      <a:srgbClr val="FFFF99"/>
                    </a:gs>
                    <a:gs pos="44000">
                      <a:srgbClr val="FFFF99"/>
                    </a:gs>
                  </a:gsLst>
                  <a:path path="circle">
                    <a:fillToRect t="100000" r="100000"/>
                  </a:path>
                </a:gradFill>
              </a:rPr>
              <a:t>thousands</a:t>
            </a:r>
            <a:r>
              <a:rPr lang="en-US" sz="3200" dirty="0">
                <a:gradFill>
                  <a:gsLst>
                    <a:gs pos="0">
                      <a:srgbClr val="FFFFFF"/>
                    </a:gs>
                    <a:gs pos="44000">
                      <a:srgbClr val="FFFFFF"/>
                    </a:gs>
                  </a:gsLst>
                  <a:path path="circle">
                    <a:fillToRect t="100000" r="100000"/>
                  </a:path>
                </a:gradFill>
              </a:rPr>
              <a:t> </a:t>
            </a:r>
            <a:br>
              <a:rPr lang="en-US" sz="3200" dirty="0">
                <a:gradFill>
                  <a:gsLst>
                    <a:gs pos="0">
                      <a:srgbClr val="FFFFFF"/>
                    </a:gs>
                    <a:gs pos="44000">
                      <a:srgbClr val="FFFFFF"/>
                    </a:gs>
                  </a:gsLst>
                  <a:path path="circle">
                    <a:fillToRect t="100000" r="100000"/>
                  </a:path>
                </a:gradFill>
              </a:rPr>
            </a:br>
            <a:r>
              <a:rPr lang="en-US" sz="3200" dirty="0">
                <a:gradFill>
                  <a:gsLst>
                    <a:gs pos="0">
                      <a:srgbClr val="FFFFFF"/>
                    </a:gs>
                    <a:gs pos="44000">
                      <a:srgbClr val="FFFFFF"/>
                    </a:gs>
                  </a:gsLst>
                  <a:path path="circle">
                    <a:fillToRect t="100000" r="100000"/>
                  </a:path>
                </a:gradFill>
              </a:rPr>
              <a:t>of enterprise customers and scanning </a:t>
            </a:r>
            <a:r>
              <a:rPr lang="en-US" sz="3200" b="1" dirty="0">
                <a:gradFill>
                  <a:gsLst>
                    <a:gs pos="0">
                      <a:srgbClr val="FFFF99"/>
                    </a:gs>
                    <a:gs pos="44000">
                      <a:srgbClr val="FFFF99"/>
                    </a:gs>
                  </a:gsLst>
                  <a:path path="circle">
                    <a:fillToRect t="100000" r="100000"/>
                  </a:path>
                </a:gradFill>
              </a:rPr>
              <a:t>billions</a:t>
            </a:r>
            <a:r>
              <a:rPr lang="en-US" sz="3200" dirty="0">
                <a:gradFill>
                  <a:gsLst>
                    <a:gs pos="0">
                      <a:srgbClr val="FFFFFF"/>
                    </a:gs>
                    <a:gs pos="44000">
                      <a:srgbClr val="FFFFFF"/>
                    </a:gs>
                  </a:gsLst>
                  <a:path path="circle">
                    <a:fillToRect t="100000" r="100000"/>
                  </a:path>
                </a:gradFill>
              </a:rPr>
              <a:t> of e-mail messages per year</a:t>
            </a:r>
            <a:endParaRPr lang="en-US" sz="3200" spc="-40" dirty="0">
              <a:gradFill>
                <a:gsLst>
                  <a:gs pos="0">
                    <a:srgbClr val="FFFFFF"/>
                  </a:gs>
                  <a:gs pos="44000">
                    <a:srgbClr val="FFFFFF"/>
                  </a:gs>
                </a:gsLst>
                <a:path path="circle">
                  <a:fillToRect t="100000" r="100000"/>
                </a:path>
              </a:gradFill>
            </a:endParaRP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pic>
        <p:nvPicPr>
          <p:cNvPr id="12" name="Picture 2" descr="\\server3\InternalBin\Resource DVD\DVD_ART36\Logos\Forefront Online Security Manager for Exchange\forefront online security exchange v rev.png"/>
          <p:cNvPicPr>
            <a:picLocks noChangeAspect="1" noChangeArrowheads="1"/>
          </p:cNvPicPr>
          <p:nvPr/>
        </p:nvPicPr>
        <p:blipFill>
          <a:blip r:embed="rId6" cstate="print"/>
          <a:srcRect/>
          <a:stretch>
            <a:fillRect/>
          </a:stretch>
        </p:blipFill>
        <p:spPr bwMode="auto">
          <a:xfrm>
            <a:off x="609546" y="2047648"/>
            <a:ext cx="2444971" cy="1259628"/>
          </a:xfrm>
          <a:prstGeom prst="rect">
            <a:avLst/>
          </a:prstGeom>
          <a:noFill/>
        </p:spPr>
      </p:pic>
      <p:pic>
        <p:nvPicPr>
          <p:cNvPr id="17" name="Picture 5" descr="\\server3\Restrict\FTP_Root\Clients\White_Whale\7-20556_Security_Intelligence_Report_10-30\SFP_ART\png\network computer connected.png"/>
          <p:cNvPicPr>
            <a:picLocks noChangeAspect="1" noChangeArrowheads="1"/>
          </p:cNvPicPr>
          <p:nvPr/>
        </p:nvPicPr>
        <p:blipFill>
          <a:blip r:embed="rId7" cstate="print"/>
          <a:srcRect b="3416"/>
          <a:stretch>
            <a:fillRect/>
          </a:stretch>
        </p:blipFill>
        <p:spPr bwMode="auto">
          <a:xfrm>
            <a:off x="5515549" y="3663813"/>
            <a:ext cx="2382564" cy="2301151"/>
          </a:xfrm>
          <a:prstGeom prst="rect">
            <a:avLst/>
          </a:prstGeom>
          <a:noFill/>
          <a:effectLst/>
        </p:spPr>
      </p:pic>
      <p:pic>
        <p:nvPicPr>
          <p:cNvPr id="16"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4779" r="-3269" b="-11405"/>
          <a:stretch>
            <a:fillRect/>
          </a:stretch>
        </p:blipFill>
        <p:spPr bwMode="auto">
          <a:xfrm>
            <a:off x="4805921" y="3646969"/>
            <a:ext cx="3615070" cy="2243469"/>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a:outerShdw blurRad="152400" dist="38100" dir="18900000" algn="b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47" presetClass="entr" presetSubtype="0" fill="hold" nodeType="withEffect">
                                  <p:stCondLst>
                                    <p:cond delay="4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18"/>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0" name="Round Single Corner Rectangle 19"/>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1" name="Round Same Side Corner Rectangle 20"/>
          <p:cNvSpPr/>
          <p:nvPr/>
        </p:nvSpPr>
        <p:spPr bwMode="auto">
          <a:xfrm rot="5400000" flipV="1">
            <a:off x="5381852" y="-50910"/>
            <a:ext cx="1219200" cy="5454508"/>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algn="ctr">
              <a:lnSpc>
                <a:spcPct val="90000"/>
              </a:lnSpc>
              <a:spcBef>
                <a:spcPct val="20000"/>
              </a:spcBef>
              <a:buSzPct val="90000"/>
            </a:pPr>
            <a:r>
              <a:rPr lang="en-US" sz="3600" dirty="0">
                <a:gradFill>
                  <a:gsLst>
                    <a:gs pos="0">
                      <a:srgbClr val="FFFFFF"/>
                    </a:gs>
                    <a:gs pos="44000">
                      <a:srgbClr val="FFFFFF"/>
                    </a:gs>
                  </a:gsLst>
                  <a:path path="circle">
                    <a:fillToRect t="100000" r="100000"/>
                  </a:path>
                </a:gradFill>
              </a:rPr>
              <a:t>More than </a:t>
            </a:r>
            <a:r>
              <a:rPr lang="en-US" sz="3600" b="1" dirty="0">
                <a:gradFill>
                  <a:gsLst>
                    <a:gs pos="0">
                      <a:srgbClr val="FFFF99"/>
                    </a:gs>
                    <a:gs pos="44000">
                      <a:srgbClr val="FFFF99"/>
                    </a:gs>
                  </a:gsLst>
                  <a:path path="circle">
                    <a:fillToRect t="100000" r="100000"/>
                  </a:path>
                </a:gradFill>
              </a:rPr>
              <a:t>100 million </a:t>
            </a:r>
            <a:br>
              <a:rPr lang="en-US" sz="3600" b="1" dirty="0">
                <a:gradFill>
                  <a:gsLst>
                    <a:gs pos="0">
                      <a:srgbClr val="FFFF99"/>
                    </a:gs>
                    <a:gs pos="44000">
                      <a:srgbClr val="FFFF99"/>
                    </a:gs>
                  </a:gsLst>
                  <a:path path="circle">
                    <a:fillToRect t="100000" r="100000"/>
                  </a:path>
                </a:gradFill>
              </a:rPr>
            </a:br>
            <a:r>
              <a:rPr lang="en-US" sz="3600" dirty="0">
                <a:gradFill>
                  <a:gsLst>
                    <a:gs pos="0">
                      <a:srgbClr val="FFFFFF"/>
                    </a:gs>
                    <a:gs pos="44000">
                      <a:srgbClr val="FFFFFF"/>
                    </a:gs>
                  </a:gsLst>
                  <a:path path="circle">
                    <a:fillToRect t="100000" r="100000"/>
                  </a:path>
                </a:gradFill>
              </a:rPr>
              <a:t>users worldwide</a:t>
            </a:r>
            <a:endParaRPr lang="en-US" sz="3600" spc="-40" dirty="0">
              <a:gradFill>
                <a:gsLst>
                  <a:gs pos="0">
                    <a:srgbClr val="FFFFFF"/>
                  </a:gs>
                  <a:gs pos="44000">
                    <a:srgbClr val="FFFFFF"/>
                  </a:gs>
                </a:gsLst>
                <a:path path="circle">
                  <a:fillToRect t="100000" r="100000"/>
                </a:path>
              </a:gradFill>
            </a:endParaRPr>
          </a:p>
        </p:txBody>
      </p:sp>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pic>
        <p:nvPicPr>
          <p:cNvPr id="14" name="Picture 28" descr="\\server3\InternalBin\Resource DVD\DVD_ART36\Logos\Windows Defender\Windows Defender logo r.png"/>
          <p:cNvPicPr>
            <a:picLocks noChangeAspect="1" noChangeArrowheads="1"/>
          </p:cNvPicPr>
          <p:nvPr/>
        </p:nvPicPr>
        <p:blipFill>
          <a:blip r:embed="rId3" cstate="print"/>
          <a:srcRect/>
          <a:stretch>
            <a:fillRect/>
          </a:stretch>
        </p:blipFill>
        <p:spPr bwMode="auto">
          <a:xfrm>
            <a:off x="542285" y="2302229"/>
            <a:ext cx="2554052" cy="759948"/>
          </a:xfrm>
          <a:prstGeom prst="rect">
            <a:avLst/>
          </a:prstGeom>
          <a:noFill/>
        </p:spPr>
      </p:pic>
      <p:sp>
        <p:nvSpPr>
          <p:cNvPr id="85" name="Rectangle 84"/>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86" name="Rectangle 85"/>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87" name="Picture 2" descr="\\server3\InternalBin\Resource DVD\DVD_ART36\Artwork_Imagery\Icons - Illustrations\Internet Clouds web\cloud oval blue.png"/>
          <p:cNvPicPr>
            <a:picLocks noChangeAspect="1" noChangeArrowheads="1"/>
          </p:cNvPicPr>
          <p:nvPr/>
        </p:nvPicPr>
        <p:blipFill>
          <a:blip r:embed="rId4" cstate="print">
            <a:alphaModFix amt="70000"/>
          </a:blip>
          <a:srcRect l="6710" r="6839"/>
          <a:stretch>
            <a:fillRect/>
          </a:stretch>
        </p:blipFill>
        <p:spPr bwMode="auto">
          <a:xfrm>
            <a:off x="0" y="3807727"/>
            <a:ext cx="9144000" cy="2074458"/>
          </a:xfrm>
          <a:prstGeom prst="rect">
            <a:avLst/>
          </a:prstGeom>
          <a:blipFill dpi="0" rotWithShape="1">
            <a:blip r:embed="rId5" cstate="print">
              <a:alphaModFix amt="70000"/>
            </a:blip>
            <a:srcRect/>
            <a:stretch>
              <a:fillRect/>
            </a:stretch>
          </a:blipFill>
          <a:ln w="55000" cap="flat" cmpd="thickThin" algn="ctr">
            <a:noFill/>
            <a:prstDash val="solid"/>
            <a:headEnd type="none" w="med" len="med"/>
            <a:tailEnd type="none" w="med" len="med"/>
          </a:ln>
          <a:effectLst/>
        </p:spPr>
      </p:pic>
      <p:pic>
        <p:nvPicPr>
          <p:cNvPr id="88" name="Picture 2" descr="\\server3\Restrict\FTP_Root\Clients\White_Whale\7-20556_Security_Intelligence_Report_10-30\SFP_ART\png\dotted_map_SPHERE.png"/>
          <p:cNvPicPr>
            <a:picLocks noChangeAspect="1" noChangeArrowheads="1"/>
          </p:cNvPicPr>
          <p:nvPr/>
        </p:nvPicPr>
        <p:blipFill>
          <a:blip r:embed="rId6"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89" name="TextBox 88"/>
          <p:cNvSpPr txBox="1"/>
          <p:nvPr/>
        </p:nvSpPr>
        <p:spPr>
          <a:xfrm rot="18501275">
            <a:off x="329560" y="4125670"/>
            <a:ext cx="485029" cy="261610"/>
          </a:xfrm>
          <a:prstGeom prst="rect">
            <a:avLst/>
          </a:prstGeom>
          <a:noFill/>
        </p:spPr>
        <p:txBody>
          <a:bodyPr wrap="square" rtlCol="0">
            <a:spAutoFit/>
          </a:bodyPr>
          <a:lstStyle/>
          <a:p>
            <a:pPr algn="ctr"/>
            <a:endParaRPr lang="en-US" sz="1050" b="1" dirty="0">
              <a:gradFill>
                <a:gsLst>
                  <a:gs pos="45000">
                    <a:srgbClr val="000000">
                      <a:lumMod val="75000"/>
                      <a:lumOff val="25000"/>
                    </a:srgbClr>
                  </a:gs>
                  <a:gs pos="75000">
                    <a:srgbClr val="000000">
                      <a:lumMod val="75000"/>
                      <a:lumOff val="25000"/>
                    </a:srgbClr>
                  </a:gs>
                </a:gsLst>
                <a:lin ang="7800000" scaled="0"/>
              </a:gradFill>
            </a:endParaRPr>
          </a:p>
        </p:txBody>
      </p:sp>
      <p:pic>
        <p:nvPicPr>
          <p:cNvPr id="106" name="Picture 2" descr="C:\Users\andrewl\Desktop\user.png"/>
          <p:cNvPicPr>
            <a:picLocks noChangeAspect="1" noChangeArrowheads="1"/>
          </p:cNvPicPr>
          <p:nvPr/>
        </p:nvPicPr>
        <p:blipFill>
          <a:blip r:embed="rId7" cstate="print"/>
          <a:srcRect/>
          <a:stretch>
            <a:fillRect/>
          </a:stretch>
        </p:blipFill>
        <p:spPr bwMode="auto">
          <a:xfrm>
            <a:off x="314366" y="3700481"/>
            <a:ext cx="908792" cy="1714862"/>
          </a:xfrm>
          <a:prstGeom prst="rect">
            <a:avLst/>
          </a:prstGeom>
          <a:noFill/>
        </p:spPr>
      </p:pic>
      <p:pic>
        <p:nvPicPr>
          <p:cNvPr id="118" name="Picture 2" descr="C:\Users\andrewl\Desktop\user.png"/>
          <p:cNvPicPr>
            <a:picLocks noChangeAspect="1" noChangeArrowheads="1"/>
          </p:cNvPicPr>
          <p:nvPr/>
        </p:nvPicPr>
        <p:blipFill>
          <a:blip r:embed="rId7" cstate="print"/>
          <a:srcRect/>
          <a:stretch>
            <a:fillRect/>
          </a:stretch>
        </p:blipFill>
        <p:spPr bwMode="auto">
          <a:xfrm>
            <a:off x="1298898" y="3974734"/>
            <a:ext cx="908792" cy="1714862"/>
          </a:xfrm>
          <a:prstGeom prst="rect">
            <a:avLst/>
          </a:prstGeom>
          <a:noFill/>
        </p:spPr>
      </p:pic>
      <p:pic>
        <p:nvPicPr>
          <p:cNvPr id="119" name="Picture 2" descr="C:\Users\andrewl\Desktop\user.png"/>
          <p:cNvPicPr>
            <a:picLocks noChangeAspect="1" noChangeArrowheads="1"/>
          </p:cNvPicPr>
          <p:nvPr/>
        </p:nvPicPr>
        <p:blipFill>
          <a:blip r:embed="rId7" cstate="print"/>
          <a:srcRect/>
          <a:stretch>
            <a:fillRect/>
          </a:stretch>
        </p:blipFill>
        <p:spPr bwMode="auto">
          <a:xfrm>
            <a:off x="2250045" y="5143138"/>
            <a:ext cx="908792" cy="1714862"/>
          </a:xfrm>
          <a:prstGeom prst="rect">
            <a:avLst/>
          </a:prstGeom>
          <a:noFill/>
        </p:spPr>
      </p:pic>
      <p:pic>
        <p:nvPicPr>
          <p:cNvPr id="120" name="Picture 2" descr="C:\Users\andrewl\Desktop\user.png"/>
          <p:cNvPicPr>
            <a:picLocks noChangeAspect="1" noChangeArrowheads="1"/>
          </p:cNvPicPr>
          <p:nvPr/>
        </p:nvPicPr>
        <p:blipFill>
          <a:blip r:embed="rId7" cstate="print"/>
          <a:srcRect/>
          <a:stretch>
            <a:fillRect/>
          </a:stretch>
        </p:blipFill>
        <p:spPr bwMode="auto">
          <a:xfrm>
            <a:off x="2558803" y="3361839"/>
            <a:ext cx="908792" cy="1714862"/>
          </a:xfrm>
          <a:prstGeom prst="rect">
            <a:avLst/>
          </a:prstGeom>
          <a:noFill/>
        </p:spPr>
      </p:pic>
      <p:pic>
        <p:nvPicPr>
          <p:cNvPr id="121" name="Picture 2" descr="C:\Users\andrewl\Desktop\user.png"/>
          <p:cNvPicPr>
            <a:picLocks noChangeAspect="1" noChangeArrowheads="1"/>
          </p:cNvPicPr>
          <p:nvPr/>
        </p:nvPicPr>
        <p:blipFill>
          <a:blip r:embed="rId7" cstate="print"/>
          <a:srcRect/>
          <a:stretch>
            <a:fillRect/>
          </a:stretch>
        </p:blipFill>
        <p:spPr bwMode="auto">
          <a:xfrm>
            <a:off x="3663208" y="4359367"/>
            <a:ext cx="908792" cy="1714862"/>
          </a:xfrm>
          <a:prstGeom prst="rect">
            <a:avLst/>
          </a:prstGeom>
          <a:noFill/>
        </p:spPr>
      </p:pic>
      <p:pic>
        <p:nvPicPr>
          <p:cNvPr id="122" name="Picture 2" descr="C:\Users\andrewl\Desktop\user.png"/>
          <p:cNvPicPr>
            <a:picLocks noChangeAspect="1" noChangeArrowheads="1"/>
          </p:cNvPicPr>
          <p:nvPr/>
        </p:nvPicPr>
        <p:blipFill>
          <a:blip r:embed="rId7" cstate="print"/>
          <a:srcRect/>
          <a:stretch>
            <a:fillRect/>
          </a:stretch>
        </p:blipFill>
        <p:spPr bwMode="auto">
          <a:xfrm>
            <a:off x="4363852" y="3492468"/>
            <a:ext cx="908792" cy="1714862"/>
          </a:xfrm>
          <a:prstGeom prst="rect">
            <a:avLst/>
          </a:prstGeom>
          <a:noFill/>
        </p:spPr>
      </p:pic>
      <p:pic>
        <p:nvPicPr>
          <p:cNvPr id="123" name="Picture 2" descr="C:\Users\andrewl\Desktop\user.png"/>
          <p:cNvPicPr>
            <a:picLocks noChangeAspect="1" noChangeArrowheads="1"/>
          </p:cNvPicPr>
          <p:nvPr/>
        </p:nvPicPr>
        <p:blipFill>
          <a:blip r:embed="rId7" cstate="print"/>
          <a:srcRect/>
          <a:stretch>
            <a:fillRect/>
          </a:stretch>
        </p:blipFill>
        <p:spPr bwMode="auto">
          <a:xfrm>
            <a:off x="4494480" y="5143138"/>
            <a:ext cx="908792" cy="1714862"/>
          </a:xfrm>
          <a:prstGeom prst="rect">
            <a:avLst/>
          </a:prstGeom>
          <a:noFill/>
        </p:spPr>
      </p:pic>
      <p:pic>
        <p:nvPicPr>
          <p:cNvPr id="124" name="Picture 2" descr="C:\Users\andrewl\Desktop\user.png"/>
          <p:cNvPicPr>
            <a:picLocks noChangeAspect="1" noChangeArrowheads="1"/>
          </p:cNvPicPr>
          <p:nvPr/>
        </p:nvPicPr>
        <p:blipFill>
          <a:blip r:embed="rId7" cstate="print"/>
          <a:srcRect/>
          <a:stretch>
            <a:fillRect/>
          </a:stretch>
        </p:blipFill>
        <p:spPr bwMode="auto">
          <a:xfrm>
            <a:off x="5907645" y="3468717"/>
            <a:ext cx="908792" cy="1714862"/>
          </a:xfrm>
          <a:prstGeom prst="rect">
            <a:avLst/>
          </a:prstGeom>
          <a:noFill/>
        </p:spPr>
      </p:pic>
      <p:pic>
        <p:nvPicPr>
          <p:cNvPr id="125" name="Picture 2" descr="C:\Users\andrewl\Desktop\user.png"/>
          <p:cNvPicPr>
            <a:picLocks noChangeAspect="1" noChangeArrowheads="1"/>
          </p:cNvPicPr>
          <p:nvPr/>
        </p:nvPicPr>
        <p:blipFill>
          <a:blip r:embed="rId7" cstate="print"/>
          <a:srcRect/>
          <a:stretch>
            <a:fillRect/>
          </a:stretch>
        </p:blipFill>
        <p:spPr bwMode="auto">
          <a:xfrm>
            <a:off x="6665202" y="4208460"/>
            <a:ext cx="908792" cy="1714862"/>
          </a:xfrm>
          <a:prstGeom prst="rect">
            <a:avLst/>
          </a:prstGeom>
          <a:noFill/>
        </p:spPr>
      </p:pic>
      <p:pic>
        <p:nvPicPr>
          <p:cNvPr id="126" name="Picture 2" descr="C:\Users\andrewl\Desktop\user.png"/>
          <p:cNvPicPr>
            <a:picLocks noChangeAspect="1" noChangeArrowheads="1"/>
          </p:cNvPicPr>
          <p:nvPr/>
        </p:nvPicPr>
        <p:blipFill>
          <a:blip r:embed="rId7" cstate="print"/>
          <a:srcRect/>
          <a:stretch>
            <a:fillRect/>
          </a:stretch>
        </p:blipFill>
        <p:spPr bwMode="auto">
          <a:xfrm>
            <a:off x="7249557" y="5297517"/>
            <a:ext cx="908792" cy="1714862"/>
          </a:xfrm>
          <a:prstGeom prst="rect">
            <a:avLst/>
          </a:prstGeom>
          <a:noFill/>
        </p:spPr>
      </p:pic>
      <p:pic>
        <p:nvPicPr>
          <p:cNvPr id="127" name="Picture 2" descr="C:\Users\andrewl\Desktop\user.png"/>
          <p:cNvPicPr>
            <a:picLocks noChangeAspect="1" noChangeArrowheads="1"/>
          </p:cNvPicPr>
          <p:nvPr/>
        </p:nvPicPr>
        <p:blipFill>
          <a:blip r:embed="rId7" cstate="print"/>
          <a:srcRect/>
          <a:stretch>
            <a:fillRect/>
          </a:stretch>
        </p:blipFill>
        <p:spPr bwMode="auto">
          <a:xfrm>
            <a:off x="7605817" y="3623096"/>
            <a:ext cx="908792" cy="1714862"/>
          </a:xfrm>
          <a:prstGeom prst="rect">
            <a:avLst/>
          </a:prstGeom>
          <a:noFill/>
        </p:spPr>
      </p:pic>
      <p:pic>
        <p:nvPicPr>
          <p:cNvPr id="128" name="Picture 2" descr="C:\Users\andrewl\Desktop\user.png"/>
          <p:cNvPicPr>
            <a:picLocks noChangeAspect="1" noChangeArrowheads="1"/>
          </p:cNvPicPr>
          <p:nvPr/>
        </p:nvPicPr>
        <p:blipFill>
          <a:blip r:embed="rId7" cstate="print"/>
          <a:srcRect/>
          <a:stretch>
            <a:fillRect/>
          </a:stretch>
        </p:blipFill>
        <p:spPr bwMode="auto">
          <a:xfrm>
            <a:off x="5100123" y="4062484"/>
            <a:ext cx="908792" cy="1714862"/>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childTnLst>
                                </p:cTn>
                              </p:par>
                              <p:par>
                                <p:cTn id="14" presetID="10" presetClass="entr" presetSubtype="0" fill="hold" nodeType="withEffect">
                                  <p:stCondLst>
                                    <p:cond delay="100"/>
                                  </p:stCondLst>
                                  <p:childTnLst>
                                    <p:set>
                                      <p:cBhvr>
                                        <p:cTn id="15" dur="1" fill="hold">
                                          <p:stCondLst>
                                            <p:cond delay="0"/>
                                          </p:stCondLst>
                                        </p:cTn>
                                        <p:tgtEl>
                                          <p:spTgt spid="118"/>
                                        </p:tgtEl>
                                        <p:attrNameLst>
                                          <p:attrName>style.visibility</p:attrName>
                                        </p:attrNameLst>
                                      </p:cBhvr>
                                      <p:to>
                                        <p:strVal val="visible"/>
                                      </p:to>
                                    </p:set>
                                    <p:animEffect transition="in" filter="fade">
                                      <p:cBhvr>
                                        <p:cTn id="16" dur="500"/>
                                        <p:tgtEl>
                                          <p:spTgt spid="118"/>
                                        </p:tgtEl>
                                      </p:cBhvr>
                                    </p:animEffect>
                                  </p:childTnLst>
                                </p:cTn>
                              </p:par>
                              <p:par>
                                <p:cTn id="17" presetID="10" presetClass="entr" presetSubtype="0" fill="hold" nodeType="withEffect">
                                  <p:stCondLst>
                                    <p:cond delay="20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500"/>
                                        <p:tgtEl>
                                          <p:spTgt spid="119"/>
                                        </p:tgtEl>
                                      </p:cBhvr>
                                    </p:animEffect>
                                  </p:childTnLst>
                                </p:cTn>
                              </p:par>
                              <p:par>
                                <p:cTn id="20" presetID="10" presetClass="entr" presetSubtype="0" fill="hold" nodeType="withEffect">
                                  <p:stCondLst>
                                    <p:cond delay="300"/>
                                  </p:stCondLst>
                                  <p:childTnLst>
                                    <p:set>
                                      <p:cBhvr>
                                        <p:cTn id="21" dur="1" fill="hold">
                                          <p:stCondLst>
                                            <p:cond delay="0"/>
                                          </p:stCondLst>
                                        </p:cTn>
                                        <p:tgtEl>
                                          <p:spTgt spid="120"/>
                                        </p:tgtEl>
                                        <p:attrNameLst>
                                          <p:attrName>style.visibility</p:attrName>
                                        </p:attrNameLst>
                                      </p:cBhvr>
                                      <p:to>
                                        <p:strVal val="visible"/>
                                      </p:to>
                                    </p:set>
                                    <p:animEffect transition="in" filter="fade">
                                      <p:cBhvr>
                                        <p:cTn id="22" dur="500"/>
                                        <p:tgtEl>
                                          <p:spTgt spid="120"/>
                                        </p:tgtEl>
                                      </p:cBhvr>
                                    </p:animEffect>
                                  </p:childTnLst>
                                </p:cTn>
                              </p:par>
                              <p:par>
                                <p:cTn id="23" presetID="10" presetClass="entr" presetSubtype="0" fill="hold" nodeType="withEffect">
                                  <p:stCondLst>
                                    <p:cond delay="400"/>
                                  </p:stCondLst>
                                  <p:childTnLst>
                                    <p:set>
                                      <p:cBhvr>
                                        <p:cTn id="24" dur="1" fill="hold">
                                          <p:stCondLst>
                                            <p:cond delay="0"/>
                                          </p:stCondLst>
                                        </p:cTn>
                                        <p:tgtEl>
                                          <p:spTgt spid="121"/>
                                        </p:tgtEl>
                                        <p:attrNameLst>
                                          <p:attrName>style.visibility</p:attrName>
                                        </p:attrNameLst>
                                      </p:cBhvr>
                                      <p:to>
                                        <p:strVal val="visible"/>
                                      </p:to>
                                    </p:set>
                                    <p:animEffect transition="in" filter="fade">
                                      <p:cBhvr>
                                        <p:cTn id="25" dur="500"/>
                                        <p:tgtEl>
                                          <p:spTgt spid="121"/>
                                        </p:tgtEl>
                                      </p:cBhvr>
                                    </p:animEffect>
                                  </p:childTnLst>
                                </p:cTn>
                              </p:par>
                              <p:par>
                                <p:cTn id="26" presetID="10" presetClass="entr" presetSubtype="0" fill="hold" nodeType="withEffect">
                                  <p:stCondLst>
                                    <p:cond delay="60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500"/>
                                        <p:tgtEl>
                                          <p:spTgt spid="122"/>
                                        </p:tgtEl>
                                      </p:cBhvr>
                                    </p:animEffect>
                                  </p:childTnLst>
                                </p:cTn>
                              </p:par>
                              <p:par>
                                <p:cTn id="29" presetID="10" presetClass="entr" presetSubtype="0" fill="hold" nodeType="withEffect">
                                  <p:stCondLst>
                                    <p:cond delay="600"/>
                                  </p:stCondLst>
                                  <p:childTnLst>
                                    <p:set>
                                      <p:cBhvr>
                                        <p:cTn id="30" dur="1" fill="hold">
                                          <p:stCondLst>
                                            <p:cond delay="0"/>
                                          </p:stCondLst>
                                        </p:cTn>
                                        <p:tgtEl>
                                          <p:spTgt spid="123"/>
                                        </p:tgtEl>
                                        <p:attrNameLst>
                                          <p:attrName>style.visibility</p:attrName>
                                        </p:attrNameLst>
                                      </p:cBhvr>
                                      <p:to>
                                        <p:strVal val="visible"/>
                                      </p:to>
                                    </p:set>
                                    <p:animEffect transition="in" filter="fade">
                                      <p:cBhvr>
                                        <p:cTn id="31" dur="500"/>
                                        <p:tgtEl>
                                          <p:spTgt spid="123"/>
                                        </p:tgtEl>
                                      </p:cBhvr>
                                    </p:animEffect>
                                  </p:childTnLst>
                                </p:cTn>
                              </p:par>
                              <p:par>
                                <p:cTn id="32" presetID="10" presetClass="entr" presetSubtype="0" fill="hold" nodeType="withEffect">
                                  <p:stCondLst>
                                    <p:cond delay="700"/>
                                  </p:stCondLst>
                                  <p:childTnLst>
                                    <p:set>
                                      <p:cBhvr>
                                        <p:cTn id="33" dur="1" fill="hold">
                                          <p:stCondLst>
                                            <p:cond delay="0"/>
                                          </p:stCondLst>
                                        </p:cTn>
                                        <p:tgtEl>
                                          <p:spTgt spid="128"/>
                                        </p:tgtEl>
                                        <p:attrNameLst>
                                          <p:attrName>style.visibility</p:attrName>
                                        </p:attrNameLst>
                                      </p:cBhvr>
                                      <p:to>
                                        <p:strVal val="visible"/>
                                      </p:to>
                                    </p:set>
                                    <p:animEffect transition="in" filter="fade">
                                      <p:cBhvr>
                                        <p:cTn id="34" dur="500"/>
                                        <p:tgtEl>
                                          <p:spTgt spid="128"/>
                                        </p:tgtEl>
                                      </p:cBhvr>
                                    </p:animEffect>
                                  </p:childTnLst>
                                </p:cTn>
                              </p:par>
                              <p:par>
                                <p:cTn id="35" presetID="10" presetClass="entr" presetSubtype="0" fill="hold" nodeType="withEffect">
                                  <p:stCondLst>
                                    <p:cond delay="800"/>
                                  </p:stCondLst>
                                  <p:childTnLst>
                                    <p:set>
                                      <p:cBhvr>
                                        <p:cTn id="36" dur="1" fill="hold">
                                          <p:stCondLst>
                                            <p:cond delay="0"/>
                                          </p:stCondLst>
                                        </p:cTn>
                                        <p:tgtEl>
                                          <p:spTgt spid="124"/>
                                        </p:tgtEl>
                                        <p:attrNameLst>
                                          <p:attrName>style.visibility</p:attrName>
                                        </p:attrNameLst>
                                      </p:cBhvr>
                                      <p:to>
                                        <p:strVal val="visible"/>
                                      </p:to>
                                    </p:set>
                                    <p:animEffect transition="in" filter="fade">
                                      <p:cBhvr>
                                        <p:cTn id="37" dur="500"/>
                                        <p:tgtEl>
                                          <p:spTgt spid="124"/>
                                        </p:tgtEl>
                                      </p:cBhvr>
                                    </p:animEffect>
                                  </p:childTnLst>
                                </p:cTn>
                              </p:par>
                              <p:par>
                                <p:cTn id="38" presetID="10" presetClass="entr" presetSubtype="0" fill="hold" nodeType="withEffect">
                                  <p:stCondLst>
                                    <p:cond delay="900"/>
                                  </p:stCondLst>
                                  <p:childTnLst>
                                    <p:set>
                                      <p:cBhvr>
                                        <p:cTn id="39" dur="1" fill="hold">
                                          <p:stCondLst>
                                            <p:cond delay="0"/>
                                          </p:stCondLst>
                                        </p:cTn>
                                        <p:tgtEl>
                                          <p:spTgt spid="125"/>
                                        </p:tgtEl>
                                        <p:attrNameLst>
                                          <p:attrName>style.visibility</p:attrName>
                                        </p:attrNameLst>
                                      </p:cBhvr>
                                      <p:to>
                                        <p:strVal val="visible"/>
                                      </p:to>
                                    </p:set>
                                    <p:animEffect transition="in" filter="fade">
                                      <p:cBhvr>
                                        <p:cTn id="40" dur="500"/>
                                        <p:tgtEl>
                                          <p:spTgt spid="125"/>
                                        </p:tgtEl>
                                      </p:cBhvr>
                                    </p:animEffect>
                                  </p:childTnLst>
                                </p:cTn>
                              </p:par>
                              <p:par>
                                <p:cTn id="41" presetID="10" presetClass="entr" presetSubtype="0" fill="hold" nodeType="withEffect">
                                  <p:stCondLst>
                                    <p:cond delay="100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500"/>
                                        <p:tgtEl>
                                          <p:spTgt spid="126"/>
                                        </p:tgtEl>
                                      </p:cBhvr>
                                    </p:animEffect>
                                  </p:childTnLst>
                                </p:cTn>
                              </p:par>
                              <p:par>
                                <p:cTn id="44" presetID="10" presetClass="entr" presetSubtype="0" fill="hold" nodeType="withEffect">
                                  <p:stCondLst>
                                    <p:cond delay="1100"/>
                                  </p:stCondLst>
                                  <p:childTnLst>
                                    <p:set>
                                      <p:cBhvr>
                                        <p:cTn id="45" dur="1" fill="hold">
                                          <p:stCondLst>
                                            <p:cond delay="0"/>
                                          </p:stCondLst>
                                        </p:cTn>
                                        <p:tgtEl>
                                          <p:spTgt spid="127"/>
                                        </p:tgtEl>
                                        <p:attrNameLst>
                                          <p:attrName>style.visibility</p:attrName>
                                        </p:attrNameLst>
                                      </p:cBhvr>
                                      <p:to>
                                        <p:strVal val="visible"/>
                                      </p:to>
                                    </p:set>
                                    <p:animEffect transition="in" filter="fade">
                                      <p:cBhvr>
                                        <p:cTn id="4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18"/>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0" name="Round Single Corner Rectangle 19"/>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1" name="Round Same Side Corner Rectangle 20"/>
          <p:cNvSpPr/>
          <p:nvPr/>
        </p:nvSpPr>
        <p:spPr bwMode="auto">
          <a:xfrm rot="5400000" flipV="1">
            <a:off x="5372992" y="-6605"/>
            <a:ext cx="1219200" cy="5365898"/>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algn="ctr">
              <a:lnSpc>
                <a:spcPct val="90000"/>
              </a:lnSpc>
              <a:spcBef>
                <a:spcPct val="20000"/>
              </a:spcBef>
              <a:buSzPct val="90000"/>
            </a:pPr>
            <a:r>
              <a:rPr lang="en-US" sz="3600" dirty="0">
                <a:gradFill>
                  <a:gsLst>
                    <a:gs pos="0">
                      <a:srgbClr val="FFFFFF"/>
                    </a:gs>
                    <a:gs pos="44000">
                      <a:srgbClr val="FFFFFF"/>
                    </a:gs>
                  </a:gsLst>
                  <a:path path="circle">
                    <a:fillToRect t="100000" r="100000"/>
                  </a:path>
                </a:gradFill>
              </a:rPr>
              <a:t>More than </a:t>
            </a:r>
            <a:r>
              <a:rPr lang="en-US" sz="3600" b="1" dirty="0">
                <a:gradFill>
                  <a:gsLst>
                    <a:gs pos="0">
                      <a:srgbClr val="FFFF99"/>
                    </a:gs>
                    <a:gs pos="44000">
                      <a:srgbClr val="FFFF99"/>
                    </a:gs>
                  </a:gsLst>
                  <a:path path="circle">
                    <a:fillToRect t="100000" r="100000"/>
                  </a:path>
                </a:gradFill>
              </a:rPr>
              <a:t>280 million </a:t>
            </a:r>
            <a:r>
              <a:rPr lang="en-US" sz="3600" dirty="0">
                <a:gradFill>
                  <a:gsLst>
                    <a:gs pos="0">
                      <a:srgbClr val="FFFFFF"/>
                    </a:gs>
                    <a:gs pos="44000">
                      <a:srgbClr val="FFFFFF"/>
                    </a:gs>
                  </a:gsLst>
                  <a:path path="circle">
                    <a:fillToRect t="100000" r="100000"/>
                  </a:path>
                </a:gradFill>
              </a:rPr>
              <a:t/>
            </a:r>
            <a:br>
              <a:rPr lang="en-US" sz="3600" dirty="0">
                <a:gradFill>
                  <a:gsLst>
                    <a:gs pos="0">
                      <a:srgbClr val="FFFFFF"/>
                    </a:gs>
                    <a:gs pos="44000">
                      <a:srgbClr val="FFFFFF"/>
                    </a:gs>
                  </a:gsLst>
                  <a:path path="circle">
                    <a:fillToRect t="100000" r="100000"/>
                  </a:path>
                </a:gradFill>
              </a:rPr>
            </a:br>
            <a:r>
              <a:rPr lang="en-US" sz="3600" dirty="0">
                <a:gradFill>
                  <a:gsLst>
                    <a:gs pos="0">
                      <a:srgbClr val="FFFFFF"/>
                    </a:gs>
                    <a:gs pos="44000">
                      <a:srgbClr val="FFFFFF"/>
                    </a:gs>
                  </a:gsLst>
                  <a:path path="circle">
                    <a:fillToRect t="100000" r="100000"/>
                  </a:path>
                </a:gradFill>
              </a:rPr>
              <a:t>active users worldwide</a:t>
            </a:r>
          </a:p>
        </p:txBody>
      </p:sp>
      <p:pic>
        <p:nvPicPr>
          <p:cNvPr id="22" name="Picture 2" descr="\\server3\InternalBin\Resource DVD\DVD_ART36\Logos\Windows Live\Windows Live Product Logos\Windows Live Hotmail\Windows Live Hotmail V Reverse.png"/>
          <p:cNvPicPr>
            <a:picLocks noChangeAspect="1" noChangeArrowheads="1"/>
          </p:cNvPicPr>
          <p:nvPr/>
        </p:nvPicPr>
        <p:blipFill>
          <a:blip r:embed="rId3" cstate="print"/>
          <a:srcRect/>
          <a:stretch>
            <a:fillRect/>
          </a:stretch>
        </p:blipFill>
        <p:spPr bwMode="auto">
          <a:xfrm>
            <a:off x="767871" y="2013946"/>
            <a:ext cx="2111229" cy="1324797"/>
          </a:xfrm>
          <a:prstGeom prst="rect">
            <a:avLst/>
          </a:prstGeom>
          <a:noFill/>
        </p:spPr>
      </p:pic>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3074" name="Picture 2" descr="\\server3\InternalBin\Resource DVD\DVD_ART36\Artwork_Imagery\Icons - Illustrations\Internet Clouds web\cloud oval blue.png"/>
          <p:cNvPicPr>
            <a:picLocks noChangeAspect="1" noChangeArrowheads="1"/>
          </p:cNvPicPr>
          <p:nvPr/>
        </p:nvPicPr>
        <p:blipFill>
          <a:blip r:embed="rId4" cstate="print">
            <a:alphaModFix amt="70000"/>
          </a:blip>
          <a:srcRect l="6710" r="6839"/>
          <a:stretch>
            <a:fillRect/>
          </a:stretch>
        </p:blipFill>
        <p:spPr bwMode="auto">
          <a:xfrm>
            <a:off x="0" y="3807727"/>
            <a:ext cx="9144000" cy="2074458"/>
          </a:xfrm>
          <a:prstGeom prst="rect">
            <a:avLst/>
          </a:prstGeom>
          <a:blipFill dpi="0" rotWithShape="1">
            <a:blip r:embed="rId5"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6"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pic>
        <p:nvPicPr>
          <p:cNvPr id="1026" name="Picture 2" descr="\\server3\InternalBin\Resource DVD\DVD_ART36\Artwork_Imagery\Icons - Illustrations\_ MSN ICONS\MSN icon envelope email mail letter.png"/>
          <p:cNvPicPr>
            <a:picLocks noChangeAspect="1" noChangeArrowheads="1"/>
          </p:cNvPicPr>
          <p:nvPr/>
        </p:nvPicPr>
        <p:blipFill>
          <a:blip r:embed="rId7" cstate="print"/>
          <a:srcRect b="43989"/>
          <a:stretch>
            <a:fillRect/>
          </a:stretch>
        </p:blipFill>
        <p:spPr bwMode="auto">
          <a:xfrm>
            <a:off x="5497190" y="3495031"/>
            <a:ext cx="2669411" cy="2444296"/>
          </a:xfrm>
          <a:prstGeom prst="rect">
            <a:avLst/>
          </a:prstGeom>
          <a:noFill/>
          <a:effectLst>
            <a:outerShdw blurRad="317500" dir="5400000" sx="90000" sy="-19000" rotWithShape="0">
              <a:prstClr val="black">
                <a:alpha val="27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18"/>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0" name="Round Single Corner Rectangle 19"/>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1" name="Round Same Side Corner Rectangle 20"/>
          <p:cNvSpPr/>
          <p:nvPr/>
        </p:nvSpPr>
        <p:spPr bwMode="auto">
          <a:xfrm rot="5400000" flipV="1">
            <a:off x="5652952" y="-641528"/>
            <a:ext cx="655734" cy="5454508"/>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2800" b="1" dirty="0">
                <a:gradFill>
                  <a:gsLst>
                    <a:gs pos="0">
                      <a:srgbClr val="FFFF99"/>
                    </a:gs>
                    <a:gs pos="44000">
                      <a:srgbClr val="FFFF99"/>
                    </a:gs>
                  </a:gsLst>
                  <a:path path="circle">
                    <a:fillToRect t="100000" r="100000"/>
                  </a:path>
                </a:gradFill>
              </a:rPr>
              <a:t>450 million </a:t>
            </a:r>
            <a:r>
              <a:rPr lang="en-US" sz="2800" dirty="0">
                <a:gradFill>
                  <a:gsLst>
                    <a:gs pos="0">
                      <a:srgbClr val="FFFFFF"/>
                    </a:gs>
                    <a:gs pos="44000">
                      <a:srgbClr val="FFFFFF"/>
                    </a:gs>
                  </a:gsLst>
                  <a:path path="circle">
                    <a:fillToRect t="100000" r="100000"/>
                  </a:path>
                </a:gradFill>
              </a:rPr>
              <a:t>computers </a:t>
            </a:r>
            <a:br>
              <a:rPr lang="en-US" sz="2800" dirty="0">
                <a:gradFill>
                  <a:gsLst>
                    <a:gs pos="0">
                      <a:srgbClr val="FFFFFF"/>
                    </a:gs>
                    <a:gs pos="44000">
                      <a:srgbClr val="FFFFFF"/>
                    </a:gs>
                  </a:gsLst>
                  <a:path path="circle">
                    <a:fillToRect t="100000" r="100000"/>
                  </a:path>
                </a:gradFill>
              </a:rPr>
            </a:br>
            <a:r>
              <a:rPr lang="en-US" sz="2800" dirty="0">
                <a:gradFill>
                  <a:gsLst>
                    <a:gs pos="0">
                      <a:srgbClr val="FFFFFF"/>
                    </a:gs>
                    <a:gs pos="44000">
                      <a:srgbClr val="FFFFFF"/>
                    </a:gs>
                  </a:gsLst>
                  <a:path path="circle">
                    <a:fillToRect t="100000" r="100000"/>
                  </a:path>
                </a:gradFill>
              </a:rPr>
              <a:t>worldwide reporting monthly</a:t>
            </a: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sp>
        <p:nvSpPr>
          <p:cNvPr id="15" name="TextBox 14"/>
          <p:cNvSpPr txBox="1"/>
          <p:nvPr/>
        </p:nvSpPr>
        <p:spPr>
          <a:xfrm>
            <a:off x="393405" y="2048358"/>
            <a:ext cx="2806996" cy="1255728"/>
          </a:xfrm>
          <a:prstGeom prst="rect">
            <a:avLst/>
          </a:prstGeom>
          <a:noFill/>
        </p:spPr>
        <p:txBody>
          <a:bodyPr wrap="square" rtlCol="0">
            <a:spAutoFit/>
          </a:bodyPr>
          <a:lstStyle/>
          <a:p>
            <a:pPr algn="ctr">
              <a:lnSpc>
                <a:spcPct val="90000"/>
              </a:lnSpc>
            </a:pPr>
            <a:r>
              <a:rPr lang="en-US" sz="2800" b="1" dirty="0">
                <a:gradFill>
                  <a:gsLst>
                    <a:gs pos="0">
                      <a:srgbClr val="FFFFFF"/>
                    </a:gs>
                    <a:gs pos="100000">
                      <a:srgbClr val="FFFFFF"/>
                    </a:gs>
                  </a:gsLst>
                  <a:lin ang="5400000" scaled="1"/>
                </a:gradFill>
              </a:rPr>
              <a:t>Malicious Software</a:t>
            </a:r>
            <a:br>
              <a:rPr lang="en-US" sz="2800" b="1" dirty="0">
                <a:gradFill>
                  <a:gsLst>
                    <a:gs pos="0">
                      <a:srgbClr val="FFFFFF"/>
                    </a:gs>
                    <a:gs pos="100000">
                      <a:srgbClr val="FFFFFF"/>
                    </a:gs>
                  </a:gsLst>
                  <a:lin ang="5400000" scaled="1"/>
                </a:gradFill>
              </a:rPr>
            </a:br>
            <a:r>
              <a:rPr lang="en-US" sz="2800" b="1" dirty="0">
                <a:gradFill>
                  <a:gsLst>
                    <a:gs pos="0">
                      <a:srgbClr val="FFFFFF"/>
                    </a:gs>
                    <a:gs pos="100000">
                      <a:srgbClr val="FFFFFF"/>
                    </a:gs>
                  </a:gsLst>
                  <a:lin ang="5400000" scaled="1"/>
                </a:gradFill>
              </a:rPr>
              <a:t>Removal Tool</a:t>
            </a:r>
          </a:p>
        </p:txBody>
      </p:sp>
      <p:sp>
        <p:nvSpPr>
          <p:cNvPr id="23" name="Round Same Side Corner Rectangle 22"/>
          <p:cNvSpPr/>
          <p:nvPr/>
        </p:nvSpPr>
        <p:spPr bwMode="auto">
          <a:xfrm rot="5400000" flipV="1">
            <a:off x="5791176" y="12377"/>
            <a:ext cx="379287" cy="5454508"/>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2800" b="1" dirty="0">
                <a:gradFill>
                  <a:gsLst>
                    <a:gs pos="0">
                      <a:srgbClr val="FFFF99"/>
                    </a:gs>
                    <a:gs pos="44000">
                      <a:srgbClr val="FFFF99"/>
                    </a:gs>
                  </a:gsLst>
                  <a:path path="circle">
                    <a:fillToRect t="100000" r="100000"/>
                  </a:path>
                </a:gradFill>
              </a:rPr>
              <a:t>2.7 billion </a:t>
            </a:r>
            <a:r>
              <a:rPr lang="en-US" sz="2800" dirty="0">
                <a:gradFill>
                  <a:gsLst>
                    <a:gs pos="0">
                      <a:srgbClr val="FFFFFF"/>
                    </a:gs>
                    <a:gs pos="44000">
                      <a:srgbClr val="FFFFFF"/>
                    </a:gs>
                  </a:gsLst>
                  <a:path path="circle">
                    <a:fillToRect t="100000" r="100000"/>
                  </a:path>
                </a:gradFill>
              </a:rPr>
              <a:t>executions in 1H09</a:t>
            </a:r>
          </a:p>
        </p:txBody>
      </p:sp>
      <p:sp>
        <p:nvSpPr>
          <p:cNvPr id="24" name="Round Same Side Corner Rectangle 23"/>
          <p:cNvSpPr/>
          <p:nvPr/>
        </p:nvSpPr>
        <p:spPr bwMode="auto">
          <a:xfrm rot="5400000" flipV="1">
            <a:off x="5599789" y="666278"/>
            <a:ext cx="762060" cy="5454508"/>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2800" dirty="0">
                <a:gradFill>
                  <a:gsLst>
                    <a:gs pos="0">
                      <a:srgbClr val="FFFFFF"/>
                    </a:gs>
                    <a:gs pos="44000">
                      <a:srgbClr val="FFFFFF"/>
                    </a:gs>
                  </a:gsLst>
                  <a:path path="circle">
                    <a:fillToRect t="100000" r="100000"/>
                  </a:path>
                </a:gradFill>
              </a:rPr>
              <a:t>More than </a:t>
            </a:r>
            <a:r>
              <a:rPr lang="en-US" sz="2800" b="1" dirty="0">
                <a:gradFill>
                  <a:gsLst>
                    <a:gs pos="0">
                      <a:srgbClr val="FFFF99"/>
                    </a:gs>
                    <a:gs pos="44000">
                      <a:srgbClr val="FFFF99"/>
                    </a:gs>
                  </a:gsLst>
                  <a:path path="circle">
                    <a:fillToRect t="100000" r="100000"/>
                  </a:path>
                </a:gradFill>
              </a:rPr>
              <a:t>16.5 billion</a:t>
            </a:r>
            <a:r>
              <a:rPr lang="en-US" sz="2800" b="1" dirty="0">
                <a:gradFill>
                  <a:gsLst>
                    <a:gs pos="0">
                      <a:srgbClr val="FFFFFF"/>
                    </a:gs>
                    <a:gs pos="44000">
                      <a:srgbClr val="FFFFFF"/>
                    </a:gs>
                  </a:gsLst>
                  <a:path path="circle">
                    <a:fillToRect t="100000" r="100000"/>
                  </a:path>
                </a:gradFill>
              </a:rPr>
              <a:t> </a:t>
            </a:r>
            <a:r>
              <a:rPr lang="en-US" sz="2800" dirty="0">
                <a:gradFill>
                  <a:gsLst>
                    <a:gs pos="0">
                      <a:srgbClr val="FFFFFF"/>
                    </a:gs>
                    <a:gs pos="44000">
                      <a:srgbClr val="FFFFFF"/>
                    </a:gs>
                  </a:gsLst>
                  <a:path path="circle">
                    <a:fillToRect t="100000" r="100000"/>
                  </a:path>
                </a:gradFill>
              </a:rPr>
              <a:t/>
            </a:r>
            <a:br>
              <a:rPr lang="en-US" sz="2800" dirty="0">
                <a:gradFill>
                  <a:gsLst>
                    <a:gs pos="0">
                      <a:srgbClr val="FFFFFF"/>
                    </a:gs>
                    <a:gs pos="44000">
                      <a:srgbClr val="FFFFFF"/>
                    </a:gs>
                  </a:gsLst>
                  <a:path path="circle">
                    <a:fillToRect t="100000" r="100000"/>
                  </a:path>
                </a:gradFill>
              </a:rPr>
            </a:br>
            <a:r>
              <a:rPr lang="en-US" sz="2800" dirty="0">
                <a:gradFill>
                  <a:gsLst>
                    <a:gs pos="0">
                      <a:srgbClr val="FFFFFF"/>
                    </a:gs>
                    <a:gs pos="44000">
                      <a:srgbClr val="FFFFFF"/>
                    </a:gs>
                  </a:gsLst>
                  <a:path path="circle">
                    <a:fillToRect t="100000" r="100000"/>
                  </a:path>
                </a:gradFill>
              </a:rPr>
              <a:t>executions since 2005</a:t>
            </a:r>
          </a:p>
        </p:txBody>
      </p:sp>
      <p:pic>
        <p:nvPicPr>
          <p:cNvPr id="25"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914033" y="4351274"/>
            <a:ext cx="796113" cy="807522"/>
          </a:xfrm>
          <a:prstGeom prst="rect">
            <a:avLst/>
          </a:prstGeom>
          <a:noFill/>
          <a:effectLst/>
        </p:spPr>
      </p:pic>
      <p:pic>
        <p:nvPicPr>
          <p:cNvPr id="26"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2244070" y="5555445"/>
            <a:ext cx="796113" cy="807522"/>
          </a:xfrm>
          <a:prstGeom prst="rect">
            <a:avLst/>
          </a:prstGeom>
          <a:noFill/>
          <a:effectLst/>
        </p:spPr>
      </p:pic>
      <p:pic>
        <p:nvPicPr>
          <p:cNvPr id="27"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2303446" y="3871355"/>
            <a:ext cx="796113" cy="807522"/>
          </a:xfrm>
          <a:prstGeom prst="rect">
            <a:avLst/>
          </a:prstGeom>
          <a:noFill/>
          <a:effectLst/>
        </p:spPr>
      </p:pic>
      <p:pic>
        <p:nvPicPr>
          <p:cNvPr id="28"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4089163" y="4266210"/>
            <a:ext cx="796113" cy="807522"/>
          </a:xfrm>
          <a:prstGeom prst="rect">
            <a:avLst/>
          </a:prstGeom>
          <a:noFill/>
          <a:effectLst/>
        </p:spPr>
      </p:pic>
      <p:pic>
        <p:nvPicPr>
          <p:cNvPr id="29"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4617344" y="5374684"/>
            <a:ext cx="796113" cy="807522"/>
          </a:xfrm>
          <a:prstGeom prst="rect">
            <a:avLst/>
          </a:prstGeom>
          <a:noFill/>
          <a:effectLst/>
        </p:spPr>
      </p:pic>
      <p:pic>
        <p:nvPicPr>
          <p:cNvPr id="30"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7342504" y="5676214"/>
            <a:ext cx="796113" cy="807522"/>
          </a:xfrm>
          <a:prstGeom prst="rect">
            <a:avLst/>
          </a:prstGeom>
          <a:noFill/>
          <a:effectLst/>
        </p:spPr>
      </p:pic>
      <p:pic>
        <p:nvPicPr>
          <p:cNvPr id="31"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7091135" y="4351274"/>
            <a:ext cx="796113" cy="807522"/>
          </a:xfrm>
          <a:prstGeom prst="rect">
            <a:avLst/>
          </a:prstGeom>
          <a:noFill/>
          <a:effectLst/>
        </p:spPr>
      </p:pic>
      <p:pic>
        <p:nvPicPr>
          <p:cNvPr id="32" name="Picture 5" descr="\\server3\Restrict\FTP_Root\Clients\White_Whale\7-20556_Security_Intelligence_Report_10-30\SFP_ART\png\network computer connected.png"/>
          <p:cNvPicPr>
            <a:picLocks noChangeAspect="1" noChangeArrowheads="1"/>
          </p:cNvPicPr>
          <p:nvPr/>
        </p:nvPicPr>
        <p:blipFill>
          <a:blip r:embed="rId6" cstate="print"/>
          <a:srcRect b="2597"/>
          <a:stretch>
            <a:fillRect/>
          </a:stretch>
        </p:blipFill>
        <p:spPr bwMode="auto">
          <a:xfrm>
            <a:off x="5652288" y="3871355"/>
            <a:ext cx="796113" cy="807522"/>
          </a:xfrm>
          <a:prstGeom prst="rect">
            <a:avLst/>
          </a:prstGeom>
          <a:noFill/>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2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3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4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60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7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8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23">
                                            <p:txEl>
                                              <p:pRg st="0" end="0"/>
                                            </p:txEl>
                                          </p:spTgt>
                                        </p:tgtEl>
                                        <p:attrNameLst>
                                          <p:attrName>style.visibility</p:attrName>
                                        </p:attrNameLst>
                                      </p:cBhvr>
                                      <p:to>
                                        <p:strVal val="visible"/>
                                      </p:to>
                                    </p:set>
                                    <p:animEffect transition="in" filter="fade">
                                      <p:cBhvr>
                                        <p:cTn id="37" dur="500"/>
                                        <p:tgtEl>
                                          <p:spTgt spid="23">
                                            <p:txEl>
                                              <p:pRg st="0" end="0"/>
                                            </p:txEl>
                                          </p:spTgt>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24">
                                            <p:txEl>
                                              <p:pRg st="0" end="0"/>
                                            </p:txEl>
                                          </p:spTgt>
                                        </p:tgtEl>
                                        <p:attrNameLst>
                                          <p:attrName>style.visibility</p:attrName>
                                        </p:attrNameLst>
                                      </p:cBhvr>
                                      <p:to>
                                        <p:strVal val="visible"/>
                                      </p:to>
                                    </p:set>
                                    <p:animEffect transition="in" filter="fade">
                                      <p:cBhvr>
                                        <p:cTn id="40"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15" grpId="0"/>
      <p:bldP spid="23" grpId="0" build="p"/>
      <p:bldP spid="2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ound Same Side Corner Rectangle 95"/>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97" name="Round Single Corner Rectangle 96"/>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pic>
        <p:nvPicPr>
          <p:cNvPr id="2054" name="Picture 6" descr="\\server3\InternalBin\Resource DVD\DVD_ART36\DVD_ART36_Update1_6-26\Logos\Bing\Bing (brand)\bing rev.png"/>
          <p:cNvPicPr>
            <a:picLocks noChangeAspect="1" noChangeArrowheads="1"/>
          </p:cNvPicPr>
          <p:nvPr/>
        </p:nvPicPr>
        <p:blipFill>
          <a:blip r:embed="rId6" cstate="print"/>
          <a:srcRect r="1246"/>
          <a:stretch>
            <a:fillRect/>
          </a:stretch>
        </p:blipFill>
        <p:spPr bwMode="auto">
          <a:xfrm>
            <a:off x="606761" y="2226680"/>
            <a:ext cx="2408009" cy="893065"/>
          </a:xfrm>
          <a:prstGeom prst="rect">
            <a:avLst/>
          </a:prstGeom>
          <a:noFill/>
        </p:spPr>
      </p:pic>
      <p:sp>
        <p:nvSpPr>
          <p:cNvPr id="133" name="Round Same Side Corner Rectangle 132"/>
          <p:cNvSpPr/>
          <p:nvPr/>
        </p:nvSpPr>
        <p:spPr bwMode="auto">
          <a:xfrm rot="5400000" flipV="1">
            <a:off x="5381848" y="-99700"/>
            <a:ext cx="1219200" cy="5560830"/>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algn="ctr">
              <a:lnSpc>
                <a:spcPct val="90000"/>
              </a:lnSpc>
              <a:spcBef>
                <a:spcPct val="20000"/>
              </a:spcBef>
              <a:buSzPct val="90000"/>
            </a:pPr>
            <a:r>
              <a:rPr lang="en-US" sz="4000" b="1" spc="-40" dirty="0">
                <a:gradFill>
                  <a:gsLst>
                    <a:gs pos="0">
                      <a:srgbClr val="FFFF99"/>
                    </a:gs>
                    <a:gs pos="100000">
                      <a:srgbClr val="FFFF99"/>
                    </a:gs>
                  </a:gsLst>
                  <a:lin ang="5400000" scaled="0"/>
                </a:gradFill>
              </a:rPr>
              <a:t>Billions</a:t>
            </a:r>
            <a:r>
              <a:rPr lang="en-US" sz="4000" spc="-40" dirty="0">
                <a:gradFill>
                  <a:gsLst>
                    <a:gs pos="0">
                      <a:srgbClr val="FFFFFF"/>
                    </a:gs>
                    <a:gs pos="100000">
                      <a:srgbClr val="FFFFFF"/>
                    </a:gs>
                  </a:gsLst>
                  <a:lin ang="5400000" scaled="0"/>
                </a:gradFill>
              </a:rPr>
              <a:t> of web-page </a:t>
            </a:r>
            <a:br>
              <a:rPr lang="en-US" sz="4000" spc="-40" dirty="0">
                <a:gradFill>
                  <a:gsLst>
                    <a:gs pos="0">
                      <a:srgbClr val="FFFFFF"/>
                    </a:gs>
                    <a:gs pos="100000">
                      <a:srgbClr val="FFFFFF"/>
                    </a:gs>
                  </a:gsLst>
                  <a:lin ang="5400000" scaled="0"/>
                </a:gradFill>
              </a:rPr>
            </a:br>
            <a:r>
              <a:rPr lang="en-US" sz="4000" spc="-40" dirty="0">
                <a:gradFill>
                  <a:gsLst>
                    <a:gs pos="0">
                      <a:srgbClr val="FFFFFF"/>
                    </a:gs>
                    <a:gs pos="100000">
                      <a:srgbClr val="FFFFFF"/>
                    </a:gs>
                  </a:gsLst>
                  <a:lin ang="5400000" scaled="0"/>
                </a:gradFill>
              </a:rPr>
              <a:t>scans per month</a:t>
            </a:r>
          </a:p>
        </p:txBody>
      </p:sp>
      <p:pic>
        <p:nvPicPr>
          <p:cNvPr id="108" name="Picture 4" descr="\\server3\InternalBin\Resource DVD\DVD_ART36\Artwork_Imagery\Hardware Photos\OEM HW\TV\TV - Widescreen\flat panel web internet online.png"/>
          <p:cNvPicPr>
            <a:picLocks noChangeAspect="1" noChangeArrowheads="1"/>
          </p:cNvPicPr>
          <p:nvPr/>
        </p:nvPicPr>
        <p:blipFill>
          <a:blip r:embed="rId7" cstate="print"/>
          <a:srcRect/>
          <a:stretch>
            <a:fillRect/>
          </a:stretch>
        </p:blipFill>
        <p:spPr bwMode="auto">
          <a:xfrm>
            <a:off x="5167164" y="3404602"/>
            <a:ext cx="2972692" cy="4093975"/>
          </a:xfrm>
          <a:prstGeom prst="rect">
            <a:avLst/>
          </a:prstGeom>
          <a:noFill/>
          <a:effectLst>
            <a:outerShdw blurRad="190500" sx="106000" sy="106000" algn="ctr" rotWithShape="0">
              <a:schemeClr val="tx1">
                <a:alpha val="74000"/>
              </a:schemeClr>
            </a:outerShdw>
          </a:effectLst>
        </p:spPr>
      </p:pic>
      <p:grpSp>
        <p:nvGrpSpPr>
          <p:cNvPr id="3" name="Group 86"/>
          <p:cNvGrpSpPr/>
          <p:nvPr/>
        </p:nvGrpSpPr>
        <p:grpSpPr>
          <a:xfrm>
            <a:off x="5167161" y="3297839"/>
            <a:ext cx="3190053" cy="4200740"/>
            <a:chOff x="3965544" y="3853342"/>
            <a:chExt cx="1214239" cy="1598939"/>
          </a:xfrm>
        </p:grpSpPr>
        <p:pic>
          <p:nvPicPr>
            <p:cNvPr id="69" name="Picture 4" descr="\\server3\InternalBin\Resource DVD\DVD_ART36\Artwork_Imagery\Hardware Photos\OEM HW\TV\TV - Widescreen\flat panel web internet online.png"/>
            <p:cNvPicPr>
              <a:picLocks noChangeAspect="1" noChangeArrowheads="1"/>
            </p:cNvPicPr>
            <p:nvPr/>
          </p:nvPicPr>
          <p:blipFill>
            <a:blip r:embed="rId7" cstate="print"/>
            <a:srcRect/>
            <a:stretch>
              <a:fillRect/>
            </a:stretch>
          </p:blipFill>
          <p:spPr bwMode="auto">
            <a:xfrm>
              <a:off x="3965544" y="3893980"/>
              <a:ext cx="1131504" cy="1558301"/>
            </a:xfrm>
            <a:prstGeom prst="rect">
              <a:avLst/>
            </a:prstGeom>
            <a:noFill/>
          </p:spPr>
        </p:pic>
        <p:pic>
          <p:nvPicPr>
            <p:cNvPr id="70" name="Picture 5" descr="\\server3\InternalBin\Resource DVD\DVD_ART36\Artwork_Imagery\Icons - Illustrations\_ WINDOWS VISTA ICONS\Security Critical warning bad unsafe.png"/>
            <p:cNvPicPr>
              <a:picLocks noChangeAspect="1" noChangeArrowheads="1"/>
            </p:cNvPicPr>
            <p:nvPr/>
          </p:nvPicPr>
          <p:blipFill>
            <a:blip r:embed="rId8" cstate="print"/>
            <a:stretch>
              <a:fillRect/>
            </a:stretch>
          </p:blipFill>
          <p:spPr bwMode="auto">
            <a:xfrm>
              <a:off x="4518382" y="3853342"/>
              <a:ext cx="661401" cy="661401"/>
            </a:xfrm>
            <a:prstGeom prst="rect">
              <a:avLst/>
            </a:prstGeom>
            <a:noFill/>
            <a:ln>
              <a:noFill/>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fade">
                                      <p:cBhvr>
                                        <p:cTn id="7" dur="500"/>
                                        <p:tgtEl>
                                          <p:spTgt spid="20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
                                            <p:txEl>
                                              <p:pRg st="0" end="0"/>
                                            </p:txEl>
                                          </p:spTgt>
                                        </p:tgtEl>
                                        <p:attrNameLst>
                                          <p:attrName>style.visibility</p:attrName>
                                        </p:attrNameLst>
                                      </p:cBhvr>
                                      <p:to>
                                        <p:strVal val="visible"/>
                                      </p:to>
                                    </p:set>
                                    <p:animEffect transition="in" filter="fade">
                                      <p:cBhvr>
                                        <p:cTn id="10" dur="500"/>
                                        <p:tgtEl>
                                          <p:spTgt spid="13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 Same Side Corner Rectangle 31"/>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33" name="Round Same Side Corner Rectangle 32"/>
          <p:cNvSpPr/>
          <p:nvPr/>
        </p:nvSpPr>
        <p:spPr bwMode="auto">
          <a:xfrm rot="5400000" flipV="1">
            <a:off x="3962399" y="-1223645"/>
            <a:ext cx="1219200" cy="7631394"/>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algn="ctr">
              <a:lnSpc>
                <a:spcPct val="90000"/>
              </a:lnSpc>
            </a:pPr>
            <a:r>
              <a:rPr lang="en-US" sz="2800" dirty="0">
                <a:gradFill>
                  <a:gsLst>
                    <a:gs pos="0">
                      <a:srgbClr val="FFFFFF"/>
                    </a:gs>
                    <a:gs pos="100000">
                      <a:srgbClr val="FFFFFF"/>
                    </a:gs>
                  </a:gsLst>
                  <a:lin ang="5400000" scaled="1"/>
                </a:gradFill>
              </a:rPr>
              <a:t>These data sources enable Microsoft to get data from all the relevant points of view: client, server, mail, Internet threats – </a:t>
            </a:r>
            <a:r>
              <a:rPr lang="en-US" sz="2800" b="1" dirty="0">
                <a:gradFill>
                  <a:gsLst>
                    <a:gs pos="0">
                      <a:srgbClr val="FFFF99"/>
                    </a:gs>
                    <a:gs pos="50000">
                      <a:srgbClr val="FFFF99"/>
                    </a:gs>
                  </a:gsLst>
                  <a:lin ang="5400000" scaled="0"/>
                </a:gradFill>
              </a:rPr>
              <a:t>globally</a:t>
            </a:r>
          </a:p>
        </p:txBody>
      </p:sp>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sp>
        <p:nvSpPr>
          <p:cNvPr id="82" name="Rectangle 81"/>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83" name="Rectangle 82"/>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8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85"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pic>
        <p:nvPicPr>
          <p:cNvPr id="39" name="Picture 8" descr="\\server3\InternalBin\Resource DVD\DVD_ART36\Artwork_Imagery\Icons - Illustrations\_ REAL VISTA STYLE\network computer connected.png"/>
          <p:cNvPicPr>
            <a:picLocks noChangeAspect="1" noChangeArrowheads="1"/>
          </p:cNvPicPr>
          <p:nvPr/>
        </p:nvPicPr>
        <p:blipFill>
          <a:blip r:embed="rId6" cstate="print"/>
          <a:srcRect/>
          <a:stretch>
            <a:fillRect/>
          </a:stretch>
        </p:blipFill>
        <p:spPr bwMode="auto">
          <a:xfrm>
            <a:off x="3875057" y="3858221"/>
            <a:ext cx="1039650" cy="1039650"/>
          </a:xfrm>
          <a:prstGeom prst="rect">
            <a:avLst/>
          </a:prstGeom>
          <a:noFill/>
        </p:spPr>
      </p:pic>
      <p:grpSp>
        <p:nvGrpSpPr>
          <p:cNvPr id="3" name="Group 56"/>
          <p:cNvGrpSpPr/>
          <p:nvPr/>
        </p:nvGrpSpPr>
        <p:grpSpPr>
          <a:xfrm>
            <a:off x="2980079" y="3504932"/>
            <a:ext cx="1085316" cy="889131"/>
            <a:chOff x="2734654" y="3617006"/>
            <a:chExt cx="1085316" cy="889131"/>
          </a:xfrm>
        </p:grpSpPr>
        <p:pic>
          <p:nvPicPr>
            <p:cNvPr id="42" name="Picture 3" descr="\\server3\InternalBin\Resource DVD\DVD_ART36\Artwork_Imagery\Icons - Illustrations\_ SUPER VISTA STYLE\server.png"/>
            <p:cNvPicPr>
              <a:picLocks noChangeAspect="1" noChangeArrowheads="1"/>
            </p:cNvPicPr>
            <p:nvPr/>
          </p:nvPicPr>
          <p:blipFill>
            <a:blip r:embed="rId7" cstate="print"/>
            <a:srcRect/>
            <a:stretch>
              <a:fillRect/>
            </a:stretch>
          </p:blipFill>
          <p:spPr bwMode="auto">
            <a:xfrm>
              <a:off x="2959693" y="3617006"/>
              <a:ext cx="860277" cy="860277"/>
            </a:xfrm>
            <a:prstGeom prst="rect">
              <a:avLst/>
            </a:prstGeom>
            <a:noFill/>
          </p:spPr>
        </p:pic>
        <p:pic>
          <p:nvPicPr>
            <p:cNvPr id="2058" name="Picture 10" descr="\\server3\InternalBin\Resource DVD\DVD_ART36\Artwork_Imagery\Icons - Illustrations\_ WINDOWS SERVER ICONS\Search\Globe earth internet world web 2.png"/>
            <p:cNvPicPr>
              <a:picLocks noChangeAspect="1" noChangeArrowheads="1"/>
            </p:cNvPicPr>
            <p:nvPr/>
          </p:nvPicPr>
          <p:blipFill>
            <a:blip r:embed="rId8" cstate="print"/>
            <a:srcRect/>
            <a:stretch>
              <a:fillRect/>
            </a:stretch>
          </p:blipFill>
          <p:spPr bwMode="auto">
            <a:xfrm>
              <a:off x="2734654" y="4000904"/>
              <a:ext cx="461473" cy="505233"/>
            </a:xfrm>
            <a:prstGeom prst="rect">
              <a:avLst/>
            </a:prstGeom>
            <a:noFill/>
          </p:spPr>
        </p:pic>
        <p:pic>
          <p:nvPicPr>
            <p:cNvPr id="2059" name="Picture 11" descr="\\server3\InternalBin\Resource DVD\DVD_ART36\Artwork_Imagery\Shapes\Arrows\Curved\curved blue arrow.png"/>
            <p:cNvPicPr>
              <a:picLocks noChangeAspect="1" noChangeArrowheads="1"/>
            </p:cNvPicPr>
            <p:nvPr/>
          </p:nvPicPr>
          <p:blipFill>
            <a:blip r:embed="rId9" cstate="print">
              <a:lum bright="70000" contrast="-70000"/>
            </a:blip>
            <a:srcRect/>
            <a:stretch>
              <a:fillRect/>
            </a:stretch>
          </p:blipFill>
          <p:spPr bwMode="auto">
            <a:xfrm rot="13552832" flipV="1">
              <a:off x="2866616" y="3983550"/>
              <a:ext cx="464092" cy="536701"/>
            </a:xfrm>
            <a:prstGeom prst="rect">
              <a:avLst/>
            </a:prstGeom>
            <a:noFill/>
          </p:spPr>
        </p:pic>
      </p:grpSp>
      <p:grpSp>
        <p:nvGrpSpPr>
          <p:cNvPr id="4" name="Group 61"/>
          <p:cNvGrpSpPr/>
          <p:nvPr/>
        </p:nvGrpSpPr>
        <p:grpSpPr>
          <a:xfrm>
            <a:off x="6238429" y="4787779"/>
            <a:ext cx="1085316" cy="889131"/>
            <a:chOff x="2734654" y="3617006"/>
            <a:chExt cx="1085316" cy="889131"/>
          </a:xfrm>
        </p:grpSpPr>
        <p:pic>
          <p:nvPicPr>
            <p:cNvPr id="63" name="Picture 3" descr="\\server3\InternalBin\Resource DVD\DVD_ART36\Artwork_Imagery\Icons - Illustrations\_ SUPER VISTA STYLE\server.png"/>
            <p:cNvPicPr>
              <a:picLocks noChangeAspect="1" noChangeArrowheads="1"/>
            </p:cNvPicPr>
            <p:nvPr/>
          </p:nvPicPr>
          <p:blipFill>
            <a:blip r:embed="rId7" cstate="print"/>
            <a:srcRect/>
            <a:stretch>
              <a:fillRect/>
            </a:stretch>
          </p:blipFill>
          <p:spPr bwMode="auto">
            <a:xfrm>
              <a:off x="2959693" y="3617006"/>
              <a:ext cx="860277" cy="860277"/>
            </a:xfrm>
            <a:prstGeom prst="rect">
              <a:avLst/>
            </a:prstGeom>
            <a:noFill/>
          </p:spPr>
        </p:pic>
        <p:pic>
          <p:nvPicPr>
            <p:cNvPr id="64" name="Picture 10" descr="\\server3\InternalBin\Resource DVD\DVD_ART36\Artwork_Imagery\Icons - Illustrations\_ WINDOWS SERVER ICONS\Search\Globe earth internet world web 2.png"/>
            <p:cNvPicPr>
              <a:picLocks noChangeAspect="1" noChangeArrowheads="1"/>
            </p:cNvPicPr>
            <p:nvPr/>
          </p:nvPicPr>
          <p:blipFill>
            <a:blip r:embed="rId8" cstate="print"/>
            <a:srcRect/>
            <a:stretch>
              <a:fillRect/>
            </a:stretch>
          </p:blipFill>
          <p:spPr bwMode="auto">
            <a:xfrm>
              <a:off x="2734654" y="4000904"/>
              <a:ext cx="461473" cy="505233"/>
            </a:xfrm>
            <a:prstGeom prst="rect">
              <a:avLst/>
            </a:prstGeom>
            <a:noFill/>
          </p:spPr>
        </p:pic>
        <p:pic>
          <p:nvPicPr>
            <p:cNvPr id="65" name="Picture 11" descr="\\server3\InternalBin\Resource DVD\DVD_ART36\Artwork_Imagery\Shapes\Arrows\Curved\curved blue arrow.png"/>
            <p:cNvPicPr>
              <a:picLocks noChangeAspect="1" noChangeArrowheads="1"/>
            </p:cNvPicPr>
            <p:nvPr/>
          </p:nvPicPr>
          <p:blipFill>
            <a:blip r:embed="rId9" cstate="print">
              <a:lum bright="70000" contrast="-70000"/>
            </a:blip>
            <a:srcRect/>
            <a:stretch>
              <a:fillRect/>
            </a:stretch>
          </p:blipFill>
          <p:spPr bwMode="auto">
            <a:xfrm rot="13552832" flipV="1">
              <a:off x="2866616" y="3983550"/>
              <a:ext cx="464092" cy="536701"/>
            </a:xfrm>
            <a:prstGeom prst="rect">
              <a:avLst/>
            </a:prstGeom>
            <a:noFill/>
          </p:spPr>
        </p:pic>
      </p:grpSp>
      <p:grpSp>
        <p:nvGrpSpPr>
          <p:cNvPr id="5" name="Group 66"/>
          <p:cNvGrpSpPr/>
          <p:nvPr/>
        </p:nvGrpSpPr>
        <p:grpSpPr>
          <a:xfrm>
            <a:off x="5085721" y="3619122"/>
            <a:ext cx="999427" cy="821703"/>
            <a:chOff x="4888627" y="3728402"/>
            <a:chExt cx="999427" cy="821703"/>
          </a:xfrm>
        </p:grpSpPr>
        <p:grpSp>
          <p:nvGrpSpPr>
            <p:cNvPr id="6" name="Group 30"/>
            <p:cNvGrpSpPr/>
            <p:nvPr/>
          </p:nvGrpSpPr>
          <p:grpSpPr>
            <a:xfrm>
              <a:off x="5252957" y="3728402"/>
              <a:ext cx="635097" cy="821703"/>
              <a:chOff x="3526705" y="2736790"/>
              <a:chExt cx="814559" cy="1053894"/>
            </a:xfrm>
          </p:grpSpPr>
          <p:pic>
            <p:nvPicPr>
              <p:cNvPr id="30" name="Picture 3" descr="\\server3\InternalBin\Resource DVD\DVD_ART36\Artwork_Imagery\Icons - Illustrations\_ SUPER VISTA STYLE\server.png"/>
              <p:cNvPicPr>
                <a:picLocks noChangeAspect="1" noChangeArrowheads="1"/>
              </p:cNvPicPr>
              <p:nvPr/>
            </p:nvPicPr>
            <p:blipFill>
              <a:blip r:embed="rId7" cstate="print"/>
              <a:srcRect l="75138"/>
              <a:stretch>
                <a:fillRect/>
              </a:stretch>
            </p:blipFill>
            <p:spPr bwMode="auto">
              <a:xfrm>
                <a:off x="4084890" y="2736790"/>
                <a:ext cx="256374" cy="1031193"/>
              </a:xfrm>
              <a:prstGeom prst="rect">
                <a:avLst/>
              </a:prstGeom>
              <a:noFill/>
            </p:spPr>
          </p:pic>
          <p:pic>
            <p:nvPicPr>
              <p:cNvPr id="29" name="Picture 5" descr="\\server3\Restrict\FTP_Root\Clients\White_Whale\7-20556_Security_Intelligence_Report_10-30\SFP_ART\png\network computer connected.png"/>
              <p:cNvPicPr>
                <a:picLocks noChangeAspect="1" noChangeArrowheads="1"/>
              </p:cNvPicPr>
              <p:nvPr/>
            </p:nvPicPr>
            <p:blipFill>
              <a:blip r:embed="rId10" cstate="print"/>
              <a:stretch>
                <a:fillRect/>
              </a:stretch>
            </p:blipFill>
            <p:spPr bwMode="auto">
              <a:xfrm>
                <a:off x="3526705" y="2807239"/>
                <a:ext cx="703009" cy="983445"/>
              </a:xfrm>
              <a:prstGeom prst="rect">
                <a:avLst/>
              </a:prstGeom>
              <a:noFill/>
              <a:effectLst/>
            </p:spPr>
          </p:pic>
        </p:grpSp>
        <p:pic>
          <p:nvPicPr>
            <p:cNvPr id="34" name="Picture 2" descr="\\server3\InternalBin\Resource DVD\DVD_ART36\Artwork_Imagery\Icons - Illustrations\_ MSN ICONS\MSN icon envelope email mail letter.png"/>
            <p:cNvPicPr>
              <a:picLocks noChangeAspect="1" noChangeArrowheads="1"/>
            </p:cNvPicPr>
            <p:nvPr/>
          </p:nvPicPr>
          <p:blipFill>
            <a:blip r:embed="rId11" cstate="print"/>
            <a:srcRect b="45729"/>
            <a:stretch>
              <a:fillRect/>
            </a:stretch>
          </p:blipFill>
          <p:spPr bwMode="auto">
            <a:xfrm>
              <a:off x="4888627" y="4128774"/>
              <a:ext cx="461040" cy="409043"/>
            </a:xfrm>
            <a:prstGeom prst="rect">
              <a:avLst/>
            </a:prstGeom>
            <a:noFill/>
            <a:effectLst>
              <a:outerShdw blurRad="114300" dir="5400000" sx="90000" sy="-19000" rotWithShape="0">
                <a:prstClr val="black">
                  <a:alpha val="17000"/>
                </a:prstClr>
              </a:outerShdw>
            </a:effectLst>
          </p:spPr>
        </p:pic>
        <p:pic>
          <p:nvPicPr>
            <p:cNvPr id="66" name="Picture 11" descr="\\server3\InternalBin\Resource DVD\DVD_ART36\Artwork_Imagery\Shapes\Arrows\Curved\curved blue arrow.png"/>
            <p:cNvPicPr>
              <a:picLocks noChangeAspect="1" noChangeArrowheads="1"/>
            </p:cNvPicPr>
            <p:nvPr/>
          </p:nvPicPr>
          <p:blipFill>
            <a:blip r:embed="rId9" cstate="print">
              <a:biLevel thresh="50000"/>
            </a:blip>
            <a:srcRect/>
            <a:stretch>
              <a:fillRect/>
            </a:stretch>
          </p:blipFill>
          <p:spPr bwMode="auto">
            <a:xfrm rot="13552832" flipV="1">
              <a:off x="5052915" y="4041947"/>
              <a:ext cx="464092" cy="536701"/>
            </a:xfrm>
            <a:prstGeom prst="rect">
              <a:avLst/>
            </a:prstGeom>
            <a:noFill/>
            <a:effectLst>
              <a:outerShdw blurRad="50800" dist="38100" dir="18900000" algn="bl" rotWithShape="0">
                <a:prstClr val="black">
                  <a:alpha val="20000"/>
                </a:prstClr>
              </a:outerShdw>
            </a:effectLst>
          </p:spPr>
        </p:pic>
      </p:grpSp>
      <p:grpSp>
        <p:nvGrpSpPr>
          <p:cNvPr id="7" name="Group 80"/>
          <p:cNvGrpSpPr/>
          <p:nvPr/>
        </p:nvGrpSpPr>
        <p:grpSpPr>
          <a:xfrm>
            <a:off x="7330900" y="5692511"/>
            <a:ext cx="632357" cy="814432"/>
            <a:chOff x="5852478" y="5282312"/>
            <a:chExt cx="632357" cy="814432"/>
          </a:xfrm>
        </p:grpSpPr>
        <p:pic>
          <p:nvPicPr>
            <p:cNvPr id="80" name="Picture 3" descr="\\server3\InternalBin\Resource DVD\DVD_ART36\Artwork_Imagery\Icons - Illustrations\_ SUPER VISTA STYLE\server.png"/>
            <p:cNvPicPr>
              <a:picLocks noChangeAspect="1" noChangeArrowheads="1"/>
            </p:cNvPicPr>
            <p:nvPr/>
          </p:nvPicPr>
          <p:blipFill>
            <a:blip r:embed="rId7" cstate="print"/>
            <a:srcRect l="75138"/>
            <a:stretch>
              <a:fillRect/>
            </a:stretch>
          </p:blipFill>
          <p:spPr bwMode="auto">
            <a:xfrm>
              <a:off x="6284945" y="5282312"/>
              <a:ext cx="199890" cy="804003"/>
            </a:xfrm>
            <a:prstGeom prst="rect">
              <a:avLst/>
            </a:prstGeom>
            <a:noFill/>
          </p:spPr>
        </p:pic>
        <p:pic>
          <p:nvPicPr>
            <p:cNvPr id="2057" name="Picture 9" descr="\\server3\InternalBin\Resource DVD\DVD_ART36\Artwork_Imagery\Icons - Illustrations\_ WINDOWS VISTA ICONS\Servers computer.png"/>
            <p:cNvPicPr>
              <a:picLocks noChangeAspect="1" noChangeArrowheads="1"/>
            </p:cNvPicPr>
            <p:nvPr/>
          </p:nvPicPr>
          <p:blipFill>
            <a:blip r:embed="rId12" cstate="print"/>
            <a:srcRect/>
            <a:stretch>
              <a:fillRect/>
            </a:stretch>
          </p:blipFill>
          <p:spPr bwMode="auto">
            <a:xfrm>
              <a:off x="5852478" y="5306938"/>
              <a:ext cx="577165" cy="789806"/>
            </a:xfrm>
            <a:prstGeom prst="rect">
              <a:avLst/>
            </a:prstGeom>
            <a:noFill/>
          </p:spPr>
        </p:pic>
      </p:grpSp>
      <p:grpSp>
        <p:nvGrpSpPr>
          <p:cNvPr id="8" name="Group 93"/>
          <p:cNvGrpSpPr/>
          <p:nvPr/>
        </p:nvGrpSpPr>
        <p:grpSpPr>
          <a:xfrm>
            <a:off x="1360507" y="3733566"/>
            <a:ext cx="632357" cy="814432"/>
            <a:chOff x="5852478" y="5282312"/>
            <a:chExt cx="632357" cy="814432"/>
          </a:xfrm>
        </p:grpSpPr>
        <p:pic>
          <p:nvPicPr>
            <p:cNvPr id="95" name="Picture 3" descr="\\server3\InternalBin\Resource DVD\DVD_ART36\Artwork_Imagery\Icons - Illustrations\_ SUPER VISTA STYLE\server.png"/>
            <p:cNvPicPr>
              <a:picLocks noChangeAspect="1" noChangeArrowheads="1"/>
            </p:cNvPicPr>
            <p:nvPr/>
          </p:nvPicPr>
          <p:blipFill>
            <a:blip r:embed="rId7" cstate="print"/>
            <a:srcRect l="75138"/>
            <a:stretch>
              <a:fillRect/>
            </a:stretch>
          </p:blipFill>
          <p:spPr bwMode="auto">
            <a:xfrm>
              <a:off x="6284945" y="5282312"/>
              <a:ext cx="199890" cy="804003"/>
            </a:xfrm>
            <a:prstGeom prst="rect">
              <a:avLst/>
            </a:prstGeom>
            <a:noFill/>
          </p:spPr>
        </p:pic>
        <p:pic>
          <p:nvPicPr>
            <p:cNvPr id="96" name="Picture 9" descr="\\server3\InternalBin\Resource DVD\DVD_ART36\Artwork_Imagery\Icons - Illustrations\_ WINDOWS VISTA ICONS\Servers computer.png"/>
            <p:cNvPicPr>
              <a:picLocks noChangeAspect="1" noChangeArrowheads="1"/>
            </p:cNvPicPr>
            <p:nvPr/>
          </p:nvPicPr>
          <p:blipFill>
            <a:blip r:embed="rId12" cstate="print"/>
            <a:srcRect/>
            <a:stretch>
              <a:fillRect/>
            </a:stretch>
          </p:blipFill>
          <p:spPr bwMode="auto">
            <a:xfrm>
              <a:off x="5852478" y="5306938"/>
              <a:ext cx="577165" cy="789806"/>
            </a:xfrm>
            <a:prstGeom prst="rect">
              <a:avLst/>
            </a:prstGeom>
            <a:noFill/>
          </p:spPr>
        </p:pic>
      </p:grpSp>
      <p:pic>
        <p:nvPicPr>
          <p:cNvPr id="97" name="Picture 6" descr="\\server3\InternalBin\Resource DVD\DVD_ART36\Artwork_Imagery\Icons - Illustrations\_ REAL VISTA STYLE\desktop computer.png"/>
          <p:cNvPicPr>
            <a:picLocks noChangeAspect="1" noChangeArrowheads="1"/>
          </p:cNvPicPr>
          <p:nvPr/>
        </p:nvPicPr>
        <p:blipFill>
          <a:blip r:embed="rId13" cstate="print"/>
          <a:srcRect/>
          <a:stretch>
            <a:fillRect/>
          </a:stretch>
        </p:blipFill>
        <p:spPr bwMode="auto">
          <a:xfrm>
            <a:off x="6439446" y="3889224"/>
            <a:ext cx="725678" cy="725678"/>
          </a:xfrm>
          <a:prstGeom prst="rect">
            <a:avLst/>
          </a:prstGeom>
          <a:noFill/>
        </p:spPr>
      </p:pic>
      <p:pic>
        <p:nvPicPr>
          <p:cNvPr id="100" name="Picture 6" descr="\\server3\InternalBin\Resource DVD\DVD_ART36\Artwork_Imagery\Icons - Illustrations\_ REAL VISTA STYLE\desktop computer.png"/>
          <p:cNvPicPr>
            <a:picLocks noChangeAspect="1" noChangeArrowheads="1"/>
          </p:cNvPicPr>
          <p:nvPr/>
        </p:nvPicPr>
        <p:blipFill>
          <a:blip r:embed="rId13" cstate="print"/>
          <a:srcRect/>
          <a:stretch>
            <a:fillRect/>
          </a:stretch>
        </p:blipFill>
        <p:spPr bwMode="auto">
          <a:xfrm>
            <a:off x="472870" y="4264352"/>
            <a:ext cx="725678" cy="725678"/>
          </a:xfrm>
          <a:prstGeom prst="rect">
            <a:avLst/>
          </a:prstGeom>
          <a:noFill/>
        </p:spPr>
      </p:pic>
      <p:pic>
        <p:nvPicPr>
          <p:cNvPr id="2060" name="Picture 12" descr="C:\Users\andrewl\Desktop\Good_site_1.PNG"/>
          <p:cNvPicPr>
            <a:picLocks noChangeAspect="1" noChangeArrowheads="1"/>
          </p:cNvPicPr>
          <p:nvPr/>
        </p:nvPicPr>
        <p:blipFill>
          <a:blip r:embed="rId14" cstate="print"/>
          <a:srcRect/>
          <a:stretch>
            <a:fillRect/>
          </a:stretch>
        </p:blipFill>
        <p:spPr bwMode="auto">
          <a:xfrm>
            <a:off x="2132843" y="4286910"/>
            <a:ext cx="860523" cy="634460"/>
          </a:xfrm>
          <a:prstGeom prst="rect">
            <a:avLst/>
          </a:prstGeom>
          <a:noFill/>
          <a:ln>
            <a:noFill/>
          </a:ln>
          <a:effectLst>
            <a:reflection blurRad="6350" stA="52000" endA="300" endPos="35000" dir="5400000" sy="-100000" algn="bl" rotWithShape="0"/>
          </a:effectLst>
          <a:scene3d>
            <a:camera prst="perspectiveHeroicExtremeLeftFacing">
              <a:rot lat="0" lon="1200000" rev="21425485"/>
            </a:camera>
            <a:lightRig rig="threePt" dir="t"/>
          </a:scene3d>
        </p:spPr>
      </p:pic>
      <p:pic>
        <p:nvPicPr>
          <p:cNvPr id="2061" name="Picture 13" descr="C:\Users\andrewl\Desktop\Good_site_2.PNG"/>
          <p:cNvPicPr>
            <a:picLocks noChangeAspect="1" noChangeArrowheads="1"/>
          </p:cNvPicPr>
          <p:nvPr/>
        </p:nvPicPr>
        <p:blipFill>
          <a:blip r:embed="rId15" cstate="print"/>
          <a:srcRect/>
          <a:stretch>
            <a:fillRect/>
          </a:stretch>
        </p:blipFill>
        <p:spPr bwMode="auto">
          <a:xfrm>
            <a:off x="4914652" y="4787661"/>
            <a:ext cx="883766" cy="652798"/>
          </a:xfrm>
          <a:prstGeom prst="rect">
            <a:avLst/>
          </a:prstGeom>
          <a:noFill/>
          <a:ln>
            <a:noFill/>
          </a:ln>
          <a:effectLst>
            <a:reflection blurRad="6350" stA="52000" endA="300" endPos="35000" dir="5400000" sy="-100000" algn="bl" rotWithShape="0"/>
          </a:effectLst>
          <a:scene3d>
            <a:camera prst="perspectiveHeroicExtremeLeftFacing">
              <a:rot lat="0" lon="1200000" rev="21425485"/>
            </a:camera>
            <a:lightRig rig="threePt" dir="t"/>
          </a:scene3d>
        </p:spPr>
      </p:pic>
      <p:pic>
        <p:nvPicPr>
          <p:cNvPr id="104" name="spot mid" descr="E:\Clients\Artitudes\z_MS_08-00461_eventsTeam_work\CES_2009\spot-grn-50.png"/>
          <p:cNvPicPr>
            <a:picLocks noChangeAspect="1" noChangeArrowheads="1"/>
          </p:cNvPicPr>
          <p:nvPr/>
        </p:nvPicPr>
        <p:blipFill>
          <a:blip r:embed="rId16" cstate="print"/>
          <a:srcRect/>
          <a:stretch>
            <a:fillRect/>
          </a:stretch>
        </p:blipFill>
        <p:spPr bwMode="auto">
          <a:xfrm rot="169310">
            <a:off x="1019063" y="-508551"/>
            <a:ext cx="5550992" cy="372139"/>
          </a:xfrm>
          <a:prstGeom prst="rect">
            <a:avLst/>
          </a:prstGeom>
          <a:noFill/>
          <a:ln w="9525">
            <a:noFill/>
            <a:miter lim="800000"/>
            <a:headEnd/>
            <a:tailEnd/>
          </a:ln>
        </p:spPr>
      </p:pic>
      <p:grpSp>
        <p:nvGrpSpPr>
          <p:cNvPr id="9" name="Group 73"/>
          <p:cNvGrpSpPr/>
          <p:nvPr/>
        </p:nvGrpSpPr>
        <p:grpSpPr>
          <a:xfrm>
            <a:off x="2178084" y="5594023"/>
            <a:ext cx="999427" cy="821703"/>
            <a:chOff x="4888627" y="3728402"/>
            <a:chExt cx="999427" cy="821703"/>
          </a:xfrm>
        </p:grpSpPr>
        <p:grpSp>
          <p:nvGrpSpPr>
            <p:cNvPr id="10" name="Group 74"/>
            <p:cNvGrpSpPr/>
            <p:nvPr/>
          </p:nvGrpSpPr>
          <p:grpSpPr>
            <a:xfrm>
              <a:off x="5252953" y="3728402"/>
              <a:ext cx="635096" cy="821703"/>
              <a:chOff x="3526705" y="2736790"/>
              <a:chExt cx="814559" cy="1053894"/>
            </a:xfrm>
          </p:grpSpPr>
          <p:pic>
            <p:nvPicPr>
              <p:cNvPr id="78" name="Picture 3" descr="\\server3\InternalBin\Resource DVD\DVD_ART36\Artwork_Imagery\Icons - Illustrations\_ SUPER VISTA STYLE\server.png"/>
              <p:cNvPicPr>
                <a:picLocks noChangeAspect="1" noChangeArrowheads="1"/>
              </p:cNvPicPr>
              <p:nvPr/>
            </p:nvPicPr>
            <p:blipFill>
              <a:blip r:embed="rId7" cstate="print"/>
              <a:srcRect l="75138"/>
              <a:stretch>
                <a:fillRect/>
              </a:stretch>
            </p:blipFill>
            <p:spPr bwMode="auto">
              <a:xfrm>
                <a:off x="4084890" y="2736790"/>
                <a:ext cx="256374" cy="1031193"/>
              </a:xfrm>
              <a:prstGeom prst="rect">
                <a:avLst/>
              </a:prstGeom>
              <a:noFill/>
            </p:spPr>
          </p:pic>
          <p:pic>
            <p:nvPicPr>
              <p:cNvPr id="79" name="Picture 5" descr="\\server3\Restrict\FTP_Root\Clients\White_Whale\7-20556_Security_Intelligence_Report_10-30\SFP_ART\png\network computer connected.png"/>
              <p:cNvPicPr>
                <a:picLocks noChangeAspect="1" noChangeArrowheads="1"/>
              </p:cNvPicPr>
              <p:nvPr/>
            </p:nvPicPr>
            <p:blipFill>
              <a:blip r:embed="rId10" cstate="print"/>
              <a:stretch>
                <a:fillRect/>
              </a:stretch>
            </p:blipFill>
            <p:spPr bwMode="auto">
              <a:xfrm>
                <a:off x="3526705" y="2807239"/>
                <a:ext cx="703009" cy="983445"/>
              </a:xfrm>
              <a:prstGeom prst="rect">
                <a:avLst/>
              </a:prstGeom>
              <a:noFill/>
              <a:effectLst/>
            </p:spPr>
          </p:pic>
        </p:grpSp>
        <p:pic>
          <p:nvPicPr>
            <p:cNvPr id="76" name="Picture 2" descr="\\server3\InternalBin\Resource DVD\DVD_ART36\Artwork_Imagery\Icons - Illustrations\_ MSN ICONS\MSN icon envelope email mail letter.png"/>
            <p:cNvPicPr>
              <a:picLocks noChangeAspect="1" noChangeArrowheads="1"/>
            </p:cNvPicPr>
            <p:nvPr/>
          </p:nvPicPr>
          <p:blipFill>
            <a:blip r:embed="rId11" cstate="print"/>
            <a:srcRect b="45729"/>
            <a:stretch>
              <a:fillRect/>
            </a:stretch>
          </p:blipFill>
          <p:spPr bwMode="auto">
            <a:xfrm>
              <a:off x="4888627" y="4128774"/>
              <a:ext cx="461040" cy="409043"/>
            </a:xfrm>
            <a:prstGeom prst="rect">
              <a:avLst/>
            </a:prstGeom>
            <a:noFill/>
            <a:effectLst>
              <a:outerShdw blurRad="114300" dir="5400000" sx="90000" sy="-19000" rotWithShape="0">
                <a:prstClr val="black">
                  <a:alpha val="17000"/>
                </a:prstClr>
              </a:outerShdw>
            </a:effectLst>
          </p:spPr>
        </p:pic>
        <p:pic>
          <p:nvPicPr>
            <p:cNvPr id="77" name="Picture 11" descr="\\server3\InternalBin\Resource DVD\DVD_ART36\Artwork_Imagery\Shapes\Arrows\Curved\curved blue arrow.png"/>
            <p:cNvPicPr>
              <a:picLocks noChangeAspect="1" noChangeArrowheads="1"/>
            </p:cNvPicPr>
            <p:nvPr/>
          </p:nvPicPr>
          <p:blipFill>
            <a:blip r:embed="rId9" cstate="print">
              <a:biLevel thresh="50000"/>
            </a:blip>
            <a:srcRect/>
            <a:stretch>
              <a:fillRect/>
            </a:stretch>
          </p:blipFill>
          <p:spPr bwMode="auto">
            <a:xfrm rot="13552832" flipV="1">
              <a:off x="5052915" y="4041947"/>
              <a:ext cx="464092" cy="536701"/>
            </a:xfrm>
            <a:prstGeom prst="rect">
              <a:avLst/>
            </a:prstGeom>
            <a:noFill/>
            <a:effectLst>
              <a:outerShdw blurRad="50800" dist="38100" dir="18900000" algn="bl" rotWithShape="0">
                <a:prstClr val="black">
                  <a:alpha val="20000"/>
                </a:prstClr>
              </a:outerShdw>
            </a:effectLst>
          </p:spPr>
        </p:pic>
      </p:grpSp>
      <p:grpSp>
        <p:nvGrpSpPr>
          <p:cNvPr id="11" name="Group 57"/>
          <p:cNvGrpSpPr/>
          <p:nvPr/>
        </p:nvGrpSpPr>
        <p:grpSpPr>
          <a:xfrm>
            <a:off x="996564" y="4796593"/>
            <a:ext cx="1085316" cy="889131"/>
            <a:chOff x="2734654" y="3617006"/>
            <a:chExt cx="1085316" cy="889131"/>
          </a:xfrm>
        </p:grpSpPr>
        <p:pic>
          <p:nvPicPr>
            <p:cNvPr id="59" name="Picture 3" descr="\\server3\InternalBin\Resource DVD\DVD_ART36\Artwork_Imagery\Icons - Illustrations\_ SUPER VISTA STYLE\server.png"/>
            <p:cNvPicPr>
              <a:picLocks noChangeAspect="1" noChangeArrowheads="1"/>
            </p:cNvPicPr>
            <p:nvPr/>
          </p:nvPicPr>
          <p:blipFill>
            <a:blip r:embed="rId7" cstate="print"/>
            <a:srcRect/>
            <a:stretch>
              <a:fillRect/>
            </a:stretch>
          </p:blipFill>
          <p:spPr bwMode="auto">
            <a:xfrm>
              <a:off x="2959693" y="3617006"/>
              <a:ext cx="860277" cy="860277"/>
            </a:xfrm>
            <a:prstGeom prst="rect">
              <a:avLst/>
            </a:prstGeom>
            <a:noFill/>
          </p:spPr>
        </p:pic>
        <p:pic>
          <p:nvPicPr>
            <p:cNvPr id="60" name="Picture 10" descr="\\server3\InternalBin\Resource DVD\DVD_ART36\Artwork_Imagery\Icons - Illustrations\_ WINDOWS SERVER ICONS\Search\Globe earth internet world web 2.png"/>
            <p:cNvPicPr>
              <a:picLocks noChangeAspect="1" noChangeArrowheads="1"/>
            </p:cNvPicPr>
            <p:nvPr/>
          </p:nvPicPr>
          <p:blipFill>
            <a:blip r:embed="rId8" cstate="print"/>
            <a:srcRect/>
            <a:stretch>
              <a:fillRect/>
            </a:stretch>
          </p:blipFill>
          <p:spPr bwMode="auto">
            <a:xfrm>
              <a:off x="2734654" y="4000904"/>
              <a:ext cx="461473" cy="505233"/>
            </a:xfrm>
            <a:prstGeom prst="rect">
              <a:avLst/>
            </a:prstGeom>
            <a:noFill/>
          </p:spPr>
        </p:pic>
        <p:pic>
          <p:nvPicPr>
            <p:cNvPr id="61" name="Picture 11" descr="\\server3\InternalBin\Resource DVD\DVD_ART36\Artwork_Imagery\Shapes\Arrows\Curved\curved blue arrow.png"/>
            <p:cNvPicPr>
              <a:picLocks noChangeAspect="1" noChangeArrowheads="1"/>
            </p:cNvPicPr>
            <p:nvPr/>
          </p:nvPicPr>
          <p:blipFill>
            <a:blip r:embed="rId9" cstate="print">
              <a:lum bright="70000" contrast="-70000"/>
            </a:blip>
            <a:srcRect/>
            <a:stretch>
              <a:fillRect/>
            </a:stretch>
          </p:blipFill>
          <p:spPr bwMode="auto">
            <a:xfrm rot="13552832" flipV="1">
              <a:off x="2866616" y="3983550"/>
              <a:ext cx="464092" cy="536701"/>
            </a:xfrm>
            <a:prstGeom prst="rect">
              <a:avLst/>
            </a:prstGeom>
            <a:noFill/>
          </p:spPr>
        </p:pic>
      </p:grpSp>
      <p:grpSp>
        <p:nvGrpSpPr>
          <p:cNvPr id="12" name="Group 113"/>
          <p:cNvGrpSpPr/>
          <p:nvPr/>
        </p:nvGrpSpPr>
        <p:grpSpPr>
          <a:xfrm>
            <a:off x="3375414" y="4959481"/>
            <a:ext cx="894661" cy="660845"/>
            <a:chOff x="5281853" y="4396376"/>
            <a:chExt cx="734393" cy="542462"/>
          </a:xfrm>
        </p:grpSpPr>
        <p:pic>
          <p:nvPicPr>
            <p:cNvPr id="113" name="Picture 13" descr="C:\Users\andrewl\Desktop\Good_site_2.PNG"/>
            <p:cNvPicPr>
              <a:picLocks noChangeAspect="1" noChangeArrowheads="1"/>
            </p:cNvPicPr>
            <p:nvPr/>
          </p:nvPicPr>
          <p:blipFill>
            <a:blip r:embed="rId17" cstate="print"/>
            <a:stretch>
              <a:fillRect/>
            </a:stretch>
          </p:blipFill>
          <p:spPr bwMode="auto">
            <a:xfrm>
              <a:off x="5281853" y="4396376"/>
              <a:ext cx="734393" cy="542462"/>
            </a:xfrm>
            <a:prstGeom prst="rect">
              <a:avLst/>
            </a:prstGeom>
            <a:noFill/>
            <a:ln>
              <a:noFill/>
            </a:ln>
            <a:effectLst>
              <a:reflection blurRad="6350" stA="52000" endA="300" endPos="35000" dir="5400000" sy="-100000" algn="bl" rotWithShape="0"/>
            </a:effectLst>
            <a:scene3d>
              <a:camera prst="perspectiveHeroicExtremeLeftFacing">
                <a:rot lat="0" lon="1200000" rev="21425485"/>
              </a:camera>
              <a:lightRig rig="threePt" dir="t"/>
            </a:scene3d>
          </p:spPr>
        </p:pic>
        <p:pic>
          <p:nvPicPr>
            <p:cNvPr id="2062" name="Picture 14" descr="C:\Users\andrewl\Desktop\bug-icon.png"/>
            <p:cNvPicPr>
              <a:picLocks noChangeAspect="1" noChangeArrowheads="1"/>
            </p:cNvPicPr>
            <p:nvPr/>
          </p:nvPicPr>
          <p:blipFill>
            <a:blip r:embed="rId18" cstate="print"/>
            <a:stretch>
              <a:fillRect/>
            </a:stretch>
          </p:blipFill>
          <p:spPr bwMode="auto">
            <a:xfrm>
              <a:off x="5425928" y="4472655"/>
              <a:ext cx="419385" cy="419385"/>
            </a:xfrm>
            <a:prstGeom prst="rect">
              <a:avLst/>
            </a:prstGeom>
            <a:noFill/>
            <a:ln>
              <a:noFill/>
            </a:ln>
            <a:effectLst/>
            <a:scene3d>
              <a:camera prst="perspectiveHeroicExtremeLeftFacing">
                <a:rot lat="0" lon="1200000" rev="21425485"/>
              </a:camera>
              <a:lightRig rig="threePt" dir="t"/>
            </a:scene3d>
          </p:spPr>
        </p:pic>
      </p:grpSp>
      <p:grpSp>
        <p:nvGrpSpPr>
          <p:cNvPr id="13" name="Group 117"/>
          <p:cNvGrpSpPr/>
          <p:nvPr/>
        </p:nvGrpSpPr>
        <p:grpSpPr>
          <a:xfrm>
            <a:off x="7559025" y="4196690"/>
            <a:ext cx="912113" cy="673736"/>
            <a:chOff x="5022861" y="5173352"/>
            <a:chExt cx="734393" cy="542462"/>
          </a:xfrm>
        </p:grpSpPr>
        <p:pic>
          <p:nvPicPr>
            <p:cNvPr id="116" name="Picture 13" descr="C:\Users\andrewl\Desktop\Good_site_2.PNG"/>
            <p:cNvPicPr>
              <a:picLocks noChangeAspect="1" noChangeArrowheads="1"/>
            </p:cNvPicPr>
            <p:nvPr/>
          </p:nvPicPr>
          <p:blipFill>
            <a:blip r:embed="rId19" cstate="print"/>
            <a:stretch>
              <a:fillRect/>
            </a:stretch>
          </p:blipFill>
          <p:spPr bwMode="auto">
            <a:xfrm>
              <a:off x="5022861" y="5173352"/>
              <a:ext cx="734393" cy="542462"/>
            </a:xfrm>
            <a:prstGeom prst="rect">
              <a:avLst/>
            </a:prstGeom>
            <a:noFill/>
            <a:ln>
              <a:noFill/>
            </a:ln>
            <a:effectLst>
              <a:reflection blurRad="6350" stA="52000" endA="300" endPos="35000" dir="5400000" sy="-100000" algn="bl" rotWithShape="0"/>
            </a:effectLst>
            <a:scene3d>
              <a:camera prst="perspectiveHeroicExtremeLeftFacing">
                <a:rot lat="0" lon="1200000" rev="21425485"/>
              </a:camera>
              <a:lightRig rig="threePt" dir="t"/>
            </a:scene3d>
          </p:spPr>
        </p:pic>
        <p:pic>
          <p:nvPicPr>
            <p:cNvPr id="111" name="Picture 14" descr="C:\Users\andrewl\Desktop\bug-icon.png"/>
            <p:cNvPicPr>
              <a:picLocks noChangeAspect="1" noChangeArrowheads="1"/>
            </p:cNvPicPr>
            <p:nvPr/>
          </p:nvPicPr>
          <p:blipFill>
            <a:blip r:embed="rId20" cstate="print"/>
            <a:srcRect l="10107" t="9243" r="7124" b="4360"/>
            <a:stretch>
              <a:fillRect/>
            </a:stretch>
          </p:blipFill>
          <p:spPr bwMode="auto">
            <a:xfrm>
              <a:off x="5123131" y="5250523"/>
              <a:ext cx="474268" cy="429524"/>
            </a:xfrm>
            <a:prstGeom prst="rect">
              <a:avLst/>
            </a:prstGeom>
            <a:noFill/>
            <a:ln>
              <a:noFill/>
            </a:ln>
            <a:effectLst/>
            <a:scene3d>
              <a:camera prst="perspectiveHeroicExtremeLeftFacing">
                <a:rot lat="0" lon="1200000" rev="21425485"/>
              </a:camera>
              <a:lightRig rig="threePt" dir="t"/>
            </a:scene3d>
          </p:spPr>
        </p:pic>
      </p:grpSp>
      <p:pic>
        <p:nvPicPr>
          <p:cNvPr id="119" name="Picture 8" descr="\\server3\InternalBin\Resource DVD\DVD_ART36\Artwork_Imagery\Icons - Illustrations\_ REAL VISTA STYLE\network computer connected.png"/>
          <p:cNvPicPr>
            <a:picLocks noChangeAspect="1" noChangeArrowheads="1"/>
          </p:cNvPicPr>
          <p:nvPr/>
        </p:nvPicPr>
        <p:blipFill>
          <a:blip r:embed="rId6" cstate="print"/>
          <a:srcRect/>
          <a:stretch>
            <a:fillRect/>
          </a:stretch>
        </p:blipFill>
        <p:spPr bwMode="auto">
          <a:xfrm>
            <a:off x="4271872" y="5583505"/>
            <a:ext cx="1039650" cy="103965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nodeType="with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300"/>
                                  </p:stCondLst>
                                  <p:childTnLst>
                                    <p:set>
                                      <p:cBhvr>
                                        <p:cTn id="18" dur="1" fill="hold">
                                          <p:stCondLst>
                                            <p:cond delay="0"/>
                                          </p:stCondLst>
                                        </p:cTn>
                                        <p:tgtEl>
                                          <p:spTgt spid="2060"/>
                                        </p:tgtEl>
                                        <p:attrNameLst>
                                          <p:attrName>style.visibility</p:attrName>
                                        </p:attrNameLst>
                                      </p:cBhvr>
                                      <p:to>
                                        <p:strVal val="visible"/>
                                      </p:to>
                                    </p:set>
                                    <p:animEffect transition="in" filter="fade">
                                      <p:cBhvr>
                                        <p:cTn id="19" dur="500"/>
                                        <p:tgtEl>
                                          <p:spTgt spid="2060"/>
                                        </p:tgtEl>
                                      </p:cBhvr>
                                    </p:animEffect>
                                  </p:childTnLst>
                                </p:cTn>
                              </p:par>
                              <p:par>
                                <p:cTn id="20" presetID="10" presetClass="entr" presetSubtype="0" fill="hold" nodeType="withEffect">
                                  <p:stCondLst>
                                    <p:cond delay="4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6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7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nodeType="withEffect">
                                  <p:stCondLst>
                                    <p:cond delay="800"/>
                                  </p:stCondLst>
                                  <p:childTnLst>
                                    <p:set>
                                      <p:cBhvr>
                                        <p:cTn id="33" dur="1" fill="hold">
                                          <p:stCondLst>
                                            <p:cond delay="0"/>
                                          </p:stCondLst>
                                        </p:cTn>
                                        <p:tgtEl>
                                          <p:spTgt spid="119"/>
                                        </p:tgtEl>
                                        <p:attrNameLst>
                                          <p:attrName>style.visibility</p:attrName>
                                        </p:attrNameLst>
                                      </p:cBhvr>
                                      <p:to>
                                        <p:strVal val="visible"/>
                                      </p:to>
                                    </p:set>
                                    <p:animEffect transition="in" filter="fade">
                                      <p:cBhvr>
                                        <p:cTn id="34" dur="500"/>
                                        <p:tgtEl>
                                          <p:spTgt spid="119"/>
                                        </p:tgtEl>
                                      </p:cBhvr>
                                    </p:animEffect>
                                  </p:childTnLst>
                                </p:cTn>
                              </p:par>
                              <p:par>
                                <p:cTn id="35" presetID="10" presetClass="entr" presetSubtype="0" fill="hold" nodeType="withEffect">
                                  <p:stCondLst>
                                    <p:cond delay="900"/>
                                  </p:stCondLst>
                                  <p:childTnLst>
                                    <p:set>
                                      <p:cBhvr>
                                        <p:cTn id="36" dur="1" fill="hold">
                                          <p:stCondLst>
                                            <p:cond delay="0"/>
                                          </p:stCondLst>
                                        </p:cTn>
                                        <p:tgtEl>
                                          <p:spTgt spid="2061"/>
                                        </p:tgtEl>
                                        <p:attrNameLst>
                                          <p:attrName>style.visibility</p:attrName>
                                        </p:attrNameLst>
                                      </p:cBhvr>
                                      <p:to>
                                        <p:strVal val="visible"/>
                                      </p:to>
                                    </p:set>
                                    <p:animEffect transition="in" filter="fade">
                                      <p:cBhvr>
                                        <p:cTn id="37" dur="500"/>
                                        <p:tgtEl>
                                          <p:spTgt spid="2061"/>
                                        </p:tgtEl>
                                      </p:cBhvr>
                                    </p:animEffect>
                                  </p:childTnLst>
                                </p:cTn>
                              </p:par>
                              <p:par>
                                <p:cTn id="38" presetID="10" presetClass="entr" presetSubtype="0" fill="hold" nodeType="withEffect">
                                  <p:stCondLst>
                                    <p:cond delay="100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nodeType="withEffect">
                                  <p:stCondLst>
                                    <p:cond delay="110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par>
                                <p:cTn id="44" presetID="10" presetClass="entr" presetSubtype="0" fill="hold" nodeType="withEffect">
                                  <p:stCondLst>
                                    <p:cond delay="120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par>
                                <p:cTn id="47" presetID="10" presetClass="entr" presetSubtype="0" fill="hold" nodeType="withEffect">
                                  <p:stCondLst>
                                    <p:cond delay="13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nodeType="withEffect">
                                  <p:stCondLst>
                                    <p:cond delay="14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ound Same Side Corner Rectangle 95"/>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4" name="Round Same Side Corner Rectangle 13"/>
          <p:cNvSpPr/>
          <p:nvPr/>
        </p:nvSpPr>
        <p:spPr bwMode="auto">
          <a:xfrm>
            <a:off x="373911" y="1591883"/>
            <a:ext cx="8381999" cy="3703131"/>
          </a:xfrm>
          <a:prstGeom prst="round2SameRect">
            <a:avLst>
              <a:gd name="adj1" fmla="val 9021"/>
              <a:gd name="adj2" fmla="val 0"/>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grpSp>
        <p:nvGrpSpPr>
          <p:cNvPr id="3" name="Group 18"/>
          <p:cNvGrpSpPr/>
          <p:nvPr/>
        </p:nvGrpSpPr>
        <p:grpSpPr>
          <a:xfrm>
            <a:off x="0" y="3807727"/>
            <a:ext cx="9144000" cy="2995681"/>
            <a:chOff x="0" y="3807727"/>
            <a:chExt cx="9144000" cy="2995681"/>
          </a:xfrm>
        </p:grpSpPr>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grpSp>
      <p:sp>
        <p:nvSpPr>
          <p:cNvPr id="2" name="Title 1"/>
          <p:cNvSpPr>
            <a:spLocks noGrp="1"/>
          </p:cNvSpPr>
          <p:nvPr>
            <p:ph type="title"/>
          </p:nvPr>
        </p:nvSpPr>
        <p:spPr>
          <a:xfrm>
            <a:off x="381000" y="230188"/>
            <a:ext cx="8382000" cy="941796"/>
          </a:xfrm>
        </p:spPr>
        <p:txBody>
          <a:bodyPr/>
          <a:lstStyle/>
          <a:p>
            <a:r>
              <a:rPr lang="en-US" sz="4000" smtClean="0"/>
              <a:t>Security Intelligence Report Volume 7</a:t>
            </a:r>
            <a:br>
              <a:rPr lang="en-US" sz="4000" smtClean="0"/>
            </a:br>
            <a:r>
              <a:rPr lang="en-US" sz="2800" smtClean="0">
                <a:solidFill>
                  <a:schemeClr val="tx2"/>
                </a:solidFill>
              </a:rPr>
              <a:t>Data Sources</a:t>
            </a:r>
            <a:endParaRPr lang="en-US" sz="2800" dirty="0">
              <a:gradFill flip="none" rotWithShape="1">
                <a:gsLst>
                  <a:gs pos="0">
                    <a:schemeClr val="tx2"/>
                  </a:gs>
                  <a:gs pos="36000">
                    <a:srgbClr val="FFFF99"/>
                  </a:gs>
                </a:gsLst>
                <a:lin ang="5400000" scaled="0"/>
                <a:tileRect/>
              </a:gradFill>
            </a:endParaRPr>
          </a:p>
        </p:txBody>
      </p:sp>
      <p:sp>
        <p:nvSpPr>
          <p:cNvPr id="16" name="Content Placeholder 15"/>
          <p:cNvSpPr>
            <a:spLocks noGrp="1"/>
          </p:cNvSpPr>
          <p:nvPr>
            <p:ph idx="1"/>
          </p:nvPr>
        </p:nvSpPr>
        <p:spPr>
          <a:xfrm>
            <a:off x="381000" y="1900238"/>
            <a:ext cx="8382000" cy="2985433"/>
          </a:xfrm>
        </p:spPr>
        <p:txBody>
          <a:bodyPr/>
          <a:lstStyle/>
          <a:p>
            <a:pPr marL="404813" lvl="0" indent="-404813"/>
            <a:r>
              <a:rPr lang="en-US" sz="2400" dirty="0" smtClean="0">
                <a:gradFill>
                  <a:gsLst>
                    <a:gs pos="0">
                      <a:schemeClr val="tx1"/>
                    </a:gs>
                    <a:gs pos="36000">
                      <a:schemeClr val="tx1"/>
                    </a:gs>
                  </a:gsLst>
                  <a:lin ang="5400000" scaled="0"/>
                </a:gradFill>
              </a:rPr>
              <a:t>Software Vulnerability Disclosures</a:t>
            </a:r>
          </a:p>
          <a:p>
            <a:pPr marL="744538" lvl="1" indent="-339725"/>
            <a:r>
              <a:rPr lang="en-US" sz="2000" dirty="0" smtClean="0">
                <a:gradFill>
                  <a:gsLst>
                    <a:gs pos="0">
                      <a:schemeClr val="tx1"/>
                    </a:gs>
                    <a:gs pos="36000">
                      <a:schemeClr val="tx1"/>
                    </a:gs>
                  </a:gsLst>
                  <a:lin ang="5400000" scaled="0"/>
                </a:gradFill>
              </a:rPr>
              <a:t>Common vulnerabilities and exposures Web site</a:t>
            </a:r>
            <a:br>
              <a:rPr lang="en-US" sz="2000" dirty="0" smtClean="0">
                <a:gradFill>
                  <a:gsLst>
                    <a:gs pos="0">
                      <a:schemeClr val="tx1"/>
                    </a:gs>
                    <a:gs pos="36000">
                      <a:schemeClr val="tx1"/>
                    </a:gs>
                  </a:gsLst>
                  <a:lin ang="5400000" scaled="0"/>
                </a:gradFill>
              </a:rPr>
            </a:br>
            <a:r>
              <a:rPr lang="en-US" sz="2000" dirty="0" smtClean="0">
                <a:gradFill>
                  <a:gsLst>
                    <a:gs pos="0">
                      <a:schemeClr val="tx1"/>
                    </a:gs>
                    <a:gs pos="36000">
                      <a:schemeClr val="tx1"/>
                    </a:gs>
                  </a:gsLst>
                  <a:lin ang="5400000" scaled="0"/>
                </a:gradFill>
                <a:hlinkClick r:id="rId6"/>
              </a:rPr>
              <a:t>http://www.first.org/cvss</a:t>
            </a:r>
            <a:r>
              <a:rPr lang="en-US" sz="2000" dirty="0" smtClean="0">
                <a:gradFill>
                  <a:gsLst>
                    <a:gs pos="0">
                      <a:schemeClr val="tx1"/>
                    </a:gs>
                    <a:gs pos="36000">
                      <a:schemeClr val="tx1"/>
                    </a:gs>
                  </a:gsLst>
                  <a:lin ang="5400000" scaled="0"/>
                </a:gradFill>
              </a:rPr>
              <a:t> </a:t>
            </a:r>
          </a:p>
          <a:p>
            <a:pPr marL="744538" lvl="1" indent="-339725"/>
            <a:r>
              <a:rPr lang="en-US" sz="2000" dirty="0" smtClean="0">
                <a:gradFill>
                  <a:gsLst>
                    <a:gs pos="0">
                      <a:schemeClr val="tx1"/>
                    </a:gs>
                    <a:gs pos="36000">
                      <a:schemeClr val="tx1"/>
                    </a:gs>
                  </a:gsLst>
                  <a:lin ang="5400000" scaled="0"/>
                </a:gradFill>
              </a:rPr>
              <a:t>National Vulnerability Database (NVD) Web site</a:t>
            </a:r>
            <a:br>
              <a:rPr lang="en-US" sz="2000" dirty="0" smtClean="0">
                <a:gradFill>
                  <a:gsLst>
                    <a:gs pos="0">
                      <a:schemeClr val="tx1"/>
                    </a:gs>
                    <a:gs pos="36000">
                      <a:schemeClr val="tx1"/>
                    </a:gs>
                  </a:gsLst>
                  <a:lin ang="5400000" scaled="0"/>
                </a:gradFill>
              </a:rPr>
            </a:br>
            <a:r>
              <a:rPr lang="en-US" sz="2000" dirty="0" smtClean="0">
                <a:gradFill>
                  <a:gsLst>
                    <a:gs pos="0">
                      <a:schemeClr val="tx1"/>
                    </a:gs>
                    <a:gs pos="36000">
                      <a:schemeClr val="tx1"/>
                    </a:gs>
                  </a:gsLst>
                  <a:lin ang="5400000" scaled="0"/>
                </a:gradFill>
                <a:hlinkClick r:id="rId7"/>
              </a:rPr>
              <a:t>http://nvd.nist.gov/</a:t>
            </a:r>
            <a:endParaRPr lang="en-US" sz="2000" dirty="0" smtClean="0">
              <a:gradFill>
                <a:gsLst>
                  <a:gs pos="0">
                    <a:schemeClr val="tx1"/>
                  </a:gs>
                  <a:gs pos="36000">
                    <a:schemeClr val="tx1"/>
                  </a:gs>
                </a:gsLst>
                <a:lin ang="5400000" scaled="0"/>
              </a:gradFill>
            </a:endParaRPr>
          </a:p>
          <a:p>
            <a:pPr marL="744538" lvl="1" indent="-339725"/>
            <a:r>
              <a:rPr lang="en-US" sz="2000" dirty="0" smtClean="0">
                <a:gradFill>
                  <a:gsLst>
                    <a:gs pos="0">
                      <a:schemeClr val="tx1"/>
                    </a:gs>
                    <a:gs pos="36000">
                      <a:schemeClr val="tx1"/>
                    </a:gs>
                  </a:gsLst>
                  <a:lin ang="5400000" scaled="0"/>
                </a:gradFill>
              </a:rPr>
              <a:t>Security Web sites</a:t>
            </a:r>
          </a:p>
          <a:p>
            <a:pPr marL="744538" lvl="1" indent="-339725"/>
            <a:r>
              <a:rPr lang="en-US" sz="2000" dirty="0" smtClean="0">
                <a:gradFill>
                  <a:gsLst>
                    <a:gs pos="0">
                      <a:schemeClr val="tx1"/>
                    </a:gs>
                    <a:gs pos="36000">
                      <a:schemeClr val="tx1"/>
                    </a:gs>
                  </a:gsLst>
                  <a:lin ang="5400000" scaled="0"/>
                </a:gradFill>
              </a:rPr>
              <a:t>Vendor Web sites and support sites</a:t>
            </a:r>
          </a:p>
          <a:p>
            <a:pPr marL="404813" indent="-404813"/>
            <a:r>
              <a:rPr lang="en-US" sz="2400" dirty="0" smtClean="0">
                <a:gradFill>
                  <a:gsLst>
                    <a:gs pos="0">
                      <a:schemeClr val="tx1"/>
                    </a:gs>
                    <a:gs pos="36000">
                      <a:schemeClr val="tx1"/>
                    </a:gs>
                  </a:gsLst>
                  <a:lin ang="5400000" scaled="0"/>
                </a:gradFill>
              </a:rPr>
              <a:t>Security Breach Notifications</a:t>
            </a:r>
          </a:p>
          <a:p>
            <a:pPr marL="744538" lvl="1" indent="-339725"/>
            <a:r>
              <a:rPr lang="en-US" sz="2000" dirty="0" smtClean="0">
                <a:gradFill>
                  <a:gsLst>
                    <a:gs pos="0">
                      <a:schemeClr val="tx1"/>
                    </a:gs>
                    <a:gs pos="36000">
                      <a:schemeClr val="tx1"/>
                    </a:gs>
                  </a:gsLst>
                  <a:lin ang="5400000" scaled="0"/>
                </a:gradFill>
                <a:hlinkClick r:id="rId8"/>
              </a:rPr>
              <a:t>http://datalossdb.org</a:t>
            </a:r>
            <a:r>
              <a:rPr lang="en-US" sz="2000" dirty="0" smtClean="0">
                <a:gradFill>
                  <a:gsLst>
                    <a:gs pos="0">
                      <a:schemeClr val="tx1"/>
                    </a:gs>
                    <a:gs pos="36000">
                      <a:schemeClr val="tx1"/>
                    </a:gs>
                  </a:gsLst>
                  <a:lin ang="5400000" scaled="0"/>
                </a:gradFill>
              </a:rPr>
              <a:t>  </a:t>
            </a:r>
          </a:p>
        </p:txBody>
      </p:sp>
      <p:sp>
        <p:nvSpPr>
          <p:cNvPr id="20" name="Text Placeholder 20"/>
          <p:cNvSpPr txBox="1">
            <a:spLocks/>
          </p:cNvSpPr>
          <p:nvPr/>
        </p:nvSpPr>
        <p:spPr>
          <a:xfrm>
            <a:off x="295936" y="1856118"/>
            <a:ext cx="8382000" cy="2179058"/>
          </a:xfrm>
          <a:prstGeom prst="rect">
            <a:avLst/>
          </a:prstGeom>
        </p:spPr>
        <p:txBody>
          <a:bodyPr/>
          <a:lstStyle/>
          <a:p>
            <a:pPr marL="404813" indent="-404813" defTabSz="914363">
              <a:lnSpc>
                <a:spcPct val="90000"/>
              </a:lnSpc>
              <a:spcBef>
                <a:spcPct val="20000"/>
              </a:spcBef>
              <a:buFontTx/>
              <a:buBlip>
                <a:blip r:embed="rId9"/>
              </a:buBlip>
              <a:defRPr/>
            </a:pPr>
            <a:r>
              <a:rPr lang="en-US" sz="2400" dirty="0">
                <a:gradFill>
                  <a:gsLst>
                    <a:gs pos="0">
                      <a:srgbClr val="FFFFFF"/>
                    </a:gs>
                    <a:gs pos="100000">
                      <a:srgbClr val="FFFFFF"/>
                    </a:gs>
                  </a:gsLst>
                  <a:lin ang="5400000" scaled="1"/>
                </a:gradFill>
              </a:rPr>
              <a:t>Software Exploits</a:t>
            </a:r>
          </a:p>
          <a:p>
            <a:pPr marL="744538" lvl="1" indent="-339725" defTabSz="914363">
              <a:lnSpc>
                <a:spcPct val="90000"/>
              </a:lnSpc>
              <a:spcBef>
                <a:spcPct val="20000"/>
              </a:spcBef>
              <a:buFontTx/>
              <a:buBlip>
                <a:blip r:embed="rId10"/>
              </a:buBlip>
              <a:defRPr/>
            </a:pPr>
            <a:r>
              <a:rPr lang="en-US" sz="2000" dirty="0">
                <a:gradFill>
                  <a:gsLst>
                    <a:gs pos="0">
                      <a:srgbClr val="FFFFFF"/>
                    </a:gs>
                    <a:gs pos="100000">
                      <a:srgbClr val="FFFFFF"/>
                    </a:gs>
                  </a:gsLst>
                  <a:lin ang="5400000" scaled="1"/>
                </a:gradFill>
              </a:rPr>
              <a:t>Variety of public sources, including exploit archives, antivirus alerts, mailing lists, security related websites</a:t>
            </a:r>
          </a:p>
          <a:p>
            <a:pPr marL="744538" lvl="1" indent="-339725" defTabSz="914363">
              <a:lnSpc>
                <a:spcPct val="90000"/>
              </a:lnSpc>
              <a:spcBef>
                <a:spcPct val="20000"/>
              </a:spcBef>
              <a:buFontTx/>
              <a:buBlip>
                <a:blip r:embed="rId10"/>
              </a:buBlip>
              <a:defRPr/>
            </a:pPr>
            <a:r>
              <a:rPr lang="en-US" sz="2000" dirty="0">
                <a:gradFill>
                  <a:gsLst>
                    <a:gs pos="0">
                      <a:srgbClr val="FFFFFF"/>
                    </a:gs>
                    <a:gs pos="100000">
                      <a:srgbClr val="FFFFFF"/>
                    </a:gs>
                  </a:gsLst>
                  <a:lin ang="5400000" scaled="1"/>
                </a:gradFill>
              </a:rPr>
              <a:t>Microsoft Security Bulletins</a:t>
            </a:r>
            <a:br>
              <a:rPr lang="en-US" sz="2000" dirty="0">
                <a:gradFill>
                  <a:gsLst>
                    <a:gs pos="0">
                      <a:srgbClr val="FFFFFF"/>
                    </a:gs>
                    <a:gs pos="100000">
                      <a:srgbClr val="FFFFFF"/>
                    </a:gs>
                  </a:gsLst>
                  <a:lin ang="5400000" scaled="1"/>
                </a:gradFill>
              </a:rPr>
            </a:br>
            <a:r>
              <a:rPr lang="en-US" sz="2000" dirty="0">
                <a:gradFill>
                  <a:gsLst>
                    <a:gs pos="0">
                      <a:srgbClr val="FFFFFF"/>
                    </a:gs>
                    <a:gs pos="100000">
                      <a:srgbClr val="FFFFFF"/>
                    </a:gs>
                  </a:gsLst>
                  <a:lin ang="5400000" scaled="1"/>
                </a:gradFill>
                <a:hlinkClick r:id="rId11"/>
              </a:rPr>
              <a:t>http://www.microsoft.com/technet/security</a:t>
            </a:r>
            <a:r>
              <a:rPr lang="en-US" sz="2000" dirty="0">
                <a:gradFill>
                  <a:gsLst>
                    <a:gs pos="0">
                      <a:srgbClr val="FFFFFF"/>
                    </a:gs>
                    <a:gs pos="100000">
                      <a:srgbClr val="FFFFFF"/>
                    </a:gs>
                  </a:gsLst>
                  <a:lin ang="5400000" scaled="1"/>
                </a:gradFill>
              </a:rPr>
              <a:t> </a:t>
            </a:r>
          </a:p>
          <a:p>
            <a:pPr marL="744538" lvl="1" indent="-339725" defTabSz="914363">
              <a:lnSpc>
                <a:spcPct val="90000"/>
              </a:lnSpc>
              <a:spcBef>
                <a:spcPct val="20000"/>
              </a:spcBef>
              <a:buFontTx/>
              <a:buBlip>
                <a:blip r:embed="rId10"/>
              </a:buBlip>
              <a:defRPr/>
            </a:pPr>
            <a:r>
              <a:rPr lang="en-US" sz="2000" dirty="0" err="1">
                <a:gradFill>
                  <a:gsLst>
                    <a:gs pos="0">
                      <a:srgbClr val="FFFFFF"/>
                    </a:gs>
                    <a:gs pos="100000">
                      <a:srgbClr val="FFFFFF"/>
                    </a:gs>
                  </a:gsLst>
                  <a:lin ang="5400000" scaled="1"/>
                </a:gradFill>
              </a:rPr>
              <a:t>SecurityFocus</a:t>
            </a:r>
            <a:r>
              <a:rPr lang="en-US" sz="2000" dirty="0">
                <a:gradFill>
                  <a:gsLst>
                    <a:gs pos="0">
                      <a:srgbClr val="FFFFFF"/>
                    </a:gs>
                    <a:gs pos="100000">
                      <a:srgbClr val="FFFFFF"/>
                    </a:gs>
                  </a:gsLst>
                  <a:lin ang="5400000" scaled="1"/>
                </a:gradFill>
              </a:rPr>
              <a:t/>
            </a:r>
            <a:br>
              <a:rPr lang="en-US" sz="2000" dirty="0">
                <a:gradFill>
                  <a:gsLst>
                    <a:gs pos="0">
                      <a:srgbClr val="FFFFFF"/>
                    </a:gs>
                    <a:gs pos="100000">
                      <a:srgbClr val="FFFFFF"/>
                    </a:gs>
                  </a:gsLst>
                  <a:lin ang="5400000" scaled="1"/>
                </a:gradFill>
              </a:rPr>
            </a:br>
            <a:r>
              <a:rPr lang="en-US" sz="2000" dirty="0">
                <a:gradFill>
                  <a:gsLst>
                    <a:gs pos="0">
                      <a:srgbClr val="FFFFFF"/>
                    </a:gs>
                    <a:gs pos="100000">
                      <a:srgbClr val="FFFFFF"/>
                    </a:gs>
                  </a:gsLst>
                  <a:lin ang="5400000" scaled="1"/>
                </a:gradFill>
                <a:hlinkClick r:id="rId12"/>
              </a:rPr>
              <a:t>www.securityfocus.com</a:t>
            </a:r>
            <a:r>
              <a:rPr lang="en-US" sz="2000" dirty="0">
                <a:gradFill>
                  <a:gsLst>
                    <a:gs pos="0">
                      <a:srgbClr val="FFFFFF"/>
                    </a:gs>
                    <a:gs pos="100000">
                      <a:srgbClr val="FFFFFF"/>
                    </a:gs>
                  </a:gsLst>
                  <a:lin ang="5400000" scaled="1"/>
                </a:gradFill>
              </a:rPr>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 -1.11111E-6 L 0 0.22639 " pathEditMode="relative" rAng="0" ptsTypes="AA">
                                      <p:cBhvr>
                                        <p:cTn id="6" dur="1400" fill="hold"/>
                                        <p:tgtEl>
                                          <p:spTgt spid="3"/>
                                        </p:tgtEl>
                                        <p:attrNameLst>
                                          <p:attrName>ppt_x</p:attrName>
                                          <p:attrName>ppt_y</p:attrName>
                                        </p:attrNameLst>
                                      </p:cBhvr>
                                      <p:rCtr x="0" y="113"/>
                                    </p:animMotion>
                                  </p:childTnLst>
                                </p:cTn>
                              </p:par>
                              <p:par>
                                <p:cTn id="7" presetID="10" presetClass="exit" presetSubtype="0" fill="hold" grpId="0" nodeType="withEffect">
                                  <p:stCondLst>
                                    <p:cond delay="0"/>
                                  </p:stCondLst>
                                  <p:childTnLst>
                                    <p:animEffect transition="out" filter="fade">
                                      <p:cBhvr>
                                        <p:cTn id="8" dur="1400"/>
                                        <p:tgtEl>
                                          <p:spTgt spid="96"/>
                                        </p:tgtEl>
                                      </p:cBhvr>
                                    </p:animEffect>
                                    <p:set>
                                      <p:cBhvr>
                                        <p:cTn id="9" dur="1" fill="hold">
                                          <p:stCondLst>
                                            <p:cond delay="1399"/>
                                          </p:stCondLst>
                                        </p:cTn>
                                        <p:tgtEl>
                                          <p:spTgt spid="96"/>
                                        </p:tgtEl>
                                        <p:attrNameLst>
                                          <p:attrName>style.visibility</p:attrName>
                                        </p:attrNameLst>
                                      </p:cBhvr>
                                      <p:to>
                                        <p:strVal val="hidden"/>
                                      </p:to>
                                    </p:set>
                                  </p:childTnLst>
                                </p:cTn>
                              </p:par>
                              <p:par>
                                <p:cTn id="10" presetID="10" presetClass="exit" presetSubtype="0" fill="hold" grpId="0" nodeType="with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6">
                                            <p:txEl>
                                              <p:pRg st="0" end="0"/>
                                            </p:txEl>
                                          </p:spTgt>
                                        </p:tgtEl>
                                        <p:attrNameLst>
                                          <p:attrName>style.visibility</p:attrName>
                                        </p:attrNameLst>
                                      </p:cBhvr>
                                      <p:to>
                                        <p:strVal val="visible"/>
                                      </p:to>
                                    </p:set>
                                    <p:animEffect transition="in" filter="fade">
                                      <p:cBhvr>
                                        <p:cTn id="16" dur="500"/>
                                        <p:tgtEl>
                                          <p:spTgt spid="1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animEffect transition="in" filter="fade">
                                      <p:cBhvr>
                                        <p:cTn id="19" dur="500"/>
                                        <p:tgtEl>
                                          <p:spTgt spid="16">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Effect transition="in" filter="fade">
                                      <p:cBhvr>
                                        <p:cTn id="22" dur="500"/>
                                        <p:tgtEl>
                                          <p:spTgt spid="16">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Effect transition="in" filter="fade">
                                      <p:cBhvr>
                                        <p:cTn id="25" dur="500"/>
                                        <p:tgtEl>
                                          <p:spTgt spid="16">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xEl>
                                              <p:pRg st="4" end="4"/>
                                            </p:txEl>
                                          </p:spTgt>
                                        </p:tgtEl>
                                        <p:attrNameLst>
                                          <p:attrName>style.visibility</p:attrName>
                                        </p:attrNameLst>
                                      </p:cBhvr>
                                      <p:to>
                                        <p:strVal val="visible"/>
                                      </p:to>
                                    </p:set>
                                    <p:animEffect transition="in" filter="fade">
                                      <p:cBhvr>
                                        <p:cTn id="28" dur="500"/>
                                        <p:tgtEl>
                                          <p:spTgt spid="16">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Effect transition="in" filter="fade">
                                      <p:cBhvr>
                                        <p:cTn id="31" dur="500"/>
                                        <p:tgtEl>
                                          <p:spTgt spid="16">
                                            <p:txEl>
                                              <p:pRg st="5" end="5"/>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xEl>
                                              <p:pRg st="6" end="6"/>
                                            </p:txEl>
                                          </p:spTgt>
                                        </p:tgtEl>
                                        <p:attrNameLst>
                                          <p:attrName>style.visibility</p:attrName>
                                        </p:attrNameLst>
                                      </p:cBhvr>
                                      <p:to>
                                        <p:strVal val="visible"/>
                                      </p:to>
                                    </p:set>
                                    <p:animEffect transition="in" filter="fade">
                                      <p:cBhvr>
                                        <p:cTn id="34" dur="500"/>
                                        <p:tgtEl>
                                          <p:spTgt spid="16">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6">
                                            <p:txEl>
                                              <p:pRg st="0" end="0"/>
                                            </p:txEl>
                                          </p:spTgt>
                                        </p:tgtEl>
                                      </p:cBhvr>
                                    </p:animEffect>
                                    <p:set>
                                      <p:cBhvr>
                                        <p:cTn id="39" dur="1" fill="hold">
                                          <p:stCondLst>
                                            <p:cond delay="499"/>
                                          </p:stCondLst>
                                        </p:cTn>
                                        <p:tgtEl>
                                          <p:spTgt spid="16">
                                            <p:txEl>
                                              <p:pRg st="0" end="0"/>
                                            </p:txEl>
                                          </p:spTgt>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6">
                                            <p:txEl>
                                              <p:pRg st="1" end="1"/>
                                            </p:txEl>
                                          </p:spTgt>
                                        </p:tgtEl>
                                      </p:cBhvr>
                                    </p:animEffect>
                                    <p:set>
                                      <p:cBhvr>
                                        <p:cTn id="42" dur="1" fill="hold">
                                          <p:stCondLst>
                                            <p:cond delay="499"/>
                                          </p:stCondLst>
                                        </p:cTn>
                                        <p:tgtEl>
                                          <p:spTgt spid="16">
                                            <p:txEl>
                                              <p:pRg st="1" end="1"/>
                                            </p:txEl>
                                          </p:spTgt>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6">
                                            <p:txEl>
                                              <p:pRg st="2" end="2"/>
                                            </p:txEl>
                                          </p:spTgt>
                                        </p:tgtEl>
                                      </p:cBhvr>
                                    </p:animEffect>
                                    <p:set>
                                      <p:cBhvr>
                                        <p:cTn id="45" dur="1" fill="hold">
                                          <p:stCondLst>
                                            <p:cond delay="499"/>
                                          </p:stCondLst>
                                        </p:cTn>
                                        <p:tgtEl>
                                          <p:spTgt spid="16">
                                            <p:txEl>
                                              <p:pRg st="2" end="2"/>
                                            </p:txEl>
                                          </p:spTgt>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6">
                                            <p:txEl>
                                              <p:pRg st="3" end="3"/>
                                            </p:txEl>
                                          </p:spTgt>
                                        </p:tgtEl>
                                      </p:cBhvr>
                                    </p:animEffect>
                                    <p:set>
                                      <p:cBhvr>
                                        <p:cTn id="48" dur="1" fill="hold">
                                          <p:stCondLst>
                                            <p:cond delay="499"/>
                                          </p:stCondLst>
                                        </p:cTn>
                                        <p:tgtEl>
                                          <p:spTgt spid="16">
                                            <p:txEl>
                                              <p:pRg st="3" end="3"/>
                                            </p:txEl>
                                          </p:spTgt>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6">
                                            <p:txEl>
                                              <p:pRg st="4" end="4"/>
                                            </p:txEl>
                                          </p:spTgt>
                                        </p:tgtEl>
                                      </p:cBhvr>
                                    </p:animEffect>
                                    <p:set>
                                      <p:cBhvr>
                                        <p:cTn id="51" dur="1" fill="hold">
                                          <p:stCondLst>
                                            <p:cond delay="499"/>
                                          </p:stCondLst>
                                        </p:cTn>
                                        <p:tgtEl>
                                          <p:spTgt spid="16">
                                            <p:txEl>
                                              <p:pRg st="4" end="4"/>
                                            </p:txEl>
                                          </p:spTgt>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6">
                                            <p:txEl>
                                              <p:pRg st="5" end="5"/>
                                            </p:txEl>
                                          </p:spTgt>
                                        </p:tgtEl>
                                      </p:cBhvr>
                                    </p:animEffect>
                                    <p:set>
                                      <p:cBhvr>
                                        <p:cTn id="54" dur="1" fill="hold">
                                          <p:stCondLst>
                                            <p:cond delay="499"/>
                                          </p:stCondLst>
                                        </p:cTn>
                                        <p:tgtEl>
                                          <p:spTgt spid="16">
                                            <p:txEl>
                                              <p:pRg st="5" end="5"/>
                                            </p:txEl>
                                          </p:spTgt>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6">
                                            <p:txEl>
                                              <p:pRg st="6" end="6"/>
                                            </p:txEl>
                                          </p:spTgt>
                                        </p:tgtEl>
                                      </p:cBhvr>
                                    </p:animEffect>
                                    <p:set>
                                      <p:cBhvr>
                                        <p:cTn id="57" dur="1" fill="hold">
                                          <p:stCondLst>
                                            <p:cond delay="499"/>
                                          </p:stCondLst>
                                        </p:cTn>
                                        <p:tgtEl>
                                          <p:spTgt spid="16">
                                            <p:txEl>
                                              <p:pRg st="6" end="6"/>
                                            </p:txEl>
                                          </p:spTgt>
                                        </p:tgtEl>
                                        <p:attrNameLst>
                                          <p:attrName>style.visibility</p:attrName>
                                        </p:attrNameLst>
                                      </p:cBhvr>
                                      <p:to>
                                        <p:strVal val="hidden"/>
                                      </p:to>
                                    </p:set>
                                  </p:childTnLst>
                                </p:cTn>
                              </p:par>
                              <p:par>
                                <p:cTn id="58" presetID="10" presetClass="entr" presetSubtype="0" fill="hold" grpId="0" nodeType="withEffect">
                                  <p:stCondLst>
                                    <p:cond delay="8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4" grpId="0" animBg="1"/>
      <p:bldP spid="16" grpId="0" build="p"/>
      <p:bldP spid="16" grpId="1" build="p"/>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Malicious and Potentially Unwanted Software</a:t>
            </a:r>
            <a:endParaRPr lang="en-US" dirty="0"/>
          </a:p>
        </p:txBody>
      </p:sp>
      <p:sp>
        <p:nvSpPr>
          <p:cNvPr id="3" name="Subtitle 2"/>
          <p:cNvSpPr>
            <a:spLocks noGrp="1"/>
          </p:cNvSpPr>
          <p:nvPr>
            <p:ph type="subTitle" idx="1"/>
          </p:nvPr>
        </p:nvSpPr>
        <p:spPr>
          <a:xfrm>
            <a:off x="2590437" y="5920283"/>
            <a:ext cx="3812443" cy="461665"/>
          </a:xfrm>
        </p:spPr>
        <p:txBody>
          <a:bodyPr/>
          <a:lstStyle/>
          <a:p>
            <a:r>
              <a:rPr lang="en-US" dirty="0" smtClean="0"/>
              <a:t>www.microsoft.com/sir</a:t>
            </a: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0999" y="230188"/>
            <a:ext cx="8512277" cy="886397"/>
          </a:xfrm>
        </p:spPr>
        <p:txBody>
          <a:bodyPr/>
          <a:lstStyle/>
          <a:p>
            <a:r>
              <a:rPr lang="en-US" sz="3600" dirty="0" smtClean="0"/>
              <a:t>Malicious And Potentially Unwanted Software</a:t>
            </a:r>
            <a:br>
              <a:rPr lang="en-US" sz="3600" dirty="0" smtClean="0"/>
            </a:br>
            <a:r>
              <a:rPr sz="2800" spc="-50" dirty="0" smtClean="0">
                <a:gradFill>
                  <a:gsLst>
                    <a:gs pos="0">
                      <a:schemeClr val="accent5"/>
                    </a:gs>
                    <a:gs pos="100000">
                      <a:schemeClr val="accent5"/>
                    </a:gs>
                  </a:gsLst>
                  <a:lin ang="18900000" scaled="1"/>
                </a:gradFill>
              </a:rPr>
              <a:t>Geographic distribution of malware </a:t>
            </a:r>
            <a:r>
              <a:rPr lang="en-US" sz="2800" spc="-50" dirty="0" smtClean="0">
                <a:gradFill>
                  <a:gsLst>
                    <a:gs pos="0">
                      <a:schemeClr val="accent5"/>
                    </a:gs>
                    <a:gs pos="100000">
                      <a:schemeClr val="accent5"/>
                    </a:gs>
                  </a:gsLst>
                  <a:lin ang="18900000" scaled="1"/>
                </a:gradFill>
              </a:rPr>
              <a:t>–</a:t>
            </a:r>
            <a:r>
              <a:rPr sz="2800" spc="-50" dirty="0" smtClean="0">
                <a:gradFill>
                  <a:gsLst>
                    <a:gs pos="0">
                      <a:schemeClr val="accent5"/>
                    </a:gs>
                    <a:gs pos="100000">
                      <a:schemeClr val="accent5"/>
                    </a:gs>
                  </a:gsLst>
                  <a:lin ang="18900000" scaled="1"/>
                </a:gradFill>
              </a:rPr>
              <a:t> MSRT, 1H09</a:t>
            </a:r>
            <a:endParaRPr sz="28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81000" y="1411552"/>
            <a:ext cx="8382000" cy="2542234"/>
          </a:xfrm>
        </p:spPr>
        <p:txBody>
          <a:bodyPr/>
          <a:lstStyle/>
          <a:p>
            <a:pPr>
              <a:buNone/>
            </a:pPr>
            <a:endParaRPr lang="en-US" dirty="0" smtClean="0"/>
          </a:p>
          <a:p>
            <a:endParaRPr lang="en-US" dirty="0" smtClean="0"/>
          </a:p>
          <a:p>
            <a:endParaRPr lang="en-US" dirty="0" smtClean="0"/>
          </a:p>
          <a:p>
            <a:pPr lvl="1"/>
            <a:endParaRPr lang="en-US" dirty="0" smtClean="0"/>
          </a:p>
          <a:p>
            <a:pPr>
              <a:buNone/>
            </a:pPr>
            <a:endParaRPr lang="en-US" dirty="0" smtClean="0"/>
          </a:p>
        </p:txBody>
      </p:sp>
      <p:sp>
        <p:nvSpPr>
          <p:cNvPr id="8" name="Text Placeholder 12"/>
          <p:cNvSpPr txBox="1">
            <a:spLocks/>
          </p:cNvSpPr>
          <p:nvPr/>
        </p:nvSpPr>
        <p:spPr>
          <a:xfrm>
            <a:off x="382588" y="1384300"/>
            <a:ext cx="8382000" cy="875624"/>
          </a:xfrm>
          <a:prstGeom prst="rect">
            <a:avLst/>
          </a:prstGeom>
        </p:spPr>
        <p:txBody>
          <a:bodyPr vert="horz" lIns="0" tIns="0" rIns="0" bIns="0" rtlCol="0">
            <a:spAutoFit/>
          </a:bodyPr>
          <a:lstStyle/>
          <a:p>
            <a:pPr marL="855663" marR="0" lvl="1" indent="-392113" algn="l" defTabSz="914363" rtl="0" eaLnBrk="1" fontAlgn="auto" latinLnBrk="0" hangingPunct="1">
              <a:lnSpc>
                <a:spcPct val="90000"/>
              </a:lnSpc>
              <a:spcBef>
                <a:spcPct val="20000"/>
              </a:spcBef>
              <a:spcAft>
                <a:spcPts val="0"/>
              </a:spcAft>
              <a:buClrTx/>
              <a:buSzTx/>
              <a:buFontTx/>
              <a:buBlip>
                <a:blip r:embed="rId3"/>
              </a:buBlip>
              <a:tabLst/>
              <a:defRPr/>
            </a:pPr>
            <a:endParaRPr kumimoji="0" lang="en-US" sz="700"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855663" marR="0" lvl="1" indent="-392113" algn="l" defTabSz="914363" rtl="0" eaLnBrk="1" fontAlgn="auto" latinLnBrk="0" hangingPunct="1">
              <a:lnSpc>
                <a:spcPct val="90000"/>
              </a:lnSpc>
              <a:spcBef>
                <a:spcPct val="20000"/>
              </a:spcBef>
              <a:spcAft>
                <a:spcPts val="0"/>
              </a:spcAft>
              <a:buClrTx/>
              <a:buSzTx/>
              <a:buFontTx/>
              <a:buNone/>
              <a:tabLst/>
              <a:defRPr/>
            </a:pPr>
            <a:endParaRPr kumimoji="0" lang="en-US" sz="1400"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463550" marR="0" lvl="0" indent="-463550" algn="l" defTabSz="914363" rtl="0" eaLnBrk="1" fontAlgn="auto" latinLnBrk="0" hangingPunct="1">
              <a:lnSpc>
                <a:spcPct val="90000"/>
              </a:lnSpc>
              <a:spcBef>
                <a:spcPct val="20000"/>
              </a:spcBef>
              <a:spcAft>
                <a:spcPts val="0"/>
              </a:spcAft>
              <a:buClrTx/>
              <a:buSzTx/>
              <a:buFontTx/>
              <a:buBlip>
                <a:blip r:embed="rId4"/>
              </a:buBlip>
              <a:tabLst/>
              <a:defRPr/>
            </a:pPr>
            <a:endParaRPr kumimoji="0" lang="en-US"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463550" marR="0" lvl="0" indent="-463550" algn="l" defTabSz="914363" rtl="0" eaLnBrk="1" fontAlgn="auto" latinLnBrk="0" hangingPunct="1">
              <a:lnSpc>
                <a:spcPct val="90000"/>
              </a:lnSpc>
              <a:spcBef>
                <a:spcPct val="20000"/>
              </a:spcBef>
              <a:spcAft>
                <a:spcPts val="0"/>
              </a:spcAft>
              <a:buClrTx/>
              <a:buSzTx/>
              <a:buFontTx/>
              <a:buBlip>
                <a:blip r:embed="rId4"/>
              </a:buBlip>
              <a:tabLst/>
              <a:defRPr/>
            </a:pPr>
            <a:endParaRPr kumimoji="0" lang="en-US" sz="1400"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p:txBody>
      </p:sp>
      <p:pic>
        <p:nvPicPr>
          <p:cNvPr id="1026" name="Picture 2"/>
          <p:cNvPicPr>
            <a:picLocks noChangeAspect="1" noChangeArrowheads="1"/>
          </p:cNvPicPr>
          <p:nvPr/>
        </p:nvPicPr>
        <p:blipFill>
          <a:blip r:embed="rId5" cstate="print"/>
          <a:srcRect/>
          <a:stretch>
            <a:fillRect/>
          </a:stretch>
        </p:blipFill>
        <p:spPr bwMode="auto">
          <a:xfrm>
            <a:off x="0" y="1262905"/>
            <a:ext cx="9144000" cy="520741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ver.PNG"/>
          <p:cNvPicPr>
            <a:picLocks noChangeAspect="1"/>
          </p:cNvPicPr>
          <p:nvPr/>
        </p:nvPicPr>
        <p:blipFill>
          <a:blip r:embed="rId3" cstate="print"/>
          <a:stretch>
            <a:fillRect/>
          </a:stretch>
        </p:blipFill>
        <p:spPr>
          <a:xfrm>
            <a:off x="5851165" y="324009"/>
            <a:ext cx="3006772" cy="3943192"/>
          </a:xfrm>
          <a:prstGeom prst="rect">
            <a:avLst/>
          </a:prstGeom>
          <a:scene3d>
            <a:camera prst="perspectiveFront" fov="3300000">
              <a:rot lat="0" lon="1800000" rev="21384000"/>
            </a:camera>
            <a:lightRig rig="threePt" dir="t"/>
          </a:scene3d>
          <a:sp3d prstMaterial="softEdge">
            <a:bevelT/>
            <a:bevelB prst="coolSlant"/>
          </a:sp3d>
        </p:spPr>
      </p:pic>
      <p:sp>
        <p:nvSpPr>
          <p:cNvPr id="2" name="Title 1"/>
          <p:cNvSpPr>
            <a:spLocks noGrp="1"/>
          </p:cNvSpPr>
          <p:nvPr>
            <p:ph type="ctrTitle"/>
          </p:nvPr>
        </p:nvSpPr>
        <p:spPr>
          <a:xfrm>
            <a:off x="490251" y="3808051"/>
            <a:ext cx="7921912" cy="1337595"/>
          </a:xfrm>
        </p:spPr>
        <p:txBody>
          <a:bodyPr/>
          <a:lstStyle/>
          <a:p>
            <a:r>
              <a:rPr lang="en-US" dirty="0" smtClean="0"/>
              <a:t>Microsoft Security Intelligence Report v7</a:t>
            </a:r>
            <a:endParaRPr sz="6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84551" y="5425761"/>
            <a:ext cx="3812443" cy="461665"/>
          </a:xfrm>
        </p:spPr>
        <p:txBody>
          <a:bodyPr/>
          <a:lstStyle/>
          <a:p>
            <a:r>
              <a:rPr lang="en-US" dirty="0" smtClean="0"/>
              <a:t>Ken Malcolmson</a:t>
            </a:r>
            <a:endParaRPr lang="en-US" dirty="0" smtClean="0">
              <a:solidFill>
                <a:schemeClr val="tx1"/>
              </a:solidFill>
            </a:endParaRPr>
          </a:p>
          <a:p>
            <a:r>
              <a:rPr lang="en-US" sz="2000" dirty="0" smtClean="0"/>
              <a:t>Senior Product Manager</a:t>
            </a:r>
            <a:endParaRPr lang="en-US" sz="2000" dirty="0" smtClean="0">
              <a:solidFill>
                <a:schemeClr val="tx1"/>
              </a:solidFill>
            </a:endParaRPr>
          </a:p>
          <a:p>
            <a:r>
              <a:rPr lang="en-US" sz="2000" dirty="0" smtClean="0"/>
              <a:t>Microsoft</a:t>
            </a:r>
            <a:endParaRPr lang="en-US" sz="2000" dirty="0" smtClean="0">
              <a:solidFill>
                <a:schemeClr val="tx1"/>
              </a:solidFill>
            </a:endParaRPr>
          </a:p>
          <a:p>
            <a:r>
              <a:rPr lang="en-US" dirty="0" smtClean="0">
                <a:solidFill>
                  <a:schemeClr val="tx1"/>
                </a:solidFill>
              </a:rPr>
              <a:t>Session Code: ITS206</a:t>
            </a:r>
            <a:endParaRPr lang="en-US" dirty="0">
              <a:solidFill>
                <a:schemeClr val="tx1"/>
              </a:solidFill>
            </a:endParaRPr>
          </a:p>
        </p:txBody>
      </p:sp>
      <p:sp>
        <p:nvSpPr>
          <p:cNvPr id="4" name="Subtitle 2"/>
          <p:cNvSpPr txBox="1">
            <a:spLocks/>
          </p:cNvSpPr>
          <p:nvPr/>
        </p:nvSpPr>
        <p:spPr bwMode="white">
          <a:xfrm>
            <a:off x="419515" y="5438201"/>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Vinny Gullotto</a:t>
            </a:r>
          </a:p>
          <a:p>
            <a:pPr marL="0" marR="0" lvl="0" indent="0" algn="l" defTabSz="914363" rtl="0" eaLnBrk="1" fontAlgn="auto" latinLnBrk="0" hangingPunct="1">
              <a:lnSpc>
                <a:spcPct val="90000"/>
              </a:lnSpc>
              <a:spcBef>
                <a:spcPts val="0"/>
              </a:spcBef>
              <a:spcAft>
                <a:spcPts val="0"/>
              </a:spcAft>
              <a:buClrTx/>
              <a:buSzTx/>
              <a:buFontTx/>
              <a:buNone/>
              <a:tabLst/>
              <a:defRPr/>
            </a:pPr>
            <a:r>
              <a:rPr lang="en-US" sz="2000" dirty="0" smtClean="0"/>
              <a:t>General Manager</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363" rtl="0" eaLnBrk="1" fontAlgn="auto" latinLnBrk="0" hangingPunct="1">
              <a:lnSpc>
                <a:spcPct val="90000"/>
              </a:lnSpc>
              <a:spcBef>
                <a:spcPts val="0"/>
              </a:spcBef>
              <a:spcAft>
                <a:spcPts val="0"/>
              </a:spcAft>
              <a:buClrTx/>
              <a:buSzTx/>
              <a:buFontTx/>
              <a:buNone/>
              <a:tabLst/>
              <a:defRPr/>
            </a:pPr>
            <a:r>
              <a:rPr lang="en-US" sz="2000" dirty="0" smtClean="0"/>
              <a:t>Microsoft Malware Protection Center</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nvGraphicFramePr>
        <p:xfrm>
          <a:off x="0" y="2276669"/>
          <a:ext cx="9144000" cy="4581331"/>
        </p:xfrm>
        <a:graphic>
          <a:graphicData uri="http://schemas.openxmlformats.org/drawingml/2006/chart">
            <c:chart xmlns:c="http://schemas.openxmlformats.org/drawingml/2006/chart" xmlns:r="http://schemas.openxmlformats.org/officeDocument/2006/relationships" r:id="rId3"/>
          </a:graphicData>
        </a:graphic>
      </p:graphicFrame>
      <p:sp>
        <p:nvSpPr>
          <p:cNvPr id="93188" name="Rectangle 4"/>
          <p:cNvSpPr>
            <a:spLocks noGrp="1" noChangeArrowheads="1"/>
          </p:cNvSpPr>
          <p:nvPr>
            <p:ph type="title"/>
          </p:nvPr>
        </p:nvSpPr>
        <p:spPr>
          <a:xfrm>
            <a:off x="381000" y="230188"/>
            <a:ext cx="8488680" cy="830997"/>
          </a:xfrm>
        </p:spPr>
        <p:txBody>
          <a:bodyPr/>
          <a:lstStyle/>
          <a:p>
            <a:r>
              <a:rPr sz="3600" smtClean="0"/>
              <a:t>Malicious And Potentially Unwanted </a:t>
            </a:r>
            <a:r>
              <a:rPr sz="3600" dirty="0" smtClean="0"/>
              <a:t>Software</a:t>
            </a:r>
            <a:r>
              <a:rPr lang="en-US" sz="4400" dirty="0" smtClean="0"/>
              <a:t/>
            </a:r>
            <a:br>
              <a:rPr lang="en-US" sz="4400" dirty="0" smtClean="0"/>
            </a:br>
            <a:r>
              <a:rPr sz="2400" spc="-50" smtClean="0">
                <a:gradFill>
                  <a:gsLst>
                    <a:gs pos="0">
                      <a:schemeClr val="accent5"/>
                    </a:gs>
                    <a:gs pos="100000">
                      <a:schemeClr val="accent5"/>
                    </a:gs>
                  </a:gsLst>
                  <a:lin ang="18900000" scaled="1"/>
                </a:gradFill>
              </a:rPr>
              <a:t>Category trends</a:t>
            </a:r>
            <a:endParaRPr sz="28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81000" y="1308682"/>
            <a:ext cx="8382000" cy="1144929"/>
          </a:xfrm>
        </p:spPr>
        <p:txBody>
          <a:bodyPr/>
          <a:lstStyle/>
          <a:p>
            <a:pPr marL="403225" indent="-403225"/>
            <a:r>
              <a:rPr lang="en-US" sz="2400" dirty="0" smtClean="0"/>
              <a:t>Miscellaneous trojans remain very prevalent</a:t>
            </a:r>
          </a:p>
          <a:p>
            <a:pPr marL="403225" indent="-403225"/>
            <a:r>
              <a:rPr lang="en-US" sz="2400" dirty="0" smtClean="0"/>
              <a:t>Worm infections increased significantly</a:t>
            </a:r>
          </a:p>
          <a:p>
            <a:pPr marL="346075" indent="-346075"/>
            <a:endParaRPr lang="en-US" sz="2400" dirty="0" smtClean="0"/>
          </a:p>
        </p:txBody>
      </p:sp>
      <p:sp>
        <p:nvSpPr>
          <p:cNvPr id="5" name="TextBox 4"/>
          <p:cNvSpPr txBox="1"/>
          <p:nvPr/>
        </p:nvSpPr>
        <p:spPr>
          <a:xfrm>
            <a:off x="625151" y="2040087"/>
            <a:ext cx="7408506" cy="400110"/>
          </a:xfrm>
          <a:prstGeom prst="rect">
            <a:avLst/>
          </a:prstGeom>
          <a:noFill/>
        </p:spPr>
        <p:txBody>
          <a:bodyPr wrap="square" rtlCol="0">
            <a:spAutoFit/>
          </a:bodyPr>
          <a:lstStyle/>
          <a:p>
            <a:pPr algn="ctr"/>
            <a:r>
              <a:rPr lang="en-US" sz="2000" dirty="0" smtClean="0"/>
              <a:t>Computers cleaned by threat category, in percentages, 2H06-1H09</a:t>
            </a:r>
            <a:endParaRPr lang="en-US" sz="20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57260" cy="830997"/>
          </a:xfrm>
        </p:spPr>
        <p:txBody>
          <a:bodyPr/>
          <a:lstStyle/>
          <a:p>
            <a:r>
              <a:rPr lang="en-US" sz="3600" dirty="0" smtClean="0"/>
              <a:t>Malicious And Potentially Unwanted Software </a:t>
            </a:r>
            <a:r>
              <a:rPr lang="en-US" sz="6000" dirty="0" smtClean="0"/>
              <a:t/>
            </a:r>
            <a:br>
              <a:rPr lang="en-US" sz="6000" dirty="0" smtClean="0"/>
            </a:br>
            <a:r>
              <a:rPr lang="en-US" sz="2400" spc="-50" dirty="0" smtClean="0">
                <a:gradFill>
                  <a:gsLst>
                    <a:gs pos="0">
                      <a:schemeClr val="accent5"/>
                    </a:gs>
                    <a:gs pos="100000">
                      <a:schemeClr val="accent5"/>
                    </a:gs>
                  </a:gsLst>
                  <a:lin ang="18900000" scaled="1"/>
                </a:gradFill>
              </a:rPr>
              <a:t>Top malware and potentially unwanted families</a:t>
            </a:r>
            <a:endParaRPr lang="en-US" sz="2400" dirty="0"/>
          </a:p>
        </p:txBody>
      </p:sp>
      <p:graphicFrame>
        <p:nvGraphicFramePr>
          <p:cNvPr id="4" name="Table 3"/>
          <p:cNvGraphicFramePr>
            <a:graphicFrameLocks noGrp="1"/>
          </p:cNvGraphicFramePr>
          <p:nvPr/>
        </p:nvGraphicFramePr>
        <p:xfrm>
          <a:off x="139961" y="2094190"/>
          <a:ext cx="8817428" cy="4202413"/>
        </p:xfrm>
        <a:graphic>
          <a:graphicData uri="http://schemas.openxmlformats.org/drawingml/2006/table">
            <a:tbl>
              <a:tblPr firstRow="1" bandRow="1">
                <a:tableStyleId>{5C22544A-7EE6-4342-B048-85BDC9FD1C3A}</a:tableStyleId>
              </a:tblPr>
              <a:tblGrid>
                <a:gridCol w="447868"/>
                <a:gridCol w="1912775"/>
                <a:gridCol w="4068147"/>
                <a:gridCol w="1175657"/>
                <a:gridCol w="1212981"/>
              </a:tblGrid>
              <a:tr h="308569">
                <a:tc>
                  <a:txBody>
                    <a:bodyPr/>
                    <a:lstStyle/>
                    <a:p>
                      <a:pPr marL="0" marR="0" algn="ctr">
                        <a:lnSpc>
                          <a:spcPct val="115000"/>
                        </a:lnSpc>
                        <a:spcBef>
                          <a:spcPts val="0"/>
                        </a:spcBef>
                        <a:spcAft>
                          <a:spcPts val="0"/>
                        </a:spcAft>
                      </a:pPr>
                      <a:endParaRPr lang="en-US" sz="18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800" dirty="0" smtClean="0">
                          <a:solidFill>
                            <a:schemeClr val="tx1"/>
                          </a:solidFill>
                          <a:effectLst>
                            <a:outerShdw blurRad="38100" dist="38100" dir="2700000" algn="tl">
                              <a:srgbClr val="000000">
                                <a:alpha val="43137"/>
                              </a:srgbClr>
                            </a:outerShdw>
                          </a:effectLst>
                          <a:latin typeface="+mj-lt"/>
                        </a:rPr>
                        <a:t>Family</a:t>
                      </a:r>
                      <a:endParaRPr lang="en-US" sz="18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800" dirty="0" smtClean="0">
                          <a:solidFill>
                            <a:schemeClr val="tx1"/>
                          </a:solidFill>
                          <a:effectLst>
                            <a:outerShdw blurRad="38100" dist="38100" dir="2700000" algn="tl">
                              <a:srgbClr val="000000">
                                <a:alpha val="43137"/>
                              </a:srgbClr>
                            </a:outerShdw>
                          </a:effectLst>
                          <a:latin typeface="+mj-lt"/>
                          <a:ea typeface="+mn-ea"/>
                          <a:cs typeface="+mn-cs"/>
                        </a:rPr>
                        <a:t>Most Significant</a:t>
                      </a:r>
                      <a:r>
                        <a:rPr lang="en-US" sz="1800" baseline="0" dirty="0" smtClean="0">
                          <a:solidFill>
                            <a:schemeClr val="tx1"/>
                          </a:solidFill>
                          <a:effectLst>
                            <a:outerShdw blurRad="38100" dist="38100" dir="2700000" algn="tl">
                              <a:srgbClr val="000000">
                                <a:alpha val="43137"/>
                              </a:srgbClr>
                            </a:outerShdw>
                          </a:effectLst>
                          <a:latin typeface="+mj-lt"/>
                          <a:ea typeface="+mn-ea"/>
                          <a:cs typeface="+mn-cs"/>
                        </a:rPr>
                        <a:t> Category</a:t>
                      </a:r>
                      <a:endParaRPr lang="en-US" sz="18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800" dirty="0" smtClean="0">
                          <a:solidFill>
                            <a:schemeClr val="tx1"/>
                          </a:solidFill>
                          <a:effectLst>
                            <a:outerShdw blurRad="38100" dist="38100" dir="2700000" algn="tl">
                              <a:srgbClr val="000000">
                                <a:alpha val="43137"/>
                              </a:srgbClr>
                            </a:outerShdw>
                          </a:effectLst>
                          <a:latin typeface="+mj-lt"/>
                          <a:ea typeface="SimSun"/>
                          <a:cs typeface="Times New Roman"/>
                        </a:rPr>
                        <a:t>1H09</a:t>
                      </a:r>
                      <a:endParaRPr lang="en-US" sz="18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800" dirty="0" smtClean="0">
                          <a:solidFill>
                            <a:schemeClr val="tx1"/>
                          </a:solidFill>
                          <a:effectLst>
                            <a:outerShdw blurRad="38100" dist="38100" dir="2700000" algn="tl">
                              <a:srgbClr val="000000">
                                <a:alpha val="43137"/>
                              </a:srgbClr>
                            </a:outerShdw>
                          </a:effectLst>
                          <a:latin typeface="+mj-lt"/>
                          <a:ea typeface="SimSun"/>
                          <a:cs typeface="Times New Roman"/>
                        </a:rPr>
                        <a:t>2H08</a:t>
                      </a:r>
                      <a:endParaRPr lang="en-US" sz="18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261456">
                <a:tc>
                  <a:txBody>
                    <a:bodyPr/>
                    <a:lstStyle/>
                    <a:p>
                      <a:pPr marL="0" marR="0" algn="ctr">
                        <a:lnSpc>
                          <a:spcPct val="115000"/>
                        </a:lnSpc>
                        <a:spcBef>
                          <a:spcPts val="0"/>
                        </a:spcBef>
                        <a:spcAft>
                          <a:spcPts val="0"/>
                        </a:spcAft>
                      </a:pPr>
                      <a:r>
                        <a:rPr lang="en-US" sz="1800" b="0" dirty="0" smtClean="0">
                          <a:solidFill>
                            <a:schemeClr val="tx1"/>
                          </a:solidFill>
                          <a:latin typeface="+mn-lt"/>
                          <a:ea typeface="Times New Roman"/>
                          <a:cs typeface="Calibri"/>
                        </a:rPr>
                        <a:t>1</a:t>
                      </a:r>
                      <a:endParaRPr lang="en-US" sz="18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800" b="0" dirty="0" smtClean="0">
                          <a:solidFill>
                            <a:schemeClr val="tx1"/>
                          </a:solidFill>
                          <a:latin typeface="+mn-lt"/>
                          <a:ea typeface="Times New Roman"/>
                          <a:cs typeface="Times New Roman"/>
                        </a:rPr>
                        <a:t>Win32/Conficker</a:t>
                      </a:r>
                      <a:endParaRPr lang="en-US" sz="18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800" b="0" dirty="0" smtClean="0">
                          <a:solidFill>
                            <a:schemeClr val="tx1"/>
                          </a:solidFill>
                          <a:latin typeface="+mn-lt"/>
                          <a:ea typeface="Times New Roman"/>
                          <a:cs typeface="Calibri"/>
                        </a:rPr>
                        <a:t>Worms</a:t>
                      </a:r>
                      <a:endParaRPr lang="en-US" sz="18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5,217,862</a:t>
                      </a:r>
                      <a:endParaRPr lang="en-US" sz="18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3,719</a:t>
                      </a:r>
                      <a:endParaRPr lang="en-US" sz="18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40210">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2</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Win32/Taterf</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Calibri"/>
                          <a:cs typeface="Calibri"/>
                        </a:rPr>
                        <a:t>Worms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4,911,865</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1,916,446</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280212">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3</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a:t>
                      </a:r>
                      <a:r>
                        <a:rPr lang="en-US" sz="1800" dirty="0" err="1" smtClean="0">
                          <a:solidFill>
                            <a:schemeClr val="tx1"/>
                          </a:solidFill>
                          <a:latin typeface="+mn-lt"/>
                          <a:ea typeface="Times New Roman"/>
                          <a:cs typeface="Times New Roman"/>
                        </a:rPr>
                        <a:t>Renos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Trojan Downloaders</a:t>
                      </a:r>
                      <a:r>
                        <a:rPr lang="en-US" sz="1800" baseline="0" dirty="0" smtClean="0">
                          <a:solidFill>
                            <a:schemeClr val="tx1"/>
                          </a:solidFill>
                          <a:latin typeface="+mn-lt"/>
                          <a:ea typeface="Times New Roman"/>
                          <a:cs typeface="Calibri"/>
                        </a:rPr>
                        <a:t> &amp; Droppers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3,323,198</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4,371,508</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539240">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4</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a:t>
                      </a:r>
                      <a:r>
                        <a:rPr lang="en-US" sz="1800" dirty="0" err="1" smtClean="0">
                          <a:solidFill>
                            <a:schemeClr val="tx1"/>
                          </a:solidFill>
                          <a:latin typeface="+mn-lt"/>
                          <a:ea typeface="Times New Roman"/>
                          <a:cs typeface="Times New Roman"/>
                        </a:rPr>
                        <a:t>ZangoSearchAssistant</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Adware</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2,933,627</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3,326,275</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30249">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5</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Calibri"/>
                          <a:cs typeface="Times New Roman"/>
                        </a:rPr>
                        <a:t>Win32/Frethog</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Password Stealers &amp; Monitoring Tools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2,754,226</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1,037,451</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338496">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6</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algn="l"/>
                      <a:r>
                        <a:rPr lang="en-US" sz="1800" dirty="0" smtClean="0">
                          <a:solidFill>
                            <a:schemeClr val="tx1"/>
                          </a:solidFill>
                          <a:latin typeface="+mn-lt"/>
                        </a:rPr>
                        <a:t>Win32/</a:t>
                      </a:r>
                      <a:r>
                        <a:rPr lang="en-US" sz="1800" dirty="0" err="1" smtClean="0">
                          <a:solidFill>
                            <a:schemeClr val="tx1"/>
                          </a:solidFill>
                          <a:latin typeface="+mn-lt"/>
                        </a:rPr>
                        <a:t>FakeXPA</a:t>
                      </a:r>
                      <a:endParaRPr lang="en-US" sz="1800" dirty="0">
                        <a:solidFill>
                          <a:schemeClr val="tx1"/>
                        </a:solidFill>
                        <a:latin typeface="+mn-l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algn="l"/>
                      <a:r>
                        <a:rPr lang="en-US" sz="1800" dirty="0" smtClean="0">
                          <a:solidFill>
                            <a:schemeClr val="tx1"/>
                          </a:solidFill>
                          <a:latin typeface="+mn-lt"/>
                          <a:cs typeface="Calibri" pitchFamily="34" charset="0"/>
                        </a:rPr>
                        <a:t>Miscellaneous Trojans</a:t>
                      </a:r>
                      <a:endParaRPr lang="en-US" sz="1800" dirty="0">
                        <a:solidFill>
                          <a:schemeClr val="tx1"/>
                        </a:solidFill>
                        <a:latin typeface="+mn-lt"/>
                        <a:cs typeface="Calibri"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algn="ctr"/>
                      <a:r>
                        <a:rPr lang="en-US" sz="1800" kern="1200" baseline="0" dirty="0" smtClean="0">
                          <a:solidFill>
                            <a:schemeClr val="tx1"/>
                          </a:solidFill>
                          <a:latin typeface="+mn-lt"/>
                          <a:ea typeface="+mn-ea"/>
                          <a:cs typeface="+mn-cs"/>
                        </a:rPr>
                        <a:t>2,384,497</a:t>
                      </a:r>
                      <a:endParaRPr lang="en-US" sz="1800" dirty="0">
                        <a:solidFill>
                          <a:schemeClr val="tx1"/>
                        </a:solidFill>
                        <a:latin typeface="+mn-lt"/>
                        <a:cs typeface="Calibri"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algn="ctr"/>
                      <a:r>
                        <a:rPr lang="en-US" sz="1800" kern="1200" baseline="0" dirty="0" smtClean="0">
                          <a:solidFill>
                            <a:schemeClr val="tx1"/>
                          </a:solidFill>
                          <a:latin typeface="+mn-lt"/>
                          <a:ea typeface="+mn-ea"/>
                          <a:cs typeface="+mn-cs"/>
                        </a:rPr>
                        <a:t>1,691,393</a:t>
                      </a:r>
                      <a:endParaRPr lang="en-US" sz="1800" dirty="0">
                        <a:solidFill>
                          <a:schemeClr val="tx1"/>
                        </a:solidFill>
                        <a:latin typeface="+mn-lt"/>
                        <a:cs typeface="Calibri"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09517">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7</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a:t>
                      </a:r>
                      <a:r>
                        <a:rPr lang="en-US" sz="1800" dirty="0" err="1" smtClean="0">
                          <a:solidFill>
                            <a:schemeClr val="tx1"/>
                          </a:solidFill>
                          <a:latin typeface="+mn-lt"/>
                          <a:ea typeface="Times New Roman"/>
                          <a:cs typeface="Times New Roman"/>
                        </a:rPr>
                        <a:t>Vundo</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Miscellaneous Trojans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2,119,606</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3,635,207</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261456">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8</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a:t>
                      </a:r>
                      <a:r>
                        <a:rPr lang="en-US" sz="1800" dirty="0" err="1" smtClean="0">
                          <a:solidFill>
                            <a:schemeClr val="tx1"/>
                          </a:solidFill>
                          <a:latin typeface="+mn-lt"/>
                          <a:ea typeface="Times New Roman"/>
                          <a:cs typeface="Times New Roman"/>
                        </a:rPr>
                        <a:t>Alureon</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Miscellaneous Trojans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1,976,735</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510,281</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539240">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9</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a:t>
                      </a:r>
                      <a:r>
                        <a:rPr lang="en-US" sz="1800" dirty="0" err="1" smtClean="0">
                          <a:solidFill>
                            <a:schemeClr val="tx1"/>
                          </a:solidFill>
                          <a:latin typeface="+mn-lt"/>
                          <a:ea typeface="Times New Roman"/>
                          <a:cs typeface="Times New Roman"/>
                        </a:rPr>
                        <a:t>ZangoShoppingReports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Adware</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1,412,476</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1,752,252</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452907">
                <a:tc>
                  <a:txBody>
                    <a:bodyPr/>
                    <a:lstStyle/>
                    <a:p>
                      <a:pPr marL="0" marR="0" algn="ctr">
                        <a:lnSpc>
                          <a:spcPct val="115000"/>
                        </a:lnSpc>
                        <a:spcBef>
                          <a:spcPts val="0"/>
                        </a:spcBef>
                        <a:spcAft>
                          <a:spcPts val="0"/>
                        </a:spcAft>
                      </a:pPr>
                      <a:r>
                        <a:rPr lang="en-US" sz="1800" dirty="0" smtClean="0">
                          <a:solidFill>
                            <a:schemeClr val="tx1"/>
                          </a:solidFill>
                          <a:latin typeface="+mn-lt"/>
                          <a:ea typeface="Times New Roman"/>
                          <a:cs typeface="Calibri"/>
                        </a:rPr>
                        <a:t>10</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Times New Roman"/>
                        </a:rPr>
                        <a:t>Win32/Agent</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800" dirty="0" smtClean="0">
                          <a:solidFill>
                            <a:schemeClr val="tx1"/>
                          </a:solidFill>
                          <a:latin typeface="+mn-lt"/>
                          <a:ea typeface="Times New Roman"/>
                          <a:cs typeface="Calibri"/>
                        </a:rPr>
                        <a:t>Miscellaneous Trojans</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1,361,667</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800" kern="1200" baseline="0" dirty="0" smtClean="0">
                          <a:solidFill>
                            <a:schemeClr val="tx1"/>
                          </a:solidFill>
                          <a:latin typeface="+mn-lt"/>
                          <a:ea typeface="+mn-ea"/>
                          <a:cs typeface="+mn-cs"/>
                        </a:rPr>
                        <a:t>1,289,178</a:t>
                      </a:r>
                      <a:endParaRPr lang="en-US" sz="1800" dirty="0">
                        <a:solidFill>
                          <a:schemeClr val="tx1"/>
                        </a:solidFill>
                        <a:latin typeface="+mn-lt"/>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bl>
          </a:graphicData>
        </a:graphic>
      </p:graphicFrame>
      <p:sp>
        <p:nvSpPr>
          <p:cNvPr id="5" name="TextBox 4"/>
          <p:cNvSpPr txBox="1"/>
          <p:nvPr/>
        </p:nvSpPr>
        <p:spPr>
          <a:xfrm>
            <a:off x="186612" y="1119382"/>
            <a:ext cx="8789437" cy="707886"/>
          </a:xfrm>
          <a:prstGeom prst="rect">
            <a:avLst/>
          </a:prstGeom>
          <a:noFill/>
        </p:spPr>
        <p:txBody>
          <a:bodyPr wrap="square" rtlCol="0">
            <a:spAutoFit/>
          </a:bodyPr>
          <a:lstStyle/>
          <a:p>
            <a:r>
              <a:rPr lang="en-US" sz="2000" dirty="0" smtClean="0"/>
              <a:t>Top malware/potentially unwanted software families detected by Microsoft anti-malware desktop products worldwide in 1H09</a:t>
            </a:r>
            <a:endParaRPr lang="en-US" sz="2000"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1000" y="230188"/>
            <a:ext cx="8519160" cy="830997"/>
          </a:xfrm>
        </p:spPr>
        <p:txBody>
          <a:bodyPr/>
          <a:lstStyle/>
          <a:p>
            <a:r>
              <a:rPr sz="3600" smtClean="0"/>
              <a:t>Malicious And Potentially Unwanted </a:t>
            </a:r>
            <a:r>
              <a:rPr sz="3600" dirty="0" smtClean="0"/>
              <a:t>Software</a:t>
            </a:r>
            <a:r>
              <a:rPr lang="en-US" sz="4400" dirty="0" smtClean="0"/>
              <a:t/>
            </a:r>
            <a:br>
              <a:rPr lang="en-US" sz="4400" dirty="0" smtClean="0"/>
            </a:br>
            <a:r>
              <a:rPr sz="2400" spc="-50" smtClean="0">
                <a:gradFill>
                  <a:gsLst>
                    <a:gs pos="0">
                      <a:schemeClr val="accent5"/>
                    </a:gs>
                    <a:gs pos="100000">
                      <a:schemeClr val="accent5"/>
                    </a:gs>
                  </a:gsLst>
                  <a:lin ang="18900000" scaled="1"/>
                </a:gradFill>
              </a:rPr>
              <a:t>Operating </a:t>
            </a:r>
            <a:r>
              <a:rPr lang="en-US" sz="2400" spc="-50" dirty="0" smtClean="0">
                <a:gradFill>
                  <a:gsLst>
                    <a:gs pos="0">
                      <a:schemeClr val="accent5"/>
                    </a:gs>
                    <a:gs pos="100000">
                      <a:schemeClr val="accent5"/>
                    </a:gs>
                  </a:gsLst>
                  <a:lin ang="18900000" scaled="1"/>
                </a:gradFill>
              </a:rPr>
              <a:t>system trends</a:t>
            </a:r>
            <a:endParaRPr sz="28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71670" y="1132333"/>
            <a:ext cx="8382000" cy="1286506"/>
          </a:xfrm>
        </p:spPr>
        <p:txBody>
          <a:bodyPr/>
          <a:lstStyle/>
          <a:p>
            <a:pPr marL="342900" indent="-342900"/>
            <a:r>
              <a:rPr lang="en-US" sz="2400" dirty="0" smtClean="0"/>
              <a:t>Infection rates of Windows Vista machines</a:t>
            </a:r>
          </a:p>
          <a:p>
            <a:pPr marL="631825" lvl="1" indent="-288925"/>
            <a:r>
              <a:rPr lang="en-US" sz="2000" dirty="0" smtClean="0"/>
              <a:t>With SP1: 61.9% less than Windows XP SP3</a:t>
            </a:r>
          </a:p>
          <a:p>
            <a:pPr marL="631825" lvl="1" indent="-288925"/>
            <a:r>
              <a:rPr lang="en-US" sz="2000" dirty="0" smtClean="0"/>
              <a:t>With no service pack: 85.3% less than Windows XP with no service pack</a:t>
            </a:r>
          </a:p>
        </p:txBody>
      </p:sp>
      <p:graphicFrame>
        <p:nvGraphicFramePr>
          <p:cNvPr id="5" name="Chart 4"/>
          <p:cNvGraphicFramePr/>
          <p:nvPr/>
        </p:nvGraphicFramePr>
        <p:xfrm>
          <a:off x="0" y="2547257"/>
          <a:ext cx="9144000" cy="431074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70589" y="2245890"/>
            <a:ext cx="8649476" cy="400110"/>
          </a:xfrm>
          <a:prstGeom prst="rect">
            <a:avLst/>
          </a:prstGeom>
          <a:noFill/>
        </p:spPr>
        <p:txBody>
          <a:bodyPr wrap="square" rtlCol="0">
            <a:spAutoFit/>
          </a:bodyPr>
          <a:lstStyle/>
          <a:p>
            <a:pPr algn="ctr"/>
            <a:r>
              <a:rPr lang="en-US" sz="2000" dirty="0" smtClean="0"/>
              <a:t>Number of computers cleaned for every 1,000 MSRT executions in 1H09</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1000" y="230188"/>
            <a:ext cx="8519160" cy="830997"/>
          </a:xfrm>
        </p:spPr>
        <p:txBody>
          <a:bodyPr/>
          <a:lstStyle/>
          <a:p>
            <a:r>
              <a:rPr sz="3600" dirty="0" smtClean="0"/>
              <a:t>Malicious And Potentially Unwanted Software</a:t>
            </a:r>
            <a:r>
              <a:rPr lang="en-US" sz="4400" dirty="0" smtClean="0"/>
              <a:t/>
            </a:r>
            <a:br>
              <a:rPr lang="en-US" sz="4400" dirty="0" smtClean="0"/>
            </a:br>
            <a:r>
              <a:rPr sz="2400" spc="-50" dirty="0" smtClean="0">
                <a:gradFill>
                  <a:gsLst>
                    <a:gs pos="0">
                      <a:schemeClr val="accent5"/>
                    </a:gs>
                    <a:gs pos="100000">
                      <a:schemeClr val="accent5"/>
                    </a:gs>
                  </a:gsLst>
                  <a:lin ang="18900000" scaled="1"/>
                </a:gradFill>
              </a:rPr>
              <a:t>Operating </a:t>
            </a:r>
            <a:r>
              <a:rPr lang="en-US" sz="2400" spc="-50" dirty="0" smtClean="0">
                <a:gradFill>
                  <a:gsLst>
                    <a:gs pos="0">
                      <a:schemeClr val="accent5"/>
                    </a:gs>
                    <a:gs pos="100000">
                      <a:schemeClr val="accent5"/>
                    </a:gs>
                  </a:gsLst>
                  <a:lin ang="18900000" scaled="1"/>
                </a:gradFill>
              </a:rPr>
              <a:t>system trends over time</a:t>
            </a:r>
            <a:endParaRPr sz="2800" spc="-50" dirty="0">
              <a:gradFill>
                <a:gsLst>
                  <a:gs pos="0">
                    <a:schemeClr val="accent5"/>
                  </a:gs>
                  <a:gs pos="100000">
                    <a:schemeClr val="accent5"/>
                  </a:gs>
                </a:gsLst>
                <a:lin ang="18900000" scaled="1"/>
              </a:gradFill>
            </a:endParaRPr>
          </a:p>
        </p:txBody>
      </p:sp>
      <p:graphicFrame>
        <p:nvGraphicFramePr>
          <p:cNvPr id="6" name="Chart 5"/>
          <p:cNvGraphicFramePr/>
          <p:nvPr/>
        </p:nvGraphicFramePr>
        <p:xfrm>
          <a:off x="0" y="2274570"/>
          <a:ext cx="9144000" cy="458343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90465" y="1807288"/>
            <a:ext cx="8052318" cy="400110"/>
          </a:xfrm>
          <a:prstGeom prst="rect">
            <a:avLst/>
          </a:prstGeom>
          <a:noFill/>
        </p:spPr>
        <p:txBody>
          <a:bodyPr wrap="square" rtlCol="0">
            <a:spAutoFit/>
          </a:bodyPr>
          <a:lstStyle/>
          <a:p>
            <a:pPr algn="ctr"/>
            <a:r>
              <a:rPr lang="en-US" sz="2000" dirty="0" smtClean="0"/>
              <a:t>Computers cleaned by threat category, in percentages, 2H06-1H09</a:t>
            </a:r>
            <a:endParaRPr lang="en-US" sz="2000" dirty="0"/>
          </a:p>
        </p:txBody>
      </p:sp>
      <p:sp>
        <p:nvSpPr>
          <p:cNvPr id="8" name="Text Placeholder 12"/>
          <p:cNvSpPr>
            <a:spLocks noGrp="1"/>
          </p:cNvSpPr>
          <p:nvPr>
            <p:ph type="body" sz="quarter" idx="10"/>
          </p:nvPr>
        </p:nvSpPr>
        <p:spPr>
          <a:xfrm>
            <a:off x="381000" y="1411552"/>
            <a:ext cx="8382000" cy="529215"/>
          </a:xfrm>
        </p:spPr>
        <p:txBody>
          <a:bodyPr/>
          <a:lstStyle/>
          <a:p>
            <a:pPr marL="403225" indent="-403225"/>
            <a:r>
              <a:rPr lang="en-US" sz="2400" dirty="0" smtClean="0"/>
              <a:t>Relative OS infection rates remain consistent over time</a:t>
            </a:r>
          </a:p>
          <a:p>
            <a:pPr marL="346075" indent="-346075"/>
            <a:endParaRPr lang="en-US" sz="2400" dirty="0" smtClean="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0999" y="230188"/>
            <a:ext cx="8524875" cy="830997"/>
          </a:xfrm>
        </p:spPr>
        <p:txBody>
          <a:bodyPr/>
          <a:lstStyle/>
          <a:p>
            <a:r>
              <a:rPr sz="3600" dirty="0" smtClean="0"/>
              <a:t>Malicious And Potentially Unwanted Software </a:t>
            </a:r>
            <a:r>
              <a:rPr lang="en-US" sz="4400" dirty="0" smtClean="0"/>
              <a:t/>
            </a:r>
            <a:br>
              <a:rPr lang="en-US" sz="4400" dirty="0" smtClean="0"/>
            </a:br>
            <a:r>
              <a:rPr sz="2400" spc="-50" dirty="0" smtClean="0">
                <a:gradFill>
                  <a:gsLst>
                    <a:gs pos="0">
                      <a:schemeClr val="accent5"/>
                    </a:gs>
                    <a:gs pos="100000">
                      <a:schemeClr val="accent5"/>
                    </a:gs>
                  </a:gsLst>
                  <a:lin ang="18900000" scaled="1"/>
                </a:gradFill>
              </a:rPr>
              <a:t>Threats at home and in the enterprise</a:t>
            </a:r>
            <a:endParaRPr sz="24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81000" y="1215610"/>
            <a:ext cx="8568690" cy="738664"/>
          </a:xfrm>
        </p:spPr>
        <p:txBody>
          <a:bodyPr/>
          <a:lstStyle/>
          <a:p>
            <a:pPr marL="400050" indent="-400050"/>
            <a:r>
              <a:rPr lang="en-US" sz="2400" dirty="0" smtClean="0"/>
              <a:t>Enterprise computers were more likely to encounter worms</a:t>
            </a:r>
          </a:p>
          <a:p>
            <a:pPr marL="400050" indent="-400050"/>
            <a:r>
              <a:rPr lang="en-US" sz="2400" dirty="0" smtClean="0"/>
              <a:t>Home computers were more likely to encounter trojans</a:t>
            </a:r>
            <a:endParaRPr lang="en-US" sz="2000" dirty="0" smtClean="0"/>
          </a:p>
        </p:txBody>
      </p:sp>
      <p:graphicFrame>
        <p:nvGraphicFramePr>
          <p:cNvPr id="6" name="Chart 5"/>
          <p:cNvGraphicFramePr/>
          <p:nvPr/>
        </p:nvGraphicFramePr>
        <p:xfrm>
          <a:off x="0" y="1884784"/>
          <a:ext cx="9144000" cy="497321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57260" cy="1329595"/>
          </a:xfrm>
        </p:spPr>
        <p:txBody>
          <a:bodyPr/>
          <a:lstStyle/>
          <a:p>
            <a:r>
              <a:rPr lang="en-US" sz="3600" dirty="0" smtClean="0"/>
              <a:t>Malicious And Potentially Unwanted Software </a:t>
            </a:r>
            <a:r>
              <a:rPr lang="en-US" sz="6000" dirty="0" smtClean="0"/>
              <a:t/>
            </a:r>
            <a:br>
              <a:rPr lang="en-US" sz="6000" dirty="0" smtClean="0"/>
            </a:br>
            <a:r>
              <a:rPr lang="en-US" sz="2400" spc="-50" dirty="0" smtClean="0">
                <a:gradFill>
                  <a:gsLst>
                    <a:gs pos="0">
                      <a:schemeClr val="accent5"/>
                    </a:gs>
                    <a:gs pos="100000">
                      <a:schemeClr val="accent5"/>
                    </a:gs>
                  </a:gsLst>
                  <a:lin ang="18900000" scaled="1"/>
                </a:gradFill>
              </a:rPr>
              <a:t>Threats at home and in the enterprise</a:t>
            </a:r>
            <a:endParaRPr lang="en-US" sz="2400" dirty="0"/>
          </a:p>
        </p:txBody>
      </p:sp>
      <p:graphicFrame>
        <p:nvGraphicFramePr>
          <p:cNvPr id="4" name="Table 3"/>
          <p:cNvGraphicFramePr>
            <a:graphicFrameLocks noGrp="1"/>
          </p:cNvGraphicFramePr>
          <p:nvPr/>
        </p:nvGraphicFramePr>
        <p:xfrm>
          <a:off x="375012" y="1798721"/>
          <a:ext cx="8515349" cy="2379857"/>
        </p:xfrm>
        <a:graphic>
          <a:graphicData uri="http://schemas.openxmlformats.org/drawingml/2006/table">
            <a:tbl>
              <a:tblPr firstRow="1" bandRow="1">
                <a:tableStyleId>{5C22544A-7EE6-4342-B048-85BDC9FD1C3A}</a:tableStyleId>
              </a:tblPr>
              <a:tblGrid>
                <a:gridCol w="3217274"/>
                <a:gridCol w="3972196"/>
                <a:gridCol w="1325879"/>
              </a:tblGrid>
              <a:tr h="459953">
                <a:tc>
                  <a:txBody>
                    <a:bodyPr/>
                    <a:lstStyle/>
                    <a:p>
                      <a:pPr marL="0" marR="0" algn="ctr">
                        <a:lnSpc>
                          <a:spcPct val="115000"/>
                        </a:lnSpc>
                        <a:spcBef>
                          <a:spcPts val="0"/>
                        </a:spcBef>
                        <a:spcAft>
                          <a:spcPts val="0"/>
                        </a:spcAft>
                      </a:pPr>
                      <a:r>
                        <a:rPr lang="en-US" sz="2000" dirty="0" smtClean="0">
                          <a:solidFill>
                            <a:schemeClr val="tx1"/>
                          </a:solidFill>
                          <a:effectLst>
                            <a:outerShdw blurRad="38100" dist="38100" dir="2700000" algn="tl">
                              <a:srgbClr val="000000">
                                <a:alpha val="43137"/>
                              </a:srgbClr>
                            </a:outerShdw>
                          </a:effectLst>
                          <a:latin typeface="+mj-lt"/>
                        </a:rPr>
                        <a:t>Windows Live OneCare</a:t>
                      </a:r>
                      <a:endParaRPr lang="en-US" sz="20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2000" dirty="0" smtClean="0">
                          <a:solidFill>
                            <a:schemeClr val="tx1"/>
                          </a:solidFill>
                          <a:effectLst>
                            <a:outerShdw blurRad="38100" dist="38100" dir="2700000" algn="tl">
                              <a:srgbClr val="000000">
                                <a:alpha val="43137"/>
                              </a:srgbClr>
                            </a:outerShdw>
                          </a:effectLst>
                          <a:latin typeface="+mj-lt"/>
                        </a:rPr>
                        <a:t>Most Significant</a:t>
                      </a:r>
                      <a:r>
                        <a:rPr lang="en-US" sz="2000" baseline="0" dirty="0" smtClean="0">
                          <a:solidFill>
                            <a:schemeClr val="tx1"/>
                          </a:solidFill>
                          <a:effectLst>
                            <a:outerShdw blurRad="38100" dist="38100" dir="2700000" algn="tl">
                              <a:srgbClr val="000000">
                                <a:alpha val="43137"/>
                              </a:srgbClr>
                            </a:outerShdw>
                          </a:effectLst>
                          <a:latin typeface="+mj-lt"/>
                        </a:rPr>
                        <a:t> Category</a:t>
                      </a:r>
                      <a:endParaRPr lang="en-US" sz="20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2000" dirty="0" smtClean="0">
                          <a:solidFill>
                            <a:schemeClr val="tx1"/>
                          </a:solidFill>
                          <a:effectLst>
                            <a:outerShdw blurRad="38100" dist="38100" dir="2700000" algn="tl">
                              <a:srgbClr val="000000">
                                <a:alpha val="43137"/>
                              </a:srgbClr>
                            </a:outerShdw>
                          </a:effectLst>
                          <a:latin typeface="+mj-lt"/>
                          <a:ea typeface="+mn-ea"/>
                          <a:cs typeface="+mn-cs"/>
                        </a:rPr>
                        <a:t>Percent</a:t>
                      </a:r>
                      <a:endParaRPr lang="en-US" sz="20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228725">
                <a:tc>
                  <a:txBody>
                    <a:bodyPr/>
                    <a:lstStyle/>
                    <a:p>
                      <a:pPr marL="0" marR="0" algn="l">
                        <a:lnSpc>
                          <a:spcPct val="115000"/>
                        </a:lnSpc>
                        <a:spcBef>
                          <a:spcPts val="0"/>
                        </a:spcBef>
                        <a:spcAft>
                          <a:spcPts val="0"/>
                        </a:spcAft>
                      </a:pPr>
                      <a:r>
                        <a:rPr lang="en-US" sz="2000" b="0" dirty="0" smtClean="0">
                          <a:solidFill>
                            <a:schemeClr val="tx1"/>
                          </a:solidFill>
                          <a:latin typeface="Calibri"/>
                          <a:ea typeface="Times New Roman"/>
                          <a:cs typeface="Calibri"/>
                        </a:rPr>
                        <a:t>ASX/</a:t>
                      </a:r>
                      <a:r>
                        <a:rPr lang="en-US" sz="2000" b="0" dirty="0" err="1" smtClean="0">
                          <a:solidFill>
                            <a:schemeClr val="tx1"/>
                          </a:solidFill>
                          <a:latin typeface="Calibri"/>
                          <a:ea typeface="Times New Roman"/>
                          <a:cs typeface="Calibri"/>
                        </a:rPr>
                        <a:t>Wimad</a:t>
                      </a:r>
                      <a:endParaRPr lang="en-US" sz="2000" b="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2000" b="0" dirty="0" smtClean="0">
                          <a:solidFill>
                            <a:schemeClr val="tx1"/>
                          </a:solidFill>
                          <a:latin typeface="Calibri"/>
                          <a:ea typeface="Times New Roman"/>
                          <a:cs typeface="Times New Roman"/>
                        </a:rPr>
                        <a:t>Trojan Downloaders</a:t>
                      </a:r>
                      <a:r>
                        <a:rPr lang="en-US" sz="2000" b="0" baseline="0" dirty="0" smtClean="0">
                          <a:solidFill>
                            <a:schemeClr val="tx1"/>
                          </a:solidFill>
                          <a:latin typeface="Calibri"/>
                          <a:ea typeface="Times New Roman"/>
                          <a:cs typeface="Times New Roman"/>
                        </a:rPr>
                        <a:t> &amp; Droppers</a:t>
                      </a:r>
                      <a:endParaRPr lang="en-US" sz="2000" b="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2000" b="0" dirty="0" smtClean="0">
                          <a:solidFill>
                            <a:schemeClr val="tx1"/>
                          </a:solidFill>
                          <a:latin typeface="Calibri"/>
                          <a:ea typeface="Times New Roman"/>
                          <a:cs typeface="Calibri"/>
                        </a:rPr>
                        <a:t>10.3%</a:t>
                      </a:r>
                      <a:endParaRPr lang="en-US" sz="2000" b="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86364">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Calibri"/>
                        </a:rPr>
                        <a:t>Win32/Agent</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Times New Roman"/>
                        </a:rPr>
                        <a:t>Miscellaneous Trojans</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2000" dirty="0" smtClean="0">
                          <a:solidFill>
                            <a:schemeClr val="tx1"/>
                          </a:solidFill>
                          <a:latin typeface="Calibri"/>
                          <a:ea typeface="Calibri"/>
                          <a:cs typeface="Calibri"/>
                        </a:rPr>
                        <a:t>7.4%</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18226">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Calibri"/>
                        </a:rPr>
                        <a:t>Win32/</a:t>
                      </a:r>
                      <a:r>
                        <a:rPr lang="en-US" sz="2000" dirty="0" err="1" smtClean="0">
                          <a:solidFill>
                            <a:schemeClr val="tx1"/>
                          </a:solidFill>
                          <a:latin typeface="Calibri"/>
                          <a:ea typeface="Times New Roman"/>
                          <a:cs typeface="Calibri"/>
                        </a:rPr>
                        <a:t>Renos</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Times New Roman"/>
                        </a:rPr>
                        <a:t>Miscellaneous Trojans</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2000" dirty="0" smtClean="0">
                          <a:solidFill>
                            <a:schemeClr val="tx1"/>
                          </a:solidFill>
                          <a:latin typeface="Calibri"/>
                          <a:ea typeface="Times New Roman"/>
                          <a:cs typeface="Calibri"/>
                        </a:rPr>
                        <a:t>5.0%</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457449">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Calibri"/>
                        </a:rPr>
                        <a:t>Win32/Obfuscator</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Times New Roman"/>
                        </a:rPr>
                        <a:t>Misc. Potentially</a:t>
                      </a:r>
                      <a:r>
                        <a:rPr lang="en-US" sz="2000" baseline="0" dirty="0" smtClean="0">
                          <a:solidFill>
                            <a:schemeClr val="tx1"/>
                          </a:solidFill>
                          <a:latin typeface="Calibri"/>
                          <a:ea typeface="Times New Roman"/>
                          <a:cs typeface="Times New Roman"/>
                        </a:rPr>
                        <a:t> Unwanted Software</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2000" dirty="0" smtClean="0">
                          <a:solidFill>
                            <a:schemeClr val="tx1"/>
                          </a:solidFill>
                          <a:latin typeface="Calibri"/>
                          <a:ea typeface="Times New Roman"/>
                          <a:cs typeface="Calibri"/>
                        </a:rPr>
                        <a:t>3.4%</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75051">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Calibri"/>
                        </a:rPr>
                        <a:t>Win32/</a:t>
                      </a:r>
                      <a:r>
                        <a:rPr lang="en-US" sz="2000" dirty="0" err="1" smtClean="0">
                          <a:solidFill>
                            <a:schemeClr val="tx1"/>
                          </a:solidFill>
                          <a:latin typeface="Calibri"/>
                          <a:ea typeface="Times New Roman"/>
                          <a:cs typeface="Calibri"/>
                        </a:rPr>
                        <a:t>Pdfjsc</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2000" dirty="0" smtClean="0">
                          <a:solidFill>
                            <a:schemeClr val="tx1"/>
                          </a:solidFill>
                          <a:latin typeface="Calibri"/>
                          <a:ea typeface="Times New Roman"/>
                          <a:cs typeface="Times New Roman"/>
                        </a:rPr>
                        <a:t>Exploits</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2000" dirty="0" smtClean="0">
                          <a:solidFill>
                            <a:schemeClr val="tx1"/>
                          </a:solidFill>
                          <a:latin typeface="Calibri"/>
                          <a:ea typeface="Times New Roman"/>
                          <a:cs typeface="Calibri"/>
                        </a:rPr>
                        <a:t>3.0%</a:t>
                      </a:r>
                      <a:endParaRPr lang="en-US" sz="2000" dirty="0">
                        <a:solidFill>
                          <a:schemeClr val="tx1"/>
                        </a:solidFill>
                        <a:latin typeface="Calibri"/>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bl>
          </a:graphicData>
        </a:graphic>
      </p:graphicFrame>
      <p:sp>
        <p:nvSpPr>
          <p:cNvPr id="5" name="TextBox 4"/>
          <p:cNvSpPr txBox="1"/>
          <p:nvPr/>
        </p:nvSpPr>
        <p:spPr>
          <a:xfrm>
            <a:off x="167950" y="1156471"/>
            <a:ext cx="8817429" cy="400110"/>
          </a:xfrm>
          <a:prstGeom prst="rect">
            <a:avLst/>
          </a:prstGeom>
          <a:noFill/>
        </p:spPr>
        <p:txBody>
          <a:bodyPr wrap="square" rtlCol="0">
            <a:spAutoFit/>
          </a:bodyPr>
          <a:lstStyle/>
          <a:p>
            <a:pPr algn="ctr"/>
            <a:r>
              <a:rPr lang="en-US" sz="2000" dirty="0" smtClean="0"/>
              <a:t>Top 5 families detected by Windows Live OneCare/Forefront Client Security in 1H09</a:t>
            </a:r>
            <a:endParaRPr lang="en-US" sz="2000" dirty="0"/>
          </a:p>
        </p:txBody>
      </p:sp>
      <p:graphicFrame>
        <p:nvGraphicFramePr>
          <p:cNvPr id="6" name="Table 5"/>
          <p:cNvGraphicFramePr>
            <a:graphicFrameLocks noGrp="1"/>
          </p:cNvGraphicFramePr>
          <p:nvPr/>
        </p:nvGraphicFramePr>
        <p:xfrm>
          <a:off x="330381" y="4380190"/>
          <a:ext cx="8538209" cy="2277459"/>
        </p:xfrm>
        <a:graphic>
          <a:graphicData uri="http://schemas.openxmlformats.org/drawingml/2006/table">
            <a:tbl>
              <a:tblPr firstRow="1" bandRow="1">
                <a:tableStyleId>{5C22544A-7EE6-4342-B048-85BDC9FD1C3A}</a:tableStyleId>
              </a:tblPr>
              <a:tblGrid>
                <a:gridCol w="3495170"/>
                <a:gridCol w="3854320"/>
                <a:gridCol w="1188719"/>
              </a:tblGrid>
              <a:tr h="459953">
                <a:tc>
                  <a:txBody>
                    <a:bodyPr/>
                    <a:lstStyle/>
                    <a:p>
                      <a:pPr marL="0" marR="0" algn="ctr">
                        <a:lnSpc>
                          <a:spcPct val="115000"/>
                        </a:lnSpc>
                        <a:spcBef>
                          <a:spcPts val="0"/>
                        </a:spcBef>
                        <a:spcAft>
                          <a:spcPts val="0"/>
                        </a:spcAft>
                      </a:pPr>
                      <a:r>
                        <a:rPr lang="en-US" sz="1700" dirty="0" smtClean="0">
                          <a:solidFill>
                            <a:schemeClr val="tx1"/>
                          </a:solidFill>
                          <a:effectLst>
                            <a:outerShdw blurRad="38100" dist="38100" dir="2700000" algn="tl">
                              <a:srgbClr val="000000">
                                <a:alpha val="43137"/>
                              </a:srgbClr>
                            </a:outerShdw>
                          </a:effectLst>
                          <a:latin typeface="+mj-lt"/>
                        </a:rPr>
                        <a:t>Forefront</a:t>
                      </a:r>
                      <a:r>
                        <a:rPr lang="en-US" sz="1700" baseline="0" dirty="0" smtClean="0">
                          <a:solidFill>
                            <a:schemeClr val="tx1"/>
                          </a:solidFill>
                          <a:effectLst>
                            <a:outerShdw blurRad="38100" dist="38100" dir="2700000" algn="tl">
                              <a:srgbClr val="000000">
                                <a:alpha val="43137"/>
                              </a:srgbClr>
                            </a:outerShdw>
                          </a:effectLst>
                          <a:latin typeface="+mj-lt"/>
                        </a:rPr>
                        <a:t> Client Security </a:t>
                      </a:r>
                      <a:r>
                        <a:rPr lang="en-US" sz="1700" dirty="0" smtClean="0">
                          <a:solidFill>
                            <a:schemeClr val="tx1"/>
                          </a:solidFill>
                          <a:effectLst>
                            <a:outerShdw blurRad="38100" dist="38100" dir="2700000" algn="tl">
                              <a:srgbClr val="000000">
                                <a:alpha val="43137"/>
                              </a:srgbClr>
                            </a:outerShdw>
                          </a:effectLst>
                          <a:latin typeface="+mj-lt"/>
                        </a:rPr>
                        <a:t>Top Families</a:t>
                      </a:r>
                      <a:endParaRPr lang="en-US" sz="17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700" dirty="0" smtClean="0">
                          <a:solidFill>
                            <a:schemeClr val="tx1"/>
                          </a:solidFill>
                          <a:effectLst>
                            <a:outerShdw blurRad="38100" dist="38100" dir="2700000" algn="tl">
                              <a:srgbClr val="000000">
                                <a:alpha val="43137"/>
                              </a:srgbClr>
                            </a:outerShdw>
                          </a:effectLst>
                          <a:latin typeface="+mj-lt"/>
                        </a:rPr>
                        <a:t>Most Significant</a:t>
                      </a:r>
                      <a:r>
                        <a:rPr lang="en-US" sz="1700" baseline="0" dirty="0" smtClean="0">
                          <a:solidFill>
                            <a:schemeClr val="tx1"/>
                          </a:solidFill>
                          <a:effectLst>
                            <a:outerShdw blurRad="38100" dist="38100" dir="2700000" algn="tl">
                              <a:srgbClr val="000000">
                                <a:alpha val="43137"/>
                              </a:srgbClr>
                            </a:outerShdw>
                          </a:effectLst>
                          <a:latin typeface="+mj-lt"/>
                        </a:rPr>
                        <a:t> Category</a:t>
                      </a:r>
                      <a:endParaRPr lang="en-US" sz="17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700" dirty="0" smtClean="0">
                          <a:solidFill>
                            <a:schemeClr val="tx1"/>
                          </a:solidFill>
                          <a:effectLst>
                            <a:outerShdw blurRad="38100" dist="38100" dir="2700000" algn="tl">
                              <a:srgbClr val="000000">
                                <a:alpha val="43137"/>
                              </a:srgbClr>
                            </a:outerShdw>
                          </a:effectLst>
                          <a:latin typeface="+mj-lt"/>
                          <a:ea typeface="+mn-ea"/>
                          <a:cs typeface="+mn-cs"/>
                        </a:rPr>
                        <a:t>Percent</a:t>
                      </a:r>
                      <a:endParaRPr lang="en-US" sz="17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228725">
                <a:tc>
                  <a:txBody>
                    <a:bodyPr/>
                    <a:lstStyle/>
                    <a:p>
                      <a:pPr marL="0" marR="0" algn="l">
                        <a:lnSpc>
                          <a:spcPct val="115000"/>
                        </a:lnSpc>
                        <a:spcBef>
                          <a:spcPts val="0"/>
                        </a:spcBef>
                        <a:spcAft>
                          <a:spcPts val="0"/>
                        </a:spcAft>
                      </a:pPr>
                      <a:r>
                        <a:rPr lang="en-US" sz="1600" b="0" dirty="0" smtClean="0">
                          <a:solidFill>
                            <a:schemeClr val="tx1"/>
                          </a:solidFill>
                          <a:latin typeface="Calibri"/>
                          <a:ea typeface="Times New Roman"/>
                          <a:cs typeface="Calibri"/>
                        </a:rPr>
                        <a:t>Win32/Conficker</a:t>
                      </a:r>
                      <a:endParaRPr lang="en-US" sz="1600" b="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600" b="0" dirty="0" smtClean="0">
                          <a:solidFill>
                            <a:schemeClr val="tx1"/>
                          </a:solidFill>
                          <a:latin typeface="Calibri"/>
                          <a:ea typeface="Times New Roman"/>
                          <a:cs typeface="Times New Roman"/>
                        </a:rPr>
                        <a:t>Worms</a:t>
                      </a:r>
                      <a:endParaRPr lang="en-US" sz="1600" b="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600" b="0" dirty="0" smtClean="0">
                          <a:solidFill>
                            <a:schemeClr val="tx1"/>
                          </a:solidFill>
                          <a:latin typeface="Calibri"/>
                          <a:ea typeface="Times New Roman"/>
                          <a:cs typeface="Calibri"/>
                        </a:rPr>
                        <a:t>12.3%</a:t>
                      </a:r>
                      <a:endParaRPr lang="en-US" sz="1600" b="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86364">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Calibri"/>
                        </a:rPr>
                        <a:t>Win32/</a:t>
                      </a:r>
                      <a:r>
                        <a:rPr lang="en-US" sz="1600" dirty="0" err="1" smtClean="0">
                          <a:solidFill>
                            <a:schemeClr val="tx1"/>
                          </a:solidFill>
                          <a:latin typeface="Calibri"/>
                          <a:ea typeface="Times New Roman"/>
                          <a:cs typeface="Calibri"/>
                        </a:rPr>
                        <a:t>Autorun</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Times New Roman"/>
                        </a:rPr>
                        <a:t>Worms</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600" dirty="0" smtClean="0">
                          <a:solidFill>
                            <a:schemeClr val="tx1"/>
                          </a:solidFill>
                          <a:latin typeface="Calibri"/>
                          <a:ea typeface="Calibri"/>
                          <a:cs typeface="Calibri"/>
                        </a:rPr>
                        <a:t>6.6%</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18226">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Calibri"/>
                        </a:rPr>
                        <a:t>Win32/</a:t>
                      </a:r>
                      <a:r>
                        <a:rPr lang="en-US" sz="1600" dirty="0" err="1" smtClean="0">
                          <a:solidFill>
                            <a:schemeClr val="tx1"/>
                          </a:solidFill>
                          <a:latin typeface="Calibri"/>
                          <a:ea typeface="Times New Roman"/>
                          <a:cs typeface="Calibri"/>
                        </a:rPr>
                        <a:t>Hamweq</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Times New Roman"/>
                        </a:rPr>
                        <a:t>Worms</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600" dirty="0" smtClean="0">
                          <a:solidFill>
                            <a:schemeClr val="tx1"/>
                          </a:solidFill>
                          <a:latin typeface="Calibri"/>
                          <a:ea typeface="Times New Roman"/>
                          <a:cs typeface="Calibri"/>
                        </a:rPr>
                        <a:t>5.9%</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457449">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Calibri"/>
                        </a:rPr>
                        <a:t>Win32/Agent</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Times New Roman"/>
                        </a:rPr>
                        <a:t>Miscellaneous Trojans</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ctr">
                        <a:lnSpc>
                          <a:spcPct val="115000"/>
                        </a:lnSpc>
                        <a:spcBef>
                          <a:spcPts val="0"/>
                        </a:spcBef>
                        <a:spcAft>
                          <a:spcPts val="0"/>
                        </a:spcAft>
                      </a:pPr>
                      <a:r>
                        <a:rPr lang="en-US" sz="1600" dirty="0" smtClean="0">
                          <a:solidFill>
                            <a:schemeClr val="tx1"/>
                          </a:solidFill>
                          <a:latin typeface="Calibri"/>
                          <a:ea typeface="Times New Roman"/>
                          <a:cs typeface="Calibri"/>
                        </a:rPr>
                        <a:t>5.1%</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75051">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Calibri"/>
                        </a:rPr>
                        <a:t>Win32/Taterf</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l">
                        <a:lnSpc>
                          <a:spcPct val="115000"/>
                        </a:lnSpc>
                        <a:spcBef>
                          <a:spcPts val="0"/>
                        </a:spcBef>
                        <a:spcAft>
                          <a:spcPts val="0"/>
                        </a:spcAft>
                      </a:pPr>
                      <a:r>
                        <a:rPr lang="en-US" sz="1600" dirty="0" smtClean="0">
                          <a:solidFill>
                            <a:schemeClr val="tx1"/>
                          </a:solidFill>
                          <a:latin typeface="Calibri"/>
                          <a:ea typeface="Times New Roman"/>
                          <a:cs typeface="Times New Roman"/>
                        </a:rPr>
                        <a:t>Worms</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ctr">
                        <a:lnSpc>
                          <a:spcPct val="115000"/>
                        </a:lnSpc>
                        <a:spcBef>
                          <a:spcPts val="0"/>
                        </a:spcBef>
                        <a:spcAft>
                          <a:spcPts val="0"/>
                        </a:spcAft>
                      </a:pPr>
                      <a:r>
                        <a:rPr lang="en-US" sz="1600" dirty="0" smtClean="0">
                          <a:solidFill>
                            <a:schemeClr val="tx1"/>
                          </a:solidFill>
                          <a:latin typeface="Calibri"/>
                          <a:ea typeface="Times New Roman"/>
                          <a:cs typeface="Calibri"/>
                        </a:rPr>
                        <a:t>3.9%</a:t>
                      </a:r>
                      <a:endParaRPr lang="en-US" sz="1600" dirty="0">
                        <a:solidFill>
                          <a:schemeClr val="tx1"/>
                        </a:solidFill>
                        <a:latin typeface="Calibri"/>
                        <a:ea typeface="Calibri"/>
                        <a:cs typeface="Times New Roman"/>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1000" y="230188"/>
            <a:ext cx="8382000" cy="830997"/>
          </a:xfrm>
        </p:spPr>
        <p:txBody>
          <a:bodyPr/>
          <a:lstStyle/>
          <a:p>
            <a:r>
              <a:rPr sz="3600" dirty="0" smtClean="0"/>
              <a:t>E-Mail Threats</a:t>
            </a:r>
            <a:br>
              <a:rPr sz="3600" dirty="0" smtClean="0"/>
            </a:br>
            <a:r>
              <a:rPr sz="2400" spc="-50" dirty="0" smtClean="0">
                <a:gradFill>
                  <a:gsLst>
                    <a:gs pos="0">
                      <a:schemeClr val="accent5"/>
                    </a:gs>
                    <a:gs pos="100000">
                      <a:schemeClr val="accent5"/>
                    </a:gs>
                  </a:gsLst>
                  <a:lin ang="18900000" scaled="1"/>
                </a:gradFill>
              </a:rPr>
              <a:t>Spam trends and statistics</a:t>
            </a:r>
            <a:endParaRPr sz="24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81000" y="1411552"/>
            <a:ext cx="8522970" cy="276999"/>
          </a:xfrm>
        </p:spPr>
        <p:txBody>
          <a:bodyPr/>
          <a:lstStyle/>
          <a:p>
            <a:pPr marL="342900" indent="-342900"/>
            <a:r>
              <a:rPr lang="en-US" sz="2000" dirty="0" smtClean="0"/>
              <a:t>More than 97% of unwanted e-mail messages were blocked at the edge</a:t>
            </a:r>
          </a:p>
        </p:txBody>
      </p:sp>
      <p:sp>
        <p:nvSpPr>
          <p:cNvPr id="4" name="TextBox 3"/>
          <p:cNvSpPr txBox="1"/>
          <p:nvPr/>
        </p:nvSpPr>
        <p:spPr>
          <a:xfrm>
            <a:off x="311552" y="1821151"/>
            <a:ext cx="8707320" cy="707886"/>
          </a:xfrm>
          <a:prstGeom prst="rect">
            <a:avLst/>
          </a:prstGeom>
          <a:noFill/>
        </p:spPr>
        <p:txBody>
          <a:bodyPr wrap="square" rtlCol="0">
            <a:spAutoFit/>
          </a:bodyPr>
          <a:lstStyle/>
          <a:p>
            <a:r>
              <a:rPr lang="en-US" sz="2000" dirty="0" smtClean="0"/>
              <a:t>Percentage of incoming messages blocked by FOPE using edge-blocking and content filtering, 1H06-1H09</a:t>
            </a:r>
            <a:endParaRPr lang="en-US" sz="2000" dirty="0"/>
          </a:p>
        </p:txBody>
      </p:sp>
      <p:graphicFrame>
        <p:nvGraphicFramePr>
          <p:cNvPr id="8" name="Chart 7"/>
          <p:cNvGraphicFramePr/>
          <p:nvPr/>
        </p:nvGraphicFramePr>
        <p:xfrm>
          <a:off x="0" y="2343151"/>
          <a:ext cx="9144000" cy="4514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1000" y="230188"/>
            <a:ext cx="8382000" cy="830997"/>
          </a:xfrm>
        </p:spPr>
        <p:txBody>
          <a:bodyPr/>
          <a:lstStyle/>
          <a:p>
            <a:r>
              <a:rPr sz="3600" dirty="0" smtClean="0"/>
              <a:t>E-Mail Threats</a:t>
            </a:r>
            <a:br>
              <a:rPr sz="3600" dirty="0" smtClean="0"/>
            </a:br>
            <a:r>
              <a:rPr sz="2400" spc="-50" dirty="0" smtClean="0">
                <a:gradFill>
                  <a:gsLst>
                    <a:gs pos="0">
                      <a:schemeClr val="accent5"/>
                    </a:gs>
                    <a:gs pos="100000">
                      <a:schemeClr val="accent5"/>
                    </a:gs>
                  </a:gsLst>
                  <a:lin ang="18900000" scaled="1"/>
                </a:gradFill>
              </a:rPr>
              <a:t>Spam trends and statistics</a:t>
            </a:r>
            <a:endParaRPr sz="24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62339" y="1187617"/>
            <a:ext cx="8382000" cy="276999"/>
          </a:xfrm>
        </p:spPr>
        <p:txBody>
          <a:bodyPr/>
          <a:lstStyle/>
          <a:p>
            <a:pPr marL="342900" indent="-342900"/>
            <a:r>
              <a:rPr lang="en-US" sz="2000" dirty="0" smtClean="0"/>
              <a:t>Spam was dominated by product advertisements in 1H09</a:t>
            </a:r>
          </a:p>
        </p:txBody>
      </p:sp>
      <p:sp>
        <p:nvSpPr>
          <p:cNvPr id="4" name="TextBox 3"/>
          <p:cNvSpPr txBox="1"/>
          <p:nvPr/>
        </p:nvSpPr>
        <p:spPr>
          <a:xfrm>
            <a:off x="618996" y="1485666"/>
            <a:ext cx="7644850" cy="400110"/>
          </a:xfrm>
          <a:prstGeom prst="rect">
            <a:avLst/>
          </a:prstGeom>
          <a:noFill/>
        </p:spPr>
        <p:txBody>
          <a:bodyPr wrap="none" rtlCol="0">
            <a:spAutoFit/>
          </a:bodyPr>
          <a:lstStyle/>
          <a:p>
            <a:r>
              <a:rPr lang="en-US" sz="2000" dirty="0" smtClean="0"/>
              <a:t>Inbound messages blocked by FOPE content filters, by category, in 1H09</a:t>
            </a:r>
            <a:endParaRPr lang="en-US" sz="2000" dirty="0"/>
          </a:p>
        </p:txBody>
      </p:sp>
      <p:graphicFrame>
        <p:nvGraphicFramePr>
          <p:cNvPr id="7" name="Chart 6"/>
          <p:cNvGraphicFramePr/>
          <p:nvPr/>
        </p:nvGraphicFramePr>
        <p:xfrm>
          <a:off x="0" y="1978090"/>
          <a:ext cx="9144000" cy="487991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nvGraphicFramePr>
        <p:xfrm>
          <a:off x="0" y="2584580"/>
          <a:ext cx="9144000" cy="4273420"/>
        </p:xfrm>
        <a:graphic>
          <a:graphicData uri="http://schemas.openxmlformats.org/drawingml/2006/chart">
            <c:chart xmlns:c="http://schemas.openxmlformats.org/drawingml/2006/chart" xmlns:r="http://schemas.openxmlformats.org/officeDocument/2006/relationships" r:id="rId3"/>
          </a:graphicData>
        </a:graphic>
      </p:graphicFrame>
      <p:sp>
        <p:nvSpPr>
          <p:cNvPr id="93188" name="Rectangle 4"/>
          <p:cNvSpPr>
            <a:spLocks noGrp="1" noChangeArrowheads="1"/>
          </p:cNvSpPr>
          <p:nvPr>
            <p:ph type="title"/>
          </p:nvPr>
        </p:nvSpPr>
        <p:spPr>
          <a:xfrm>
            <a:off x="381000" y="230188"/>
            <a:ext cx="8382000" cy="830997"/>
          </a:xfrm>
        </p:spPr>
        <p:txBody>
          <a:bodyPr/>
          <a:lstStyle/>
          <a:p>
            <a:r>
              <a:rPr sz="3600" dirty="0" smtClean="0"/>
              <a:t>E-Mail Threats</a:t>
            </a:r>
            <a:br>
              <a:rPr sz="3600" dirty="0" smtClean="0"/>
            </a:br>
            <a:r>
              <a:rPr sz="2400" spc="-50" dirty="0" smtClean="0">
                <a:gradFill>
                  <a:gsLst>
                    <a:gs pos="0">
                      <a:schemeClr val="accent5"/>
                    </a:gs>
                    <a:gs pos="100000">
                      <a:schemeClr val="accent5"/>
                    </a:gs>
                  </a:gsLst>
                  <a:lin ang="18900000" scaled="1"/>
                </a:gradFill>
              </a:rPr>
              <a:t>Geographic origins of spam messages</a:t>
            </a:r>
            <a:endParaRPr sz="2400" spc="-50" dirty="0">
              <a:gradFill>
                <a:gsLst>
                  <a:gs pos="0">
                    <a:schemeClr val="accent5"/>
                  </a:gs>
                  <a:gs pos="100000">
                    <a:schemeClr val="accent5"/>
                  </a:gs>
                </a:gsLst>
                <a:lin ang="18900000" scaled="1"/>
              </a:gradFill>
            </a:endParaRPr>
          </a:p>
        </p:txBody>
      </p:sp>
      <p:sp>
        <p:nvSpPr>
          <p:cNvPr id="13" name="Text Placeholder 12"/>
          <p:cNvSpPr>
            <a:spLocks noGrp="1"/>
          </p:cNvSpPr>
          <p:nvPr>
            <p:ph type="body" sz="quarter" idx="10"/>
          </p:nvPr>
        </p:nvSpPr>
        <p:spPr>
          <a:xfrm>
            <a:off x="381000" y="1159626"/>
            <a:ext cx="8382000" cy="892552"/>
          </a:xfrm>
        </p:spPr>
        <p:txBody>
          <a:bodyPr/>
          <a:lstStyle/>
          <a:p>
            <a:pPr marL="342900" indent="-342900"/>
            <a:r>
              <a:rPr lang="en-US" sz="2000" dirty="0" smtClean="0"/>
              <a:t>Most spam is sent through botnets or other automated tools</a:t>
            </a:r>
          </a:p>
          <a:p>
            <a:pPr marL="342900" indent="-342900"/>
            <a:r>
              <a:rPr lang="en-US" sz="2000" dirty="0" smtClean="0"/>
              <a:t>The geographic origin of spam does not necessarily indicate the physical location of the spammer</a:t>
            </a:r>
          </a:p>
        </p:txBody>
      </p:sp>
      <p:sp>
        <p:nvSpPr>
          <p:cNvPr id="4" name="TextBox 3"/>
          <p:cNvSpPr txBox="1"/>
          <p:nvPr/>
        </p:nvSpPr>
        <p:spPr>
          <a:xfrm>
            <a:off x="921075" y="2145108"/>
            <a:ext cx="7489230" cy="400110"/>
          </a:xfrm>
          <a:prstGeom prst="rect">
            <a:avLst/>
          </a:prstGeom>
          <a:noFill/>
        </p:spPr>
        <p:txBody>
          <a:bodyPr wrap="none" rtlCol="0">
            <a:spAutoFit/>
          </a:bodyPr>
          <a:lstStyle/>
          <a:p>
            <a:r>
              <a:rPr lang="en-US" sz="2000" dirty="0" smtClean="0"/>
              <a:t>Geographic origins of spam, by percentage of total spam sent, in 1H09</a:t>
            </a:r>
            <a:endParaRPr lang="en-US" sz="2000"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81000" y="230188"/>
            <a:ext cx="8382000" cy="997196"/>
          </a:xfrm>
        </p:spPr>
        <p:txBody>
          <a:bodyPr/>
          <a:lstStyle/>
          <a:p>
            <a:r>
              <a:rPr lang="en-US" sz="4000" dirty="0" smtClean="0"/>
              <a:t>Top Threats in Germany</a:t>
            </a:r>
            <a:r>
              <a:rPr sz="3400" dirty="0"/>
              <a:t/>
            </a:r>
            <a:br>
              <a:rPr sz="3400" dirty="0"/>
            </a:br>
            <a:r>
              <a:rPr lang="en-US" sz="3200" dirty="0" smtClean="0">
                <a:solidFill>
                  <a:schemeClr val="accent5"/>
                </a:solidFill>
              </a:rPr>
              <a:t>Disinfected Threats by Category in 1H09</a:t>
            </a:r>
            <a:endParaRPr lang="en-US" dirty="0">
              <a:solidFill>
                <a:schemeClr val="accent5"/>
              </a:solidFill>
            </a:endParaRPr>
          </a:p>
        </p:txBody>
      </p:sp>
      <p:graphicFrame>
        <p:nvGraphicFramePr>
          <p:cNvPr id="6" name="Table 5"/>
          <p:cNvGraphicFramePr>
            <a:graphicFrameLocks noGrp="1"/>
          </p:cNvGraphicFramePr>
          <p:nvPr/>
        </p:nvGraphicFramePr>
        <p:xfrm>
          <a:off x="307357" y="1368638"/>
          <a:ext cx="3978039" cy="5041081"/>
        </p:xfrm>
        <a:graphic>
          <a:graphicData uri="http://schemas.openxmlformats.org/drawingml/2006/table">
            <a:tbl>
              <a:tblPr firstRow="1" bandRow="1">
                <a:tableStyleId>{5C22544A-7EE6-4342-B048-85BDC9FD1C3A}</a:tableStyleId>
              </a:tblPr>
              <a:tblGrid>
                <a:gridCol w="2033072"/>
                <a:gridCol w="1088571"/>
                <a:gridCol w="856396"/>
              </a:tblGrid>
              <a:tr h="678526">
                <a:tc>
                  <a:txBody>
                    <a:bodyPr/>
                    <a:lstStyle/>
                    <a:p>
                      <a:pPr algn="l"/>
                      <a:r>
                        <a:rPr lang="en-US" sz="1400" dirty="0" smtClean="0">
                          <a:effectLst>
                            <a:outerShdw blurRad="38100" dist="38100" dir="2700000" algn="tl">
                              <a:srgbClr val="000000">
                                <a:alpha val="43137"/>
                              </a:srgbClr>
                            </a:outerShdw>
                          </a:effectLst>
                        </a:rPr>
                        <a:t>Category</a:t>
                      </a:r>
                      <a:endParaRPr lang="en-US" sz="1400" dirty="0">
                        <a:effectLst>
                          <a:outerShdw blurRad="38100" dist="38100" dir="2700000" algn="tl">
                            <a:srgbClr val="000000">
                              <a:alpha val="43137"/>
                            </a:srgbClr>
                          </a:outerShdw>
                        </a:effectLs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algn="ctr"/>
                      <a:r>
                        <a:rPr lang="en-US" sz="1400" dirty="0" smtClean="0">
                          <a:effectLst>
                            <a:outerShdw blurRad="38100" dist="38100" dir="2700000" algn="tl">
                              <a:srgbClr val="000000">
                                <a:alpha val="43137"/>
                              </a:srgbClr>
                            </a:outerShdw>
                          </a:effectLst>
                        </a:rPr>
                        <a:t>Infected Computers</a:t>
                      </a:r>
                      <a:endParaRPr lang="en-US" sz="1400" dirty="0">
                        <a:effectLst>
                          <a:outerShdw blurRad="38100" dist="38100" dir="2700000" algn="tl">
                            <a:srgbClr val="000000">
                              <a:alpha val="43137"/>
                            </a:srgbClr>
                          </a:outerShdw>
                        </a:effectLs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algn="ctr"/>
                      <a:r>
                        <a:rPr lang="en-US" sz="1400" dirty="0" smtClean="0">
                          <a:effectLst>
                            <a:outerShdw blurRad="38100" dist="38100" dir="2700000" algn="tl">
                              <a:srgbClr val="000000">
                                <a:alpha val="43137"/>
                              </a:srgbClr>
                            </a:outerShdw>
                          </a:effectLst>
                        </a:rPr>
                        <a:t>Trend from 2H08</a:t>
                      </a:r>
                      <a:endParaRPr lang="en-US" sz="1400" dirty="0">
                        <a:effectLst>
                          <a:outerShdw blurRad="38100" dist="38100" dir="2700000" algn="tl">
                            <a:srgbClr val="000000">
                              <a:alpha val="43137"/>
                            </a:srgbClr>
                          </a:outerShdw>
                        </a:effectLs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35115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Miscellaneous Trojans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504,922 </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+11.5%</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5115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Trojan Downloaders &amp; Droppers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239,478</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-38.2%</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347386">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Adware</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165,543</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-50.1%</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5537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Miscellaneous Potentially Unwanted Software</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122,731</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-51.8%</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382550">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Worms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86,148</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+132.4%</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51150">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Backdoors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57,462</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+5.8%</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70230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Password Stealers &amp; Monitoring Tools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54,120</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+104.2%</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5115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Viruses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26,549</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-25.5%</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491269">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Spyware</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13,669</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+45.7%</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51150">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Exploits</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400" b="0" dirty="0" smtClean="0">
                          <a:solidFill>
                            <a:schemeClr val="tx1"/>
                          </a:solidFill>
                          <a:latin typeface="Calibri"/>
                          <a:ea typeface="Times New Roman"/>
                          <a:cs typeface="Times New Roman"/>
                        </a:rPr>
                        <a:t>7,582</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400" b="0" dirty="0" smtClean="0">
                          <a:solidFill>
                            <a:schemeClr val="tx1"/>
                          </a:solidFill>
                          <a:latin typeface="Calibri"/>
                          <a:ea typeface="Calibri"/>
                          <a:cs typeface="Times New Roman"/>
                        </a:rPr>
                        <a:t>+32.9%</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5" name="Chart 4"/>
          <p:cNvGraphicFramePr/>
          <p:nvPr/>
        </p:nvGraphicFramePr>
        <p:xfrm>
          <a:off x="4264090" y="1782147"/>
          <a:ext cx="4879910" cy="470262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997196"/>
          </a:xfrm>
        </p:spPr>
        <p:txBody>
          <a:bodyPr/>
          <a:lstStyle/>
          <a:p>
            <a:r>
              <a:rPr lang="en-US" sz="3600" dirty="0" smtClean="0"/>
              <a:t>Security Intelligence Report volume 7</a:t>
            </a:r>
            <a:br>
              <a:rPr lang="en-US" sz="3600" dirty="0" smtClean="0"/>
            </a:br>
            <a:r>
              <a:rPr lang="en-US" sz="3600" dirty="0" smtClean="0"/>
              <a:t>(January - June 2009)</a:t>
            </a:r>
            <a:endParaRPr lang="en-US" sz="3600" dirty="0"/>
          </a:p>
        </p:txBody>
      </p:sp>
      <p:sp>
        <p:nvSpPr>
          <p:cNvPr id="13" name="Text Placeholder 12"/>
          <p:cNvSpPr>
            <a:spLocks noGrp="1"/>
          </p:cNvSpPr>
          <p:nvPr>
            <p:ph type="body" sz="quarter" idx="10"/>
          </p:nvPr>
        </p:nvSpPr>
        <p:spPr>
          <a:xfrm>
            <a:off x="381000" y="1308324"/>
            <a:ext cx="8382000" cy="5383012"/>
          </a:xfrm>
        </p:spPr>
        <p:txBody>
          <a:bodyPr/>
          <a:lstStyle/>
          <a:p>
            <a:pPr marL="349250" indent="-349250"/>
            <a:r>
              <a:rPr lang="en-US" sz="2200" dirty="0" smtClean="0"/>
              <a:t>Major sections cover</a:t>
            </a:r>
          </a:p>
          <a:p>
            <a:pPr marL="625475" lvl="1" indent="-276225">
              <a:tabLst>
                <a:tab pos="1082675" algn="l"/>
              </a:tabLst>
            </a:pPr>
            <a:r>
              <a:rPr lang="en-US" sz="2000" dirty="0" smtClean="0"/>
              <a:t>Malicious software and potentially unwanted software</a:t>
            </a:r>
          </a:p>
          <a:p>
            <a:pPr marL="625475" lvl="1" indent="-276225">
              <a:tabLst>
                <a:tab pos="1082675" algn="l"/>
              </a:tabLst>
            </a:pPr>
            <a:r>
              <a:rPr lang="en-US" sz="2000" dirty="0" smtClean="0"/>
              <a:t>Email, spam and phishing threats</a:t>
            </a:r>
          </a:p>
          <a:p>
            <a:pPr marL="1028700" lvl="2" indent="-276225">
              <a:tabLst>
                <a:tab pos="1082675" algn="l"/>
              </a:tabLst>
            </a:pPr>
            <a:r>
              <a:rPr lang="en-US" sz="2000" dirty="0" smtClean="0"/>
              <a:t>Focus content on</a:t>
            </a:r>
          </a:p>
          <a:p>
            <a:pPr marL="1374775" lvl="3" indent="-276225">
              <a:tabLst>
                <a:tab pos="1082675" algn="l"/>
              </a:tabLst>
            </a:pPr>
            <a:r>
              <a:rPr lang="en-US" sz="2000" dirty="0" smtClean="0"/>
              <a:t>Malware and signed code</a:t>
            </a:r>
          </a:p>
          <a:p>
            <a:pPr marL="1374775" lvl="3" indent="-276225">
              <a:tabLst>
                <a:tab pos="1082675" algn="l"/>
              </a:tabLst>
            </a:pPr>
            <a:r>
              <a:rPr lang="en-US" sz="2000" dirty="0" smtClean="0"/>
              <a:t>Threat combinations</a:t>
            </a:r>
          </a:p>
          <a:p>
            <a:pPr marL="1374775" lvl="3" indent="-276225">
              <a:tabLst>
                <a:tab pos="1082675" algn="l"/>
              </a:tabLst>
            </a:pPr>
            <a:r>
              <a:rPr lang="en-US" sz="2000" dirty="0" smtClean="0"/>
              <a:t>Malicious Web sites</a:t>
            </a:r>
          </a:p>
          <a:p>
            <a:pPr marL="625475" lvl="1" indent="-276225">
              <a:tabLst>
                <a:tab pos="1082675" algn="l"/>
              </a:tabLst>
            </a:pPr>
            <a:r>
              <a:rPr lang="en-US" sz="2000" dirty="0" smtClean="0"/>
              <a:t>Software vulnerability exploits</a:t>
            </a:r>
          </a:p>
          <a:p>
            <a:pPr marL="1028700" lvl="2" indent="-276225">
              <a:tabLst>
                <a:tab pos="1082675" algn="l"/>
              </a:tabLst>
            </a:pPr>
            <a:r>
              <a:rPr lang="en-US" sz="2000" dirty="0" smtClean="0"/>
              <a:t>Browser-based and Microsoft Office document exploits</a:t>
            </a:r>
          </a:p>
          <a:p>
            <a:pPr marL="1028700" lvl="2" indent="-276225">
              <a:tabLst>
                <a:tab pos="1082675" algn="l"/>
              </a:tabLst>
            </a:pPr>
            <a:r>
              <a:rPr lang="en-US" sz="2000" dirty="0" smtClean="0"/>
              <a:t>Drive-by download exploits</a:t>
            </a:r>
          </a:p>
          <a:p>
            <a:pPr marL="625475" lvl="1" indent="-276225">
              <a:tabLst>
                <a:tab pos="1082675" algn="l"/>
              </a:tabLst>
            </a:pPr>
            <a:r>
              <a:rPr lang="en-US" sz="2000" dirty="0" smtClean="0"/>
              <a:t>Security and privacy breaches</a:t>
            </a:r>
          </a:p>
          <a:p>
            <a:pPr marL="625475" lvl="1" indent="-276225">
              <a:tabLst>
                <a:tab pos="1082675" algn="l"/>
              </a:tabLst>
            </a:pPr>
            <a:r>
              <a:rPr lang="en-US" sz="2000" dirty="0" smtClean="0"/>
              <a:t>Software vulnerability disclosures</a:t>
            </a:r>
          </a:p>
          <a:p>
            <a:pPr marL="1028700" lvl="2" indent="-276225">
              <a:tabLst>
                <a:tab pos="1082675" algn="l"/>
              </a:tabLst>
            </a:pPr>
            <a:r>
              <a:rPr lang="en-US" sz="2000" dirty="0" smtClean="0"/>
              <a:t>Industry-wide vulnerability disclosures</a:t>
            </a:r>
          </a:p>
          <a:p>
            <a:pPr marL="1028700" lvl="2" indent="-276225">
              <a:tabLst>
                <a:tab pos="1082675" algn="l"/>
              </a:tabLst>
            </a:pPr>
            <a:r>
              <a:rPr lang="en-US" sz="2000" dirty="0" smtClean="0"/>
              <a:t>Microsoft Security Bulletins and the Exploitability Index</a:t>
            </a:r>
          </a:p>
          <a:p>
            <a:pPr marL="1028700" lvl="2" indent="-276225">
              <a:tabLst>
                <a:tab pos="1082675" algn="l"/>
              </a:tabLst>
            </a:pPr>
            <a:r>
              <a:rPr lang="en-US" sz="2000" dirty="0" smtClean="0"/>
              <a:t>Usage trends for Windows Update and Microsoft Update</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997196"/>
          </a:xfrm>
        </p:spPr>
        <p:txBody>
          <a:bodyPr/>
          <a:lstStyle/>
          <a:p>
            <a:r>
              <a:rPr sz="4000" dirty="0" smtClean="0"/>
              <a:t>Data from All Microsoft Security Products</a:t>
            </a:r>
            <a:r>
              <a:rPr dirty="0" smtClean="0"/>
              <a:t/>
            </a:r>
            <a:br>
              <a:rPr dirty="0" smtClean="0"/>
            </a:br>
            <a:r>
              <a:rPr sz="3200" dirty="0" smtClean="0">
                <a:solidFill>
                  <a:schemeClr val="accent5"/>
                </a:solidFill>
              </a:rPr>
              <a:t>Top 25 Families in Germany in 1H09</a:t>
            </a:r>
            <a:endParaRPr lang="en-US" sz="3200" dirty="0"/>
          </a:p>
        </p:txBody>
      </p:sp>
      <p:graphicFrame>
        <p:nvGraphicFramePr>
          <p:cNvPr id="4" name="Table 3"/>
          <p:cNvGraphicFramePr>
            <a:graphicFrameLocks noGrp="1"/>
          </p:cNvGraphicFramePr>
          <p:nvPr/>
        </p:nvGraphicFramePr>
        <p:xfrm>
          <a:off x="188686" y="986970"/>
          <a:ext cx="4148852" cy="5861787"/>
        </p:xfrm>
        <a:graphic>
          <a:graphicData uri="http://schemas.openxmlformats.org/drawingml/2006/table">
            <a:tbl>
              <a:tblPr firstRow="1" bandRow="1">
                <a:tableStyleId>{5C22544A-7EE6-4342-B048-85BDC9FD1C3A}</a:tableStyleId>
              </a:tblPr>
              <a:tblGrid>
                <a:gridCol w="366210"/>
                <a:gridCol w="1553822"/>
                <a:gridCol w="1352939"/>
                <a:gridCol w="875881"/>
              </a:tblGrid>
              <a:tr h="431283">
                <a:tc>
                  <a:txBody>
                    <a:bodyPr/>
                    <a:lstStyle/>
                    <a:p>
                      <a:pPr marL="0" marR="0">
                        <a:lnSpc>
                          <a:spcPct val="115000"/>
                        </a:lnSpc>
                        <a:spcBef>
                          <a:spcPts val="0"/>
                        </a:spcBef>
                        <a:spcAft>
                          <a:spcPts val="0"/>
                        </a:spcAft>
                      </a:pPr>
                      <a:endParaRPr lang="en-US" sz="1400" dirty="0">
                        <a:solidFill>
                          <a:schemeClr val="tx1"/>
                        </a:solidFill>
                        <a:effectLst>
                          <a:outerShdw blurRad="38100" dist="38100" dir="2700000" algn="tl">
                            <a:srgbClr val="000000">
                              <a:alpha val="43137"/>
                            </a:srgbClr>
                          </a:outerShdw>
                        </a:effectLst>
                        <a:latin typeface="Calibri"/>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nSpc>
                          <a:spcPct val="115000"/>
                        </a:lnSpc>
                        <a:spcBef>
                          <a:spcPts val="0"/>
                        </a:spcBef>
                        <a:spcAft>
                          <a:spcPts val="0"/>
                        </a:spcAft>
                      </a:pPr>
                      <a:r>
                        <a:rPr lang="en-US" sz="1400" dirty="0">
                          <a:solidFill>
                            <a:schemeClr val="tx1"/>
                          </a:solidFill>
                          <a:effectLst>
                            <a:outerShdw blurRad="38100" dist="38100" dir="2700000" algn="tl">
                              <a:srgbClr val="000000">
                                <a:alpha val="43137"/>
                              </a:srgbClr>
                            </a:outerShdw>
                          </a:effectLst>
                        </a:rPr>
                        <a:t>Family</a:t>
                      </a:r>
                      <a:endParaRPr lang="en-US" sz="1400" dirty="0">
                        <a:solidFill>
                          <a:schemeClr val="tx1"/>
                        </a:solidFill>
                        <a:effectLst>
                          <a:outerShdw blurRad="38100" dist="38100" dir="2700000" algn="tl">
                            <a:srgbClr val="000000">
                              <a:alpha val="43137"/>
                            </a:srgbClr>
                          </a:outerShdw>
                        </a:effectLst>
                        <a:latin typeface="Calibri"/>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nSpc>
                          <a:spcPct val="115000"/>
                        </a:lnSpc>
                        <a:spcBef>
                          <a:spcPts val="0"/>
                        </a:spcBef>
                        <a:spcAft>
                          <a:spcPts val="0"/>
                        </a:spcAft>
                      </a:pPr>
                      <a:r>
                        <a:rPr lang="en-US" sz="1400" dirty="0">
                          <a:solidFill>
                            <a:schemeClr val="tx1"/>
                          </a:solidFill>
                          <a:effectLst>
                            <a:outerShdw blurRad="38100" dist="38100" dir="2700000" algn="tl">
                              <a:srgbClr val="000000">
                                <a:alpha val="43137"/>
                              </a:srgbClr>
                            </a:outerShdw>
                          </a:effectLst>
                        </a:rPr>
                        <a:t>Category</a:t>
                      </a:r>
                      <a:endParaRPr lang="en-US" sz="1400" dirty="0">
                        <a:solidFill>
                          <a:schemeClr val="tx1"/>
                        </a:solidFill>
                        <a:effectLst>
                          <a:outerShdw blurRad="38100" dist="38100" dir="2700000" algn="tl">
                            <a:srgbClr val="000000">
                              <a:alpha val="43137"/>
                            </a:srgbClr>
                          </a:outerShdw>
                        </a:effectLst>
                        <a:latin typeface="Calibri"/>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nSpc>
                          <a:spcPct val="115000"/>
                        </a:lnSpc>
                        <a:spcBef>
                          <a:spcPts val="0"/>
                        </a:spcBef>
                        <a:spcAft>
                          <a:spcPts val="0"/>
                        </a:spcAft>
                      </a:pPr>
                      <a:r>
                        <a:rPr lang="en-US" sz="1400" dirty="0">
                          <a:solidFill>
                            <a:schemeClr val="tx1"/>
                          </a:solidFill>
                          <a:effectLst>
                            <a:outerShdw blurRad="38100" dist="38100" dir="2700000" algn="tl">
                              <a:srgbClr val="000000">
                                <a:alpha val="43137"/>
                              </a:srgbClr>
                            </a:outerShdw>
                          </a:effectLst>
                        </a:rPr>
                        <a:t>Infected computers</a:t>
                      </a:r>
                      <a:endParaRPr lang="en-US" sz="1400" dirty="0">
                        <a:solidFill>
                          <a:schemeClr val="tx1"/>
                        </a:solidFill>
                        <a:effectLst>
                          <a:outerShdw blurRad="38100" dist="38100" dir="2700000" algn="tl">
                            <a:srgbClr val="000000">
                              <a:alpha val="43137"/>
                            </a:srgbClr>
                          </a:outerShdw>
                        </a:effectLst>
                        <a:latin typeface="Calibri"/>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323110">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1</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Win32/Wintrim</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153,518</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342369">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2</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Alureon</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124,102</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669110">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3</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Renos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Trojan Downloaders &amp; Droppers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122,589</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446073">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4</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ZangoSearchAssistant</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Adware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79,877</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343559">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5</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Vundo</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75,485</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290229">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6</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Win32/Conficker</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Worms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66,659</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669110">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7</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Win32/Zlob</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Trojan Downloaders &amp; Droppers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58,090</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22693">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8</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Win32/Agent</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44,346</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288448">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9</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Win32/Hotbar</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Adware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38,105</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446073">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10</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ZangoShoppingreports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Adware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34,800</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463542">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11</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SeekmoSearchAssistant</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Adware</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33,361</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05971">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12</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FakeXPA</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28,683</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5" name="Table 4"/>
          <p:cNvGraphicFramePr>
            <a:graphicFrameLocks noGrp="1"/>
          </p:cNvGraphicFramePr>
          <p:nvPr/>
        </p:nvGraphicFramePr>
        <p:xfrm>
          <a:off x="4561114" y="985481"/>
          <a:ext cx="4582886" cy="5788629"/>
        </p:xfrm>
        <a:graphic>
          <a:graphicData uri="http://schemas.openxmlformats.org/drawingml/2006/table">
            <a:tbl>
              <a:tblPr firstRow="1" bandRow="1">
                <a:tableStyleId>{5C22544A-7EE6-4342-B048-85BDC9FD1C3A}</a:tableStyleId>
              </a:tblPr>
              <a:tblGrid>
                <a:gridCol w="343294"/>
                <a:gridCol w="1521932"/>
                <a:gridCol w="1785123"/>
                <a:gridCol w="932537"/>
              </a:tblGrid>
              <a:tr h="488387">
                <a:tc>
                  <a:txBody>
                    <a:bodyPr/>
                    <a:lstStyle/>
                    <a:p>
                      <a:pPr marL="0" marR="0">
                        <a:lnSpc>
                          <a:spcPct val="115000"/>
                        </a:lnSpc>
                        <a:spcBef>
                          <a:spcPts val="0"/>
                        </a:spcBef>
                        <a:spcAft>
                          <a:spcPts val="0"/>
                        </a:spcAft>
                      </a:pPr>
                      <a:endParaRPr lang="en-US" sz="14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nSpc>
                          <a:spcPct val="115000"/>
                        </a:lnSpc>
                        <a:spcBef>
                          <a:spcPts val="0"/>
                        </a:spcBef>
                        <a:spcAft>
                          <a:spcPts val="0"/>
                        </a:spcAft>
                      </a:pPr>
                      <a:r>
                        <a:rPr lang="en-US" sz="1400" dirty="0">
                          <a:solidFill>
                            <a:schemeClr val="tx1"/>
                          </a:solidFill>
                          <a:effectLst>
                            <a:outerShdw blurRad="38100" dist="38100" dir="2700000" algn="tl">
                              <a:srgbClr val="000000">
                                <a:alpha val="43137"/>
                              </a:srgbClr>
                            </a:outerShdw>
                          </a:effectLst>
                          <a:latin typeface="+mj-lt"/>
                        </a:rPr>
                        <a:t>Family</a:t>
                      </a:r>
                      <a:endParaRPr lang="en-US" sz="14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nSpc>
                          <a:spcPct val="115000"/>
                        </a:lnSpc>
                        <a:spcBef>
                          <a:spcPts val="0"/>
                        </a:spcBef>
                        <a:spcAft>
                          <a:spcPts val="0"/>
                        </a:spcAft>
                      </a:pPr>
                      <a:r>
                        <a:rPr lang="en-US" sz="1400" dirty="0">
                          <a:solidFill>
                            <a:schemeClr val="tx1"/>
                          </a:solidFill>
                          <a:effectLst>
                            <a:outerShdw blurRad="38100" dist="38100" dir="2700000" algn="tl">
                              <a:srgbClr val="000000">
                                <a:alpha val="43137"/>
                              </a:srgbClr>
                            </a:outerShdw>
                          </a:effectLst>
                          <a:latin typeface="+mj-lt"/>
                        </a:rPr>
                        <a:t>Category</a:t>
                      </a:r>
                      <a:endParaRPr lang="en-US" sz="14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nSpc>
                          <a:spcPct val="115000"/>
                        </a:lnSpc>
                        <a:spcBef>
                          <a:spcPts val="0"/>
                        </a:spcBef>
                        <a:spcAft>
                          <a:spcPts val="0"/>
                        </a:spcAft>
                      </a:pPr>
                      <a:r>
                        <a:rPr lang="en-US" sz="1400" dirty="0">
                          <a:solidFill>
                            <a:schemeClr val="tx1"/>
                          </a:solidFill>
                          <a:effectLst>
                            <a:outerShdw blurRad="38100" dist="38100" dir="2700000" algn="tl">
                              <a:srgbClr val="000000">
                                <a:alpha val="43137"/>
                              </a:srgbClr>
                            </a:outerShdw>
                          </a:effectLst>
                          <a:latin typeface="+mj-lt"/>
                        </a:rPr>
                        <a:t>Infected computers</a:t>
                      </a:r>
                      <a:endParaRPr lang="en-US" sz="14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40702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13</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Tibs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18,184</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93440">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14</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Win32/FakeRean</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17,658</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412213">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15</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Win32/Taterf</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Worms</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16,506</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23458">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16</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Win32/C2Lop</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Trojans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16,333</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485728">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17</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Yektel</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Trojan Downloaders &amp; Droppers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16,218</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485728">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18</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Win32/</a:t>
                      </a:r>
                      <a:r>
                        <a:rPr lang="en-US" sz="1500" b="0" dirty="0" err="1">
                          <a:solidFill>
                            <a:schemeClr val="tx1"/>
                          </a:solidFill>
                          <a:latin typeface="Calibri"/>
                          <a:ea typeface="Times New Roman"/>
                          <a:cs typeface="Times New Roman"/>
                        </a:rPr>
                        <a:t>Cutwail</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Trojan Downloaders &amp; Droppers</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15,758</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73236">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19</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Win32/Playmp3z</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Adware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15,512</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313763">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20</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Win32/WhenU</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Adware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a:solidFill>
                            <a:schemeClr val="tx1"/>
                          </a:solidFill>
                          <a:latin typeface="Calibri"/>
                          <a:ea typeface="Times New Roman"/>
                          <a:cs typeface="Times New Roman"/>
                        </a:rPr>
                        <a:t>14,174</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398237">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21</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Win32/RealVNC</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Adware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13,557</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471508">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22</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Win32/FakeAdpro</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smtClean="0">
                          <a:solidFill>
                            <a:schemeClr val="tx1"/>
                          </a:solidFill>
                          <a:latin typeface="Calibri"/>
                          <a:ea typeface="Times New Roman"/>
                          <a:cs typeface="Times New Roman"/>
                        </a:rPr>
                        <a:t>Misc. Potentially </a:t>
                      </a:r>
                      <a:r>
                        <a:rPr lang="en-US" sz="1500" b="0" dirty="0">
                          <a:solidFill>
                            <a:schemeClr val="tx1"/>
                          </a:solidFill>
                          <a:latin typeface="Calibri"/>
                          <a:ea typeface="Times New Roman"/>
                          <a:cs typeface="Times New Roman"/>
                        </a:rPr>
                        <a:t>Unwanted Software</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13,481</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242864">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23</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Win32/Rustock</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Backdoor</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13,059</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r>
              <a:tr h="310524">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24</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Win32/Rbot</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nSpc>
                          <a:spcPct val="115000"/>
                        </a:lnSpc>
                        <a:spcBef>
                          <a:spcPts val="0"/>
                        </a:spcBef>
                        <a:spcAft>
                          <a:spcPts val="0"/>
                        </a:spcAft>
                      </a:pPr>
                      <a:r>
                        <a:rPr lang="en-US" sz="1500" b="0" dirty="0">
                          <a:solidFill>
                            <a:schemeClr val="tx1"/>
                          </a:solidFill>
                          <a:latin typeface="Calibri"/>
                          <a:ea typeface="Times New Roman"/>
                          <a:cs typeface="Times New Roman"/>
                        </a:rPr>
                        <a:t>Backdoor</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12,807</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50000"/>
                      </a:schemeClr>
                    </a:solidFill>
                  </a:tcPr>
                </a:tc>
              </a:tr>
              <a:tr h="485728">
                <a:tc>
                  <a:txBody>
                    <a:bodyPr/>
                    <a:lstStyle/>
                    <a:p>
                      <a:pPr marL="0" marR="0">
                        <a:lnSpc>
                          <a:spcPct val="115000"/>
                        </a:lnSpc>
                        <a:spcBef>
                          <a:spcPts val="0"/>
                        </a:spcBef>
                        <a:spcAft>
                          <a:spcPts val="0"/>
                        </a:spcAft>
                      </a:pPr>
                      <a:r>
                        <a:rPr lang="en-US" sz="1400" b="0" dirty="0">
                          <a:solidFill>
                            <a:schemeClr val="tx1"/>
                          </a:solidFill>
                          <a:latin typeface="Calibri"/>
                          <a:ea typeface="Times New Roman"/>
                          <a:cs typeface="Times New Roman"/>
                        </a:rPr>
                        <a:t>25</a:t>
                      </a:r>
                      <a:endParaRPr lang="en-US" sz="14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Win32/Frethog</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500" b="0">
                          <a:solidFill>
                            <a:schemeClr val="tx1"/>
                          </a:solidFill>
                          <a:latin typeface="Calibri"/>
                          <a:ea typeface="Times New Roman"/>
                          <a:cs typeface="Times New Roman"/>
                        </a:rPr>
                        <a:t>Password Stealers &amp; Monitoring Tools</a:t>
                      </a:r>
                      <a:endParaRPr lang="en-US" sz="1500" b="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r">
                        <a:lnSpc>
                          <a:spcPct val="115000"/>
                        </a:lnSpc>
                        <a:spcBef>
                          <a:spcPts val="0"/>
                        </a:spcBef>
                        <a:spcAft>
                          <a:spcPts val="0"/>
                        </a:spcAft>
                      </a:pPr>
                      <a:r>
                        <a:rPr lang="en-US" sz="1500" b="0" dirty="0">
                          <a:solidFill>
                            <a:schemeClr val="tx1"/>
                          </a:solidFill>
                          <a:latin typeface="Calibri"/>
                          <a:ea typeface="Times New Roman"/>
                          <a:cs typeface="Times New Roman"/>
                        </a:rPr>
                        <a:t>11,804</a:t>
                      </a:r>
                      <a:endParaRPr lang="en-US" sz="1500" b="0" dirty="0">
                        <a:solidFill>
                          <a:schemeClr val="tx1"/>
                        </a:solidFill>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Lots more local data in the report</a:t>
            </a:r>
            <a:endParaRPr lang="en-US" dirty="0"/>
          </a:p>
        </p:txBody>
      </p:sp>
      <p:sp>
        <p:nvSpPr>
          <p:cNvPr id="3" name="Text Placeholder 2"/>
          <p:cNvSpPr>
            <a:spLocks noGrp="1"/>
          </p:cNvSpPr>
          <p:nvPr>
            <p:ph type="body" sz="quarter" idx="10"/>
          </p:nvPr>
        </p:nvSpPr>
        <p:spPr/>
        <p:txBody>
          <a:bodyPr/>
          <a:lstStyle/>
          <a:p>
            <a:r>
              <a:rPr lang="en-US" dirty="0" smtClean="0"/>
              <a:t>“Deep dive” information on 14 countries and regions around the world</a:t>
            </a:r>
          </a:p>
          <a:p>
            <a:r>
              <a:rPr lang="en-US" dirty="0" smtClean="0"/>
              <a:t>Heatmaps – malware infection rates, phishing sites, malicious software sites, drive-by download attacks</a:t>
            </a:r>
          </a:p>
          <a:p>
            <a:r>
              <a:rPr lang="en-US" dirty="0" smtClean="0"/>
              <a:t>Download the SIR for the full facts</a:t>
            </a:r>
            <a:endParaRPr 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Software Vulnerability Exploit Details</a:t>
            </a:r>
            <a:endParaRPr lang="en-US" dirty="0"/>
          </a:p>
        </p:txBody>
      </p:sp>
      <p:sp>
        <p:nvSpPr>
          <p:cNvPr id="6" name="Subtitle 5"/>
          <p:cNvSpPr>
            <a:spLocks noGrp="1"/>
          </p:cNvSpPr>
          <p:nvPr>
            <p:ph type="subTitle" idx="1"/>
          </p:nvPr>
        </p:nvSpPr>
        <p:spPr/>
        <p:txBody>
          <a:bodyPr/>
          <a:lstStyle/>
          <a:p>
            <a:endParaRPr lang="en-US" dirty="0"/>
          </a:p>
        </p:txBody>
      </p:sp>
      <p:sp>
        <p:nvSpPr>
          <p:cNvPr id="5" name="Subtitle 2"/>
          <p:cNvSpPr txBox="1">
            <a:spLocks/>
          </p:cNvSpPr>
          <p:nvPr/>
        </p:nvSpPr>
        <p:spPr bwMode="white">
          <a:xfrm>
            <a:off x="2590437" y="5920283"/>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smtClean="0">
                <a:ln>
                  <a:noFill/>
                </a:ln>
                <a:solidFill>
                  <a:schemeClr val="tx1"/>
                </a:solidFill>
                <a:effectLst/>
                <a:uLnTx/>
                <a:uFillTx/>
                <a:latin typeface="+mn-lt"/>
                <a:ea typeface="+mn-ea"/>
                <a:cs typeface="+mn-cs"/>
              </a:rPr>
              <a:t>www.microsoft.com/sir</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nvGraphicFramePr>
        <p:xfrm>
          <a:off x="0" y="2689413"/>
          <a:ext cx="9144000" cy="416858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381000" y="230188"/>
            <a:ext cx="8382000" cy="830997"/>
          </a:xfrm>
        </p:spPr>
        <p:txBody>
          <a:bodyPr/>
          <a:lstStyle/>
          <a:p>
            <a:r>
              <a:rPr sz="3600" dirty="0" smtClean="0"/>
              <a:t>Software Vulnerability Exploit Details</a:t>
            </a:r>
            <a:br>
              <a:rPr sz="3600" dirty="0" smtClean="0"/>
            </a:br>
            <a:r>
              <a:rPr sz="2400" dirty="0" smtClean="0">
                <a:solidFill>
                  <a:schemeClr val="accent5"/>
                </a:solidFill>
              </a:rPr>
              <a:t>Browser-based exploits</a:t>
            </a:r>
            <a:endParaRPr lang="en-US" sz="3600" dirty="0"/>
          </a:p>
        </p:txBody>
      </p:sp>
      <p:sp>
        <p:nvSpPr>
          <p:cNvPr id="3" name="Text Placeholder 2"/>
          <p:cNvSpPr>
            <a:spLocks noGrp="1"/>
          </p:cNvSpPr>
          <p:nvPr>
            <p:ph type="body" sz="quarter" idx="10"/>
          </p:nvPr>
        </p:nvSpPr>
        <p:spPr>
          <a:xfrm>
            <a:off x="371669" y="1168956"/>
            <a:ext cx="8382000" cy="1135705"/>
          </a:xfrm>
        </p:spPr>
        <p:txBody>
          <a:bodyPr/>
          <a:lstStyle/>
          <a:p>
            <a:pPr marL="400050" indent="-400050"/>
            <a:r>
              <a:rPr lang="en-US" sz="2400" dirty="0" smtClean="0"/>
              <a:t>Data taken from user-reported incidents, submissions </a:t>
            </a:r>
            <a:br>
              <a:rPr lang="en-US" sz="2400" dirty="0" smtClean="0"/>
            </a:br>
            <a:r>
              <a:rPr lang="en-US" sz="2400" dirty="0" smtClean="0"/>
              <a:t>of malicious code, and Windows error reports</a:t>
            </a:r>
          </a:p>
          <a:p>
            <a:pPr marL="400050" indent="-400050"/>
            <a:r>
              <a:rPr lang="en-US" sz="2400" dirty="0" smtClean="0"/>
              <a:t>Data from multiple operating systems and browsers</a:t>
            </a:r>
            <a:endParaRPr lang="en-US" sz="2200" dirty="0" smtClean="0"/>
          </a:p>
          <a:p>
            <a:endParaRPr lang="en-US" sz="2200" dirty="0"/>
          </a:p>
        </p:txBody>
      </p:sp>
      <p:sp>
        <p:nvSpPr>
          <p:cNvPr id="4" name="TextBox 3"/>
          <p:cNvSpPr txBox="1"/>
          <p:nvPr/>
        </p:nvSpPr>
        <p:spPr>
          <a:xfrm>
            <a:off x="1352802" y="2342437"/>
            <a:ext cx="6525184" cy="400110"/>
          </a:xfrm>
          <a:prstGeom prst="rect">
            <a:avLst/>
          </a:prstGeom>
          <a:noFill/>
        </p:spPr>
        <p:txBody>
          <a:bodyPr wrap="none" rtlCol="0">
            <a:spAutoFit/>
          </a:bodyPr>
          <a:lstStyle/>
          <a:p>
            <a:r>
              <a:rPr lang="en-US" sz="2000" dirty="0" smtClean="0"/>
              <a:t>Browser-based exploits, by percentage, encountered in 1H09</a:t>
            </a:r>
            <a:endParaRPr lang="en-US" sz="2000"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sz="3600" dirty="0" smtClean="0"/>
              <a:t>Software Vulnerability Exploit Details</a:t>
            </a:r>
            <a:r>
              <a:rPr dirty="0" smtClean="0"/>
              <a:t/>
            </a:r>
            <a:br>
              <a:rPr dirty="0" smtClean="0"/>
            </a:br>
            <a:r>
              <a:rPr sz="2400" dirty="0" smtClean="0">
                <a:solidFill>
                  <a:schemeClr val="accent5"/>
                </a:solidFill>
              </a:rPr>
              <a:t>Browser-based exploits by system locale</a:t>
            </a:r>
            <a:endParaRPr lang="en-US" sz="2800" dirty="0"/>
          </a:p>
        </p:txBody>
      </p:sp>
      <p:sp>
        <p:nvSpPr>
          <p:cNvPr id="3" name="Text Placeholder 2"/>
          <p:cNvSpPr>
            <a:spLocks noGrp="1"/>
          </p:cNvSpPr>
          <p:nvPr>
            <p:ph type="body" sz="quarter" idx="10"/>
          </p:nvPr>
        </p:nvSpPr>
        <p:spPr>
          <a:xfrm>
            <a:off x="381000" y="1411552"/>
            <a:ext cx="8382000" cy="1403461"/>
          </a:xfrm>
        </p:spPr>
        <p:txBody>
          <a:bodyPr/>
          <a:lstStyle/>
          <a:p>
            <a:pPr marL="400050" indent="-400050"/>
            <a:r>
              <a:rPr lang="en-US" sz="2400" dirty="0" smtClean="0"/>
              <a:t>The most common system locale was China (China), </a:t>
            </a:r>
            <a:br>
              <a:rPr lang="en-US" sz="2400" dirty="0" smtClean="0"/>
            </a:br>
            <a:r>
              <a:rPr lang="en-US" sz="2400" dirty="0" smtClean="0"/>
              <a:t>at 53.6% of all incidents</a:t>
            </a:r>
          </a:p>
          <a:p>
            <a:pPr marL="400050" indent="-400050"/>
            <a:r>
              <a:rPr lang="en-US" sz="2400" dirty="0" smtClean="0"/>
              <a:t>The second most common was United States (English), at 27.5%</a:t>
            </a:r>
            <a:endParaRPr lang="en-US" sz="2400" dirty="0"/>
          </a:p>
        </p:txBody>
      </p:sp>
      <p:sp>
        <p:nvSpPr>
          <p:cNvPr id="4" name="TextBox 3"/>
          <p:cNvSpPr txBox="1"/>
          <p:nvPr/>
        </p:nvSpPr>
        <p:spPr>
          <a:xfrm>
            <a:off x="1198102" y="2582834"/>
            <a:ext cx="6747873" cy="400110"/>
          </a:xfrm>
          <a:prstGeom prst="rect">
            <a:avLst/>
          </a:prstGeom>
          <a:noFill/>
        </p:spPr>
        <p:txBody>
          <a:bodyPr wrap="none" rtlCol="0">
            <a:spAutoFit/>
          </a:bodyPr>
          <a:lstStyle/>
          <a:p>
            <a:r>
              <a:rPr lang="en-US" sz="2000" dirty="0" smtClean="0"/>
              <a:t>Browser-based exploits, by system locale, encountered in 1H08</a:t>
            </a:r>
            <a:endParaRPr lang="en-US" sz="2000" dirty="0"/>
          </a:p>
        </p:txBody>
      </p:sp>
      <p:graphicFrame>
        <p:nvGraphicFramePr>
          <p:cNvPr id="7" name="Chart 6"/>
          <p:cNvGraphicFramePr/>
          <p:nvPr/>
        </p:nvGraphicFramePr>
        <p:xfrm>
          <a:off x="0" y="3175747"/>
          <a:ext cx="9144000" cy="368225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sz="3600" dirty="0" smtClean="0"/>
              <a:t>Software Vulnerability Exploit Details</a:t>
            </a:r>
            <a:r>
              <a:rPr dirty="0" smtClean="0"/>
              <a:t/>
            </a:r>
            <a:br>
              <a:rPr dirty="0" smtClean="0"/>
            </a:br>
            <a:r>
              <a:rPr lang="en-US" sz="2400" dirty="0" smtClean="0">
                <a:solidFill>
                  <a:schemeClr val="accent5"/>
                </a:solidFill>
              </a:rPr>
              <a:t>Browser-based exploits by operating system and software vendor</a:t>
            </a:r>
            <a:endParaRPr lang="en-US" sz="2400" dirty="0"/>
          </a:p>
        </p:txBody>
      </p:sp>
      <p:sp>
        <p:nvSpPr>
          <p:cNvPr id="3" name="Text Placeholder 2"/>
          <p:cNvSpPr>
            <a:spLocks noGrp="1"/>
          </p:cNvSpPr>
          <p:nvPr>
            <p:ph type="body" sz="quarter" idx="10"/>
          </p:nvPr>
        </p:nvSpPr>
        <p:spPr>
          <a:xfrm>
            <a:off x="381000" y="1411552"/>
            <a:ext cx="8382000" cy="1403461"/>
          </a:xfrm>
        </p:spPr>
        <p:txBody>
          <a:bodyPr/>
          <a:lstStyle/>
          <a:p>
            <a:pPr marL="398463" indent="-398463"/>
            <a:r>
              <a:rPr lang="en-US" sz="2400" dirty="0" smtClean="0"/>
              <a:t>On Windows XP-based machines, Microsoft vulnerabilities account for 56.4% of the exploits</a:t>
            </a:r>
          </a:p>
          <a:p>
            <a:pPr marL="398463" indent="-398463"/>
            <a:r>
              <a:rPr lang="en-US" sz="2400" dirty="0" smtClean="0"/>
              <a:t>On Windows Vista-based machines, Microsoft vulnerabilities account for only 15.5% of the exploits</a:t>
            </a:r>
            <a:endParaRPr lang="en-US" sz="2200" dirty="0"/>
          </a:p>
        </p:txBody>
      </p:sp>
      <p:sp>
        <p:nvSpPr>
          <p:cNvPr id="4" name="TextBox 3"/>
          <p:cNvSpPr txBox="1"/>
          <p:nvPr/>
        </p:nvSpPr>
        <p:spPr>
          <a:xfrm>
            <a:off x="419877" y="2936872"/>
            <a:ext cx="8556171" cy="707886"/>
          </a:xfrm>
          <a:prstGeom prst="rect">
            <a:avLst/>
          </a:prstGeom>
          <a:noFill/>
        </p:spPr>
        <p:txBody>
          <a:bodyPr wrap="square" rtlCol="0">
            <a:spAutoFit/>
          </a:bodyPr>
          <a:lstStyle/>
          <a:p>
            <a:r>
              <a:rPr lang="en-US" sz="2000" dirty="0" smtClean="0"/>
              <a:t>Browser-based exploits targeting Microsoft and third-party software on computers running Windows XP and Windows Vista in1H09</a:t>
            </a:r>
            <a:endParaRPr lang="en-US" sz="2000" dirty="0"/>
          </a:p>
        </p:txBody>
      </p:sp>
      <p:graphicFrame>
        <p:nvGraphicFramePr>
          <p:cNvPr id="9" name="Chart 8"/>
          <p:cNvGraphicFramePr/>
          <p:nvPr/>
        </p:nvGraphicFramePr>
        <p:xfrm>
          <a:off x="0" y="3487271"/>
          <a:ext cx="4141694" cy="33707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nvGraphicFramePr>
        <p:xfrm>
          <a:off x="4787153" y="3405858"/>
          <a:ext cx="4207557" cy="3452142"/>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699796" y="6214188"/>
            <a:ext cx="2533001" cy="400110"/>
          </a:xfrm>
          <a:prstGeom prst="rect">
            <a:avLst/>
          </a:prstGeom>
          <a:noFill/>
        </p:spPr>
        <p:txBody>
          <a:bodyPr wrap="none" rtlCol="0">
            <a:spAutoFit/>
          </a:bodyPr>
          <a:lstStyle/>
          <a:p>
            <a:r>
              <a:rPr lang="en-US" sz="2000" dirty="0" smtClean="0"/>
              <a:t>Windows XP machines</a:t>
            </a:r>
            <a:endParaRPr lang="en-US" sz="2000" dirty="0"/>
          </a:p>
        </p:txBody>
      </p:sp>
      <p:sp>
        <p:nvSpPr>
          <p:cNvPr id="11" name="TextBox 10"/>
          <p:cNvSpPr txBox="1"/>
          <p:nvPr/>
        </p:nvSpPr>
        <p:spPr>
          <a:xfrm>
            <a:off x="5685454" y="6226628"/>
            <a:ext cx="2777042" cy="400110"/>
          </a:xfrm>
          <a:prstGeom prst="rect">
            <a:avLst/>
          </a:prstGeom>
          <a:noFill/>
        </p:spPr>
        <p:txBody>
          <a:bodyPr wrap="none" rtlCol="0">
            <a:spAutoFit/>
          </a:bodyPr>
          <a:lstStyle/>
          <a:p>
            <a:r>
              <a:rPr lang="en-US" sz="2000" dirty="0" smtClean="0"/>
              <a:t>Windows Vista machines</a:t>
            </a:r>
            <a:endParaRPr lang="en-US" sz="2000"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sz="3600" dirty="0" smtClean="0"/>
              <a:t>Docum</a:t>
            </a:r>
            <a:r>
              <a:rPr lang="en-US" sz="3600" dirty="0" smtClean="0"/>
              <a:t>en</a:t>
            </a:r>
            <a:r>
              <a:rPr sz="3600" dirty="0" smtClean="0"/>
              <a:t>t File Format Exploits</a:t>
            </a:r>
            <a:r>
              <a:rPr dirty="0" smtClean="0"/>
              <a:t/>
            </a:r>
            <a:br>
              <a:rPr dirty="0" smtClean="0"/>
            </a:br>
            <a:r>
              <a:rPr sz="2400" dirty="0" smtClean="0">
                <a:solidFill>
                  <a:schemeClr val="accent5"/>
                </a:solidFill>
              </a:rPr>
              <a:t>Microsoft Office Format Exploits</a:t>
            </a:r>
            <a:endParaRPr lang="en-US" sz="2800" dirty="0"/>
          </a:p>
        </p:txBody>
      </p:sp>
      <p:sp>
        <p:nvSpPr>
          <p:cNvPr id="3" name="Text Placeholder 2"/>
          <p:cNvSpPr>
            <a:spLocks noGrp="1"/>
          </p:cNvSpPr>
          <p:nvPr>
            <p:ph type="body" sz="quarter" idx="10"/>
          </p:nvPr>
        </p:nvSpPr>
        <p:spPr>
          <a:xfrm>
            <a:off x="390330" y="1178286"/>
            <a:ext cx="8382000" cy="738664"/>
          </a:xfrm>
        </p:spPr>
        <p:txBody>
          <a:bodyPr/>
          <a:lstStyle/>
          <a:p>
            <a:pPr marL="400050" indent="-400050"/>
            <a:r>
              <a:rPr lang="en-US" sz="2400" dirty="0" smtClean="0"/>
              <a:t>Data from submissions of malicious code to Microsoft</a:t>
            </a:r>
          </a:p>
          <a:p>
            <a:pPr marL="400050" indent="-400050"/>
            <a:r>
              <a:rPr lang="en-US" sz="2400" dirty="0" smtClean="0"/>
              <a:t>One vulnerability was the target of 71.0% of all attacks</a:t>
            </a:r>
            <a:endParaRPr lang="en-US" sz="2400" dirty="0"/>
          </a:p>
        </p:txBody>
      </p:sp>
      <p:sp>
        <p:nvSpPr>
          <p:cNvPr id="4" name="TextBox 3"/>
          <p:cNvSpPr txBox="1"/>
          <p:nvPr/>
        </p:nvSpPr>
        <p:spPr>
          <a:xfrm>
            <a:off x="234030" y="2185793"/>
            <a:ext cx="7805406" cy="400110"/>
          </a:xfrm>
          <a:prstGeom prst="rect">
            <a:avLst/>
          </a:prstGeom>
          <a:noFill/>
        </p:spPr>
        <p:txBody>
          <a:bodyPr wrap="none" rtlCol="0">
            <a:spAutoFit/>
          </a:bodyPr>
          <a:lstStyle/>
          <a:p>
            <a:r>
              <a:rPr lang="en-US" sz="2000" dirty="0" smtClean="0"/>
              <a:t>Microsoft Office file format exploits, by percentage, encountered in 1H09</a:t>
            </a:r>
            <a:endParaRPr lang="en-US" sz="2000" dirty="0"/>
          </a:p>
        </p:txBody>
      </p:sp>
      <p:graphicFrame>
        <p:nvGraphicFramePr>
          <p:cNvPr id="7" name="Chart 6"/>
          <p:cNvGraphicFramePr/>
          <p:nvPr/>
        </p:nvGraphicFramePr>
        <p:xfrm>
          <a:off x="0" y="2954712"/>
          <a:ext cx="9144000" cy="390328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sz="3600" dirty="0" smtClean="0"/>
              <a:t>Document File Format Exploits</a:t>
            </a:r>
            <a:r>
              <a:rPr dirty="0" smtClean="0"/>
              <a:t/>
            </a:r>
            <a:br>
              <a:rPr dirty="0" smtClean="0"/>
            </a:br>
            <a:r>
              <a:rPr sz="2400" dirty="0" smtClean="0">
                <a:solidFill>
                  <a:schemeClr val="accent5"/>
                </a:solidFill>
              </a:rPr>
              <a:t>Malware dropped by Microsoft Office document exploit attacks</a:t>
            </a:r>
            <a:endParaRPr lang="en-US" sz="2800" dirty="0"/>
          </a:p>
        </p:txBody>
      </p:sp>
      <p:sp>
        <p:nvSpPr>
          <p:cNvPr id="4" name="TextBox 3"/>
          <p:cNvSpPr txBox="1"/>
          <p:nvPr/>
        </p:nvSpPr>
        <p:spPr>
          <a:xfrm>
            <a:off x="1214476" y="2286234"/>
            <a:ext cx="6993389" cy="400110"/>
          </a:xfrm>
          <a:prstGeom prst="rect">
            <a:avLst/>
          </a:prstGeom>
          <a:noFill/>
        </p:spPr>
        <p:txBody>
          <a:bodyPr wrap="none" rtlCol="0">
            <a:spAutoFit/>
          </a:bodyPr>
          <a:lstStyle/>
          <a:p>
            <a:r>
              <a:rPr lang="en-US" sz="2000" dirty="0" smtClean="0"/>
              <a:t>Types of malware dropped during Microsoft Office exploit attacks</a:t>
            </a:r>
            <a:endParaRPr lang="en-US" sz="2000" dirty="0"/>
          </a:p>
        </p:txBody>
      </p:sp>
      <p:graphicFrame>
        <p:nvGraphicFramePr>
          <p:cNvPr id="8" name="Chart 7"/>
          <p:cNvGraphicFramePr/>
          <p:nvPr/>
        </p:nvGraphicFramePr>
        <p:xfrm>
          <a:off x="0" y="2696695"/>
          <a:ext cx="9144000" cy="416130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2"/>
          <p:cNvSpPr>
            <a:spLocks noGrp="1"/>
          </p:cNvSpPr>
          <p:nvPr>
            <p:ph type="body" sz="quarter" idx="10"/>
          </p:nvPr>
        </p:nvSpPr>
        <p:spPr>
          <a:xfrm>
            <a:off x="381000" y="1411552"/>
            <a:ext cx="8382000" cy="738664"/>
          </a:xfrm>
        </p:spPr>
        <p:txBody>
          <a:bodyPr/>
          <a:lstStyle/>
          <a:p>
            <a:pPr marL="400050" indent="-400050"/>
            <a:r>
              <a:rPr lang="en-US" sz="2400" dirty="0" smtClean="0"/>
              <a:t>Nearly 90% of exploits involved a </a:t>
            </a:r>
            <a:r>
              <a:rPr lang="en-US" sz="2400" dirty="0" err="1" smtClean="0"/>
              <a:t>trojan</a:t>
            </a:r>
            <a:r>
              <a:rPr lang="en-US" sz="2400" dirty="0" smtClean="0"/>
              <a:t> or backdoor</a:t>
            </a:r>
          </a:p>
          <a:p>
            <a:pPr marL="400050" indent="-400050"/>
            <a:r>
              <a:rPr lang="en-US" sz="2400" dirty="0" smtClean="0"/>
              <a:t>These threats allow access to install more malware</a:t>
            </a:r>
            <a:endParaRPr lang="en-US" sz="2400"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Security Breach Trends</a:t>
            </a:r>
            <a:endParaRPr lang="en-US" dirty="0"/>
          </a:p>
        </p:txBody>
      </p:sp>
      <p:sp>
        <p:nvSpPr>
          <p:cNvPr id="6" name="Subtitle 5"/>
          <p:cNvSpPr>
            <a:spLocks noGrp="1"/>
          </p:cNvSpPr>
          <p:nvPr>
            <p:ph type="subTitle" idx="1"/>
          </p:nvPr>
        </p:nvSpPr>
        <p:spPr/>
        <p:txBody>
          <a:bodyPr/>
          <a:lstStyle/>
          <a:p>
            <a:endParaRPr lang="en-US" dirty="0"/>
          </a:p>
        </p:txBody>
      </p:sp>
      <p:sp>
        <p:nvSpPr>
          <p:cNvPr id="5" name="Subtitle 2"/>
          <p:cNvSpPr txBox="1">
            <a:spLocks/>
          </p:cNvSpPr>
          <p:nvPr/>
        </p:nvSpPr>
        <p:spPr bwMode="white">
          <a:xfrm>
            <a:off x="2590437" y="5920283"/>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www.microsoft.com/sir</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lang="en-US" sz="3600" dirty="0" smtClean="0"/>
              <a:t>Security Breach Trends</a:t>
            </a:r>
            <a:r>
              <a:rPr lang="en-US" sz="4000" dirty="0" smtClean="0"/>
              <a:t/>
            </a:r>
            <a:br>
              <a:rPr lang="en-US" sz="4000" dirty="0" smtClean="0"/>
            </a:br>
            <a:r>
              <a:rPr lang="en-US" sz="2400" spc="-50" dirty="0" smtClean="0">
                <a:gradFill>
                  <a:gsLst>
                    <a:gs pos="0">
                      <a:schemeClr val="accent5"/>
                    </a:gs>
                    <a:gs pos="100000">
                      <a:schemeClr val="accent5"/>
                    </a:gs>
                  </a:gsLst>
                  <a:lin ang="18900000" scaled="1"/>
                </a:gradFill>
              </a:rPr>
              <a:t>Study details</a:t>
            </a:r>
            <a:endParaRPr lang="en-US" sz="4000" spc="-50" dirty="0">
              <a:gradFill>
                <a:gsLst>
                  <a:gs pos="0">
                    <a:schemeClr val="accent5"/>
                  </a:gs>
                  <a:gs pos="100000">
                    <a:schemeClr val="accent5"/>
                  </a:gs>
                </a:gsLst>
                <a:lin ang="18900000" scaled="1"/>
              </a:gradFill>
            </a:endParaRPr>
          </a:p>
        </p:txBody>
      </p:sp>
      <p:sp>
        <p:nvSpPr>
          <p:cNvPr id="3" name="Text Placeholder 2"/>
          <p:cNvSpPr>
            <a:spLocks noGrp="1"/>
          </p:cNvSpPr>
          <p:nvPr>
            <p:ph type="body" sz="quarter" idx="10"/>
          </p:nvPr>
        </p:nvSpPr>
        <p:spPr>
          <a:xfrm>
            <a:off x="380999" y="1308682"/>
            <a:ext cx="8623041" cy="706730"/>
          </a:xfrm>
        </p:spPr>
        <p:txBody>
          <a:bodyPr/>
          <a:lstStyle/>
          <a:p>
            <a:pPr marL="342900" indent="-342900"/>
            <a:r>
              <a:rPr lang="en-US" sz="2000" dirty="0" smtClean="0"/>
              <a:t>Hacking and viruses less than 25 percent of all notifications in 1H09</a:t>
            </a:r>
          </a:p>
          <a:p>
            <a:pPr marL="342900" lvl="0" indent="-342900"/>
            <a:r>
              <a:rPr lang="en-US" sz="2000" dirty="0" smtClean="0"/>
              <a:t>Most breaches resulted from stolen, lost or improperly disposed of equipment</a:t>
            </a:r>
            <a:endParaRPr lang="en-US" sz="2000" dirty="0"/>
          </a:p>
        </p:txBody>
      </p:sp>
      <p:sp>
        <p:nvSpPr>
          <p:cNvPr id="6" name="TextBox 5"/>
          <p:cNvSpPr txBox="1"/>
          <p:nvPr/>
        </p:nvSpPr>
        <p:spPr>
          <a:xfrm>
            <a:off x="849085" y="2139128"/>
            <a:ext cx="6932645" cy="400110"/>
          </a:xfrm>
          <a:prstGeom prst="rect">
            <a:avLst/>
          </a:prstGeom>
          <a:noFill/>
        </p:spPr>
        <p:txBody>
          <a:bodyPr wrap="square" rtlCol="0">
            <a:spAutoFit/>
          </a:bodyPr>
          <a:lstStyle/>
          <a:p>
            <a:pPr algn="ctr"/>
            <a:r>
              <a:rPr lang="en-US" sz="2000" dirty="0" smtClean="0"/>
              <a:t>Security breach incidents, by incident type, 2H07 – 1H09</a:t>
            </a:r>
            <a:endParaRPr lang="en-US" sz="2000" dirty="0"/>
          </a:p>
        </p:txBody>
      </p:sp>
      <p:graphicFrame>
        <p:nvGraphicFramePr>
          <p:cNvPr id="7" name="Chart 6"/>
          <p:cNvGraphicFramePr/>
          <p:nvPr/>
        </p:nvGraphicFramePr>
        <p:xfrm>
          <a:off x="0" y="2603241"/>
          <a:ext cx="9144000" cy="425475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997196"/>
          </a:xfrm>
        </p:spPr>
        <p:txBody>
          <a:bodyPr/>
          <a:lstStyle/>
          <a:p>
            <a:r>
              <a:rPr lang="en-US" sz="3600" dirty="0" smtClean="0"/>
              <a:t>Security Intelligence Report volume 7</a:t>
            </a:r>
            <a:br>
              <a:rPr lang="en-US" sz="3600" dirty="0" smtClean="0"/>
            </a:br>
            <a:r>
              <a:rPr lang="en-US" sz="3600" dirty="0" smtClean="0"/>
              <a:t>Continued Evolution</a:t>
            </a:r>
            <a:endParaRPr lang="en-US" sz="3600" dirty="0"/>
          </a:p>
        </p:txBody>
      </p:sp>
      <p:sp>
        <p:nvSpPr>
          <p:cNvPr id="13" name="Text Placeholder 12"/>
          <p:cNvSpPr>
            <a:spLocks noGrp="1"/>
          </p:cNvSpPr>
          <p:nvPr>
            <p:ph type="body" sz="quarter" idx="10"/>
          </p:nvPr>
        </p:nvSpPr>
        <p:spPr>
          <a:xfrm>
            <a:off x="381000" y="1308324"/>
            <a:ext cx="8382000" cy="5484578"/>
          </a:xfrm>
        </p:spPr>
        <p:txBody>
          <a:bodyPr/>
          <a:lstStyle/>
          <a:p>
            <a:pPr lvl="1"/>
            <a:r>
              <a:rPr lang="en-US" sz="1800" dirty="0" smtClean="0"/>
              <a:t>Best Practices Around the World</a:t>
            </a:r>
          </a:p>
          <a:p>
            <a:pPr lvl="1"/>
            <a:r>
              <a:rPr lang="en-US" sz="1800" dirty="0" smtClean="0"/>
              <a:t>Malware and Signed Code</a:t>
            </a:r>
          </a:p>
          <a:p>
            <a:pPr lvl="1"/>
            <a:r>
              <a:rPr lang="en-US" sz="1800" dirty="0" smtClean="0"/>
              <a:t>Threat Combinations</a:t>
            </a:r>
          </a:p>
          <a:p>
            <a:pPr lvl="1"/>
            <a:r>
              <a:rPr lang="en-US" sz="1800" dirty="0" smtClean="0"/>
              <a:t>Geographic Origins of Spam Messages</a:t>
            </a:r>
          </a:p>
          <a:p>
            <a:pPr lvl="1"/>
            <a:r>
              <a:rPr lang="en-US" sz="1800" dirty="0" smtClean="0"/>
              <a:t>Reputation Hijacking</a:t>
            </a:r>
          </a:p>
          <a:p>
            <a:pPr lvl="1"/>
            <a:r>
              <a:rPr lang="en-US" sz="1800" dirty="0" smtClean="0"/>
              <a:t>“</a:t>
            </a:r>
            <a:r>
              <a:rPr lang="en-US" sz="1800" dirty="0" err="1" smtClean="0"/>
              <a:t>Malvertising</a:t>
            </a:r>
            <a:r>
              <a:rPr lang="en-US" sz="1800" dirty="0" smtClean="0"/>
              <a:t>”: An Emerging Industry Threat</a:t>
            </a:r>
          </a:p>
          <a:p>
            <a:pPr lvl="1"/>
            <a:r>
              <a:rPr lang="en-US" sz="1800" dirty="0" err="1" smtClean="0"/>
              <a:t>Conficker</a:t>
            </a:r>
            <a:r>
              <a:rPr lang="en-US" sz="1800" dirty="0" smtClean="0"/>
              <a:t> update</a:t>
            </a:r>
          </a:p>
          <a:p>
            <a:pPr lvl="1"/>
            <a:r>
              <a:rPr lang="en-US" sz="1800" dirty="0" smtClean="0"/>
              <a:t>Automated SQL Injection Attacks</a:t>
            </a:r>
          </a:p>
          <a:p>
            <a:pPr lvl="1"/>
            <a:r>
              <a:rPr lang="en-US" sz="1800" dirty="0" smtClean="0"/>
              <a:t>Categories of payloads delivered by Microsoft Office exploits in 1H09</a:t>
            </a:r>
          </a:p>
          <a:p>
            <a:pPr lvl="1"/>
            <a:r>
              <a:rPr lang="en-US" sz="1800" dirty="0" smtClean="0"/>
              <a:t>Top 10 malware families used in Office file exploits in 1H09</a:t>
            </a:r>
          </a:p>
          <a:p>
            <a:pPr lvl="1"/>
            <a:r>
              <a:rPr lang="en-US" sz="1800" dirty="0" smtClean="0"/>
              <a:t>1H09 Bulletin Severity and Exploitability Index Accuracy</a:t>
            </a:r>
          </a:p>
          <a:p>
            <a:pPr lvl="1"/>
            <a:r>
              <a:rPr lang="en-US" sz="1800" dirty="0" smtClean="0"/>
              <a:t>Security Bulletin Mitigations, Workarounds, and Attack Surface Reduction analysis</a:t>
            </a:r>
          </a:p>
          <a:p>
            <a:pPr lvl="1"/>
            <a:r>
              <a:rPr lang="en-US" sz="1800" dirty="0" smtClean="0"/>
              <a:t>Usage Trends for Windows Update and Microsoft Update</a:t>
            </a:r>
          </a:p>
          <a:p>
            <a:pPr lvl="1"/>
            <a:r>
              <a:rPr lang="en-US" sz="1800" dirty="0" smtClean="0"/>
              <a:t>Update service usage and software piracy rates for seven locations worldwide</a:t>
            </a:r>
          </a:p>
          <a:p>
            <a:pPr lvl="1"/>
            <a:r>
              <a:rPr lang="en-US" sz="1800" dirty="0" smtClean="0"/>
              <a:t>Myths and Facts About Microsoft Update Services and Software Piracy</a:t>
            </a:r>
          </a:p>
          <a:p>
            <a:pPr marL="349250" indent="-349250"/>
            <a:endParaRPr lang="en-US" sz="2000"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Software Vulnerability Disclosure Trends</a:t>
            </a:r>
            <a:endParaRPr lang="en-US" dirty="0"/>
          </a:p>
        </p:txBody>
      </p:sp>
      <p:sp>
        <p:nvSpPr>
          <p:cNvPr id="6" name="Subtitle 5"/>
          <p:cNvSpPr>
            <a:spLocks noGrp="1"/>
          </p:cNvSpPr>
          <p:nvPr>
            <p:ph type="subTitle" idx="1"/>
          </p:nvPr>
        </p:nvSpPr>
        <p:spPr/>
        <p:txBody>
          <a:bodyPr/>
          <a:lstStyle/>
          <a:p>
            <a:endParaRPr lang="en-US" dirty="0"/>
          </a:p>
        </p:txBody>
      </p:sp>
      <p:sp>
        <p:nvSpPr>
          <p:cNvPr id="5" name="Subtitle 2"/>
          <p:cNvSpPr txBox="1">
            <a:spLocks/>
          </p:cNvSpPr>
          <p:nvPr/>
        </p:nvSpPr>
        <p:spPr bwMode="white">
          <a:xfrm>
            <a:off x="2590437" y="5920283"/>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www.microsoft.com/sir</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5425"/>
            <a:ext cx="8382000" cy="830997"/>
          </a:xfrm>
        </p:spPr>
        <p:txBody>
          <a:bodyPr/>
          <a:lstStyle/>
          <a:p>
            <a:r>
              <a:rPr sz="3600" dirty="0" smtClean="0"/>
              <a:t>Security Vulnerability Disclosures</a:t>
            </a:r>
            <a:br>
              <a:rPr sz="3600" dirty="0" smtClean="0"/>
            </a:br>
            <a:r>
              <a:rPr sz="2400" dirty="0" smtClean="0">
                <a:solidFill>
                  <a:schemeClr val="accent5"/>
                </a:solidFill>
              </a:rPr>
              <a:t>Operating system, Browser and Application Disclosures </a:t>
            </a:r>
            <a:r>
              <a:rPr lang="en-US" sz="2400" dirty="0" smtClean="0">
                <a:solidFill>
                  <a:schemeClr val="accent5"/>
                </a:solidFill>
              </a:rPr>
              <a:t>–</a:t>
            </a:r>
            <a:r>
              <a:rPr sz="2400" dirty="0" smtClean="0">
                <a:solidFill>
                  <a:schemeClr val="accent5"/>
                </a:solidFill>
              </a:rPr>
              <a:t> Industry Wide</a:t>
            </a:r>
            <a:endParaRPr lang="en-US" sz="3200" dirty="0"/>
          </a:p>
        </p:txBody>
      </p:sp>
      <p:sp>
        <p:nvSpPr>
          <p:cNvPr id="3" name="Text Placeholder 2"/>
          <p:cNvSpPr>
            <a:spLocks noGrp="1"/>
          </p:cNvSpPr>
          <p:nvPr>
            <p:ph type="body" sz="quarter" idx="10"/>
          </p:nvPr>
        </p:nvSpPr>
        <p:spPr>
          <a:xfrm>
            <a:off x="399661" y="1290254"/>
            <a:ext cx="8382000" cy="738664"/>
          </a:xfrm>
        </p:spPr>
        <p:txBody>
          <a:bodyPr/>
          <a:lstStyle/>
          <a:p>
            <a:pPr marL="403225" indent="-403225"/>
            <a:r>
              <a:rPr lang="en-US" sz="2400" dirty="0" smtClean="0"/>
              <a:t>Application vulnerabilities down sharply in 1H09</a:t>
            </a:r>
          </a:p>
          <a:p>
            <a:pPr marL="403225" indent="-403225"/>
            <a:r>
              <a:rPr lang="en-US" sz="2400" dirty="0" smtClean="0"/>
              <a:t>OS and browser vulnerabilities relatively stable</a:t>
            </a:r>
          </a:p>
        </p:txBody>
      </p:sp>
      <p:sp>
        <p:nvSpPr>
          <p:cNvPr id="4" name="TextBox 3"/>
          <p:cNvSpPr txBox="1"/>
          <p:nvPr/>
        </p:nvSpPr>
        <p:spPr>
          <a:xfrm>
            <a:off x="137397" y="2157472"/>
            <a:ext cx="8838651" cy="707886"/>
          </a:xfrm>
          <a:prstGeom prst="rect">
            <a:avLst/>
          </a:prstGeom>
          <a:noFill/>
        </p:spPr>
        <p:txBody>
          <a:bodyPr wrap="square" rtlCol="0">
            <a:spAutoFit/>
          </a:bodyPr>
          <a:lstStyle/>
          <a:p>
            <a:pPr algn="ctr"/>
            <a:r>
              <a:rPr lang="en-US" sz="2000" dirty="0" smtClean="0"/>
              <a:t>Operating system, browser &amp; application vulnerabilities as a percentage of all disclosures, 1H04-1H09</a:t>
            </a:r>
            <a:endParaRPr lang="en-US" sz="2000" dirty="0"/>
          </a:p>
        </p:txBody>
      </p:sp>
      <p:graphicFrame>
        <p:nvGraphicFramePr>
          <p:cNvPr id="7" name="Chart 6"/>
          <p:cNvGraphicFramePr/>
          <p:nvPr/>
        </p:nvGraphicFramePr>
        <p:xfrm>
          <a:off x="0" y="2572871"/>
          <a:ext cx="9144000" cy="428512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nvGraphicFramePr>
        <p:xfrm>
          <a:off x="0" y="2560264"/>
          <a:ext cx="9144000" cy="429773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381000" y="230188"/>
            <a:ext cx="8382000" cy="830997"/>
          </a:xfrm>
        </p:spPr>
        <p:txBody>
          <a:bodyPr/>
          <a:lstStyle/>
          <a:p>
            <a:r>
              <a:rPr sz="3600" smtClean="0"/>
              <a:t>Security Vulnerability Disclosures</a:t>
            </a:r>
            <a:br>
              <a:rPr sz="3600" smtClean="0"/>
            </a:br>
            <a:r>
              <a:rPr lang="en-US" sz="2400" dirty="0" smtClean="0">
                <a:solidFill>
                  <a:schemeClr val="accent5"/>
                </a:solidFill>
              </a:rPr>
              <a:t>Microsoft vulnerability disclosures</a:t>
            </a:r>
            <a:endParaRPr lang="en-US" sz="3600" dirty="0"/>
          </a:p>
        </p:txBody>
      </p:sp>
      <p:sp>
        <p:nvSpPr>
          <p:cNvPr id="3" name="Text Placeholder 2"/>
          <p:cNvSpPr>
            <a:spLocks noGrp="1"/>
          </p:cNvSpPr>
          <p:nvPr>
            <p:ph type="body" sz="quarter" idx="10"/>
          </p:nvPr>
        </p:nvSpPr>
        <p:spPr>
          <a:xfrm>
            <a:off x="371670" y="1271593"/>
            <a:ext cx="8382000" cy="664797"/>
          </a:xfrm>
        </p:spPr>
        <p:txBody>
          <a:bodyPr/>
          <a:lstStyle/>
          <a:p>
            <a:pPr marL="403225" indent="-403225"/>
            <a:r>
              <a:rPr lang="en-US" sz="2400" dirty="0" smtClean="0"/>
              <a:t>Microsoft vulnerability disclosures mirror the industry totals, though on a much smaller scale</a:t>
            </a:r>
          </a:p>
        </p:txBody>
      </p:sp>
      <p:sp>
        <p:nvSpPr>
          <p:cNvPr id="6" name="TextBox 5"/>
          <p:cNvSpPr txBox="1"/>
          <p:nvPr/>
        </p:nvSpPr>
        <p:spPr>
          <a:xfrm>
            <a:off x="466532" y="2067788"/>
            <a:ext cx="8378888" cy="400110"/>
          </a:xfrm>
          <a:prstGeom prst="rect">
            <a:avLst/>
          </a:prstGeom>
          <a:noFill/>
        </p:spPr>
        <p:txBody>
          <a:bodyPr wrap="square" rtlCol="0">
            <a:spAutoFit/>
          </a:bodyPr>
          <a:lstStyle/>
          <a:p>
            <a:pPr algn="ctr"/>
            <a:r>
              <a:rPr lang="en-US" sz="2000" dirty="0" smtClean="0"/>
              <a:t>Vulnerability disclosures for Microsoft and non-Microsoft products, 1H04-1H09</a:t>
            </a:r>
            <a:endParaRPr lang="en-US" sz="2000" dirty="0"/>
          </a:p>
        </p:txBody>
      </p:sp>
      <p:sp>
        <p:nvSpPr>
          <p:cNvPr id="10" name="Rectangle 9"/>
          <p:cNvSpPr/>
          <p:nvPr/>
        </p:nvSpPr>
        <p:spPr bwMode="auto">
          <a:xfrm>
            <a:off x="298336" y="6179287"/>
            <a:ext cx="115933" cy="120227"/>
          </a:xfrm>
          <a:prstGeom prst="rect">
            <a:avLst/>
          </a:prstGeom>
          <a:solidFill>
            <a:srgbClr val="FF0000"/>
          </a:solidFill>
          <a:ln>
            <a:noFill/>
            <a:headEnd type="none" w="med" len="med"/>
            <a:tailEnd type="none" w="med" len="med"/>
          </a:ln>
          <a:effectLst/>
          <a:scene3d>
            <a:camera prst="orthographicFront">
              <a:rot lat="0" lon="0" rev="0"/>
            </a:camera>
            <a:lightRig rig="threePt" dir="t"/>
          </a:scene3d>
          <a:sp3d>
            <a:bevelT h="25400"/>
            <a:contourClr>
              <a:srgbClr val="3497AE">
                <a:satMod val="300000"/>
              </a:srgbClr>
            </a:contourClr>
          </a:sp3d>
        </p:spPr>
        <p:txBody>
          <a:bodyPr vert="horz" wrap="none" lIns="365760" tIns="45718" rIns="91436" bIns="45718" numCol="1" rtlCol="0" anchor="ctr" anchorCtr="0" compatLnSpc="1">
            <a:prstTxWarp prst="textNoShape">
              <a:avLst/>
            </a:prstTxWarp>
          </a:bodyPr>
          <a:lstStyle/>
          <a:p>
            <a:pPr marL="0" marR="0" lvl="0" indent="0" algn="l" defTabSz="914099"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FFFFFF"/>
                </a:solidFill>
                <a:effectLst/>
                <a:uLnTx/>
                <a:uFillTx/>
                <a:latin typeface="Trebuchet MS"/>
                <a:ea typeface="+mn-ea"/>
                <a:cs typeface="+mn-cs"/>
              </a:rPr>
              <a:t>Non-Microsoft</a:t>
            </a:r>
            <a:endParaRPr kumimoji="0" lang="en-US" sz="1200" b="0" i="0" u="none" strike="noStrike" kern="1200" cap="none" spc="0" normalizeH="0" baseline="0" noProof="0" dirty="0" smtClean="0">
              <a:ln>
                <a:noFill/>
              </a:ln>
              <a:solidFill>
                <a:srgbClr val="FFFFFF"/>
              </a:solidFill>
              <a:effectLst/>
              <a:uLnTx/>
              <a:uFillTx/>
              <a:latin typeface="Trebuchet MS"/>
              <a:ea typeface="+mn-ea"/>
              <a:cs typeface="+mn-cs"/>
            </a:endParaRPr>
          </a:p>
        </p:txBody>
      </p:sp>
      <p:sp>
        <p:nvSpPr>
          <p:cNvPr id="11" name="Rectangle 10"/>
          <p:cNvSpPr/>
          <p:nvPr/>
        </p:nvSpPr>
        <p:spPr bwMode="auto">
          <a:xfrm>
            <a:off x="298336" y="6456761"/>
            <a:ext cx="115933" cy="120227"/>
          </a:xfrm>
          <a:prstGeom prst="rect">
            <a:avLst/>
          </a:prstGeom>
          <a:solidFill>
            <a:srgbClr val="00DA63"/>
          </a:solidFill>
          <a:ln>
            <a:noFill/>
            <a:headEnd type="none" w="med" len="med"/>
            <a:tailEnd type="none" w="med" len="med"/>
          </a:ln>
          <a:effectLst/>
          <a:scene3d>
            <a:camera prst="orthographicFront">
              <a:rot lat="0" lon="0" rev="0"/>
            </a:camera>
            <a:lightRig rig="threePt" dir="t"/>
          </a:scene3d>
          <a:sp3d>
            <a:bevelT h="25400"/>
            <a:contourClr>
              <a:srgbClr val="3497AE">
                <a:satMod val="300000"/>
              </a:srgbClr>
            </a:contourClr>
          </a:sp3d>
        </p:spPr>
        <p:txBody>
          <a:bodyPr vert="horz" wrap="none" lIns="365760" tIns="45718" rIns="91436" bIns="45718" numCol="1" rtlCol="0" anchor="ctr" anchorCtr="0" compatLnSpc="1">
            <a:prstTxWarp prst="textNoShape">
              <a:avLst/>
            </a:prstTxWarp>
          </a:bodyPr>
          <a:lstStyle/>
          <a:p>
            <a:pPr marL="0" marR="0" lvl="0" indent="0" algn="l" defTabSz="914099"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FFFFFF"/>
                </a:solidFill>
                <a:effectLst/>
                <a:uLnTx/>
                <a:uFillTx/>
                <a:latin typeface="Trebuchet MS"/>
                <a:ea typeface="+mn-ea"/>
                <a:cs typeface="+mn-cs"/>
              </a:rPr>
              <a:t>Microsoft</a:t>
            </a:r>
            <a:endParaRPr kumimoji="0" lang="en-US" sz="1200" b="0" i="0" u="none" strike="noStrike" kern="1200" cap="none" spc="0" normalizeH="0" baseline="0" noProof="0" dirty="0" smtClean="0">
              <a:ln>
                <a:noFill/>
              </a:ln>
              <a:solidFill>
                <a:srgbClr val="FFFFFF"/>
              </a:solidFill>
              <a:effectLst/>
              <a:uLnTx/>
              <a:uFillTx/>
              <a:latin typeface="Trebuchet MS"/>
              <a:ea typeface="+mn-ea"/>
              <a:cs typeface="+mn-cs"/>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86397"/>
          </a:xfrm>
        </p:spPr>
        <p:txBody>
          <a:bodyPr/>
          <a:lstStyle/>
          <a:p>
            <a:r>
              <a:rPr lang="en-US" sz="3600" dirty="0" smtClean="0"/>
              <a:t>Microsoft Vulnerability Exploit Details</a:t>
            </a:r>
            <a:r>
              <a:rPr lang="en-US" sz="4000" dirty="0" smtClean="0"/>
              <a:t/>
            </a:r>
            <a:br>
              <a:rPr lang="en-US" sz="4000" dirty="0" smtClean="0"/>
            </a:br>
            <a:r>
              <a:rPr lang="en-US" sz="2800" spc="-50" dirty="0" smtClean="0">
                <a:gradFill>
                  <a:gsLst>
                    <a:gs pos="0">
                      <a:schemeClr val="accent5"/>
                    </a:gs>
                    <a:gs pos="100000">
                      <a:schemeClr val="accent5"/>
                    </a:gs>
                  </a:gsLst>
                  <a:lin ang="18900000" scaled="1"/>
                </a:gradFill>
              </a:rPr>
              <a:t>Responsible Disclosure Rates</a:t>
            </a:r>
            <a:endParaRPr lang="en-US" sz="4000" spc="-50" dirty="0">
              <a:gradFill>
                <a:gsLst>
                  <a:gs pos="0">
                    <a:schemeClr val="accent5"/>
                  </a:gs>
                  <a:gs pos="100000">
                    <a:schemeClr val="accent5"/>
                  </a:gs>
                </a:gsLst>
                <a:lin ang="18900000" scaled="1"/>
              </a:gradFill>
            </a:endParaRPr>
          </a:p>
        </p:txBody>
      </p:sp>
      <p:graphicFrame>
        <p:nvGraphicFramePr>
          <p:cNvPr id="5" name="Chart 4"/>
          <p:cNvGraphicFramePr/>
          <p:nvPr/>
        </p:nvGraphicFramePr>
        <p:xfrm>
          <a:off x="0" y="2251710"/>
          <a:ext cx="9144000" cy="460629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Placeholder 2"/>
          <p:cNvSpPr>
            <a:spLocks noGrp="1"/>
          </p:cNvSpPr>
          <p:nvPr>
            <p:ph type="body" sz="quarter" idx="10"/>
          </p:nvPr>
        </p:nvSpPr>
        <p:spPr>
          <a:xfrm>
            <a:off x="381000" y="1411552"/>
            <a:ext cx="8382000" cy="332399"/>
          </a:xfrm>
        </p:spPr>
        <p:txBody>
          <a:bodyPr/>
          <a:lstStyle/>
          <a:p>
            <a:pPr marL="403225" indent="-403225"/>
            <a:r>
              <a:rPr lang="en-US" sz="2400" dirty="0" smtClean="0"/>
              <a:t>Responsible disclosure rates rose to a high of 79.5%</a:t>
            </a:r>
          </a:p>
        </p:txBody>
      </p:sp>
      <p:sp>
        <p:nvSpPr>
          <p:cNvPr id="6" name="TextBox 5"/>
          <p:cNvSpPr txBox="1"/>
          <p:nvPr/>
        </p:nvSpPr>
        <p:spPr>
          <a:xfrm>
            <a:off x="307910" y="1856449"/>
            <a:ext cx="8556171" cy="707886"/>
          </a:xfrm>
          <a:prstGeom prst="rect">
            <a:avLst/>
          </a:prstGeom>
          <a:noFill/>
        </p:spPr>
        <p:txBody>
          <a:bodyPr wrap="square" rtlCol="0">
            <a:spAutoFit/>
          </a:bodyPr>
          <a:lstStyle/>
          <a:p>
            <a:pPr algn="ctr"/>
            <a:r>
              <a:rPr lang="en-US" sz="2000" dirty="0" smtClean="0"/>
              <a:t>Responsible disclosures as a percentage of all disclosures involving Microsoft software, 1H05-1H09</a:t>
            </a:r>
            <a:endParaRPr lang="en-US" sz="2000" dirty="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0" y="2263140"/>
          <a:ext cx="9144000" cy="459486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381000" y="230188"/>
            <a:ext cx="8382000" cy="886397"/>
          </a:xfrm>
        </p:spPr>
        <p:txBody>
          <a:bodyPr/>
          <a:lstStyle/>
          <a:p>
            <a:r>
              <a:rPr lang="en-US" sz="3600" dirty="0" smtClean="0"/>
              <a:t>Microsoft Vulnerability Exploit Details</a:t>
            </a:r>
            <a:r>
              <a:rPr lang="en-US" sz="4000" dirty="0" smtClean="0"/>
              <a:t/>
            </a:r>
            <a:br>
              <a:rPr lang="en-US" sz="4000" dirty="0" smtClean="0"/>
            </a:br>
            <a:r>
              <a:rPr lang="en-US" sz="2800" spc="-50" dirty="0" smtClean="0">
                <a:gradFill>
                  <a:gsLst>
                    <a:gs pos="0">
                      <a:schemeClr val="accent5"/>
                    </a:gs>
                    <a:gs pos="100000">
                      <a:schemeClr val="accent5"/>
                    </a:gs>
                  </a:gsLst>
                  <a:lin ang="18900000" scaled="1"/>
                </a:gradFill>
              </a:rPr>
              <a:t>Security Bulletins</a:t>
            </a:r>
            <a:endParaRPr lang="en-US" sz="4000" spc="-50" dirty="0">
              <a:gradFill>
                <a:gsLst>
                  <a:gs pos="0">
                    <a:schemeClr val="accent5"/>
                  </a:gs>
                  <a:gs pos="100000">
                    <a:schemeClr val="accent5"/>
                  </a:gs>
                </a:gsLst>
                <a:lin ang="18900000" scaled="1"/>
              </a:gradFill>
            </a:endParaRPr>
          </a:p>
        </p:txBody>
      </p:sp>
      <p:sp>
        <p:nvSpPr>
          <p:cNvPr id="4" name="Text Placeholder 2"/>
          <p:cNvSpPr>
            <a:spLocks noGrp="1"/>
          </p:cNvSpPr>
          <p:nvPr>
            <p:ph type="body" sz="quarter" idx="10"/>
          </p:nvPr>
        </p:nvSpPr>
        <p:spPr>
          <a:xfrm>
            <a:off x="381000" y="1297252"/>
            <a:ext cx="8382000" cy="664797"/>
          </a:xfrm>
        </p:spPr>
        <p:txBody>
          <a:bodyPr/>
          <a:lstStyle/>
          <a:p>
            <a:pPr marL="403225" indent="-403225"/>
            <a:r>
              <a:rPr lang="en-US" sz="2400" dirty="0" smtClean="0"/>
              <a:t>In 1H09 Microsoft released 27 bulletins addressing 87 individual CVE-identified vulnerabilities</a:t>
            </a:r>
          </a:p>
        </p:txBody>
      </p:sp>
      <p:sp>
        <p:nvSpPr>
          <p:cNvPr id="6" name="TextBox 5"/>
          <p:cNvSpPr txBox="1"/>
          <p:nvPr/>
        </p:nvSpPr>
        <p:spPr>
          <a:xfrm>
            <a:off x="410547" y="1976115"/>
            <a:ext cx="8332237" cy="400110"/>
          </a:xfrm>
          <a:prstGeom prst="rect">
            <a:avLst/>
          </a:prstGeom>
          <a:noFill/>
        </p:spPr>
        <p:txBody>
          <a:bodyPr wrap="square" rtlCol="0">
            <a:spAutoFit/>
          </a:bodyPr>
          <a:lstStyle/>
          <a:p>
            <a:pPr algn="ctr"/>
            <a:r>
              <a:rPr lang="en-US" sz="2000" dirty="0" smtClean="0"/>
              <a:t>Security bulletins released and CVEs addressed by half-year, 1H05-1H09</a:t>
            </a:r>
            <a:endParaRPr lang="en-US" sz="2000" dirty="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86397"/>
          </a:xfrm>
        </p:spPr>
        <p:txBody>
          <a:bodyPr/>
          <a:lstStyle/>
          <a:p>
            <a:r>
              <a:rPr lang="en-US" sz="3600" dirty="0" smtClean="0"/>
              <a:t>Microsoft Vulnerability Exploit Details</a:t>
            </a:r>
            <a:r>
              <a:rPr lang="en-US" sz="4000" dirty="0" smtClean="0"/>
              <a:t/>
            </a:r>
            <a:br>
              <a:rPr lang="en-US" sz="4000" dirty="0" smtClean="0"/>
            </a:br>
            <a:r>
              <a:rPr lang="en-US" sz="2800" spc="-50" dirty="0" smtClean="0">
                <a:gradFill>
                  <a:gsLst>
                    <a:gs pos="0">
                      <a:schemeClr val="accent5"/>
                    </a:gs>
                    <a:gs pos="100000">
                      <a:schemeClr val="accent5"/>
                    </a:gs>
                  </a:gsLst>
                  <a:lin ang="18900000" scaled="1"/>
                </a:gradFill>
              </a:rPr>
              <a:t>Exploitability Index</a:t>
            </a:r>
            <a:endParaRPr lang="en-US" sz="4000" spc="-50" dirty="0">
              <a:gradFill>
                <a:gsLst>
                  <a:gs pos="0">
                    <a:schemeClr val="accent5"/>
                  </a:gs>
                  <a:gs pos="100000">
                    <a:schemeClr val="accent5"/>
                  </a:gs>
                </a:gsLst>
                <a:lin ang="18900000" scaled="1"/>
              </a:gradFill>
            </a:endParaRPr>
          </a:p>
        </p:txBody>
      </p:sp>
      <p:sp>
        <p:nvSpPr>
          <p:cNvPr id="4" name="Text Placeholder 2"/>
          <p:cNvSpPr>
            <a:spLocks noGrp="1"/>
          </p:cNvSpPr>
          <p:nvPr>
            <p:ph type="body" sz="quarter" idx="10"/>
          </p:nvPr>
        </p:nvSpPr>
        <p:spPr>
          <a:xfrm>
            <a:off x="381000" y="1262262"/>
            <a:ext cx="8382000" cy="664797"/>
          </a:xfrm>
        </p:spPr>
        <p:txBody>
          <a:bodyPr/>
          <a:lstStyle/>
          <a:p>
            <a:pPr marL="403225" indent="-403225"/>
            <a:r>
              <a:rPr lang="en-US" sz="2400" dirty="0" smtClean="0"/>
              <a:t>The Exploitability Index has helped IT professionals prioritized deployment of security updates</a:t>
            </a:r>
          </a:p>
        </p:txBody>
      </p:sp>
      <p:graphicFrame>
        <p:nvGraphicFramePr>
          <p:cNvPr id="6" name="Chart 5"/>
          <p:cNvGraphicFramePr/>
          <p:nvPr/>
        </p:nvGraphicFramePr>
        <p:xfrm>
          <a:off x="0" y="2320290"/>
          <a:ext cx="9144000" cy="453771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77282" y="2026966"/>
            <a:ext cx="8798767" cy="400110"/>
          </a:xfrm>
          <a:prstGeom prst="rect">
            <a:avLst/>
          </a:prstGeom>
          <a:noFill/>
        </p:spPr>
        <p:txBody>
          <a:bodyPr wrap="square" rtlCol="0">
            <a:spAutoFit/>
          </a:bodyPr>
          <a:lstStyle/>
          <a:p>
            <a:pPr algn="ctr"/>
            <a:r>
              <a:rPr lang="en-US" sz="2000" dirty="0" smtClean="0"/>
              <a:t>CVEs with exploits discovered within 30 days, by Exploitability Index rating, in 1H09</a:t>
            </a:r>
            <a:endParaRPr lang="en-US" sz="2000" dirty="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30997"/>
          </a:xfrm>
        </p:spPr>
        <p:txBody>
          <a:bodyPr/>
          <a:lstStyle/>
          <a:p>
            <a:r>
              <a:rPr lang="en-US" sz="3600" dirty="0" smtClean="0"/>
              <a:t>Microsoft Vulnerability Exploit Details</a:t>
            </a:r>
            <a:r>
              <a:rPr lang="en-US" sz="4000" dirty="0" smtClean="0"/>
              <a:t/>
            </a:r>
            <a:br>
              <a:rPr lang="en-US" sz="4000" dirty="0" smtClean="0"/>
            </a:br>
            <a:r>
              <a:rPr lang="en-US" sz="2400" spc="-50" dirty="0" smtClean="0">
                <a:gradFill>
                  <a:gsLst>
                    <a:gs pos="0">
                      <a:schemeClr val="accent5"/>
                    </a:gs>
                    <a:gs pos="100000">
                      <a:schemeClr val="accent5"/>
                    </a:gs>
                  </a:gsLst>
                  <a:lin ang="18900000" scaled="1"/>
                </a:gradFill>
              </a:rPr>
              <a:t>Mitigations and workarounds in security bulletins</a:t>
            </a:r>
            <a:endParaRPr lang="en-US" sz="2800" dirty="0"/>
          </a:p>
        </p:txBody>
      </p:sp>
      <p:sp>
        <p:nvSpPr>
          <p:cNvPr id="4" name="TextBox 3"/>
          <p:cNvSpPr txBox="1"/>
          <p:nvPr/>
        </p:nvSpPr>
        <p:spPr>
          <a:xfrm>
            <a:off x="1519121" y="1971793"/>
            <a:ext cx="6537559" cy="400110"/>
          </a:xfrm>
          <a:prstGeom prst="rect">
            <a:avLst/>
          </a:prstGeom>
          <a:noFill/>
        </p:spPr>
        <p:txBody>
          <a:bodyPr wrap="none" rtlCol="0">
            <a:spAutoFit/>
          </a:bodyPr>
          <a:lstStyle/>
          <a:p>
            <a:r>
              <a:rPr lang="en-US" sz="2000" dirty="0" smtClean="0"/>
              <a:t>Workaround and mitigation status for 1H09 security bulletins</a:t>
            </a:r>
            <a:endParaRPr lang="en-US" sz="2000" dirty="0"/>
          </a:p>
        </p:txBody>
      </p:sp>
      <p:graphicFrame>
        <p:nvGraphicFramePr>
          <p:cNvPr id="6" name="Chart 5"/>
          <p:cNvGraphicFramePr/>
          <p:nvPr/>
        </p:nvGraphicFramePr>
        <p:xfrm>
          <a:off x="0" y="2585720"/>
          <a:ext cx="9144000" cy="427228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2"/>
          <p:cNvSpPr>
            <a:spLocks noGrp="1"/>
          </p:cNvSpPr>
          <p:nvPr>
            <p:ph type="body" sz="quarter" idx="10"/>
          </p:nvPr>
        </p:nvSpPr>
        <p:spPr>
          <a:xfrm>
            <a:off x="362339" y="1168956"/>
            <a:ext cx="8382000" cy="664797"/>
          </a:xfrm>
        </p:spPr>
        <p:txBody>
          <a:bodyPr/>
          <a:lstStyle/>
          <a:p>
            <a:pPr marL="403225" indent="-403225"/>
            <a:r>
              <a:rPr lang="en-US" sz="2400" dirty="0" smtClean="0"/>
              <a:t>Microsoft gives workaround, mitigation or attack surface reduction advice where possible</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86397"/>
          </a:xfrm>
        </p:spPr>
        <p:txBody>
          <a:bodyPr/>
          <a:lstStyle/>
          <a:p>
            <a:r>
              <a:rPr lang="en-US" sz="3600" dirty="0" smtClean="0"/>
              <a:t>Update Service Usage Over Time</a:t>
            </a:r>
            <a:r>
              <a:rPr lang="en-US" sz="4000" dirty="0" smtClean="0"/>
              <a:t/>
            </a:r>
            <a:br>
              <a:rPr lang="en-US" sz="4000" dirty="0" smtClean="0"/>
            </a:br>
            <a:r>
              <a:rPr lang="en-US" sz="2800" spc="-50" dirty="0" smtClean="0">
                <a:gradFill>
                  <a:gsLst>
                    <a:gs pos="0">
                      <a:schemeClr val="accent5"/>
                    </a:gs>
                    <a:gs pos="100000">
                      <a:schemeClr val="accent5"/>
                    </a:gs>
                  </a:gsLst>
                  <a:lin ang="18900000" scaled="1"/>
                </a:gradFill>
              </a:rPr>
              <a:t>Microsoft Update and Windows Update</a:t>
            </a:r>
            <a:endParaRPr lang="en-US" sz="4000" spc="-50" dirty="0">
              <a:gradFill>
                <a:gsLst>
                  <a:gs pos="0">
                    <a:schemeClr val="accent5"/>
                  </a:gs>
                  <a:gs pos="100000">
                    <a:schemeClr val="accent5"/>
                  </a:gs>
                </a:gsLst>
                <a:lin ang="18900000" scaled="1"/>
              </a:gradFill>
            </a:endParaRPr>
          </a:p>
        </p:txBody>
      </p:sp>
      <p:graphicFrame>
        <p:nvGraphicFramePr>
          <p:cNvPr id="5" name="Chart 4"/>
          <p:cNvGraphicFramePr/>
          <p:nvPr/>
        </p:nvGraphicFramePr>
        <p:xfrm>
          <a:off x="0" y="2994660"/>
          <a:ext cx="9144000" cy="38633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Placeholder 2"/>
          <p:cNvSpPr>
            <a:spLocks noGrp="1"/>
          </p:cNvSpPr>
          <p:nvPr>
            <p:ph type="body" sz="quarter" idx="10"/>
          </p:nvPr>
        </p:nvSpPr>
        <p:spPr>
          <a:xfrm>
            <a:off x="381000" y="1411552"/>
            <a:ext cx="8382000" cy="1071062"/>
          </a:xfrm>
        </p:spPr>
        <p:txBody>
          <a:bodyPr/>
          <a:lstStyle/>
          <a:p>
            <a:pPr marL="403225" indent="-403225"/>
            <a:r>
              <a:rPr lang="en-US" sz="2400" dirty="0" smtClean="0"/>
              <a:t>Adoption of Microsoft Update has risen significantly</a:t>
            </a:r>
          </a:p>
          <a:p>
            <a:pPr marL="403225" indent="-403225"/>
            <a:r>
              <a:rPr lang="en-US" sz="2400" dirty="0" smtClean="0"/>
              <a:t>Microsoft Update provides a more comprehensive solution than Windows Update alone</a:t>
            </a:r>
          </a:p>
        </p:txBody>
      </p:sp>
      <p:sp>
        <p:nvSpPr>
          <p:cNvPr id="6" name="TextBox 5"/>
          <p:cNvSpPr txBox="1"/>
          <p:nvPr/>
        </p:nvSpPr>
        <p:spPr>
          <a:xfrm>
            <a:off x="205274" y="2523232"/>
            <a:ext cx="8378890" cy="400110"/>
          </a:xfrm>
          <a:prstGeom prst="rect">
            <a:avLst/>
          </a:prstGeom>
          <a:noFill/>
        </p:spPr>
        <p:txBody>
          <a:bodyPr wrap="square" rtlCol="0">
            <a:spAutoFit/>
          </a:bodyPr>
          <a:lstStyle/>
          <a:p>
            <a:r>
              <a:rPr lang="en-US" sz="2000" dirty="0" smtClean="0"/>
              <a:t>Usage of Windows Update &amp; Microsoft Update indexed to 2H05 total usage</a:t>
            </a:r>
            <a:endParaRPr lang="en-US" sz="2000" dirty="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86397"/>
          </a:xfrm>
        </p:spPr>
        <p:txBody>
          <a:bodyPr/>
          <a:lstStyle/>
          <a:p>
            <a:r>
              <a:rPr lang="en-US" sz="3600" dirty="0" smtClean="0"/>
              <a:t>Update Service Usage Impact</a:t>
            </a:r>
            <a:br>
              <a:rPr lang="en-US" sz="3600" dirty="0" smtClean="0"/>
            </a:br>
            <a:r>
              <a:rPr lang="en-US" sz="2800" spc="-50" dirty="0" smtClean="0">
                <a:gradFill>
                  <a:gsLst>
                    <a:gs pos="0">
                      <a:schemeClr val="accent5"/>
                    </a:gs>
                    <a:gs pos="100000">
                      <a:schemeClr val="accent5"/>
                    </a:gs>
                  </a:gsLst>
                  <a:lin ang="18900000" scaled="1"/>
                </a:gradFill>
              </a:rPr>
              <a:t>The role of automatic updating</a:t>
            </a:r>
            <a:endParaRPr lang="en-US" sz="4000" spc="-50" dirty="0">
              <a:gradFill>
                <a:gsLst>
                  <a:gs pos="0">
                    <a:schemeClr val="accent5"/>
                  </a:gs>
                  <a:gs pos="100000">
                    <a:schemeClr val="accent5"/>
                  </a:gs>
                </a:gsLst>
                <a:lin ang="18900000" scaled="1"/>
              </a:gradFill>
            </a:endParaRPr>
          </a:p>
        </p:txBody>
      </p:sp>
      <p:graphicFrame>
        <p:nvGraphicFramePr>
          <p:cNvPr id="5" name="Chart 4"/>
          <p:cNvGraphicFramePr/>
          <p:nvPr/>
        </p:nvGraphicFramePr>
        <p:xfrm>
          <a:off x="0" y="2823210"/>
          <a:ext cx="9144000" cy="403478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44614" y="2175433"/>
            <a:ext cx="8729880" cy="400110"/>
          </a:xfrm>
          <a:prstGeom prst="rect">
            <a:avLst/>
          </a:prstGeom>
          <a:noFill/>
        </p:spPr>
        <p:txBody>
          <a:bodyPr wrap="square" rtlCol="0">
            <a:spAutoFit/>
          </a:bodyPr>
          <a:lstStyle/>
          <a:p>
            <a:r>
              <a:rPr lang="en-US" sz="2000" dirty="0" smtClean="0"/>
              <a:t>Daily Windows error reports caused by Win32/</a:t>
            </a:r>
            <a:r>
              <a:rPr lang="en-US" sz="2000" dirty="0" err="1" smtClean="0"/>
              <a:t>Renos</a:t>
            </a:r>
            <a:r>
              <a:rPr lang="en-US" sz="2000" dirty="0" smtClean="0"/>
              <a:t> on Windows Vista computers</a:t>
            </a:r>
            <a:endParaRPr lang="en-US" sz="2000" dirty="0"/>
          </a:p>
        </p:txBody>
      </p:sp>
      <p:sp>
        <p:nvSpPr>
          <p:cNvPr id="6" name="Text Placeholder 2"/>
          <p:cNvSpPr>
            <a:spLocks noGrp="1"/>
          </p:cNvSpPr>
          <p:nvPr>
            <p:ph type="body" sz="quarter" idx="10"/>
          </p:nvPr>
        </p:nvSpPr>
        <p:spPr>
          <a:xfrm>
            <a:off x="371669" y="1196948"/>
            <a:ext cx="8382000" cy="997196"/>
          </a:xfrm>
        </p:spPr>
        <p:txBody>
          <a:bodyPr/>
          <a:lstStyle/>
          <a:p>
            <a:pPr marL="403225" indent="-403225"/>
            <a:r>
              <a:rPr lang="en-US" sz="2400" dirty="0" smtClean="0"/>
              <a:t>A Windows Defender signature issued via Microsoft Update had a significant and dramatic impact on Win32/</a:t>
            </a:r>
            <a:r>
              <a:rPr lang="en-US" sz="2400" dirty="0" err="1" smtClean="0"/>
              <a:t>Renos</a:t>
            </a:r>
            <a:r>
              <a:rPr lang="en-US" sz="2400" dirty="0" smtClean="0"/>
              <a:t> </a:t>
            </a:r>
            <a:r>
              <a:rPr lang="en-US" sz="2400" dirty="0" err="1" smtClean="0"/>
              <a:t>trojan</a:t>
            </a:r>
            <a:r>
              <a:rPr lang="en-US" sz="2400" dirty="0" smtClean="0"/>
              <a:t> infections</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886397"/>
          </a:xfrm>
        </p:spPr>
        <p:txBody>
          <a:bodyPr/>
          <a:lstStyle/>
          <a:p>
            <a:r>
              <a:rPr lang="en-US" sz="3600" dirty="0" smtClean="0"/>
              <a:t>Update Service Usage</a:t>
            </a:r>
            <a:r>
              <a:rPr lang="en-US" sz="4000" dirty="0" smtClean="0"/>
              <a:t/>
            </a:r>
            <a:br>
              <a:rPr lang="en-US" sz="4000" dirty="0" smtClean="0"/>
            </a:br>
            <a:r>
              <a:rPr lang="en-US" sz="2800" spc="-50" dirty="0" smtClean="0">
                <a:gradFill>
                  <a:gsLst>
                    <a:gs pos="0">
                      <a:schemeClr val="accent5"/>
                    </a:gs>
                    <a:gs pos="100000">
                      <a:schemeClr val="accent5"/>
                    </a:gs>
                  </a:gsLst>
                  <a:lin ang="18900000" scaled="1"/>
                </a:gradFill>
              </a:rPr>
              <a:t>Regional variations in update service usage</a:t>
            </a:r>
            <a:endParaRPr lang="en-US" sz="4000" spc="-50" dirty="0">
              <a:gradFill>
                <a:gsLst>
                  <a:gs pos="0">
                    <a:schemeClr val="accent5"/>
                  </a:gs>
                  <a:gs pos="100000">
                    <a:schemeClr val="accent5"/>
                  </a:gs>
                </a:gsLst>
                <a:lin ang="18900000" scaled="1"/>
              </a:gradFill>
            </a:endParaRPr>
          </a:p>
        </p:txBody>
      </p:sp>
      <p:graphicFrame>
        <p:nvGraphicFramePr>
          <p:cNvPr id="4" name="Chart 3"/>
          <p:cNvGraphicFramePr/>
          <p:nvPr/>
        </p:nvGraphicFramePr>
        <p:xfrm>
          <a:off x="0" y="3177540"/>
          <a:ext cx="9144000" cy="368046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2586914"/>
            <a:ext cx="9144000" cy="707886"/>
          </a:xfrm>
          <a:prstGeom prst="rect">
            <a:avLst/>
          </a:prstGeom>
          <a:noFill/>
        </p:spPr>
        <p:txBody>
          <a:bodyPr wrap="square" rtlCol="0">
            <a:spAutoFit/>
          </a:bodyPr>
          <a:lstStyle/>
          <a:p>
            <a:r>
              <a:rPr lang="en-US" sz="2000" dirty="0" smtClean="0"/>
              <a:t>Update service usage and software piracy rates for seven locations worldwide, relative to the United States</a:t>
            </a:r>
            <a:endParaRPr lang="en-US" sz="2000" dirty="0"/>
          </a:p>
        </p:txBody>
      </p:sp>
      <p:sp>
        <p:nvSpPr>
          <p:cNvPr id="6" name="Text Placeholder 2"/>
          <p:cNvSpPr>
            <a:spLocks noGrp="1"/>
          </p:cNvSpPr>
          <p:nvPr>
            <p:ph type="body" sz="quarter" idx="10"/>
          </p:nvPr>
        </p:nvSpPr>
        <p:spPr>
          <a:xfrm>
            <a:off x="371670" y="1206279"/>
            <a:ext cx="8382000" cy="1403461"/>
          </a:xfrm>
        </p:spPr>
        <p:txBody>
          <a:bodyPr/>
          <a:lstStyle/>
          <a:p>
            <a:pPr marL="403225" indent="-403225"/>
            <a:r>
              <a:rPr lang="en-US" sz="2400" dirty="0" smtClean="0"/>
              <a:t>Usage of Microsoft updates varies worldwide</a:t>
            </a:r>
          </a:p>
          <a:p>
            <a:pPr marL="403225" indent="-403225"/>
            <a:r>
              <a:rPr lang="en-US" sz="2400" dirty="0" smtClean="0"/>
              <a:t>Variations are due to a variety of factors including broadband Internet connectivity, software piracy and the percentage of computers in enterprise environments</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37097"/>
          </a:xfrm>
        </p:spPr>
        <p:txBody>
          <a:bodyPr/>
          <a:lstStyle/>
          <a:p>
            <a:r>
              <a:rPr lang="en-US" sz="4600" dirty="0" smtClean="0"/>
              <a:t>Centers Supporting TwC Security</a:t>
            </a:r>
            <a:endParaRPr lang="en-US" sz="4600" dirty="0"/>
          </a:p>
        </p:txBody>
      </p:sp>
      <p:sp>
        <p:nvSpPr>
          <p:cNvPr id="13" name="TextBox 12"/>
          <p:cNvSpPr txBox="1"/>
          <p:nvPr/>
        </p:nvSpPr>
        <p:spPr>
          <a:xfrm>
            <a:off x="533401" y="1046705"/>
            <a:ext cx="8136212" cy="1077218"/>
          </a:xfrm>
          <a:prstGeom prst="rect">
            <a:avLst/>
          </a:prstGeom>
          <a:noFill/>
        </p:spPr>
        <p:txBody>
          <a:bodyPr wrap="square" rtlCol="0">
            <a:spAutoFit/>
          </a:bodyPr>
          <a:lstStyle/>
          <a:p>
            <a:pPr algn="ctr"/>
            <a:r>
              <a:rPr lang="en-US" sz="2400" b="1" i="1" u="sng" dirty="0" smtClean="0">
                <a:latin typeface="+mn-lt"/>
              </a:rPr>
              <a:t>TwC Security</a:t>
            </a:r>
          </a:p>
          <a:p>
            <a:pPr algn="ctr"/>
            <a:r>
              <a:rPr lang="en-US" sz="2000" b="1" dirty="0" smtClean="0">
                <a:latin typeface="+mn-lt"/>
              </a:rPr>
              <a:t>Protecting Microsoft customers throughout the entire life cycle</a:t>
            </a:r>
          </a:p>
          <a:p>
            <a:pPr algn="ctr"/>
            <a:r>
              <a:rPr lang="en-US" sz="2000" i="1" dirty="0" smtClean="0">
                <a:latin typeface="+mn-lt"/>
              </a:rPr>
              <a:t>(in development, deployment and operations)</a:t>
            </a:r>
            <a:endParaRPr lang="en-US" sz="2000" i="1" dirty="0">
              <a:latin typeface="+mn-lt"/>
            </a:endParaRPr>
          </a:p>
        </p:txBody>
      </p:sp>
      <p:grpSp>
        <p:nvGrpSpPr>
          <p:cNvPr id="3" name="Group 19"/>
          <p:cNvGrpSpPr/>
          <p:nvPr/>
        </p:nvGrpSpPr>
        <p:grpSpPr>
          <a:xfrm>
            <a:off x="6330931" y="2336799"/>
            <a:ext cx="2667000" cy="3909437"/>
            <a:chOff x="6324581" y="2571749"/>
            <a:chExt cx="2667000" cy="3909437"/>
          </a:xfrm>
        </p:grpSpPr>
        <p:sp>
          <p:nvSpPr>
            <p:cNvPr id="12" name="Rounded Rectangle 11"/>
            <p:cNvSpPr/>
            <p:nvPr/>
          </p:nvSpPr>
          <p:spPr>
            <a:xfrm>
              <a:off x="6324581" y="2571749"/>
              <a:ext cx="2667000" cy="3909437"/>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t"/>
            <a:lstStyle/>
            <a:p>
              <a:pPr algn="ctr"/>
              <a:r>
                <a:rPr lang="en-US" sz="2000" dirty="0" smtClean="0">
                  <a:solidFill>
                    <a:schemeClr val="tx1"/>
                  </a:solidFill>
                  <a:effectLst>
                    <a:outerShdw blurRad="38100" dist="38100" dir="2700000" algn="tl">
                      <a:srgbClr val="000000">
                        <a:alpha val="43137"/>
                      </a:srgbClr>
                    </a:outerShdw>
                  </a:effectLst>
                </a:rPr>
                <a:t>Microsoft Security Engineering Center (MSEC)</a:t>
              </a:r>
            </a:p>
          </p:txBody>
        </p:sp>
        <p:sp>
          <p:nvSpPr>
            <p:cNvPr id="10" name="Rounded Rectangle 9"/>
            <p:cNvSpPr/>
            <p:nvPr/>
          </p:nvSpPr>
          <p:spPr>
            <a:xfrm>
              <a:off x="6399120" y="4705143"/>
              <a:ext cx="2516279" cy="45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t"/>
            <a:lstStyle/>
            <a:p>
              <a:pPr algn="ctr"/>
              <a:r>
                <a:rPr lang="en-US" sz="2000" dirty="0" smtClean="0">
                  <a:effectLst>
                    <a:outerShdw blurRad="38100" dist="38100" dir="2700000" algn="tl">
                      <a:srgbClr val="000000">
                        <a:alpha val="43137"/>
                      </a:srgbClr>
                    </a:outerShdw>
                  </a:effectLst>
                </a:rPr>
                <a:t>Security Assurance </a:t>
              </a:r>
              <a:endParaRPr lang="en-US" sz="2000" i="1" dirty="0" smtClean="0">
                <a:effectLst>
                  <a:outerShdw blurRad="38100" dist="38100" dir="2700000" algn="tl">
                    <a:srgbClr val="000000">
                      <a:alpha val="43137"/>
                    </a:srgbClr>
                  </a:outerShdw>
                </a:effectLst>
              </a:endParaRPr>
            </a:p>
          </p:txBody>
        </p:sp>
        <p:sp>
          <p:nvSpPr>
            <p:cNvPr id="14" name="Rounded Rectangle 13"/>
            <p:cNvSpPr/>
            <p:nvPr/>
          </p:nvSpPr>
          <p:spPr>
            <a:xfrm>
              <a:off x="6399120" y="5251450"/>
              <a:ext cx="2516279" cy="45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000" dirty="0" smtClean="0">
                  <a:effectLst>
                    <a:outerShdw blurRad="38100" dist="38100" dir="2700000" algn="tl">
                      <a:srgbClr val="000000">
                        <a:alpha val="43137"/>
                      </a:srgbClr>
                    </a:outerShdw>
                  </a:effectLst>
                </a:rPr>
                <a:t>Security Science</a:t>
              </a:r>
              <a:endParaRPr lang="en-US" sz="2000" i="1" dirty="0" smtClean="0">
                <a:effectLst>
                  <a:outerShdw blurRad="38100" dist="38100" dir="2700000" algn="tl">
                    <a:srgbClr val="000000">
                      <a:alpha val="43137"/>
                    </a:srgbClr>
                  </a:outerShdw>
                </a:effectLst>
              </a:endParaRPr>
            </a:p>
          </p:txBody>
        </p:sp>
        <p:sp>
          <p:nvSpPr>
            <p:cNvPr id="15" name="Rounded Rectangle 14"/>
            <p:cNvSpPr/>
            <p:nvPr/>
          </p:nvSpPr>
          <p:spPr>
            <a:xfrm>
              <a:off x="6399121" y="4158836"/>
              <a:ext cx="2526467" cy="45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t"/>
            <a:lstStyle/>
            <a:p>
              <a:pPr algn="ctr"/>
              <a:r>
                <a:rPr lang="en-US" sz="2000" dirty="0" smtClean="0">
                  <a:effectLst>
                    <a:outerShdw blurRad="38100" dist="38100" dir="2700000" algn="tl">
                      <a:srgbClr val="000000">
                        <a:alpha val="43137"/>
                      </a:srgbClr>
                    </a:outerShdw>
                  </a:effectLst>
                </a:rPr>
                <a:t>SDL </a:t>
              </a:r>
            </a:p>
          </p:txBody>
        </p:sp>
      </p:grpSp>
      <p:sp>
        <p:nvSpPr>
          <p:cNvPr id="21" name="Rounded Rectangle 20"/>
          <p:cNvSpPr/>
          <p:nvPr/>
        </p:nvSpPr>
        <p:spPr>
          <a:xfrm>
            <a:off x="152400" y="5165840"/>
            <a:ext cx="2590800" cy="11430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t"/>
          <a:lstStyle/>
          <a:p>
            <a:pPr algn="ctr"/>
            <a:r>
              <a:rPr lang="en-US" sz="2000" dirty="0" smtClean="0">
                <a:solidFill>
                  <a:schemeClr val="tx1"/>
                </a:solidFill>
                <a:effectLst>
                  <a:outerShdw blurRad="38100" dist="38100" dir="2700000" algn="tl">
                    <a:srgbClr val="000000">
                      <a:alpha val="43137"/>
                    </a:srgbClr>
                  </a:outerShdw>
                </a:effectLst>
              </a:rPr>
              <a:t>Microsoft Malware Protection Center (MMPC)</a:t>
            </a:r>
          </a:p>
        </p:txBody>
      </p:sp>
      <p:sp>
        <p:nvSpPr>
          <p:cNvPr id="22" name="Rounded Rectangle 21"/>
          <p:cNvSpPr/>
          <p:nvPr/>
        </p:nvSpPr>
        <p:spPr>
          <a:xfrm>
            <a:off x="178674" y="2153817"/>
            <a:ext cx="2511705" cy="2971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t"/>
          <a:lstStyle/>
          <a:p>
            <a:pPr algn="ctr"/>
            <a:r>
              <a:rPr lang="en-US" sz="2000" dirty="0" smtClean="0">
                <a:solidFill>
                  <a:schemeClr val="bg1"/>
                </a:solidFill>
                <a:effectLst>
                  <a:outerShdw blurRad="38100" dist="38100" dir="2700000" algn="tl">
                    <a:srgbClr val="000000">
                      <a:alpha val="43137"/>
                    </a:srgbClr>
                  </a:outerShdw>
                </a:effectLst>
              </a:rPr>
              <a:t>Microsoft  Security Response Center</a:t>
            </a:r>
          </a:p>
          <a:p>
            <a:pPr algn="ctr"/>
            <a:r>
              <a:rPr lang="en-US" sz="2000" dirty="0" smtClean="0">
                <a:solidFill>
                  <a:schemeClr val="bg1"/>
                </a:solidFill>
                <a:effectLst>
                  <a:outerShdw blurRad="38100" dist="38100" dir="2700000" algn="tl">
                    <a:srgbClr val="000000">
                      <a:alpha val="43137"/>
                    </a:srgbClr>
                  </a:outerShdw>
                </a:effectLst>
              </a:rPr>
              <a:t>(MSRC)</a:t>
            </a:r>
          </a:p>
        </p:txBody>
      </p:sp>
      <p:sp>
        <p:nvSpPr>
          <p:cNvPr id="23" name="Rounded Rectangle 22"/>
          <p:cNvSpPr/>
          <p:nvPr/>
        </p:nvSpPr>
        <p:spPr>
          <a:xfrm>
            <a:off x="200609" y="4334912"/>
            <a:ext cx="2438400" cy="533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t"/>
          <a:lstStyle/>
          <a:p>
            <a:pPr algn="ctr"/>
            <a:r>
              <a:rPr lang="en-US" sz="2000" dirty="0" smtClean="0">
                <a:solidFill>
                  <a:schemeClr val="bg1"/>
                </a:solidFill>
                <a:effectLst>
                  <a:outerShdw blurRad="38100" dist="38100" dir="2700000" algn="tl">
                    <a:srgbClr val="000000">
                      <a:alpha val="43137"/>
                    </a:srgbClr>
                  </a:outerShdw>
                </a:effectLst>
              </a:rPr>
              <a:t>MSRC Engineering</a:t>
            </a:r>
          </a:p>
        </p:txBody>
      </p:sp>
      <p:sp>
        <p:nvSpPr>
          <p:cNvPr id="18" name="Rounded Rectangle 17"/>
          <p:cNvSpPr/>
          <p:nvPr/>
        </p:nvSpPr>
        <p:spPr>
          <a:xfrm>
            <a:off x="200609" y="3785600"/>
            <a:ext cx="2438400" cy="533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t"/>
          <a:lstStyle/>
          <a:p>
            <a:pPr algn="ctr"/>
            <a:r>
              <a:rPr lang="en-US" sz="2000" dirty="0" smtClean="0">
                <a:solidFill>
                  <a:schemeClr val="bg1"/>
                </a:solidFill>
                <a:effectLst>
                  <a:outerShdw blurRad="38100" dist="38100" dir="2700000" algn="tl">
                    <a:srgbClr val="000000">
                      <a:alpha val="43137"/>
                    </a:srgbClr>
                  </a:outerShdw>
                </a:effectLst>
              </a:rPr>
              <a:t>MSRC Ops </a:t>
            </a:r>
          </a:p>
        </p:txBody>
      </p:sp>
      <p:sp>
        <p:nvSpPr>
          <p:cNvPr id="19" name="Rounded Rectangle 18"/>
          <p:cNvSpPr/>
          <p:nvPr/>
        </p:nvSpPr>
        <p:spPr>
          <a:xfrm>
            <a:off x="200609" y="3256384"/>
            <a:ext cx="2438400" cy="533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t"/>
          <a:lstStyle/>
          <a:p>
            <a:pPr algn="ctr"/>
            <a:r>
              <a:rPr lang="en-US" sz="2000" dirty="0" err="1" smtClean="0">
                <a:solidFill>
                  <a:schemeClr val="bg1"/>
                </a:solidFill>
                <a:effectLst>
                  <a:outerShdw blurRad="38100" dist="38100" dir="2700000" algn="tl">
                    <a:srgbClr val="000000">
                      <a:alpha val="43137"/>
                    </a:srgbClr>
                  </a:outerShdw>
                </a:effectLst>
              </a:rPr>
              <a:t>EcoStrat</a:t>
            </a:r>
            <a:r>
              <a:rPr lang="en-US" sz="2000" dirty="0" smtClean="0">
                <a:effectLst>
                  <a:outerShdw blurRad="38100" dist="38100" dir="2700000" algn="tl">
                    <a:srgbClr val="000000">
                      <a:alpha val="43137"/>
                    </a:srgbClr>
                  </a:outerShdw>
                </a:effectLst>
              </a:rPr>
              <a:t> </a:t>
            </a:r>
          </a:p>
        </p:txBody>
      </p:sp>
      <p:pic>
        <p:nvPicPr>
          <p:cNvPr id="1026" name="Picture 2" descr="\\eventsql\dvd\Online_ART\DVD_ART35\Artwork_Imagery\Icons - Illustrations\_WINDOWS VISTA ICONS\Windows Vista Start Button.png"/>
          <p:cNvPicPr>
            <a:picLocks noChangeAspect="1" noChangeArrowheads="1"/>
          </p:cNvPicPr>
          <p:nvPr/>
        </p:nvPicPr>
        <p:blipFill>
          <a:blip r:embed="rId3" cstate="print"/>
          <a:srcRect/>
          <a:stretch>
            <a:fillRect/>
          </a:stretch>
        </p:blipFill>
        <p:spPr bwMode="auto">
          <a:xfrm>
            <a:off x="3475853" y="3002691"/>
            <a:ext cx="1904562" cy="1900753"/>
          </a:xfrm>
          <a:prstGeom prst="rect">
            <a:avLst/>
          </a:prstGeom>
          <a:noFill/>
        </p:spPr>
      </p:pic>
      <p:pic>
        <p:nvPicPr>
          <p:cNvPr id="27" name="Picture 8" descr="D:\DVD_ART34\Artwork_Imagery\Shapes\Arrows\Curved\seamless computing arrows blue.png"/>
          <p:cNvPicPr>
            <a:picLocks noChangeAspect="1" noChangeArrowheads="1"/>
          </p:cNvPicPr>
          <p:nvPr/>
        </p:nvPicPr>
        <p:blipFill>
          <a:blip r:embed="rId4" cstate="print"/>
          <a:srcRect/>
          <a:stretch>
            <a:fillRect/>
          </a:stretch>
        </p:blipFill>
        <p:spPr bwMode="auto">
          <a:xfrm>
            <a:off x="2809884" y="1977081"/>
            <a:ext cx="3454992" cy="3873779"/>
          </a:xfrm>
          <a:prstGeom prst="rect">
            <a:avLst/>
          </a:prstGeom>
          <a:noFill/>
          <a:effectLst>
            <a:glow rad="63500">
              <a:schemeClr val="accent2">
                <a:satMod val="175000"/>
                <a:alpha val="40000"/>
              </a:schemeClr>
            </a:glow>
          </a:effectLst>
        </p:spPr>
      </p:pic>
      <p:sp>
        <p:nvSpPr>
          <p:cNvPr id="32" name="TextBox 31"/>
          <p:cNvSpPr txBox="1"/>
          <p:nvPr/>
        </p:nvSpPr>
        <p:spPr>
          <a:xfrm>
            <a:off x="3700011" y="2364852"/>
            <a:ext cx="1397114" cy="400110"/>
          </a:xfrm>
          <a:prstGeom prst="rect">
            <a:avLst/>
          </a:prstGeom>
          <a:noFill/>
        </p:spPr>
        <p:txBody>
          <a:bodyPr wrap="none" rtlCol="0">
            <a:spAutoFit/>
          </a:bodyPr>
          <a:lstStyle/>
          <a:p>
            <a:r>
              <a:rPr lang="en-US" sz="2000" b="1" dirty="0" smtClean="0">
                <a:effectLst>
                  <a:outerShdw blurRad="38100" dist="38100" dir="2700000" algn="tl">
                    <a:srgbClr val="000000">
                      <a:alpha val="43137"/>
                    </a:srgbClr>
                  </a:outerShdw>
                </a:effectLst>
                <a:latin typeface="+mj-lt"/>
              </a:rPr>
              <a:t>Conception</a:t>
            </a:r>
            <a:endParaRPr lang="en-US" sz="2000" b="1" dirty="0">
              <a:effectLst>
                <a:outerShdw blurRad="38100" dist="38100" dir="2700000" algn="tl">
                  <a:srgbClr val="000000">
                    <a:alpha val="43137"/>
                  </a:srgbClr>
                </a:outerShdw>
              </a:effectLst>
              <a:latin typeface="+mj-lt"/>
            </a:endParaRPr>
          </a:p>
        </p:txBody>
      </p:sp>
      <p:sp>
        <p:nvSpPr>
          <p:cNvPr id="7" name="TextBox 6"/>
          <p:cNvSpPr txBox="1"/>
          <p:nvPr/>
        </p:nvSpPr>
        <p:spPr>
          <a:xfrm>
            <a:off x="3905957" y="5351068"/>
            <a:ext cx="1006429" cy="400110"/>
          </a:xfrm>
          <a:prstGeom prst="rect">
            <a:avLst/>
          </a:prstGeom>
          <a:noFill/>
        </p:spPr>
        <p:txBody>
          <a:bodyPr wrap="none" rtlCol="0">
            <a:spAutoFit/>
          </a:bodyPr>
          <a:lstStyle/>
          <a:p>
            <a:r>
              <a:rPr lang="en-US" sz="2000" b="1" dirty="0" smtClean="0">
                <a:effectLst>
                  <a:outerShdw blurRad="38100" dist="38100" dir="2700000" algn="tl">
                    <a:srgbClr val="000000">
                      <a:alpha val="43137"/>
                    </a:srgbClr>
                  </a:outerShdw>
                </a:effectLst>
                <a:latin typeface="+mj-lt"/>
              </a:rPr>
              <a:t>Release</a:t>
            </a:r>
            <a:endParaRPr lang="en-US" sz="2000" b="1" dirty="0">
              <a:effectLst>
                <a:outerShdw blurRad="38100" dist="38100" dir="2700000" algn="tl">
                  <a:srgbClr val="000000">
                    <a:alpha val="43137"/>
                  </a:srgbClr>
                </a:outerShdw>
              </a:effectLst>
              <a:latin typeface="+mj-lt"/>
            </a:endParaRPr>
          </a:p>
        </p:txBody>
      </p:sp>
      <p:sp>
        <p:nvSpPr>
          <p:cNvPr id="24" name="TextBox 23"/>
          <p:cNvSpPr txBox="1"/>
          <p:nvPr/>
        </p:nvSpPr>
        <p:spPr>
          <a:xfrm>
            <a:off x="3148961" y="3548520"/>
            <a:ext cx="2407731" cy="400110"/>
          </a:xfrm>
          <a:prstGeom prst="rect">
            <a:avLst/>
          </a:prstGeom>
          <a:noFill/>
        </p:spPr>
        <p:txBody>
          <a:bodyPr wrap="square" rtlCol="0">
            <a:spAutoFit/>
          </a:bodyPr>
          <a:lstStyle/>
          <a:p>
            <a:pPr algn="ctr"/>
            <a:r>
              <a:rPr lang="en-US" sz="2000" b="1" dirty="0" smtClean="0">
                <a:gradFill>
                  <a:gsLst>
                    <a:gs pos="0">
                      <a:schemeClr val="tx1"/>
                    </a:gs>
                    <a:gs pos="100000">
                      <a:schemeClr val="tx1"/>
                    </a:gs>
                  </a:gsLst>
                  <a:lin ang="5400000" scaled="0"/>
                </a:gradFill>
                <a:effectLst>
                  <a:outerShdw blurRad="38100" dist="38100" dir="2700000" algn="tl">
                    <a:srgbClr val="000000">
                      <a:alpha val="43137"/>
                    </a:srgbClr>
                  </a:outerShdw>
                </a:effectLst>
              </a:rPr>
              <a:t>Product Life Cycle</a:t>
            </a:r>
          </a:p>
        </p:txBody>
      </p:sp>
      <p:pic>
        <p:nvPicPr>
          <p:cNvPr id="33" name="Picture 2" descr="D:\DVD_ART34\Artwork_Imagery\Icons - Illustrations\_WINDOWS VISTA ICONS\Security windows secure safe.png"/>
          <p:cNvPicPr>
            <a:picLocks noChangeAspect="1" noChangeArrowheads="1"/>
          </p:cNvPicPr>
          <p:nvPr/>
        </p:nvPicPr>
        <p:blipFill>
          <a:blip r:embed="rId5" cstate="print"/>
          <a:srcRect/>
          <a:stretch>
            <a:fillRect/>
          </a:stretch>
        </p:blipFill>
        <p:spPr bwMode="auto">
          <a:xfrm>
            <a:off x="2796745" y="4617308"/>
            <a:ext cx="1219200" cy="1219200"/>
          </a:xfrm>
          <a:prstGeom prst="rect">
            <a:avLst/>
          </a:prstGeom>
          <a:noFill/>
        </p:spPr>
      </p:pic>
      <p:pic>
        <p:nvPicPr>
          <p:cNvPr id="34" name="Picture 2" descr="D:\DVD_ART34\Artwork_Imagery\Icons - Illustrations\_WINDOWS VISTA ICONS\Security windows secure safe.png"/>
          <p:cNvPicPr>
            <a:picLocks noChangeAspect="1" noChangeArrowheads="1"/>
          </p:cNvPicPr>
          <p:nvPr/>
        </p:nvPicPr>
        <p:blipFill>
          <a:blip r:embed="rId5" cstate="print"/>
          <a:srcRect/>
          <a:stretch>
            <a:fillRect/>
          </a:stretch>
        </p:blipFill>
        <p:spPr bwMode="auto">
          <a:xfrm>
            <a:off x="4998308" y="2271585"/>
            <a:ext cx="838200" cy="8382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22" presetClass="entr" presetSubtype="8"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a:xfrm>
            <a:off x="381000" y="230188"/>
            <a:ext cx="8382000" cy="886397"/>
          </a:xfrm>
        </p:spPr>
        <p:txBody>
          <a:bodyPr/>
          <a:lstStyle/>
          <a:p>
            <a:r>
              <a:rPr lang="en-US" sz="3600" dirty="0" smtClean="0"/>
              <a:t>Microsoft Update Services</a:t>
            </a:r>
            <a:br>
              <a:rPr lang="en-US" sz="3600" dirty="0" smtClean="0"/>
            </a:br>
            <a:r>
              <a:rPr lang="en-US" sz="2800" spc="-50" dirty="0" smtClean="0">
                <a:gradFill>
                  <a:gsLst>
                    <a:gs pos="0">
                      <a:schemeClr val="accent5"/>
                    </a:gs>
                    <a:gs pos="100000">
                      <a:schemeClr val="accent5"/>
                    </a:gs>
                  </a:gsLst>
                  <a:lin ang="18900000" scaled="1"/>
                </a:gradFill>
              </a:rPr>
              <a:t>Myths and facts – read this when you download the SIR!</a:t>
            </a:r>
            <a:endParaRPr lang="en-US" sz="4000" spc="-50" dirty="0">
              <a:gradFill>
                <a:gsLst>
                  <a:gs pos="0">
                    <a:schemeClr val="accent5"/>
                  </a:gs>
                  <a:gs pos="100000">
                    <a:schemeClr val="accent5"/>
                  </a:gs>
                </a:gsLst>
                <a:lin ang="18900000" scaled="1"/>
              </a:gradFill>
            </a:endParaRPr>
          </a:p>
        </p:txBody>
      </p:sp>
      <p:graphicFrame>
        <p:nvGraphicFramePr>
          <p:cNvPr id="5" name="Table 4"/>
          <p:cNvGraphicFramePr>
            <a:graphicFrameLocks noGrp="1"/>
          </p:cNvGraphicFramePr>
          <p:nvPr/>
        </p:nvGraphicFramePr>
        <p:xfrm>
          <a:off x="251459" y="1419820"/>
          <a:ext cx="8698231" cy="5301020"/>
        </p:xfrm>
        <a:graphic>
          <a:graphicData uri="http://schemas.openxmlformats.org/drawingml/2006/table">
            <a:tbl>
              <a:tblPr firstRow="1" bandRow="1">
                <a:tableStyleId>{5C22544A-7EE6-4342-B048-85BDC9FD1C3A}</a:tableStyleId>
              </a:tblPr>
              <a:tblGrid>
                <a:gridCol w="3125745"/>
                <a:gridCol w="5572486"/>
              </a:tblGrid>
              <a:tr h="560477">
                <a:tc>
                  <a:txBody>
                    <a:bodyPr/>
                    <a:lstStyle/>
                    <a:p>
                      <a:pPr marL="0" marR="0" algn="ctr">
                        <a:lnSpc>
                          <a:spcPct val="115000"/>
                        </a:lnSpc>
                        <a:spcBef>
                          <a:spcPts val="0"/>
                        </a:spcBef>
                        <a:spcAft>
                          <a:spcPts val="0"/>
                        </a:spcAft>
                      </a:pPr>
                      <a:r>
                        <a:rPr lang="en-US" sz="1400" dirty="0" smtClean="0">
                          <a:solidFill>
                            <a:schemeClr val="tx1"/>
                          </a:solidFill>
                          <a:effectLst>
                            <a:outerShdw blurRad="38100" dist="38100" dir="2700000" algn="tl">
                              <a:srgbClr val="000000">
                                <a:alpha val="43137"/>
                              </a:srgbClr>
                            </a:outerShdw>
                          </a:effectLst>
                          <a:latin typeface="+mj-lt"/>
                        </a:rPr>
                        <a:t>Myth</a:t>
                      </a:r>
                      <a:endParaRPr lang="en-US" sz="14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c>
                  <a:txBody>
                    <a:bodyPr/>
                    <a:lstStyle/>
                    <a:p>
                      <a:pPr marL="0" marR="0" algn="ctr">
                        <a:lnSpc>
                          <a:spcPct val="115000"/>
                        </a:lnSpc>
                        <a:spcBef>
                          <a:spcPts val="0"/>
                        </a:spcBef>
                        <a:spcAft>
                          <a:spcPts val="0"/>
                        </a:spcAft>
                      </a:pPr>
                      <a:r>
                        <a:rPr lang="en-US" sz="1400" dirty="0" smtClean="0">
                          <a:solidFill>
                            <a:schemeClr val="tx1"/>
                          </a:solidFill>
                          <a:effectLst>
                            <a:outerShdw blurRad="38100" dist="38100" dir="2700000" algn="tl">
                              <a:srgbClr val="000000">
                                <a:alpha val="43137"/>
                              </a:srgbClr>
                            </a:outerShdw>
                          </a:effectLst>
                          <a:latin typeface="+mj-lt"/>
                        </a:rPr>
                        <a:t>Fact</a:t>
                      </a:r>
                      <a:endParaRPr lang="en-US" sz="1400" dirty="0">
                        <a:solidFill>
                          <a:schemeClr val="tx1"/>
                        </a:solidFill>
                        <a:effectLst>
                          <a:outerShdw blurRad="38100" dist="38100" dir="2700000" algn="tl">
                            <a:srgbClr val="000000">
                              <a:alpha val="43137"/>
                            </a:srgbClr>
                          </a:outerShdw>
                        </a:effectLst>
                        <a:latin typeface="+mj-lt"/>
                        <a:ea typeface="SimSun"/>
                        <a:cs typeface="Times New Roman"/>
                      </a:endParaRPr>
                    </a:p>
                  </a:txBody>
                  <a:tcPr marL="27762" marR="27762"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alpha val="75000"/>
                      </a:schemeClr>
                    </a:solidFill>
                  </a:tcPr>
                </a:tc>
              </a:tr>
              <a:tr h="1101338">
                <a:tc>
                  <a:txBody>
                    <a:bodyPr/>
                    <a:lstStyle/>
                    <a:p>
                      <a:pPr marL="0" marR="0" algn="l">
                        <a:lnSpc>
                          <a:spcPct val="115000"/>
                        </a:lnSpc>
                        <a:spcBef>
                          <a:spcPts val="0"/>
                        </a:spcBef>
                        <a:spcAft>
                          <a:spcPts val="0"/>
                        </a:spcAft>
                      </a:pPr>
                      <a:r>
                        <a:rPr lang="en-US" sz="1200" b="0" dirty="0" smtClean="0">
                          <a:solidFill>
                            <a:schemeClr val="tx1"/>
                          </a:solidFill>
                          <a:latin typeface="+mn-lt"/>
                          <a:ea typeface="Times New Roman"/>
                          <a:cs typeface="Calibri"/>
                        </a:rPr>
                        <a:t>Anti-piracy updates</a:t>
                      </a:r>
                      <a:r>
                        <a:rPr lang="en-US" sz="1200" b="0" baseline="0" dirty="0" smtClean="0">
                          <a:solidFill>
                            <a:schemeClr val="tx1"/>
                          </a:solidFill>
                          <a:latin typeface="+mn-lt"/>
                          <a:ea typeface="Times New Roman"/>
                          <a:cs typeface="Calibri"/>
                        </a:rPr>
                        <a:t> are forcibly installed by Microsoft if users install updates through Windows Update and  Automatic Updates</a:t>
                      </a:r>
                      <a:endParaRPr lang="en-US" sz="12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200" b="0" dirty="0" smtClean="0">
                          <a:solidFill>
                            <a:schemeClr val="tx1"/>
                          </a:solidFill>
                          <a:latin typeface="+mn-lt"/>
                          <a:ea typeface="Times New Roman"/>
                          <a:cs typeface="Times New Roman"/>
                        </a:rPr>
                        <a:t>Users</a:t>
                      </a:r>
                      <a:r>
                        <a:rPr lang="en-US" sz="1200" b="0" baseline="0" dirty="0" smtClean="0">
                          <a:solidFill>
                            <a:schemeClr val="tx1"/>
                          </a:solidFill>
                          <a:latin typeface="+mn-lt"/>
                          <a:ea typeface="Times New Roman"/>
                          <a:cs typeface="Times New Roman"/>
                        </a:rPr>
                        <a:t> can , through the Windows Update or Automatic Updates control panels, choose how updates are downloaded and installed. </a:t>
                      </a:r>
                    </a:p>
                    <a:p>
                      <a:pPr marL="0" marR="0" algn="l">
                        <a:lnSpc>
                          <a:spcPct val="115000"/>
                        </a:lnSpc>
                        <a:spcBef>
                          <a:spcPts val="0"/>
                        </a:spcBef>
                        <a:spcAft>
                          <a:spcPts val="0"/>
                        </a:spcAft>
                      </a:pPr>
                      <a:r>
                        <a:rPr lang="en-US" sz="1200" b="0" dirty="0" smtClean="0">
                          <a:solidFill>
                            <a:schemeClr val="tx1"/>
                          </a:solidFill>
                          <a:latin typeface="+mn-lt"/>
                          <a:ea typeface="Calibri"/>
                          <a:cs typeface="Times New Roman"/>
                        </a:rPr>
                        <a:t>Use of the</a:t>
                      </a:r>
                      <a:r>
                        <a:rPr lang="en-US" sz="1200" b="0" baseline="0" dirty="0" smtClean="0">
                          <a:solidFill>
                            <a:schemeClr val="tx1"/>
                          </a:solidFill>
                          <a:latin typeface="+mn-lt"/>
                          <a:ea typeface="Calibri"/>
                          <a:cs typeface="Times New Roman"/>
                        </a:rPr>
                        <a:t> Windows Update and Microsoft Update Web sites (Windows XP and Windows Server 2003) is gated to require Genuine validation, but there is no  restriction on the use of Automatic Updates on the local computer</a:t>
                      </a:r>
                      <a:endParaRPr lang="en-US" sz="1200" b="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766148">
                <a:tc>
                  <a:txBody>
                    <a:bodyPr/>
                    <a:lstStyle/>
                    <a:p>
                      <a:pPr algn="l"/>
                      <a:r>
                        <a:rPr lang="en-US" sz="1200" kern="1200" baseline="0" dirty="0" smtClean="0">
                          <a:solidFill>
                            <a:schemeClr val="tx1"/>
                          </a:solidFill>
                          <a:latin typeface="+mn-lt"/>
                          <a:ea typeface="+mn-ea"/>
                          <a:cs typeface="+mn-cs"/>
                        </a:rPr>
                        <a:t>Microsoft does not offer security updates to pirated systems.</a:t>
                      </a:r>
                      <a:endParaRPr lang="en-US" sz="12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algn="l"/>
                      <a:r>
                        <a:rPr lang="en-US" sz="1200" kern="1200" baseline="0" dirty="0" smtClean="0">
                          <a:solidFill>
                            <a:schemeClr val="tx1"/>
                          </a:solidFill>
                          <a:latin typeface="+mn-lt"/>
                          <a:ea typeface="+mn-ea"/>
                          <a:cs typeface="+mn-cs"/>
                        </a:rPr>
                        <a:t>Microsoft offers all security updates for Windows and all other Microsoft</a:t>
                      </a:r>
                    </a:p>
                    <a:p>
                      <a:pPr algn="l"/>
                      <a:r>
                        <a:rPr lang="en-US" sz="1200" kern="1200" baseline="0" dirty="0" smtClean="0">
                          <a:solidFill>
                            <a:schemeClr val="tx1"/>
                          </a:solidFill>
                          <a:latin typeface="+mn-lt"/>
                          <a:ea typeface="+mn-ea"/>
                          <a:cs typeface="+mn-cs"/>
                        </a:rPr>
                        <a:t>products. They also allow all computers to install the latest service packs, update rollups, critical reliability updates, compatibility updates, and most software upgrades.</a:t>
                      </a:r>
                      <a:endParaRPr lang="en-US" sz="12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r h="1532297">
                <a:tc>
                  <a:txBody>
                    <a:bodyPr/>
                    <a:lstStyle/>
                    <a:p>
                      <a:pPr algn="l"/>
                      <a:r>
                        <a:rPr lang="en-US" sz="1200" kern="1200" baseline="0" dirty="0" smtClean="0">
                          <a:solidFill>
                            <a:schemeClr val="tx1"/>
                          </a:solidFill>
                          <a:latin typeface="+mn-lt"/>
                          <a:ea typeface="+mn-ea"/>
                          <a:cs typeface="+mn-cs"/>
                        </a:rPr>
                        <a:t>Microsoft update services scan computers for pirated software and relay personally identifiable</a:t>
                      </a:r>
                    </a:p>
                    <a:p>
                      <a:pPr algn="l"/>
                      <a:r>
                        <a:rPr lang="en-US" sz="1200" kern="1200" baseline="0" dirty="0" smtClean="0">
                          <a:solidFill>
                            <a:schemeClr val="tx1"/>
                          </a:solidFill>
                          <a:latin typeface="+mn-lt"/>
                          <a:ea typeface="+mn-ea"/>
                          <a:cs typeface="+mn-cs"/>
                        </a:rPr>
                        <a:t>information (PII) back to Microsoft for use in criminal prosecutions.</a:t>
                      </a:r>
                      <a:endParaRPr lang="en-US" sz="12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US" sz="1200" kern="1200" baseline="0" dirty="0" smtClean="0">
                          <a:solidFill>
                            <a:schemeClr val="tx1"/>
                          </a:solidFill>
                          <a:latin typeface="+mn-lt"/>
                          <a:ea typeface="+mn-ea"/>
                          <a:cs typeface="+mn-cs"/>
                        </a:rPr>
                        <a:t>Microsoft’s update services do not collect and forward personally identifiable information back to Microsoft for use in criminal prosecutions.</a:t>
                      </a:r>
                    </a:p>
                    <a:p>
                      <a:pPr algn="l"/>
                      <a:r>
                        <a:rPr lang="en-US" sz="1200" kern="1200" baseline="0" dirty="0" smtClean="0">
                          <a:solidFill>
                            <a:schemeClr val="tx1"/>
                          </a:solidFill>
                          <a:latin typeface="+mn-lt"/>
                          <a:ea typeface="+mn-ea"/>
                          <a:cs typeface="+mn-cs"/>
                        </a:rPr>
                        <a:t>To help mitigate privacy concerns, Microsoft has obtained and continues to renew third-party privacy certification for each version of the Windows update client. For more information about how privacy is protected through Windows Update, refer to the Windows Update privacy statement. </a:t>
                      </a:r>
                    </a:p>
                    <a:p>
                      <a:pPr algn="l"/>
                      <a:r>
                        <a:rPr lang="en-US" sz="1200" kern="1200" baseline="0" dirty="0" smtClean="0">
                          <a:solidFill>
                            <a:schemeClr val="tx1"/>
                          </a:solidFill>
                          <a:latin typeface="+mn-lt"/>
                          <a:ea typeface="+mn-ea"/>
                          <a:cs typeface="+mn-cs"/>
                        </a:rPr>
                        <a:t>For more information on how privacy is protected through genuine software updates, refer to the Microsoft Genuine Advantage Privacy Statement.</a:t>
                      </a:r>
                      <a:endParaRPr lang="en-US" sz="12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1340760">
                <a:tc>
                  <a:txBody>
                    <a:bodyPr/>
                    <a:lstStyle/>
                    <a:p>
                      <a:pPr algn="l"/>
                      <a:r>
                        <a:rPr lang="en-US" sz="1200" kern="1200" baseline="0" dirty="0" smtClean="0">
                          <a:solidFill>
                            <a:schemeClr val="tx1"/>
                          </a:solidFill>
                          <a:latin typeface="+mn-lt"/>
                          <a:ea typeface="+mn-ea"/>
                          <a:cs typeface="+mn-cs"/>
                        </a:rPr>
                        <a:t>Microsoft update services will cause non-genuine computers to crash more often or experience performance problems. Functionality of Windows is reduced on non-genuine computers.</a:t>
                      </a:r>
                      <a:endParaRPr lang="en-US" sz="12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c>
                  <a:txBody>
                    <a:bodyPr/>
                    <a:lstStyle/>
                    <a:p>
                      <a:pPr algn="l"/>
                      <a:r>
                        <a:rPr lang="en-US" sz="1200" kern="1200" baseline="0" dirty="0" smtClean="0">
                          <a:solidFill>
                            <a:schemeClr val="tx1"/>
                          </a:solidFill>
                          <a:latin typeface="+mn-lt"/>
                          <a:ea typeface="+mn-ea"/>
                          <a:cs typeface="+mn-cs"/>
                        </a:rPr>
                        <a:t>The functionality, reliability, or performance of non-genuine Windows based</a:t>
                      </a:r>
                    </a:p>
                    <a:p>
                      <a:pPr algn="l"/>
                      <a:r>
                        <a:rPr lang="en-US" sz="1200" kern="1200" baseline="0" dirty="0" smtClean="0">
                          <a:solidFill>
                            <a:schemeClr val="tx1"/>
                          </a:solidFill>
                          <a:latin typeface="+mn-lt"/>
                          <a:ea typeface="+mn-ea"/>
                          <a:cs typeface="+mn-cs"/>
                        </a:rPr>
                        <a:t>computers is not degraded. The following things will occur for a non-genuine computer:</a:t>
                      </a:r>
                    </a:p>
                    <a:p>
                      <a:pPr algn="l"/>
                      <a:r>
                        <a:rPr lang="en-US" sz="1200" kern="1200" baseline="0" dirty="0" smtClean="0">
                          <a:solidFill>
                            <a:schemeClr val="tx1"/>
                          </a:solidFill>
                          <a:latin typeface="+mn-lt"/>
                          <a:ea typeface="+mn-ea"/>
                          <a:cs typeface="+mn-cs"/>
                        </a:rPr>
                        <a:t>• The desktop background will be changed to the color black.</a:t>
                      </a:r>
                    </a:p>
                    <a:p>
                      <a:pPr algn="l"/>
                      <a:r>
                        <a:rPr lang="en-US" sz="1200" kern="1200" baseline="0" dirty="0" smtClean="0">
                          <a:solidFill>
                            <a:schemeClr val="tx1"/>
                          </a:solidFill>
                          <a:latin typeface="+mn-lt"/>
                          <a:ea typeface="+mn-ea"/>
                          <a:cs typeface="+mn-cs"/>
                        </a:rPr>
                        <a:t>• The user will be periodically notified that the computer is non-genuine.</a:t>
                      </a:r>
                    </a:p>
                    <a:p>
                      <a:pPr algn="l"/>
                      <a:r>
                        <a:rPr lang="en-US" sz="1200" kern="1200" baseline="0" dirty="0" smtClean="0">
                          <a:solidFill>
                            <a:schemeClr val="tx1"/>
                          </a:solidFill>
                          <a:latin typeface="+mn-lt"/>
                          <a:ea typeface="+mn-ea"/>
                          <a:cs typeface="+mn-cs"/>
                        </a:rPr>
                        <a:t>• The user may not be offered new software or less-critical (value added)</a:t>
                      </a:r>
                    </a:p>
                    <a:p>
                      <a:pPr algn="l"/>
                      <a:r>
                        <a:rPr lang="en-US" sz="1200" kern="1200" baseline="0" dirty="0" smtClean="0">
                          <a:solidFill>
                            <a:schemeClr val="tx1"/>
                          </a:solidFill>
                          <a:latin typeface="+mn-lt"/>
                          <a:ea typeface="+mn-ea"/>
                          <a:cs typeface="+mn-cs"/>
                        </a:rPr>
                        <a:t>updates that are offered to Genuine Windows-based computers.</a:t>
                      </a:r>
                      <a:endParaRPr lang="en-US" sz="1200" dirty="0">
                        <a:solidFill>
                          <a:schemeClr val="tx1"/>
                        </a:solidFill>
                        <a:latin typeface="+mn-lt"/>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5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print"/>
          <a:srcRect/>
          <a:stretch>
            <a:fillRect/>
          </a:stretch>
        </p:blipFill>
        <p:spPr bwMode="black">
          <a:xfrm>
            <a:off x="1602053" y="2787386"/>
            <a:ext cx="5939896" cy="1283229"/>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Trebuchet MS" pitchFamily="34" charset="0"/>
                <a:cs typeface="Arial" charset="0"/>
              </a:rPr>
              <a:t>© </a:t>
            </a:r>
            <a:r>
              <a:rPr lang="en-US" sz="700" dirty="0" smtClean="0">
                <a:latin typeface="Trebuchet MS" pitchFamily="34" charset="0"/>
                <a:cs typeface="Arial" charset="0"/>
              </a:rPr>
              <a:t>2008 Microsoft </a:t>
            </a:r>
            <a:r>
              <a:rPr lang="en-US" sz="700" dirty="0">
                <a:latin typeface="Trebuchet MS"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Trebuchet MS"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Trebuchet MS" pitchFamily="34" charset="0"/>
                <a:cs typeface="Arial" charset="0"/>
              </a:rPr>
            </a:br>
            <a:r>
              <a:rPr lang="en-US" sz="700" dirty="0">
                <a:latin typeface="Trebuchet MS"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
        <p:nvSpPr>
          <p:cNvPr id="3" name="Subtitle 2"/>
          <p:cNvSpPr>
            <a:spLocks noGrp="1"/>
          </p:cNvSpPr>
          <p:nvPr>
            <p:ph type="subTitle" idx="1"/>
          </p:nvPr>
        </p:nvSpPr>
        <p:spPr>
          <a:xfrm>
            <a:off x="2590437" y="5920283"/>
            <a:ext cx="3812443" cy="461665"/>
          </a:xfrm>
        </p:spPr>
        <p:txBody>
          <a:bodyPr/>
          <a:lstStyle/>
          <a:p>
            <a:r>
              <a:rPr lang="en-US" sz="2400" dirty="0" smtClean="0"/>
              <a:t>www.microsoft.com/sir</a:t>
            </a:r>
            <a:endParaRPr lang="en-US" sz="2400" dirty="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24"/>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7" name="Round Same Side Corner Rectangle 26"/>
          <p:cNvSpPr/>
          <p:nvPr/>
        </p:nvSpPr>
        <p:spPr bwMode="auto">
          <a:xfrm rot="5400000" flipV="1">
            <a:off x="5376533" y="-94332"/>
            <a:ext cx="1219200" cy="5550197"/>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3600" spc="-40" dirty="0">
                <a:gradFill>
                  <a:gsLst>
                    <a:gs pos="0">
                      <a:srgbClr val="FFFFFF"/>
                    </a:gs>
                    <a:gs pos="100000">
                      <a:srgbClr val="FFFFFF"/>
                    </a:gs>
                  </a:gsLst>
                  <a:lin ang="5400000" scaled="0"/>
                </a:gradFill>
              </a:rPr>
              <a:t>Customers submit </a:t>
            </a:r>
            <a:br>
              <a:rPr lang="en-US" sz="3600" spc="-40" dirty="0">
                <a:gradFill>
                  <a:gsLst>
                    <a:gs pos="0">
                      <a:srgbClr val="FFFFFF"/>
                    </a:gs>
                    <a:gs pos="100000">
                      <a:srgbClr val="FFFFFF"/>
                    </a:gs>
                  </a:gsLst>
                  <a:lin ang="5400000" scaled="0"/>
                </a:gradFill>
              </a:rPr>
            </a:br>
            <a:r>
              <a:rPr lang="en-US" sz="3600" spc="-40" dirty="0">
                <a:gradFill>
                  <a:gsLst>
                    <a:gs pos="0">
                      <a:srgbClr val="FFFFFF"/>
                    </a:gs>
                    <a:gs pos="100000">
                      <a:srgbClr val="FFFFFF"/>
                    </a:gs>
                  </a:gsLst>
                  <a:lin ang="5400000" scaled="0"/>
                </a:gradFill>
              </a:rPr>
              <a:t>data directly</a:t>
            </a: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grpSp>
        <p:nvGrpSpPr>
          <p:cNvPr id="3" name="Group 33"/>
          <p:cNvGrpSpPr/>
          <p:nvPr/>
        </p:nvGrpSpPr>
        <p:grpSpPr>
          <a:xfrm>
            <a:off x="0" y="3807727"/>
            <a:ext cx="9144000" cy="2995681"/>
            <a:chOff x="0" y="3807727"/>
            <a:chExt cx="9144000" cy="2995681"/>
          </a:xfrm>
        </p:grpSpPr>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grpSp>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solidFill>
                <a:schemeClr val="tx2"/>
              </a:solidFill>
            </a:endParaRPr>
          </a:p>
        </p:txBody>
      </p:sp>
      <p:sp>
        <p:nvSpPr>
          <p:cNvPr id="23" name="TextBox 22"/>
          <p:cNvSpPr txBox="1"/>
          <p:nvPr/>
        </p:nvSpPr>
        <p:spPr>
          <a:xfrm rot="18501275">
            <a:off x="329560" y="4125670"/>
            <a:ext cx="485029" cy="261610"/>
          </a:xfrm>
          <a:prstGeom prst="rect">
            <a:avLst/>
          </a:prstGeom>
          <a:noFill/>
        </p:spPr>
        <p:txBody>
          <a:bodyPr wrap="square" rtlCol="0">
            <a:spAutoFit/>
          </a:bodyPr>
          <a:lstStyle/>
          <a:p>
            <a:pPr algn="ctr"/>
            <a:endParaRPr lang="en-US" sz="1050" b="1" dirty="0">
              <a:gradFill>
                <a:gsLst>
                  <a:gs pos="45000">
                    <a:srgbClr val="000000">
                      <a:lumMod val="75000"/>
                      <a:lumOff val="25000"/>
                    </a:srgbClr>
                  </a:gs>
                  <a:gs pos="75000">
                    <a:srgbClr val="000000">
                      <a:lumMod val="75000"/>
                      <a:lumOff val="25000"/>
                    </a:srgbClr>
                  </a:gs>
                </a:gsLst>
                <a:lin ang="7800000" scaled="0"/>
              </a:gradFill>
            </a:endParaRPr>
          </a:p>
        </p:txBody>
      </p:sp>
      <p:grpSp>
        <p:nvGrpSpPr>
          <p:cNvPr id="5" name="Group 19"/>
          <p:cNvGrpSpPr/>
          <p:nvPr/>
        </p:nvGrpSpPr>
        <p:grpSpPr>
          <a:xfrm>
            <a:off x="761372" y="4331481"/>
            <a:ext cx="532590" cy="650726"/>
            <a:chOff x="2969734" y="4116884"/>
            <a:chExt cx="800010" cy="977463"/>
          </a:xfrm>
          <a:effectLst>
            <a:outerShdw blurRad="63500" sx="112000" sy="112000" algn="ctr" rotWithShape="0">
              <a:schemeClr val="tx1">
                <a:alpha val="57000"/>
              </a:schemeClr>
            </a:outerShdw>
          </a:effectLst>
        </p:grpSpPr>
        <p:pic>
          <p:nvPicPr>
            <p:cNvPr id="3075" name="Picture 3" descr="\\server3\InternalBin\Resource DVD\DVD_ART36\Artwork_Imagery\Icons - Illustrations\_ WINDOWS SERVER ICONS\Misc\building office with shadow.png"/>
            <p:cNvPicPr>
              <a:picLocks noChangeAspect="1" noChangeArrowheads="1"/>
            </p:cNvPicPr>
            <p:nvPr/>
          </p:nvPicPr>
          <p:blipFill>
            <a:blip r:embed="rId6" cstate="print"/>
            <a:srcRect/>
            <a:stretch>
              <a:fillRect/>
            </a:stretch>
          </p:blipFill>
          <p:spPr bwMode="auto">
            <a:xfrm>
              <a:off x="2969734" y="4273911"/>
              <a:ext cx="800010" cy="820436"/>
            </a:xfrm>
            <a:prstGeom prst="rect">
              <a:avLst/>
            </a:prstGeom>
            <a:noFill/>
          </p:spPr>
        </p:pic>
        <p:pic>
          <p:nvPicPr>
            <p:cNvPr id="3076" name="Picture 4" descr="\\server3\InternalBin\Resource DVD\DVD_ART36\Artwork_Imagery\Icons - Illustrations\_ MSN ICONS\MSN icon secure security safety shield.png"/>
            <p:cNvPicPr>
              <a:picLocks noChangeAspect="1" noChangeArrowheads="1"/>
            </p:cNvPicPr>
            <p:nvPr/>
          </p:nvPicPr>
          <p:blipFill>
            <a:blip r:embed="rId7" cstate="print">
              <a:duotone>
                <a:prstClr val="black"/>
                <a:srgbClr val="FFCC00">
                  <a:tint val="45000"/>
                  <a:satMod val="400000"/>
                </a:srgbClr>
              </a:duotone>
            </a:blip>
            <a:srcRect b="41485"/>
            <a:stretch>
              <a:fillRect/>
            </a:stretch>
          </p:blipFill>
          <p:spPr bwMode="auto">
            <a:xfrm>
              <a:off x="3035213" y="4116884"/>
              <a:ext cx="674148" cy="644897"/>
            </a:xfrm>
            <a:prstGeom prst="rect">
              <a:avLst/>
            </a:prstGeom>
            <a:noFill/>
            <a:effectLst>
              <a:outerShdw blurRad="50800" dist="38100" dir="8100000" algn="tr" rotWithShape="0">
                <a:prstClr val="black">
                  <a:alpha val="22000"/>
                </a:prstClr>
              </a:outerShdw>
            </a:effectLst>
          </p:spPr>
        </p:pic>
      </p:grpSp>
      <p:grpSp>
        <p:nvGrpSpPr>
          <p:cNvPr id="6" name="Group 29"/>
          <p:cNvGrpSpPr/>
          <p:nvPr/>
        </p:nvGrpSpPr>
        <p:grpSpPr>
          <a:xfrm>
            <a:off x="1063296" y="4685164"/>
            <a:ext cx="532590" cy="650726"/>
            <a:chOff x="2969734" y="4116884"/>
            <a:chExt cx="800010" cy="977463"/>
          </a:xfrm>
          <a:effectLst>
            <a:outerShdw blurRad="63500" sx="112000" sy="112000" algn="ctr" rotWithShape="0">
              <a:schemeClr val="tx1">
                <a:alpha val="57000"/>
              </a:schemeClr>
            </a:outerShdw>
          </a:effectLst>
        </p:grpSpPr>
        <p:pic>
          <p:nvPicPr>
            <p:cNvPr id="31" name="Picture 3" descr="\\server3\InternalBin\Resource DVD\DVD_ART36\Artwork_Imagery\Icons - Illustrations\_ WINDOWS SERVER ICONS\Misc\building office with shadow.png"/>
            <p:cNvPicPr>
              <a:picLocks noChangeAspect="1" noChangeArrowheads="1"/>
            </p:cNvPicPr>
            <p:nvPr/>
          </p:nvPicPr>
          <p:blipFill>
            <a:blip r:embed="rId6" cstate="print"/>
            <a:srcRect/>
            <a:stretch>
              <a:fillRect/>
            </a:stretch>
          </p:blipFill>
          <p:spPr bwMode="auto">
            <a:xfrm>
              <a:off x="2969734" y="4273911"/>
              <a:ext cx="800010" cy="820436"/>
            </a:xfrm>
            <a:prstGeom prst="rect">
              <a:avLst/>
            </a:prstGeom>
            <a:noFill/>
          </p:spPr>
        </p:pic>
        <p:pic>
          <p:nvPicPr>
            <p:cNvPr id="35" name="Picture 4" descr="\\server3\InternalBin\Resource DVD\DVD_ART36\Artwork_Imagery\Icons - Illustrations\_ MSN ICONS\MSN icon secure security safety shield.png"/>
            <p:cNvPicPr>
              <a:picLocks noChangeAspect="1" noChangeArrowheads="1"/>
            </p:cNvPicPr>
            <p:nvPr/>
          </p:nvPicPr>
          <p:blipFill>
            <a:blip r:embed="rId7" cstate="print">
              <a:duotone>
                <a:prstClr val="black"/>
                <a:srgbClr val="FFCC00">
                  <a:tint val="45000"/>
                  <a:satMod val="400000"/>
                </a:srgbClr>
              </a:duotone>
            </a:blip>
            <a:srcRect b="41485"/>
            <a:stretch>
              <a:fillRect/>
            </a:stretch>
          </p:blipFill>
          <p:spPr bwMode="auto">
            <a:xfrm>
              <a:off x="3035213" y="4116884"/>
              <a:ext cx="674148" cy="644897"/>
            </a:xfrm>
            <a:prstGeom prst="rect">
              <a:avLst/>
            </a:prstGeom>
            <a:noFill/>
            <a:effectLst>
              <a:outerShdw blurRad="50800" dist="38100" dir="8100000" algn="tr" rotWithShape="0">
                <a:prstClr val="black">
                  <a:alpha val="22000"/>
                </a:prstClr>
              </a:outerShdw>
            </a:effectLst>
          </p:spPr>
        </p:pic>
      </p:grpSp>
      <p:grpSp>
        <p:nvGrpSpPr>
          <p:cNvPr id="7" name="Group 35"/>
          <p:cNvGrpSpPr/>
          <p:nvPr/>
        </p:nvGrpSpPr>
        <p:grpSpPr>
          <a:xfrm>
            <a:off x="2003575" y="4426372"/>
            <a:ext cx="532590" cy="650726"/>
            <a:chOff x="2969734" y="4116884"/>
            <a:chExt cx="800010" cy="977463"/>
          </a:xfrm>
          <a:effectLst>
            <a:outerShdw blurRad="63500" sx="112000" sy="112000" algn="ctr" rotWithShape="0">
              <a:schemeClr val="tx1">
                <a:alpha val="57000"/>
              </a:schemeClr>
            </a:outerShdw>
          </a:effectLst>
        </p:grpSpPr>
        <p:pic>
          <p:nvPicPr>
            <p:cNvPr id="37" name="Picture 3" descr="\\server3\InternalBin\Resource DVD\DVD_ART36\Artwork_Imagery\Icons - Illustrations\_ WINDOWS SERVER ICONS\Misc\building office with shadow.png"/>
            <p:cNvPicPr>
              <a:picLocks noChangeAspect="1" noChangeArrowheads="1"/>
            </p:cNvPicPr>
            <p:nvPr/>
          </p:nvPicPr>
          <p:blipFill>
            <a:blip r:embed="rId6" cstate="print"/>
            <a:srcRect/>
            <a:stretch>
              <a:fillRect/>
            </a:stretch>
          </p:blipFill>
          <p:spPr bwMode="auto">
            <a:xfrm>
              <a:off x="2969734" y="4273911"/>
              <a:ext cx="800010" cy="820436"/>
            </a:xfrm>
            <a:prstGeom prst="rect">
              <a:avLst/>
            </a:prstGeom>
            <a:noFill/>
          </p:spPr>
        </p:pic>
        <p:pic>
          <p:nvPicPr>
            <p:cNvPr id="38" name="Picture 4" descr="\\server3\InternalBin\Resource DVD\DVD_ART36\Artwork_Imagery\Icons - Illustrations\_ MSN ICONS\MSN icon secure security safety shield.png"/>
            <p:cNvPicPr>
              <a:picLocks noChangeAspect="1" noChangeArrowheads="1"/>
            </p:cNvPicPr>
            <p:nvPr/>
          </p:nvPicPr>
          <p:blipFill>
            <a:blip r:embed="rId7" cstate="print">
              <a:duotone>
                <a:prstClr val="black"/>
                <a:srgbClr val="FFCC00">
                  <a:tint val="45000"/>
                  <a:satMod val="400000"/>
                </a:srgbClr>
              </a:duotone>
            </a:blip>
            <a:srcRect b="41485"/>
            <a:stretch>
              <a:fillRect/>
            </a:stretch>
          </p:blipFill>
          <p:spPr bwMode="auto">
            <a:xfrm>
              <a:off x="3035213" y="4116884"/>
              <a:ext cx="674148" cy="644897"/>
            </a:xfrm>
            <a:prstGeom prst="rect">
              <a:avLst/>
            </a:prstGeom>
            <a:noFill/>
            <a:effectLst>
              <a:outerShdw blurRad="50800" dist="38100" dir="8100000" algn="tr" rotWithShape="0">
                <a:prstClr val="black">
                  <a:alpha val="22000"/>
                </a:prstClr>
              </a:outerShdw>
            </a:effectLst>
          </p:spPr>
        </p:pic>
      </p:grpSp>
      <p:grpSp>
        <p:nvGrpSpPr>
          <p:cNvPr id="8" name="Group 38"/>
          <p:cNvGrpSpPr/>
          <p:nvPr/>
        </p:nvGrpSpPr>
        <p:grpSpPr>
          <a:xfrm>
            <a:off x="3961771" y="4167580"/>
            <a:ext cx="532590" cy="650726"/>
            <a:chOff x="2969734" y="4116884"/>
            <a:chExt cx="800010" cy="977463"/>
          </a:xfrm>
          <a:effectLst>
            <a:outerShdw blurRad="63500" sx="112000" sy="112000" algn="ctr" rotWithShape="0">
              <a:schemeClr val="tx1">
                <a:alpha val="57000"/>
              </a:schemeClr>
            </a:outerShdw>
          </a:effectLst>
        </p:grpSpPr>
        <p:pic>
          <p:nvPicPr>
            <p:cNvPr id="40" name="Picture 3" descr="\\server3\InternalBin\Resource DVD\DVD_ART36\Artwork_Imagery\Icons - Illustrations\_ WINDOWS SERVER ICONS\Misc\building office with shadow.png"/>
            <p:cNvPicPr>
              <a:picLocks noChangeAspect="1" noChangeArrowheads="1"/>
            </p:cNvPicPr>
            <p:nvPr/>
          </p:nvPicPr>
          <p:blipFill>
            <a:blip r:embed="rId6" cstate="print"/>
            <a:srcRect/>
            <a:stretch>
              <a:fillRect/>
            </a:stretch>
          </p:blipFill>
          <p:spPr bwMode="auto">
            <a:xfrm>
              <a:off x="2969734" y="4273911"/>
              <a:ext cx="800010" cy="820436"/>
            </a:xfrm>
            <a:prstGeom prst="rect">
              <a:avLst/>
            </a:prstGeom>
            <a:noFill/>
          </p:spPr>
        </p:pic>
        <p:pic>
          <p:nvPicPr>
            <p:cNvPr id="41" name="Picture 4" descr="\\server3\InternalBin\Resource DVD\DVD_ART36\Artwork_Imagery\Icons - Illustrations\_ MSN ICONS\MSN icon secure security safety shield.png"/>
            <p:cNvPicPr>
              <a:picLocks noChangeAspect="1" noChangeArrowheads="1"/>
            </p:cNvPicPr>
            <p:nvPr/>
          </p:nvPicPr>
          <p:blipFill>
            <a:blip r:embed="rId7" cstate="print">
              <a:duotone>
                <a:prstClr val="black"/>
                <a:srgbClr val="FFCC00">
                  <a:tint val="45000"/>
                  <a:satMod val="400000"/>
                </a:srgbClr>
              </a:duotone>
            </a:blip>
            <a:srcRect b="41485"/>
            <a:stretch>
              <a:fillRect/>
            </a:stretch>
          </p:blipFill>
          <p:spPr bwMode="auto">
            <a:xfrm>
              <a:off x="3035213" y="4116884"/>
              <a:ext cx="674148" cy="644897"/>
            </a:xfrm>
            <a:prstGeom prst="rect">
              <a:avLst/>
            </a:prstGeom>
            <a:noFill/>
            <a:effectLst>
              <a:outerShdw blurRad="50800" dist="38100" dir="8100000" algn="tr" rotWithShape="0">
                <a:prstClr val="black">
                  <a:alpha val="22000"/>
                </a:prstClr>
              </a:outerShdw>
            </a:effectLst>
          </p:spPr>
        </p:pic>
      </p:grpSp>
      <p:grpSp>
        <p:nvGrpSpPr>
          <p:cNvPr id="9" name="Group 41"/>
          <p:cNvGrpSpPr/>
          <p:nvPr/>
        </p:nvGrpSpPr>
        <p:grpSpPr>
          <a:xfrm>
            <a:off x="7766019" y="6074017"/>
            <a:ext cx="532590" cy="650726"/>
            <a:chOff x="2969734" y="4116884"/>
            <a:chExt cx="800010" cy="977463"/>
          </a:xfrm>
          <a:effectLst>
            <a:outerShdw blurRad="63500" sx="112000" sy="112000" algn="ctr" rotWithShape="0">
              <a:schemeClr val="tx1">
                <a:alpha val="57000"/>
              </a:schemeClr>
            </a:outerShdw>
          </a:effectLst>
        </p:grpSpPr>
        <p:pic>
          <p:nvPicPr>
            <p:cNvPr id="43" name="Picture 3" descr="\\server3\InternalBin\Resource DVD\DVD_ART36\Artwork_Imagery\Icons - Illustrations\_ WINDOWS SERVER ICONS\Misc\building office with shadow.png"/>
            <p:cNvPicPr>
              <a:picLocks noChangeAspect="1" noChangeArrowheads="1"/>
            </p:cNvPicPr>
            <p:nvPr/>
          </p:nvPicPr>
          <p:blipFill>
            <a:blip r:embed="rId6" cstate="print"/>
            <a:srcRect/>
            <a:stretch>
              <a:fillRect/>
            </a:stretch>
          </p:blipFill>
          <p:spPr bwMode="auto">
            <a:xfrm>
              <a:off x="2969734" y="4273911"/>
              <a:ext cx="800010" cy="820436"/>
            </a:xfrm>
            <a:prstGeom prst="rect">
              <a:avLst/>
            </a:prstGeom>
            <a:noFill/>
          </p:spPr>
        </p:pic>
        <p:pic>
          <p:nvPicPr>
            <p:cNvPr id="44" name="Picture 4" descr="\\server3\InternalBin\Resource DVD\DVD_ART36\Artwork_Imagery\Icons - Illustrations\_ MSN ICONS\MSN icon secure security safety shield.png"/>
            <p:cNvPicPr>
              <a:picLocks noChangeAspect="1" noChangeArrowheads="1"/>
            </p:cNvPicPr>
            <p:nvPr/>
          </p:nvPicPr>
          <p:blipFill>
            <a:blip r:embed="rId7" cstate="print">
              <a:duotone>
                <a:prstClr val="black"/>
                <a:srgbClr val="FFCC00">
                  <a:tint val="45000"/>
                  <a:satMod val="400000"/>
                </a:srgbClr>
              </a:duotone>
            </a:blip>
            <a:srcRect b="41485"/>
            <a:stretch>
              <a:fillRect/>
            </a:stretch>
          </p:blipFill>
          <p:spPr bwMode="auto">
            <a:xfrm>
              <a:off x="3035213" y="4116884"/>
              <a:ext cx="674148" cy="644897"/>
            </a:xfrm>
            <a:prstGeom prst="rect">
              <a:avLst/>
            </a:prstGeom>
            <a:noFill/>
            <a:effectLst>
              <a:outerShdw blurRad="50800" dist="38100" dir="8100000" algn="tr" rotWithShape="0">
                <a:prstClr val="black">
                  <a:alpha val="22000"/>
                </a:prstClr>
              </a:outerShdw>
            </a:effectLst>
          </p:spPr>
        </p:pic>
      </p:grpSp>
      <p:grpSp>
        <p:nvGrpSpPr>
          <p:cNvPr id="10" name="Group 44"/>
          <p:cNvGrpSpPr/>
          <p:nvPr/>
        </p:nvGrpSpPr>
        <p:grpSpPr>
          <a:xfrm>
            <a:off x="7515853" y="4590274"/>
            <a:ext cx="532590" cy="650726"/>
            <a:chOff x="2969734" y="4116884"/>
            <a:chExt cx="800010" cy="977463"/>
          </a:xfrm>
          <a:effectLst>
            <a:outerShdw blurRad="63500" sx="112000" sy="112000" algn="ctr" rotWithShape="0">
              <a:schemeClr val="tx1">
                <a:alpha val="57000"/>
              </a:schemeClr>
            </a:outerShdw>
          </a:effectLst>
        </p:grpSpPr>
        <p:pic>
          <p:nvPicPr>
            <p:cNvPr id="46" name="Picture 3" descr="\\server3\InternalBin\Resource DVD\DVD_ART36\Artwork_Imagery\Icons - Illustrations\_ WINDOWS SERVER ICONS\Misc\building office with shadow.png"/>
            <p:cNvPicPr>
              <a:picLocks noChangeAspect="1" noChangeArrowheads="1"/>
            </p:cNvPicPr>
            <p:nvPr/>
          </p:nvPicPr>
          <p:blipFill>
            <a:blip r:embed="rId6" cstate="print"/>
            <a:srcRect/>
            <a:stretch>
              <a:fillRect/>
            </a:stretch>
          </p:blipFill>
          <p:spPr bwMode="auto">
            <a:xfrm>
              <a:off x="2969734" y="4273911"/>
              <a:ext cx="800010" cy="820436"/>
            </a:xfrm>
            <a:prstGeom prst="rect">
              <a:avLst/>
            </a:prstGeom>
            <a:noFill/>
          </p:spPr>
        </p:pic>
        <p:pic>
          <p:nvPicPr>
            <p:cNvPr id="47" name="Picture 4" descr="\\server3\InternalBin\Resource DVD\DVD_ART36\Artwork_Imagery\Icons - Illustrations\_ MSN ICONS\MSN icon secure security safety shield.png"/>
            <p:cNvPicPr>
              <a:picLocks noChangeAspect="1" noChangeArrowheads="1"/>
            </p:cNvPicPr>
            <p:nvPr/>
          </p:nvPicPr>
          <p:blipFill>
            <a:blip r:embed="rId7" cstate="print">
              <a:duotone>
                <a:prstClr val="black"/>
                <a:srgbClr val="FFCC00">
                  <a:tint val="45000"/>
                  <a:satMod val="400000"/>
                </a:srgbClr>
              </a:duotone>
            </a:blip>
            <a:srcRect b="41485"/>
            <a:stretch>
              <a:fillRect/>
            </a:stretch>
          </p:blipFill>
          <p:spPr bwMode="auto">
            <a:xfrm>
              <a:off x="3035213" y="4116884"/>
              <a:ext cx="674148" cy="644897"/>
            </a:xfrm>
            <a:prstGeom prst="rect">
              <a:avLst/>
            </a:prstGeom>
            <a:noFill/>
            <a:effectLst>
              <a:outerShdw blurRad="50800" dist="38100" dir="8100000" algn="tr" rotWithShape="0">
                <a:prstClr val="black">
                  <a:alpha val="22000"/>
                </a:prstClr>
              </a:outerShdw>
            </a:effectLst>
          </p:spPr>
        </p:pic>
      </p:grpSp>
      <p:grpSp>
        <p:nvGrpSpPr>
          <p:cNvPr id="11" name="Group 50"/>
          <p:cNvGrpSpPr/>
          <p:nvPr/>
        </p:nvGrpSpPr>
        <p:grpSpPr>
          <a:xfrm>
            <a:off x="393405" y="1603570"/>
            <a:ext cx="2817629" cy="2838893"/>
            <a:chOff x="393405" y="1603570"/>
            <a:chExt cx="2817629" cy="2838893"/>
          </a:xfrm>
        </p:grpSpPr>
        <p:sp>
          <p:nvSpPr>
            <p:cNvPr id="26" name="Round Single Corner Rectangle 25"/>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49" name="TextBox 48"/>
            <p:cNvSpPr txBox="1"/>
            <p:nvPr/>
          </p:nvSpPr>
          <p:spPr>
            <a:xfrm>
              <a:off x="393405" y="2126010"/>
              <a:ext cx="2806996" cy="1421928"/>
            </a:xfrm>
            <a:prstGeom prst="rect">
              <a:avLst/>
            </a:prstGeom>
            <a:noFill/>
          </p:spPr>
          <p:txBody>
            <a:bodyPr wrap="square" rtlCol="0">
              <a:spAutoFit/>
            </a:bodyPr>
            <a:lstStyle/>
            <a:p>
              <a:pPr algn="ctr">
                <a:lnSpc>
                  <a:spcPct val="90000"/>
                </a:lnSpc>
              </a:pPr>
              <a:r>
                <a:rPr lang="en-US" sz="2400" b="1" dirty="0">
                  <a:gradFill>
                    <a:gsLst>
                      <a:gs pos="0">
                        <a:srgbClr val="FFFFFF"/>
                      </a:gs>
                      <a:gs pos="100000">
                        <a:srgbClr val="FFFFFF"/>
                      </a:gs>
                    </a:gsLst>
                    <a:lin ang="5400000" scaled="1"/>
                  </a:gradFill>
                </a:rPr>
                <a:t>Microsoft Malware Protection Center labs located globally</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par>
                                <p:cTn id="18" presetID="10" presetClass="entr" presetSubtype="0" fill="hold" nodeType="withEffect">
                                  <p:stCondLst>
                                    <p:cond delay="8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11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12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nodeType="withEffect">
                                  <p:stCondLst>
                                    <p:cond delay="1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14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nodeType="withEffect">
                                  <p:stCondLst>
                                    <p:cond delay="1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24"/>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7" name="Round Same Side Corner Rectangle 26"/>
          <p:cNvSpPr/>
          <p:nvPr/>
        </p:nvSpPr>
        <p:spPr bwMode="auto">
          <a:xfrm rot="5400000" flipV="1">
            <a:off x="5376533" y="-94332"/>
            <a:ext cx="1219200" cy="5550197"/>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3200" spc="-40" dirty="0">
                <a:gradFill>
                  <a:gsLst>
                    <a:gs pos="0">
                      <a:srgbClr val="FFFFFF"/>
                    </a:gs>
                    <a:gs pos="100000">
                      <a:srgbClr val="FFFFFF"/>
                    </a:gs>
                  </a:gsLst>
                  <a:lin ang="5400000" scaled="0"/>
                </a:gradFill>
              </a:rPr>
              <a:t>Protection for customers in more than </a:t>
            </a:r>
            <a:r>
              <a:rPr lang="en-US" sz="3200" b="1" spc="-40" dirty="0">
                <a:gradFill>
                  <a:gsLst>
                    <a:gs pos="0">
                      <a:srgbClr val="FFFF99"/>
                    </a:gs>
                    <a:gs pos="100000">
                      <a:srgbClr val="FFFF99"/>
                    </a:gs>
                  </a:gsLst>
                  <a:lin ang="5400000" scaled="0"/>
                </a:gradFill>
              </a:rPr>
              <a:t>12 countries </a:t>
            </a:r>
            <a:r>
              <a:rPr lang="en-US" sz="3200" spc="-40" dirty="0">
                <a:gradFill>
                  <a:gsLst>
                    <a:gs pos="0">
                      <a:srgbClr val="FFFFFF"/>
                    </a:gs>
                    <a:gs pos="100000">
                      <a:srgbClr val="FFFFFF"/>
                    </a:gs>
                  </a:gsLst>
                  <a:lin ang="5400000" scaled="0"/>
                </a:gradFill>
              </a:rPr>
              <a:t>around the world</a:t>
            </a: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grpSp>
        <p:nvGrpSpPr>
          <p:cNvPr id="3" name="Group 33"/>
          <p:cNvGrpSpPr/>
          <p:nvPr/>
        </p:nvGrpSpPr>
        <p:grpSpPr>
          <a:xfrm>
            <a:off x="0" y="3807727"/>
            <a:ext cx="9144000" cy="2995681"/>
            <a:chOff x="0" y="3807727"/>
            <a:chExt cx="9144000" cy="2995681"/>
          </a:xfrm>
        </p:grpSpPr>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grpSp>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sp>
        <p:nvSpPr>
          <p:cNvPr id="23" name="TextBox 22"/>
          <p:cNvSpPr txBox="1"/>
          <p:nvPr/>
        </p:nvSpPr>
        <p:spPr>
          <a:xfrm rot="18501275">
            <a:off x="329560" y="4125670"/>
            <a:ext cx="485029" cy="261610"/>
          </a:xfrm>
          <a:prstGeom prst="rect">
            <a:avLst/>
          </a:prstGeom>
          <a:noFill/>
        </p:spPr>
        <p:txBody>
          <a:bodyPr wrap="square" rtlCol="0">
            <a:spAutoFit/>
          </a:bodyPr>
          <a:lstStyle/>
          <a:p>
            <a:pPr algn="ctr"/>
            <a:endParaRPr lang="en-US" sz="1050" b="1" dirty="0">
              <a:gradFill>
                <a:gsLst>
                  <a:gs pos="45000">
                    <a:srgbClr val="000000">
                      <a:lumMod val="75000"/>
                      <a:lumOff val="25000"/>
                    </a:srgbClr>
                  </a:gs>
                  <a:gs pos="75000">
                    <a:srgbClr val="000000">
                      <a:lumMod val="75000"/>
                      <a:lumOff val="25000"/>
                    </a:srgbClr>
                  </a:gs>
                </a:gsLst>
                <a:lin ang="7800000" scaled="0"/>
              </a:gradFill>
            </a:endParaRPr>
          </a:p>
        </p:txBody>
      </p:sp>
      <p:grpSp>
        <p:nvGrpSpPr>
          <p:cNvPr id="6" name="Group 31"/>
          <p:cNvGrpSpPr/>
          <p:nvPr/>
        </p:nvGrpSpPr>
        <p:grpSpPr>
          <a:xfrm>
            <a:off x="393405" y="1603570"/>
            <a:ext cx="2817629" cy="2838893"/>
            <a:chOff x="393405" y="1603570"/>
            <a:chExt cx="2817629" cy="2838893"/>
          </a:xfrm>
        </p:grpSpPr>
        <p:sp>
          <p:nvSpPr>
            <p:cNvPr id="26" name="Round Single Corner Rectangle 25"/>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pic>
          <p:nvPicPr>
            <p:cNvPr id="24" name="Picture 2" descr="\\server3\InternalBin\Resource DVD\DVD_ART36\Logos\Windows Live\Windows Live Product Logos\Windows Live OneCare\Windows Live OneCare logo rev v.png"/>
            <p:cNvPicPr>
              <a:picLocks noChangeAspect="1" noChangeArrowheads="1"/>
            </p:cNvPicPr>
            <p:nvPr/>
          </p:nvPicPr>
          <p:blipFill>
            <a:blip r:embed="rId6" cstate="print"/>
            <a:srcRect/>
            <a:stretch>
              <a:fillRect/>
            </a:stretch>
          </p:blipFill>
          <p:spPr bwMode="auto">
            <a:xfrm>
              <a:off x="873748" y="1862692"/>
              <a:ext cx="1856943" cy="1171198"/>
            </a:xfrm>
            <a:prstGeom prst="rect">
              <a:avLst/>
            </a:prstGeom>
            <a:noFill/>
          </p:spPr>
        </p:pic>
      </p:grpSp>
      <p:grpSp>
        <p:nvGrpSpPr>
          <p:cNvPr id="7" name="Group 32"/>
          <p:cNvGrpSpPr/>
          <p:nvPr/>
        </p:nvGrpSpPr>
        <p:grpSpPr>
          <a:xfrm>
            <a:off x="4995069" y="3527844"/>
            <a:ext cx="3323267" cy="2400358"/>
            <a:chOff x="4934687" y="3708990"/>
            <a:chExt cx="3323267" cy="2400358"/>
          </a:xfrm>
        </p:grpSpPr>
        <p:pic>
          <p:nvPicPr>
            <p:cNvPr id="28" name="Picture 2" descr="\\server3\InternalBin\Resource DVD\DVD_ART36\Artwork_Imagery\Icons - Illustrations\_ REAL VISTA STYLE\desktop computer.png"/>
            <p:cNvPicPr>
              <a:picLocks noChangeAspect="1" noChangeArrowheads="1"/>
            </p:cNvPicPr>
            <p:nvPr/>
          </p:nvPicPr>
          <p:blipFill>
            <a:blip r:embed="rId7" cstate="print"/>
            <a:srcRect b="7831"/>
            <a:stretch>
              <a:fillRect/>
            </a:stretch>
          </p:blipFill>
          <p:spPr bwMode="auto">
            <a:xfrm>
              <a:off x="5819554" y="3708990"/>
              <a:ext cx="2438400" cy="2247429"/>
            </a:xfrm>
            <a:prstGeom prst="rect">
              <a:avLst/>
            </a:prstGeom>
            <a:noFill/>
            <a:effectLst>
              <a:outerShdw blurRad="127000" dist="330200" dir="18000000" sy="23000" kx="-1200000" algn="bl" rotWithShape="0">
                <a:prstClr val="black">
                  <a:alpha val="16000"/>
                </a:prstClr>
              </a:outerShdw>
            </a:effectLst>
          </p:spPr>
        </p:pic>
        <p:pic>
          <p:nvPicPr>
            <p:cNvPr id="5" name="Picture 2" descr="\\server3\InternalBin\Resource DVD\DVD_ART36\Artwork_Imagery\Icons - Illustrations\_ WINDOWS SERVER ICONS\Security\Brick Wall firewall fire secure security.png"/>
            <p:cNvPicPr>
              <a:picLocks noChangeAspect="1" noChangeArrowheads="1"/>
            </p:cNvPicPr>
            <p:nvPr/>
          </p:nvPicPr>
          <p:blipFill>
            <a:blip r:embed="rId8" cstate="print"/>
            <a:srcRect b="2563"/>
            <a:stretch>
              <a:fillRect/>
            </a:stretch>
          </p:blipFill>
          <p:spPr bwMode="auto">
            <a:xfrm>
              <a:off x="4934687" y="4640178"/>
              <a:ext cx="1545707" cy="1469170"/>
            </a:xfrm>
            <a:prstGeom prst="rect">
              <a:avLst/>
            </a:prstGeom>
            <a:noFill/>
            <a:effectLst>
              <a:outerShdw blurRad="88900" dist="165100" dir="17880000" sy="23000" kx="-1200000" algn="bl" rotWithShape="0">
                <a:prstClr val="black">
                  <a:alpha val="22000"/>
                </a:prstClr>
              </a:outerShdw>
            </a:effectLst>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xEl>
                                              <p:pRg st="0" end="0"/>
                                            </p:txEl>
                                          </p:spTgt>
                                        </p:tgtEl>
                                        <p:attrNameLst>
                                          <p:attrName>style.visibility</p:attrName>
                                        </p:attrNameLst>
                                      </p:cBhvr>
                                      <p:to>
                                        <p:strVal val="visible"/>
                                      </p:to>
                                    </p:set>
                                    <p:animEffect transition="in" filter="fade">
                                      <p:cBhvr>
                                        <p:cTn id="10" dur="500"/>
                                        <p:tgtEl>
                                          <p:spTgt spid="2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24"/>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6" name="Round Single Corner Rectangle 25"/>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7" name="Round Same Side Corner Rectangle 26"/>
          <p:cNvSpPr/>
          <p:nvPr/>
        </p:nvSpPr>
        <p:spPr bwMode="auto">
          <a:xfrm rot="5400000" flipV="1">
            <a:off x="5381847" y="-108341"/>
            <a:ext cx="1219200" cy="5560827"/>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3200" spc="-40" dirty="0">
                <a:gradFill>
                  <a:gsLst>
                    <a:gs pos="0">
                      <a:srgbClr val="FFFFFF"/>
                    </a:gs>
                    <a:gs pos="100000">
                      <a:srgbClr val="FFFFFF"/>
                    </a:gs>
                  </a:gsLst>
                  <a:lin ang="5400000" scaled="0"/>
                </a:gradFill>
              </a:rPr>
              <a:t>Available in </a:t>
            </a:r>
            <a:r>
              <a:rPr lang="en-US" sz="3200" b="1" spc="-40" dirty="0">
                <a:gradFill>
                  <a:gsLst>
                    <a:gs pos="0">
                      <a:srgbClr val="FFFF99"/>
                    </a:gs>
                    <a:gs pos="100000">
                      <a:srgbClr val="FFFF99"/>
                    </a:gs>
                  </a:gsLst>
                  <a:lin ang="5400000" scaled="0"/>
                </a:gradFill>
              </a:rPr>
              <a:t>dozens</a:t>
            </a:r>
            <a:r>
              <a:rPr lang="en-US" sz="3200" spc="-40" dirty="0">
                <a:gradFill>
                  <a:gsLst>
                    <a:gs pos="0">
                      <a:srgbClr val="FFFFFF"/>
                    </a:gs>
                    <a:gs pos="100000">
                      <a:srgbClr val="FFFFFF"/>
                    </a:gs>
                  </a:gsLst>
                  <a:lin ang="5400000" scaled="0"/>
                </a:gradFill>
              </a:rPr>
              <a:t> </a:t>
            </a:r>
            <a:br>
              <a:rPr lang="en-US" sz="3200" spc="-40" dirty="0">
                <a:gradFill>
                  <a:gsLst>
                    <a:gs pos="0">
                      <a:srgbClr val="FFFFFF"/>
                    </a:gs>
                    <a:gs pos="100000">
                      <a:srgbClr val="FFFFFF"/>
                    </a:gs>
                  </a:gsLst>
                  <a:lin ang="5400000" scaled="0"/>
                </a:gradFill>
              </a:rPr>
            </a:br>
            <a:r>
              <a:rPr lang="en-US" sz="3200" spc="-40" dirty="0">
                <a:gradFill>
                  <a:gsLst>
                    <a:gs pos="0">
                      <a:srgbClr val="FFFFFF"/>
                    </a:gs>
                    <a:gs pos="100000">
                      <a:srgbClr val="FFFFFF"/>
                    </a:gs>
                  </a:gsLst>
                  <a:lin ang="5400000" scaled="0"/>
                </a:gradFill>
              </a:rPr>
              <a:t>of languages and performs </a:t>
            </a:r>
            <a:r>
              <a:rPr lang="en-US" sz="3200" b="1" spc="-40" dirty="0">
                <a:gradFill>
                  <a:gsLst>
                    <a:gs pos="0">
                      <a:srgbClr val="FFFF99"/>
                    </a:gs>
                    <a:gs pos="100000">
                      <a:srgbClr val="FFFF99"/>
                    </a:gs>
                  </a:gsLst>
                  <a:lin ang="5400000" scaled="0"/>
                </a:gradFill>
              </a:rPr>
              <a:t>millions</a:t>
            </a:r>
            <a:r>
              <a:rPr lang="en-US" sz="3200" spc="-40" dirty="0">
                <a:gradFill>
                  <a:gsLst>
                    <a:gs pos="0">
                      <a:srgbClr val="FFFFFF"/>
                    </a:gs>
                    <a:gs pos="100000">
                      <a:srgbClr val="FFFFFF"/>
                    </a:gs>
                  </a:gsLst>
                  <a:lin ang="5400000" scaled="0"/>
                </a:gradFill>
              </a:rPr>
              <a:t> of malware removals </a:t>
            </a:r>
            <a:br>
              <a:rPr lang="en-US" sz="3200" spc="-40" dirty="0">
                <a:gradFill>
                  <a:gsLst>
                    <a:gs pos="0">
                      <a:srgbClr val="FFFFFF"/>
                    </a:gs>
                    <a:gs pos="100000">
                      <a:srgbClr val="FFFFFF"/>
                    </a:gs>
                  </a:gsLst>
                  <a:lin ang="5400000" scaled="0"/>
                </a:gradFill>
              </a:rPr>
            </a:br>
            <a:r>
              <a:rPr lang="en-US" sz="3200" spc="-40" dirty="0">
                <a:gradFill>
                  <a:gsLst>
                    <a:gs pos="0">
                      <a:srgbClr val="FFFFFF"/>
                    </a:gs>
                    <a:gs pos="100000">
                      <a:srgbClr val="FFFFFF"/>
                    </a:gs>
                  </a:gsLst>
                  <a:lin ang="5400000" scaled="0"/>
                </a:gradFill>
              </a:rPr>
              <a:t>per year worldwide</a:t>
            </a: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sp>
        <p:nvSpPr>
          <p:cNvPr id="23" name="TextBox 22"/>
          <p:cNvSpPr txBox="1"/>
          <p:nvPr/>
        </p:nvSpPr>
        <p:spPr>
          <a:xfrm rot="18501275">
            <a:off x="329560" y="4125670"/>
            <a:ext cx="485029" cy="261610"/>
          </a:xfrm>
          <a:prstGeom prst="rect">
            <a:avLst/>
          </a:prstGeom>
          <a:noFill/>
        </p:spPr>
        <p:txBody>
          <a:bodyPr wrap="square" rtlCol="0">
            <a:spAutoFit/>
          </a:bodyPr>
          <a:lstStyle/>
          <a:p>
            <a:pPr algn="ctr"/>
            <a:endParaRPr lang="en-US" sz="1050" b="1" dirty="0">
              <a:gradFill>
                <a:gsLst>
                  <a:gs pos="45000">
                    <a:srgbClr val="000000">
                      <a:lumMod val="75000"/>
                      <a:lumOff val="25000"/>
                    </a:srgbClr>
                  </a:gs>
                  <a:gs pos="75000">
                    <a:srgbClr val="000000">
                      <a:lumMod val="75000"/>
                      <a:lumOff val="25000"/>
                    </a:srgbClr>
                  </a:gs>
                </a:gsLst>
                <a:lin ang="7800000" scaled="0"/>
              </a:gradFill>
            </a:endParaRPr>
          </a:p>
        </p:txBody>
      </p:sp>
      <p:grpSp>
        <p:nvGrpSpPr>
          <p:cNvPr id="3" name="Group 17"/>
          <p:cNvGrpSpPr/>
          <p:nvPr/>
        </p:nvGrpSpPr>
        <p:grpSpPr>
          <a:xfrm>
            <a:off x="632638" y="1862692"/>
            <a:ext cx="2339163" cy="1621949"/>
            <a:chOff x="632638" y="2084888"/>
            <a:chExt cx="2339163" cy="1621949"/>
          </a:xfrm>
        </p:grpSpPr>
        <p:pic>
          <p:nvPicPr>
            <p:cNvPr id="24" name="Picture 2" descr="\\server3\InternalBin\Resource DVD\DVD_ART36\Logos\Windows Live\Windows Live Product Logos\Windows Live OneCare\Windows Live OneCare logo rev v.png"/>
            <p:cNvPicPr>
              <a:picLocks noChangeAspect="1" noChangeArrowheads="1"/>
            </p:cNvPicPr>
            <p:nvPr/>
          </p:nvPicPr>
          <p:blipFill>
            <a:blip r:embed="rId6" cstate="print"/>
            <a:srcRect/>
            <a:stretch>
              <a:fillRect/>
            </a:stretch>
          </p:blipFill>
          <p:spPr bwMode="auto">
            <a:xfrm>
              <a:off x="873748" y="2084888"/>
              <a:ext cx="1856943" cy="1171198"/>
            </a:xfrm>
            <a:prstGeom prst="rect">
              <a:avLst/>
            </a:prstGeom>
            <a:noFill/>
          </p:spPr>
        </p:pic>
        <p:sp>
          <p:nvSpPr>
            <p:cNvPr id="12" name="TextBox 11"/>
            <p:cNvSpPr txBox="1"/>
            <p:nvPr/>
          </p:nvSpPr>
          <p:spPr>
            <a:xfrm>
              <a:off x="632638" y="3306727"/>
              <a:ext cx="2339163" cy="400110"/>
            </a:xfrm>
            <a:prstGeom prst="rect">
              <a:avLst/>
            </a:prstGeom>
            <a:noFill/>
          </p:spPr>
          <p:txBody>
            <a:bodyPr wrap="square" rtlCol="0">
              <a:spAutoFit/>
            </a:bodyPr>
            <a:lstStyle/>
            <a:p>
              <a:pPr algn="ctr"/>
              <a:r>
                <a:rPr lang="en-US" sz="2000" b="1" dirty="0">
                  <a:gradFill>
                    <a:gsLst>
                      <a:gs pos="0">
                        <a:srgbClr val="FFFFFF"/>
                      </a:gs>
                      <a:gs pos="20000">
                        <a:srgbClr val="FFFFFF"/>
                      </a:gs>
                    </a:gsLst>
                    <a:lin ang="15600000" scaled="0"/>
                  </a:gradFill>
                </a:rPr>
                <a:t>safety scanner </a:t>
              </a:r>
            </a:p>
          </p:txBody>
        </p:sp>
      </p:grpSp>
      <p:pic>
        <p:nvPicPr>
          <p:cNvPr id="1027" name="Picture 3" descr="\\server3\InternalBin\Resource DVD\DVD_ART36\Artwork_Imagery\Icons - Illustrations\_ WINDOWS SERVER ICONS\Media\CD DVD Drive reader.png"/>
          <p:cNvPicPr>
            <a:picLocks noChangeAspect="1" noChangeArrowheads="1"/>
          </p:cNvPicPr>
          <p:nvPr/>
        </p:nvPicPr>
        <p:blipFill>
          <a:blip r:embed="rId7" cstate="print"/>
          <a:srcRect/>
          <a:stretch>
            <a:fillRect/>
          </a:stretch>
        </p:blipFill>
        <p:spPr bwMode="auto">
          <a:xfrm>
            <a:off x="5722312" y="3831730"/>
            <a:ext cx="2546521" cy="2098891"/>
          </a:xfrm>
          <a:prstGeom prst="rect">
            <a:avLst/>
          </a:prstGeom>
          <a:noFill/>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fade">
                                      <p:cBhvr>
                                        <p:cTn id="7" dur="500"/>
                                        <p:tgtEl>
                                          <p:spTgt spid="2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24"/>
          <p:cNvSpPr/>
          <p:nvPr/>
        </p:nvSpPr>
        <p:spPr bwMode="auto">
          <a:xfrm>
            <a:off x="381000" y="1581248"/>
            <a:ext cx="8381999" cy="3224667"/>
          </a:xfrm>
          <a:prstGeom prst="round2SameRect">
            <a:avLst>
              <a:gd name="adj1" fmla="val 9021"/>
              <a:gd name="adj2" fmla="val 0"/>
            </a:avLst>
          </a:prstGeom>
          <a:gradFill flip="none" rotWithShape="1">
            <a:gsLst>
              <a:gs pos="0">
                <a:srgbClr val="FFFFFF">
                  <a:alpha val="0"/>
                </a:srgbClr>
              </a:gs>
              <a:gs pos="20000">
                <a:srgbClr val="0070C0">
                  <a:alpha val="0"/>
                </a:srgbClr>
              </a:gs>
              <a:gs pos="38000">
                <a:srgbClr val="0070C0">
                  <a:alpha val="28000"/>
                </a:srgbClr>
              </a:gs>
              <a:gs pos="95000">
                <a:srgbClr val="000000"/>
              </a:gs>
              <a:gs pos="100000">
                <a:srgbClr val="FFFFFF"/>
              </a:gs>
            </a:gsLst>
            <a:lin ang="15600000" scaled="0"/>
            <a:tileRect/>
          </a:gradFill>
          <a:ln w="6350" cap="flat" cmpd="sng" algn="ctr">
            <a:gradFill flip="none" rotWithShape="1">
              <a:gsLst>
                <a:gs pos="11000">
                  <a:srgbClr val="00B0F0">
                    <a:alpha val="56000"/>
                  </a:srgbClr>
                </a:gs>
                <a:gs pos="38000">
                  <a:srgbClr val="0070C0">
                    <a:alpha val="38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6" name="Round Single Corner Rectangle 25"/>
          <p:cNvSpPr/>
          <p:nvPr/>
        </p:nvSpPr>
        <p:spPr bwMode="auto">
          <a:xfrm flipH="1">
            <a:off x="393405" y="1603570"/>
            <a:ext cx="2817629" cy="2838893"/>
          </a:xfrm>
          <a:prstGeom prst="round1Rect">
            <a:avLst>
              <a:gd name="adj" fmla="val 11049"/>
            </a:avLst>
          </a:prstGeom>
          <a:gradFill flip="none" rotWithShape="1">
            <a:gsLst>
              <a:gs pos="0">
                <a:srgbClr val="00B0F0">
                  <a:alpha val="0"/>
                </a:srgbClr>
              </a:gs>
              <a:gs pos="20000">
                <a:srgbClr val="00B0F0">
                  <a:alpha val="0"/>
                </a:srgbClr>
              </a:gs>
              <a:gs pos="38000">
                <a:srgbClr val="00B0F0">
                  <a:alpha val="0"/>
                </a:srgbClr>
              </a:gs>
              <a:gs pos="95000">
                <a:srgbClr val="00B0F0">
                  <a:alpha val="12000"/>
                </a:srgbClr>
              </a:gs>
            </a:gsLst>
            <a:lin ang="15600000" scaled="0"/>
            <a:tileRect/>
          </a:gradFill>
          <a:ln w="6350" cap="flat" cmpd="sng" algn="ctr">
            <a:gradFill flip="none" rotWithShape="1">
              <a:gsLst>
                <a:gs pos="11000">
                  <a:srgbClr val="00B0F0">
                    <a:alpha val="3000"/>
                  </a:srgbClr>
                </a:gs>
                <a:gs pos="38000">
                  <a:srgbClr val="00B0F0">
                    <a:alpha val="44000"/>
                  </a:srgbClr>
                </a:gs>
                <a:gs pos="100000">
                  <a:srgbClr val="002060">
                    <a:alpha val="0"/>
                  </a:srgbClr>
                </a:gs>
              </a:gsLst>
              <a:lin ang="5400000" scaled="1"/>
              <a:tileRect/>
            </a:gradFill>
            <a:prstDash val="solid"/>
            <a:round/>
            <a:headEnd type="none" w="med" len="med"/>
            <a:tailEnd type="none" w="med" len="med"/>
          </a:ln>
          <a:effectLst/>
        </p:spPr>
        <p:txBody>
          <a:bodyPr vert="horz" wrap="square" lIns="0" tIns="182865" rIns="0" bIns="0" numCol="1" rtlCol="0" anchor="t" anchorCtr="0" compatLnSpc="1">
            <a:prstTxWarp prst="textNoShape">
              <a:avLst/>
            </a:prstTxWarp>
          </a:bodyPr>
          <a:lstStyle/>
          <a:p>
            <a:pPr algn="ctr" fontAlgn="base">
              <a:lnSpc>
                <a:spcPct val="85000"/>
              </a:lnSpc>
              <a:spcBef>
                <a:spcPct val="0"/>
              </a:spcBef>
              <a:spcAft>
                <a:spcPct val="0"/>
              </a:spcAft>
              <a:defRPr/>
            </a:pPr>
            <a:endParaRPr lang="en-US" altLang="zh-CN" sz="3200" b="1" spc="-7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57" name="Rectangle 156"/>
          <p:cNvSpPr/>
          <p:nvPr/>
        </p:nvSpPr>
        <p:spPr bwMode="auto">
          <a:xfrm>
            <a:off x="0" y="4051005"/>
            <a:ext cx="9144000" cy="2820643"/>
          </a:xfrm>
          <a:prstGeom prst="rect">
            <a:avLst/>
          </a:prstGeom>
          <a:gradFill>
            <a:gsLst>
              <a:gs pos="0">
                <a:schemeClr val="bg1">
                  <a:alpha val="66000"/>
                </a:schemeClr>
              </a:gs>
              <a:gs pos="44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sp>
        <p:nvSpPr>
          <p:cNvPr id="158" name="Rectangle 157"/>
          <p:cNvSpPr/>
          <p:nvPr/>
        </p:nvSpPr>
        <p:spPr bwMode="auto">
          <a:xfrm flipH="1">
            <a:off x="8544" y="4399793"/>
            <a:ext cx="9143999" cy="2466753"/>
          </a:xfrm>
          <a:prstGeom prst="rect">
            <a:avLst/>
          </a:prstGeom>
          <a:gradFill>
            <a:gsLst>
              <a:gs pos="0">
                <a:schemeClr val="bg1">
                  <a:alpha val="74000"/>
                </a:schemeClr>
              </a:gs>
              <a:gs pos="50000">
                <a:schemeClr val="bg1">
                  <a:alpha val="0"/>
                </a:schemeClr>
              </a:gs>
              <a:gs pos="100000">
                <a:schemeClr val="bg1">
                  <a:alpha val="0"/>
                </a:schemeClr>
              </a:gs>
            </a:gsLst>
            <a:lin ang="16800000" scaled="0"/>
          </a:gradFill>
          <a:ln>
            <a:headEnd type="none" w="med" len="med"/>
            <a:tailEnd type="none" w="med" len="med"/>
          </a:ln>
          <a:scene3d>
            <a:camera prst="orthographicFront" fov="0">
              <a:rot lat="0" lon="0" rev="0"/>
            </a:camera>
            <a:lightRig rig="glow" dir="t">
              <a:rot lat="0" lon="0" rev="6360000"/>
            </a:lightRig>
          </a:scene3d>
          <a:sp3d prstMaterial="flat">
            <a:bevelT w="0" h="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3074" name="Picture 2" descr="\\server3\InternalBin\Resource DVD\DVD_ART36\Artwork_Imagery\Icons - Illustrations\Internet Clouds web\cloud oval blue.png"/>
          <p:cNvPicPr>
            <a:picLocks noChangeAspect="1" noChangeArrowheads="1"/>
          </p:cNvPicPr>
          <p:nvPr/>
        </p:nvPicPr>
        <p:blipFill>
          <a:blip r:embed="rId3" cstate="print">
            <a:alphaModFix amt="70000"/>
          </a:blip>
          <a:srcRect l="6710" r="6839"/>
          <a:stretch>
            <a:fillRect/>
          </a:stretch>
        </p:blipFill>
        <p:spPr bwMode="auto">
          <a:xfrm>
            <a:off x="0" y="3807727"/>
            <a:ext cx="9144000" cy="2074458"/>
          </a:xfrm>
          <a:prstGeom prst="rect">
            <a:avLst/>
          </a:prstGeom>
          <a:blipFill dpi="0" rotWithShape="1">
            <a:blip r:embed="rId4" cstate="print">
              <a:alphaModFix amt="70000"/>
            </a:blip>
            <a:srcRect/>
            <a:stretch>
              <a:fillRect/>
            </a:stretch>
          </a:blipFill>
          <a:ln w="55000" cap="flat" cmpd="thickThin" algn="ctr">
            <a:noFill/>
            <a:prstDash val="solid"/>
            <a:headEnd type="none" w="med" len="med"/>
            <a:tailEnd type="none" w="med" len="med"/>
          </a:ln>
          <a:effectLst/>
        </p:spPr>
      </p:pic>
      <p:pic>
        <p:nvPicPr>
          <p:cNvPr id="4" name="Picture 2" descr="\\server3\Restrict\FTP_Root\Clients\White_Whale\7-20556_Security_Intelligence_Report_10-30\SFP_ART\png\dotted_map_SPHERE.png"/>
          <p:cNvPicPr>
            <a:picLocks noChangeAspect="1" noChangeArrowheads="1"/>
          </p:cNvPicPr>
          <p:nvPr/>
        </p:nvPicPr>
        <p:blipFill>
          <a:blip r:embed="rId5" cstate="print">
            <a:lum bright="40000"/>
          </a:blip>
          <a:srcRect l="7042" t="26926" r="8451" b="36288"/>
          <a:stretch>
            <a:fillRect/>
          </a:stretch>
        </p:blipFill>
        <p:spPr bwMode="auto">
          <a:xfrm>
            <a:off x="209266" y="3870277"/>
            <a:ext cx="8610600" cy="293313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pic>
      <p:sp>
        <p:nvSpPr>
          <p:cNvPr id="2" name="Title 1"/>
          <p:cNvSpPr>
            <a:spLocks noGrp="1"/>
          </p:cNvSpPr>
          <p:nvPr>
            <p:ph type="title"/>
          </p:nvPr>
        </p:nvSpPr>
        <p:spPr>
          <a:xfrm>
            <a:off x="381000" y="230188"/>
            <a:ext cx="8382000" cy="941796"/>
          </a:xfrm>
        </p:spPr>
        <p:txBody>
          <a:bodyPr/>
          <a:lstStyle/>
          <a:p>
            <a:r>
              <a:rPr lang="en-US" sz="4000" dirty="0" smtClean="0"/>
              <a:t>Security Intelligence Report Volume 7</a:t>
            </a:r>
            <a:br>
              <a:rPr lang="en-US" sz="4000" dirty="0" smtClean="0"/>
            </a:br>
            <a:r>
              <a:rPr lang="en-US" sz="2800" dirty="0" smtClean="0">
                <a:solidFill>
                  <a:schemeClr val="tx2"/>
                </a:solidFill>
              </a:rPr>
              <a:t>Data Sources</a:t>
            </a:r>
            <a:endParaRPr lang="en-US" sz="4000" dirty="0">
              <a:gradFill flip="none" rotWithShape="1">
                <a:gsLst>
                  <a:gs pos="0">
                    <a:schemeClr val="tx2"/>
                  </a:gs>
                  <a:gs pos="36000">
                    <a:srgbClr val="FFFF99"/>
                  </a:gs>
                </a:gsLst>
                <a:lin ang="5400000" scaled="0"/>
                <a:tileRect/>
              </a:gradFill>
            </a:endParaRPr>
          </a:p>
        </p:txBody>
      </p:sp>
      <p:sp>
        <p:nvSpPr>
          <p:cNvPr id="23" name="TextBox 22"/>
          <p:cNvSpPr txBox="1"/>
          <p:nvPr/>
        </p:nvSpPr>
        <p:spPr>
          <a:xfrm rot="18501275">
            <a:off x="329560" y="4125670"/>
            <a:ext cx="485029" cy="261610"/>
          </a:xfrm>
          <a:prstGeom prst="rect">
            <a:avLst/>
          </a:prstGeom>
          <a:noFill/>
        </p:spPr>
        <p:txBody>
          <a:bodyPr wrap="square" rtlCol="0">
            <a:spAutoFit/>
          </a:bodyPr>
          <a:lstStyle/>
          <a:p>
            <a:pPr algn="ctr"/>
            <a:endParaRPr lang="en-US" sz="1050" b="1" dirty="0">
              <a:gradFill>
                <a:gsLst>
                  <a:gs pos="45000">
                    <a:srgbClr val="000000">
                      <a:lumMod val="75000"/>
                      <a:lumOff val="25000"/>
                    </a:srgbClr>
                  </a:gs>
                  <a:gs pos="75000">
                    <a:srgbClr val="000000">
                      <a:lumMod val="75000"/>
                      <a:lumOff val="25000"/>
                    </a:srgbClr>
                  </a:gs>
                </a:gsLst>
                <a:lin ang="7800000" scaled="0"/>
              </a:gradFill>
            </a:endParaRPr>
          </a:p>
        </p:txBody>
      </p:sp>
      <p:pic>
        <p:nvPicPr>
          <p:cNvPr id="2054" name="Picture 6" descr="\\server3\InternalBin\Resource DVD\DVD_ART36\Artwork_Imagery\Icons - Illustrations\_ WINDOWS VISTA ICONS\IE 7 Internet Explorer larger.png"/>
          <p:cNvPicPr>
            <a:picLocks noChangeAspect="1" noChangeArrowheads="1"/>
          </p:cNvPicPr>
          <p:nvPr/>
        </p:nvPicPr>
        <p:blipFill>
          <a:blip r:embed="rId6" cstate="print"/>
          <a:srcRect/>
          <a:stretch>
            <a:fillRect/>
          </a:stretch>
        </p:blipFill>
        <p:spPr bwMode="auto">
          <a:xfrm>
            <a:off x="847947" y="1728483"/>
            <a:ext cx="1908545" cy="1908545"/>
          </a:xfrm>
          <a:prstGeom prst="rect">
            <a:avLst/>
          </a:prstGeom>
          <a:noFill/>
        </p:spPr>
      </p:pic>
      <p:grpSp>
        <p:nvGrpSpPr>
          <p:cNvPr id="3" name="Group 27"/>
          <p:cNvGrpSpPr/>
          <p:nvPr/>
        </p:nvGrpSpPr>
        <p:grpSpPr>
          <a:xfrm>
            <a:off x="5879936" y="3527844"/>
            <a:ext cx="2438400" cy="2255875"/>
            <a:chOff x="5819554" y="3708990"/>
            <a:chExt cx="2438400" cy="2255875"/>
          </a:xfrm>
          <a:effectLst>
            <a:outerShdw blurRad="127000" dist="266700" dir="18300000" sy="23000" kx="-1200000" algn="bl" rotWithShape="0">
              <a:prstClr val="black">
                <a:alpha val="14000"/>
              </a:prstClr>
            </a:outerShdw>
          </a:effectLst>
        </p:grpSpPr>
        <p:pic>
          <p:nvPicPr>
            <p:cNvPr id="20" name="Picture 2" descr="\\server3\InternalBin\Resource DVD\DVD_ART36\Artwork_Imagery\Icons - Illustrations\_ REAL VISTA STYLE\desktop computer.png"/>
            <p:cNvPicPr>
              <a:picLocks noChangeAspect="1" noChangeArrowheads="1"/>
            </p:cNvPicPr>
            <p:nvPr/>
          </p:nvPicPr>
          <p:blipFill>
            <a:blip r:embed="rId7" cstate="print"/>
            <a:srcRect b="7485"/>
            <a:stretch>
              <a:fillRect/>
            </a:stretch>
          </p:blipFill>
          <p:spPr bwMode="auto">
            <a:xfrm>
              <a:off x="5819554" y="3708990"/>
              <a:ext cx="2438400" cy="2255875"/>
            </a:xfrm>
            <a:prstGeom prst="rect">
              <a:avLst/>
            </a:prstGeom>
            <a:noFill/>
            <a:effectLst/>
          </p:spPr>
        </p:pic>
        <p:pic>
          <p:nvPicPr>
            <p:cNvPr id="2056" name="Picture 8" descr="\\server3\Restrict\FTP_Root\Clients\White_Whale\7-20556_Security_Intelligence_Report_10-30\SFP_ART\png\IE_comp.png"/>
            <p:cNvPicPr>
              <a:picLocks noChangeAspect="1" noChangeArrowheads="1"/>
            </p:cNvPicPr>
            <p:nvPr/>
          </p:nvPicPr>
          <p:blipFill>
            <a:blip r:embed="rId8" cstate="print"/>
            <a:srcRect/>
            <a:stretch>
              <a:fillRect/>
            </a:stretch>
          </p:blipFill>
          <p:spPr bwMode="auto">
            <a:xfrm>
              <a:off x="6616525" y="4298905"/>
              <a:ext cx="1549025" cy="1326484"/>
            </a:xfrm>
            <a:prstGeom prst="rect">
              <a:avLst/>
            </a:prstGeom>
            <a:noFill/>
          </p:spPr>
        </p:pic>
      </p:grpSp>
      <p:grpSp>
        <p:nvGrpSpPr>
          <p:cNvPr id="5" name="Group 17"/>
          <p:cNvGrpSpPr/>
          <p:nvPr/>
        </p:nvGrpSpPr>
        <p:grpSpPr>
          <a:xfrm>
            <a:off x="3211034" y="1858439"/>
            <a:ext cx="5550197" cy="1633829"/>
            <a:chOff x="3211034" y="2072409"/>
            <a:chExt cx="5550197" cy="1633829"/>
          </a:xfrm>
        </p:grpSpPr>
        <p:sp>
          <p:nvSpPr>
            <p:cNvPr id="27" name="Round Same Side Corner Rectangle 26"/>
            <p:cNvSpPr/>
            <p:nvPr/>
          </p:nvSpPr>
          <p:spPr bwMode="auto">
            <a:xfrm rot="5400000" flipV="1">
              <a:off x="5376533" y="-93090"/>
              <a:ext cx="1219200" cy="5550197"/>
            </a:xfrm>
            <a:prstGeom prst="round2SameRect">
              <a:avLst>
                <a:gd name="adj1" fmla="val 0"/>
                <a:gd name="adj2" fmla="val 0"/>
              </a:avLst>
            </a:prstGeom>
            <a:noFill/>
            <a:ln w="3175" cmpd="sng">
              <a:noFill/>
              <a:headEnd type="none" w="med" len="med"/>
              <a:tailEnd type="none" w="med" len="med"/>
            </a:ln>
            <a:effectLst/>
            <a:scene3d>
              <a:camera prst="orthographicFront"/>
              <a:lightRig rig="glow" dir="t">
                <a:rot lat="0" lon="0" rev="6360000"/>
              </a:lightRig>
            </a:scene3d>
            <a:sp3d prstMaterial="flat">
              <a:contourClr>
                <a:srgbClr val="54B0E2">
                  <a:satMod val="300000"/>
                </a:srgbClr>
              </a:contourClr>
            </a:sp3d>
          </p:spPr>
          <p:txBody>
            <a:bodyPr vert="vert" wrap="square" lIns="0" tIns="0" rIns="0" bIns="0" numCol="1" rtlCol="0" anchor="ctr" anchorCtr="0" compatLnSpc="1">
              <a:prstTxWarp prst="textNoShape">
                <a:avLst/>
              </a:prstTxWarp>
            </a:bodyPr>
            <a:lstStyle/>
            <a:p>
              <a:pPr marL="0" lvl="1" indent="-349250" algn="ctr">
                <a:lnSpc>
                  <a:spcPct val="90000"/>
                </a:lnSpc>
                <a:spcBef>
                  <a:spcPct val="20000"/>
                </a:spcBef>
                <a:buSzPct val="90000"/>
              </a:pPr>
              <a:r>
                <a:rPr lang="en-US" sz="4000" dirty="0">
                  <a:gradFill>
                    <a:gsLst>
                      <a:gs pos="0">
                        <a:srgbClr val="FFFFFF"/>
                      </a:gs>
                      <a:gs pos="44000">
                        <a:srgbClr val="FFFFFF"/>
                      </a:gs>
                    </a:gsLst>
                    <a:path path="circle">
                      <a:fillToRect t="100000" r="100000"/>
                    </a:path>
                  </a:gradFill>
                </a:rPr>
                <a:t>World’s most </a:t>
              </a:r>
              <a:br>
                <a:rPr lang="en-US" sz="4000" dirty="0">
                  <a:gradFill>
                    <a:gsLst>
                      <a:gs pos="0">
                        <a:srgbClr val="FFFFFF"/>
                      </a:gs>
                      <a:gs pos="44000">
                        <a:srgbClr val="FFFFFF"/>
                      </a:gs>
                    </a:gsLst>
                    <a:path path="circle">
                      <a:fillToRect t="100000" r="100000"/>
                    </a:path>
                  </a:gradFill>
                </a:rPr>
              </a:br>
              <a:r>
                <a:rPr lang="en-US" sz="4000" b="1" dirty="0">
                  <a:gradFill>
                    <a:gsLst>
                      <a:gs pos="0">
                        <a:srgbClr val="FFFF99"/>
                      </a:gs>
                      <a:gs pos="44000">
                        <a:srgbClr val="FFFF99"/>
                      </a:gs>
                    </a:gsLst>
                    <a:path path="circle">
                      <a:fillToRect t="100000" r="100000"/>
                    </a:path>
                  </a:gradFill>
                </a:rPr>
                <a:t>popular</a:t>
              </a:r>
              <a:r>
                <a:rPr lang="en-US" sz="4000" dirty="0">
                  <a:gradFill>
                    <a:gsLst>
                      <a:gs pos="0">
                        <a:srgbClr val="FFFFFF"/>
                      </a:gs>
                      <a:gs pos="44000">
                        <a:srgbClr val="FFFFFF"/>
                      </a:gs>
                    </a:gsLst>
                    <a:path path="circle">
                      <a:fillToRect t="100000" r="100000"/>
                    </a:path>
                  </a:gradFill>
                </a:rPr>
                <a:t> browser</a:t>
              </a:r>
              <a:endParaRPr lang="en-US" sz="4000" spc="-40" dirty="0">
                <a:gradFill>
                  <a:gsLst>
                    <a:gs pos="0">
                      <a:srgbClr val="FFFFFF"/>
                    </a:gs>
                    <a:gs pos="44000">
                      <a:srgbClr val="FFFFFF"/>
                    </a:gs>
                  </a:gsLst>
                  <a:path path="circle">
                    <a:fillToRect t="100000" r="100000"/>
                  </a:path>
                </a:gradFill>
              </a:endParaRPr>
            </a:p>
          </p:txBody>
        </p:sp>
        <p:grpSp>
          <p:nvGrpSpPr>
            <p:cNvPr id="6" name="Group 16"/>
            <p:cNvGrpSpPr/>
            <p:nvPr/>
          </p:nvGrpSpPr>
          <p:grpSpPr>
            <a:xfrm>
              <a:off x="3601858" y="3367684"/>
              <a:ext cx="4768551" cy="338554"/>
              <a:chOff x="3589235" y="3367684"/>
              <a:chExt cx="4768551" cy="338554"/>
            </a:xfrm>
          </p:grpSpPr>
          <p:sp>
            <p:nvSpPr>
              <p:cNvPr id="15" name="TextBox 14"/>
              <p:cNvSpPr txBox="1"/>
              <p:nvPr/>
            </p:nvSpPr>
            <p:spPr>
              <a:xfrm>
                <a:off x="3589235" y="3367684"/>
                <a:ext cx="2153540" cy="338554"/>
              </a:xfrm>
              <a:prstGeom prst="rect">
                <a:avLst/>
              </a:prstGeom>
              <a:noFill/>
            </p:spPr>
            <p:txBody>
              <a:bodyPr wrap="square" rtlCol="0">
                <a:spAutoFit/>
              </a:bodyPr>
              <a:lstStyle/>
              <a:p>
                <a:pPr algn="ctr"/>
                <a:r>
                  <a:rPr lang="en-US" sz="1600" b="1" dirty="0" err="1">
                    <a:gradFill>
                      <a:gsLst>
                        <a:gs pos="0">
                          <a:srgbClr val="FFFFFF"/>
                        </a:gs>
                        <a:gs pos="20000">
                          <a:srgbClr val="FFFFFF"/>
                        </a:gs>
                      </a:gsLst>
                      <a:lin ang="15600000" scaled="0"/>
                    </a:gradFill>
                  </a:rPr>
                  <a:t>SmartScreen</a:t>
                </a:r>
                <a:r>
                  <a:rPr lang="en-US" sz="1600" b="1" dirty="0">
                    <a:gradFill>
                      <a:gsLst>
                        <a:gs pos="0">
                          <a:srgbClr val="FFFFFF"/>
                        </a:gs>
                        <a:gs pos="20000">
                          <a:srgbClr val="FFFFFF"/>
                        </a:gs>
                      </a:gsLst>
                      <a:lin ang="15600000" scaled="0"/>
                    </a:gradFill>
                  </a:rPr>
                  <a:t> Filter</a:t>
                </a:r>
              </a:p>
            </p:txBody>
          </p:sp>
          <p:sp>
            <p:nvSpPr>
              <p:cNvPr id="16" name="TextBox 15"/>
              <p:cNvSpPr txBox="1"/>
              <p:nvPr/>
            </p:nvSpPr>
            <p:spPr>
              <a:xfrm>
                <a:off x="5571857" y="3367684"/>
                <a:ext cx="2785929" cy="338554"/>
              </a:xfrm>
              <a:prstGeom prst="rect">
                <a:avLst/>
              </a:prstGeom>
              <a:noFill/>
            </p:spPr>
            <p:txBody>
              <a:bodyPr wrap="square" rtlCol="0">
                <a:spAutoFit/>
              </a:bodyPr>
              <a:lstStyle/>
              <a:p>
                <a:pPr algn="ctr"/>
                <a:r>
                  <a:rPr lang="en-US" sz="1600" b="1" dirty="0">
                    <a:gradFill>
                      <a:gsLst>
                        <a:gs pos="0">
                          <a:srgbClr val="FFFFFF"/>
                        </a:gs>
                        <a:gs pos="20000">
                          <a:srgbClr val="FFFFFF"/>
                        </a:gs>
                      </a:gsLst>
                      <a:lin ang="15600000" scaled="0"/>
                    </a:gradFill>
                  </a:rPr>
                  <a:t>Microsoft Phishing Filter</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fade">
                                      <p:cBhvr>
                                        <p:cTn id="7" dur="500"/>
                                        <p:tgtEl>
                                          <p:spTgt spid="205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298</TotalTime>
  <Words>2242</Words>
  <Application>Microsoft Office PowerPoint</Application>
  <PresentationFormat>On-screen Show (4:3)</PresentationFormat>
  <Paragraphs>487</Paragraphs>
  <Slides>55</Slides>
  <Notes>54</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TechEd09_Europe</vt:lpstr>
      <vt:lpstr>TechEd09_Europe template</vt:lpstr>
      <vt:lpstr>Slide 1</vt:lpstr>
      <vt:lpstr>Microsoft Security Intelligence Report v7</vt:lpstr>
      <vt:lpstr>Security Intelligence Report volume 7 (January - June 2009)</vt:lpstr>
      <vt:lpstr>Security Intelligence Report volume 7 Continued Evolution</vt:lpstr>
      <vt:lpstr>Centers Supporting TwC Security</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Security Intelligence Report Volume 7 Data Sources</vt:lpstr>
      <vt:lpstr>Malicious and Potentially Unwanted Software</vt:lpstr>
      <vt:lpstr>Malicious And Potentially Unwanted Software Geographic distribution of malware – MSRT, 1H09</vt:lpstr>
      <vt:lpstr>Malicious And Potentially Unwanted Software Category trends</vt:lpstr>
      <vt:lpstr>Malicious And Potentially Unwanted Software  Top malware and potentially unwanted families</vt:lpstr>
      <vt:lpstr>Malicious And Potentially Unwanted Software Operating system trends</vt:lpstr>
      <vt:lpstr>Malicious And Potentially Unwanted Software Operating system trends over time</vt:lpstr>
      <vt:lpstr>Malicious And Potentially Unwanted Software  Threats at home and in the enterprise</vt:lpstr>
      <vt:lpstr>Malicious And Potentially Unwanted Software  Threats at home and in the enterprise</vt:lpstr>
      <vt:lpstr>E-Mail Threats Spam trends and statistics</vt:lpstr>
      <vt:lpstr>E-Mail Threats Spam trends and statistics</vt:lpstr>
      <vt:lpstr>E-Mail Threats Geographic origins of spam messages</vt:lpstr>
      <vt:lpstr>Top Threats in Germany Disinfected Threats by Category in 1H09</vt:lpstr>
      <vt:lpstr>Data from All Microsoft Security Products Top 25 Families in Germany in 1H09</vt:lpstr>
      <vt:lpstr>Lots more local data in the report</vt:lpstr>
      <vt:lpstr>Software Vulnerability Exploit Details</vt:lpstr>
      <vt:lpstr>Software Vulnerability Exploit Details Browser-based exploits</vt:lpstr>
      <vt:lpstr>Software Vulnerability Exploit Details Browser-based exploits by system locale</vt:lpstr>
      <vt:lpstr>Software Vulnerability Exploit Details Browser-based exploits by operating system and software vendor</vt:lpstr>
      <vt:lpstr>Document File Format Exploits Microsoft Office Format Exploits</vt:lpstr>
      <vt:lpstr>Document File Format Exploits Malware dropped by Microsoft Office document exploit attacks</vt:lpstr>
      <vt:lpstr>Security Breach Trends</vt:lpstr>
      <vt:lpstr>Security Breach Trends Study details</vt:lpstr>
      <vt:lpstr>Software Vulnerability Disclosure Trends</vt:lpstr>
      <vt:lpstr>Security Vulnerability Disclosures Operating system, Browser and Application Disclosures – Industry Wide</vt:lpstr>
      <vt:lpstr>Security Vulnerability Disclosures Microsoft vulnerability disclosures</vt:lpstr>
      <vt:lpstr>Microsoft Vulnerability Exploit Details Responsible Disclosure Rates</vt:lpstr>
      <vt:lpstr>Microsoft Vulnerability Exploit Details Security Bulletins</vt:lpstr>
      <vt:lpstr>Microsoft Vulnerability Exploit Details Exploitability Index</vt:lpstr>
      <vt:lpstr>Microsoft Vulnerability Exploit Details Mitigations and workarounds in security bulletins</vt:lpstr>
      <vt:lpstr>Update Service Usage Over Time Microsoft Update and Windows Update</vt:lpstr>
      <vt:lpstr>Update Service Usage Impact The role of automatic updating</vt:lpstr>
      <vt:lpstr>Update Service Usage Regional variations in update service usage</vt:lpstr>
      <vt:lpstr>Microsoft Update Services Myths and facts – read this when you download the SIR!</vt:lpstr>
      <vt:lpstr>Slide 51</vt:lpstr>
      <vt:lpstr>Slide 52</vt:lpstr>
      <vt:lpstr>Resources</vt:lpstr>
      <vt:lpstr>Slide 54</vt:lpstr>
      <vt:lpstr>Slide 55</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Ken Malcolmson</dc:creator>
  <dc:description>Tech·Ed Europe 2009</dc:description>
  <cp:lastModifiedBy>cn_user</cp:lastModifiedBy>
  <cp:revision>120</cp:revision>
  <dcterms:created xsi:type="dcterms:W3CDTF">2009-11-08T10:42:52Z</dcterms:created>
  <dcterms:modified xsi:type="dcterms:W3CDTF">2009-11-09T07:16:00Z</dcterms:modified>
</cp:coreProperties>
</file>