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slides/slide120.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slideLayouts/slideLayout87.xml" ContentType="application/vnd.openxmlformats-officedocument.presentationml.slideLayout+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62.xml" ContentType="application/vnd.openxmlformats-officedocument.presentationml.slideLayout+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Layouts/slideLayout6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Layouts/slideLayout55.xml" ContentType="application/vnd.openxmlformats-officedocument.presentationml.slideLayout+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Masters/slideMaster6.xml" ContentType="application/vnd.openxmlformats-officedocument.presentationml.slideMaster+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theme/theme8.xml" ContentType="application/vnd.openxmlformats-officedocument.them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charts/chart1.xml" ContentType="application/vnd.openxmlformats-officedocument.drawingml.chart+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63.xml" ContentType="application/vnd.openxmlformats-officedocument.presentationml.slideLayout+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theme/themeOverride1.xml" ContentType="application/vnd.openxmlformats-officedocument.themeOverr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theme/theme7.xml" ContentType="application/vnd.openxmlformats-officedocument.theme+xml"/>
  <Override PartName="/ppt/slides/slide122.xml" ContentType="application/vnd.openxmlformats-officedocument.presentationml.slide+xml"/>
  <Override PartName="/ppt/slideLayouts/slideLayout48.xml" ContentType="application/vnd.openxmlformats-officedocument.presentationml.slideLayout+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Layouts/slideLayout51.xml" ContentType="application/vnd.openxmlformats-officedocument.presentationml.slideLayout+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9" r:id="rId3"/>
    <p:sldMasterId id="2147483712" r:id="rId4"/>
    <p:sldMasterId id="2147483726" r:id="rId5"/>
    <p:sldMasterId id="2147483742" r:id="rId6"/>
  </p:sldMasterIdLst>
  <p:notesMasterIdLst>
    <p:notesMasterId r:id="rId210"/>
  </p:notesMasterIdLst>
  <p:handoutMasterIdLst>
    <p:handoutMasterId r:id="rId211"/>
  </p:handoutMasterIdLst>
  <p:sldIdLst>
    <p:sldId id="653" r:id="rId7"/>
    <p:sldId id="654" r:id="rId8"/>
    <p:sldId id="638" r:id="rId9"/>
    <p:sldId id="639" r:id="rId10"/>
    <p:sldId id="640" r:id="rId11"/>
    <p:sldId id="641" r:id="rId12"/>
    <p:sldId id="642" r:id="rId13"/>
    <p:sldId id="643" r:id="rId14"/>
    <p:sldId id="644" r:id="rId15"/>
    <p:sldId id="645" r:id="rId16"/>
    <p:sldId id="646" r:id="rId17"/>
    <p:sldId id="647" r:id="rId18"/>
    <p:sldId id="648" r:id="rId19"/>
    <p:sldId id="649" r:id="rId20"/>
    <p:sldId id="650" r:id="rId21"/>
    <p:sldId id="271" r:id="rId22"/>
    <p:sldId id="272" r:id="rId23"/>
    <p:sldId id="498" r:id="rId24"/>
    <p:sldId id="499" r:id="rId25"/>
    <p:sldId id="500" r:id="rId26"/>
    <p:sldId id="501" r:id="rId27"/>
    <p:sldId id="502" r:id="rId28"/>
    <p:sldId id="283" r:id="rId29"/>
    <p:sldId id="525" r:id="rId30"/>
    <p:sldId id="285" r:id="rId31"/>
    <p:sldId id="286" r:id="rId32"/>
    <p:sldId id="503" r:id="rId33"/>
    <p:sldId id="291" r:id="rId34"/>
    <p:sldId id="504" r:id="rId35"/>
    <p:sldId id="298" r:id="rId36"/>
    <p:sldId id="505" r:id="rId37"/>
    <p:sldId id="651" r:id="rId38"/>
    <p:sldId id="652" r:id="rId39"/>
    <p:sldId id="305" r:id="rId40"/>
    <p:sldId id="306" r:id="rId41"/>
    <p:sldId id="527" r:id="rId42"/>
    <p:sldId id="312" r:id="rId43"/>
    <p:sldId id="313" r:id="rId44"/>
    <p:sldId id="506" r:id="rId45"/>
    <p:sldId id="316" r:id="rId46"/>
    <p:sldId id="508" r:id="rId47"/>
    <p:sldId id="510" r:id="rId48"/>
    <p:sldId id="511" r:id="rId49"/>
    <p:sldId id="632" r:id="rId50"/>
    <p:sldId id="599" r:id="rId51"/>
    <p:sldId id="602" r:id="rId52"/>
    <p:sldId id="600" r:id="rId53"/>
    <p:sldId id="515" r:id="rId54"/>
    <p:sldId id="603" r:id="rId55"/>
    <p:sldId id="604" r:id="rId56"/>
    <p:sldId id="605" r:id="rId57"/>
    <p:sldId id="607" r:id="rId58"/>
    <p:sldId id="608" r:id="rId59"/>
    <p:sldId id="609" r:id="rId60"/>
    <p:sldId id="611" r:id="rId61"/>
    <p:sldId id="612" r:id="rId62"/>
    <p:sldId id="613" r:id="rId63"/>
    <p:sldId id="615" r:id="rId64"/>
    <p:sldId id="616" r:id="rId65"/>
    <p:sldId id="617" r:id="rId66"/>
    <p:sldId id="619" r:id="rId67"/>
    <p:sldId id="620" r:id="rId68"/>
    <p:sldId id="621" r:id="rId69"/>
    <p:sldId id="623" r:id="rId70"/>
    <p:sldId id="624" r:id="rId71"/>
    <p:sldId id="538" r:id="rId72"/>
    <p:sldId id="625" r:id="rId73"/>
    <p:sldId id="540" r:id="rId74"/>
    <p:sldId id="661" r:id="rId75"/>
    <p:sldId id="656" r:id="rId76"/>
    <p:sldId id="657" r:id="rId77"/>
    <p:sldId id="658" r:id="rId78"/>
    <p:sldId id="660" r:id="rId79"/>
    <p:sldId id="326" r:id="rId80"/>
    <p:sldId id="541" r:id="rId81"/>
    <p:sldId id="328" r:id="rId82"/>
    <p:sldId id="329" r:id="rId83"/>
    <p:sldId id="330" r:id="rId84"/>
    <p:sldId id="331" r:id="rId85"/>
    <p:sldId id="333" r:id="rId86"/>
    <p:sldId id="334" r:id="rId87"/>
    <p:sldId id="335" r:id="rId88"/>
    <p:sldId id="336" r:id="rId89"/>
    <p:sldId id="337" r:id="rId90"/>
    <p:sldId id="339" r:id="rId91"/>
    <p:sldId id="340" r:id="rId92"/>
    <p:sldId id="341" r:id="rId93"/>
    <p:sldId id="542" r:id="rId94"/>
    <p:sldId id="343" r:id="rId95"/>
    <p:sldId id="467" r:id="rId96"/>
    <p:sldId id="662" r:id="rId97"/>
    <p:sldId id="345" r:id="rId98"/>
    <p:sldId id="468" r:id="rId99"/>
    <p:sldId id="469" r:id="rId100"/>
    <p:sldId id="471" r:id="rId101"/>
    <p:sldId id="472" r:id="rId102"/>
    <p:sldId id="543" r:id="rId103"/>
    <p:sldId id="346" r:id="rId104"/>
    <p:sldId id="473" r:id="rId105"/>
    <p:sldId id="544" r:id="rId106"/>
    <p:sldId id="347" r:id="rId107"/>
    <p:sldId id="546" r:id="rId108"/>
    <p:sldId id="516" r:id="rId109"/>
    <p:sldId id="349" r:id="rId110"/>
    <p:sldId id="350" r:id="rId111"/>
    <p:sldId id="351" r:id="rId112"/>
    <p:sldId id="474" r:id="rId113"/>
    <p:sldId id="596" r:id="rId114"/>
    <p:sldId id="352" r:id="rId115"/>
    <p:sldId id="476" r:id="rId116"/>
    <p:sldId id="477" r:id="rId117"/>
    <p:sldId id="547" r:id="rId118"/>
    <p:sldId id="360" r:id="rId119"/>
    <p:sldId id="353" r:id="rId120"/>
    <p:sldId id="548" r:id="rId121"/>
    <p:sldId id="597" r:id="rId122"/>
    <p:sldId id="551" r:id="rId123"/>
    <p:sldId id="356" r:id="rId124"/>
    <p:sldId id="357" r:id="rId125"/>
    <p:sldId id="552" r:id="rId126"/>
    <p:sldId id="553" r:id="rId127"/>
    <p:sldId id="517" r:id="rId128"/>
    <p:sldId id="362" r:id="rId129"/>
    <p:sldId id="363" r:id="rId130"/>
    <p:sldId id="364" r:id="rId131"/>
    <p:sldId id="366" r:id="rId132"/>
    <p:sldId id="367" r:id="rId133"/>
    <p:sldId id="368" r:id="rId134"/>
    <p:sldId id="369" r:id="rId135"/>
    <p:sldId id="371" r:id="rId136"/>
    <p:sldId id="372" r:id="rId137"/>
    <p:sldId id="373" r:id="rId138"/>
    <p:sldId id="518" r:id="rId139"/>
    <p:sldId id="374" r:id="rId140"/>
    <p:sldId id="375" r:id="rId141"/>
    <p:sldId id="376" r:id="rId142"/>
    <p:sldId id="377" r:id="rId143"/>
    <p:sldId id="479" r:id="rId144"/>
    <p:sldId id="378" r:id="rId145"/>
    <p:sldId id="379" r:id="rId146"/>
    <p:sldId id="380" r:id="rId147"/>
    <p:sldId id="381" r:id="rId148"/>
    <p:sldId id="382" r:id="rId149"/>
    <p:sldId id="383" r:id="rId150"/>
    <p:sldId id="387" r:id="rId151"/>
    <p:sldId id="561" r:id="rId152"/>
    <p:sldId id="563" r:id="rId153"/>
    <p:sldId id="562" r:id="rId154"/>
    <p:sldId id="519" r:id="rId155"/>
    <p:sldId id="388" r:id="rId156"/>
    <p:sldId id="389" r:id="rId157"/>
    <p:sldId id="390" r:id="rId158"/>
    <p:sldId id="391" r:id="rId159"/>
    <p:sldId id="392" r:id="rId160"/>
    <p:sldId id="393" r:id="rId161"/>
    <p:sldId id="394" r:id="rId162"/>
    <p:sldId id="626" r:id="rId163"/>
    <p:sldId id="564" r:id="rId164"/>
    <p:sldId id="481" r:id="rId165"/>
    <p:sldId id="482" r:id="rId166"/>
    <p:sldId id="627" r:id="rId167"/>
    <p:sldId id="628" r:id="rId168"/>
    <p:sldId id="629" r:id="rId169"/>
    <p:sldId id="630" r:id="rId170"/>
    <p:sldId id="631" r:id="rId171"/>
    <p:sldId id="568" r:id="rId172"/>
    <p:sldId id="569" r:id="rId173"/>
    <p:sldId id="520" r:id="rId174"/>
    <p:sldId id="575" r:id="rId175"/>
    <p:sldId id="576" r:id="rId176"/>
    <p:sldId id="577" r:id="rId177"/>
    <p:sldId id="578" r:id="rId178"/>
    <p:sldId id="580" r:id="rId179"/>
    <p:sldId id="581" r:id="rId180"/>
    <p:sldId id="400" r:id="rId181"/>
    <p:sldId id="582" r:id="rId182"/>
    <p:sldId id="585" r:id="rId183"/>
    <p:sldId id="402" r:id="rId184"/>
    <p:sldId id="583" r:id="rId185"/>
    <p:sldId id="584" r:id="rId186"/>
    <p:sldId id="408" r:id="rId187"/>
    <p:sldId id="409" r:id="rId188"/>
    <p:sldId id="410" r:id="rId189"/>
    <p:sldId id="586" r:id="rId190"/>
    <p:sldId id="411" r:id="rId191"/>
    <p:sldId id="412" r:id="rId192"/>
    <p:sldId id="413" r:id="rId193"/>
    <p:sldId id="414" r:id="rId194"/>
    <p:sldId id="415" r:id="rId195"/>
    <p:sldId id="416" r:id="rId196"/>
    <p:sldId id="417" r:id="rId197"/>
    <p:sldId id="418" r:id="rId198"/>
    <p:sldId id="633" r:id="rId199"/>
    <p:sldId id="465" r:id="rId200"/>
    <p:sldId id="480" r:id="rId201"/>
    <p:sldId id="419" r:id="rId202"/>
    <p:sldId id="433" r:id="rId203"/>
    <p:sldId id="593" r:id="rId204"/>
    <p:sldId id="634" r:id="rId205"/>
    <p:sldId id="594" r:id="rId206"/>
    <p:sldId id="592" r:id="rId207"/>
    <p:sldId id="663" r:id="rId208"/>
    <p:sldId id="560" r:id="rId20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11" autoAdjust="0"/>
    <p:restoredTop sz="94638" autoAdjust="0"/>
  </p:normalViewPr>
  <p:slideViewPr>
    <p:cSldViewPr>
      <p:cViewPr varScale="1">
        <p:scale>
          <a:sx n="122" d="100"/>
          <a:sy n="122" d="100"/>
        </p:scale>
        <p:origin x="-40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594"/>
    </p:cViewPr>
  </p:sorterViewPr>
  <p:notesViewPr>
    <p:cSldViewPr>
      <p:cViewPr varScale="1">
        <p:scale>
          <a:sx n="97" d="100"/>
          <a:sy n="97" d="100"/>
        </p:scale>
        <p:origin x="-262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205" Type="http://schemas.openxmlformats.org/officeDocument/2006/relationships/slide" Target="slides/slide199.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160" Type="http://schemas.openxmlformats.org/officeDocument/2006/relationships/slide" Target="slides/slide154.xml"/><Relationship Id="rId165" Type="http://schemas.openxmlformats.org/officeDocument/2006/relationships/slide" Target="slides/slide159.xml"/><Relationship Id="rId181" Type="http://schemas.openxmlformats.org/officeDocument/2006/relationships/slide" Target="slides/slide175.xml"/><Relationship Id="rId186" Type="http://schemas.openxmlformats.org/officeDocument/2006/relationships/slide" Target="slides/slide180.xml"/><Relationship Id="rId211" Type="http://schemas.openxmlformats.org/officeDocument/2006/relationships/handoutMaster" Target="handoutMasters/handoutMaster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slide" Target="slides/slide149.xml"/><Relationship Id="rId171" Type="http://schemas.openxmlformats.org/officeDocument/2006/relationships/slide" Target="slides/slide165.xml"/><Relationship Id="rId176" Type="http://schemas.openxmlformats.org/officeDocument/2006/relationships/slide" Target="slides/slide170.xml"/><Relationship Id="rId192" Type="http://schemas.openxmlformats.org/officeDocument/2006/relationships/slide" Target="slides/slide186.xml"/><Relationship Id="rId197" Type="http://schemas.openxmlformats.org/officeDocument/2006/relationships/slide" Target="slides/slide191.xml"/><Relationship Id="rId206" Type="http://schemas.openxmlformats.org/officeDocument/2006/relationships/slide" Target="slides/slide200.xml"/><Relationship Id="rId201" Type="http://schemas.openxmlformats.org/officeDocument/2006/relationships/slide" Target="slides/slide195.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slide" Target="slides/slide155.xml"/><Relationship Id="rId166" Type="http://schemas.openxmlformats.org/officeDocument/2006/relationships/slide" Target="slides/slide160.xml"/><Relationship Id="rId182" Type="http://schemas.openxmlformats.org/officeDocument/2006/relationships/slide" Target="slides/slide176.xml"/><Relationship Id="rId187" Type="http://schemas.openxmlformats.org/officeDocument/2006/relationships/slide" Target="slides/slide181.xml"/><Relationship Id="rId1" Type="http://schemas.openxmlformats.org/officeDocument/2006/relationships/slideMaster" Target="slideMasters/slideMaster1.xml"/><Relationship Id="rId6" Type="http://schemas.openxmlformats.org/officeDocument/2006/relationships/slideMaster" Target="slideMasters/slideMaster6.xml"/><Relationship Id="rId212" Type="http://schemas.openxmlformats.org/officeDocument/2006/relationships/presProps" Target="presProps.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slide" Target="slides/slide192.xml"/><Relationship Id="rId172" Type="http://schemas.openxmlformats.org/officeDocument/2006/relationships/slide" Target="slides/slide166.xml"/><Relationship Id="rId193" Type="http://schemas.openxmlformats.org/officeDocument/2006/relationships/slide" Target="slides/slide187.xml"/><Relationship Id="rId202" Type="http://schemas.openxmlformats.org/officeDocument/2006/relationships/slide" Target="slides/slide196.xml"/><Relationship Id="rId207" Type="http://schemas.openxmlformats.org/officeDocument/2006/relationships/slide" Target="slides/slide20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183" Type="http://schemas.openxmlformats.org/officeDocument/2006/relationships/slide" Target="slides/slide177.xml"/><Relationship Id="rId213"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slide" Target="slides/slide188.xml"/><Relationship Id="rId199" Type="http://schemas.openxmlformats.org/officeDocument/2006/relationships/slide" Target="slides/slide193.xml"/><Relationship Id="rId203" Type="http://schemas.openxmlformats.org/officeDocument/2006/relationships/slide" Target="slides/slide197.xml"/><Relationship Id="rId208" Type="http://schemas.openxmlformats.org/officeDocument/2006/relationships/slide" Target="slides/slide202.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189" Type="http://schemas.openxmlformats.org/officeDocument/2006/relationships/slide" Target="slides/slide183.xml"/><Relationship Id="rId3" Type="http://schemas.openxmlformats.org/officeDocument/2006/relationships/slideMaster" Target="slideMasters/slideMaster3.xml"/><Relationship Id="rId214" Type="http://schemas.openxmlformats.org/officeDocument/2006/relationships/theme" Target="theme/theme1.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95" Type="http://schemas.openxmlformats.org/officeDocument/2006/relationships/slide" Target="slides/slide189.xml"/><Relationship Id="rId209" Type="http://schemas.openxmlformats.org/officeDocument/2006/relationships/slide" Target="slides/slide203.xml"/><Relationship Id="rId190" Type="http://schemas.openxmlformats.org/officeDocument/2006/relationships/slide" Target="slides/slide184.xml"/><Relationship Id="rId204" Type="http://schemas.openxmlformats.org/officeDocument/2006/relationships/slide" Target="slides/slide198.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slide" Target="slides/slide179.xml"/><Relationship Id="rId4" Type="http://schemas.openxmlformats.org/officeDocument/2006/relationships/slideMaster" Target="slideMasters/slideMaster4.xml"/><Relationship Id="rId9" Type="http://schemas.openxmlformats.org/officeDocument/2006/relationships/slide" Target="slides/slide3.xml"/><Relationship Id="rId180" Type="http://schemas.openxmlformats.org/officeDocument/2006/relationships/slide" Target="slides/slide174.xml"/><Relationship Id="rId210" Type="http://schemas.openxmlformats.org/officeDocument/2006/relationships/notesMaster" Target="notesMasters/notesMaster1.xml"/><Relationship Id="rId215" Type="http://schemas.openxmlformats.org/officeDocument/2006/relationships/tableStyles" Target="tableStyles.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slide" Target="slides/slide190.xml"/><Relationship Id="rId200" Type="http://schemas.openxmlformats.org/officeDocument/2006/relationships/slide" Target="slides/slide194.xml"/><Relationship Id="rId16" Type="http://schemas.openxmlformats.org/officeDocument/2006/relationships/slide" Target="slides/slide10.xml"/></Relationships>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4"/>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en-US" dirty="0" smtClean="0">
                <a:solidFill>
                  <a:schemeClr val="tx1"/>
                </a:solidFill>
              </a:rPr>
              <a:t>Microsoft Average PUE Targets for New DCs</a:t>
            </a:r>
            <a:endParaRPr lang="en-US" dirty="0">
              <a:solidFill>
                <a:schemeClr val="tx1"/>
              </a:solidFill>
            </a:endParaRPr>
          </a:p>
        </c:rich>
      </c:tx>
      <c:layout/>
    </c:title>
    <c:plotArea>
      <c:layout/>
      <c:lineChart>
        <c:grouping val="standard"/>
        <c:ser>
          <c:idx val="0"/>
          <c:order val="0"/>
          <c:tx>
            <c:v>PUE</c:v>
          </c:tx>
          <c:spPr>
            <a:ln w="73025">
              <a:solidFill>
                <a:schemeClr val="bg2"/>
              </a:solidFill>
            </a:ln>
          </c:spPr>
          <c:marker>
            <c:symbol val="none"/>
          </c:marker>
          <c:cat>
            <c:strRef>
              <c:f>Sheet1!$A$3:$A$6</c:f>
              <c:strCache>
                <c:ptCount val="4"/>
                <c:pt idx="0">
                  <c:v>2006</c:v>
                </c:pt>
                <c:pt idx="1">
                  <c:v>2008</c:v>
                </c:pt>
                <c:pt idx="2">
                  <c:v>2010</c:v>
                </c:pt>
                <c:pt idx="3">
                  <c:v>2012</c:v>
                </c:pt>
              </c:strCache>
            </c:strRef>
          </c:cat>
          <c:val>
            <c:numRef>
              <c:f>Sheet1!$B$3:$B$6</c:f>
              <c:numCache>
                <c:formatCode>0.000</c:formatCode>
                <c:ptCount val="4"/>
                <c:pt idx="0">
                  <c:v>2</c:v>
                </c:pt>
                <c:pt idx="1">
                  <c:v>1.5</c:v>
                </c:pt>
                <c:pt idx="2">
                  <c:v>1.25</c:v>
                </c:pt>
                <c:pt idx="3">
                  <c:v>1.125</c:v>
                </c:pt>
              </c:numCache>
            </c:numRef>
          </c:val>
        </c:ser>
        <c:marker val="1"/>
        <c:axId val="36895744"/>
        <c:axId val="37425920"/>
      </c:lineChart>
      <c:catAx>
        <c:axId val="36895744"/>
        <c:scaling>
          <c:orientation val="minMax"/>
        </c:scaling>
        <c:axPos val="b"/>
        <c:numFmt formatCode="General" sourceLinked="1"/>
        <c:majorTickMark val="none"/>
        <c:tickLblPos val="nextTo"/>
        <c:txPr>
          <a:bodyPr/>
          <a:lstStyle/>
          <a:p>
            <a:pPr>
              <a:defRPr>
                <a:solidFill>
                  <a:schemeClr val="tx1"/>
                </a:solidFill>
              </a:defRPr>
            </a:pPr>
            <a:endParaRPr lang="en-US"/>
          </a:p>
        </c:txPr>
        <c:crossAx val="37425920"/>
        <c:crosses val="autoZero"/>
        <c:auto val="1"/>
        <c:lblAlgn val="ctr"/>
        <c:lblOffset val="100"/>
      </c:catAx>
      <c:valAx>
        <c:axId val="37425920"/>
        <c:scaling>
          <c:orientation val="minMax"/>
          <c:min val="1"/>
        </c:scaling>
        <c:axPos val="l"/>
        <c:majorGridlines/>
        <c:numFmt formatCode="0.000" sourceLinked="1"/>
        <c:majorTickMark val="none"/>
        <c:tickLblPos val="nextTo"/>
        <c:txPr>
          <a:bodyPr/>
          <a:lstStyle/>
          <a:p>
            <a:pPr>
              <a:defRPr>
                <a:solidFill>
                  <a:schemeClr val="tx1"/>
                </a:solidFill>
              </a:defRPr>
            </a:pPr>
            <a:endParaRPr lang="en-US"/>
          </a:p>
        </c:txPr>
        <c:crossAx val="36895744"/>
        <c:crosses val="autoZero"/>
        <c:crossBetween val="between"/>
      </c:valAx>
      <c:spPr>
        <a:solidFill>
          <a:schemeClr val="tx1"/>
        </a:solidFill>
        <a:ln>
          <a:solidFill>
            <a:srgbClr val="000000"/>
          </a:solidFill>
        </a:ln>
      </c:spPr>
    </c:plotArea>
    <c:legend>
      <c:legendPos val="b"/>
      <c:layout/>
    </c:legend>
    <c:plotVisOnly val="1"/>
  </c:chart>
  <c:spPr>
    <a:ln w="57150">
      <a:solidFill>
        <a:schemeClr val="tx1"/>
      </a:solidFill>
    </a:ln>
  </c:spPr>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z="1400" smtClean="0"/>
              <a:t>Tech·Ed Europe 2009</a:t>
            </a:r>
            <a:endParaRPr lang="en-GB" sz="14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t>11/11/2009</a:t>
            </a:r>
            <a:endParaRPr lang="en-GB" sz="14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z="1400" smtClean="0"/>
              <a:t>its204_guest.pptx</a:t>
            </a:r>
            <a:endParaRPr lang="en-GB" sz="14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006364-0277-4A47-94CD-32C3F5563DB0}" type="slidenum">
              <a:rPr lang="en-GB" sz="1400" smtClean="0"/>
              <a:t>‹#›</a:t>
            </a:fld>
            <a:endParaRPr lang="en-GB"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5C9861-8617-4FD3-8B1E-0AA5AEBFDB59}" type="datetimeFigureOut">
              <a:rPr lang="en-US" smtClean="0"/>
              <a:pPr/>
              <a:t>11/11/2009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69AC0A-DDA9-4740-9CCE-0F1A50EBFF4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Master" Target="../slideMasters/slideMaster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Master" Target="../slideMasters/slideMaster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24_Blank">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5362" name="Picture 2" descr="C:\Users\sguest\AppData\Local\Microsoft\Windows\Temporary Internet Files\Content.IE5\Q3KQFIYY\MPj04331270000[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9_Blank">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5362" name="Picture 2" descr="C:\Users\sguest\AppData\Local\Microsoft\Windows\Temporary Internet Files\Content.IE5\Q3KQFIYY\MPj04331270000[1].jpg"/>
          <p:cNvPicPr>
            <a:picLocks noChangeAspect="1" noChangeArrowheads="1"/>
          </p:cNvPicPr>
          <p:nvPr userDrawn="1"/>
        </p:nvPicPr>
        <p:blipFill>
          <a:blip r:embed="rId2" cstate="print">
            <a:duotone>
              <a:schemeClr val="accent1">
                <a:shade val="45000"/>
                <a:satMod val="135000"/>
              </a:schemeClr>
              <a:prstClr val="white"/>
            </a:duotone>
          </a:blip>
          <a:srcRect/>
          <a:stretch>
            <a:fillRect/>
          </a:stretch>
        </p:blipFill>
        <p:spPr bwMode="auto">
          <a:xfrm>
            <a:off x="0" y="0"/>
            <a:ext cx="9144000" cy="6858000"/>
          </a:xfrm>
          <a:prstGeom prst="rect">
            <a:avLst/>
          </a:prstGeom>
          <a:noFill/>
        </p:spPr>
      </p:pic>
      <p:sp>
        <p:nvSpPr>
          <p:cNvPr id="5" name="TextBox 4"/>
          <p:cNvSpPr txBox="1"/>
          <p:nvPr userDrawn="1"/>
        </p:nvSpPr>
        <p:spPr>
          <a:xfrm>
            <a:off x="0" y="152400"/>
            <a:ext cx="5505450" cy="697885"/>
          </a:xfrm>
          <a:prstGeom prst="snip2DiagRect">
            <a:avLst/>
          </a:prstGeom>
          <a:solidFill>
            <a:srgbClr val="000000">
              <a:alpha val="36078"/>
            </a:srgbClr>
          </a:solidFill>
        </p:spPr>
        <p:txBody>
          <a:bodyPr wrap="square" rtlCol="0">
            <a:spAutoFit/>
          </a:bodyPr>
          <a:lstStyle/>
          <a:p>
            <a:r>
              <a:rPr lang="en-US" sz="3200" dirty="0" smtClean="0">
                <a:solidFill>
                  <a:schemeClr val="bg1"/>
                </a:solidFill>
                <a:latin typeface="Segoe UI Light" pitchFamily="34" charset="0"/>
              </a:rPr>
              <a:t>Introducing Jim</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20_Blank">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TextBox 2"/>
          <p:cNvSpPr txBox="1"/>
          <p:nvPr userDrawn="1"/>
        </p:nvSpPr>
        <p:spPr>
          <a:xfrm>
            <a:off x="0" y="152400"/>
            <a:ext cx="5715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Takeaways</a:t>
            </a:r>
            <a:r>
              <a:rPr lang="en-US" sz="3200" baseline="0" dirty="0" smtClean="0">
                <a:solidFill>
                  <a:schemeClr val="bg1"/>
                </a:solidFill>
                <a:latin typeface="Segoe UI Light" pitchFamily="34" charset="0"/>
              </a:rPr>
              <a:t> from this Session</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23_Blank">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TextBox 2"/>
          <p:cNvSpPr txBox="1"/>
          <p:nvPr userDrawn="1"/>
        </p:nvSpPr>
        <p:spPr>
          <a:xfrm>
            <a:off x="3429000" y="152400"/>
            <a:ext cx="5715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What is Jim going to do now?</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3078" name="Picture 6" descr="C:\Users\sguest\AppData\Local\Microsoft\Windows\Temporary Internet Files\Content.IE5\C3E1SS3G\MPj03414680000[1].jpg"/>
          <p:cNvPicPr>
            <a:picLocks noChangeAspect="1" noChangeArrowheads="1"/>
          </p:cNvPicPr>
          <p:nvPr userDrawn="1"/>
        </p:nvPicPr>
        <p:blipFill>
          <a:blip r:embed="rId2" cstate="print">
            <a:duotone>
              <a:prstClr val="black"/>
              <a:schemeClr val="accent3">
                <a:tint val="45000"/>
                <a:satMod val="400000"/>
              </a:schemeClr>
            </a:duotone>
          </a:blip>
          <a:srcRect/>
          <a:stretch>
            <a:fillRect/>
          </a:stretch>
        </p:blipFill>
        <p:spPr bwMode="auto">
          <a:xfrm>
            <a:off x="-1" y="0"/>
            <a:ext cx="9186729" cy="6858000"/>
          </a:xfrm>
          <a:prstGeom prst="rect">
            <a:avLst/>
          </a:prstGeom>
          <a:noFill/>
        </p:spPr>
      </p:pic>
      <p:sp>
        <p:nvSpPr>
          <p:cNvPr id="4" name="TextBox 3"/>
          <p:cNvSpPr txBox="1"/>
          <p:nvPr userDrawn="1"/>
        </p:nvSpPr>
        <p:spPr>
          <a:xfrm>
            <a:off x="0" y="152400"/>
            <a:ext cx="9172575"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Terminology</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3078" name="Picture 6" descr="C:\Users\sguest\AppData\Local\Microsoft\Windows\Temporary Internet Files\Content.IE5\C3E1SS3G\MPj03414680000[1].jpg"/>
          <p:cNvPicPr>
            <a:picLocks noChangeAspect="1" noChangeArrowheads="1"/>
          </p:cNvPicPr>
          <p:nvPr userDrawn="1"/>
        </p:nvPicPr>
        <p:blipFill>
          <a:blip r:embed="rId2" cstate="print">
            <a:duotone>
              <a:prstClr val="black"/>
              <a:schemeClr val="accent3">
                <a:tint val="45000"/>
                <a:satMod val="400000"/>
              </a:schemeClr>
            </a:duotone>
            <a:lum bright="-20000" contrast="-20000"/>
          </a:blip>
          <a:srcRect/>
          <a:stretch>
            <a:fillRect/>
          </a:stretch>
        </p:blipFill>
        <p:spPr bwMode="auto">
          <a:xfrm>
            <a:off x="-1" y="0"/>
            <a:ext cx="9186729" cy="6858000"/>
          </a:xfrm>
          <a:prstGeom prst="rect">
            <a:avLst/>
          </a:prstGeom>
          <a:noFill/>
        </p:spPr>
      </p:pic>
      <p:sp>
        <p:nvSpPr>
          <p:cNvPr id="4" name="TextBox 3"/>
          <p:cNvSpPr txBox="1"/>
          <p:nvPr userDrawn="1"/>
        </p:nvSpPr>
        <p:spPr>
          <a:xfrm>
            <a:off x="0" y="152400"/>
            <a:ext cx="9172575"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Terminology</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4" name="Picture 2" descr="C:\Users\sguest\AppData\Local\Microsoft\Windows\Temporary Internet Files\Content.IE5\IAYRIXMB\MPj04004220000[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6" name="TextBox 5"/>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r>
              <a:rPr lang="en-US" sz="3200" dirty="0" smtClean="0">
                <a:solidFill>
                  <a:schemeClr val="bg1"/>
                </a:solidFill>
                <a:latin typeface="Segoe UI Light" pitchFamily="34" charset="0"/>
              </a:rPr>
              <a:t>Where does my application live?</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pic>
        <p:nvPicPr>
          <p:cNvPr id="4" name="Picture 2" descr="C:\Users\sguest\AppData\Local\Microsoft\Windows\Temporary Internet Files\Content.IE5\IAYRIXMB\MPj04004220000[1].jpg"/>
          <p:cNvPicPr>
            <a:picLocks noChangeAspect="1" noChangeArrowheads="1"/>
          </p:cNvPicPr>
          <p:nvPr userDrawn="1"/>
        </p:nvPicPr>
        <p:blipFill>
          <a:blip r:embed="rId2" cstate="print">
            <a:duotone>
              <a:prstClr val="black"/>
              <a:srgbClr val="FFFF00">
                <a:tint val="45000"/>
                <a:satMod val="400000"/>
              </a:srgbClr>
            </a:duotone>
            <a:lum bright="40000" contrast="-40000"/>
          </a:blip>
          <a:srcRect/>
          <a:stretch>
            <a:fillRect/>
          </a:stretch>
        </p:blipFill>
        <p:spPr bwMode="auto">
          <a:xfrm>
            <a:off x="0" y="0"/>
            <a:ext cx="9144000" cy="6858000"/>
          </a:xfrm>
          <a:prstGeom prst="rect">
            <a:avLst/>
          </a:prstGeom>
          <a:noFill/>
        </p:spPr>
      </p:pic>
      <p:sp>
        <p:nvSpPr>
          <p:cNvPr id="6" name="TextBox 5"/>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r>
              <a:rPr lang="en-US" sz="3200" dirty="0" smtClean="0">
                <a:solidFill>
                  <a:schemeClr val="bg1"/>
                </a:solidFill>
                <a:latin typeface="Segoe UI Light" pitchFamily="34" charset="0"/>
              </a:rPr>
              <a:t>Where does my application live?</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pic>
        <p:nvPicPr>
          <p:cNvPr id="6152" name="Picture 8" descr="C:\Users\sguest\AppData\Local\Microsoft\Windows\Temporary Internet Files\Content.IE5\C3E1SS3G\MPj03089030000[1].jpg"/>
          <p:cNvPicPr>
            <a:picLocks noChangeAspect="1" noChangeArrowheads="1"/>
          </p:cNvPicPr>
          <p:nvPr userDrawn="1"/>
        </p:nvPicPr>
        <p:blipFill>
          <a:blip r:embed="rId2" cstate="print"/>
          <a:srcRect/>
          <a:stretch>
            <a:fillRect/>
          </a:stretch>
        </p:blipFill>
        <p:spPr bwMode="auto">
          <a:xfrm>
            <a:off x="-1" y="0"/>
            <a:ext cx="9144001" cy="6858000"/>
          </a:xfrm>
          <a:prstGeom prst="rect">
            <a:avLst/>
          </a:prstGeom>
          <a:noFill/>
        </p:spPr>
      </p:pic>
      <p:sp>
        <p:nvSpPr>
          <p:cNvPr id="4" name="TextBox 3"/>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Jim’s Applications</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pic>
        <p:nvPicPr>
          <p:cNvPr id="6152" name="Picture 8" descr="C:\Users\sguest\AppData\Local\Microsoft\Windows\Temporary Internet Files\Content.IE5\C3E1SS3G\MPj03089030000[1].jpg"/>
          <p:cNvPicPr>
            <a:picLocks noChangeAspect="1" noChangeArrowheads="1"/>
          </p:cNvPicPr>
          <p:nvPr userDrawn="1"/>
        </p:nvPicPr>
        <p:blipFill>
          <a:blip r:embed="rId2" cstate="print">
            <a:grayscl/>
            <a:lum bright="20000" contrast="-40000"/>
          </a:blip>
          <a:srcRect/>
          <a:stretch>
            <a:fillRect/>
          </a:stretch>
        </p:blipFill>
        <p:spPr bwMode="auto">
          <a:xfrm>
            <a:off x="-1" y="0"/>
            <a:ext cx="9144001" cy="6858000"/>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Jim’s Applications</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pic>
        <p:nvPicPr>
          <p:cNvPr id="2051" name="Picture 3" descr="C:\Users\sguest\AppData\Local\Microsoft\Windows\Temporary Internet Files\Content.IE5\Q3KQFIYY\MPj04230670000[1].jpg"/>
          <p:cNvPicPr>
            <a:picLocks noChangeAspect="1" noChangeArrowheads="1"/>
          </p:cNvPicPr>
          <p:nvPr userDrawn="1"/>
        </p:nvPicPr>
        <p:blipFill>
          <a:blip r:embed="rId2" cstate="print">
            <a:duotone>
              <a:prstClr val="black"/>
              <a:schemeClr val="tx2">
                <a:tint val="45000"/>
                <a:satMod val="400000"/>
              </a:schemeClr>
            </a:duotone>
          </a:blip>
          <a:srcRect/>
          <a:stretch>
            <a:fillRect/>
          </a:stretch>
        </p:blipFill>
        <p:spPr bwMode="auto">
          <a:xfrm>
            <a:off x="0" y="0"/>
            <a:ext cx="9144000" cy="6858000"/>
          </a:xfrm>
          <a:prstGeom prst="rect">
            <a:avLst/>
          </a:prstGeom>
          <a:noFill/>
        </p:spPr>
      </p:pic>
      <p:sp>
        <p:nvSpPr>
          <p:cNvPr id="7" name="TextBox 6"/>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Your datacenter</a:t>
            </a:r>
            <a:r>
              <a:rPr lang="en-US" sz="3200" baseline="0" dirty="0" smtClean="0">
                <a:solidFill>
                  <a:schemeClr val="bg1"/>
                </a:solidFill>
                <a:latin typeface="Segoe UI Light" pitchFamily="34" charset="0"/>
              </a:rPr>
              <a:t> is not like a cloud datacenter</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pic>
        <p:nvPicPr>
          <p:cNvPr id="2051" name="Picture 3" descr="C:\Users\sguest\AppData\Local\Microsoft\Windows\Temporary Internet Files\Content.IE5\Q3KQFIYY\MPj04230670000[1].jpg"/>
          <p:cNvPicPr>
            <a:picLocks noChangeAspect="1" noChangeArrowheads="1"/>
          </p:cNvPicPr>
          <p:nvPr userDrawn="1"/>
        </p:nvPicPr>
        <p:blipFill>
          <a:blip r:embed="rId2" cstate="print">
            <a:duotone>
              <a:schemeClr val="bg2">
                <a:shade val="45000"/>
                <a:satMod val="135000"/>
              </a:schemeClr>
              <a:prstClr val="white"/>
            </a:duotone>
            <a:lum bright="10000"/>
          </a:blip>
          <a:srcRect/>
          <a:stretch>
            <a:fillRect/>
          </a:stretch>
        </p:blipFill>
        <p:spPr bwMode="auto">
          <a:xfrm>
            <a:off x="0" y="0"/>
            <a:ext cx="9144000" cy="6858000"/>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Your datacenter</a:t>
            </a:r>
            <a:r>
              <a:rPr lang="en-US" sz="3200" baseline="0" dirty="0" smtClean="0">
                <a:solidFill>
                  <a:schemeClr val="bg1"/>
                </a:solidFill>
                <a:latin typeface="Segoe UI Light" pitchFamily="34" charset="0"/>
              </a:rPr>
              <a:t> is not like a cloud datacenter</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pic>
        <p:nvPicPr>
          <p:cNvPr id="4" name="Picture 7" descr="C:\Users\sguest\AppData\Local\Microsoft\Windows\Temporary Internet Files\Content.IE5\Q3KQFIYY\MPj04372540000[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Green IT and Cloud Computing</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pic>
        <p:nvPicPr>
          <p:cNvPr id="4" name="Picture 7" descr="C:\Users\sguest\AppData\Local\Microsoft\Windows\Temporary Internet Files\Content.IE5\Q3KQFIYY\MPj04372540000[1].jpg"/>
          <p:cNvPicPr>
            <a:picLocks noChangeAspect="1" noChangeArrowheads="1"/>
          </p:cNvPicPr>
          <p:nvPr userDrawn="1"/>
        </p:nvPicPr>
        <p:blipFill>
          <a:blip r:embed="rId2"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Green IT and Cloud Computing</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pic>
        <p:nvPicPr>
          <p:cNvPr id="1027" name="Picture 3" descr="C:\Users\sguest\AppData\Local\Microsoft\Windows\Temporary Internet Files\Content.IE5\IAYRIXMB\MPj04364130000[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8" name="TextBox 7"/>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Policy and Regulations</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pic>
        <p:nvPicPr>
          <p:cNvPr id="5" name="Picture 3" descr="C:\Users\sguest\AppData\Local\Microsoft\Windows\Temporary Internet Files\Content.IE5\IAYRIXMB\MPj04364130000[1].jpg"/>
          <p:cNvPicPr>
            <a:picLocks noChangeAspect="1" noChangeArrowheads="1"/>
          </p:cNvPicPr>
          <p:nvPr userDrawn="1"/>
        </p:nvPicPr>
        <p:blipFill>
          <a:blip r:embed="rId2" cstate="print">
            <a:duotone>
              <a:schemeClr val="bg2">
                <a:shade val="45000"/>
                <a:satMod val="135000"/>
              </a:schemeClr>
              <a:prstClr val="white"/>
            </a:duotone>
          </a:blip>
          <a:srcRect/>
          <a:stretch>
            <a:fillRect/>
          </a:stretch>
        </p:blipFill>
        <p:spPr bwMode="auto">
          <a:xfrm>
            <a:off x="0" y="0"/>
            <a:ext cx="9144000" cy="6858000"/>
          </a:xfrm>
          <a:prstGeom prst="rect">
            <a:avLst/>
          </a:prstGeom>
          <a:noFill/>
        </p:spPr>
      </p:pic>
      <p:sp>
        <p:nvSpPr>
          <p:cNvPr id="6" name="TextBox 5"/>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Policy and Regulations</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pic>
        <p:nvPicPr>
          <p:cNvPr id="4" name="Picture 3" descr="C:\Users\sguest\AppData\Local\Microsoft\Windows\Temporary Internet Files\Content.IE5\Q3KQFIYY\MPj04037170000[1].jpg"/>
          <p:cNvPicPr>
            <a:picLocks noChangeAspect="1" noChangeArrowheads="1"/>
          </p:cNvPicPr>
          <p:nvPr userDrawn="1"/>
        </p:nvPicPr>
        <p:blipFill>
          <a:blip r:embed="rId2" cstate="print"/>
          <a:srcRect/>
          <a:stretch>
            <a:fillRect/>
          </a:stretch>
        </p:blipFill>
        <p:spPr bwMode="auto">
          <a:xfrm rot="16200000">
            <a:off x="1128601" y="-1128601"/>
            <a:ext cx="6886798" cy="9144000"/>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Security in the Cloud</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pic>
        <p:nvPicPr>
          <p:cNvPr id="4" name="Picture 3" descr="C:\Users\sguest\AppData\Local\Microsoft\Windows\Temporary Internet Files\Content.IE5\Q3KQFIYY\MPj04037170000[1].jpg"/>
          <p:cNvPicPr>
            <a:picLocks noChangeAspect="1" noChangeArrowheads="1"/>
          </p:cNvPicPr>
          <p:nvPr userDrawn="1"/>
        </p:nvPicPr>
        <p:blipFill>
          <a:blip r:embed="rId2" cstate="print">
            <a:duotone>
              <a:schemeClr val="bg2">
                <a:shade val="45000"/>
                <a:satMod val="135000"/>
              </a:schemeClr>
              <a:prstClr val="white"/>
            </a:duotone>
          </a:blip>
          <a:srcRect/>
          <a:stretch>
            <a:fillRect/>
          </a:stretch>
        </p:blipFill>
        <p:spPr bwMode="auto">
          <a:xfrm rot="16200000">
            <a:off x="1128601" y="-1128601"/>
            <a:ext cx="6886798" cy="9144000"/>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Security in the Cloud</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5_Blank">
    <p:spTree>
      <p:nvGrpSpPr>
        <p:cNvPr id="1" name=""/>
        <p:cNvGrpSpPr/>
        <p:nvPr/>
      </p:nvGrpSpPr>
      <p:grpSpPr>
        <a:xfrm>
          <a:off x="0" y="0"/>
          <a:ext cx="0" cy="0"/>
          <a:chOff x="0" y="0"/>
          <a:chExt cx="0" cy="0"/>
        </a:xfrm>
      </p:grpSpPr>
      <p:pic>
        <p:nvPicPr>
          <p:cNvPr id="9219" name="Picture 3" descr="C:\Users\sguest\AppData\Local\Microsoft\Windows\Temporary Internet Files\Content.IE5\Q3KQFIYY\MPj04221030000[1].jpg"/>
          <p:cNvPicPr>
            <a:picLocks noChangeAspect="1" noChangeArrowheads="1"/>
          </p:cNvPicPr>
          <p:nvPr userDrawn="1"/>
        </p:nvPicPr>
        <p:blipFill>
          <a:blip r:embed="rId2" cstate="print"/>
          <a:srcRect/>
          <a:stretch>
            <a:fillRect/>
          </a:stretch>
        </p:blipFill>
        <p:spPr bwMode="auto">
          <a:xfrm rot="5400000">
            <a:off x="1134121" y="-1151879"/>
            <a:ext cx="6867525" cy="9152232"/>
          </a:xfrm>
          <a:prstGeom prst="rect">
            <a:avLst/>
          </a:prstGeom>
          <a:noFill/>
        </p:spPr>
      </p:pic>
      <p:sp>
        <p:nvSpPr>
          <p:cNvPr id="4" name="TextBox 3"/>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Identity in the Cloud</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6_Blank">
    <p:spTree>
      <p:nvGrpSpPr>
        <p:cNvPr id="1" name=""/>
        <p:cNvGrpSpPr/>
        <p:nvPr/>
      </p:nvGrpSpPr>
      <p:grpSpPr>
        <a:xfrm>
          <a:off x="0" y="0"/>
          <a:ext cx="0" cy="0"/>
          <a:chOff x="0" y="0"/>
          <a:chExt cx="0" cy="0"/>
        </a:xfrm>
      </p:grpSpPr>
      <p:pic>
        <p:nvPicPr>
          <p:cNvPr id="9219" name="Picture 3" descr="C:\Users\sguest\AppData\Local\Microsoft\Windows\Temporary Internet Files\Content.IE5\Q3KQFIYY\MPj04221030000[1].jpg"/>
          <p:cNvPicPr>
            <a:picLocks noChangeAspect="1" noChangeArrowheads="1"/>
          </p:cNvPicPr>
          <p:nvPr userDrawn="1"/>
        </p:nvPicPr>
        <p:blipFill>
          <a:blip r:embed="rId2" cstate="print">
            <a:grayscl/>
            <a:lum bright="20000" contrast="-20000"/>
          </a:blip>
          <a:srcRect/>
          <a:stretch>
            <a:fillRect/>
          </a:stretch>
        </p:blipFill>
        <p:spPr bwMode="auto">
          <a:xfrm rot="5400000">
            <a:off x="1134122" y="-1151879"/>
            <a:ext cx="6867525" cy="9152232"/>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Identity in the Cloud</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7_Blank">
    <p:spTree>
      <p:nvGrpSpPr>
        <p:cNvPr id="1" name=""/>
        <p:cNvGrpSpPr/>
        <p:nvPr/>
      </p:nvGrpSpPr>
      <p:grpSpPr>
        <a:xfrm>
          <a:off x="0" y="0"/>
          <a:ext cx="0" cy="0"/>
          <a:chOff x="0" y="0"/>
          <a:chExt cx="0" cy="0"/>
        </a:xfrm>
      </p:grpSpPr>
      <p:pic>
        <p:nvPicPr>
          <p:cNvPr id="4" name="Picture 2" descr="C:\Users\sguest\AppData\Local\Microsoft\Windows\Temporary Internet Files\Content.IE5\53UOM3AQ\MPj04388100000[1].jpg"/>
          <p:cNvPicPr>
            <a:picLocks noChangeAspect="1" noChangeArrowheads="1"/>
          </p:cNvPicPr>
          <p:nvPr userDrawn="1"/>
        </p:nvPicPr>
        <p:blipFill>
          <a:blip r:embed="rId2" cstate="print"/>
          <a:srcRect/>
          <a:stretch>
            <a:fillRect/>
          </a:stretch>
        </p:blipFill>
        <p:spPr bwMode="auto">
          <a:xfrm>
            <a:off x="0" y="-1"/>
            <a:ext cx="9144000" cy="6871743"/>
          </a:xfrm>
          <a:prstGeom prst="rect">
            <a:avLst/>
          </a:prstGeom>
          <a:noFill/>
        </p:spPr>
      </p:pic>
      <p:sp>
        <p:nvSpPr>
          <p:cNvPr id="5" name="TextBox 4"/>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Show me the Money!!!</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8_Blank">
    <p:spTree>
      <p:nvGrpSpPr>
        <p:cNvPr id="1" name=""/>
        <p:cNvGrpSpPr/>
        <p:nvPr/>
      </p:nvGrpSpPr>
      <p:grpSpPr>
        <a:xfrm>
          <a:off x="0" y="0"/>
          <a:ext cx="0" cy="0"/>
          <a:chOff x="0" y="0"/>
          <a:chExt cx="0" cy="0"/>
        </a:xfrm>
      </p:grpSpPr>
      <p:pic>
        <p:nvPicPr>
          <p:cNvPr id="4" name="Picture 2" descr="C:\Users\sguest\AppData\Local\Microsoft\Windows\Temporary Internet Files\Content.IE5\53UOM3AQ\MPj04388100000[1].jpg"/>
          <p:cNvPicPr>
            <a:picLocks noChangeAspect="1" noChangeArrowheads="1"/>
          </p:cNvPicPr>
          <p:nvPr userDrawn="1"/>
        </p:nvPicPr>
        <p:blipFill>
          <a:blip r:embed="rId2" cstate="print">
            <a:lum bright="-30000" contrast="-40000"/>
          </a:blip>
          <a:srcRect/>
          <a:stretch>
            <a:fillRect/>
          </a:stretch>
        </p:blipFill>
        <p:spPr bwMode="auto">
          <a:xfrm>
            <a:off x="0" y="-1"/>
            <a:ext cx="9144000" cy="6871743"/>
          </a:xfrm>
          <a:prstGeom prst="rect">
            <a:avLst/>
          </a:prstGeom>
          <a:noFill/>
        </p:spPr>
      </p:pic>
      <p:sp>
        <p:nvSpPr>
          <p:cNvPr id="6" name="TextBox 5"/>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r"/>
            <a:r>
              <a:rPr lang="en-US" sz="3200" dirty="0" smtClean="0">
                <a:solidFill>
                  <a:schemeClr val="bg1"/>
                </a:solidFill>
                <a:latin typeface="Segoe UI Light" pitchFamily="34" charset="0"/>
              </a:rPr>
              <a:t>Show me the Money!!!</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9_Title Only">
    <p:spTree>
      <p:nvGrpSpPr>
        <p:cNvPr id="1" name=""/>
        <p:cNvGrpSpPr/>
        <p:nvPr/>
      </p:nvGrpSpPr>
      <p:grpSpPr>
        <a:xfrm>
          <a:off x="0" y="0"/>
          <a:ext cx="0" cy="0"/>
          <a:chOff x="0" y="0"/>
          <a:chExt cx="0" cy="0"/>
        </a:xfrm>
      </p:grpSpPr>
      <p:pic>
        <p:nvPicPr>
          <p:cNvPr id="5" name="Picture 6" descr="C:\Users\sguest.REDMOND\AppData\Local\Microsoft\Windows\Temporary Internet Files\Content.IE5\CSKP7QGT\MPj03995400000[1].jpg"/>
          <p:cNvPicPr>
            <a:picLocks noChangeAspect="1" noChangeArrowheads="1"/>
          </p:cNvPicPr>
          <p:nvPr userDrawn="1"/>
        </p:nvPicPr>
        <p:blipFill>
          <a:blip r:embed="rId2" cstate="print">
            <a:duotone>
              <a:schemeClr val="bg2">
                <a:shade val="45000"/>
                <a:satMod val="135000"/>
              </a:schemeClr>
              <a:prstClr val="white"/>
            </a:duotone>
          </a:blip>
          <a:srcRect/>
          <a:stretch>
            <a:fillRect/>
          </a:stretch>
        </p:blipFill>
        <p:spPr bwMode="auto">
          <a:xfrm>
            <a:off x="0" y="-1"/>
            <a:ext cx="9144000" cy="6867215"/>
          </a:xfrm>
          <a:prstGeom prst="rect">
            <a:avLst/>
          </a:prstGeom>
          <a:noFill/>
        </p:spPr>
      </p:pic>
      <p:sp>
        <p:nvSpPr>
          <p:cNvPr id="8" name="Title 1"/>
          <p:cNvSpPr txBox="1">
            <a:spLocks/>
          </p:cNvSpPr>
          <p:nvPr userDrawn="1"/>
        </p:nvSpPr>
        <p:spPr>
          <a:xfrm>
            <a:off x="0" y="291944"/>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baseline="0">
                <a:solidFill>
                  <a:schemeClr val="bg1"/>
                </a:solidFill>
                <a:latin typeface="Segoe UI" pitchFamily="34" charset="0"/>
                <a:cs typeface="Segoe UI"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Segoe UI Light" pitchFamily="34" charset="0"/>
                <a:ea typeface="+mj-ea"/>
                <a:cs typeface="Segoe UI" pitchFamily="34" charset="0"/>
              </a:rPr>
              <a:t>Defining Cloud Computing</a:t>
            </a:r>
            <a:endParaRPr kumimoji="0" lang="en-US" sz="3200" b="0" i="0" u="none" strike="noStrike" kern="1200" cap="none" spc="0" normalizeH="0" baseline="0" noProof="0" dirty="0">
              <a:ln>
                <a:noFill/>
              </a:ln>
              <a:solidFill>
                <a:schemeClr val="bg1"/>
              </a:solidFill>
              <a:effectLst/>
              <a:uLnTx/>
              <a:uFillTx/>
              <a:latin typeface="Segoe UI Light" pitchFamily="34" charset="0"/>
              <a:ea typeface="+mj-ea"/>
              <a:cs typeface="Segoe UI" pitchFamily="34" charset="0"/>
            </a:endParaRPr>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Hidden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382588" y="228600"/>
            <a:ext cx="8380412" cy="623248"/>
          </a:xfrm>
          <a:noFill/>
          <a:ln w="9525">
            <a:noFill/>
            <a:miter lim="800000"/>
            <a:headEnd/>
            <a:tailEnd/>
          </a:ln>
          <a:effectLst/>
        </p:spPr>
        <p:txBody>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tx1"/>
                </a:solidFill>
                <a:effectLst/>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bwMode="black">
          <a:xfrm>
            <a:off x="382588" y="1414464"/>
            <a:ext cx="8380412" cy="1844608"/>
          </a:xfrm>
        </p:spPr>
        <p:txBody>
          <a:bodyPr/>
          <a:lstStyle>
            <a:lvl1pPr>
              <a:spcBef>
                <a:spcPts val="1167"/>
              </a:spcBef>
              <a:buFontTx/>
              <a:buBlip>
                <a:blip r:embed="rId2"/>
              </a:buBlip>
              <a:defRPr sz="2400"/>
            </a:lvl1pPr>
            <a:lvl2pPr>
              <a:spcBef>
                <a:spcPts val="1083"/>
              </a:spcBef>
              <a:buFontTx/>
              <a:buBlip>
                <a:blip r:embed="rId2"/>
              </a:buBlip>
              <a:defRPr sz="2000"/>
            </a:lvl2pPr>
            <a:lvl3pPr>
              <a:spcBef>
                <a:spcPts val="1000"/>
              </a:spcBef>
              <a:buFontTx/>
              <a:buBlip>
                <a:blip r:embed="rId2"/>
              </a:buBlip>
              <a:defRPr sz="1800"/>
            </a:lvl3pPr>
            <a:lvl4pPr>
              <a:spcBef>
                <a:spcPts val="917"/>
              </a:spcBef>
              <a:buFontTx/>
              <a:buBlip>
                <a:blip r:embed="rId2"/>
              </a:buBlip>
              <a:defRPr sz="1600"/>
            </a:lvl4pPr>
            <a:lvl5pPr>
              <a:spcBef>
                <a:spcPts val="833"/>
              </a:spcBef>
              <a:buFontTx/>
              <a:buBlip>
                <a:blip r:embed="rId2"/>
              </a:buBlip>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cstate="print"/>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681913" cy="1523495"/>
          </a:xfrm>
        </p:spPr>
        <p:txBody>
          <a:bodyPr>
            <a:noAutofit/>
          </a:bodyPr>
          <a:lstStyle>
            <a:lvl1pPr>
              <a:lnSpc>
                <a:spcPct val="90000"/>
              </a:lnSpc>
              <a:defRPr sz="540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4988"/>
            <a:ext cx="7681914" cy="461665"/>
          </a:xfrm>
        </p:spPr>
        <p:txBody>
          <a:bodyPr>
            <a:noAutofit/>
          </a:bodyPr>
          <a:lstStyle>
            <a:lvl1pPr marL="0" indent="0" algn="l">
              <a:lnSpc>
                <a:spcPct val="90000"/>
              </a:lnSpc>
              <a:spcBef>
                <a:spcPts val="0"/>
              </a:spcBef>
              <a:buNone/>
              <a:defRPr>
                <a:gradFill>
                  <a:gsLst>
                    <a:gs pos="0">
                      <a:schemeClr val="accent1">
                        <a:lumMod val="40000"/>
                        <a:lumOff val="60000"/>
                      </a:schemeClr>
                    </a:gs>
                    <a:gs pos="86000">
                      <a:schemeClr val="accent1">
                        <a:lumMod val="40000"/>
                        <a:lumOff val="60000"/>
                      </a:schemeClr>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techready9_finallogo_reversecolor.png"/>
          <p:cNvPicPr>
            <a:picLocks noChangeAspect="1"/>
          </p:cNvPicPr>
          <p:nvPr userDrawn="1"/>
        </p:nvPicPr>
        <p:blipFill>
          <a:blip r:embed="rId3" cstate="print"/>
          <a:stretch>
            <a:fillRect/>
          </a:stretch>
        </p:blipFill>
        <p:spPr>
          <a:xfrm>
            <a:off x="7239000" y="6142428"/>
            <a:ext cx="1752600" cy="486972"/>
          </a:xfrm>
          <a:prstGeom prst="rect">
            <a:avLst/>
          </a:prstGeom>
        </p:spPr>
      </p:pic>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00"/>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228600"/>
            <a:ext cx="7690114" cy="138499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1000" b="1" i="1" u="none" strike="noStrike" kern="1200" cap="none" spc="-642" normalizeH="0" baseline="0" noProof="0" dirty="0" smtClean="0">
                <a:ln w="11430"/>
                <a:gradFill>
                  <a:gsLst>
                    <a:gs pos="0">
                      <a:schemeClr val="tx1"/>
                    </a:gs>
                    <a:gs pos="88000">
                      <a:schemeClr val="tx1">
                        <a:alpha val="50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47800"/>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47800"/>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 Camer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Microsoft Confidential</a:t>
            </a:r>
            <a:endParaRPr lang="en-US" dirty="0"/>
          </a:p>
        </p:txBody>
      </p:sp>
      <p:pic>
        <p:nvPicPr>
          <p:cNvPr id="3" name="Picture 3" descr="C:\Users\monical\Desktop\ADMIN\DVD_ART34\Artwork_Imagery\Icons - Illustrations\_WINDOWS VISTA ICONS\Video camera digital Camcorder.png"/>
          <p:cNvPicPr>
            <a:picLocks noChangeAspect="1" noChangeArrowheads="1"/>
          </p:cNvPicPr>
          <p:nvPr userDrawn="1"/>
        </p:nvPicPr>
        <p:blipFill>
          <a:blip r:embed="rId2" cstate="print"/>
          <a:stretch>
            <a:fillRect/>
          </a:stretch>
        </p:blipFill>
        <p:spPr bwMode="auto">
          <a:xfrm>
            <a:off x="626444" y="1104405"/>
            <a:ext cx="1791197" cy="1791195"/>
          </a:xfrm>
          <a:prstGeom prst="rect">
            <a:avLst/>
          </a:prstGeom>
          <a:noFill/>
          <a:ln>
            <a:noFill/>
          </a:ln>
        </p:spPr>
      </p:pic>
      <p:pic>
        <p:nvPicPr>
          <p:cNvPr id="4" name="Picture 4" descr="C:\Users\monical\Desktop\ADMIN\DVD_ART34\Artwork_Imagery\Icons - Illustrations\_WINDOWS VISTA ICONS\Camera photo digital.png"/>
          <p:cNvPicPr>
            <a:picLocks noChangeAspect="1" noChangeArrowheads="1"/>
          </p:cNvPicPr>
          <p:nvPr userDrawn="1"/>
        </p:nvPicPr>
        <p:blipFill>
          <a:blip r:embed="rId3" cstate="print"/>
          <a:stretch>
            <a:fillRect/>
          </a:stretch>
        </p:blipFill>
        <p:spPr bwMode="auto">
          <a:xfrm>
            <a:off x="2590800" y="2016037"/>
            <a:ext cx="1791197" cy="1791195"/>
          </a:xfrm>
          <a:prstGeom prst="rect">
            <a:avLst/>
          </a:prstGeom>
          <a:noFill/>
          <a:ln>
            <a:noFill/>
          </a:ln>
        </p:spPr>
      </p:pic>
      <p:pic>
        <p:nvPicPr>
          <p:cNvPr id="5" name="Picture 5" descr="C:\Users\monical\Desktop\ADMIN\DVD_ART34\Artwork_Imagery\Icons - Illustrations\_WINDOWS VISTA ICONS\Cell mobile smart phone smartphone.png"/>
          <p:cNvPicPr>
            <a:picLocks noChangeAspect="1" noChangeArrowheads="1"/>
          </p:cNvPicPr>
          <p:nvPr userDrawn="1"/>
        </p:nvPicPr>
        <p:blipFill>
          <a:blip r:embed="rId4" cstate="print"/>
          <a:stretch>
            <a:fillRect/>
          </a:stretch>
        </p:blipFill>
        <p:spPr bwMode="auto">
          <a:xfrm>
            <a:off x="6934200" y="1115955"/>
            <a:ext cx="1791197" cy="1791195"/>
          </a:xfrm>
          <a:prstGeom prst="rect">
            <a:avLst/>
          </a:prstGeom>
          <a:noFill/>
          <a:ln>
            <a:noFill/>
          </a:ln>
        </p:spPr>
      </p:pic>
      <p:pic>
        <p:nvPicPr>
          <p:cNvPr id="6"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2923014" y="2466217"/>
            <a:ext cx="945153" cy="851967"/>
          </a:xfrm>
          <a:prstGeom prst="rect">
            <a:avLst/>
          </a:prstGeom>
          <a:noFill/>
          <a:ln>
            <a:noFill/>
          </a:ln>
        </p:spPr>
      </p:pic>
      <p:pic>
        <p:nvPicPr>
          <p:cNvPr id="7" name="Picture 3" descr="\\server3\InternalBin\Resource DVD 35\DVD_ART35\Artwork_Imagery\Icons - Illustrations\_WINDOWS VISTA ICONS\Keyboard.png"/>
          <p:cNvPicPr>
            <a:picLocks noChangeAspect="1" noChangeArrowheads="1"/>
          </p:cNvPicPr>
          <p:nvPr userDrawn="1"/>
        </p:nvPicPr>
        <p:blipFill>
          <a:blip r:embed="rId6" cstate="print"/>
          <a:srcRect/>
          <a:stretch>
            <a:fillRect/>
          </a:stretch>
        </p:blipFill>
        <p:spPr bwMode="auto">
          <a:xfrm>
            <a:off x="4786612" y="1898753"/>
            <a:ext cx="1865218" cy="1865218"/>
          </a:xfrm>
          <a:prstGeom prst="rect">
            <a:avLst/>
          </a:prstGeom>
          <a:noFill/>
        </p:spPr>
      </p:pic>
      <p:pic>
        <p:nvPicPr>
          <p:cNvPr id="8"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1076455" y="1638903"/>
            <a:ext cx="945153" cy="851967"/>
          </a:xfrm>
          <a:prstGeom prst="rect">
            <a:avLst/>
          </a:prstGeom>
          <a:noFill/>
          <a:ln>
            <a:noFill/>
          </a:ln>
        </p:spPr>
      </p:pic>
      <p:pic>
        <p:nvPicPr>
          <p:cNvPr id="9"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5227047" y="2466217"/>
            <a:ext cx="945153" cy="851967"/>
          </a:xfrm>
          <a:prstGeom prst="rect">
            <a:avLst/>
          </a:prstGeom>
          <a:noFill/>
          <a:ln>
            <a:noFill/>
          </a:ln>
        </p:spPr>
      </p:pic>
      <p:pic>
        <p:nvPicPr>
          <p:cNvPr id="10"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7424748" y="1528071"/>
            <a:ext cx="945153" cy="851967"/>
          </a:xfrm>
          <a:prstGeom prst="rect">
            <a:avLst/>
          </a:prstGeom>
          <a:noFill/>
          <a:ln>
            <a:noFill/>
          </a:ln>
        </p:spPr>
      </p:pic>
      <p:sp>
        <p:nvSpPr>
          <p:cNvPr id="11" name="Freeform 9"/>
          <p:cNvSpPr>
            <a:spLocks/>
          </p:cNvSpPr>
          <p:nvPr userDrawn="1"/>
        </p:nvSpPr>
        <p:spPr bwMode="invGray">
          <a:xfrm>
            <a:off x="-1" y="3526972"/>
            <a:ext cx="9144001" cy="3359892"/>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0">
                <a:schemeClr val="accent6">
                  <a:alpha val="22000"/>
                </a:schemeClr>
              </a:gs>
              <a:gs pos="100000">
                <a:schemeClr val="bg1">
                  <a:alpha val="35000"/>
                </a:schemeClr>
              </a:gs>
            </a:gsLst>
            <a:lin ang="16200000" scaled="1"/>
            <a:tileRect/>
          </a:gradFill>
          <a:ln w="10000" cap="flat" cmpd="sng" algn="ctr">
            <a:no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4595D1">
                <a:shade val="80000"/>
              </a:srgbClr>
            </a:contourClr>
          </a:sp3d>
        </p:spPr>
        <p:txBody>
          <a:bodyPr vert="horz" wrap="square" lIns="109728" tIns="54864" rIns="109728" bIns="54864" numCol="1" rtlCol="0" anchor="ctr" anchorCtr="0" compatLnSpc="1">
            <a:prstTxWarp prst="textNoShape">
              <a:avLst/>
            </a:prstTxWarp>
          </a:bodyPr>
          <a:lstStyle/>
          <a:p>
            <a:pPr algn="ctr" defTabSz="1305739" fontAlgn="base">
              <a:spcBef>
                <a:spcPct val="0"/>
              </a:spcBef>
              <a:spcAft>
                <a:spcPct val="0"/>
              </a:spcAft>
              <a:defRPr/>
            </a:pPr>
            <a:endParaRPr lang="en-US" sz="5700" dirty="0" smtClean="0">
              <a:solidFill>
                <a:srgbClr val="000000"/>
              </a:solidFill>
              <a:latin typeface="Segoe" pitchFamily="34" charset="0"/>
            </a:endParaRPr>
          </a:p>
        </p:txBody>
      </p:sp>
      <p:sp>
        <p:nvSpPr>
          <p:cNvPr id="12" name="Rectangle 1"/>
          <p:cNvSpPr>
            <a:spLocks noChangeArrowheads="1"/>
          </p:cNvSpPr>
          <p:nvPr userDrawn="1"/>
        </p:nvSpPr>
        <p:spPr bwMode="auto">
          <a:xfrm>
            <a:off x="732424" y="4952635"/>
            <a:ext cx="7679152" cy="14481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noAutofit/>
          </a:bodyPr>
          <a:lstStyle/>
          <a:p>
            <a:pPr algn="ctr" fontAlgn="base">
              <a:lnSpc>
                <a:spcPct val="150000"/>
              </a:lnSpc>
              <a:spcBef>
                <a:spcPct val="0"/>
              </a:spcBef>
              <a:spcAft>
                <a:spcPct val="0"/>
              </a:spcAft>
            </a:pPr>
            <a:r>
              <a:rPr lang="en-US" i="1" dirty="0" smtClean="0">
                <a:gradFill>
                  <a:gsLst>
                    <a:gs pos="0">
                      <a:srgbClr val="FFFFFF"/>
                    </a:gs>
                    <a:gs pos="50000">
                      <a:srgbClr val="FFFFFF"/>
                    </a:gs>
                  </a:gsLst>
                  <a:lin ang="5400000" scaled="0"/>
                </a:gradFill>
                <a:ea typeface="Calibri" pitchFamily="34" charset="0"/>
                <a:cs typeface="Arial" pitchFamily="34" charset="0"/>
              </a:rPr>
              <a:t>TechReady content is Microsoft Confidential</a:t>
            </a:r>
            <a:br>
              <a:rPr lang="en-US" i="1" dirty="0" smtClean="0">
                <a:gradFill>
                  <a:gsLst>
                    <a:gs pos="0">
                      <a:srgbClr val="FFFFFF"/>
                    </a:gs>
                    <a:gs pos="50000">
                      <a:srgbClr val="FFFFFF"/>
                    </a:gs>
                  </a:gsLst>
                  <a:lin ang="5400000" scaled="0"/>
                </a:gra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DO NOT post TechReady content to any blogs or external Websites</a:t>
            </a:r>
            <a:br>
              <a:rPr lang="en-US" i="1" dirty="0" smtClean="0">
                <a:gradFill>
                  <a:gsLst>
                    <a:gs pos="0">
                      <a:srgbClr val="FFFFFF"/>
                    </a:gs>
                    <a:gs pos="50000">
                      <a:srgbClr val="FFFFFF"/>
                    </a:gs>
                  </a:gsLst>
                  <a:lin ang="5400000" scaled="0"/>
                </a:gra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DO NOT take photos or video of Sessions or Slides throughout the TechReady Event  </a:t>
            </a:r>
          </a:p>
          <a:p>
            <a:pPr algn="ctr" fontAlgn="base">
              <a:lnSpc>
                <a:spcPct val="150000"/>
              </a:lnSpc>
              <a:spcBef>
                <a:spcPct val="0"/>
              </a:spcBef>
              <a:spcAft>
                <a:spcPct val="0"/>
              </a:spcAft>
            </a:pPr>
            <a:r>
              <a:rPr lang="en-US" i="1" dirty="0" smtClean="0">
                <a:gradFill>
                  <a:gsLst>
                    <a:gs pos="0">
                      <a:srgbClr val="FFFFFF"/>
                    </a:gs>
                    <a:gs pos="50000">
                      <a:srgbClr val="FFFFFF"/>
                    </a:gs>
                  </a:gsLst>
                  <a:lin ang="5400000" scaled="0"/>
                </a:gradFill>
                <a:ea typeface="Calibri" pitchFamily="34" charset="0"/>
                <a:cs typeface="Arial" pitchFamily="34" charset="0"/>
              </a:rPr>
              <a:t>All appropriate content will be made available on-demand </a:t>
            </a:r>
            <a:r>
              <a:rPr lang="en-US" i="1" dirty="0" smtClean="0">
                <a:solidFill>
                  <a:srgbClr val="FFFFFF"/>
                </a:solidFill>
                <a:ea typeface="Calibri" pitchFamily="34" charset="0"/>
                <a:cs typeface="Arial" pitchFamily="34" charset="0"/>
              </a:rPr>
              <a:t/>
            </a:r>
            <a:br>
              <a:rPr lang="en-US" i="1" dirty="0" smtClean="0">
                <a:solidFill>
                  <a:srgbClr val="FFFFFF"/>
                </a:soli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post event via </a:t>
            </a:r>
            <a:r>
              <a:rPr lang="en-US" i="1" u="sng" dirty="0" smtClean="0">
                <a:gradFill>
                  <a:gsLst>
                    <a:gs pos="0">
                      <a:srgbClr val="FFE784"/>
                    </a:gs>
                    <a:gs pos="50000">
                      <a:srgbClr val="FFE784"/>
                    </a:gs>
                  </a:gsLst>
                  <a:lin ang="5400000" scaled="0"/>
                </a:gradFill>
                <a:ea typeface="Calibri" pitchFamily="34" charset="0"/>
                <a:cs typeface="Arial" pitchFamily="34" charset="0"/>
              </a:rPr>
              <a:t>https://www.mytechready.com</a:t>
            </a:r>
            <a:r>
              <a:rPr lang="en-US" i="1" dirty="0" smtClean="0">
                <a:gradFill>
                  <a:gsLst>
                    <a:gs pos="0">
                      <a:srgbClr val="FFE784"/>
                    </a:gs>
                    <a:gs pos="50000">
                      <a:srgbClr val="FFE784"/>
                    </a:gs>
                  </a:gsLst>
                  <a:lin ang="5400000" scaled="0"/>
                </a:gradFill>
                <a:ea typeface="Calibri" pitchFamily="34" charset="0"/>
                <a:cs typeface="Arial" pitchFamily="34" charset="0"/>
              </a:rPr>
              <a:t> </a:t>
            </a:r>
            <a:br>
              <a:rPr lang="en-US" i="1" dirty="0" smtClean="0">
                <a:gradFill>
                  <a:gsLst>
                    <a:gs pos="0">
                      <a:srgbClr val="FFE784"/>
                    </a:gs>
                    <a:gs pos="50000">
                      <a:srgbClr val="FFE784"/>
                    </a:gs>
                  </a:gsLst>
                  <a:lin ang="5400000" scaled="0"/>
                </a:gradFill>
                <a:ea typeface="Calibri" pitchFamily="34" charset="0"/>
                <a:cs typeface="Arial" pitchFamily="34" charset="0"/>
              </a:rPr>
            </a:br>
            <a:endParaRPr lang="en-US" i="1" u="sng" dirty="0" smtClean="0">
              <a:gradFill>
                <a:gsLst>
                  <a:gs pos="0">
                    <a:srgbClr val="FFE784"/>
                  </a:gs>
                  <a:gs pos="50000">
                    <a:srgbClr val="FFE784"/>
                  </a:gs>
                </a:gsLst>
                <a:lin ang="5400000" scaled="0"/>
              </a:gradFill>
              <a:ea typeface="Calibri"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0" fill="hold"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AAB6B9-FB6D-4643-A62B-0AB558ACA7B5}" type="datetimeFigureOut">
              <a:rPr lang="en-US" smtClean="0">
                <a:solidFill>
                  <a:prstClr val="black">
                    <a:tint val="75000"/>
                  </a:prstClr>
                </a:solidFill>
              </a:rPr>
              <a:pPr/>
              <a:t>11/11/2009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05970B-6A02-4E6D-8E66-96CCD3C70AAE}"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8_Title Only">
    <p:spTree>
      <p:nvGrpSpPr>
        <p:cNvPr id="1" name=""/>
        <p:cNvGrpSpPr/>
        <p:nvPr/>
      </p:nvGrpSpPr>
      <p:grpSpPr>
        <a:xfrm>
          <a:off x="0" y="0"/>
          <a:ext cx="0" cy="0"/>
          <a:chOff x="0" y="0"/>
          <a:chExt cx="0" cy="0"/>
        </a:xfrm>
      </p:grpSpPr>
      <p:pic>
        <p:nvPicPr>
          <p:cNvPr id="5" name="Picture 7" descr="C:\Users\sguest\AppData\Local\Microsoft\Windows\Temporary Internet Files\Content.IE5\CVJBYUXY\MPj04003600000[1].jpg"/>
          <p:cNvPicPr>
            <a:picLocks noChangeAspect="1" noChangeArrowheads="1"/>
          </p:cNvPicPr>
          <p:nvPr userDrawn="1"/>
        </p:nvPicPr>
        <p:blipFill>
          <a:blip r:embed="rId2" cstate="print"/>
          <a:srcRect/>
          <a:stretch>
            <a:fillRect/>
          </a:stretch>
        </p:blipFill>
        <p:spPr bwMode="auto">
          <a:xfrm>
            <a:off x="-1" y="-1"/>
            <a:ext cx="9144001" cy="6858001"/>
          </a:xfrm>
          <a:prstGeom prst="rect">
            <a:avLst/>
          </a:prstGeom>
          <a:noFill/>
        </p:spPr>
      </p:pic>
      <p:sp>
        <p:nvSpPr>
          <p:cNvPr id="8" name="Title 1"/>
          <p:cNvSpPr txBox="1">
            <a:spLocks/>
          </p:cNvSpPr>
          <p:nvPr userDrawn="1"/>
        </p:nvSpPr>
        <p:spPr>
          <a:xfrm>
            <a:off x="0" y="291944"/>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baseline="0">
                <a:solidFill>
                  <a:schemeClr val="bg1"/>
                </a:solidFill>
                <a:latin typeface="Segoe UI" pitchFamily="34" charset="0"/>
                <a:cs typeface="Segoe UI" pitchFamily="34" charset="0"/>
              </a:defRPr>
            </a:lvl1pPr>
          </a:lstStyle>
          <a:p>
            <a:pPr>
              <a:spcBef>
                <a:spcPct val="0"/>
              </a:spcBef>
              <a:defRPr/>
            </a:pPr>
            <a:r>
              <a:rPr lang="en-US" dirty="0" smtClean="0">
                <a:solidFill>
                  <a:prstClr val="white"/>
                </a:solidFill>
                <a:latin typeface="Segoe UI Light" pitchFamily="34" charset="0"/>
              </a:rPr>
              <a:t>Answering these Questions can be Difficult</a:t>
            </a:r>
            <a:endParaRPr lang="en-US" dirty="0">
              <a:solidFill>
                <a:prstClr val="white"/>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2_Title Only">
    <p:spTree>
      <p:nvGrpSpPr>
        <p:cNvPr id="1" name=""/>
        <p:cNvGrpSpPr/>
        <p:nvPr/>
      </p:nvGrpSpPr>
      <p:grpSpPr>
        <a:xfrm>
          <a:off x="0" y="0"/>
          <a:ext cx="0" cy="0"/>
          <a:chOff x="0" y="0"/>
          <a:chExt cx="0" cy="0"/>
        </a:xfrm>
      </p:grpSpPr>
      <p:pic>
        <p:nvPicPr>
          <p:cNvPr id="10" name="Picture 7" descr="C:\Users\sguest\AppData\Local\Microsoft\Windows\Temporary Internet Files\Content.IE5\CVJBYUXY\MPj04003600000[1].jpg"/>
          <p:cNvPicPr>
            <a:picLocks noChangeAspect="1" noChangeArrowheads="1"/>
          </p:cNvPicPr>
          <p:nvPr userDrawn="1"/>
        </p:nvPicPr>
        <p:blipFill>
          <a:blip r:embed="rId2" cstate="print">
            <a:duotone>
              <a:schemeClr val="bg2">
                <a:shade val="45000"/>
                <a:satMod val="135000"/>
              </a:schemeClr>
              <a:prstClr val="white"/>
            </a:duotone>
          </a:blip>
          <a:srcRect/>
          <a:stretch>
            <a:fillRect/>
          </a:stretch>
        </p:blipFill>
        <p:spPr bwMode="auto">
          <a:xfrm>
            <a:off x="-1" y="-1"/>
            <a:ext cx="9144001" cy="6858001"/>
          </a:xfrm>
          <a:prstGeom prst="rect">
            <a:avLst/>
          </a:prstGeom>
          <a:noFill/>
        </p:spPr>
      </p:pic>
      <p:sp>
        <p:nvSpPr>
          <p:cNvPr id="8" name="Title 1"/>
          <p:cNvSpPr txBox="1">
            <a:spLocks/>
          </p:cNvSpPr>
          <p:nvPr userDrawn="1"/>
        </p:nvSpPr>
        <p:spPr>
          <a:xfrm>
            <a:off x="0" y="291944"/>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baseline="0">
                <a:solidFill>
                  <a:schemeClr val="bg1"/>
                </a:solidFill>
                <a:latin typeface="Segoe UI" pitchFamily="34" charset="0"/>
                <a:cs typeface="Segoe UI" pitchFamily="34" charset="0"/>
              </a:defRPr>
            </a:lvl1pPr>
          </a:lstStyle>
          <a:p>
            <a:pPr>
              <a:spcBef>
                <a:spcPct val="0"/>
              </a:spcBef>
              <a:defRPr/>
            </a:pPr>
            <a:r>
              <a:rPr lang="en-US" dirty="0" smtClean="0">
                <a:solidFill>
                  <a:prstClr val="white"/>
                </a:solidFill>
                <a:latin typeface="Segoe UI Light" pitchFamily="34" charset="0"/>
              </a:rPr>
              <a:t>Answering these Questions can be Difficult</a:t>
            </a:r>
            <a:endParaRPr lang="en-US" dirty="0">
              <a:solidFill>
                <a:prstClr val="white"/>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3_Title Only">
    <p:spTree>
      <p:nvGrpSpPr>
        <p:cNvPr id="1" name=""/>
        <p:cNvGrpSpPr/>
        <p:nvPr/>
      </p:nvGrpSpPr>
      <p:grpSpPr>
        <a:xfrm>
          <a:off x="0" y="0"/>
          <a:ext cx="0" cy="0"/>
          <a:chOff x="0" y="0"/>
          <a:chExt cx="0" cy="0"/>
        </a:xfrm>
      </p:grpSpPr>
      <p:pic>
        <p:nvPicPr>
          <p:cNvPr id="4098" name="Picture 2" descr="C:\Users\sguest\AppData\Local\Microsoft\Windows\Temporary Internet Files\Content.IE5\CVJBYUXY\MPj04037250000[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8" name="Title 1"/>
          <p:cNvSpPr txBox="1">
            <a:spLocks/>
          </p:cNvSpPr>
          <p:nvPr userDrawn="1"/>
        </p:nvSpPr>
        <p:spPr>
          <a:xfrm>
            <a:off x="0" y="291944"/>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baseline="0">
                <a:solidFill>
                  <a:schemeClr val="bg1"/>
                </a:solidFill>
                <a:latin typeface="Segoe UI" pitchFamily="34" charset="0"/>
                <a:cs typeface="Segoe UI" pitchFamily="34" charset="0"/>
              </a:defRPr>
            </a:lvl1pPr>
          </a:lstStyle>
          <a:p>
            <a:pPr>
              <a:spcBef>
                <a:spcPct val="0"/>
              </a:spcBef>
              <a:defRPr/>
            </a:pPr>
            <a:r>
              <a:rPr lang="en-US" dirty="0" smtClean="0">
                <a:solidFill>
                  <a:prstClr val="white"/>
                </a:solidFill>
                <a:latin typeface="Segoe UI Light" pitchFamily="34" charset="0"/>
              </a:rPr>
              <a:t>Session Objectives</a:t>
            </a:r>
            <a:endParaRPr lang="en-US" dirty="0">
              <a:solidFill>
                <a:prstClr val="white"/>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4_Title Only">
    <p:spTree>
      <p:nvGrpSpPr>
        <p:cNvPr id="1" name=""/>
        <p:cNvGrpSpPr/>
        <p:nvPr/>
      </p:nvGrpSpPr>
      <p:grpSpPr>
        <a:xfrm>
          <a:off x="0" y="0"/>
          <a:ext cx="0" cy="0"/>
          <a:chOff x="0" y="0"/>
          <a:chExt cx="0" cy="0"/>
        </a:xfrm>
      </p:grpSpPr>
      <p:pic>
        <p:nvPicPr>
          <p:cNvPr id="5" name="Picture 2" descr="C:\Users\sguest\AppData\Local\Microsoft\Windows\Temporary Internet Files\Content.IE5\CVJBYUXY\MPj04037250000[1].jpg"/>
          <p:cNvPicPr>
            <a:picLocks noChangeAspect="1" noChangeArrowheads="1"/>
          </p:cNvPicPr>
          <p:nvPr userDrawn="1"/>
        </p:nvPicPr>
        <p:blipFill>
          <a:blip r:embed="rId2" cstate="print">
            <a:lum bright="70000" contrast="-70000"/>
          </a:blip>
          <a:srcRect/>
          <a:stretch>
            <a:fillRect/>
          </a:stretch>
        </p:blipFill>
        <p:spPr bwMode="auto">
          <a:xfrm>
            <a:off x="0" y="0"/>
            <a:ext cx="9144000" cy="6858000"/>
          </a:xfrm>
          <a:prstGeom prst="rect">
            <a:avLst/>
          </a:prstGeom>
          <a:noFill/>
        </p:spPr>
      </p:pic>
      <p:sp>
        <p:nvSpPr>
          <p:cNvPr id="8" name="Title 1"/>
          <p:cNvSpPr txBox="1">
            <a:spLocks/>
          </p:cNvSpPr>
          <p:nvPr userDrawn="1"/>
        </p:nvSpPr>
        <p:spPr>
          <a:xfrm>
            <a:off x="0" y="291944"/>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baseline="0">
                <a:solidFill>
                  <a:schemeClr val="bg1"/>
                </a:solidFill>
                <a:latin typeface="Segoe UI" pitchFamily="34" charset="0"/>
                <a:cs typeface="Segoe UI" pitchFamily="34" charset="0"/>
              </a:defRPr>
            </a:lvl1pPr>
          </a:lstStyle>
          <a:p>
            <a:pPr>
              <a:spcBef>
                <a:spcPct val="0"/>
              </a:spcBef>
              <a:defRPr/>
            </a:pPr>
            <a:r>
              <a:rPr lang="en-US" dirty="0" smtClean="0">
                <a:solidFill>
                  <a:prstClr val="white"/>
                </a:solidFill>
                <a:latin typeface="Segoe UI Light" pitchFamily="34" charset="0"/>
              </a:rPr>
              <a:t>Session Objectives</a:t>
            </a:r>
            <a:endParaRPr lang="en-US" dirty="0">
              <a:solidFill>
                <a:prstClr val="white"/>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6_Title Only">
    <p:spTree>
      <p:nvGrpSpPr>
        <p:cNvPr id="1" name=""/>
        <p:cNvGrpSpPr/>
        <p:nvPr/>
      </p:nvGrpSpPr>
      <p:grpSpPr>
        <a:xfrm>
          <a:off x="0" y="0"/>
          <a:ext cx="0" cy="0"/>
          <a:chOff x="0" y="0"/>
          <a:chExt cx="0" cy="0"/>
        </a:xfrm>
      </p:grpSpPr>
      <p:pic>
        <p:nvPicPr>
          <p:cNvPr id="5" name="Picture 6" descr="C:\Users\sguest.REDMOND\AppData\Local\Microsoft\Windows\Temporary Internet Files\Content.IE5\CSKP7QGT\MPj03995400000[1].jpg"/>
          <p:cNvPicPr>
            <a:picLocks noChangeAspect="1" noChangeArrowheads="1"/>
          </p:cNvPicPr>
          <p:nvPr userDrawn="1"/>
        </p:nvPicPr>
        <p:blipFill>
          <a:blip r:embed="rId2" cstate="print"/>
          <a:srcRect/>
          <a:stretch>
            <a:fillRect/>
          </a:stretch>
        </p:blipFill>
        <p:spPr bwMode="auto">
          <a:xfrm>
            <a:off x="0" y="-1"/>
            <a:ext cx="9144000" cy="6867215"/>
          </a:xfrm>
          <a:prstGeom prst="rect">
            <a:avLst/>
          </a:prstGeom>
          <a:noFill/>
        </p:spPr>
      </p:pic>
      <p:sp>
        <p:nvSpPr>
          <p:cNvPr id="8" name="Title 1"/>
          <p:cNvSpPr txBox="1">
            <a:spLocks/>
          </p:cNvSpPr>
          <p:nvPr userDrawn="1"/>
        </p:nvSpPr>
        <p:spPr>
          <a:xfrm>
            <a:off x="0" y="291944"/>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baseline="0">
                <a:solidFill>
                  <a:schemeClr val="bg1"/>
                </a:solidFill>
                <a:latin typeface="Segoe UI" pitchFamily="34" charset="0"/>
                <a:cs typeface="Segoe UI" pitchFamily="34" charset="0"/>
              </a:defRPr>
            </a:lvl1pPr>
          </a:lstStyle>
          <a:p>
            <a:pPr>
              <a:spcBef>
                <a:spcPct val="0"/>
              </a:spcBef>
              <a:defRPr/>
            </a:pPr>
            <a:r>
              <a:rPr lang="en-US" dirty="0" smtClean="0">
                <a:solidFill>
                  <a:prstClr val="white"/>
                </a:solidFill>
                <a:latin typeface="Segoe UI Light" pitchFamily="34" charset="0"/>
              </a:rPr>
              <a:t>Defining Cloud Computing</a:t>
            </a:r>
            <a:endParaRPr lang="en-US" dirty="0">
              <a:solidFill>
                <a:prstClr val="white"/>
              </a:solidFill>
              <a:latin typeface="Segoe UI Light"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9_Title Only">
    <p:spTree>
      <p:nvGrpSpPr>
        <p:cNvPr id="1" name=""/>
        <p:cNvGrpSpPr/>
        <p:nvPr/>
      </p:nvGrpSpPr>
      <p:grpSpPr>
        <a:xfrm>
          <a:off x="0" y="0"/>
          <a:ext cx="0" cy="0"/>
          <a:chOff x="0" y="0"/>
          <a:chExt cx="0" cy="0"/>
        </a:xfrm>
      </p:grpSpPr>
      <p:pic>
        <p:nvPicPr>
          <p:cNvPr id="1026" name="Picture 2" descr="C:\Users\sguest\AppData\Local\Microsoft\Windows\Temporary Internet Files\Content.IE5\9QX694JO\MPj04389830000[1].jpg"/>
          <p:cNvPicPr>
            <a:picLocks noChangeAspect="1" noChangeArrowheads="1"/>
          </p:cNvPicPr>
          <p:nvPr userDrawn="1"/>
        </p:nvPicPr>
        <p:blipFill>
          <a:blip r:embed="rId2" cstate="print">
            <a:lum bright="70000" contrast="-70000"/>
          </a:blip>
          <a:srcRect/>
          <a:stretch>
            <a:fillRect/>
          </a:stretch>
        </p:blipFill>
        <p:spPr bwMode="auto">
          <a:xfrm>
            <a:off x="-1" y="0"/>
            <a:ext cx="9144001" cy="6858000"/>
          </a:xfrm>
          <a:prstGeom prst="rect">
            <a:avLst/>
          </a:prstGeom>
          <a:noFill/>
        </p:spPr>
      </p:pic>
      <p:sp>
        <p:nvSpPr>
          <p:cNvPr id="4" name="TextBox 3"/>
          <p:cNvSpPr txBox="1"/>
          <p:nvPr userDrawn="1"/>
        </p:nvSpPr>
        <p:spPr>
          <a:xfrm>
            <a:off x="0" y="152400"/>
            <a:ext cx="9144000" cy="697885"/>
          </a:xfrm>
          <a:prstGeom prst="snip2DiagRect">
            <a:avLst/>
          </a:prstGeom>
          <a:solidFill>
            <a:srgbClr val="000000">
              <a:alpha val="36078"/>
            </a:srgbClr>
          </a:solidFill>
        </p:spPr>
        <p:txBody>
          <a:bodyPr wrap="square" rtlCol="0">
            <a:spAutoFit/>
          </a:bodyPr>
          <a:lstStyle/>
          <a:p>
            <a:pPr algn="l"/>
            <a:r>
              <a:rPr lang="en-US" sz="3200" dirty="0" smtClean="0">
                <a:solidFill>
                  <a:schemeClr val="bg1"/>
                </a:solidFill>
                <a:latin typeface="Segoe UI Light" pitchFamily="34" charset="0"/>
              </a:rPr>
              <a:t>Microsoft and</a:t>
            </a:r>
            <a:r>
              <a:rPr lang="en-US" sz="3200" baseline="0" dirty="0" smtClean="0">
                <a:solidFill>
                  <a:schemeClr val="bg1"/>
                </a:solidFill>
                <a:latin typeface="Segoe UI Light" pitchFamily="34" charset="0"/>
              </a:rPr>
              <a:t> Cloud Computing</a:t>
            </a:r>
            <a:endParaRPr lang="en-US" sz="3200" dirty="0">
              <a:solidFill>
                <a:schemeClr val="bg1"/>
              </a:solidFill>
              <a:latin typeface="Segoe UI Light" pitchFamily="34" charset="0"/>
            </a:endParaRPr>
          </a:p>
        </p:txBody>
      </p:sp>
    </p:spTree>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24_Title Only">
    <p:spTree>
      <p:nvGrpSpPr>
        <p:cNvPr id="1" name=""/>
        <p:cNvGrpSpPr/>
        <p:nvPr/>
      </p:nvGrpSpPr>
      <p:grpSpPr>
        <a:xfrm>
          <a:off x="0" y="0"/>
          <a:ext cx="0" cy="0"/>
          <a:chOff x="0" y="0"/>
          <a:chExt cx="0" cy="0"/>
        </a:xfrm>
      </p:grpSpPr>
      <p:pic>
        <p:nvPicPr>
          <p:cNvPr id="5" name="Picture 4" descr="C:\Users\sguest\AppData\Local\Microsoft\Windows\Temporary Internet Files\Content.IE5\D6DQHEG1\MPj04243870000[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0" y="274638"/>
            <a:ext cx="9144000" cy="792162"/>
          </a:xfrm>
          <a:solidFill>
            <a:schemeClr val="tx1">
              <a:alpha val="42000"/>
            </a:schemeClr>
          </a:solidFill>
        </p:spPr>
        <p:txBody>
          <a:bodyPr>
            <a:normAutofit/>
          </a:bodyPr>
          <a:lstStyle>
            <a:lvl1pPr algn="l">
              <a:defRPr sz="3200">
                <a:solidFill>
                  <a:schemeClr val="bg1"/>
                </a:solidFill>
                <a:latin typeface="Segoe UI Light" pitchFamily="34" charset="0"/>
                <a:cs typeface="Segoe UI"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1_Title Only">
    <p:spTree>
      <p:nvGrpSpPr>
        <p:cNvPr id="1" name=""/>
        <p:cNvGrpSpPr/>
        <p:nvPr/>
      </p:nvGrpSpPr>
      <p:grpSpPr>
        <a:xfrm>
          <a:off x="0" y="0"/>
          <a:ext cx="0" cy="0"/>
          <a:chOff x="0" y="0"/>
          <a:chExt cx="0" cy="0"/>
        </a:xfrm>
      </p:grpSpPr>
      <p:pic>
        <p:nvPicPr>
          <p:cNvPr id="4" name="Picture 3" descr="C:\Users\sguest\AppData\Local\Microsoft\Windows\Temporary Internet Files\Content.IE5\D6DQHEG1\MPj04243870000[1].jpg"/>
          <p:cNvPicPr>
            <a:picLocks noChangeAspect="1" noChangeArrowheads="1"/>
          </p:cNvPicPr>
          <p:nvPr userDrawn="1"/>
        </p:nvPicPr>
        <p:blipFill>
          <a:blip r:embed="rId2" cstate="print">
            <a:duotone>
              <a:schemeClr val="accent1">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5" name="Title 1"/>
          <p:cNvSpPr txBox="1">
            <a:spLocks/>
          </p:cNvSpPr>
          <p:nvPr userDrawn="1"/>
        </p:nvSpPr>
        <p:spPr>
          <a:xfrm>
            <a:off x="0" y="276448"/>
            <a:ext cx="9144000" cy="792162"/>
          </a:xfrm>
          <a:prstGeom prst="rect">
            <a:avLst/>
          </a:prstGeom>
          <a:solidFill>
            <a:schemeClr val="tx1">
              <a:alpha val="42000"/>
            </a:schemeClr>
          </a:solidFill>
        </p:spPr>
        <p:txBody>
          <a:bodyPr vert="horz" lIns="91440" tIns="45720" rIns="91440" bIns="45720" rtlCol="0" anchor="ctr">
            <a:normAutofit/>
          </a:bodyPr>
          <a:lstStyle>
            <a:lvl1pPr algn="l">
              <a:defRPr sz="3200">
                <a:solidFill>
                  <a:schemeClr val="bg1"/>
                </a:solidFill>
                <a:latin typeface="Segoe UI Light" pitchFamily="34" charset="0"/>
                <a:cs typeface="Segoe UI"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bg1"/>
                </a:solidFill>
                <a:effectLst/>
                <a:uLnTx/>
                <a:uFillTx/>
                <a:latin typeface="Segoe UI Light" pitchFamily="34" charset="0"/>
                <a:ea typeface="+mj-ea"/>
                <a:cs typeface="Segoe UI" pitchFamily="34" charset="0"/>
              </a:rPr>
              <a:t>Demystifying Cloud Computing</a:t>
            </a:r>
            <a:endParaRPr kumimoji="0" lang="en-US" sz="3200" b="0" i="0" u="none" strike="noStrike" kern="1200" cap="none" spc="0" normalizeH="0" baseline="0" noProof="0" dirty="0">
              <a:ln>
                <a:noFill/>
              </a:ln>
              <a:solidFill>
                <a:schemeClr val="bg1"/>
              </a:solidFill>
              <a:effectLst/>
              <a:uLnTx/>
              <a:uFillTx/>
              <a:latin typeface="Segoe UI Light" pitchFamily="34" charset="0"/>
              <a:ea typeface="+mj-ea"/>
              <a:cs typeface="Segoe UI" pitchFamily="34" charset="0"/>
            </a:endParaRPr>
          </a:p>
        </p:txBody>
      </p:sp>
    </p:spTree>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22_Title Only">
    <p:spTree>
      <p:nvGrpSpPr>
        <p:cNvPr id="1" name=""/>
        <p:cNvGrpSpPr/>
        <p:nvPr/>
      </p:nvGrpSpPr>
      <p:grpSpPr>
        <a:xfrm>
          <a:off x="0" y="0"/>
          <a:ext cx="0" cy="0"/>
          <a:chOff x="0" y="0"/>
          <a:chExt cx="0" cy="0"/>
        </a:xfrm>
      </p:grpSpPr>
      <p:pic>
        <p:nvPicPr>
          <p:cNvPr id="4" name="Picture 4" descr="C:\Users\sguest\AppData\Local\Microsoft\Windows\Temporary Internet Files\Content.IE5\UUUGXNV6\MPj04308580000[1].jpg"/>
          <p:cNvPicPr>
            <a:picLocks noChangeAspect="1" noChangeArrowheads="1"/>
          </p:cNvPicPr>
          <p:nvPr userDrawn="1"/>
        </p:nvPicPr>
        <p:blipFill>
          <a:blip r:embed="rId2" cstate="print"/>
          <a:srcRect/>
          <a:stretch>
            <a:fillRect/>
          </a:stretch>
        </p:blipFill>
        <p:spPr bwMode="auto">
          <a:xfrm>
            <a:off x="0" y="2272"/>
            <a:ext cx="9144000" cy="6855728"/>
          </a:xfrm>
          <a:prstGeom prst="rect">
            <a:avLst/>
          </a:prstGeom>
          <a:noFill/>
        </p:spPr>
      </p:pic>
      <p:sp>
        <p:nvSpPr>
          <p:cNvPr id="2" name="Title 1"/>
          <p:cNvSpPr>
            <a:spLocks noGrp="1"/>
          </p:cNvSpPr>
          <p:nvPr>
            <p:ph type="title"/>
          </p:nvPr>
        </p:nvSpPr>
        <p:spPr>
          <a:xfrm>
            <a:off x="0" y="304800"/>
            <a:ext cx="9144000" cy="792162"/>
          </a:xfrm>
          <a:solidFill>
            <a:schemeClr val="tx1">
              <a:alpha val="42000"/>
            </a:schemeClr>
          </a:solidFill>
        </p:spPr>
        <p:txBody>
          <a:bodyPr>
            <a:normAutofit/>
          </a:bodyPr>
          <a:lstStyle>
            <a:lvl1pPr algn="l">
              <a:defRPr sz="3200">
                <a:solidFill>
                  <a:schemeClr val="bg1"/>
                </a:solidFill>
                <a:latin typeface="Segoe UI Light" pitchFamily="34" charset="0"/>
                <a:cs typeface="Segoe UI"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30_Title Only">
    <p:spTree>
      <p:nvGrpSpPr>
        <p:cNvPr id="1" name=""/>
        <p:cNvGrpSpPr/>
        <p:nvPr/>
      </p:nvGrpSpPr>
      <p:grpSpPr>
        <a:xfrm>
          <a:off x="0" y="0"/>
          <a:ext cx="0" cy="0"/>
          <a:chOff x="0" y="0"/>
          <a:chExt cx="0" cy="0"/>
        </a:xfrm>
      </p:grpSpPr>
      <p:pic>
        <p:nvPicPr>
          <p:cNvPr id="4" name="Picture 4" descr="C:\Users\sguest\AppData\Local\Microsoft\Windows\Temporary Internet Files\Content.IE5\UUUGXNV6\MPj04308580000[1].jpg"/>
          <p:cNvPicPr>
            <a:picLocks noChangeAspect="1" noChangeArrowheads="1"/>
          </p:cNvPicPr>
          <p:nvPr userDrawn="1"/>
        </p:nvPicPr>
        <p:blipFill>
          <a:blip r:embed="rId2" cstate="print">
            <a:duotone>
              <a:schemeClr val="accent1">
                <a:shade val="45000"/>
                <a:satMod val="135000"/>
              </a:schemeClr>
              <a:prstClr val="white"/>
            </a:duotone>
          </a:blip>
          <a:srcRect/>
          <a:stretch>
            <a:fillRect/>
          </a:stretch>
        </p:blipFill>
        <p:spPr bwMode="auto">
          <a:xfrm>
            <a:off x="0" y="2272"/>
            <a:ext cx="9144000" cy="6855728"/>
          </a:xfrm>
          <a:prstGeom prst="rect">
            <a:avLst/>
          </a:prstGeom>
          <a:noFill/>
        </p:spPr>
      </p:pic>
      <p:sp>
        <p:nvSpPr>
          <p:cNvPr id="2" name="Title 1"/>
          <p:cNvSpPr>
            <a:spLocks noGrp="1"/>
          </p:cNvSpPr>
          <p:nvPr>
            <p:ph type="title"/>
          </p:nvPr>
        </p:nvSpPr>
        <p:spPr>
          <a:xfrm>
            <a:off x="0" y="304800"/>
            <a:ext cx="9144000" cy="792162"/>
          </a:xfrm>
          <a:solidFill>
            <a:schemeClr val="tx1">
              <a:alpha val="42000"/>
            </a:schemeClr>
          </a:solidFill>
        </p:spPr>
        <p:txBody>
          <a:bodyPr>
            <a:normAutofit/>
          </a:bodyPr>
          <a:lstStyle>
            <a:lvl1pPr algn="l">
              <a:defRPr sz="3200">
                <a:solidFill>
                  <a:schemeClr val="bg1"/>
                </a:solidFill>
                <a:latin typeface="Segoe UI Light" pitchFamily="34" charset="0"/>
                <a:cs typeface="Segoe UI"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4" descr="http://www.aof.com.au/Whiteb1.jpg"/>
          <p:cNvPicPr>
            <a:picLocks noChangeAspect="1" noChangeArrowheads="1"/>
          </p:cNvPicPr>
          <p:nvPr userDrawn="1"/>
        </p:nvPicPr>
        <p:blipFill>
          <a:blip r:embed="rId2" cstate="print"/>
          <a:srcRect l="1026" t="2361" r="1026" b="2503"/>
          <a:stretch>
            <a:fillRect/>
          </a:stretch>
        </p:blipFill>
        <p:spPr bwMode="auto">
          <a:xfrm>
            <a:off x="0" y="0"/>
            <a:ext cx="9144000" cy="6858000"/>
          </a:xfrm>
          <a:prstGeom prst="rect">
            <a:avLst/>
          </a:prstGeom>
          <a:noFill/>
        </p:spPr>
      </p:pic>
      <p:pic>
        <p:nvPicPr>
          <p:cNvPr id="19" name="Picture 5"/>
          <p:cNvPicPr>
            <a:picLocks noChangeAspect="1" noChangeArrowheads="1"/>
          </p:cNvPicPr>
          <p:nvPr userDrawn="1"/>
        </p:nvPicPr>
        <p:blipFill>
          <a:blip r:embed="rId3" cstate="print"/>
          <a:srcRect/>
          <a:stretch>
            <a:fillRect/>
          </a:stretch>
        </p:blipFill>
        <p:spPr bwMode="auto">
          <a:xfrm>
            <a:off x="-7815" y="0"/>
            <a:ext cx="660784" cy="687754"/>
          </a:xfrm>
          <a:prstGeom prst="rect">
            <a:avLst/>
          </a:prstGeom>
          <a:noFill/>
          <a:ln w="9525">
            <a:noFill/>
            <a:miter lim="800000"/>
            <a:headEnd/>
            <a:tailEnd/>
          </a:ln>
        </p:spPr>
      </p:pic>
      <p:pic>
        <p:nvPicPr>
          <p:cNvPr id="20" name="Picture 6"/>
          <p:cNvPicPr>
            <a:picLocks noChangeAspect="1" noChangeArrowheads="1"/>
          </p:cNvPicPr>
          <p:nvPr userDrawn="1"/>
        </p:nvPicPr>
        <p:blipFill>
          <a:blip r:embed="rId4" cstate="print"/>
          <a:srcRect/>
          <a:stretch>
            <a:fillRect/>
          </a:stretch>
        </p:blipFill>
        <p:spPr bwMode="auto">
          <a:xfrm>
            <a:off x="8426432" y="-7619"/>
            <a:ext cx="717568" cy="693419"/>
          </a:xfrm>
          <a:prstGeom prst="rect">
            <a:avLst/>
          </a:prstGeom>
          <a:noFill/>
          <a:ln w="9525">
            <a:noFill/>
            <a:miter lim="800000"/>
            <a:headEnd/>
            <a:tailEnd/>
          </a:ln>
        </p:spPr>
      </p:pic>
      <p:pic>
        <p:nvPicPr>
          <p:cNvPr id="21" name="Picture 8"/>
          <p:cNvPicPr>
            <a:picLocks noChangeAspect="1" noChangeArrowheads="1"/>
          </p:cNvPicPr>
          <p:nvPr userDrawn="1"/>
        </p:nvPicPr>
        <p:blipFill>
          <a:blip r:embed="rId5" cstate="print"/>
          <a:srcRect/>
          <a:stretch>
            <a:fillRect/>
          </a:stretch>
        </p:blipFill>
        <p:spPr bwMode="auto">
          <a:xfrm>
            <a:off x="8445238" y="6164580"/>
            <a:ext cx="706381" cy="693420"/>
          </a:xfrm>
          <a:prstGeom prst="rect">
            <a:avLst/>
          </a:prstGeom>
          <a:noFill/>
          <a:ln w="9525">
            <a:noFill/>
            <a:miter lim="800000"/>
            <a:headEnd/>
            <a:tailEnd/>
          </a:ln>
        </p:spPr>
      </p:pic>
      <p:pic>
        <p:nvPicPr>
          <p:cNvPr id="22" name="Picture 10"/>
          <p:cNvPicPr>
            <a:picLocks noChangeAspect="1" noChangeArrowheads="1"/>
          </p:cNvPicPr>
          <p:nvPr userDrawn="1"/>
        </p:nvPicPr>
        <p:blipFill>
          <a:blip r:embed="rId6" cstate="print"/>
          <a:srcRect/>
          <a:stretch>
            <a:fillRect/>
          </a:stretch>
        </p:blipFill>
        <p:spPr bwMode="auto">
          <a:xfrm>
            <a:off x="-7191" y="6160508"/>
            <a:ext cx="677751" cy="697491"/>
          </a:xfrm>
          <a:prstGeom prst="rect">
            <a:avLst/>
          </a:prstGeom>
          <a:noFill/>
          <a:ln w="9525">
            <a:noFill/>
            <a:miter lim="800000"/>
            <a:headEnd/>
            <a:tailEnd/>
          </a:ln>
        </p:spPr>
      </p:pic>
      <p:sp>
        <p:nvSpPr>
          <p:cNvPr id="2" name="Title 1"/>
          <p:cNvSpPr>
            <a:spLocks noGrp="1"/>
          </p:cNvSpPr>
          <p:nvPr>
            <p:ph type="title"/>
          </p:nvPr>
        </p:nvSpPr>
        <p:spPr>
          <a:xfrm>
            <a:off x="457200" y="168318"/>
            <a:ext cx="8229600" cy="1143000"/>
          </a:xfrm>
        </p:spPr>
        <p:txBody>
          <a:bodyPr>
            <a:normAutofit/>
          </a:bodyPr>
          <a:lstStyle>
            <a:lvl1pPr>
              <a:defRPr sz="3200">
                <a:latin typeface="Post human" pitchFamily="2" charset="0"/>
              </a:defRPr>
            </a:lvl1pPr>
          </a:lstStyle>
          <a:p>
            <a:r>
              <a:rPr lang="en-US" dirty="0" smtClean="0"/>
              <a:t>Click to edit Master title style</a:t>
            </a:r>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4" descr="http://www.aof.com.au/Whiteb1.jpg"/>
          <p:cNvPicPr>
            <a:picLocks noChangeAspect="1" noChangeArrowheads="1"/>
          </p:cNvPicPr>
          <p:nvPr userDrawn="1"/>
        </p:nvPicPr>
        <p:blipFill>
          <a:blip r:embed="rId2" cstate="print"/>
          <a:srcRect l="1026" t="2361" r="1026" b="2503"/>
          <a:stretch>
            <a:fillRect/>
          </a:stretch>
        </p:blipFill>
        <p:spPr bwMode="auto">
          <a:xfrm>
            <a:off x="0" y="0"/>
            <a:ext cx="9144000" cy="6858000"/>
          </a:xfrm>
          <a:prstGeom prst="rect">
            <a:avLst/>
          </a:prstGeom>
          <a:noFill/>
        </p:spPr>
      </p:pic>
      <p:pic>
        <p:nvPicPr>
          <p:cNvPr id="19" name="Picture 5"/>
          <p:cNvPicPr>
            <a:picLocks noChangeAspect="1" noChangeArrowheads="1"/>
          </p:cNvPicPr>
          <p:nvPr userDrawn="1"/>
        </p:nvPicPr>
        <p:blipFill>
          <a:blip r:embed="rId3" cstate="print"/>
          <a:srcRect/>
          <a:stretch>
            <a:fillRect/>
          </a:stretch>
        </p:blipFill>
        <p:spPr bwMode="auto">
          <a:xfrm>
            <a:off x="-7815" y="0"/>
            <a:ext cx="660784" cy="687754"/>
          </a:xfrm>
          <a:prstGeom prst="rect">
            <a:avLst/>
          </a:prstGeom>
          <a:noFill/>
          <a:ln w="9525">
            <a:noFill/>
            <a:miter lim="800000"/>
            <a:headEnd/>
            <a:tailEnd/>
          </a:ln>
        </p:spPr>
      </p:pic>
      <p:pic>
        <p:nvPicPr>
          <p:cNvPr id="20" name="Picture 6"/>
          <p:cNvPicPr>
            <a:picLocks noChangeAspect="1" noChangeArrowheads="1"/>
          </p:cNvPicPr>
          <p:nvPr userDrawn="1"/>
        </p:nvPicPr>
        <p:blipFill>
          <a:blip r:embed="rId4" cstate="print"/>
          <a:srcRect/>
          <a:stretch>
            <a:fillRect/>
          </a:stretch>
        </p:blipFill>
        <p:spPr bwMode="auto">
          <a:xfrm>
            <a:off x="8426432" y="-7619"/>
            <a:ext cx="717568" cy="693419"/>
          </a:xfrm>
          <a:prstGeom prst="rect">
            <a:avLst/>
          </a:prstGeom>
          <a:noFill/>
          <a:ln w="9525">
            <a:noFill/>
            <a:miter lim="800000"/>
            <a:headEnd/>
            <a:tailEnd/>
          </a:ln>
        </p:spPr>
      </p:pic>
      <p:pic>
        <p:nvPicPr>
          <p:cNvPr id="21" name="Picture 8"/>
          <p:cNvPicPr>
            <a:picLocks noChangeAspect="1" noChangeArrowheads="1"/>
          </p:cNvPicPr>
          <p:nvPr userDrawn="1"/>
        </p:nvPicPr>
        <p:blipFill>
          <a:blip r:embed="rId5" cstate="print"/>
          <a:srcRect/>
          <a:stretch>
            <a:fillRect/>
          </a:stretch>
        </p:blipFill>
        <p:spPr bwMode="auto">
          <a:xfrm>
            <a:off x="8445238" y="6164580"/>
            <a:ext cx="706381" cy="693420"/>
          </a:xfrm>
          <a:prstGeom prst="rect">
            <a:avLst/>
          </a:prstGeom>
          <a:noFill/>
          <a:ln w="9525">
            <a:noFill/>
            <a:miter lim="800000"/>
            <a:headEnd/>
            <a:tailEnd/>
          </a:ln>
        </p:spPr>
      </p:pic>
      <p:pic>
        <p:nvPicPr>
          <p:cNvPr id="22" name="Picture 10"/>
          <p:cNvPicPr>
            <a:picLocks noChangeAspect="1" noChangeArrowheads="1"/>
          </p:cNvPicPr>
          <p:nvPr userDrawn="1"/>
        </p:nvPicPr>
        <p:blipFill>
          <a:blip r:embed="rId6" cstate="print"/>
          <a:srcRect/>
          <a:stretch>
            <a:fillRect/>
          </a:stretch>
        </p:blipFill>
        <p:spPr bwMode="auto">
          <a:xfrm>
            <a:off x="-7191" y="6160508"/>
            <a:ext cx="677751" cy="697491"/>
          </a:xfrm>
          <a:prstGeom prst="rect">
            <a:avLst/>
          </a:prstGeom>
          <a:noFill/>
          <a:ln w="9525">
            <a:noFill/>
            <a:miter lim="800000"/>
            <a:headEnd/>
            <a:tailEnd/>
          </a:ln>
        </p:spPr>
      </p:pic>
      <p:sp>
        <p:nvSpPr>
          <p:cNvPr id="2" name="Title 1"/>
          <p:cNvSpPr>
            <a:spLocks noGrp="1"/>
          </p:cNvSpPr>
          <p:nvPr>
            <p:ph type="title"/>
          </p:nvPr>
        </p:nvSpPr>
        <p:spPr>
          <a:xfrm>
            <a:off x="0" y="0"/>
            <a:ext cx="9144000" cy="6858000"/>
          </a:xfrm>
        </p:spPr>
        <p:txBody>
          <a:bodyPr>
            <a:normAutofit/>
          </a:bodyPr>
          <a:lstStyle>
            <a:lvl1pPr>
              <a:defRPr sz="3200">
                <a:latin typeface="Post human" pitchFamily="2" charset="0"/>
              </a:defRPr>
            </a:lvl1pPr>
          </a:lstStyle>
          <a:p>
            <a:r>
              <a:rPr lang="en-US" dirty="0" smtClean="0"/>
              <a:t>Click to edit Master title style</a:t>
            </a:r>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cstate="print"/>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CECC38-397F-404A-B4E7-486270898686}" type="datetimeFigureOut">
              <a:rPr lang="en-US" smtClean="0"/>
              <a:pPr/>
              <a:t>11/11/2009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2D19DF-C9F4-4FC8-84A8-497341BB66A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image" Target="../media/image14.png"/><Relationship Id="rId2" Type="http://schemas.openxmlformats.org/officeDocument/2006/relationships/slideLayout" Target="../slideLayouts/slideLayout36.xml"/><Relationship Id="rId16" Type="http://schemas.openxmlformats.org/officeDocument/2006/relationships/image" Target="../media/image13.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12.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3.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20.pn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19.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image" Target="../media/image14.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image" Target="../media/image13.png"/><Relationship Id="rId2" Type="http://schemas.openxmlformats.org/officeDocument/2006/relationships/slideLayout" Target="../slideLayouts/slideLayout74.xml"/><Relationship Id="rId16" Type="http://schemas.openxmlformats.org/officeDocument/2006/relationships/image" Target="../media/image12.jpe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theme" Target="../theme/theme5.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2.jpeg"/><Relationship Id="rId7" Type="http://schemas.openxmlformats.org/officeDocument/2006/relationships/image" Target="NULL"/><Relationship Id="rId2" Type="http://schemas.openxmlformats.org/officeDocument/2006/relationships/theme" Target="../theme/theme6.xml"/><Relationship Id="rId1" Type="http://schemas.openxmlformats.org/officeDocument/2006/relationships/slideLayout" Target="../slideLayouts/slideLayout8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defRPr>
            </a:lvl1pPr>
          </a:lstStyle>
          <a:p>
            <a:fld id="{4FCECC38-397F-404A-B4E7-486270898686}" type="datetimeFigureOut">
              <a:rPr lang="en-US" smtClean="0"/>
              <a:pPr/>
              <a:t>11/11/2009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defRPr>
            </a:lvl1pPr>
          </a:lstStyle>
          <a:p>
            <a:fld id="{182D19DF-C9F4-4FC8-84A8-497341BB66A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3" r:id="rId12"/>
    <p:sldLayoutId id="2147483678" r:id="rId13"/>
    <p:sldLayoutId id="2147483679" r:id="rId14"/>
    <p:sldLayoutId id="2147483682" r:id="rId15"/>
    <p:sldLayoutId id="2147483660" r:id="rId16"/>
    <p:sldLayoutId id="2147483661" r:id="rId17"/>
    <p:sldLayoutId id="2147483662" r:id="rId18"/>
    <p:sldLayoutId id="2147483663" r:id="rId19"/>
    <p:sldLayoutId id="2147483664" r:id="rId20"/>
    <p:sldLayoutId id="2147483665" r:id="rId21"/>
    <p:sldLayoutId id="2147483666" r:id="rId22"/>
    <p:sldLayoutId id="2147483667" r:id="rId23"/>
    <p:sldLayoutId id="2147483668" r:id="rId24"/>
    <p:sldLayoutId id="2147483669" r:id="rId25"/>
    <p:sldLayoutId id="2147483670" r:id="rId26"/>
    <p:sldLayoutId id="2147483671" r:id="rId27"/>
    <p:sldLayoutId id="2147483672" r:id="rId28"/>
    <p:sldLayoutId id="2147483673" r:id="rId29"/>
    <p:sldLayoutId id="2147483674" r:id="rId30"/>
    <p:sldLayoutId id="2147483675" r:id="rId31"/>
    <p:sldLayoutId id="2147483676" r:id="rId32"/>
    <p:sldLayoutId id="2147483677" r:id="rId33"/>
    <p:sldLayoutId id="2147483741" r:id="rId34"/>
  </p:sldLayoutIdLst>
  <p:txStyles>
    <p:titleStyle>
      <a:lvl1pPr algn="ctr" defTabSz="914400" rtl="0" eaLnBrk="1" latinLnBrk="0" hangingPunct="1">
        <a:spcBef>
          <a:spcPct val="0"/>
        </a:spcBef>
        <a:buNone/>
        <a:defRPr sz="4400" kern="1200">
          <a:solidFill>
            <a:schemeClr val="tx1"/>
          </a:solidFill>
          <a:latin typeface="Segoe UI"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Segoe UI"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Segoe UI"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egoe UI"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Segoe UI"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Segoe U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defRPr>
            </a:lvl1pPr>
          </a:lstStyle>
          <a:p>
            <a:fld id="{1FAAB6B9-FB6D-4643-A62B-0AB558ACA7B5}" type="datetimeFigureOut">
              <a:rPr lang="en-US" smtClean="0">
                <a:solidFill>
                  <a:prstClr val="black">
                    <a:tint val="75000"/>
                  </a:prstClr>
                </a:solidFill>
              </a:rPr>
              <a:pPr/>
              <a:t>11/11/2009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defRPr>
            </a:lvl1pPr>
          </a:lstStyle>
          <a:p>
            <a:fld id="{CC05970B-6A02-4E6D-8E66-96CCD3C70AAE}" type="slidenum">
              <a:rPr lang="en-US" smtClean="0">
                <a:solidFill>
                  <a:prstClr val="black">
                    <a:tint val="75000"/>
                  </a:prstClr>
                </a:solidFill>
              </a: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Segoe UI"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Segoe UI"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Segoe UI"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egoe UI"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Segoe UI"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Segoe U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1.xml"/></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3.xml"/></Relationships>
</file>

<file path=ppt/slides/_rels/slide10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1.xml"/><Relationship Id="rId1" Type="http://schemas.openxmlformats.org/officeDocument/2006/relationships/slideLayout" Target="../slideLayouts/slideLayout23.xml"/></Relationships>
</file>

<file path=ppt/slides/_rels/slide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02.xml"/><Relationship Id="rId1" Type="http://schemas.openxmlformats.org/officeDocument/2006/relationships/slideLayout" Target="../slideLayouts/slideLayout23.xml"/><Relationship Id="rId4" Type="http://schemas.openxmlformats.org/officeDocument/2006/relationships/image" Target="../media/image67.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5.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5.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5.xml"/></Relationships>
</file>

<file path=ppt/slides/_rels/slide11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4.xml"/><Relationship Id="rId1" Type="http://schemas.openxmlformats.org/officeDocument/2006/relationships/slideLayout" Target="../slideLayouts/slideLayout25.xml"/><Relationship Id="rId5" Type="http://schemas.openxmlformats.org/officeDocument/2006/relationships/image" Target="../media/image70.png"/><Relationship Id="rId4" Type="http://schemas.openxmlformats.org/officeDocument/2006/relationships/image" Target="../media/image69.png"/></Relationships>
</file>

<file path=ppt/slides/_rels/slide11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15.xml"/><Relationship Id="rId1" Type="http://schemas.openxmlformats.org/officeDocument/2006/relationships/slideLayout" Target="../slideLayouts/slideLayout25.xml"/></Relationships>
</file>

<file path=ppt/slides/_rels/slide1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6.xml"/><Relationship Id="rId1" Type="http://schemas.openxmlformats.org/officeDocument/2006/relationships/slideLayout" Target="../slideLayouts/slideLayout25.xml"/></Relationships>
</file>

<file path=ppt/slides/_rels/slide11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17.xml"/><Relationship Id="rId1" Type="http://schemas.openxmlformats.org/officeDocument/2006/relationships/slideLayout" Target="../slideLayouts/slideLayout25.xml"/><Relationship Id="rId5" Type="http://schemas.openxmlformats.org/officeDocument/2006/relationships/image" Target="../media/image72.jpeg"/><Relationship Id="rId4" Type="http://schemas.openxmlformats.org/officeDocument/2006/relationships/image" Target="../media/image67.jpe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68.xml"/><Relationship Id="rId4" Type="http://schemas.openxmlformats.org/officeDocument/2006/relationships/image" Target="../media/image49.jpeg"/></Relationships>
</file>

<file path=ppt/slides/_rels/slide12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0.xml"/><Relationship Id="rId1" Type="http://schemas.openxmlformats.org/officeDocument/2006/relationships/slideLayout" Target="../slideLayouts/slideLayout25.xml"/><Relationship Id="rId5" Type="http://schemas.openxmlformats.org/officeDocument/2006/relationships/image" Target="../media/image73.jpeg"/><Relationship Id="rId4" Type="http://schemas.openxmlformats.org/officeDocument/2006/relationships/image" Target="../media/image67.jpeg"/></Relationships>
</file>

<file path=ppt/slides/_rels/slide12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1.xml"/><Relationship Id="rId1" Type="http://schemas.openxmlformats.org/officeDocument/2006/relationships/slideLayout" Target="../slideLayouts/slideLayout25.xml"/><Relationship Id="rId5" Type="http://schemas.openxmlformats.org/officeDocument/2006/relationships/image" Target="../media/image74.jpeg"/><Relationship Id="rId4" Type="http://schemas.openxmlformats.org/officeDocument/2006/relationships/image" Target="../media/image67.jpe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7.xml"/></Relationships>
</file>

<file path=ppt/slides/_rels/slide127.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notesSlide" Target="../notesSlides/notesSlide127.xml"/><Relationship Id="rId1" Type="http://schemas.openxmlformats.org/officeDocument/2006/relationships/slideLayout" Target="../slideLayouts/slideLayout2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 Id="rId9" Type="http://schemas.openxmlformats.org/officeDocument/2006/relationships/image" Target="../media/image81.jpe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68.xml"/><Relationship Id="rId4" Type="http://schemas.openxmlformats.org/officeDocument/2006/relationships/image" Target="../media/image49.jpe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7.xml"/></Relationships>
</file>

<file path=ppt/slides/_rels/slide13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1.xml"/><Relationship Id="rId1" Type="http://schemas.openxmlformats.org/officeDocument/2006/relationships/slideLayout" Target="../slideLayouts/slideLayout27.xml"/></Relationships>
</file>

<file path=ppt/slides/_rels/slide1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32.xml"/><Relationship Id="rId1" Type="http://schemas.openxmlformats.org/officeDocument/2006/relationships/slideLayout" Target="../slideLayouts/slideLayout27.xml"/><Relationship Id="rId5" Type="http://schemas.openxmlformats.org/officeDocument/2006/relationships/image" Target="../media/image83.jpeg"/><Relationship Id="rId4" Type="http://schemas.openxmlformats.org/officeDocument/2006/relationships/image" Target="../media/image67.jpe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8.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9.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9.xml"/></Relationships>
</file>

<file path=ppt/slides/_rels/slide1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6.xml"/><Relationship Id="rId1" Type="http://schemas.openxmlformats.org/officeDocument/2006/relationships/slideLayout" Target="../slideLayouts/slideLayout29.xml"/></Relationships>
</file>

<file path=ppt/slides/_rels/slide13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7.xml"/><Relationship Id="rId1" Type="http://schemas.openxmlformats.org/officeDocument/2006/relationships/slideLayout" Target="../slideLayouts/slideLayout29.xml"/></Relationships>
</file>

<file path=ppt/slides/_rels/slide13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38.xml"/><Relationship Id="rId1" Type="http://schemas.openxmlformats.org/officeDocument/2006/relationships/slideLayout" Target="../slideLayouts/slideLayout29.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68.xml"/><Relationship Id="rId4" Type="http://schemas.openxmlformats.org/officeDocument/2006/relationships/image" Target="../media/image49.jpe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9.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9.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9.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9.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9.xml"/></Relationships>
</file>

<file path=ppt/slides/_rels/slide14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5.xml"/><Relationship Id="rId1" Type="http://schemas.openxmlformats.org/officeDocument/2006/relationships/slideLayout" Target="../slideLayouts/slideLayout29.xml"/><Relationship Id="rId4" Type="http://schemas.openxmlformats.org/officeDocument/2006/relationships/image" Target="../media/image87.jpeg"/></Relationships>
</file>

<file path=ppt/slides/_rels/slide14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6.xml"/><Relationship Id="rId1" Type="http://schemas.openxmlformats.org/officeDocument/2006/relationships/slideLayout" Target="../slideLayouts/slideLayout29.xml"/><Relationship Id="rId4" Type="http://schemas.openxmlformats.org/officeDocument/2006/relationships/image" Target="../media/image87.jpeg"/></Relationships>
</file>

<file path=ppt/slides/_rels/slide1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7.xml"/><Relationship Id="rId1" Type="http://schemas.openxmlformats.org/officeDocument/2006/relationships/slideLayout" Target="../slideLayouts/slideLayout29.xml"/><Relationship Id="rId4" Type="http://schemas.openxmlformats.org/officeDocument/2006/relationships/image" Target="../media/image87.jpeg"/></Relationships>
</file>

<file path=ppt/slides/_rels/slide14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8.xml"/><Relationship Id="rId1" Type="http://schemas.openxmlformats.org/officeDocument/2006/relationships/slideLayout" Target="../slideLayouts/slideLayout29.xml"/><Relationship Id="rId4" Type="http://schemas.openxmlformats.org/officeDocument/2006/relationships/image" Target="../media/image88.jpe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68.xml"/><Relationship Id="rId4" Type="http://schemas.openxmlformats.org/officeDocument/2006/relationships/image" Target="../media/image49.jpe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3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31.xml"/></Relationships>
</file>

<file path=ppt/slides/_rels/slide1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52.xml"/><Relationship Id="rId1" Type="http://schemas.openxmlformats.org/officeDocument/2006/relationships/slideLayout" Target="../slideLayouts/slideLayout3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31.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3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31.xml"/></Relationships>
</file>

<file path=ppt/slides/_rels/slide15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56.xml"/><Relationship Id="rId1" Type="http://schemas.openxmlformats.org/officeDocument/2006/relationships/slideLayout" Target="../slideLayouts/slideLayout31.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31.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3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0.xml"/><Relationship Id="rId1" Type="http://schemas.openxmlformats.org/officeDocument/2006/relationships/slideLayout" Target="../slideLayouts/slideLayout31.xml"/><Relationship Id="rId4" Type="http://schemas.openxmlformats.org/officeDocument/2006/relationships/image" Target="../media/image92.jpeg"/></Relationships>
</file>

<file path=ppt/slides/_rels/slide16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61.xml"/><Relationship Id="rId1" Type="http://schemas.openxmlformats.org/officeDocument/2006/relationships/slideLayout" Target="../slideLayouts/slideLayout31.xml"/></Relationships>
</file>

<file path=ppt/slides/_rels/slide16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62.xml"/><Relationship Id="rId1" Type="http://schemas.openxmlformats.org/officeDocument/2006/relationships/slideLayout" Target="../slideLayouts/slideLayout31.xml"/></Relationships>
</file>

<file path=ppt/slides/_rels/slide16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63.xml"/><Relationship Id="rId1" Type="http://schemas.openxmlformats.org/officeDocument/2006/relationships/slideLayout" Target="../slideLayouts/slideLayout31.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31.xml"/></Relationships>
</file>

<file path=ppt/slides/_rels/slide16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65.xml"/><Relationship Id="rId1" Type="http://schemas.openxmlformats.org/officeDocument/2006/relationships/slideLayout" Target="../slideLayouts/slideLayout31.xml"/></Relationships>
</file>

<file path=ppt/slides/_rels/slide16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66.xml"/><Relationship Id="rId1" Type="http://schemas.openxmlformats.org/officeDocument/2006/relationships/slideLayout" Target="../slideLayouts/slideLayout31.xml"/><Relationship Id="rId4" Type="http://schemas.openxmlformats.org/officeDocument/2006/relationships/image" Target="../media/image53.jpeg"/></Relationships>
</file>

<file path=ppt/slides/_rels/slide16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67.xml"/><Relationship Id="rId1" Type="http://schemas.openxmlformats.org/officeDocument/2006/relationships/slideLayout" Target="../slideLayouts/slideLayout31.xml"/><Relationship Id="rId4" Type="http://schemas.openxmlformats.org/officeDocument/2006/relationships/image" Target="../media/image93.jpeg"/></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3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33.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33.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33.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33.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33.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33.xml"/></Relationships>
</file>

<file path=ppt/slides/_rels/slide17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76.xml"/><Relationship Id="rId1" Type="http://schemas.openxmlformats.org/officeDocument/2006/relationships/slideLayout" Target="../slideLayouts/slideLayout33.xml"/><Relationship Id="rId4" Type="http://schemas.openxmlformats.org/officeDocument/2006/relationships/image" Target="../media/image93.jpeg"/></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33.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33.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3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33.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33.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33.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33.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33.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33.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33.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33.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33.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33.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33.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33.xml"/></Relationships>
</file>

<file path=ppt/slides/_rels/slide19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94.xml"/><Relationship Id="rId1" Type="http://schemas.openxmlformats.org/officeDocument/2006/relationships/slideLayout" Target="../slideLayouts/slideLayout33.xml"/></Relationships>
</file>

<file path=ppt/slides/_rels/slide19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95.xml"/><Relationship Id="rId1" Type="http://schemas.openxmlformats.org/officeDocument/2006/relationships/slideLayout" Target="../slideLayouts/slideLayout33.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33.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33.xml"/></Relationships>
</file>

<file path=ppt/slides/_rels/slide19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98.xml"/><Relationship Id="rId1" Type="http://schemas.openxmlformats.org/officeDocument/2006/relationships/slideLayout" Target="../slideLayouts/slideLayout14.xml"/><Relationship Id="rId5" Type="http://schemas.openxmlformats.org/officeDocument/2006/relationships/image" Target="../media/image53.jpeg"/><Relationship Id="rId4" Type="http://schemas.openxmlformats.org/officeDocument/2006/relationships/image" Target="../media/image93.jpeg"/></Relationships>
</file>

<file path=ppt/slides/_rels/slide19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99.xml"/><Relationship Id="rId1" Type="http://schemas.openxmlformats.org/officeDocument/2006/relationships/slideLayout" Target="../slideLayouts/slideLayout14.xml"/><Relationship Id="rId5" Type="http://schemas.openxmlformats.org/officeDocument/2006/relationships/image" Target="../media/image53.jpeg"/><Relationship Id="rId4" Type="http://schemas.openxmlformats.org/officeDocument/2006/relationships/image" Target="../media/image9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0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00.xml"/><Relationship Id="rId1" Type="http://schemas.openxmlformats.org/officeDocument/2006/relationships/slideLayout" Target="../slideLayouts/slideLayout14.xml"/><Relationship Id="rId6" Type="http://schemas.openxmlformats.org/officeDocument/2006/relationships/image" Target="../media/image53.jpeg"/><Relationship Id="rId5" Type="http://schemas.openxmlformats.org/officeDocument/2006/relationships/image" Target="../media/image96.jpeg"/><Relationship Id="rId4" Type="http://schemas.openxmlformats.org/officeDocument/2006/relationships/image" Target="../media/image93.jpeg"/></Relationships>
</file>

<file path=ppt/slides/_rels/slide20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01.xml"/><Relationship Id="rId1" Type="http://schemas.openxmlformats.org/officeDocument/2006/relationships/slideLayout" Target="../slideLayouts/slideLayout14.xml"/><Relationship Id="rId5" Type="http://schemas.openxmlformats.org/officeDocument/2006/relationships/image" Target="../media/image97.jpeg"/><Relationship Id="rId4" Type="http://schemas.openxmlformats.org/officeDocument/2006/relationships/image" Target="../media/image93.jpeg"/></Relationships>
</file>

<file path=ppt/slides/_rels/slide20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02.xml"/><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03.xml"/><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9.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19.xml"/><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68.xml"/><Relationship Id="rId4" Type="http://schemas.openxmlformats.org/officeDocument/2006/relationships/image" Target="../media/image43.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4.xml"/><Relationship Id="rId1" Type="http://schemas.openxmlformats.org/officeDocument/2006/relationships/slideLayout" Target="../slideLayouts/slideLayout21.xml"/><Relationship Id="rId4" Type="http://schemas.openxmlformats.org/officeDocument/2006/relationships/image" Target="../media/image54.jpeg"/></Relationships>
</file>

<file path=ppt/slides/_rels/slide6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5.xml"/><Relationship Id="rId1" Type="http://schemas.openxmlformats.org/officeDocument/2006/relationships/slideLayout" Target="../slideLayouts/slideLayout21.xml"/><Relationship Id="rId4" Type="http://schemas.openxmlformats.org/officeDocument/2006/relationships/image" Target="../media/image54.jpeg"/></Relationships>
</file>

<file path=ppt/slides/_rels/slide6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6.xml"/><Relationship Id="rId1" Type="http://schemas.openxmlformats.org/officeDocument/2006/relationships/slideLayout" Target="../slideLayouts/slideLayout21.xml"/><Relationship Id="rId4" Type="http://schemas.openxmlformats.org/officeDocument/2006/relationships/image" Target="../media/image54.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8.xml"/><Relationship Id="rId1" Type="http://schemas.openxmlformats.org/officeDocument/2006/relationships/slideLayout" Target="../slideLayouts/slideLayout21.xml"/><Relationship Id="rId4" Type="http://schemas.openxmlformats.org/officeDocument/2006/relationships/image" Target="../media/image54.jpeg"/></Relationships>
</file>

<file path=ppt/slides/_rels/slide6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9.xml"/><Relationship Id="rId1" Type="http://schemas.openxmlformats.org/officeDocument/2006/relationships/slideLayout" Target="../slideLayouts/slideLayout66.xml"/><Relationship Id="rId5" Type="http://schemas.openxmlformats.org/officeDocument/2006/relationships/image" Target="../media/image57.png"/><Relationship Id="rId4" Type="http://schemas.openxmlformats.org/officeDocument/2006/relationships/image" Target="../media/image56.png"/></Relationships>
</file>

<file path=ppt/slides/_rels/slide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xml"/><Relationship Id="rId1" Type="http://schemas.openxmlformats.org/officeDocument/2006/relationships/slideLayout" Target="../slideLayouts/slideLayout68.xml"/><Relationship Id="rId4" Type="http://schemas.openxmlformats.org/officeDocument/2006/relationships/image" Target="../media/image44.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5.xml"/><Relationship Id="rId1" Type="http://schemas.openxmlformats.org/officeDocument/2006/relationships/slideLayout" Target="../slideLayouts/slideLayout23.xm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image" Target="../media/image59.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8.xml"/><Relationship Id="rId1" Type="http://schemas.openxmlformats.org/officeDocument/2006/relationships/slideLayout" Target="../slideLayouts/slideLayout23.xml"/><Relationship Id="rId4" Type="http://schemas.openxmlformats.org/officeDocument/2006/relationships/image" Target="../media/image63.jpe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3.xml"/></Relationships>
</file>

<file path=ppt/slides/_rels/slide9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98.xml"/><Relationship Id="rId1" Type="http://schemas.openxmlformats.org/officeDocument/2006/relationships/slideLayout" Target="../slideLayouts/slideLayout2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i="1" dirty="0" smtClean="0">
                <a:latin typeface="Segoe UI" pitchFamily="34" charset="0"/>
              </a:rPr>
              <a:t>Is cloud computing something new?</a:t>
            </a:r>
            <a:endParaRPr lang="en-US" sz="3200" i="1" dirty="0">
              <a:latin typeface="Segoe UI" pitchFamily="34" charset="0"/>
            </a:endParaRPr>
          </a:p>
        </p:txBody>
      </p:sp>
      <p:sp>
        <p:nvSpPr>
          <p:cNvPr id="7" name="Rectangle 6"/>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http://www.cloudviews.org/2009/01/is-this-cloud-thing-something-new/</a:t>
            </a:r>
          </a:p>
        </p:txBody>
      </p:sp>
      <p:pic>
        <p:nvPicPr>
          <p:cNvPr id="8" name="Picture 2"/>
          <p:cNvPicPr>
            <a:picLocks noChangeAspect="1" noChangeArrowheads="1"/>
          </p:cNvPicPr>
          <p:nvPr/>
        </p:nvPicPr>
        <p:blipFill>
          <a:blip r:embed="rId3" cstate="print"/>
          <a:srcRect/>
          <a:stretch>
            <a:fillRect/>
          </a:stretch>
        </p:blipFill>
        <p:spPr bwMode="auto">
          <a:xfrm>
            <a:off x="2133600" y="1295400"/>
            <a:ext cx="4733925" cy="372270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24200"/>
            <a:ext cx="9144000" cy="1143000"/>
          </a:xfrm>
        </p:spPr>
        <p:txBody>
          <a:bodyPr>
            <a:normAutofit fontScale="90000"/>
          </a:bodyPr>
          <a:lstStyle/>
          <a:p>
            <a:r>
              <a:rPr lang="en-US" dirty="0" smtClean="0"/>
              <a:t>If you accidentally oversell by a few books, it’s OK to apologize</a:t>
            </a:r>
            <a:endParaRPr lang="en-US" dirty="0"/>
          </a:p>
        </p:txBody>
      </p:sp>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5105400" cy="1143000"/>
          </a:xfrm>
        </p:spPr>
        <p:txBody>
          <a:bodyPr>
            <a:noAutofit/>
          </a:bodyPr>
          <a:lstStyle/>
          <a:p>
            <a:r>
              <a:rPr lang="en-US" sz="3600" dirty="0" smtClean="0"/>
              <a:t/>
            </a:r>
            <a:br>
              <a:rPr lang="en-US" sz="3600" dirty="0" smtClean="0"/>
            </a:br>
            <a:r>
              <a:rPr lang="en-US" sz="3600" b="1" dirty="0" err="1" smtClean="0"/>
              <a:t>Flickr</a:t>
            </a:r>
            <a:r>
              <a:rPr lang="en-US" sz="3600" dirty="0" smtClean="0"/>
              <a:t> </a:t>
            </a:r>
            <a:r>
              <a:rPr lang="en-US" sz="3200" dirty="0" smtClean="0"/>
              <a:t>(http://highscalability.com/flickr-architecture)</a:t>
            </a:r>
            <a:endParaRPr lang="en-US" sz="3600" dirty="0"/>
          </a:p>
        </p:txBody>
      </p:sp>
      <p:pic>
        <p:nvPicPr>
          <p:cNvPr id="129025" name="Picture 1"/>
          <p:cNvPicPr>
            <a:picLocks noChangeAspect="1" noChangeArrowheads="1"/>
          </p:cNvPicPr>
          <p:nvPr/>
        </p:nvPicPr>
        <p:blipFill>
          <a:blip r:embed="rId3" cstate="print"/>
          <a:srcRect/>
          <a:stretch>
            <a:fillRect/>
          </a:stretch>
        </p:blipFill>
        <p:spPr bwMode="auto">
          <a:xfrm>
            <a:off x="5105400" y="2133600"/>
            <a:ext cx="3783373" cy="27187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0" y="4953000"/>
            <a:ext cx="9143999" cy="1754326"/>
          </a:xfrm>
          <a:prstGeom prst="rect">
            <a:avLst/>
          </a:prstGeom>
        </p:spPr>
        <p:txBody>
          <a:bodyPr wrap="square">
            <a:spAutoFit/>
          </a:bodyPr>
          <a:lstStyle/>
          <a:p>
            <a:pPr algn="ctr"/>
            <a:r>
              <a:rPr lang="en-US" sz="3600" dirty="0" smtClean="0">
                <a:latin typeface="Segoe UI" pitchFamily="34" charset="0"/>
              </a:rPr>
              <a:t>“If my application is running in one of these massive datacenters, it’s not very “green” is it?”</a:t>
            </a:r>
            <a:endParaRPr lang="en-US" sz="3600" dirty="0">
              <a:latin typeface="Segoe UI" pitchFamily="34" charset="0"/>
            </a:endParaRPr>
          </a:p>
        </p:txBody>
      </p:sp>
      <p:pic>
        <p:nvPicPr>
          <p:cNvPr id="4" name="Picture 3" descr="iStock_000005528313Large.jpg"/>
          <p:cNvPicPr>
            <a:picLocks noChangeAspect="1"/>
          </p:cNvPicPr>
          <p:nvPr/>
        </p:nvPicPr>
        <p:blipFill>
          <a:blip r:embed="rId4" cstate="print"/>
          <a:srcRect/>
          <a:stretch>
            <a:fillRect/>
          </a:stretch>
        </p:blipFill>
        <p:spPr>
          <a:xfrm>
            <a:off x="3276600" y="990600"/>
            <a:ext cx="2590800" cy="3429000"/>
          </a:xfrm>
          <a:prstGeom prst="rect">
            <a:avLst/>
          </a:prstGeom>
        </p:spPr>
      </p:pic>
    </p:spTree>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The cost to buy a server is cheaper than the cost to run (power) a server</a:t>
            </a:r>
            <a:endParaRPr lang="en-US" dirty="0"/>
          </a:p>
        </p:txBody>
      </p:sp>
    </p:spTree>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Datacenter Power Consumption Chart</a:t>
            </a:r>
            <a:endParaRPr lang="en-US" sz="3200" dirty="0"/>
          </a:p>
        </p:txBody>
      </p:sp>
      <p:sp>
        <p:nvSpPr>
          <p:cNvPr id="3" name="Rounded Rectangle 2"/>
          <p:cNvSpPr/>
          <p:nvPr/>
        </p:nvSpPr>
        <p:spPr>
          <a:xfrm>
            <a:off x="1981200" y="1066800"/>
            <a:ext cx="5159433" cy="4724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dirty="0">
              <a:latin typeface="Segoe UI" pitchFamily="34" charset="0"/>
            </a:endParaRPr>
          </a:p>
        </p:txBody>
      </p:sp>
      <p:sp>
        <p:nvSpPr>
          <p:cNvPr id="4" name="Rounded Rectangle 3"/>
          <p:cNvSpPr/>
          <p:nvPr/>
        </p:nvSpPr>
        <p:spPr>
          <a:xfrm>
            <a:off x="2186941" y="1409700"/>
            <a:ext cx="2232659" cy="12719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b="1" dirty="0" smtClean="0">
                <a:solidFill>
                  <a:schemeClr val="bg1"/>
                </a:solidFill>
                <a:latin typeface="Segoe UI" pitchFamily="34" charset="0"/>
                <a:cs typeface="Segoe UI" pitchFamily="34" charset="0"/>
              </a:rPr>
              <a:t>Power </a:t>
            </a:r>
          </a:p>
          <a:p>
            <a:pPr algn="ctr"/>
            <a:r>
              <a:rPr lang="en-US" b="1" dirty="0" smtClean="0">
                <a:solidFill>
                  <a:schemeClr val="bg1"/>
                </a:solidFill>
                <a:latin typeface="Segoe UI" pitchFamily="34" charset="0"/>
                <a:cs typeface="Segoe UI" pitchFamily="34" charset="0"/>
              </a:rPr>
              <a:t>Conversion</a:t>
            </a:r>
            <a:endParaRPr lang="en-US" b="1" dirty="0">
              <a:solidFill>
                <a:schemeClr val="bg1"/>
              </a:solidFill>
              <a:latin typeface="Segoe UI" pitchFamily="34" charset="0"/>
              <a:cs typeface="Segoe UI" pitchFamily="34" charset="0"/>
            </a:endParaRPr>
          </a:p>
        </p:txBody>
      </p:sp>
      <p:sp>
        <p:nvSpPr>
          <p:cNvPr id="5" name="Rounded Rectangle 4"/>
          <p:cNvSpPr/>
          <p:nvPr/>
        </p:nvSpPr>
        <p:spPr>
          <a:xfrm>
            <a:off x="4571999" y="1409700"/>
            <a:ext cx="2357553" cy="19987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b="1" dirty="0" smtClean="0">
                <a:solidFill>
                  <a:schemeClr val="bg1"/>
                </a:solidFill>
                <a:latin typeface="Segoe UI" pitchFamily="34" charset="0"/>
                <a:cs typeface="Segoe UI" pitchFamily="34" charset="0"/>
              </a:rPr>
              <a:t>Cooling</a:t>
            </a:r>
            <a:endParaRPr lang="en-US" b="1" dirty="0">
              <a:solidFill>
                <a:schemeClr val="bg1"/>
              </a:solidFill>
              <a:latin typeface="Segoe UI" pitchFamily="34" charset="0"/>
              <a:cs typeface="Segoe UI" pitchFamily="34" charset="0"/>
            </a:endParaRPr>
          </a:p>
        </p:txBody>
      </p:sp>
      <p:sp>
        <p:nvSpPr>
          <p:cNvPr id="6" name="Rounded Rectangle 5"/>
          <p:cNvSpPr/>
          <p:nvPr/>
        </p:nvSpPr>
        <p:spPr>
          <a:xfrm>
            <a:off x="2186941" y="2781300"/>
            <a:ext cx="1500926" cy="908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b="1" dirty="0" err="1" smtClean="0">
                <a:solidFill>
                  <a:schemeClr val="bg1"/>
                </a:solidFill>
                <a:latin typeface="Segoe UI" pitchFamily="34" charset="0"/>
                <a:cs typeface="Segoe UI" pitchFamily="34" charset="0"/>
              </a:rPr>
              <a:t>Hoteling</a:t>
            </a:r>
            <a:endParaRPr lang="en-US" b="1" dirty="0">
              <a:solidFill>
                <a:schemeClr val="bg1"/>
              </a:solidFill>
              <a:latin typeface="Segoe UI" pitchFamily="34" charset="0"/>
              <a:cs typeface="Segoe UI" pitchFamily="34" charset="0"/>
            </a:endParaRPr>
          </a:p>
        </p:txBody>
      </p:sp>
      <p:sp>
        <p:nvSpPr>
          <p:cNvPr id="7" name="Rounded Rectangle 6"/>
          <p:cNvSpPr/>
          <p:nvPr/>
        </p:nvSpPr>
        <p:spPr>
          <a:xfrm>
            <a:off x="4611976" y="3467101"/>
            <a:ext cx="2357553" cy="20412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b="1" dirty="0" smtClean="0">
                <a:solidFill>
                  <a:schemeClr val="bg1"/>
                </a:solidFill>
                <a:latin typeface="Segoe UI" pitchFamily="34" charset="0"/>
                <a:cs typeface="Segoe UI" pitchFamily="34" charset="0"/>
              </a:rPr>
              <a:t>Systems</a:t>
            </a:r>
            <a:endParaRPr lang="en-US" b="1" dirty="0">
              <a:solidFill>
                <a:schemeClr val="bg1"/>
              </a:solidFill>
              <a:latin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It’s not only the single server either – it’s about all the other stuff attached…</a:t>
            </a:r>
            <a:endParaRPr lang="en-US" dirty="0"/>
          </a:p>
        </p:txBody>
      </p:sp>
    </p:spTree>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AutoShape 3"/>
          <p:cNvSpPr>
            <a:spLocks noChangeArrowheads="1"/>
          </p:cNvSpPr>
          <p:nvPr/>
        </p:nvSpPr>
        <p:spPr bwMode="auto">
          <a:xfrm>
            <a:off x="2438399" y="2990849"/>
            <a:ext cx="1647825" cy="6667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dirty="0" smtClean="0">
                <a:solidFill>
                  <a:schemeClr val="dk1"/>
                </a:solidFill>
              </a:rPr>
              <a:t>Drug Inventory</a:t>
            </a:r>
            <a:endParaRPr lang="en-US" dirty="0">
              <a:solidFill>
                <a:schemeClr val="dk1"/>
              </a:solidFill>
            </a:endParaRPr>
          </a:p>
          <a:p>
            <a:pPr marR="0" lvl="0" indent="0" algn="ctr" fontAlgn="auto">
              <a:lnSpc>
                <a:spcPct val="100000"/>
              </a:lnSpc>
              <a:spcBef>
                <a:spcPts val="0"/>
              </a:spcBef>
              <a:spcAft>
                <a:spcPts val="0"/>
              </a:spcAft>
              <a:buClrTx/>
              <a:buSzTx/>
              <a:buFontTx/>
              <a:buNone/>
              <a:tabLst/>
              <a:defRPr/>
            </a:pPr>
            <a:r>
              <a:rPr lang="en-US" dirty="0">
                <a:solidFill>
                  <a:schemeClr val="dk1"/>
                </a:solidFill>
              </a:rPr>
              <a:t>Service</a:t>
            </a:r>
          </a:p>
        </p:txBody>
      </p:sp>
      <p:sp>
        <p:nvSpPr>
          <p:cNvPr id="47" name="Line 9"/>
          <p:cNvSpPr>
            <a:spLocks noChangeShapeType="1"/>
          </p:cNvSpPr>
          <p:nvPr/>
        </p:nvSpPr>
        <p:spPr bwMode="auto">
          <a:xfrm flipH="1">
            <a:off x="2809875" y="3657599"/>
            <a:ext cx="9525" cy="666750"/>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48" name="Line 10"/>
          <p:cNvSpPr>
            <a:spLocks noChangeShapeType="1"/>
          </p:cNvSpPr>
          <p:nvPr/>
        </p:nvSpPr>
        <p:spPr bwMode="auto">
          <a:xfrm flipV="1">
            <a:off x="2914649" y="3667124"/>
            <a:ext cx="0" cy="647700"/>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49" name="Line 11"/>
          <p:cNvSpPr>
            <a:spLocks noChangeShapeType="1"/>
          </p:cNvSpPr>
          <p:nvPr/>
        </p:nvSpPr>
        <p:spPr bwMode="auto">
          <a:xfrm flipH="1">
            <a:off x="4067174" y="3238499"/>
            <a:ext cx="838200" cy="0"/>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50" name="Line 12"/>
          <p:cNvSpPr>
            <a:spLocks noChangeShapeType="1"/>
          </p:cNvSpPr>
          <p:nvPr/>
        </p:nvSpPr>
        <p:spPr bwMode="auto">
          <a:xfrm flipH="1" flipV="1">
            <a:off x="4000500" y="3648075"/>
            <a:ext cx="904875" cy="942975"/>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51" name="Line 13"/>
          <p:cNvSpPr>
            <a:spLocks noChangeShapeType="1"/>
          </p:cNvSpPr>
          <p:nvPr/>
        </p:nvSpPr>
        <p:spPr bwMode="auto">
          <a:xfrm>
            <a:off x="3762374" y="3638550"/>
            <a:ext cx="1143000" cy="1209675"/>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52" name="Line 14"/>
          <p:cNvSpPr>
            <a:spLocks noChangeShapeType="1"/>
          </p:cNvSpPr>
          <p:nvPr/>
        </p:nvSpPr>
        <p:spPr bwMode="auto">
          <a:xfrm>
            <a:off x="4067174" y="3486149"/>
            <a:ext cx="838200" cy="457200"/>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53" name="AutoShape 15"/>
          <p:cNvSpPr>
            <a:spLocks noChangeArrowheads="1"/>
          </p:cNvSpPr>
          <p:nvPr/>
        </p:nvSpPr>
        <p:spPr bwMode="auto">
          <a:xfrm>
            <a:off x="6972300" y="914400"/>
            <a:ext cx="942975" cy="58102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DNS</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54" name="AutoShape 16"/>
          <p:cNvSpPr>
            <a:spLocks noChangeArrowheads="1"/>
          </p:cNvSpPr>
          <p:nvPr/>
        </p:nvSpPr>
        <p:spPr bwMode="auto">
          <a:xfrm>
            <a:off x="7439024" y="2362199"/>
            <a:ext cx="1552576" cy="800099"/>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Application</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Deployment</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55" name="AutoShape 17"/>
          <p:cNvSpPr>
            <a:spLocks noChangeArrowheads="1"/>
          </p:cNvSpPr>
          <p:nvPr/>
        </p:nvSpPr>
        <p:spPr bwMode="auto">
          <a:xfrm>
            <a:off x="7496174" y="3295650"/>
            <a:ext cx="1495426" cy="71437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System</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Provisioning</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56" name="AutoShape 18"/>
          <p:cNvSpPr>
            <a:spLocks noChangeArrowheads="1"/>
          </p:cNvSpPr>
          <p:nvPr/>
        </p:nvSpPr>
        <p:spPr bwMode="auto">
          <a:xfrm>
            <a:off x="7496175" y="4124325"/>
            <a:ext cx="1495425" cy="71437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Instrumentation</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&amp; Monitoring</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57" name="AutoShape 19"/>
          <p:cNvSpPr>
            <a:spLocks noChangeArrowheads="1"/>
          </p:cNvSpPr>
          <p:nvPr/>
        </p:nvSpPr>
        <p:spPr bwMode="auto">
          <a:xfrm>
            <a:off x="7543800" y="4895849"/>
            <a:ext cx="1447800" cy="71437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Patch</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Management</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58" name="AutoShape 20"/>
          <p:cNvSpPr>
            <a:spLocks noChangeArrowheads="1"/>
          </p:cNvSpPr>
          <p:nvPr/>
        </p:nvSpPr>
        <p:spPr bwMode="auto">
          <a:xfrm>
            <a:off x="6391274" y="5686423"/>
            <a:ext cx="1562100" cy="99060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Troubleshooting</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Analysis</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Break/Fix</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59" name="AutoShape 21"/>
          <p:cNvSpPr>
            <a:spLocks noChangeArrowheads="1"/>
          </p:cNvSpPr>
          <p:nvPr/>
        </p:nvSpPr>
        <p:spPr bwMode="auto">
          <a:xfrm>
            <a:off x="4886325" y="5705474"/>
            <a:ext cx="1438275" cy="67627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Network</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60" name="AutoShape 22"/>
          <p:cNvSpPr>
            <a:spLocks noChangeArrowheads="1"/>
          </p:cNvSpPr>
          <p:nvPr/>
        </p:nvSpPr>
        <p:spPr bwMode="auto">
          <a:xfrm>
            <a:off x="6162675" y="1504949"/>
            <a:ext cx="933450" cy="53340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Storage</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61" name="AutoShape 23"/>
          <p:cNvSpPr>
            <a:spLocks noChangeArrowheads="1"/>
          </p:cNvSpPr>
          <p:nvPr/>
        </p:nvSpPr>
        <p:spPr bwMode="auto">
          <a:xfrm>
            <a:off x="3695698" y="5676899"/>
            <a:ext cx="1143000" cy="71437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Messaging</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62" name="AutoShape 24"/>
          <p:cNvSpPr>
            <a:spLocks noChangeArrowheads="1"/>
          </p:cNvSpPr>
          <p:nvPr/>
        </p:nvSpPr>
        <p:spPr bwMode="auto">
          <a:xfrm>
            <a:off x="2008186" y="5449887"/>
            <a:ext cx="1581150" cy="1150937"/>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Authentication</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Authorization</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Non-Repudiation</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
        <p:nvSpPr>
          <p:cNvPr id="64" name="Line 26"/>
          <p:cNvSpPr>
            <a:spLocks noChangeShapeType="1"/>
          </p:cNvSpPr>
          <p:nvPr/>
        </p:nvSpPr>
        <p:spPr bwMode="auto">
          <a:xfrm>
            <a:off x="2076449" y="3209924"/>
            <a:ext cx="361950" cy="0"/>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65" name="Line 27"/>
          <p:cNvSpPr>
            <a:spLocks noChangeShapeType="1"/>
          </p:cNvSpPr>
          <p:nvPr/>
        </p:nvSpPr>
        <p:spPr bwMode="auto">
          <a:xfrm flipH="1">
            <a:off x="2095499" y="3457574"/>
            <a:ext cx="352425" cy="0"/>
          </a:xfrm>
          <a:prstGeom prst="line">
            <a:avLst/>
          </a:prstGeom>
          <a:noFill/>
          <a:ln w="28575">
            <a:solidFill>
              <a:sysClr val="windowText" lastClr="000000"/>
            </a:solidFill>
            <a:round/>
            <a:headEnd/>
            <a:tailEnd type="triangle" w="med" len="med"/>
          </a:ln>
          <a:effectLst/>
        </p:spPr>
        <p:txBody>
          <a:bodyPr lIns="91429" tIns="45714" rIns="91429" bIns="45714"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ndParaRPr>
          </a:p>
        </p:txBody>
      </p:sp>
      <p:sp>
        <p:nvSpPr>
          <p:cNvPr id="66" name="AutoShape 28"/>
          <p:cNvSpPr>
            <a:spLocks noChangeArrowheads="1"/>
          </p:cNvSpPr>
          <p:nvPr/>
        </p:nvSpPr>
        <p:spPr bwMode="auto">
          <a:xfrm>
            <a:off x="4356099" y="1390650"/>
            <a:ext cx="1428750" cy="714375"/>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Access Control</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cxnSp>
        <p:nvCxnSpPr>
          <p:cNvPr id="67" name="AutoShape 30"/>
          <p:cNvCxnSpPr>
            <a:cxnSpLocks noChangeShapeType="1"/>
            <a:endCxn id="55" idx="1"/>
          </p:cNvCxnSpPr>
          <p:nvPr/>
        </p:nvCxnSpPr>
        <p:spPr bwMode="auto">
          <a:xfrm>
            <a:off x="3267074" y="2943225"/>
            <a:ext cx="4229100" cy="709613"/>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68" name="AutoShape 31"/>
          <p:cNvCxnSpPr>
            <a:cxnSpLocks noChangeShapeType="1"/>
            <a:stCxn id="41" idx="0"/>
            <a:endCxn id="66" idx="2"/>
          </p:cNvCxnSpPr>
          <p:nvPr/>
        </p:nvCxnSpPr>
        <p:spPr bwMode="auto">
          <a:xfrm rot="16200000">
            <a:off x="3723481" y="1643856"/>
            <a:ext cx="885825" cy="1808162"/>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69" name="AutoShape 32"/>
          <p:cNvCxnSpPr>
            <a:cxnSpLocks noChangeShapeType="1"/>
            <a:stCxn id="41" idx="0"/>
            <a:endCxn id="60" idx="2"/>
          </p:cNvCxnSpPr>
          <p:nvPr/>
        </p:nvCxnSpPr>
        <p:spPr bwMode="auto">
          <a:xfrm rot="5400000" flipH="1" flipV="1">
            <a:off x="4469606" y="831055"/>
            <a:ext cx="952500" cy="3367088"/>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70" name="AutoShape 33"/>
          <p:cNvCxnSpPr>
            <a:cxnSpLocks noChangeShapeType="1"/>
            <a:stCxn id="41" idx="0"/>
            <a:endCxn id="53" idx="2"/>
          </p:cNvCxnSpPr>
          <p:nvPr/>
        </p:nvCxnSpPr>
        <p:spPr bwMode="auto">
          <a:xfrm rot="16200000">
            <a:off x="4605338" y="152400"/>
            <a:ext cx="1495425" cy="4181475"/>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71" name="AutoShape 34"/>
          <p:cNvCxnSpPr>
            <a:cxnSpLocks noChangeShapeType="1"/>
            <a:stCxn id="41" idx="0"/>
            <a:endCxn id="54" idx="1"/>
          </p:cNvCxnSpPr>
          <p:nvPr/>
        </p:nvCxnSpPr>
        <p:spPr bwMode="auto">
          <a:xfrm rot="5400000" flipH="1" flipV="1">
            <a:off x="5236368" y="788193"/>
            <a:ext cx="228600" cy="4176712"/>
          </a:xfrm>
          <a:prstGeom prst="bentConnector2">
            <a:avLst/>
          </a:prstGeom>
          <a:noFill/>
          <a:ln w="12700">
            <a:solidFill>
              <a:sysClr val="windowText" lastClr="000000"/>
            </a:solidFill>
            <a:miter lim="800000"/>
            <a:headEnd type="stealth" w="med" len="med"/>
            <a:tailEnd type="stealth" w="med" len="med"/>
          </a:ln>
          <a:effectLst/>
        </p:spPr>
      </p:cxnSp>
      <p:cxnSp>
        <p:nvCxnSpPr>
          <p:cNvPr id="72" name="AutoShape 35"/>
          <p:cNvCxnSpPr>
            <a:cxnSpLocks noChangeShapeType="1"/>
            <a:stCxn id="41" idx="3"/>
            <a:endCxn id="56" idx="1"/>
          </p:cNvCxnSpPr>
          <p:nvPr/>
        </p:nvCxnSpPr>
        <p:spPr bwMode="auto">
          <a:xfrm>
            <a:off x="4086224" y="3324224"/>
            <a:ext cx="3409951" cy="1157289"/>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73" name="AutoShape 36"/>
          <p:cNvCxnSpPr>
            <a:cxnSpLocks noChangeShapeType="1"/>
            <a:stCxn id="41" idx="3"/>
            <a:endCxn id="57" idx="1"/>
          </p:cNvCxnSpPr>
          <p:nvPr/>
        </p:nvCxnSpPr>
        <p:spPr bwMode="auto">
          <a:xfrm>
            <a:off x="4086224" y="3324224"/>
            <a:ext cx="3457576" cy="1928813"/>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74" name="AutoShape 37"/>
          <p:cNvCxnSpPr>
            <a:cxnSpLocks noChangeShapeType="1"/>
            <a:stCxn id="41" idx="2"/>
            <a:endCxn id="58" idx="0"/>
          </p:cNvCxnSpPr>
          <p:nvPr/>
        </p:nvCxnSpPr>
        <p:spPr bwMode="auto">
          <a:xfrm rot="16200000" flipH="1">
            <a:off x="4202906" y="2717005"/>
            <a:ext cx="2028824" cy="3910012"/>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75" name="AutoShape 38"/>
          <p:cNvCxnSpPr>
            <a:cxnSpLocks noChangeShapeType="1"/>
            <a:stCxn id="41" idx="1"/>
            <a:endCxn id="63" idx="0"/>
          </p:cNvCxnSpPr>
          <p:nvPr/>
        </p:nvCxnSpPr>
        <p:spPr bwMode="auto">
          <a:xfrm rot="10800000" flipV="1">
            <a:off x="1076325" y="3324223"/>
            <a:ext cx="1362075" cy="2362199"/>
          </a:xfrm>
          <a:prstGeom prst="bentConnector2">
            <a:avLst/>
          </a:prstGeom>
          <a:noFill/>
          <a:ln w="12700">
            <a:solidFill>
              <a:sysClr val="windowText" lastClr="000000"/>
            </a:solidFill>
            <a:miter lim="800000"/>
            <a:headEnd type="stealth" w="med" len="med"/>
            <a:tailEnd type="stealth" w="med" len="med"/>
          </a:ln>
          <a:effectLst/>
        </p:spPr>
      </p:cxnSp>
      <p:cxnSp>
        <p:nvCxnSpPr>
          <p:cNvPr id="76" name="AutoShape 39"/>
          <p:cNvCxnSpPr>
            <a:cxnSpLocks noChangeShapeType="1"/>
            <a:stCxn id="41" idx="1"/>
            <a:endCxn id="62" idx="0"/>
          </p:cNvCxnSpPr>
          <p:nvPr/>
        </p:nvCxnSpPr>
        <p:spPr bwMode="auto">
          <a:xfrm rot="10800000" flipH="1" flipV="1">
            <a:off x="2438399" y="3324223"/>
            <a:ext cx="360362" cy="2125663"/>
          </a:xfrm>
          <a:prstGeom prst="bentConnector4">
            <a:avLst>
              <a:gd name="adj1" fmla="val -63436"/>
              <a:gd name="adj2" fmla="val 57842"/>
            </a:avLst>
          </a:prstGeom>
          <a:noFill/>
          <a:ln w="12700">
            <a:solidFill>
              <a:sysClr val="windowText" lastClr="000000"/>
            </a:solidFill>
            <a:miter lim="800000"/>
            <a:headEnd type="stealth" w="med" len="med"/>
            <a:tailEnd type="stealth" w="med" len="med"/>
          </a:ln>
          <a:effectLst/>
        </p:spPr>
      </p:cxnSp>
      <p:cxnSp>
        <p:nvCxnSpPr>
          <p:cNvPr id="77" name="AutoShape 40"/>
          <p:cNvCxnSpPr>
            <a:cxnSpLocks noChangeShapeType="1"/>
            <a:stCxn id="41" idx="2"/>
            <a:endCxn id="61" idx="0"/>
          </p:cNvCxnSpPr>
          <p:nvPr/>
        </p:nvCxnSpPr>
        <p:spPr bwMode="auto">
          <a:xfrm rot="16200000" flipH="1">
            <a:off x="2755105" y="4164806"/>
            <a:ext cx="2019300" cy="1004886"/>
          </a:xfrm>
          <a:prstGeom prst="bentConnector3">
            <a:avLst>
              <a:gd name="adj1" fmla="val 50000"/>
            </a:avLst>
          </a:prstGeom>
          <a:noFill/>
          <a:ln w="12700">
            <a:solidFill>
              <a:sysClr val="windowText" lastClr="000000"/>
            </a:solidFill>
            <a:miter lim="800000"/>
            <a:headEnd type="stealth" w="med" len="med"/>
            <a:tailEnd type="stealth" w="med" len="med"/>
          </a:ln>
          <a:effectLst/>
        </p:spPr>
      </p:cxnSp>
      <p:cxnSp>
        <p:nvCxnSpPr>
          <p:cNvPr id="78" name="AutoShape 41"/>
          <p:cNvCxnSpPr>
            <a:cxnSpLocks noChangeShapeType="1"/>
            <a:stCxn id="41" idx="2"/>
            <a:endCxn id="59" idx="0"/>
          </p:cNvCxnSpPr>
          <p:nvPr/>
        </p:nvCxnSpPr>
        <p:spPr bwMode="auto">
          <a:xfrm rot="16200000" flipH="1">
            <a:off x="3409950" y="3509960"/>
            <a:ext cx="2047875" cy="2343151"/>
          </a:xfrm>
          <a:prstGeom prst="bentConnector3">
            <a:avLst>
              <a:gd name="adj1" fmla="val 50000"/>
            </a:avLst>
          </a:prstGeom>
          <a:noFill/>
          <a:ln w="12700">
            <a:solidFill>
              <a:sysClr val="windowText" lastClr="000000"/>
            </a:solidFill>
            <a:miter lim="800000"/>
            <a:headEnd type="stealth" w="med" len="med"/>
            <a:tailEnd type="stealth" w="med" len="med"/>
          </a:ln>
          <a:effectLst/>
        </p:spPr>
      </p:cxnSp>
      <p:sp>
        <p:nvSpPr>
          <p:cNvPr id="42" name="AutoShape 4"/>
          <p:cNvSpPr>
            <a:spLocks noChangeArrowheads="1"/>
          </p:cNvSpPr>
          <p:nvPr/>
        </p:nvSpPr>
        <p:spPr bwMode="auto">
          <a:xfrm>
            <a:off x="466725" y="2990849"/>
            <a:ext cx="1647825" cy="6667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600" dirty="0">
                <a:solidFill>
                  <a:schemeClr val="dk1"/>
                </a:solidFill>
              </a:rPr>
              <a:t>Presentation</a:t>
            </a:r>
          </a:p>
          <a:p>
            <a:pPr marR="0" lvl="0" indent="0" algn="ctr" fontAlgn="auto">
              <a:lnSpc>
                <a:spcPct val="100000"/>
              </a:lnSpc>
              <a:spcBef>
                <a:spcPts val="0"/>
              </a:spcBef>
              <a:spcAft>
                <a:spcPts val="0"/>
              </a:spcAft>
              <a:buClrTx/>
              <a:buSzTx/>
              <a:buFontTx/>
              <a:buNone/>
              <a:tabLst/>
              <a:defRPr/>
            </a:pPr>
            <a:r>
              <a:rPr lang="en-US" sz="1600" dirty="0">
                <a:solidFill>
                  <a:schemeClr val="dk1"/>
                </a:solidFill>
              </a:rPr>
              <a:t>Services</a:t>
            </a:r>
          </a:p>
        </p:txBody>
      </p:sp>
      <p:sp>
        <p:nvSpPr>
          <p:cNvPr id="43" name="AutoShape 5"/>
          <p:cNvSpPr>
            <a:spLocks noChangeArrowheads="1"/>
          </p:cNvSpPr>
          <p:nvPr/>
        </p:nvSpPr>
        <p:spPr bwMode="auto">
          <a:xfrm>
            <a:off x="2438399" y="4314824"/>
            <a:ext cx="1647825" cy="7429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600" dirty="0">
                <a:solidFill>
                  <a:schemeClr val="dk1"/>
                </a:solidFill>
              </a:rPr>
              <a:t>Credit Card </a:t>
            </a:r>
          </a:p>
          <a:p>
            <a:pPr marR="0" lvl="0" indent="0" algn="ctr" fontAlgn="auto">
              <a:lnSpc>
                <a:spcPct val="100000"/>
              </a:lnSpc>
              <a:spcBef>
                <a:spcPts val="0"/>
              </a:spcBef>
              <a:spcAft>
                <a:spcPts val="0"/>
              </a:spcAft>
              <a:buClrTx/>
              <a:buSzTx/>
              <a:buFontTx/>
              <a:buNone/>
              <a:tabLst/>
              <a:defRPr/>
            </a:pPr>
            <a:r>
              <a:rPr lang="en-US" sz="1600" dirty="0">
                <a:solidFill>
                  <a:schemeClr val="dk1"/>
                </a:solidFill>
              </a:rPr>
              <a:t>Transaction</a:t>
            </a:r>
          </a:p>
          <a:p>
            <a:pPr marR="0" lvl="0" indent="0" algn="ctr" fontAlgn="auto">
              <a:lnSpc>
                <a:spcPct val="100000"/>
              </a:lnSpc>
              <a:spcBef>
                <a:spcPts val="0"/>
              </a:spcBef>
              <a:spcAft>
                <a:spcPts val="0"/>
              </a:spcAft>
              <a:buClrTx/>
              <a:buSzTx/>
              <a:buFontTx/>
              <a:buNone/>
              <a:tabLst/>
              <a:defRPr/>
            </a:pPr>
            <a:r>
              <a:rPr lang="en-US" sz="1600" dirty="0">
                <a:solidFill>
                  <a:schemeClr val="dk1"/>
                </a:solidFill>
              </a:rPr>
              <a:t>Service</a:t>
            </a:r>
          </a:p>
        </p:txBody>
      </p:sp>
      <p:sp>
        <p:nvSpPr>
          <p:cNvPr id="44" name="AutoShape 6"/>
          <p:cNvSpPr>
            <a:spLocks noChangeArrowheads="1"/>
          </p:cNvSpPr>
          <p:nvPr/>
        </p:nvSpPr>
        <p:spPr bwMode="auto">
          <a:xfrm>
            <a:off x="4914899" y="3648074"/>
            <a:ext cx="1647825" cy="6667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600" dirty="0">
                <a:solidFill>
                  <a:schemeClr val="dk1"/>
                </a:solidFill>
              </a:rPr>
              <a:t>Shipping</a:t>
            </a:r>
          </a:p>
          <a:p>
            <a:pPr marR="0" lvl="0" indent="0" algn="ctr" fontAlgn="auto">
              <a:lnSpc>
                <a:spcPct val="100000"/>
              </a:lnSpc>
              <a:spcBef>
                <a:spcPts val="0"/>
              </a:spcBef>
              <a:spcAft>
                <a:spcPts val="0"/>
              </a:spcAft>
              <a:buClrTx/>
              <a:buSzTx/>
              <a:buFontTx/>
              <a:buNone/>
              <a:tabLst/>
              <a:defRPr/>
            </a:pPr>
            <a:r>
              <a:rPr lang="en-US" sz="1600" dirty="0">
                <a:solidFill>
                  <a:schemeClr val="dk1"/>
                </a:solidFill>
              </a:rPr>
              <a:t>Service</a:t>
            </a:r>
          </a:p>
        </p:txBody>
      </p:sp>
      <p:sp>
        <p:nvSpPr>
          <p:cNvPr id="45" name="AutoShape 7"/>
          <p:cNvSpPr>
            <a:spLocks noChangeArrowheads="1"/>
          </p:cNvSpPr>
          <p:nvPr/>
        </p:nvSpPr>
        <p:spPr bwMode="auto">
          <a:xfrm>
            <a:off x="4914899" y="4371974"/>
            <a:ext cx="1647825" cy="6667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600" dirty="0" smtClean="0">
                <a:solidFill>
                  <a:schemeClr val="dk1"/>
                </a:solidFill>
              </a:rPr>
              <a:t>Control</a:t>
            </a:r>
            <a:endParaRPr lang="en-US" sz="1600" dirty="0">
              <a:solidFill>
                <a:schemeClr val="dk1"/>
              </a:solidFill>
            </a:endParaRPr>
          </a:p>
          <a:p>
            <a:pPr marR="0" lvl="0" indent="0" algn="ctr" fontAlgn="auto">
              <a:lnSpc>
                <a:spcPct val="100000"/>
              </a:lnSpc>
              <a:spcBef>
                <a:spcPts val="0"/>
              </a:spcBef>
              <a:spcAft>
                <a:spcPts val="0"/>
              </a:spcAft>
              <a:buClrTx/>
              <a:buSzTx/>
              <a:buFontTx/>
              <a:buNone/>
              <a:tabLst/>
              <a:defRPr/>
            </a:pPr>
            <a:r>
              <a:rPr lang="en-US" sz="1600" dirty="0">
                <a:solidFill>
                  <a:schemeClr val="dk1"/>
                </a:solidFill>
              </a:rPr>
              <a:t>Service</a:t>
            </a:r>
          </a:p>
        </p:txBody>
      </p:sp>
      <p:sp>
        <p:nvSpPr>
          <p:cNvPr id="46" name="AutoShape 8"/>
          <p:cNvSpPr>
            <a:spLocks noChangeArrowheads="1"/>
          </p:cNvSpPr>
          <p:nvPr/>
        </p:nvSpPr>
        <p:spPr bwMode="auto">
          <a:xfrm>
            <a:off x="4914899" y="2914649"/>
            <a:ext cx="1647825" cy="6667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600" dirty="0">
                <a:solidFill>
                  <a:schemeClr val="dk1"/>
                </a:solidFill>
              </a:rPr>
              <a:t>Pricing</a:t>
            </a:r>
          </a:p>
          <a:p>
            <a:pPr marR="0" lvl="0" indent="0" algn="ctr" fontAlgn="auto">
              <a:lnSpc>
                <a:spcPct val="100000"/>
              </a:lnSpc>
              <a:spcBef>
                <a:spcPts val="0"/>
              </a:spcBef>
              <a:spcAft>
                <a:spcPts val="0"/>
              </a:spcAft>
              <a:buClrTx/>
              <a:buSzTx/>
              <a:buFontTx/>
              <a:buNone/>
              <a:tabLst/>
              <a:defRPr/>
            </a:pPr>
            <a:r>
              <a:rPr lang="en-US" sz="1600" dirty="0">
                <a:solidFill>
                  <a:schemeClr val="dk1"/>
                </a:solidFill>
              </a:rPr>
              <a:t>Service</a:t>
            </a:r>
          </a:p>
        </p:txBody>
      </p:sp>
      <p:sp>
        <p:nvSpPr>
          <p:cNvPr id="63" name="AutoShape 25"/>
          <p:cNvSpPr>
            <a:spLocks noChangeArrowheads="1"/>
          </p:cNvSpPr>
          <p:nvPr/>
        </p:nvSpPr>
        <p:spPr bwMode="auto">
          <a:xfrm>
            <a:off x="228599" y="5686423"/>
            <a:ext cx="1695450" cy="666750"/>
          </a:xfrm>
          <a:prstGeom prst="roundRect">
            <a:avLst>
              <a:gd name="adj" fmla="val 16667"/>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R="0" lvl="0" indent="0" algn="ctr" fontAlgn="auto">
              <a:lnSpc>
                <a:spcPct val="100000"/>
              </a:lnSpc>
              <a:spcBef>
                <a:spcPts val="0"/>
              </a:spcBef>
              <a:spcAft>
                <a:spcPts val="0"/>
              </a:spcAft>
              <a:buClrTx/>
              <a:buSzTx/>
              <a:buFontTx/>
              <a:buNone/>
              <a:tabLst/>
              <a:defRPr/>
            </a:pPr>
            <a:r>
              <a:rPr lang="en-US" sz="1400" dirty="0">
                <a:solidFill>
                  <a:schemeClr val="dk1"/>
                </a:solidFill>
              </a:rPr>
              <a:t>File Management</a:t>
            </a:r>
          </a:p>
          <a:p>
            <a:pPr marR="0" lvl="0" indent="0" algn="ctr" fontAlgn="auto">
              <a:lnSpc>
                <a:spcPct val="100000"/>
              </a:lnSpc>
              <a:spcBef>
                <a:spcPts val="0"/>
              </a:spcBef>
              <a:spcAft>
                <a:spcPts val="0"/>
              </a:spcAft>
              <a:buClrTx/>
              <a:buSzTx/>
              <a:buFontTx/>
              <a:buNone/>
              <a:tabLst/>
              <a:defRPr/>
            </a:pPr>
            <a:r>
              <a:rPr lang="en-US" sz="1400" dirty="0">
                <a:solidFill>
                  <a:schemeClr val="dk1"/>
                </a:solidFill>
              </a:rPr>
              <a:t>Services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par>
                                <p:cTn id="17" presetID="53"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Effect transition="in" filter="fade">
                                      <p:cBhvr>
                                        <p:cTn id="31" dur="500"/>
                                        <p:tgtEl>
                                          <p:spTgt spid="44"/>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Effect transition="in" filter="fade">
                                      <p:cBhvr>
                                        <p:cTn id="36" dur="500"/>
                                        <p:tgtEl>
                                          <p:spTgt spid="46"/>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par>
                                <p:cTn id="42" presetID="53"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Effect transition="in" filter="fade">
                                      <p:cBhvr>
                                        <p:cTn id="46" dur="500"/>
                                        <p:tgtEl>
                                          <p:spTgt spid="64"/>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Effect transition="in" filter="fade">
                                      <p:cBhvr>
                                        <p:cTn id="56" dur="500"/>
                                        <p:tgtEl>
                                          <p:spTgt spid="48"/>
                                        </p:tgtEl>
                                      </p:cBhvr>
                                    </p:animEffect>
                                  </p:childTnLst>
                                </p:cTn>
                              </p:par>
                              <p:par>
                                <p:cTn id="57" presetID="53"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fltVal val="0"/>
                                          </p:val>
                                        </p:tav>
                                        <p:tav tm="100000">
                                          <p:val>
                                            <p:strVal val="#ppt_w"/>
                                          </p:val>
                                        </p:tav>
                                      </p:tavLst>
                                    </p:anim>
                                    <p:anim calcmode="lin" valueType="num">
                                      <p:cBhvr>
                                        <p:cTn id="65" dur="500" fill="hold"/>
                                        <p:tgtEl>
                                          <p:spTgt spid="50"/>
                                        </p:tgtEl>
                                        <p:attrNameLst>
                                          <p:attrName>ppt_h</p:attrName>
                                        </p:attrNameLst>
                                      </p:cBhvr>
                                      <p:tavLst>
                                        <p:tav tm="0">
                                          <p:val>
                                            <p:fltVal val="0"/>
                                          </p:val>
                                        </p:tav>
                                        <p:tav tm="100000">
                                          <p:val>
                                            <p:strVal val="#ppt_h"/>
                                          </p:val>
                                        </p:tav>
                                      </p:tavLst>
                                    </p:anim>
                                    <p:animEffect transition="in" filter="fade">
                                      <p:cBhvr>
                                        <p:cTn id="66" dur="500"/>
                                        <p:tgtEl>
                                          <p:spTgt spid="50"/>
                                        </p:tgtEl>
                                      </p:cBhvr>
                                    </p:animEffect>
                                  </p:childTnLst>
                                </p:cTn>
                              </p:par>
                              <p:par>
                                <p:cTn id="67" presetID="53" presetClass="entr" presetSubtype="0"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p:cTn id="69" dur="500" fill="hold"/>
                                        <p:tgtEl>
                                          <p:spTgt spid="52"/>
                                        </p:tgtEl>
                                        <p:attrNameLst>
                                          <p:attrName>ppt_w</p:attrName>
                                        </p:attrNameLst>
                                      </p:cBhvr>
                                      <p:tavLst>
                                        <p:tav tm="0">
                                          <p:val>
                                            <p:fltVal val="0"/>
                                          </p:val>
                                        </p:tav>
                                        <p:tav tm="100000">
                                          <p:val>
                                            <p:strVal val="#ppt_w"/>
                                          </p:val>
                                        </p:tav>
                                      </p:tavLst>
                                    </p:anim>
                                    <p:anim calcmode="lin" valueType="num">
                                      <p:cBhvr>
                                        <p:cTn id="70" dur="500" fill="hold"/>
                                        <p:tgtEl>
                                          <p:spTgt spid="52"/>
                                        </p:tgtEl>
                                        <p:attrNameLst>
                                          <p:attrName>ppt_h</p:attrName>
                                        </p:attrNameLst>
                                      </p:cBhvr>
                                      <p:tavLst>
                                        <p:tav tm="0">
                                          <p:val>
                                            <p:fltVal val="0"/>
                                          </p:val>
                                        </p:tav>
                                        <p:tav tm="100000">
                                          <p:val>
                                            <p:strVal val="#ppt_h"/>
                                          </p:val>
                                        </p:tav>
                                      </p:tavLst>
                                    </p:anim>
                                    <p:animEffect transition="in" filter="fade">
                                      <p:cBhvr>
                                        <p:cTn id="71" dur="500"/>
                                        <p:tgtEl>
                                          <p:spTgt spid="52"/>
                                        </p:tgtEl>
                                      </p:cBhvr>
                                    </p:animEffect>
                                  </p:childTnLst>
                                </p:cTn>
                              </p:par>
                              <p:par>
                                <p:cTn id="72" presetID="53" presetClass="entr" presetSubtype="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0" fill="hold" grpId="0" nodeType="clickEffect">
                                  <p:stCondLst>
                                    <p:cond delay="0"/>
                                  </p:stCondLst>
                                  <p:childTnLst>
                                    <p:set>
                                      <p:cBhvr>
                                        <p:cTn id="80" dur="1" fill="hold">
                                          <p:stCondLst>
                                            <p:cond delay="0"/>
                                          </p:stCondLst>
                                        </p:cTn>
                                        <p:tgtEl>
                                          <p:spTgt spid="66"/>
                                        </p:tgtEl>
                                        <p:attrNameLst>
                                          <p:attrName>style.visibility</p:attrName>
                                        </p:attrNameLst>
                                      </p:cBhvr>
                                      <p:to>
                                        <p:strVal val="visible"/>
                                      </p:to>
                                    </p:set>
                                    <p:anim calcmode="lin" valueType="num">
                                      <p:cBhvr>
                                        <p:cTn id="81" dur="500" fill="hold"/>
                                        <p:tgtEl>
                                          <p:spTgt spid="66"/>
                                        </p:tgtEl>
                                        <p:attrNameLst>
                                          <p:attrName>ppt_w</p:attrName>
                                        </p:attrNameLst>
                                      </p:cBhvr>
                                      <p:tavLst>
                                        <p:tav tm="0">
                                          <p:val>
                                            <p:fltVal val="0"/>
                                          </p:val>
                                        </p:tav>
                                        <p:tav tm="100000">
                                          <p:val>
                                            <p:strVal val="#ppt_w"/>
                                          </p:val>
                                        </p:tav>
                                      </p:tavLst>
                                    </p:anim>
                                    <p:anim calcmode="lin" valueType="num">
                                      <p:cBhvr>
                                        <p:cTn id="82" dur="500" fill="hold"/>
                                        <p:tgtEl>
                                          <p:spTgt spid="66"/>
                                        </p:tgtEl>
                                        <p:attrNameLst>
                                          <p:attrName>ppt_h</p:attrName>
                                        </p:attrNameLst>
                                      </p:cBhvr>
                                      <p:tavLst>
                                        <p:tav tm="0">
                                          <p:val>
                                            <p:fltVal val="0"/>
                                          </p:val>
                                        </p:tav>
                                        <p:tav tm="100000">
                                          <p:val>
                                            <p:strVal val="#ppt_h"/>
                                          </p:val>
                                        </p:tav>
                                      </p:tavLst>
                                    </p:anim>
                                    <p:animEffect transition="in" filter="fade">
                                      <p:cBhvr>
                                        <p:cTn id="83" dur="500"/>
                                        <p:tgtEl>
                                          <p:spTgt spid="66"/>
                                        </p:tgtEl>
                                      </p:cBhvr>
                                    </p:animEffect>
                                  </p:childTnLst>
                                </p:cTn>
                              </p:par>
                              <p:par>
                                <p:cTn id="84" presetID="53" presetClass="entr" presetSubtype="0"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p:cTn id="86" dur="500" fill="hold"/>
                                        <p:tgtEl>
                                          <p:spTgt spid="60"/>
                                        </p:tgtEl>
                                        <p:attrNameLst>
                                          <p:attrName>ppt_w</p:attrName>
                                        </p:attrNameLst>
                                      </p:cBhvr>
                                      <p:tavLst>
                                        <p:tav tm="0">
                                          <p:val>
                                            <p:fltVal val="0"/>
                                          </p:val>
                                        </p:tav>
                                        <p:tav tm="100000">
                                          <p:val>
                                            <p:strVal val="#ppt_w"/>
                                          </p:val>
                                        </p:tav>
                                      </p:tavLst>
                                    </p:anim>
                                    <p:anim calcmode="lin" valueType="num">
                                      <p:cBhvr>
                                        <p:cTn id="87" dur="500" fill="hold"/>
                                        <p:tgtEl>
                                          <p:spTgt spid="60"/>
                                        </p:tgtEl>
                                        <p:attrNameLst>
                                          <p:attrName>ppt_h</p:attrName>
                                        </p:attrNameLst>
                                      </p:cBhvr>
                                      <p:tavLst>
                                        <p:tav tm="0">
                                          <p:val>
                                            <p:fltVal val="0"/>
                                          </p:val>
                                        </p:tav>
                                        <p:tav tm="100000">
                                          <p:val>
                                            <p:strVal val="#ppt_h"/>
                                          </p:val>
                                        </p:tav>
                                      </p:tavLst>
                                    </p:anim>
                                    <p:animEffect transition="in" filter="fade">
                                      <p:cBhvr>
                                        <p:cTn id="88" dur="500"/>
                                        <p:tgtEl>
                                          <p:spTgt spid="60"/>
                                        </p:tgtEl>
                                      </p:cBhvr>
                                    </p:animEffect>
                                  </p:childTnLst>
                                </p:cTn>
                              </p:par>
                              <p:par>
                                <p:cTn id="89" presetID="53" presetClass="entr" presetSubtype="0" fill="hold" grpId="0" nodeType="with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p:cTn id="91" dur="500" fill="hold"/>
                                        <p:tgtEl>
                                          <p:spTgt spid="53"/>
                                        </p:tgtEl>
                                        <p:attrNameLst>
                                          <p:attrName>ppt_w</p:attrName>
                                        </p:attrNameLst>
                                      </p:cBhvr>
                                      <p:tavLst>
                                        <p:tav tm="0">
                                          <p:val>
                                            <p:fltVal val="0"/>
                                          </p:val>
                                        </p:tav>
                                        <p:tav tm="100000">
                                          <p:val>
                                            <p:strVal val="#ppt_w"/>
                                          </p:val>
                                        </p:tav>
                                      </p:tavLst>
                                    </p:anim>
                                    <p:anim calcmode="lin" valueType="num">
                                      <p:cBhvr>
                                        <p:cTn id="92" dur="500" fill="hold"/>
                                        <p:tgtEl>
                                          <p:spTgt spid="53"/>
                                        </p:tgtEl>
                                        <p:attrNameLst>
                                          <p:attrName>ppt_h</p:attrName>
                                        </p:attrNameLst>
                                      </p:cBhvr>
                                      <p:tavLst>
                                        <p:tav tm="0">
                                          <p:val>
                                            <p:fltVal val="0"/>
                                          </p:val>
                                        </p:tav>
                                        <p:tav tm="100000">
                                          <p:val>
                                            <p:strVal val="#ppt_h"/>
                                          </p:val>
                                        </p:tav>
                                      </p:tavLst>
                                    </p:anim>
                                    <p:animEffect transition="in" filter="fade">
                                      <p:cBhvr>
                                        <p:cTn id="93" dur="500"/>
                                        <p:tgtEl>
                                          <p:spTgt spid="53"/>
                                        </p:tgtEl>
                                      </p:cBhvr>
                                    </p:animEffect>
                                  </p:childTnLst>
                                </p:cTn>
                              </p:par>
                              <p:par>
                                <p:cTn id="94" presetID="53"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 calcmode="lin" valueType="num">
                                      <p:cBhvr>
                                        <p:cTn id="96" dur="500" fill="hold"/>
                                        <p:tgtEl>
                                          <p:spTgt spid="54"/>
                                        </p:tgtEl>
                                        <p:attrNameLst>
                                          <p:attrName>ppt_w</p:attrName>
                                        </p:attrNameLst>
                                      </p:cBhvr>
                                      <p:tavLst>
                                        <p:tav tm="0">
                                          <p:val>
                                            <p:fltVal val="0"/>
                                          </p:val>
                                        </p:tav>
                                        <p:tav tm="100000">
                                          <p:val>
                                            <p:strVal val="#ppt_w"/>
                                          </p:val>
                                        </p:tav>
                                      </p:tavLst>
                                    </p:anim>
                                    <p:anim calcmode="lin" valueType="num">
                                      <p:cBhvr>
                                        <p:cTn id="97" dur="500" fill="hold"/>
                                        <p:tgtEl>
                                          <p:spTgt spid="54"/>
                                        </p:tgtEl>
                                        <p:attrNameLst>
                                          <p:attrName>ppt_h</p:attrName>
                                        </p:attrNameLst>
                                      </p:cBhvr>
                                      <p:tavLst>
                                        <p:tav tm="0">
                                          <p:val>
                                            <p:fltVal val="0"/>
                                          </p:val>
                                        </p:tav>
                                        <p:tav tm="100000">
                                          <p:val>
                                            <p:strVal val="#ppt_h"/>
                                          </p:val>
                                        </p:tav>
                                      </p:tavLst>
                                    </p:anim>
                                    <p:animEffect transition="in" filter="fade">
                                      <p:cBhvr>
                                        <p:cTn id="98" dur="500"/>
                                        <p:tgtEl>
                                          <p:spTgt spid="54"/>
                                        </p:tgtEl>
                                      </p:cBhvr>
                                    </p:animEffect>
                                  </p:childTnLst>
                                </p:cTn>
                              </p:par>
                              <p:par>
                                <p:cTn id="99" presetID="53" presetClass="entr" presetSubtype="0" fill="hold" grpId="0" nodeType="withEffect">
                                  <p:stCondLst>
                                    <p:cond delay="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Effect transition="in" filter="fade">
                                      <p:cBhvr>
                                        <p:cTn id="103" dur="500"/>
                                        <p:tgtEl>
                                          <p:spTgt spid="55"/>
                                        </p:tgtEl>
                                      </p:cBhvr>
                                    </p:animEffect>
                                  </p:childTnLst>
                                </p:cTn>
                              </p:par>
                              <p:par>
                                <p:cTn id="104" presetID="53" presetClass="entr" presetSubtype="0" fill="hold" grpId="0" nodeType="withEffect">
                                  <p:stCondLst>
                                    <p:cond delay="0"/>
                                  </p:stCondLst>
                                  <p:childTnLst>
                                    <p:set>
                                      <p:cBhvr>
                                        <p:cTn id="105" dur="1" fill="hold">
                                          <p:stCondLst>
                                            <p:cond delay="0"/>
                                          </p:stCondLst>
                                        </p:cTn>
                                        <p:tgtEl>
                                          <p:spTgt spid="56"/>
                                        </p:tgtEl>
                                        <p:attrNameLst>
                                          <p:attrName>style.visibility</p:attrName>
                                        </p:attrNameLst>
                                      </p:cBhvr>
                                      <p:to>
                                        <p:strVal val="visible"/>
                                      </p:to>
                                    </p:set>
                                    <p:anim calcmode="lin" valueType="num">
                                      <p:cBhvr>
                                        <p:cTn id="106" dur="500" fill="hold"/>
                                        <p:tgtEl>
                                          <p:spTgt spid="56"/>
                                        </p:tgtEl>
                                        <p:attrNameLst>
                                          <p:attrName>ppt_w</p:attrName>
                                        </p:attrNameLst>
                                      </p:cBhvr>
                                      <p:tavLst>
                                        <p:tav tm="0">
                                          <p:val>
                                            <p:fltVal val="0"/>
                                          </p:val>
                                        </p:tav>
                                        <p:tav tm="100000">
                                          <p:val>
                                            <p:strVal val="#ppt_w"/>
                                          </p:val>
                                        </p:tav>
                                      </p:tavLst>
                                    </p:anim>
                                    <p:anim calcmode="lin" valueType="num">
                                      <p:cBhvr>
                                        <p:cTn id="107" dur="500" fill="hold"/>
                                        <p:tgtEl>
                                          <p:spTgt spid="56"/>
                                        </p:tgtEl>
                                        <p:attrNameLst>
                                          <p:attrName>ppt_h</p:attrName>
                                        </p:attrNameLst>
                                      </p:cBhvr>
                                      <p:tavLst>
                                        <p:tav tm="0">
                                          <p:val>
                                            <p:fltVal val="0"/>
                                          </p:val>
                                        </p:tav>
                                        <p:tav tm="100000">
                                          <p:val>
                                            <p:strVal val="#ppt_h"/>
                                          </p:val>
                                        </p:tav>
                                      </p:tavLst>
                                    </p:anim>
                                    <p:animEffect transition="in" filter="fade">
                                      <p:cBhvr>
                                        <p:cTn id="108" dur="500"/>
                                        <p:tgtEl>
                                          <p:spTgt spid="56"/>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57"/>
                                        </p:tgtEl>
                                        <p:attrNameLst>
                                          <p:attrName>style.visibility</p:attrName>
                                        </p:attrNameLst>
                                      </p:cBhvr>
                                      <p:to>
                                        <p:strVal val="visible"/>
                                      </p:to>
                                    </p:set>
                                    <p:anim calcmode="lin" valueType="num">
                                      <p:cBhvr>
                                        <p:cTn id="111" dur="500" fill="hold"/>
                                        <p:tgtEl>
                                          <p:spTgt spid="57"/>
                                        </p:tgtEl>
                                        <p:attrNameLst>
                                          <p:attrName>ppt_w</p:attrName>
                                        </p:attrNameLst>
                                      </p:cBhvr>
                                      <p:tavLst>
                                        <p:tav tm="0">
                                          <p:val>
                                            <p:fltVal val="0"/>
                                          </p:val>
                                        </p:tav>
                                        <p:tav tm="100000">
                                          <p:val>
                                            <p:strVal val="#ppt_w"/>
                                          </p:val>
                                        </p:tav>
                                      </p:tavLst>
                                    </p:anim>
                                    <p:anim calcmode="lin" valueType="num">
                                      <p:cBhvr>
                                        <p:cTn id="112" dur="500" fill="hold"/>
                                        <p:tgtEl>
                                          <p:spTgt spid="57"/>
                                        </p:tgtEl>
                                        <p:attrNameLst>
                                          <p:attrName>ppt_h</p:attrName>
                                        </p:attrNameLst>
                                      </p:cBhvr>
                                      <p:tavLst>
                                        <p:tav tm="0">
                                          <p:val>
                                            <p:fltVal val="0"/>
                                          </p:val>
                                        </p:tav>
                                        <p:tav tm="100000">
                                          <p:val>
                                            <p:strVal val="#ppt_h"/>
                                          </p:val>
                                        </p:tav>
                                      </p:tavLst>
                                    </p:anim>
                                    <p:animEffect transition="in" filter="fade">
                                      <p:cBhvr>
                                        <p:cTn id="113" dur="500"/>
                                        <p:tgtEl>
                                          <p:spTgt spid="57"/>
                                        </p:tgtEl>
                                      </p:cBhvr>
                                    </p:animEffect>
                                  </p:childTnLst>
                                </p:cTn>
                              </p:par>
                              <p:par>
                                <p:cTn id="114" presetID="53" presetClass="entr" presetSubtype="0" fill="hold" grpId="0" nodeType="withEffect">
                                  <p:stCondLst>
                                    <p:cond delay="0"/>
                                  </p:stCondLst>
                                  <p:childTnLst>
                                    <p:set>
                                      <p:cBhvr>
                                        <p:cTn id="115" dur="1" fill="hold">
                                          <p:stCondLst>
                                            <p:cond delay="0"/>
                                          </p:stCondLst>
                                        </p:cTn>
                                        <p:tgtEl>
                                          <p:spTgt spid="58"/>
                                        </p:tgtEl>
                                        <p:attrNameLst>
                                          <p:attrName>style.visibility</p:attrName>
                                        </p:attrNameLst>
                                      </p:cBhvr>
                                      <p:to>
                                        <p:strVal val="visible"/>
                                      </p:to>
                                    </p:set>
                                    <p:anim calcmode="lin" valueType="num">
                                      <p:cBhvr>
                                        <p:cTn id="116" dur="500" fill="hold"/>
                                        <p:tgtEl>
                                          <p:spTgt spid="58"/>
                                        </p:tgtEl>
                                        <p:attrNameLst>
                                          <p:attrName>ppt_w</p:attrName>
                                        </p:attrNameLst>
                                      </p:cBhvr>
                                      <p:tavLst>
                                        <p:tav tm="0">
                                          <p:val>
                                            <p:fltVal val="0"/>
                                          </p:val>
                                        </p:tav>
                                        <p:tav tm="100000">
                                          <p:val>
                                            <p:strVal val="#ppt_w"/>
                                          </p:val>
                                        </p:tav>
                                      </p:tavLst>
                                    </p:anim>
                                    <p:anim calcmode="lin" valueType="num">
                                      <p:cBhvr>
                                        <p:cTn id="117" dur="500" fill="hold"/>
                                        <p:tgtEl>
                                          <p:spTgt spid="58"/>
                                        </p:tgtEl>
                                        <p:attrNameLst>
                                          <p:attrName>ppt_h</p:attrName>
                                        </p:attrNameLst>
                                      </p:cBhvr>
                                      <p:tavLst>
                                        <p:tav tm="0">
                                          <p:val>
                                            <p:fltVal val="0"/>
                                          </p:val>
                                        </p:tav>
                                        <p:tav tm="100000">
                                          <p:val>
                                            <p:strVal val="#ppt_h"/>
                                          </p:val>
                                        </p:tav>
                                      </p:tavLst>
                                    </p:anim>
                                    <p:animEffect transition="in" filter="fade">
                                      <p:cBhvr>
                                        <p:cTn id="118" dur="500"/>
                                        <p:tgtEl>
                                          <p:spTgt spid="58"/>
                                        </p:tgtEl>
                                      </p:cBhvr>
                                    </p:animEffect>
                                  </p:childTnLst>
                                </p:cTn>
                              </p:par>
                              <p:par>
                                <p:cTn id="119" presetID="53" presetClass="entr" presetSubtype="0" fill="hold" grpId="0" nodeType="withEffect">
                                  <p:stCondLst>
                                    <p:cond delay="0"/>
                                  </p:stCondLst>
                                  <p:childTnLst>
                                    <p:set>
                                      <p:cBhvr>
                                        <p:cTn id="120" dur="1" fill="hold">
                                          <p:stCondLst>
                                            <p:cond delay="0"/>
                                          </p:stCondLst>
                                        </p:cTn>
                                        <p:tgtEl>
                                          <p:spTgt spid="59"/>
                                        </p:tgtEl>
                                        <p:attrNameLst>
                                          <p:attrName>style.visibility</p:attrName>
                                        </p:attrNameLst>
                                      </p:cBhvr>
                                      <p:to>
                                        <p:strVal val="visible"/>
                                      </p:to>
                                    </p:set>
                                    <p:anim calcmode="lin" valueType="num">
                                      <p:cBhvr>
                                        <p:cTn id="121" dur="500" fill="hold"/>
                                        <p:tgtEl>
                                          <p:spTgt spid="59"/>
                                        </p:tgtEl>
                                        <p:attrNameLst>
                                          <p:attrName>ppt_w</p:attrName>
                                        </p:attrNameLst>
                                      </p:cBhvr>
                                      <p:tavLst>
                                        <p:tav tm="0">
                                          <p:val>
                                            <p:fltVal val="0"/>
                                          </p:val>
                                        </p:tav>
                                        <p:tav tm="100000">
                                          <p:val>
                                            <p:strVal val="#ppt_w"/>
                                          </p:val>
                                        </p:tav>
                                      </p:tavLst>
                                    </p:anim>
                                    <p:anim calcmode="lin" valueType="num">
                                      <p:cBhvr>
                                        <p:cTn id="122" dur="500" fill="hold"/>
                                        <p:tgtEl>
                                          <p:spTgt spid="59"/>
                                        </p:tgtEl>
                                        <p:attrNameLst>
                                          <p:attrName>ppt_h</p:attrName>
                                        </p:attrNameLst>
                                      </p:cBhvr>
                                      <p:tavLst>
                                        <p:tav tm="0">
                                          <p:val>
                                            <p:fltVal val="0"/>
                                          </p:val>
                                        </p:tav>
                                        <p:tav tm="100000">
                                          <p:val>
                                            <p:strVal val="#ppt_h"/>
                                          </p:val>
                                        </p:tav>
                                      </p:tavLst>
                                    </p:anim>
                                    <p:animEffect transition="in" filter="fade">
                                      <p:cBhvr>
                                        <p:cTn id="123" dur="500"/>
                                        <p:tgtEl>
                                          <p:spTgt spid="59"/>
                                        </p:tgtEl>
                                      </p:cBhvr>
                                    </p:animEffect>
                                  </p:childTnLst>
                                </p:cTn>
                              </p:par>
                              <p:par>
                                <p:cTn id="124" presetID="53" presetClass="entr" presetSubtype="0" fill="hold" grpId="0" nodeType="with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500" fill="hold"/>
                                        <p:tgtEl>
                                          <p:spTgt spid="61"/>
                                        </p:tgtEl>
                                        <p:attrNameLst>
                                          <p:attrName>ppt_w</p:attrName>
                                        </p:attrNameLst>
                                      </p:cBhvr>
                                      <p:tavLst>
                                        <p:tav tm="0">
                                          <p:val>
                                            <p:fltVal val="0"/>
                                          </p:val>
                                        </p:tav>
                                        <p:tav tm="100000">
                                          <p:val>
                                            <p:strVal val="#ppt_w"/>
                                          </p:val>
                                        </p:tav>
                                      </p:tavLst>
                                    </p:anim>
                                    <p:anim calcmode="lin" valueType="num">
                                      <p:cBhvr>
                                        <p:cTn id="127" dur="500" fill="hold"/>
                                        <p:tgtEl>
                                          <p:spTgt spid="61"/>
                                        </p:tgtEl>
                                        <p:attrNameLst>
                                          <p:attrName>ppt_h</p:attrName>
                                        </p:attrNameLst>
                                      </p:cBhvr>
                                      <p:tavLst>
                                        <p:tav tm="0">
                                          <p:val>
                                            <p:fltVal val="0"/>
                                          </p:val>
                                        </p:tav>
                                        <p:tav tm="100000">
                                          <p:val>
                                            <p:strVal val="#ppt_h"/>
                                          </p:val>
                                        </p:tav>
                                      </p:tavLst>
                                    </p:anim>
                                    <p:animEffect transition="in" filter="fade">
                                      <p:cBhvr>
                                        <p:cTn id="128" dur="500"/>
                                        <p:tgtEl>
                                          <p:spTgt spid="61"/>
                                        </p:tgtEl>
                                      </p:cBhvr>
                                    </p:animEffect>
                                  </p:childTnLst>
                                </p:cTn>
                              </p:par>
                              <p:par>
                                <p:cTn id="129" presetID="53" presetClass="entr" presetSubtype="0" fill="hold" grpId="0" nodeType="withEffect">
                                  <p:stCondLst>
                                    <p:cond delay="0"/>
                                  </p:stCondLst>
                                  <p:childTnLst>
                                    <p:set>
                                      <p:cBhvr>
                                        <p:cTn id="130" dur="1" fill="hold">
                                          <p:stCondLst>
                                            <p:cond delay="0"/>
                                          </p:stCondLst>
                                        </p:cTn>
                                        <p:tgtEl>
                                          <p:spTgt spid="62"/>
                                        </p:tgtEl>
                                        <p:attrNameLst>
                                          <p:attrName>style.visibility</p:attrName>
                                        </p:attrNameLst>
                                      </p:cBhvr>
                                      <p:to>
                                        <p:strVal val="visible"/>
                                      </p:to>
                                    </p:set>
                                    <p:anim calcmode="lin" valueType="num">
                                      <p:cBhvr>
                                        <p:cTn id="131" dur="500" fill="hold"/>
                                        <p:tgtEl>
                                          <p:spTgt spid="62"/>
                                        </p:tgtEl>
                                        <p:attrNameLst>
                                          <p:attrName>ppt_w</p:attrName>
                                        </p:attrNameLst>
                                      </p:cBhvr>
                                      <p:tavLst>
                                        <p:tav tm="0">
                                          <p:val>
                                            <p:fltVal val="0"/>
                                          </p:val>
                                        </p:tav>
                                        <p:tav tm="100000">
                                          <p:val>
                                            <p:strVal val="#ppt_w"/>
                                          </p:val>
                                        </p:tav>
                                      </p:tavLst>
                                    </p:anim>
                                    <p:anim calcmode="lin" valueType="num">
                                      <p:cBhvr>
                                        <p:cTn id="132" dur="500" fill="hold"/>
                                        <p:tgtEl>
                                          <p:spTgt spid="62"/>
                                        </p:tgtEl>
                                        <p:attrNameLst>
                                          <p:attrName>ppt_h</p:attrName>
                                        </p:attrNameLst>
                                      </p:cBhvr>
                                      <p:tavLst>
                                        <p:tav tm="0">
                                          <p:val>
                                            <p:fltVal val="0"/>
                                          </p:val>
                                        </p:tav>
                                        <p:tav tm="100000">
                                          <p:val>
                                            <p:strVal val="#ppt_h"/>
                                          </p:val>
                                        </p:tav>
                                      </p:tavLst>
                                    </p:anim>
                                    <p:animEffect transition="in" filter="fade">
                                      <p:cBhvr>
                                        <p:cTn id="133" dur="500"/>
                                        <p:tgtEl>
                                          <p:spTgt spid="62"/>
                                        </p:tgtEl>
                                      </p:cBhvr>
                                    </p:animEffect>
                                  </p:childTnLst>
                                </p:cTn>
                              </p:par>
                              <p:par>
                                <p:cTn id="134" presetID="53" presetClass="entr" presetSubtype="0" fill="hold" grpId="0" nodeType="withEffect">
                                  <p:stCondLst>
                                    <p:cond delay="0"/>
                                  </p:stCondLst>
                                  <p:childTnLst>
                                    <p:set>
                                      <p:cBhvr>
                                        <p:cTn id="135" dur="1" fill="hold">
                                          <p:stCondLst>
                                            <p:cond delay="0"/>
                                          </p:stCondLst>
                                        </p:cTn>
                                        <p:tgtEl>
                                          <p:spTgt spid="63"/>
                                        </p:tgtEl>
                                        <p:attrNameLst>
                                          <p:attrName>style.visibility</p:attrName>
                                        </p:attrNameLst>
                                      </p:cBhvr>
                                      <p:to>
                                        <p:strVal val="visible"/>
                                      </p:to>
                                    </p:set>
                                    <p:anim calcmode="lin" valueType="num">
                                      <p:cBhvr>
                                        <p:cTn id="136" dur="500" fill="hold"/>
                                        <p:tgtEl>
                                          <p:spTgt spid="63"/>
                                        </p:tgtEl>
                                        <p:attrNameLst>
                                          <p:attrName>ppt_w</p:attrName>
                                        </p:attrNameLst>
                                      </p:cBhvr>
                                      <p:tavLst>
                                        <p:tav tm="0">
                                          <p:val>
                                            <p:fltVal val="0"/>
                                          </p:val>
                                        </p:tav>
                                        <p:tav tm="100000">
                                          <p:val>
                                            <p:strVal val="#ppt_w"/>
                                          </p:val>
                                        </p:tav>
                                      </p:tavLst>
                                    </p:anim>
                                    <p:anim calcmode="lin" valueType="num">
                                      <p:cBhvr>
                                        <p:cTn id="137" dur="500" fill="hold"/>
                                        <p:tgtEl>
                                          <p:spTgt spid="63"/>
                                        </p:tgtEl>
                                        <p:attrNameLst>
                                          <p:attrName>ppt_h</p:attrName>
                                        </p:attrNameLst>
                                      </p:cBhvr>
                                      <p:tavLst>
                                        <p:tav tm="0">
                                          <p:val>
                                            <p:fltVal val="0"/>
                                          </p:val>
                                        </p:tav>
                                        <p:tav tm="100000">
                                          <p:val>
                                            <p:strVal val="#ppt_h"/>
                                          </p:val>
                                        </p:tav>
                                      </p:tavLst>
                                    </p:anim>
                                    <p:animEffect transition="in" filter="fade">
                                      <p:cBhvr>
                                        <p:cTn id="138" dur="500"/>
                                        <p:tgtEl>
                                          <p:spTgt spid="63"/>
                                        </p:tgtEl>
                                      </p:cBhvr>
                                    </p:animEffect>
                                  </p:childTnLst>
                                </p:cTn>
                              </p:par>
                              <p:par>
                                <p:cTn id="139" presetID="53" presetClass="entr" presetSubtype="0" fill="hold" nodeType="withEffect">
                                  <p:stCondLst>
                                    <p:cond delay="0"/>
                                  </p:stCondLst>
                                  <p:childTnLst>
                                    <p:set>
                                      <p:cBhvr>
                                        <p:cTn id="140" dur="1" fill="hold">
                                          <p:stCondLst>
                                            <p:cond delay="0"/>
                                          </p:stCondLst>
                                        </p:cTn>
                                        <p:tgtEl>
                                          <p:spTgt spid="75"/>
                                        </p:tgtEl>
                                        <p:attrNameLst>
                                          <p:attrName>style.visibility</p:attrName>
                                        </p:attrNameLst>
                                      </p:cBhvr>
                                      <p:to>
                                        <p:strVal val="visible"/>
                                      </p:to>
                                    </p:set>
                                    <p:anim calcmode="lin" valueType="num">
                                      <p:cBhvr>
                                        <p:cTn id="141" dur="500" fill="hold"/>
                                        <p:tgtEl>
                                          <p:spTgt spid="75"/>
                                        </p:tgtEl>
                                        <p:attrNameLst>
                                          <p:attrName>ppt_w</p:attrName>
                                        </p:attrNameLst>
                                      </p:cBhvr>
                                      <p:tavLst>
                                        <p:tav tm="0">
                                          <p:val>
                                            <p:fltVal val="0"/>
                                          </p:val>
                                        </p:tav>
                                        <p:tav tm="100000">
                                          <p:val>
                                            <p:strVal val="#ppt_w"/>
                                          </p:val>
                                        </p:tav>
                                      </p:tavLst>
                                    </p:anim>
                                    <p:anim calcmode="lin" valueType="num">
                                      <p:cBhvr>
                                        <p:cTn id="142" dur="500" fill="hold"/>
                                        <p:tgtEl>
                                          <p:spTgt spid="75"/>
                                        </p:tgtEl>
                                        <p:attrNameLst>
                                          <p:attrName>ppt_h</p:attrName>
                                        </p:attrNameLst>
                                      </p:cBhvr>
                                      <p:tavLst>
                                        <p:tav tm="0">
                                          <p:val>
                                            <p:fltVal val="0"/>
                                          </p:val>
                                        </p:tav>
                                        <p:tav tm="100000">
                                          <p:val>
                                            <p:strVal val="#ppt_h"/>
                                          </p:val>
                                        </p:tav>
                                      </p:tavLst>
                                    </p:anim>
                                    <p:animEffect transition="in" filter="fade">
                                      <p:cBhvr>
                                        <p:cTn id="143" dur="500"/>
                                        <p:tgtEl>
                                          <p:spTgt spid="75"/>
                                        </p:tgtEl>
                                      </p:cBhvr>
                                    </p:animEffect>
                                  </p:childTnLst>
                                </p:cTn>
                              </p:par>
                              <p:par>
                                <p:cTn id="144" presetID="53" presetClass="entr" presetSubtype="0" fill="hold" nodeType="withEffect">
                                  <p:stCondLst>
                                    <p:cond delay="0"/>
                                  </p:stCondLst>
                                  <p:childTnLst>
                                    <p:set>
                                      <p:cBhvr>
                                        <p:cTn id="145" dur="1" fill="hold">
                                          <p:stCondLst>
                                            <p:cond delay="0"/>
                                          </p:stCondLst>
                                        </p:cTn>
                                        <p:tgtEl>
                                          <p:spTgt spid="76"/>
                                        </p:tgtEl>
                                        <p:attrNameLst>
                                          <p:attrName>style.visibility</p:attrName>
                                        </p:attrNameLst>
                                      </p:cBhvr>
                                      <p:to>
                                        <p:strVal val="visible"/>
                                      </p:to>
                                    </p:set>
                                    <p:anim calcmode="lin" valueType="num">
                                      <p:cBhvr>
                                        <p:cTn id="146" dur="500" fill="hold"/>
                                        <p:tgtEl>
                                          <p:spTgt spid="76"/>
                                        </p:tgtEl>
                                        <p:attrNameLst>
                                          <p:attrName>ppt_w</p:attrName>
                                        </p:attrNameLst>
                                      </p:cBhvr>
                                      <p:tavLst>
                                        <p:tav tm="0">
                                          <p:val>
                                            <p:fltVal val="0"/>
                                          </p:val>
                                        </p:tav>
                                        <p:tav tm="100000">
                                          <p:val>
                                            <p:strVal val="#ppt_w"/>
                                          </p:val>
                                        </p:tav>
                                      </p:tavLst>
                                    </p:anim>
                                    <p:anim calcmode="lin" valueType="num">
                                      <p:cBhvr>
                                        <p:cTn id="147" dur="500" fill="hold"/>
                                        <p:tgtEl>
                                          <p:spTgt spid="76"/>
                                        </p:tgtEl>
                                        <p:attrNameLst>
                                          <p:attrName>ppt_h</p:attrName>
                                        </p:attrNameLst>
                                      </p:cBhvr>
                                      <p:tavLst>
                                        <p:tav tm="0">
                                          <p:val>
                                            <p:fltVal val="0"/>
                                          </p:val>
                                        </p:tav>
                                        <p:tav tm="100000">
                                          <p:val>
                                            <p:strVal val="#ppt_h"/>
                                          </p:val>
                                        </p:tav>
                                      </p:tavLst>
                                    </p:anim>
                                    <p:animEffect transition="in" filter="fade">
                                      <p:cBhvr>
                                        <p:cTn id="148" dur="500"/>
                                        <p:tgtEl>
                                          <p:spTgt spid="76"/>
                                        </p:tgtEl>
                                      </p:cBhvr>
                                    </p:animEffect>
                                  </p:childTnLst>
                                </p:cTn>
                              </p:par>
                              <p:par>
                                <p:cTn id="149" presetID="53" presetClass="entr" presetSubtype="0" fill="hold" nodeType="withEffect">
                                  <p:stCondLst>
                                    <p:cond delay="0"/>
                                  </p:stCondLst>
                                  <p:childTnLst>
                                    <p:set>
                                      <p:cBhvr>
                                        <p:cTn id="150" dur="1" fill="hold">
                                          <p:stCondLst>
                                            <p:cond delay="0"/>
                                          </p:stCondLst>
                                        </p:cTn>
                                        <p:tgtEl>
                                          <p:spTgt spid="74"/>
                                        </p:tgtEl>
                                        <p:attrNameLst>
                                          <p:attrName>style.visibility</p:attrName>
                                        </p:attrNameLst>
                                      </p:cBhvr>
                                      <p:to>
                                        <p:strVal val="visible"/>
                                      </p:to>
                                    </p:set>
                                    <p:anim calcmode="lin" valueType="num">
                                      <p:cBhvr>
                                        <p:cTn id="151" dur="500" fill="hold"/>
                                        <p:tgtEl>
                                          <p:spTgt spid="74"/>
                                        </p:tgtEl>
                                        <p:attrNameLst>
                                          <p:attrName>ppt_w</p:attrName>
                                        </p:attrNameLst>
                                      </p:cBhvr>
                                      <p:tavLst>
                                        <p:tav tm="0">
                                          <p:val>
                                            <p:fltVal val="0"/>
                                          </p:val>
                                        </p:tav>
                                        <p:tav tm="100000">
                                          <p:val>
                                            <p:strVal val="#ppt_w"/>
                                          </p:val>
                                        </p:tav>
                                      </p:tavLst>
                                    </p:anim>
                                    <p:anim calcmode="lin" valueType="num">
                                      <p:cBhvr>
                                        <p:cTn id="152" dur="500" fill="hold"/>
                                        <p:tgtEl>
                                          <p:spTgt spid="74"/>
                                        </p:tgtEl>
                                        <p:attrNameLst>
                                          <p:attrName>ppt_h</p:attrName>
                                        </p:attrNameLst>
                                      </p:cBhvr>
                                      <p:tavLst>
                                        <p:tav tm="0">
                                          <p:val>
                                            <p:fltVal val="0"/>
                                          </p:val>
                                        </p:tav>
                                        <p:tav tm="100000">
                                          <p:val>
                                            <p:strVal val="#ppt_h"/>
                                          </p:val>
                                        </p:tav>
                                      </p:tavLst>
                                    </p:anim>
                                    <p:animEffect transition="in" filter="fade">
                                      <p:cBhvr>
                                        <p:cTn id="153" dur="500"/>
                                        <p:tgtEl>
                                          <p:spTgt spid="74"/>
                                        </p:tgtEl>
                                      </p:cBhvr>
                                    </p:animEffect>
                                  </p:childTnLst>
                                </p:cTn>
                              </p:par>
                              <p:par>
                                <p:cTn id="154" presetID="53" presetClass="entr" presetSubtype="0" fill="hold" nodeType="withEffect">
                                  <p:stCondLst>
                                    <p:cond delay="0"/>
                                  </p:stCondLst>
                                  <p:childTnLst>
                                    <p:set>
                                      <p:cBhvr>
                                        <p:cTn id="155" dur="1" fill="hold">
                                          <p:stCondLst>
                                            <p:cond delay="0"/>
                                          </p:stCondLst>
                                        </p:cTn>
                                        <p:tgtEl>
                                          <p:spTgt spid="77"/>
                                        </p:tgtEl>
                                        <p:attrNameLst>
                                          <p:attrName>style.visibility</p:attrName>
                                        </p:attrNameLst>
                                      </p:cBhvr>
                                      <p:to>
                                        <p:strVal val="visible"/>
                                      </p:to>
                                    </p:set>
                                    <p:anim calcmode="lin" valueType="num">
                                      <p:cBhvr>
                                        <p:cTn id="156" dur="500" fill="hold"/>
                                        <p:tgtEl>
                                          <p:spTgt spid="77"/>
                                        </p:tgtEl>
                                        <p:attrNameLst>
                                          <p:attrName>ppt_w</p:attrName>
                                        </p:attrNameLst>
                                      </p:cBhvr>
                                      <p:tavLst>
                                        <p:tav tm="0">
                                          <p:val>
                                            <p:fltVal val="0"/>
                                          </p:val>
                                        </p:tav>
                                        <p:tav tm="100000">
                                          <p:val>
                                            <p:strVal val="#ppt_w"/>
                                          </p:val>
                                        </p:tav>
                                      </p:tavLst>
                                    </p:anim>
                                    <p:anim calcmode="lin" valueType="num">
                                      <p:cBhvr>
                                        <p:cTn id="157" dur="500" fill="hold"/>
                                        <p:tgtEl>
                                          <p:spTgt spid="77"/>
                                        </p:tgtEl>
                                        <p:attrNameLst>
                                          <p:attrName>ppt_h</p:attrName>
                                        </p:attrNameLst>
                                      </p:cBhvr>
                                      <p:tavLst>
                                        <p:tav tm="0">
                                          <p:val>
                                            <p:fltVal val="0"/>
                                          </p:val>
                                        </p:tav>
                                        <p:tav tm="100000">
                                          <p:val>
                                            <p:strVal val="#ppt_h"/>
                                          </p:val>
                                        </p:tav>
                                      </p:tavLst>
                                    </p:anim>
                                    <p:animEffect transition="in" filter="fade">
                                      <p:cBhvr>
                                        <p:cTn id="158" dur="500"/>
                                        <p:tgtEl>
                                          <p:spTgt spid="77"/>
                                        </p:tgtEl>
                                      </p:cBhvr>
                                    </p:animEffect>
                                  </p:childTnLst>
                                </p:cTn>
                              </p:par>
                              <p:par>
                                <p:cTn id="159" presetID="53" presetClass="entr" presetSubtype="0" fill="hold" nodeType="withEffect">
                                  <p:stCondLst>
                                    <p:cond delay="0"/>
                                  </p:stCondLst>
                                  <p:childTnLst>
                                    <p:set>
                                      <p:cBhvr>
                                        <p:cTn id="160" dur="1" fill="hold">
                                          <p:stCondLst>
                                            <p:cond delay="0"/>
                                          </p:stCondLst>
                                        </p:cTn>
                                        <p:tgtEl>
                                          <p:spTgt spid="78"/>
                                        </p:tgtEl>
                                        <p:attrNameLst>
                                          <p:attrName>style.visibility</p:attrName>
                                        </p:attrNameLst>
                                      </p:cBhvr>
                                      <p:to>
                                        <p:strVal val="visible"/>
                                      </p:to>
                                    </p:set>
                                    <p:anim calcmode="lin" valueType="num">
                                      <p:cBhvr>
                                        <p:cTn id="161" dur="500" fill="hold"/>
                                        <p:tgtEl>
                                          <p:spTgt spid="78"/>
                                        </p:tgtEl>
                                        <p:attrNameLst>
                                          <p:attrName>ppt_w</p:attrName>
                                        </p:attrNameLst>
                                      </p:cBhvr>
                                      <p:tavLst>
                                        <p:tav tm="0">
                                          <p:val>
                                            <p:fltVal val="0"/>
                                          </p:val>
                                        </p:tav>
                                        <p:tav tm="100000">
                                          <p:val>
                                            <p:strVal val="#ppt_w"/>
                                          </p:val>
                                        </p:tav>
                                      </p:tavLst>
                                    </p:anim>
                                    <p:anim calcmode="lin" valueType="num">
                                      <p:cBhvr>
                                        <p:cTn id="162" dur="500" fill="hold"/>
                                        <p:tgtEl>
                                          <p:spTgt spid="78"/>
                                        </p:tgtEl>
                                        <p:attrNameLst>
                                          <p:attrName>ppt_h</p:attrName>
                                        </p:attrNameLst>
                                      </p:cBhvr>
                                      <p:tavLst>
                                        <p:tav tm="0">
                                          <p:val>
                                            <p:fltVal val="0"/>
                                          </p:val>
                                        </p:tav>
                                        <p:tav tm="100000">
                                          <p:val>
                                            <p:strVal val="#ppt_h"/>
                                          </p:val>
                                        </p:tav>
                                      </p:tavLst>
                                    </p:anim>
                                    <p:animEffect transition="in" filter="fade">
                                      <p:cBhvr>
                                        <p:cTn id="163" dur="500"/>
                                        <p:tgtEl>
                                          <p:spTgt spid="78"/>
                                        </p:tgtEl>
                                      </p:cBhvr>
                                    </p:animEffect>
                                  </p:childTnLst>
                                </p:cTn>
                              </p:par>
                              <p:par>
                                <p:cTn id="164" presetID="53" presetClass="entr" presetSubtype="0" fill="hold" nodeType="withEffect">
                                  <p:stCondLst>
                                    <p:cond delay="0"/>
                                  </p:stCondLst>
                                  <p:childTnLst>
                                    <p:set>
                                      <p:cBhvr>
                                        <p:cTn id="165" dur="1" fill="hold">
                                          <p:stCondLst>
                                            <p:cond delay="0"/>
                                          </p:stCondLst>
                                        </p:cTn>
                                        <p:tgtEl>
                                          <p:spTgt spid="73"/>
                                        </p:tgtEl>
                                        <p:attrNameLst>
                                          <p:attrName>style.visibility</p:attrName>
                                        </p:attrNameLst>
                                      </p:cBhvr>
                                      <p:to>
                                        <p:strVal val="visible"/>
                                      </p:to>
                                    </p:set>
                                    <p:anim calcmode="lin" valueType="num">
                                      <p:cBhvr>
                                        <p:cTn id="166" dur="500" fill="hold"/>
                                        <p:tgtEl>
                                          <p:spTgt spid="73"/>
                                        </p:tgtEl>
                                        <p:attrNameLst>
                                          <p:attrName>ppt_w</p:attrName>
                                        </p:attrNameLst>
                                      </p:cBhvr>
                                      <p:tavLst>
                                        <p:tav tm="0">
                                          <p:val>
                                            <p:fltVal val="0"/>
                                          </p:val>
                                        </p:tav>
                                        <p:tav tm="100000">
                                          <p:val>
                                            <p:strVal val="#ppt_w"/>
                                          </p:val>
                                        </p:tav>
                                      </p:tavLst>
                                    </p:anim>
                                    <p:anim calcmode="lin" valueType="num">
                                      <p:cBhvr>
                                        <p:cTn id="167" dur="500" fill="hold"/>
                                        <p:tgtEl>
                                          <p:spTgt spid="73"/>
                                        </p:tgtEl>
                                        <p:attrNameLst>
                                          <p:attrName>ppt_h</p:attrName>
                                        </p:attrNameLst>
                                      </p:cBhvr>
                                      <p:tavLst>
                                        <p:tav tm="0">
                                          <p:val>
                                            <p:fltVal val="0"/>
                                          </p:val>
                                        </p:tav>
                                        <p:tav tm="100000">
                                          <p:val>
                                            <p:strVal val="#ppt_h"/>
                                          </p:val>
                                        </p:tav>
                                      </p:tavLst>
                                    </p:anim>
                                    <p:animEffect transition="in" filter="fade">
                                      <p:cBhvr>
                                        <p:cTn id="168" dur="500"/>
                                        <p:tgtEl>
                                          <p:spTgt spid="73"/>
                                        </p:tgtEl>
                                      </p:cBhvr>
                                    </p:animEffect>
                                  </p:childTnLst>
                                </p:cTn>
                              </p:par>
                              <p:par>
                                <p:cTn id="169" presetID="53" presetClass="entr" presetSubtype="0" fill="hold" nodeType="withEffect">
                                  <p:stCondLst>
                                    <p:cond delay="0"/>
                                  </p:stCondLst>
                                  <p:childTnLst>
                                    <p:set>
                                      <p:cBhvr>
                                        <p:cTn id="170" dur="1" fill="hold">
                                          <p:stCondLst>
                                            <p:cond delay="0"/>
                                          </p:stCondLst>
                                        </p:cTn>
                                        <p:tgtEl>
                                          <p:spTgt spid="72"/>
                                        </p:tgtEl>
                                        <p:attrNameLst>
                                          <p:attrName>style.visibility</p:attrName>
                                        </p:attrNameLst>
                                      </p:cBhvr>
                                      <p:to>
                                        <p:strVal val="visible"/>
                                      </p:to>
                                    </p:set>
                                    <p:anim calcmode="lin" valueType="num">
                                      <p:cBhvr>
                                        <p:cTn id="171" dur="500" fill="hold"/>
                                        <p:tgtEl>
                                          <p:spTgt spid="72"/>
                                        </p:tgtEl>
                                        <p:attrNameLst>
                                          <p:attrName>ppt_w</p:attrName>
                                        </p:attrNameLst>
                                      </p:cBhvr>
                                      <p:tavLst>
                                        <p:tav tm="0">
                                          <p:val>
                                            <p:fltVal val="0"/>
                                          </p:val>
                                        </p:tav>
                                        <p:tav tm="100000">
                                          <p:val>
                                            <p:strVal val="#ppt_w"/>
                                          </p:val>
                                        </p:tav>
                                      </p:tavLst>
                                    </p:anim>
                                    <p:anim calcmode="lin" valueType="num">
                                      <p:cBhvr>
                                        <p:cTn id="172" dur="500" fill="hold"/>
                                        <p:tgtEl>
                                          <p:spTgt spid="72"/>
                                        </p:tgtEl>
                                        <p:attrNameLst>
                                          <p:attrName>ppt_h</p:attrName>
                                        </p:attrNameLst>
                                      </p:cBhvr>
                                      <p:tavLst>
                                        <p:tav tm="0">
                                          <p:val>
                                            <p:fltVal val="0"/>
                                          </p:val>
                                        </p:tav>
                                        <p:tav tm="100000">
                                          <p:val>
                                            <p:strVal val="#ppt_h"/>
                                          </p:val>
                                        </p:tav>
                                      </p:tavLst>
                                    </p:anim>
                                    <p:animEffect transition="in" filter="fade">
                                      <p:cBhvr>
                                        <p:cTn id="173" dur="500"/>
                                        <p:tgtEl>
                                          <p:spTgt spid="72"/>
                                        </p:tgtEl>
                                      </p:cBhvr>
                                    </p:animEffect>
                                  </p:childTnLst>
                                </p:cTn>
                              </p:par>
                              <p:par>
                                <p:cTn id="174" presetID="53" presetClass="entr" presetSubtype="0" fill="hold" nodeType="withEffect">
                                  <p:stCondLst>
                                    <p:cond delay="0"/>
                                  </p:stCondLst>
                                  <p:childTnLst>
                                    <p:set>
                                      <p:cBhvr>
                                        <p:cTn id="175" dur="1" fill="hold">
                                          <p:stCondLst>
                                            <p:cond delay="0"/>
                                          </p:stCondLst>
                                        </p:cTn>
                                        <p:tgtEl>
                                          <p:spTgt spid="67"/>
                                        </p:tgtEl>
                                        <p:attrNameLst>
                                          <p:attrName>style.visibility</p:attrName>
                                        </p:attrNameLst>
                                      </p:cBhvr>
                                      <p:to>
                                        <p:strVal val="visible"/>
                                      </p:to>
                                    </p:set>
                                    <p:anim calcmode="lin" valueType="num">
                                      <p:cBhvr>
                                        <p:cTn id="176" dur="500" fill="hold"/>
                                        <p:tgtEl>
                                          <p:spTgt spid="67"/>
                                        </p:tgtEl>
                                        <p:attrNameLst>
                                          <p:attrName>ppt_w</p:attrName>
                                        </p:attrNameLst>
                                      </p:cBhvr>
                                      <p:tavLst>
                                        <p:tav tm="0">
                                          <p:val>
                                            <p:fltVal val="0"/>
                                          </p:val>
                                        </p:tav>
                                        <p:tav tm="100000">
                                          <p:val>
                                            <p:strVal val="#ppt_w"/>
                                          </p:val>
                                        </p:tav>
                                      </p:tavLst>
                                    </p:anim>
                                    <p:anim calcmode="lin" valueType="num">
                                      <p:cBhvr>
                                        <p:cTn id="177" dur="500" fill="hold"/>
                                        <p:tgtEl>
                                          <p:spTgt spid="67"/>
                                        </p:tgtEl>
                                        <p:attrNameLst>
                                          <p:attrName>ppt_h</p:attrName>
                                        </p:attrNameLst>
                                      </p:cBhvr>
                                      <p:tavLst>
                                        <p:tav tm="0">
                                          <p:val>
                                            <p:fltVal val="0"/>
                                          </p:val>
                                        </p:tav>
                                        <p:tav tm="100000">
                                          <p:val>
                                            <p:strVal val="#ppt_h"/>
                                          </p:val>
                                        </p:tav>
                                      </p:tavLst>
                                    </p:anim>
                                    <p:animEffect transition="in" filter="fade">
                                      <p:cBhvr>
                                        <p:cTn id="178" dur="500"/>
                                        <p:tgtEl>
                                          <p:spTgt spid="67"/>
                                        </p:tgtEl>
                                      </p:cBhvr>
                                    </p:animEffect>
                                  </p:childTnLst>
                                </p:cTn>
                              </p:par>
                              <p:par>
                                <p:cTn id="179" presetID="53" presetClass="entr" presetSubtype="0" fill="hold" nodeType="withEffect">
                                  <p:stCondLst>
                                    <p:cond delay="0"/>
                                  </p:stCondLst>
                                  <p:childTnLst>
                                    <p:set>
                                      <p:cBhvr>
                                        <p:cTn id="180" dur="1" fill="hold">
                                          <p:stCondLst>
                                            <p:cond delay="0"/>
                                          </p:stCondLst>
                                        </p:cTn>
                                        <p:tgtEl>
                                          <p:spTgt spid="71"/>
                                        </p:tgtEl>
                                        <p:attrNameLst>
                                          <p:attrName>style.visibility</p:attrName>
                                        </p:attrNameLst>
                                      </p:cBhvr>
                                      <p:to>
                                        <p:strVal val="visible"/>
                                      </p:to>
                                    </p:set>
                                    <p:anim calcmode="lin" valueType="num">
                                      <p:cBhvr>
                                        <p:cTn id="181" dur="500" fill="hold"/>
                                        <p:tgtEl>
                                          <p:spTgt spid="71"/>
                                        </p:tgtEl>
                                        <p:attrNameLst>
                                          <p:attrName>ppt_w</p:attrName>
                                        </p:attrNameLst>
                                      </p:cBhvr>
                                      <p:tavLst>
                                        <p:tav tm="0">
                                          <p:val>
                                            <p:fltVal val="0"/>
                                          </p:val>
                                        </p:tav>
                                        <p:tav tm="100000">
                                          <p:val>
                                            <p:strVal val="#ppt_w"/>
                                          </p:val>
                                        </p:tav>
                                      </p:tavLst>
                                    </p:anim>
                                    <p:anim calcmode="lin" valueType="num">
                                      <p:cBhvr>
                                        <p:cTn id="182" dur="500" fill="hold"/>
                                        <p:tgtEl>
                                          <p:spTgt spid="71"/>
                                        </p:tgtEl>
                                        <p:attrNameLst>
                                          <p:attrName>ppt_h</p:attrName>
                                        </p:attrNameLst>
                                      </p:cBhvr>
                                      <p:tavLst>
                                        <p:tav tm="0">
                                          <p:val>
                                            <p:fltVal val="0"/>
                                          </p:val>
                                        </p:tav>
                                        <p:tav tm="100000">
                                          <p:val>
                                            <p:strVal val="#ppt_h"/>
                                          </p:val>
                                        </p:tav>
                                      </p:tavLst>
                                    </p:anim>
                                    <p:animEffect transition="in" filter="fade">
                                      <p:cBhvr>
                                        <p:cTn id="183" dur="500"/>
                                        <p:tgtEl>
                                          <p:spTgt spid="71"/>
                                        </p:tgtEl>
                                      </p:cBhvr>
                                    </p:animEffect>
                                  </p:childTnLst>
                                </p:cTn>
                              </p:par>
                              <p:par>
                                <p:cTn id="184" presetID="53" presetClass="entr" presetSubtype="0" fill="hold" nodeType="withEffect">
                                  <p:stCondLst>
                                    <p:cond delay="0"/>
                                  </p:stCondLst>
                                  <p:childTnLst>
                                    <p:set>
                                      <p:cBhvr>
                                        <p:cTn id="185" dur="1" fill="hold">
                                          <p:stCondLst>
                                            <p:cond delay="0"/>
                                          </p:stCondLst>
                                        </p:cTn>
                                        <p:tgtEl>
                                          <p:spTgt spid="69"/>
                                        </p:tgtEl>
                                        <p:attrNameLst>
                                          <p:attrName>style.visibility</p:attrName>
                                        </p:attrNameLst>
                                      </p:cBhvr>
                                      <p:to>
                                        <p:strVal val="visible"/>
                                      </p:to>
                                    </p:set>
                                    <p:anim calcmode="lin" valueType="num">
                                      <p:cBhvr>
                                        <p:cTn id="186" dur="500" fill="hold"/>
                                        <p:tgtEl>
                                          <p:spTgt spid="69"/>
                                        </p:tgtEl>
                                        <p:attrNameLst>
                                          <p:attrName>ppt_w</p:attrName>
                                        </p:attrNameLst>
                                      </p:cBhvr>
                                      <p:tavLst>
                                        <p:tav tm="0">
                                          <p:val>
                                            <p:fltVal val="0"/>
                                          </p:val>
                                        </p:tav>
                                        <p:tav tm="100000">
                                          <p:val>
                                            <p:strVal val="#ppt_w"/>
                                          </p:val>
                                        </p:tav>
                                      </p:tavLst>
                                    </p:anim>
                                    <p:anim calcmode="lin" valueType="num">
                                      <p:cBhvr>
                                        <p:cTn id="187" dur="500" fill="hold"/>
                                        <p:tgtEl>
                                          <p:spTgt spid="69"/>
                                        </p:tgtEl>
                                        <p:attrNameLst>
                                          <p:attrName>ppt_h</p:attrName>
                                        </p:attrNameLst>
                                      </p:cBhvr>
                                      <p:tavLst>
                                        <p:tav tm="0">
                                          <p:val>
                                            <p:fltVal val="0"/>
                                          </p:val>
                                        </p:tav>
                                        <p:tav tm="100000">
                                          <p:val>
                                            <p:strVal val="#ppt_h"/>
                                          </p:val>
                                        </p:tav>
                                      </p:tavLst>
                                    </p:anim>
                                    <p:animEffect transition="in" filter="fade">
                                      <p:cBhvr>
                                        <p:cTn id="188" dur="500"/>
                                        <p:tgtEl>
                                          <p:spTgt spid="69"/>
                                        </p:tgtEl>
                                      </p:cBhvr>
                                    </p:animEffect>
                                  </p:childTnLst>
                                </p:cTn>
                              </p:par>
                              <p:par>
                                <p:cTn id="189" presetID="53" presetClass="entr" presetSubtype="0" fill="hold" nodeType="withEffect">
                                  <p:stCondLst>
                                    <p:cond delay="0"/>
                                  </p:stCondLst>
                                  <p:childTnLst>
                                    <p:set>
                                      <p:cBhvr>
                                        <p:cTn id="190" dur="1" fill="hold">
                                          <p:stCondLst>
                                            <p:cond delay="0"/>
                                          </p:stCondLst>
                                        </p:cTn>
                                        <p:tgtEl>
                                          <p:spTgt spid="68"/>
                                        </p:tgtEl>
                                        <p:attrNameLst>
                                          <p:attrName>style.visibility</p:attrName>
                                        </p:attrNameLst>
                                      </p:cBhvr>
                                      <p:to>
                                        <p:strVal val="visible"/>
                                      </p:to>
                                    </p:set>
                                    <p:anim calcmode="lin" valueType="num">
                                      <p:cBhvr>
                                        <p:cTn id="191" dur="500" fill="hold"/>
                                        <p:tgtEl>
                                          <p:spTgt spid="68"/>
                                        </p:tgtEl>
                                        <p:attrNameLst>
                                          <p:attrName>ppt_w</p:attrName>
                                        </p:attrNameLst>
                                      </p:cBhvr>
                                      <p:tavLst>
                                        <p:tav tm="0">
                                          <p:val>
                                            <p:fltVal val="0"/>
                                          </p:val>
                                        </p:tav>
                                        <p:tav tm="100000">
                                          <p:val>
                                            <p:strVal val="#ppt_w"/>
                                          </p:val>
                                        </p:tav>
                                      </p:tavLst>
                                    </p:anim>
                                    <p:anim calcmode="lin" valueType="num">
                                      <p:cBhvr>
                                        <p:cTn id="192" dur="500" fill="hold"/>
                                        <p:tgtEl>
                                          <p:spTgt spid="68"/>
                                        </p:tgtEl>
                                        <p:attrNameLst>
                                          <p:attrName>ppt_h</p:attrName>
                                        </p:attrNameLst>
                                      </p:cBhvr>
                                      <p:tavLst>
                                        <p:tav tm="0">
                                          <p:val>
                                            <p:fltVal val="0"/>
                                          </p:val>
                                        </p:tav>
                                        <p:tav tm="100000">
                                          <p:val>
                                            <p:strVal val="#ppt_h"/>
                                          </p:val>
                                        </p:tav>
                                      </p:tavLst>
                                    </p:anim>
                                    <p:animEffect transition="in" filter="fade">
                                      <p:cBhvr>
                                        <p:cTn id="193" dur="500"/>
                                        <p:tgtEl>
                                          <p:spTgt spid="68"/>
                                        </p:tgtEl>
                                      </p:cBhvr>
                                    </p:animEffect>
                                  </p:childTnLst>
                                </p:cTn>
                              </p:par>
                              <p:par>
                                <p:cTn id="194" presetID="53" presetClass="entr" presetSubtype="0" fill="hold" nodeType="withEffect">
                                  <p:stCondLst>
                                    <p:cond delay="0"/>
                                  </p:stCondLst>
                                  <p:childTnLst>
                                    <p:set>
                                      <p:cBhvr>
                                        <p:cTn id="195" dur="1" fill="hold">
                                          <p:stCondLst>
                                            <p:cond delay="0"/>
                                          </p:stCondLst>
                                        </p:cTn>
                                        <p:tgtEl>
                                          <p:spTgt spid="70"/>
                                        </p:tgtEl>
                                        <p:attrNameLst>
                                          <p:attrName>style.visibility</p:attrName>
                                        </p:attrNameLst>
                                      </p:cBhvr>
                                      <p:to>
                                        <p:strVal val="visible"/>
                                      </p:to>
                                    </p:set>
                                    <p:anim calcmode="lin" valueType="num">
                                      <p:cBhvr>
                                        <p:cTn id="196" dur="500" fill="hold"/>
                                        <p:tgtEl>
                                          <p:spTgt spid="70"/>
                                        </p:tgtEl>
                                        <p:attrNameLst>
                                          <p:attrName>ppt_w</p:attrName>
                                        </p:attrNameLst>
                                      </p:cBhvr>
                                      <p:tavLst>
                                        <p:tav tm="0">
                                          <p:val>
                                            <p:fltVal val="0"/>
                                          </p:val>
                                        </p:tav>
                                        <p:tav tm="100000">
                                          <p:val>
                                            <p:strVal val="#ppt_w"/>
                                          </p:val>
                                        </p:tav>
                                      </p:tavLst>
                                    </p:anim>
                                    <p:anim calcmode="lin" valueType="num">
                                      <p:cBhvr>
                                        <p:cTn id="197" dur="500" fill="hold"/>
                                        <p:tgtEl>
                                          <p:spTgt spid="70"/>
                                        </p:tgtEl>
                                        <p:attrNameLst>
                                          <p:attrName>ppt_h</p:attrName>
                                        </p:attrNameLst>
                                      </p:cBhvr>
                                      <p:tavLst>
                                        <p:tav tm="0">
                                          <p:val>
                                            <p:fltVal val="0"/>
                                          </p:val>
                                        </p:tav>
                                        <p:tav tm="100000">
                                          <p:val>
                                            <p:strVal val="#ppt_h"/>
                                          </p:val>
                                        </p:tav>
                                      </p:tavLst>
                                    </p:anim>
                                    <p:animEffect transition="in" filter="fade">
                                      <p:cBhvr>
                                        <p:cTn id="19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4" grpId="0" animBg="1"/>
      <p:bldP spid="65" grpId="0" animBg="1"/>
      <p:bldP spid="66" grpId="0" animBg="1"/>
      <p:bldP spid="42" grpId="0" animBg="1"/>
      <p:bldP spid="43" grpId="0" animBg="1"/>
      <p:bldP spid="44" grpId="0" animBg="1"/>
      <p:bldP spid="45" grpId="0" animBg="1"/>
      <p:bldP spid="46" grpId="0" animBg="1"/>
      <p:bldP spid="63"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rmAutofit fontScale="90000"/>
          </a:bodyPr>
          <a:lstStyle/>
          <a:p>
            <a:r>
              <a:rPr lang="en-US" dirty="0" smtClean="0"/>
              <a:t>Green Grid</a:t>
            </a:r>
            <a:br>
              <a:rPr lang="en-US" dirty="0" smtClean="0"/>
            </a:br>
            <a:r>
              <a:rPr lang="en-US" dirty="0" smtClean="0"/>
              <a:t>(Green Computing Consortium)</a:t>
            </a:r>
            <a:endParaRPr lang="en-US" dirty="0"/>
          </a:p>
        </p:txBody>
      </p:sp>
    </p:spTree>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rmAutofit/>
          </a:bodyPr>
          <a:lstStyle/>
          <a:p>
            <a:r>
              <a:rPr lang="en-US" b="1" dirty="0" smtClean="0"/>
              <a:t>PUE</a:t>
            </a:r>
            <a:r>
              <a:rPr lang="en-US" dirty="0" smtClean="0"/>
              <a:t>: Power Usage Effectiveness</a:t>
            </a:r>
            <a:endParaRPr lang="en-US" dirty="0"/>
          </a:p>
        </p:txBody>
      </p:sp>
      <p:sp>
        <p:nvSpPr>
          <p:cNvPr id="3" name="Rectangle 2"/>
          <p:cNvSpPr/>
          <p:nvPr/>
        </p:nvSpPr>
        <p:spPr>
          <a:xfrm>
            <a:off x="0" y="6581001"/>
            <a:ext cx="9144000" cy="276999"/>
          </a:xfrm>
          <a:prstGeom prst="rect">
            <a:avLst/>
          </a:prstGeom>
        </p:spPr>
        <p:txBody>
          <a:bodyPr wrap="square">
            <a:spAutoFit/>
          </a:bodyPr>
          <a:lstStyle/>
          <a:p>
            <a:pPr algn="r"/>
            <a:r>
              <a:rPr lang="en-US" sz="1200" dirty="0" smtClean="0"/>
              <a:t>http://www.thegreengrid.org/Global/Content/white-papers/The-Green-Grid-Data-Center-Power-Efficiency-Metrics-PUE-and-DCiE</a:t>
            </a:r>
            <a:endParaRPr lang="en-US" sz="1200"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i="1" dirty="0" smtClean="0">
                <a:latin typeface="Segoe UI" pitchFamily="34" charset="0"/>
              </a:rPr>
              <a:t>Is cloud computing for stupid people?!</a:t>
            </a:r>
            <a:endParaRPr lang="en-US" sz="3200" i="1" dirty="0">
              <a:latin typeface="Segoe UI" pitchFamily="34" charset="0"/>
            </a:endParaRPr>
          </a:p>
        </p:txBody>
      </p:sp>
      <p:pic>
        <p:nvPicPr>
          <p:cNvPr id="5" name="Picture 3"/>
          <p:cNvPicPr>
            <a:picLocks noChangeAspect="1" noChangeArrowheads="1"/>
          </p:cNvPicPr>
          <p:nvPr/>
        </p:nvPicPr>
        <p:blipFill>
          <a:blip r:embed="rId3" cstate="print"/>
          <a:srcRect/>
          <a:stretch>
            <a:fillRect/>
          </a:stretch>
        </p:blipFill>
        <p:spPr bwMode="auto">
          <a:xfrm>
            <a:off x="2743200" y="1371600"/>
            <a:ext cx="3588001" cy="3582556"/>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http://cloudcomputing.sys-con.com/node/692407</a:t>
            </a:r>
          </a:p>
        </p:txBody>
      </p:sp>
    </p:spTree>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95600"/>
            <a:ext cx="9144000" cy="1143000"/>
          </a:xfrm>
        </p:spPr>
        <p:txBody>
          <a:bodyPr>
            <a:normAutofit fontScale="90000"/>
          </a:bodyPr>
          <a:lstStyle/>
          <a:p>
            <a:r>
              <a:rPr lang="en-US" dirty="0" smtClean="0"/>
              <a:t>The ratio of total energy consumption (servers + cooling) to 'useful' energy consumption (servers only). </a:t>
            </a:r>
            <a:endParaRPr lang="en-US" dirty="0"/>
          </a:p>
        </p:txBody>
      </p:sp>
      <p:sp>
        <p:nvSpPr>
          <p:cNvPr id="3" name="Rectangle 2"/>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http://it.toolbox.com/wiki/index.php/Power_Usage_Effectiveness_%28PUE%29</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A typical enterprise-level data center is thought to have a PUE of </a:t>
            </a:r>
            <a:r>
              <a:rPr lang="en-US" b="1" dirty="0" smtClean="0"/>
              <a:t>2.0</a:t>
            </a:r>
            <a:r>
              <a:rPr lang="en-US" dirty="0" smtClean="0"/>
              <a:t> or greater </a:t>
            </a:r>
            <a:endParaRPr lang="en-US" dirty="0"/>
          </a:p>
        </p:txBody>
      </p:sp>
      <p:sp>
        <p:nvSpPr>
          <p:cNvPr id="3" name="Rectangle 2"/>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http://it.toolbox.com/wiki/index.php/Power_Usage_Effectiveness_%28PUE%29</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This means that for every watt of IT power, an additional watt is used to cool and distribute power to the IT equipment</a:t>
            </a:r>
            <a:endParaRPr lang="en-US" dirty="0"/>
          </a:p>
        </p:txBody>
      </p:sp>
      <p:sp>
        <p:nvSpPr>
          <p:cNvPr id="3" name="Rectangle 2"/>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http://it.toolbox.com/wiki/index.php/Power_Usage_Effectiveness_%28PUE%29</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95600"/>
            <a:ext cx="9144000" cy="1143000"/>
          </a:xfrm>
        </p:spPr>
        <p:txBody>
          <a:bodyPr>
            <a:noAutofit/>
          </a:bodyPr>
          <a:lstStyle/>
          <a:p>
            <a:r>
              <a:rPr lang="en-US" sz="4000" dirty="0" smtClean="0"/>
              <a:t>Our prediction is that the Chicago data center will deliver an average PUE of </a:t>
            </a:r>
            <a:r>
              <a:rPr lang="en-US" sz="4000" b="1" dirty="0" smtClean="0"/>
              <a:t>1.22</a:t>
            </a:r>
            <a:r>
              <a:rPr lang="en-US" sz="4000" dirty="0" smtClean="0"/>
              <a:t> </a:t>
            </a:r>
            <a:endParaRPr lang="en-US" sz="4000" dirty="0"/>
          </a:p>
        </p:txBody>
      </p:sp>
      <p:sp>
        <p:nvSpPr>
          <p:cNvPr id="4" name="Rectangle 3"/>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http://www.greenm3.com/2008/10/microsoft-blog.html</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13"/>
          <p:cNvGrpSpPr>
            <a:grpSpLocks/>
          </p:cNvGrpSpPr>
          <p:nvPr/>
        </p:nvGrpSpPr>
        <p:grpSpPr bwMode="auto">
          <a:xfrm>
            <a:off x="1905000" y="1447800"/>
            <a:ext cx="5213615" cy="3987271"/>
            <a:chOff x="284163" y="152400"/>
            <a:chExt cx="8555037" cy="6553200"/>
          </a:xfrm>
        </p:grpSpPr>
        <p:cxnSp>
          <p:nvCxnSpPr>
            <p:cNvPr id="5" name="Straight Connector 4"/>
            <p:cNvCxnSpPr/>
            <p:nvPr/>
          </p:nvCxnSpPr>
          <p:spPr>
            <a:xfrm>
              <a:off x="436117" y="1980946"/>
              <a:ext cx="3885693" cy="1904646"/>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6200000" flipH="1">
              <a:off x="2113316" y="1067110"/>
              <a:ext cx="3733193" cy="1903773"/>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Picture 4"/>
            <p:cNvPicPr>
              <a:picLocks noChangeAspect="1" noChangeArrowheads="1"/>
            </p:cNvPicPr>
            <p:nvPr/>
          </p:nvPicPr>
          <p:blipFill>
            <a:blip r:embed="rId3" cstate="print"/>
            <a:srcRect/>
            <a:stretch>
              <a:fillRect/>
            </a:stretch>
          </p:blipFill>
          <p:spPr bwMode="auto">
            <a:xfrm>
              <a:off x="5160963" y="228600"/>
              <a:ext cx="3678237" cy="2247900"/>
            </a:xfrm>
            <a:prstGeom prst="rect">
              <a:avLst/>
            </a:prstGeom>
            <a:noFill/>
            <a:ln w="9525">
              <a:noFill/>
              <a:miter lim="800000"/>
              <a:headEnd/>
              <a:tailEnd/>
            </a:ln>
          </p:spPr>
        </p:pic>
        <p:cxnSp>
          <p:nvCxnSpPr>
            <p:cNvPr id="8" name="Straight Connector 7"/>
            <p:cNvCxnSpPr/>
            <p:nvPr/>
          </p:nvCxnSpPr>
          <p:spPr>
            <a:xfrm rot="5400000">
              <a:off x="4322824" y="3046515"/>
              <a:ext cx="1448053" cy="230102"/>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flipV="1">
              <a:off x="5617765" y="2437540"/>
              <a:ext cx="3199727" cy="1448053"/>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5"/>
            <p:cNvPicPr>
              <a:picLocks noChangeAspect="1" noChangeArrowheads="1"/>
            </p:cNvPicPr>
            <p:nvPr/>
          </p:nvPicPr>
          <p:blipFill>
            <a:blip r:embed="rId4" cstate="print"/>
            <a:srcRect/>
            <a:stretch>
              <a:fillRect/>
            </a:stretch>
          </p:blipFill>
          <p:spPr bwMode="auto">
            <a:xfrm>
              <a:off x="442913" y="152400"/>
              <a:ext cx="2611437" cy="1828800"/>
            </a:xfrm>
            <a:prstGeom prst="rect">
              <a:avLst/>
            </a:prstGeom>
            <a:noFill/>
            <a:ln w="9525">
              <a:noFill/>
              <a:miter lim="800000"/>
              <a:headEnd/>
              <a:tailEnd/>
            </a:ln>
          </p:spPr>
        </p:pic>
        <p:cxnSp>
          <p:nvCxnSpPr>
            <p:cNvPr id="11" name="Straight Connector 10"/>
            <p:cNvCxnSpPr/>
            <p:nvPr/>
          </p:nvCxnSpPr>
          <p:spPr>
            <a:xfrm rot="5400000" flipH="1" flipV="1">
              <a:off x="2466079" y="4773769"/>
              <a:ext cx="2361239" cy="1350224"/>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05871" y="4268261"/>
              <a:ext cx="3484099" cy="532693"/>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noChangeArrowheads="1"/>
            </p:cNvPicPr>
            <p:nvPr/>
          </p:nvPicPr>
          <p:blipFill>
            <a:blip r:embed="rId5" cstate="print"/>
            <a:srcRect/>
            <a:stretch>
              <a:fillRect/>
            </a:stretch>
          </p:blipFill>
          <p:spPr bwMode="auto">
            <a:xfrm>
              <a:off x="284163" y="4786313"/>
              <a:ext cx="2728912" cy="1919287"/>
            </a:xfrm>
            <a:prstGeom prst="rect">
              <a:avLst/>
            </a:prstGeom>
            <a:noFill/>
            <a:ln w="9525">
              <a:noFill/>
              <a:miter lim="800000"/>
              <a:headEnd/>
              <a:tailEnd/>
            </a:ln>
          </p:spPr>
        </p:pic>
      </p:grpSp>
      <p:sp>
        <p:nvSpPr>
          <p:cNvPr id="14" name="Rectangle 15"/>
          <p:cNvSpPr>
            <a:spLocks noChangeArrowheads="1"/>
          </p:cNvSpPr>
          <p:nvPr/>
        </p:nvSpPr>
        <p:spPr bwMode="auto">
          <a:xfrm>
            <a:off x="0" y="6411728"/>
            <a:ext cx="9143999" cy="446272"/>
          </a:xfrm>
          <a:prstGeom prst="rect">
            <a:avLst/>
          </a:prstGeom>
          <a:noFill/>
          <a:ln w="9525">
            <a:noFill/>
            <a:miter lim="800000"/>
            <a:headEnd/>
            <a:tailEnd/>
          </a:ln>
        </p:spPr>
        <p:txBody>
          <a:bodyPr wrap="square" lIns="76197" tIns="38098" rIns="76197" bIns="38098">
            <a:spAutoFit/>
          </a:bodyPr>
          <a:lstStyle/>
          <a:p>
            <a:pPr algn="r" defTabSz="914099">
              <a:buNone/>
            </a:pPr>
            <a:r>
              <a:rPr lang="en-US" sz="1200" dirty="0"/>
              <a:t>http://download.microsoft.com/download/a/7/b/a7b72ab1-ca17-4589-923a-83b0ff57be6d/Energy-Efficiency-Best-Practices-in-Microsoft-Data-Center-Operations-CeBIT.doc</a:t>
            </a:r>
          </a:p>
        </p:txBody>
      </p:sp>
      <p:sp>
        <p:nvSpPr>
          <p:cNvPr id="15" name="Rounded Rectangle 14"/>
          <p:cNvSpPr/>
          <p:nvPr/>
        </p:nvSpPr>
        <p:spPr bwMode="auto">
          <a:xfrm>
            <a:off x="4041510" y="3257392"/>
            <a:ext cx="1365648" cy="461855"/>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
                <a:srgbClr val="FFCC00"/>
              </a:buClr>
              <a:buSzTx/>
              <a:buFontTx/>
              <a:buChar char="•"/>
              <a:tabLst/>
            </a:pPr>
            <a:endPara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 name="Rounded Rectangle 15"/>
          <p:cNvSpPr/>
          <p:nvPr/>
        </p:nvSpPr>
        <p:spPr bwMode="auto">
          <a:xfrm>
            <a:off x="3402709" y="3041493"/>
            <a:ext cx="2194950" cy="1126488"/>
          </a:xfrm>
          <a:prstGeom prst="roundRect">
            <a:avLst/>
          </a:prstGeom>
          <a:solidFill>
            <a:schemeClr val="tx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
                <a:srgbClr val="FFCC00"/>
              </a:buClr>
              <a:buSzTx/>
              <a:buFontTx/>
              <a:buChar char="•"/>
              <a:tabLst/>
            </a:pPr>
            <a:endPara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 name="TextBox 16"/>
          <p:cNvSpPr txBox="1"/>
          <p:nvPr/>
        </p:nvSpPr>
        <p:spPr>
          <a:xfrm>
            <a:off x="3593209" y="3257392"/>
            <a:ext cx="1813949" cy="584775"/>
          </a:xfrm>
          <a:prstGeom prst="rect">
            <a:avLst/>
          </a:prstGeom>
          <a:noFill/>
        </p:spPr>
        <p:txBody>
          <a:bodyPr wrap="square" rtlCol="0">
            <a:spAutoFit/>
          </a:bodyPr>
          <a:lstStyle/>
          <a:p>
            <a:pPr algn="ctr">
              <a:buNone/>
            </a:pPr>
            <a:r>
              <a:rPr lang="en-US" sz="3200" dirty="0" smtClean="0">
                <a:solidFill>
                  <a:schemeClr val="bg2"/>
                </a:solidFill>
                <a:effectLst/>
              </a:rPr>
              <a:t>SCRY</a:t>
            </a:r>
            <a:endParaRPr lang="en-US" sz="3200" dirty="0">
              <a:solidFill>
                <a:schemeClr val="bg2"/>
              </a:solidFill>
              <a:effectLst/>
            </a:endParaRPr>
          </a:p>
        </p:txBody>
      </p:sp>
    </p:spTree>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5"/>
          <p:cNvSpPr>
            <a:spLocks noChangeArrowheads="1"/>
          </p:cNvSpPr>
          <p:nvPr/>
        </p:nvSpPr>
        <p:spPr bwMode="auto">
          <a:xfrm>
            <a:off x="0" y="6411728"/>
            <a:ext cx="9143999" cy="446272"/>
          </a:xfrm>
          <a:prstGeom prst="rect">
            <a:avLst/>
          </a:prstGeom>
          <a:noFill/>
          <a:ln w="9525">
            <a:noFill/>
            <a:miter lim="800000"/>
            <a:headEnd/>
            <a:tailEnd/>
          </a:ln>
        </p:spPr>
        <p:txBody>
          <a:bodyPr wrap="square" lIns="76197" tIns="38098" rIns="76197" bIns="38098">
            <a:spAutoFit/>
          </a:bodyPr>
          <a:lstStyle/>
          <a:p>
            <a:pPr algn="r" defTabSz="914099">
              <a:buNone/>
            </a:pPr>
            <a:r>
              <a:rPr lang="en-US" sz="1200" dirty="0"/>
              <a:t>http://download.microsoft.com/download/a/7/b/a7b72ab1-ca17-4589-923a-83b0ff57be6d/Energy-Efficiency-Best-Practices-in-Microsoft-Data-Center-Operations-CeBIT.doc</a:t>
            </a:r>
          </a:p>
        </p:txBody>
      </p:sp>
      <p:pic>
        <p:nvPicPr>
          <p:cNvPr id="19" name="Picture 6"/>
          <p:cNvPicPr>
            <a:picLocks noChangeAspect="1" noChangeArrowheads="1"/>
          </p:cNvPicPr>
          <p:nvPr/>
        </p:nvPicPr>
        <p:blipFill>
          <a:blip r:embed="rId3" cstate="print"/>
          <a:srcRect/>
          <a:stretch>
            <a:fillRect/>
          </a:stretch>
        </p:blipFill>
        <p:spPr bwMode="auto">
          <a:xfrm>
            <a:off x="2362200" y="1676400"/>
            <a:ext cx="4550833" cy="3565260"/>
          </a:xfrm>
          <a:prstGeom prst="rect">
            <a:avLst/>
          </a:prstGeom>
          <a:noFill/>
          <a:ln w="57150">
            <a:solidFill>
              <a:schemeClr val="bg2"/>
            </a:solidFill>
            <a:miter lim="800000"/>
            <a:headEnd/>
            <a:tailEnd/>
          </a:ln>
        </p:spPr>
      </p:pic>
      <p:sp>
        <p:nvSpPr>
          <p:cNvPr id="20" name="TextBox 6"/>
          <p:cNvSpPr txBox="1">
            <a:spLocks noChangeArrowheads="1"/>
          </p:cNvSpPr>
          <p:nvPr/>
        </p:nvSpPr>
        <p:spPr bwMode="auto">
          <a:xfrm>
            <a:off x="3411692" y="3103991"/>
            <a:ext cx="2781525" cy="307773"/>
          </a:xfrm>
          <a:prstGeom prst="rect">
            <a:avLst/>
          </a:prstGeom>
          <a:noFill/>
          <a:ln w="9525">
            <a:noFill/>
            <a:miter lim="800000"/>
            <a:headEnd/>
            <a:tailEnd/>
          </a:ln>
        </p:spPr>
        <p:txBody>
          <a:bodyPr wrap="none" lIns="76197" tIns="38098" rIns="76197" bIns="38098">
            <a:spAutoFit/>
          </a:bodyPr>
          <a:lstStyle/>
          <a:p>
            <a:pPr>
              <a:buNone/>
            </a:pPr>
            <a:r>
              <a:rPr lang="en-US" sz="1500" dirty="0">
                <a:solidFill>
                  <a:srgbClr val="FF0000"/>
                </a:solidFill>
                <a:effectLst/>
                <a:latin typeface="Segoe UI" pitchFamily="34" charset="0"/>
              </a:rPr>
              <a:t>22% improvement over 3 years</a:t>
            </a:r>
          </a:p>
        </p:txBody>
      </p:sp>
      <p:sp>
        <p:nvSpPr>
          <p:cNvPr id="22" name="TextBox 21"/>
          <p:cNvSpPr txBox="1"/>
          <p:nvPr/>
        </p:nvSpPr>
        <p:spPr>
          <a:xfrm>
            <a:off x="3843425" y="1724632"/>
            <a:ext cx="1497526" cy="369332"/>
          </a:xfrm>
          <a:prstGeom prst="rect">
            <a:avLst/>
          </a:prstGeom>
          <a:noFill/>
        </p:spPr>
        <p:txBody>
          <a:bodyPr wrap="none" rtlCol="0">
            <a:spAutoFit/>
          </a:bodyPr>
          <a:lstStyle/>
          <a:p>
            <a:pPr>
              <a:buNone/>
            </a:pPr>
            <a:r>
              <a:rPr lang="en-US" dirty="0" smtClean="0">
                <a:latin typeface="Segoe UI" pitchFamily="34" charset="0"/>
              </a:rPr>
              <a:t>Generation 1</a:t>
            </a:r>
          </a:p>
        </p:txBody>
      </p:sp>
    </p:spTree>
  </p:cSld>
  <p:clrMapOvr>
    <a:masterClrMapping/>
  </p:clrMapOvr>
  <p:transition>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5"/>
          <p:cNvSpPr>
            <a:spLocks noChangeArrowheads="1"/>
          </p:cNvSpPr>
          <p:nvPr/>
        </p:nvSpPr>
        <p:spPr bwMode="auto">
          <a:xfrm>
            <a:off x="0" y="6411728"/>
            <a:ext cx="9143999" cy="446272"/>
          </a:xfrm>
          <a:prstGeom prst="rect">
            <a:avLst/>
          </a:prstGeom>
          <a:noFill/>
          <a:ln w="9525">
            <a:noFill/>
            <a:miter lim="800000"/>
            <a:headEnd/>
            <a:tailEnd/>
          </a:ln>
        </p:spPr>
        <p:txBody>
          <a:bodyPr wrap="square" lIns="76197" tIns="38098" rIns="76197" bIns="38098">
            <a:spAutoFit/>
          </a:bodyPr>
          <a:lstStyle/>
          <a:p>
            <a:pPr algn="r" defTabSz="914099">
              <a:buNone/>
            </a:pPr>
            <a:r>
              <a:rPr lang="en-US" sz="1200" dirty="0"/>
              <a:t>http://download.microsoft.com/download/a/7/b/a7b72ab1-ca17-4589-923a-83b0ff57be6d/Energy-Efficiency-Best-Practices-in-Microsoft-Data-Center-Operations-CeBIT.doc</a:t>
            </a:r>
          </a:p>
        </p:txBody>
      </p:sp>
      <p:graphicFrame>
        <p:nvGraphicFramePr>
          <p:cNvPr id="18" name="Chart 17"/>
          <p:cNvGraphicFramePr/>
          <p:nvPr/>
        </p:nvGraphicFramePr>
        <p:xfrm>
          <a:off x="2664884" y="1676400"/>
          <a:ext cx="3354916" cy="3469508"/>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7"/>
          <p:cNvSpPr txBox="1">
            <a:spLocks noChangeArrowheads="1"/>
          </p:cNvSpPr>
          <p:nvPr/>
        </p:nvSpPr>
        <p:spPr bwMode="auto">
          <a:xfrm>
            <a:off x="3275640" y="3841850"/>
            <a:ext cx="2360083" cy="538605"/>
          </a:xfrm>
          <a:prstGeom prst="rect">
            <a:avLst/>
          </a:prstGeom>
          <a:noFill/>
          <a:ln w="9525">
            <a:noFill/>
            <a:miter lim="800000"/>
            <a:headEnd/>
            <a:tailEnd/>
          </a:ln>
        </p:spPr>
        <p:txBody>
          <a:bodyPr lIns="76197" tIns="38098" rIns="76197" bIns="38098">
            <a:spAutoFit/>
          </a:bodyPr>
          <a:lstStyle/>
          <a:p>
            <a:pPr>
              <a:buNone/>
            </a:pPr>
            <a:r>
              <a:rPr lang="en-US" sz="1500" dirty="0">
                <a:solidFill>
                  <a:srgbClr val="FF0000"/>
                </a:solidFill>
                <a:effectLst/>
                <a:latin typeface="Segoe UI" pitchFamily="34" charset="0"/>
              </a:rPr>
              <a:t>Follows </a:t>
            </a:r>
          </a:p>
          <a:p>
            <a:pPr>
              <a:buNone/>
            </a:pPr>
            <a:r>
              <a:rPr lang="en-US" sz="1500" dirty="0">
                <a:solidFill>
                  <a:srgbClr val="FF0000"/>
                </a:solidFill>
                <a:effectLst/>
                <a:latin typeface="Segoe UI" pitchFamily="34" charset="0"/>
              </a:rPr>
              <a:t>Moore’s Law</a:t>
            </a:r>
          </a:p>
        </p:txBody>
      </p:sp>
    </p:spTree>
  </p:cSld>
  <p:clrMapOvr>
    <a:masterClrMapping/>
  </p:clrMapOvr>
  <p:transition>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0" y="4953000"/>
            <a:ext cx="9143999" cy="1754326"/>
          </a:xfrm>
          <a:prstGeom prst="rect">
            <a:avLst/>
          </a:prstGeom>
        </p:spPr>
        <p:txBody>
          <a:bodyPr wrap="square">
            <a:spAutoFit/>
          </a:bodyPr>
          <a:lstStyle/>
          <a:p>
            <a:pPr algn="ctr"/>
            <a:r>
              <a:rPr lang="en-US" sz="3600" dirty="0" smtClean="0">
                <a:latin typeface="Segoe UI" pitchFamily="34" charset="0"/>
              </a:rPr>
              <a:t>Jim can barely keep his eyes open.</a:t>
            </a:r>
          </a:p>
          <a:p>
            <a:pPr algn="ctr"/>
            <a:r>
              <a:rPr lang="en-US" sz="3600" dirty="0" smtClean="0">
                <a:latin typeface="Segoe UI" pitchFamily="34" charset="0"/>
              </a:rPr>
              <a:t>Why is this important to him?  </a:t>
            </a:r>
          </a:p>
          <a:p>
            <a:pPr algn="ctr"/>
            <a:r>
              <a:rPr lang="en-US" sz="3600" dirty="0" smtClean="0">
                <a:latin typeface="Segoe UI" pitchFamily="34" charset="0"/>
              </a:rPr>
              <a:t>He’s not running a cloud data center…</a:t>
            </a:r>
            <a:endParaRPr lang="en-US" sz="3600" dirty="0">
              <a:latin typeface="Segoe UI" pitchFamily="34" charset="0"/>
            </a:endParaRPr>
          </a:p>
        </p:txBody>
      </p:sp>
      <p:pic>
        <p:nvPicPr>
          <p:cNvPr id="4" name="Picture 3" descr="iStock_000005528313Large.jpg"/>
          <p:cNvPicPr>
            <a:picLocks noChangeAspect="1"/>
          </p:cNvPicPr>
          <p:nvPr/>
        </p:nvPicPr>
        <p:blipFill>
          <a:blip r:embed="rId4" cstate="print"/>
          <a:srcRect/>
          <a:stretch>
            <a:fillRect/>
          </a:stretch>
        </p:blipFill>
        <p:spPr>
          <a:xfrm>
            <a:off x="3276600" y="990600"/>
            <a:ext cx="2590800" cy="3429000"/>
          </a:xfrm>
          <a:prstGeom prst="rect">
            <a:avLst/>
          </a:prstGeom>
        </p:spPr>
      </p:pic>
      <p:pic>
        <p:nvPicPr>
          <p:cNvPr id="6" name="Picture 5" descr="iStock_000005528313Large.jpg"/>
          <p:cNvPicPr>
            <a:picLocks noChangeAspect="1"/>
          </p:cNvPicPr>
          <p:nvPr/>
        </p:nvPicPr>
        <p:blipFill>
          <a:blip r:embed="rId5" cstate="print"/>
          <a:srcRect/>
          <a:stretch>
            <a:fillRect/>
          </a:stretch>
        </p:blipFill>
        <p:spPr>
          <a:xfrm>
            <a:off x="3276600" y="990600"/>
            <a:ext cx="2582184" cy="3429000"/>
          </a:xfrm>
          <a:prstGeom prst="rect">
            <a:avLst/>
          </a:prstGeom>
        </p:spPr>
      </p:pic>
    </p:spTree>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b="1" dirty="0" smtClean="0"/>
              <a:t>True</a:t>
            </a:r>
            <a:r>
              <a:rPr lang="en-US" dirty="0" smtClean="0"/>
              <a:t>; but running applications in the cloud means that Jim “inherits” the green profile (PUE) of that datacenter</a:t>
            </a:r>
            <a:endParaRPr lang="en-US" dirty="0"/>
          </a:p>
        </p:txBody>
      </p:sp>
    </p:spTree>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May be of little consequence now, but what happens in 5, 10, 15 years time when regulations get stricter about PUE?</a:t>
            </a:r>
            <a:endParaRPr 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3200" dirty="0" smtClean="0">
              <a:solidFill>
                <a:prstClr val="black"/>
              </a:solidFill>
              <a:latin typeface="Segoe UI" pitchFamily="34" charset="0"/>
            </a:endParaRPr>
          </a:p>
          <a:p>
            <a:pPr algn="ctr"/>
            <a:r>
              <a:rPr lang="en-US" sz="3200" dirty="0" smtClean="0">
                <a:solidFill>
                  <a:prstClr val="black"/>
                </a:solidFill>
                <a:latin typeface="Segoe UI" pitchFamily="34" charset="0"/>
              </a:rPr>
              <a:t>Help Jim “demystify” the cloud</a:t>
            </a:r>
            <a:endParaRPr lang="en-US" sz="3200" dirty="0">
              <a:solidFill>
                <a:prstClr val="black"/>
              </a:solidFill>
              <a:latin typeface="Segoe UI" pitchFamily="34" charset="0"/>
            </a:endParaRP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pic>
        <p:nvPicPr>
          <p:cNvPr id="4" name="Picture 3" descr="iStock_000005528313Large.jpg"/>
          <p:cNvPicPr>
            <a:picLocks noChangeAspect="1"/>
          </p:cNvPicPr>
          <p:nvPr/>
        </p:nvPicPr>
        <p:blipFill>
          <a:blip r:embed="rId4" cstate="print"/>
          <a:srcRect/>
          <a:stretch>
            <a:fillRect/>
          </a:stretch>
        </p:blipFill>
        <p:spPr>
          <a:xfrm>
            <a:off x="3253299" y="1280286"/>
            <a:ext cx="2628900" cy="3476624"/>
          </a:xfrm>
          <a:prstGeom prst="rect">
            <a:avLst/>
          </a:prstGeom>
        </p:spPr>
      </p:pic>
    </p:spTree>
  </p:cSld>
  <p:clrMapOvr>
    <a:masterClrMapping/>
  </p:clrMapOvr>
  <p:transition>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0" y="4953000"/>
            <a:ext cx="9143999" cy="646331"/>
          </a:xfrm>
          <a:prstGeom prst="rect">
            <a:avLst/>
          </a:prstGeom>
        </p:spPr>
        <p:txBody>
          <a:bodyPr wrap="square">
            <a:spAutoFit/>
          </a:bodyPr>
          <a:lstStyle/>
          <a:p>
            <a:pPr algn="ctr"/>
            <a:r>
              <a:rPr lang="en-US" sz="3600" dirty="0" smtClean="0">
                <a:latin typeface="Segoe UI" pitchFamily="34" charset="0"/>
              </a:rPr>
              <a:t>Fair point – good to know that you are on it</a:t>
            </a:r>
          </a:p>
        </p:txBody>
      </p:sp>
      <p:pic>
        <p:nvPicPr>
          <p:cNvPr id="4" name="Picture 3" descr="iStock_000005528313Large.jpg"/>
          <p:cNvPicPr>
            <a:picLocks noChangeAspect="1"/>
          </p:cNvPicPr>
          <p:nvPr/>
        </p:nvPicPr>
        <p:blipFill>
          <a:blip r:embed="rId4" cstate="print"/>
          <a:srcRect/>
          <a:stretch>
            <a:fillRect/>
          </a:stretch>
        </p:blipFill>
        <p:spPr>
          <a:xfrm>
            <a:off x="3276600" y="990600"/>
            <a:ext cx="2590800" cy="3429000"/>
          </a:xfrm>
          <a:prstGeom prst="rect">
            <a:avLst/>
          </a:prstGeom>
        </p:spPr>
      </p:pic>
      <p:pic>
        <p:nvPicPr>
          <p:cNvPr id="7" name="Picture 6" descr="iStock_000005528313Large.jpg"/>
          <p:cNvPicPr>
            <a:picLocks noChangeAspect="1"/>
          </p:cNvPicPr>
          <p:nvPr/>
        </p:nvPicPr>
        <p:blipFill>
          <a:blip r:embed="rId5" cstate="print"/>
          <a:srcRect/>
          <a:stretch>
            <a:fillRect/>
          </a:stretch>
        </p:blipFill>
        <p:spPr>
          <a:xfrm>
            <a:off x="3291840" y="1059180"/>
            <a:ext cx="2514600" cy="3352800"/>
          </a:xfrm>
          <a:prstGeom prst="rect">
            <a:avLst/>
          </a:prstGeom>
        </p:spPr>
      </p:pic>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0" y="4953000"/>
            <a:ext cx="9143999" cy="1754326"/>
          </a:xfrm>
          <a:prstGeom prst="rect">
            <a:avLst/>
          </a:prstGeom>
        </p:spPr>
        <p:txBody>
          <a:bodyPr wrap="square">
            <a:spAutoFit/>
          </a:bodyPr>
          <a:lstStyle/>
          <a:p>
            <a:pPr algn="ctr"/>
            <a:r>
              <a:rPr lang="en-US" sz="3600" dirty="0" smtClean="0">
                <a:latin typeface="Segoe UI" pitchFamily="34" charset="0"/>
              </a:rPr>
              <a:t>Talking about policy – what’s the deal with cloud computing when it comes to regulations?</a:t>
            </a:r>
          </a:p>
        </p:txBody>
      </p:sp>
      <p:pic>
        <p:nvPicPr>
          <p:cNvPr id="4" name="Picture 3" descr="iStock_000005528313Large.jpg"/>
          <p:cNvPicPr>
            <a:picLocks noChangeAspect="1"/>
          </p:cNvPicPr>
          <p:nvPr/>
        </p:nvPicPr>
        <p:blipFill>
          <a:blip r:embed="rId4" cstate="print"/>
          <a:srcRect/>
          <a:stretch>
            <a:fillRect/>
          </a:stretch>
        </p:blipFill>
        <p:spPr>
          <a:xfrm>
            <a:off x="3276600" y="990600"/>
            <a:ext cx="2590800" cy="3429000"/>
          </a:xfrm>
          <a:prstGeom prst="rect">
            <a:avLst/>
          </a:prstGeom>
        </p:spPr>
      </p:pic>
      <p:pic>
        <p:nvPicPr>
          <p:cNvPr id="7" name="Picture 6" descr="iStock_000005528313Large.jpg"/>
          <p:cNvPicPr>
            <a:picLocks noChangeAspect="1"/>
          </p:cNvPicPr>
          <p:nvPr/>
        </p:nvPicPr>
        <p:blipFill>
          <a:blip r:embed="rId5" cstate="print"/>
          <a:srcRect/>
          <a:stretch>
            <a:fillRect/>
          </a:stretch>
        </p:blipFill>
        <p:spPr>
          <a:xfrm>
            <a:off x="3276600" y="1066800"/>
            <a:ext cx="2590800" cy="3352800"/>
          </a:xfrm>
          <a:prstGeom prst="rect">
            <a:avLst/>
          </a:prstGeom>
        </p:spPr>
      </p:pic>
    </p:spTree>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…especially having your data stored in datacenters located outside your own country</a:t>
            </a:r>
            <a:endParaRPr lang="en-US" dirty="0"/>
          </a:p>
        </p:txBody>
      </p:sp>
    </p:spTree>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For example, would a non-US government entity trust data stored in a US datacenter?</a:t>
            </a:r>
            <a:endParaRPr lang="en-US" dirty="0"/>
          </a:p>
        </p:txBody>
      </p:sp>
    </p:spTree>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95600"/>
            <a:ext cx="9144000" cy="1143000"/>
          </a:xfrm>
        </p:spPr>
        <p:txBody>
          <a:bodyPr>
            <a:normAutofit fontScale="90000"/>
          </a:bodyPr>
          <a:lstStyle/>
          <a:p>
            <a:r>
              <a:rPr lang="en-US" dirty="0" smtClean="0"/>
              <a:t>Would </a:t>
            </a:r>
            <a:r>
              <a:rPr lang="en-US" b="1" dirty="0" smtClean="0"/>
              <a:t>you</a:t>
            </a:r>
            <a:r>
              <a:rPr lang="en-US" dirty="0" smtClean="0"/>
              <a:t> trust your data to be stored in a datacenter not in your home country?</a:t>
            </a:r>
            <a:endParaRPr lang="en-US" dirty="0"/>
          </a:p>
        </p:txBody>
      </p:sp>
    </p:spTree>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95600"/>
            <a:ext cx="9144000" cy="1143000"/>
          </a:xfrm>
        </p:spPr>
        <p:txBody>
          <a:bodyPr>
            <a:normAutofit fontScale="90000"/>
          </a:bodyPr>
          <a:lstStyle/>
          <a:p>
            <a:r>
              <a:rPr lang="en-US" dirty="0" smtClean="0"/>
              <a:t>Ironically, we have these issues today – they are just implicit</a:t>
            </a:r>
            <a:endParaRPr lang="en-US" dirty="0"/>
          </a:p>
        </p:txBody>
      </p:sp>
    </p:spTree>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90" name="Picture 6" descr="C:\Users\sguest\AppData\Local\Microsoft\Windows\Temporary Internet Files\Content.IE5\IAYRIXMB\MPj04389630000[1].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86200" y="2667000"/>
            <a:ext cx="1600200" cy="1600200"/>
          </a:xfrm>
          <a:prstGeom prst="rect">
            <a:avLst/>
          </a:prstGeom>
          <a:noFill/>
        </p:spPr>
      </p:pic>
      <p:grpSp>
        <p:nvGrpSpPr>
          <p:cNvPr id="33" name="Group 32"/>
          <p:cNvGrpSpPr/>
          <p:nvPr/>
        </p:nvGrpSpPr>
        <p:grpSpPr>
          <a:xfrm>
            <a:off x="304800" y="2438400"/>
            <a:ext cx="1673352" cy="2305110"/>
            <a:chOff x="304800" y="2438400"/>
            <a:chExt cx="1673352" cy="2305110"/>
          </a:xfrm>
        </p:grpSpPr>
        <p:pic>
          <p:nvPicPr>
            <p:cNvPr id="16387" name="Picture 3" descr="C:\Users\sguest\AppData\Local\Microsoft\Windows\Temporary Internet Files\Content.IE5\IAYRIXMB\MPj04410460000[1].jpg"/>
            <p:cNvPicPr>
              <a:picLocks noChangeAspect="1" noChangeArrowheads="1"/>
            </p:cNvPicPr>
            <p:nvPr/>
          </p:nvPicPr>
          <p:blipFill>
            <a:blip r:embed="rId4" cstate="print"/>
            <a:srcRect/>
            <a:stretch>
              <a:fillRect/>
            </a:stretch>
          </p:blipFill>
          <p:spPr bwMode="auto">
            <a:xfrm>
              <a:off x="304800" y="2438400"/>
              <a:ext cx="1673352" cy="1935371"/>
            </a:xfrm>
            <a:prstGeom prst="rect">
              <a:avLst/>
            </a:prstGeom>
            <a:ln>
              <a:noFill/>
            </a:ln>
            <a:effectLst>
              <a:outerShdw blurRad="292100" dist="139700" dir="2700000" algn="tl" rotWithShape="0">
                <a:srgbClr val="333333">
                  <a:alpha val="65000"/>
                </a:srgbClr>
              </a:outerShdw>
            </a:effectLst>
          </p:spPr>
        </p:pic>
        <p:sp>
          <p:nvSpPr>
            <p:cNvPr id="26" name="Rectangle 25"/>
            <p:cNvSpPr/>
            <p:nvPr/>
          </p:nvSpPr>
          <p:spPr>
            <a:xfrm>
              <a:off x="685800" y="4343400"/>
              <a:ext cx="896977" cy="400110"/>
            </a:xfrm>
            <a:prstGeom prst="rect">
              <a:avLst/>
            </a:prstGeom>
          </p:spPr>
          <p:txBody>
            <a:bodyPr wrap="none">
              <a:spAutoFit/>
            </a:bodyPr>
            <a:lstStyle/>
            <a:p>
              <a:r>
                <a:rPr lang="en-US" sz="2000" b="1" dirty="0" smtClean="0">
                  <a:latin typeface="Segoe UI" pitchFamily="34" charset="0"/>
                </a:rPr>
                <a:t>Pierre</a:t>
              </a:r>
              <a:endParaRPr lang="en-US" sz="2000" b="1" dirty="0">
                <a:latin typeface="Segoe UI" pitchFamily="34" charset="0"/>
              </a:endParaRPr>
            </a:p>
          </p:txBody>
        </p:sp>
      </p:grpSp>
      <p:grpSp>
        <p:nvGrpSpPr>
          <p:cNvPr id="34" name="Group 33"/>
          <p:cNvGrpSpPr/>
          <p:nvPr/>
        </p:nvGrpSpPr>
        <p:grpSpPr>
          <a:xfrm>
            <a:off x="327660" y="4903410"/>
            <a:ext cx="1676400" cy="1840290"/>
            <a:chOff x="327660" y="4903410"/>
            <a:chExt cx="1676400" cy="1840290"/>
          </a:xfrm>
        </p:grpSpPr>
        <p:grpSp>
          <p:nvGrpSpPr>
            <p:cNvPr id="22" name="Group 21"/>
            <p:cNvGrpSpPr/>
            <p:nvPr/>
          </p:nvGrpSpPr>
          <p:grpSpPr>
            <a:xfrm>
              <a:off x="327660" y="5143500"/>
              <a:ext cx="1676400" cy="1600200"/>
              <a:chOff x="320040" y="4724400"/>
              <a:chExt cx="1676400" cy="1600200"/>
            </a:xfrm>
          </p:grpSpPr>
          <p:sp>
            <p:nvSpPr>
              <p:cNvPr id="16" name="Rectangle 15"/>
              <p:cNvSpPr/>
              <p:nvPr/>
            </p:nvSpPr>
            <p:spPr>
              <a:xfrm>
                <a:off x="914400" y="4876800"/>
                <a:ext cx="4572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1" name="Picture 7" descr="C:\Users\sguest\AppData\Local\Microsoft\Windows\Temporary Internet Files\Content.IE5\IAYRIXMB\MPj04389630000[1].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0040" y="4724400"/>
                <a:ext cx="1676400" cy="1600200"/>
              </a:xfrm>
              <a:prstGeom prst="rect">
                <a:avLst/>
              </a:prstGeom>
              <a:noFill/>
            </p:spPr>
          </p:pic>
        </p:grpSp>
        <p:sp>
          <p:nvSpPr>
            <p:cNvPr id="27" name="Rectangle 26"/>
            <p:cNvSpPr/>
            <p:nvPr/>
          </p:nvSpPr>
          <p:spPr>
            <a:xfrm>
              <a:off x="632460" y="4903410"/>
              <a:ext cx="1049646" cy="369332"/>
            </a:xfrm>
            <a:prstGeom prst="rect">
              <a:avLst/>
            </a:prstGeom>
          </p:spPr>
          <p:txBody>
            <a:bodyPr wrap="none">
              <a:spAutoFit/>
            </a:bodyPr>
            <a:lstStyle/>
            <a:p>
              <a:r>
                <a:rPr lang="en-US" b="1" dirty="0" smtClean="0">
                  <a:latin typeface="Segoe UI" pitchFamily="34" charset="0"/>
                </a:rPr>
                <a:t>Lives in:</a:t>
              </a:r>
              <a:endParaRPr lang="en-US" b="1" dirty="0">
                <a:latin typeface="Segoe UI" pitchFamily="34" charset="0"/>
              </a:endParaRPr>
            </a:p>
          </p:txBody>
        </p:sp>
      </p:grpSp>
      <p:sp>
        <p:nvSpPr>
          <p:cNvPr id="28" name="Rectangle 27"/>
          <p:cNvSpPr/>
          <p:nvPr/>
        </p:nvSpPr>
        <p:spPr>
          <a:xfrm>
            <a:off x="2066756" y="3048000"/>
            <a:ext cx="1914563" cy="923330"/>
          </a:xfrm>
          <a:prstGeom prst="rect">
            <a:avLst/>
          </a:prstGeom>
        </p:spPr>
        <p:txBody>
          <a:bodyPr wrap="none">
            <a:spAutoFit/>
          </a:bodyPr>
          <a:lstStyle/>
          <a:p>
            <a:r>
              <a:rPr lang="en-US" b="1" dirty="0" smtClean="0">
                <a:latin typeface="Segoe UI" pitchFamily="34" charset="0"/>
              </a:rPr>
              <a:t>Takes his laptop</a:t>
            </a:r>
          </a:p>
          <a:p>
            <a:r>
              <a:rPr lang="en-US" b="1" dirty="0" smtClean="0">
                <a:latin typeface="Segoe UI" pitchFamily="34" charset="0"/>
              </a:rPr>
              <a:t>on a business</a:t>
            </a:r>
          </a:p>
          <a:p>
            <a:r>
              <a:rPr lang="en-US" b="1" dirty="0" smtClean="0">
                <a:latin typeface="Segoe UI" pitchFamily="34" charset="0"/>
              </a:rPr>
              <a:t>trip to:</a:t>
            </a:r>
            <a:endParaRPr lang="en-US" b="1" dirty="0">
              <a:latin typeface="Segoe UI" pitchFamily="34" charset="0"/>
            </a:endParaRPr>
          </a:p>
        </p:txBody>
      </p:sp>
      <p:grpSp>
        <p:nvGrpSpPr>
          <p:cNvPr id="35" name="Group 34"/>
          <p:cNvGrpSpPr/>
          <p:nvPr/>
        </p:nvGrpSpPr>
        <p:grpSpPr>
          <a:xfrm>
            <a:off x="5431904" y="838200"/>
            <a:ext cx="1861215" cy="2157984"/>
            <a:chOff x="5431904" y="838200"/>
            <a:chExt cx="1861215" cy="2157984"/>
          </a:xfrm>
        </p:grpSpPr>
        <p:grpSp>
          <p:nvGrpSpPr>
            <p:cNvPr id="25" name="Group 24"/>
            <p:cNvGrpSpPr/>
            <p:nvPr/>
          </p:nvGrpSpPr>
          <p:grpSpPr>
            <a:xfrm>
              <a:off x="5638800" y="1524000"/>
              <a:ext cx="1524000" cy="1472184"/>
              <a:chOff x="7010400" y="891540"/>
              <a:chExt cx="1524000" cy="1472184"/>
            </a:xfrm>
          </p:grpSpPr>
          <p:sp>
            <p:nvSpPr>
              <p:cNvPr id="18" name="Rectangle 17"/>
              <p:cNvSpPr/>
              <p:nvPr/>
            </p:nvSpPr>
            <p:spPr>
              <a:xfrm>
                <a:off x="7315200" y="1036320"/>
                <a:ext cx="8382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3" name="Picture 9" descr="C:\Users\sguest\AppData\Local\Microsoft\Windows\Temporary Internet Files\Content.IE5\IAYRIXMB\MPj04389630000[1].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010400" y="891540"/>
                <a:ext cx="1524000" cy="1472184"/>
              </a:xfrm>
              <a:prstGeom prst="rect">
                <a:avLst/>
              </a:prstGeom>
              <a:noFill/>
            </p:spPr>
          </p:pic>
        </p:grpSp>
        <p:sp>
          <p:nvSpPr>
            <p:cNvPr id="29" name="Rectangle 28"/>
            <p:cNvSpPr/>
            <p:nvPr/>
          </p:nvSpPr>
          <p:spPr>
            <a:xfrm>
              <a:off x="5431904" y="838200"/>
              <a:ext cx="1861215" cy="646331"/>
            </a:xfrm>
            <a:prstGeom prst="rect">
              <a:avLst/>
            </a:prstGeom>
          </p:spPr>
          <p:txBody>
            <a:bodyPr wrap="none">
              <a:spAutoFit/>
            </a:bodyPr>
            <a:lstStyle/>
            <a:p>
              <a:pPr algn="ctr"/>
              <a:r>
                <a:rPr lang="en-US" b="1" dirty="0" smtClean="0">
                  <a:latin typeface="Segoe UI" pitchFamily="34" charset="0"/>
                </a:rPr>
                <a:t>Accesses his</a:t>
              </a:r>
            </a:p>
            <a:p>
              <a:pPr algn="ctr"/>
              <a:r>
                <a:rPr lang="en-US" b="1" dirty="0" smtClean="0">
                  <a:latin typeface="Segoe UI" pitchFamily="34" charset="0"/>
                </a:rPr>
                <a:t>email stored in:</a:t>
              </a:r>
              <a:endParaRPr lang="en-US" b="1" dirty="0">
                <a:latin typeface="Segoe UI" pitchFamily="34" charset="0"/>
              </a:endParaRPr>
            </a:p>
          </p:txBody>
        </p:sp>
      </p:grpSp>
      <p:grpSp>
        <p:nvGrpSpPr>
          <p:cNvPr id="36" name="Group 35"/>
          <p:cNvGrpSpPr/>
          <p:nvPr/>
        </p:nvGrpSpPr>
        <p:grpSpPr>
          <a:xfrm>
            <a:off x="7132320" y="115669"/>
            <a:ext cx="1972720" cy="2139851"/>
            <a:chOff x="7132320" y="115669"/>
            <a:chExt cx="1972720" cy="2139851"/>
          </a:xfrm>
        </p:grpSpPr>
        <p:grpSp>
          <p:nvGrpSpPr>
            <p:cNvPr id="24" name="Group 23"/>
            <p:cNvGrpSpPr/>
            <p:nvPr/>
          </p:nvGrpSpPr>
          <p:grpSpPr>
            <a:xfrm>
              <a:off x="7299960" y="502920"/>
              <a:ext cx="1676400" cy="1752600"/>
              <a:chOff x="5105400" y="1371600"/>
              <a:chExt cx="1676400" cy="1752600"/>
            </a:xfrm>
          </p:grpSpPr>
          <p:sp>
            <p:nvSpPr>
              <p:cNvPr id="17" name="Rectangle 16"/>
              <p:cNvSpPr/>
              <p:nvPr/>
            </p:nvSpPr>
            <p:spPr>
              <a:xfrm>
                <a:off x="5699760" y="1684020"/>
                <a:ext cx="4572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7" name="Picture 13" descr="C:\Users\sguest\AppData\Local\Microsoft\Windows\Temporary Internet Files\Content.IE5\IAYRIXMB\MPj04389630000[1].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105400" y="1371600"/>
                <a:ext cx="1676400" cy="1752600"/>
              </a:xfrm>
              <a:prstGeom prst="rect">
                <a:avLst/>
              </a:prstGeom>
              <a:noFill/>
            </p:spPr>
          </p:pic>
        </p:grpSp>
        <p:sp>
          <p:nvSpPr>
            <p:cNvPr id="30" name="Rectangle 29"/>
            <p:cNvSpPr/>
            <p:nvPr/>
          </p:nvSpPr>
          <p:spPr>
            <a:xfrm>
              <a:off x="7132320" y="115669"/>
              <a:ext cx="1972720" cy="646331"/>
            </a:xfrm>
            <a:prstGeom prst="rect">
              <a:avLst/>
            </a:prstGeom>
          </p:spPr>
          <p:txBody>
            <a:bodyPr wrap="none">
              <a:spAutoFit/>
            </a:bodyPr>
            <a:lstStyle/>
            <a:p>
              <a:pPr algn="ctr"/>
              <a:r>
                <a:rPr lang="en-US" b="1" dirty="0" smtClean="0">
                  <a:latin typeface="Segoe UI" pitchFamily="34" charset="0"/>
                </a:rPr>
                <a:t>Through a cache</a:t>
              </a:r>
            </a:p>
            <a:p>
              <a:pPr algn="ctr"/>
              <a:r>
                <a:rPr lang="en-US" b="1" dirty="0" smtClean="0">
                  <a:latin typeface="Segoe UI" pitchFamily="34" charset="0"/>
                </a:rPr>
                <a:t>server in: </a:t>
              </a:r>
              <a:endParaRPr lang="en-US" b="1" dirty="0">
                <a:latin typeface="Segoe UI" pitchFamily="34" charset="0"/>
              </a:endParaRPr>
            </a:p>
          </p:txBody>
        </p:sp>
      </p:grpSp>
      <p:grpSp>
        <p:nvGrpSpPr>
          <p:cNvPr id="37" name="Group 36"/>
          <p:cNvGrpSpPr/>
          <p:nvPr/>
        </p:nvGrpSpPr>
        <p:grpSpPr>
          <a:xfrm>
            <a:off x="5368444" y="3535680"/>
            <a:ext cx="2060179" cy="2179320"/>
            <a:chOff x="5368444" y="3535680"/>
            <a:chExt cx="2060179" cy="2179320"/>
          </a:xfrm>
        </p:grpSpPr>
        <p:grpSp>
          <p:nvGrpSpPr>
            <p:cNvPr id="23" name="Group 22"/>
            <p:cNvGrpSpPr/>
            <p:nvPr/>
          </p:nvGrpSpPr>
          <p:grpSpPr>
            <a:xfrm>
              <a:off x="5562600" y="4191000"/>
              <a:ext cx="1676400" cy="1524000"/>
              <a:chOff x="5181600" y="3429000"/>
              <a:chExt cx="1676400" cy="1524000"/>
            </a:xfrm>
          </p:grpSpPr>
          <p:sp>
            <p:nvSpPr>
              <p:cNvPr id="19" name="Rectangle 18"/>
              <p:cNvSpPr/>
              <p:nvPr/>
            </p:nvSpPr>
            <p:spPr>
              <a:xfrm>
                <a:off x="5768340" y="3489960"/>
                <a:ext cx="4572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4" name="Picture 10" descr="C:\Users\sguest\AppData\Local\Microsoft\Windows\Temporary Internet Files\Content.IE5\IAYRIXMB\MPj04389630000[1].jp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5181600" y="3429000"/>
                <a:ext cx="1676400" cy="1524000"/>
              </a:xfrm>
              <a:prstGeom prst="rect">
                <a:avLst/>
              </a:prstGeom>
              <a:noFill/>
            </p:spPr>
          </p:pic>
        </p:grpSp>
        <p:sp>
          <p:nvSpPr>
            <p:cNvPr id="31" name="Rectangle 30"/>
            <p:cNvSpPr/>
            <p:nvPr/>
          </p:nvSpPr>
          <p:spPr>
            <a:xfrm>
              <a:off x="5368444" y="3535680"/>
              <a:ext cx="2060179" cy="646331"/>
            </a:xfrm>
            <a:prstGeom prst="rect">
              <a:avLst/>
            </a:prstGeom>
          </p:spPr>
          <p:txBody>
            <a:bodyPr wrap="none">
              <a:spAutoFit/>
            </a:bodyPr>
            <a:lstStyle/>
            <a:p>
              <a:pPr algn="ctr"/>
              <a:r>
                <a:rPr lang="en-US" b="1" dirty="0" smtClean="0">
                  <a:latin typeface="Segoe UI" pitchFamily="34" charset="0"/>
                </a:rPr>
                <a:t>Uses medical app</a:t>
              </a:r>
            </a:p>
            <a:p>
              <a:pPr algn="ctr"/>
              <a:r>
                <a:rPr lang="en-US" b="1" dirty="0" smtClean="0">
                  <a:latin typeface="Segoe UI" pitchFamily="34" charset="0"/>
                </a:rPr>
                <a:t>hosted in:</a:t>
              </a:r>
            </a:p>
          </p:txBody>
        </p:sp>
      </p:grpSp>
      <p:grpSp>
        <p:nvGrpSpPr>
          <p:cNvPr id="38" name="Group 37"/>
          <p:cNvGrpSpPr/>
          <p:nvPr/>
        </p:nvGrpSpPr>
        <p:grpSpPr>
          <a:xfrm>
            <a:off x="7046689" y="4565749"/>
            <a:ext cx="2141676" cy="2139851"/>
            <a:chOff x="7046689" y="4565749"/>
            <a:chExt cx="2141676" cy="2139851"/>
          </a:xfrm>
        </p:grpSpPr>
        <p:pic>
          <p:nvPicPr>
            <p:cNvPr id="16395" name="Picture 11" descr="C:\Users\sguest\AppData\Local\Microsoft\Windows\Temporary Internet Files\Content.IE5\IAYRIXMB\MPj04389630000[1].jp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7391400" y="5105400"/>
              <a:ext cx="1524000" cy="1600200"/>
            </a:xfrm>
            <a:prstGeom prst="rect">
              <a:avLst/>
            </a:prstGeom>
            <a:noFill/>
          </p:spPr>
        </p:pic>
        <p:sp>
          <p:nvSpPr>
            <p:cNvPr id="32" name="Rectangle 31"/>
            <p:cNvSpPr/>
            <p:nvPr/>
          </p:nvSpPr>
          <p:spPr>
            <a:xfrm>
              <a:off x="7046689" y="4565749"/>
              <a:ext cx="2141676" cy="646331"/>
            </a:xfrm>
            <a:prstGeom prst="rect">
              <a:avLst/>
            </a:prstGeom>
          </p:spPr>
          <p:txBody>
            <a:bodyPr wrap="none">
              <a:spAutoFit/>
            </a:bodyPr>
            <a:lstStyle/>
            <a:p>
              <a:pPr algn="ctr"/>
              <a:r>
                <a:rPr lang="en-US" b="1" dirty="0" smtClean="0">
                  <a:latin typeface="Segoe UI" pitchFamily="34" charset="0"/>
                </a:rPr>
                <a:t>Recently updated </a:t>
              </a:r>
            </a:p>
            <a:p>
              <a:pPr algn="ctr"/>
              <a:r>
                <a:rPr lang="en-US" b="1" dirty="0" smtClean="0">
                  <a:latin typeface="Segoe UI" pitchFamily="34" charset="0"/>
                </a:rPr>
                <a:t>by a team in:</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fade">
                                      <p:cBhvr>
                                        <p:cTn id="17" dur="500"/>
                                        <p:tgtEl>
                                          <p:spTgt spid="1639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Two solutions:</a:t>
            </a:r>
            <a:endParaRPr lang="en-US" dirty="0"/>
          </a:p>
        </p:txBody>
      </p:sp>
    </p:spTree>
  </p:cSld>
  <p:clrMapOvr>
    <a:masterClrMapping/>
  </p:clrMapOvr>
  <p:transition>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Vendors build datacenters in each and every country</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solidFill>
                  <a:prstClr val="black"/>
                </a:solidFill>
                <a:latin typeface="Segoe UI" pitchFamily="34" charset="0"/>
              </a:rPr>
              <a:t>Help him understand </a:t>
            </a:r>
            <a:r>
              <a:rPr lang="en-US" sz="3200" b="1" dirty="0" smtClean="0">
                <a:solidFill>
                  <a:prstClr val="black"/>
                </a:solidFill>
                <a:latin typeface="Segoe UI" pitchFamily="34" charset="0"/>
              </a:rPr>
              <a:t>the terminology</a:t>
            </a:r>
            <a:endParaRPr lang="en-US" sz="3200" dirty="0">
              <a:solidFill>
                <a:prstClr val="black"/>
              </a:solidFill>
              <a:latin typeface="Segoe UI" pitchFamily="34" charset="0"/>
            </a:endParaRP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pic>
        <p:nvPicPr>
          <p:cNvPr id="4" name="Picture 3" descr="iStock_000005528313Large.jpg"/>
          <p:cNvPicPr>
            <a:picLocks noChangeAspect="1"/>
          </p:cNvPicPr>
          <p:nvPr/>
        </p:nvPicPr>
        <p:blipFill>
          <a:blip r:embed="rId4" cstate="print"/>
          <a:srcRect/>
          <a:stretch>
            <a:fillRect/>
          </a:stretch>
        </p:blipFill>
        <p:spPr>
          <a:xfrm>
            <a:off x="3253299" y="1280286"/>
            <a:ext cx="2628900" cy="3476624"/>
          </a:xfrm>
          <a:prstGeom prst="rect">
            <a:avLst/>
          </a:prstGeom>
        </p:spPr>
      </p:pic>
    </p:spTree>
  </p:cSld>
  <p:clrMapOvr>
    <a:masterClrMapping/>
  </p:clrMapOvr>
  <p:transition>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There is cultural change of accepting access to data across foreign borders</a:t>
            </a:r>
            <a:endParaRPr lang="en-US" dirty="0"/>
          </a:p>
        </p:txBody>
      </p:sp>
    </p:spTree>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Do you remember online banking 15 years ago?</a:t>
            </a:r>
            <a:endParaRPr lang="en-US" dirty="0"/>
          </a:p>
        </p:txBody>
      </p:sp>
      <p:pic>
        <p:nvPicPr>
          <p:cNvPr id="103425" name="Picture 1"/>
          <p:cNvPicPr>
            <a:picLocks noChangeAspect="1" noChangeArrowheads="1"/>
          </p:cNvPicPr>
          <p:nvPr/>
        </p:nvPicPr>
        <p:blipFill>
          <a:blip r:embed="rId3" cstate="print"/>
          <a:srcRect/>
          <a:stretch>
            <a:fillRect/>
          </a:stretch>
        </p:blipFill>
        <p:spPr bwMode="auto">
          <a:xfrm>
            <a:off x="2362200" y="1048483"/>
            <a:ext cx="4554067" cy="3904517"/>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http://findarticles.com/p/articles/mi_m0EIN/is_1995_June_21/ai_17104850/?tag=untagged</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 name="Picture 2"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So, assuming Jim’s data could be stored overseas what does security look like?</a:t>
            </a:r>
          </a:p>
        </p:txBody>
      </p:sp>
      <p:pic>
        <p:nvPicPr>
          <p:cNvPr id="5" name="Picture 4" descr="iStock_000005528313Large.jpg"/>
          <p:cNvPicPr>
            <a:picLocks noChangeAspect="1"/>
          </p:cNvPicPr>
          <p:nvPr/>
        </p:nvPicPr>
        <p:blipFill>
          <a:blip r:embed="rId4" cstate="print"/>
          <a:srcRect/>
          <a:stretch>
            <a:fillRect/>
          </a:stretch>
        </p:blipFill>
        <p:spPr>
          <a:xfrm>
            <a:off x="3276600" y="990600"/>
            <a:ext cx="2590800" cy="3429000"/>
          </a:xfrm>
          <a:prstGeom prst="rect">
            <a:avLst/>
          </a:prstGeom>
        </p:spPr>
      </p:pic>
      <p:pic>
        <p:nvPicPr>
          <p:cNvPr id="7" name="Picture 6" descr="iStock_000005528313Large.jpg"/>
          <p:cNvPicPr>
            <a:picLocks noChangeAspect="1"/>
          </p:cNvPicPr>
          <p:nvPr/>
        </p:nvPicPr>
        <p:blipFill>
          <a:blip r:embed="rId5" cstate="print"/>
          <a:srcRect/>
          <a:stretch>
            <a:fillRect/>
          </a:stretch>
        </p:blipFill>
        <p:spPr>
          <a:xfrm>
            <a:off x="3276600" y="990600"/>
            <a:ext cx="2590800" cy="3429000"/>
          </a:xfrm>
          <a:prstGeom prst="rect">
            <a:avLst/>
          </a:prstGeom>
        </p:spPr>
      </p:pic>
    </p:spTree>
  </p:cSld>
  <p:clrMapOvr>
    <a:masterClrMapping/>
  </p:clrMapOvr>
  <p:transition>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Two aspects: Physical and Electronic</a:t>
            </a:r>
            <a:endParaRPr lang="en-US" dirty="0"/>
          </a:p>
        </p:txBody>
      </p:sp>
    </p:spTree>
  </p:cSld>
  <p:clrMapOvr>
    <a:masterClrMapping/>
  </p:clrMapOvr>
  <p:transition>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Physical is the easier one</a:t>
            </a:r>
            <a:endParaRPr lang="en-US" dirty="0"/>
          </a:p>
        </p:txBody>
      </p:sp>
    </p:spTree>
  </p:cSld>
  <p:clrMapOvr>
    <a:masterClrMapping/>
  </p:clrMapOvr>
  <p:transition>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Security guys outside the datacenter</a:t>
            </a:r>
            <a:endParaRPr lang="en-US" dirty="0"/>
          </a:p>
        </p:txBody>
      </p:sp>
      <p:pic>
        <p:nvPicPr>
          <p:cNvPr id="99330" name="Picture 2" descr="http://www.rtl2.de/images/trailer/1_policeacademy7_detail.png"/>
          <p:cNvPicPr>
            <a:picLocks noChangeAspect="1" noChangeArrowheads="1"/>
          </p:cNvPicPr>
          <p:nvPr/>
        </p:nvPicPr>
        <p:blipFill>
          <a:blip r:embed="rId3" cstate="print"/>
          <a:srcRect/>
          <a:stretch>
            <a:fillRect/>
          </a:stretch>
        </p:blipFill>
        <p:spPr bwMode="auto">
          <a:xfrm>
            <a:off x="1143000" y="1066800"/>
            <a:ext cx="6790933" cy="3261113"/>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0" y="6596241"/>
            <a:ext cx="9144000" cy="276999"/>
          </a:xfrm>
          <a:prstGeom prst="rect">
            <a:avLst/>
          </a:prstGeom>
        </p:spPr>
        <p:txBody>
          <a:bodyPr wrap="square">
            <a:spAutoFit/>
          </a:bodyPr>
          <a:lstStyle/>
          <a:p>
            <a:pPr algn="r"/>
            <a:r>
              <a:rPr lang="en-US" sz="1200" dirty="0" smtClean="0">
                <a:latin typeface="Segoe UI" pitchFamily="34" charset="0"/>
              </a:rPr>
              <a:t>http://www.rtl2.de/images/trailer/1_policeacademy7_detail.png</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Biometric devices on datacenter </a:t>
            </a:r>
            <a:r>
              <a:rPr lang="en-US" dirty="0" err="1" smtClean="0"/>
              <a:t>colos</a:t>
            </a:r>
            <a:endParaRPr lang="en-US" dirty="0"/>
          </a:p>
        </p:txBody>
      </p:sp>
      <p:pic>
        <p:nvPicPr>
          <p:cNvPr id="98306" name="Picture 2" descr="http://www.aspwebhosting.com/images/datacenter/layer3.jpg"/>
          <p:cNvPicPr>
            <a:picLocks noChangeAspect="1" noChangeArrowheads="1"/>
          </p:cNvPicPr>
          <p:nvPr/>
        </p:nvPicPr>
        <p:blipFill>
          <a:blip r:embed="rId3" cstate="print"/>
          <a:srcRect/>
          <a:stretch>
            <a:fillRect/>
          </a:stretch>
        </p:blipFill>
        <p:spPr bwMode="auto">
          <a:xfrm>
            <a:off x="3048000" y="762000"/>
            <a:ext cx="3143964" cy="4194049"/>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76200" y="6596241"/>
            <a:ext cx="9220200" cy="276999"/>
          </a:xfrm>
          <a:prstGeom prst="rect">
            <a:avLst/>
          </a:prstGeom>
        </p:spPr>
        <p:txBody>
          <a:bodyPr wrap="square">
            <a:spAutoFit/>
          </a:bodyPr>
          <a:lstStyle/>
          <a:p>
            <a:pPr algn="r"/>
            <a:r>
              <a:rPr lang="en-US" sz="1200" dirty="0" smtClean="0">
                <a:latin typeface="Segoe UI" pitchFamily="34" charset="0"/>
              </a:rPr>
              <a:t>http://www.aspwebhosting.com/datacenter.htm</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Cages around most sensitive equipment</a:t>
            </a:r>
            <a:endParaRPr lang="en-US" dirty="0"/>
          </a:p>
        </p:txBody>
      </p:sp>
      <p:pic>
        <p:nvPicPr>
          <p:cNvPr id="248834" name="Picture 2" descr="http://www.aspwebhosting.com/images/datacenter/cageview.jpg"/>
          <p:cNvPicPr>
            <a:picLocks noChangeAspect="1" noChangeArrowheads="1"/>
          </p:cNvPicPr>
          <p:nvPr/>
        </p:nvPicPr>
        <p:blipFill>
          <a:blip r:embed="rId3" cstate="print"/>
          <a:srcRect/>
          <a:stretch>
            <a:fillRect/>
          </a:stretch>
        </p:blipFill>
        <p:spPr bwMode="auto">
          <a:xfrm>
            <a:off x="2286000" y="990600"/>
            <a:ext cx="4229100" cy="3907689"/>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6200" y="6596241"/>
            <a:ext cx="9220200" cy="276999"/>
          </a:xfrm>
          <a:prstGeom prst="rect">
            <a:avLst/>
          </a:prstGeom>
        </p:spPr>
        <p:txBody>
          <a:bodyPr wrap="square">
            <a:spAutoFit/>
          </a:bodyPr>
          <a:lstStyle/>
          <a:p>
            <a:pPr algn="r"/>
            <a:r>
              <a:rPr lang="en-US" sz="1200" dirty="0" smtClean="0">
                <a:latin typeface="Segoe UI" pitchFamily="34" charset="0"/>
              </a:rPr>
              <a:t>http://www.aspwebhosting.com/datacenter.htm</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95600"/>
            <a:ext cx="9144000" cy="1143000"/>
          </a:xfrm>
        </p:spPr>
        <p:txBody>
          <a:bodyPr>
            <a:normAutofit/>
          </a:bodyPr>
          <a:lstStyle/>
          <a:p>
            <a:r>
              <a:rPr lang="en-US" dirty="0" smtClean="0"/>
              <a:t>Security of the data itself </a:t>
            </a:r>
            <a:endParaRPr 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solidFill>
                  <a:prstClr val="black"/>
                </a:solidFill>
                <a:latin typeface="Segoe UI" pitchFamily="34" charset="0"/>
              </a:rPr>
              <a:t>Show Jim </a:t>
            </a:r>
            <a:r>
              <a:rPr lang="en-US" sz="3200" b="1" dirty="0" smtClean="0">
                <a:solidFill>
                  <a:prstClr val="black"/>
                </a:solidFill>
                <a:latin typeface="Segoe UI" pitchFamily="34" charset="0"/>
              </a:rPr>
              <a:t>what applications </a:t>
            </a:r>
            <a:r>
              <a:rPr lang="en-US" sz="3200" dirty="0" smtClean="0">
                <a:solidFill>
                  <a:prstClr val="black"/>
                </a:solidFill>
                <a:latin typeface="Segoe UI" pitchFamily="34" charset="0"/>
              </a:rPr>
              <a:t>make sense in the cloud, and why</a:t>
            </a:r>
            <a:endParaRPr lang="en-US" sz="3200" dirty="0">
              <a:solidFill>
                <a:prstClr val="black"/>
              </a:solidFill>
              <a:latin typeface="Segoe UI" pitchFamily="34" charset="0"/>
            </a:endParaRP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pic>
        <p:nvPicPr>
          <p:cNvPr id="4" name="Picture 3" descr="iStock_000005528313Large.jpg"/>
          <p:cNvPicPr>
            <a:picLocks noChangeAspect="1"/>
          </p:cNvPicPr>
          <p:nvPr/>
        </p:nvPicPr>
        <p:blipFill>
          <a:blip r:embed="rId4" cstate="print"/>
          <a:srcRect/>
          <a:stretch>
            <a:fillRect/>
          </a:stretch>
        </p:blipFill>
        <p:spPr>
          <a:xfrm>
            <a:off x="3253299" y="1280286"/>
            <a:ext cx="2628900" cy="3476624"/>
          </a:xfrm>
          <a:prstGeom prst="rect">
            <a:avLst/>
          </a:prstGeom>
        </p:spPr>
      </p:pic>
    </p:spTree>
  </p:cSld>
  <p:clrMapOvr>
    <a:masterClrMapping/>
  </p:clrMapOvr>
  <p:transition>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Relatively easy to implement – i.e. encrypt with PK and move to cloud, decrypt with </a:t>
            </a:r>
            <a:r>
              <a:rPr lang="en-US" dirty="0" err="1" smtClean="0"/>
              <a:t>pK</a:t>
            </a:r>
            <a:r>
              <a:rPr lang="en-US" dirty="0" smtClean="0"/>
              <a:t> when need be</a:t>
            </a:r>
            <a:endParaRPr lang="en-US" dirty="0"/>
          </a:p>
        </p:txBody>
      </p:sp>
      <p:sp>
        <p:nvSpPr>
          <p:cNvPr id="3" name="Rounded Rectangle 2"/>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6" name="Can 5"/>
          <p:cNvSpPr/>
          <p:nvPr/>
        </p:nvSpPr>
        <p:spPr>
          <a:xfrm>
            <a:off x="2743200" y="15240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7" name="Folded Corner 6"/>
          <p:cNvSpPr/>
          <p:nvPr/>
        </p:nvSpPr>
        <p:spPr>
          <a:xfrm>
            <a:off x="3505200" y="1600200"/>
            <a:ext cx="533400" cy="5334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PK</a:t>
            </a:r>
            <a:endParaRPr lang="en-US" dirty="0"/>
          </a:p>
        </p:txBody>
      </p:sp>
      <p:cxnSp>
        <p:nvCxnSpPr>
          <p:cNvPr id="9" name="Straight Arrow Connector 8"/>
          <p:cNvCxnSpPr/>
          <p:nvPr/>
        </p:nvCxnSpPr>
        <p:spPr>
          <a:xfrm>
            <a:off x="4114800" y="1859280"/>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5" name="Can 14"/>
          <p:cNvSpPr/>
          <p:nvPr/>
        </p:nvSpPr>
        <p:spPr>
          <a:xfrm>
            <a:off x="8001000" y="1828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PK{Data}</a:t>
            </a:r>
            <a:endParaRPr lang="en-US" sz="1100" dirty="0"/>
          </a:p>
        </p:txBody>
      </p:sp>
      <p:cxnSp>
        <p:nvCxnSpPr>
          <p:cNvPr id="17" name="Straight Arrow Connector 16"/>
          <p:cNvCxnSpPr/>
          <p:nvPr/>
        </p:nvCxnSpPr>
        <p:spPr>
          <a:xfrm flipH="1">
            <a:off x="4114800" y="2665412"/>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8" name="Folded Corner 17"/>
          <p:cNvSpPr/>
          <p:nvPr/>
        </p:nvSpPr>
        <p:spPr>
          <a:xfrm>
            <a:off x="3505200" y="2362200"/>
            <a:ext cx="533400" cy="5334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pK</a:t>
            </a:r>
            <a:endParaRPr lang="en-US" dirty="0"/>
          </a:p>
        </p:txBody>
      </p:sp>
      <p:sp>
        <p:nvSpPr>
          <p:cNvPr id="19" name="Can 18"/>
          <p:cNvSpPr/>
          <p:nvPr/>
        </p:nvSpPr>
        <p:spPr>
          <a:xfrm>
            <a:off x="2743200" y="22860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Tree>
  </p:cSld>
  <p:clrMapOvr>
    <a:masterClrMapping/>
  </p:clrMapOvr>
  <p:transition>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n 12"/>
          <p:cNvSpPr/>
          <p:nvPr/>
        </p:nvSpPr>
        <p:spPr>
          <a:xfrm>
            <a:off x="2743200" y="2743200"/>
            <a:ext cx="685800" cy="304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Hash</a:t>
            </a:r>
            <a:endParaRPr lang="en-US" dirty="0"/>
          </a:p>
        </p:txBody>
      </p:sp>
      <p:sp>
        <p:nvSpPr>
          <p:cNvPr id="14" name="Can 13"/>
          <p:cNvSpPr/>
          <p:nvPr/>
        </p:nvSpPr>
        <p:spPr>
          <a:xfrm>
            <a:off x="2743200" y="2286000"/>
            <a:ext cx="685800" cy="4572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Validate integrity, sign with </a:t>
            </a:r>
            <a:r>
              <a:rPr lang="en-US" dirty="0" err="1" smtClean="0"/>
              <a:t>pK</a:t>
            </a:r>
            <a:r>
              <a:rPr lang="en-US" dirty="0" smtClean="0"/>
              <a:t> and validate by decrypting hash with PK</a:t>
            </a:r>
            <a:endParaRPr lang="en-US" dirty="0"/>
          </a:p>
        </p:txBody>
      </p:sp>
      <p:sp>
        <p:nvSpPr>
          <p:cNvPr id="3" name="Rounded Rectangle 2"/>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6" name="Folded Corner 5"/>
          <p:cNvSpPr/>
          <p:nvPr/>
        </p:nvSpPr>
        <p:spPr>
          <a:xfrm>
            <a:off x="3505200" y="1981200"/>
            <a:ext cx="533400" cy="3048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pK</a:t>
            </a:r>
            <a:endParaRPr lang="en-US" dirty="0"/>
          </a:p>
        </p:txBody>
      </p:sp>
      <p:cxnSp>
        <p:nvCxnSpPr>
          <p:cNvPr id="7" name="Straight Arrow Connector 6"/>
          <p:cNvCxnSpPr/>
          <p:nvPr/>
        </p:nvCxnSpPr>
        <p:spPr>
          <a:xfrm>
            <a:off x="4114800" y="1859280"/>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9" name="Straight Arrow Connector 8"/>
          <p:cNvCxnSpPr/>
          <p:nvPr/>
        </p:nvCxnSpPr>
        <p:spPr>
          <a:xfrm flipH="1">
            <a:off x="4114800" y="2665412"/>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0" name="Folded Corner 9"/>
          <p:cNvSpPr/>
          <p:nvPr/>
        </p:nvSpPr>
        <p:spPr>
          <a:xfrm>
            <a:off x="3505200" y="2796540"/>
            <a:ext cx="533400" cy="2286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PK</a:t>
            </a:r>
            <a:endParaRPr lang="en-US" dirty="0"/>
          </a:p>
        </p:txBody>
      </p:sp>
      <p:sp>
        <p:nvSpPr>
          <p:cNvPr id="12" name="Can 11"/>
          <p:cNvSpPr/>
          <p:nvPr/>
        </p:nvSpPr>
        <p:spPr>
          <a:xfrm>
            <a:off x="2743200" y="1981200"/>
            <a:ext cx="685800" cy="304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Hash</a:t>
            </a:r>
            <a:endParaRPr lang="en-US" dirty="0"/>
          </a:p>
        </p:txBody>
      </p:sp>
      <p:sp>
        <p:nvSpPr>
          <p:cNvPr id="5" name="Can 4"/>
          <p:cNvSpPr/>
          <p:nvPr/>
        </p:nvSpPr>
        <p:spPr>
          <a:xfrm>
            <a:off x="2743200" y="1524000"/>
            <a:ext cx="685800" cy="4572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16" name="Can 15"/>
          <p:cNvSpPr/>
          <p:nvPr/>
        </p:nvSpPr>
        <p:spPr>
          <a:xfrm>
            <a:off x="7924800" y="2286000"/>
            <a:ext cx="685800" cy="304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err="1" smtClean="0"/>
              <a:t>pK</a:t>
            </a:r>
            <a:r>
              <a:rPr lang="en-US" sz="1050" dirty="0" smtClean="0"/>
              <a:t>{Hash}</a:t>
            </a:r>
            <a:endParaRPr lang="en-US" sz="1050" dirty="0"/>
          </a:p>
        </p:txBody>
      </p:sp>
      <p:sp>
        <p:nvSpPr>
          <p:cNvPr id="17" name="Can 16"/>
          <p:cNvSpPr/>
          <p:nvPr/>
        </p:nvSpPr>
        <p:spPr>
          <a:xfrm>
            <a:off x="7924800" y="1828800"/>
            <a:ext cx="685800" cy="4572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Tree>
  </p:cSld>
  <p:clrMapOvr>
    <a:masterClrMapping/>
  </p:clrMapOvr>
  <p:transition>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This is relatively secure, but…</a:t>
            </a:r>
            <a:endParaRPr lang="en-US" dirty="0"/>
          </a:p>
        </p:txBody>
      </p:sp>
    </p:spTree>
  </p:cSld>
  <p:clrMapOvr>
    <a:masterClrMapping/>
  </p:clrMapOvr>
  <p:transition>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How does the vendor backup the data (without the key, difficult to know what has changed)</a:t>
            </a:r>
            <a:endParaRPr lang="en-US" dirty="0"/>
          </a:p>
        </p:txBody>
      </p:sp>
      <p:sp>
        <p:nvSpPr>
          <p:cNvPr id="3" name="Rounded Rectangle 2"/>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5" name="Can 4"/>
          <p:cNvSpPr/>
          <p:nvPr/>
        </p:nvSpPr>
        <p:spPr>
          <a:xfrm>
            <a:off x="2743200" y="15240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6" name="Folded Corner 5"/>
          <p:cNvSpPr/>
          <p:nvPr/>
        </p:nvSpPr>
        <p:spPr>
          <a:xfrm>
            <a:off x="3505200" y="1600200"/>
            <a:ext cx="533400" cy="5334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PK</a:t>
            </a:r>
            <a:endParaRPr lang="en-US" dirty="0"/>
          </a:p>
        </p:txBody>
      </p:sp>
      <p:cxnSp>
        <p:nvCxnSpPr>
          <p:cNvPr id="7" name="Straight Arrow Connector 6"/>
          <p:cNvCxnSpPr/>
          <p:nvPr/>
        </p:nvCxnSpPr>
        <p:spPr>
          <a:xfrm>
            <a:off x="4114800" y="1859280"/>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8" name="Can 7"/>
          <p:cNvSpPr/>
          <p:nvPr/>
        </p:nvSpPr>
        <p:spPr>
          <a:xfrm>
            <a:off x="8001000" y="1828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PK{Data}</a:t>
            </a:r>
            <a:endParaRPr lang="en-US" sz="1100" dirty="0"/>
          </a:p>
        </p:txBody>
      </p:sp>
      <p:cxnSp>
        <p:nvCxnSpPr>
          <p:cNvPr id="9" name="Straight Arrow Connector 8"/>
          <p:cNvCxnSpPr/>
          <p:nvPr/>
        </p:nvCxnSpPr>
        <p:spPr>
          <a:xfrm flipH="1">
            <a:off x="4114800" y="2665412"/>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0" name="Folded Corner 9"/>
          <p:cNvSpPr/>
          <p:nvPr/>
        </p:nvSpPr>
        <p:spPr>
          <a:xfrm>
            <a:off x="3505200" y="2362200"/>
            <a:ext cx="533400" cy="5334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pK</a:t>
            </a:r>
            <a:endParaRPr lang="en-US" dirty="0"/>
          </a:p>
        </p:txBody>
      </p:sp>
      <p:sp>
        <p:nvSpPr>
          <p:cNvPr id="11" name="Can 10"/>
          <p:cNvSpPr/>
          <p:nvPr/>
        </p:nvSpPr>
        <p:spPr>
          <a:xfrm>
            <a:off x="2743200" y="22860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12" name="Cloud Callout 11"/>
          <p:cNvSpPr/>
          <p:nvPr/>
        </p:nvSpPr>
        <p:spPr>
          <a:xfrm>
            <a:off x="7239000" y="2819400"/>
            <a:ext cx="1676400" cy="1143000"/>
          </a:xfrm>
          <a:prstGeom prst="cloudCallout">
            <a:avLst>
              <a:gd name="adj1" fmla="val -43106"/>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What’s changed?</a:t>
            </a:r>
            <a:endParaRPr lang="en-US" dirty="0"/>
          </a:p>
        </p:txBody>
      </p:sp>
    </p:spTree>
  </p:cSld>
  <p:clrMapOvr>
    <a:masterClrMapping/>
  </p:clrMapOvr>
  <p:transition>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How do you create a service that can search cryptographic data?</a:t>
            </a:r>
            <a:endParaRPr lang="en-US" dirty="0"/>
          </a:p>
        </p:txBody>
      </p:sp>
      <p:sp>
        <p:nvSpPr>
          <p:cNvPr id="3" name="Rounded Rectangle 2"/>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5" name="Can 4"/>
          <p:cNvSpPr/>
          <p:nvPr/>
        </p:nvSpPr>
        <p:spPr>
          <a:xfrm>
            <a:off x="2743200" y="15240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6" name="Folded Corner 5"/>
          <p:cNvSpPr/>
          <p:nvPr/>
        </p:nvSpPr>
        <p:spPr>
          <a:xfrm>
            <a:off x="3505200" y="1600200"/>
            <a:ext cx="533400" cy="5334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PK</a:t>
            </a:r>
            <a:endParaRPr lang="en-US" dirty="0"/>
          </a:p>
        </p:txBody>
      </p:sp>
      <p:cxnSp>
        <p:nvCxnSpPr>
          <p:cNvPr id="7" name="Straight Arrow Connector 6"/>
          <p:cNvCxnSpPr/>
          <p:nvPr/>
        </p:nvCxnSpPr>
        <p:spPr>
          <a:xfrm>
            <a:off x="4114800" y="1859280"/>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8" name="Can 7"/>
          <p:cNvSpPr/>
          <p:nvPr/>
        </p:nvSpPr>
        <p:spPr>
          <a:xfrm>
            <a:off x="8001000" y="1828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PK{Data}</a:t>
            </a:r>
            <a:endParaRPr lang="en-US" sz="1100" dirty="0"/>
          </a:p>
        </p:txBody>
      </p:sp>
      <p:cxnSp>
        <p:nvCxnSpPr>
          <p:cNvPr id="9" name="Straight Arrow Connector 8"/>
          <p:cNvCxnSpPr/>
          <p:nvPr/>
        </p:nvCxnSpPr>
        <p:spPr>
          <a:xfrm flipH="1">
            <a:off x="4114800" y="2665412"/>
            <a:ext cx="16002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0" name="Folded Corner 9"/>
          <p:cNvSpPr/>
          <p:nvPr/>
        </p:nvSpPr>
        <p:spPr>
          <a:xfrm>
            <a:off x="3505200" y="2362200"/>
            <a:ext cx="533400" cy="533400"/>
          </a:xfrm>
          <a:prstGeom prst="foldedCorner">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pK</a:t>
            </a:r>
            <a:endParaRPr lang="en-US" dirty="0"/>
          </a:p>
        </p:txBody>
      </p:sp>
      <p:sp>
        <p:nvSpPr>
          <p:cNvPr id="11" name="Can 10"/>
          <p:cNvSpPr/>
          <p:nvPr/>
        </p:nvSpPr>
        <p:spPr>
          <a:xfrm>
            <a:off x="2743200" y="22860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Data</a:t>
            </a:r>
            <a:endParaRPr lang="en-US" dirty="0"/>
          </a:p>
        </p:txBody>
      </p:sp>
      <p:sp>
        <p:nvSpPr>
          <p:cNvPr id="12" name="Cloud Callout 11"/>
          <p:cNvSpPr/>
          <p:nvPr/>
        </p:nvSpPr>
        <p:spPr>
          <a:xfrm>
            <a:off x="7239000" y="2819400"/>
            <a:ext cx="1676400" cy="1143000"/>
          </a:xfrm>
          <a:prstGeom prst="cloudCallout">
            <a:avLst>
              <a:gd name="adj1" fmla="val -43106"/>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How can I search this?</a:t>
            </a:r>
            <a:endParaRPr lang="en-US" dirty="0"/>
          </a:p>
        </p:txBody>
      </p:sp>
    </p:spTree>
  </p:cSld>
  <p:clrMapOvr>
    <a:masterClrMapping/>
  </p:clrMapOvr>
  <p:transition>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 name="Picture 2"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Jim understands that it’s less about trusting the security of data in the cloud…</a:t>
            </a:r>
          </a:p>
        </p:txBody>
      </p:sp>
      <p:pic>
        <p:nvPicPr>
          <p:cNvPr id="7" name="Picture 6" descr="iStock_000005528313Large.jpg"/>
          <p:cNvPicPr>
            <a:picLocks noChangeAspect="1"/>
          </p:cNvPicPr>
          <p:nvPr/>
        </p:nvPicPr>
        <p:blipFill>
          <a:blip r:embed="rId4" cstate="print"/>
          <a:srcRect/>
          <a:stretch>
            <a:fillRect/>
          </a:stretch>
        </p:blipFill>
        <p:spPr>
          <a:xfrm>
            <a:off x="327660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 name="Picture 2"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…but more about understanding the use cases of accessing that secure data</a:t>
            </a:r>
          </a:p>
        </p:txBody>
      </p:sp>
      <p:pic>
        <p:nvPicPr>
          <p:cNvPr id="5" name="Picture 4" descr="iStock_000005528313Large.jpg"/>
          <p:cNvPicPr>
            <a:picLocks noChangeAspect="1"/>
          </p:cNvPicPr>
          <p:nvPr/>
        </p:nvPicPr>
        <p:blipFill>
          <a:blip r:embed="rId4" cstate="print"/>
          <a:srcRect/>
          <a:stretch>
            <a:fillRect/>
          </a:stretch>
        </p:blipFill>
        <p:spPr>
          <a:xfrm>
            <a:off x="327660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 name="Picture 2"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Related to security, how about the identity of Jim’s users?</a:t>
            </a:r>
          </a:p>
        </p:txBody>
      </p:sp>
      <p:pic>
        <p:nvPicPr>
          <p:cNvPr id="6" name="Picture 5" descr="iStock_000005528313Large.jpg"/>
          <p:cNvPicPr>
            <a:picLocks noChangeAspect="1"/>
          </p:cNvPicPr>
          <p:nvPr/>
        </p:nvPicPr>
        <p:blipFill>
          <a:blip r:embed="rId4" cstate="print"/>
          <a:srcRect/>
          <a:stretch>
            <a:fillRect/>
          </a:stretch>
        </p:blipFill>
        <p:spPr>
          <a:xfrm>
            <a:off x="327660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 name="Picture 2"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He’s still suffering from the SSO project that he started 5 years ago…</a:t>
            </a:r>
          </a:p>
        </p:txBody>
      </p:sp>
      <p:pic>
        <p:nvPicPr>
          <p:cNvPr id="5" name="Picture 4" descr="iStock_000005528313Large.jpg"/>
          <p:cNvPicPr>
            <a:picLocks noChangeAspect="1"/>
          </p:cNvPicPr>
          <p:nvPr/>
        </p:nvPicPr>
        <p:blipFill>
          <a:blip r:embed="rId4" cstate="print"/>
          <a:srcRect/>
          <a:stretch>
            <a:fillRect/>
          </a:stretch>
        </p:blipFill>
        <p:spPr>
          <a:xfrm>
            <a:off x="3276600" y="990600"/>
            <a:ext cx="2596428" cy="3429000"/>
          </a:xfrm>
          <a:prstGeom prst="rect">
            <a:avLst/>
          </a:prstGeom>
        </p:spPr>
      </p:pic>
    </p:spTree>
  </p:cSld>
  <p:clrMapOvr>
    <a:masterClrMapping/>
  </p:clrMapOvr>
  <p:transition>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solidFill>
                  <a:prstClr val="black"/>
                </a:solidFill>
                <a:latin typeface="Segoe UI" pitchFamily="34" charset="0"/>
              </a:rPr>
              <a:t>Teach Jim the </a:t>
            </a:r>
            <a:r>
              <a:rPr lang="en-US" sz="3200" b="1" dirty="0" smtClean="0">
                <a:solidFill>
                  <a:prstClr val="black"/>
                </a:solidFill>
                <a:latin typeface="Segoe UI" pitchFamily="34" charset="0"/>
              </a:rPr>
              <a:t>important considerations </a:t>
            </a:r>
            <a:r>
              <a:rPr lang="en-US" sz="3200" dirty="0" smtClean="0">
                <a:solidFill>
                  <a:prstClr val="black"/>
                </a:solidFill>
                <a:latin typeface="Segoe UI" pitchFamily="34" charset="0"/>
              </a:rPr>
              <a:t>for moving to the cloud</a:t>
            </a:r>
            <a:endParaRPr lang="en-US" sz="3200" dirty="0">
              <a:solidFill>
                <a:prstClr val="black"/>
              </a:solidFill>
              <a:latin typeface="Segoe UI" pitchFamily="34" charset="0"/>
            </a:endParaRP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pic>
        <p:nvPicPr>
          <p:cNvPr id="4" name="Picture 3" descr="iStock_000005528313Large.jpg"/>
          <p:cNvPicPr>
            <a:picLocks noChangeAspect="1"/>
          </p:cNvPicPr>
          <p:nvPr/>
        </p:nvPicPr>
        <p:blipFill>
          <a:blip r:embed="rId4" cstate="print"/>
          <a:srcRect/>
          <a:stretch>
            <a:fillRect/>
          </a:stretch>
        </p:blipFill>
        <p:spPr>
          <a:xfrm>
            <a:off x="3253299" y="1280286"/>
            <a:ext cx="2628900" cy="3476624"/>
          </a:xfrm>
          <a:prstGeom prst="rect">
            <a:avLst/>
          </a:prstGeom>
        </p:spPr>
      </p:pic>
    </p:spTree>
  </p:cSld>
  <p:clrMapOvr>
    <a:masterClrMapping/>
  </p:clrMapOvr>
  <p:transition>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The vast majority of enterprise applications rely on knowing the identity of the user</a:t>
            </a:r>
            <a:endParaRPr lang="en-US" dirty="0"/>
          </a:p>
        </p:txBody>
      </p:sp>
    </p:spTree>
  </p:cSld>
  <p:clrMapOvr>
    <a:masterClrMapping/>
  </p:clrMapOvr>
  <p:transition>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On premise applications often have the luxury of being close to the identity store</a:t>
            </a:r>
            <a:endParaRPr lang="en-US" dirty="0"/>
          </a:p>
        </p:txBody>
      </p:sp>
      <p:sp>
        <p:nvSpPr>
          <p:cNvPr id="4" name="Rounded Rectangle 3"/>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5" name="Rounded Rectangle 4"/>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6" name="Rounded Rectangle 5"/>
          <p:cNvSpPr/>
          <p:nvPr/>
        </p:nvSpPr>
        <p:spPr>
          <a:xfrm>
            <a:off x="19812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12" name="Can 11"/>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4" name="Straight Arrow Connector 13"/>
          <p:cNvCxnSpPr/>
          <p:nvPr/>
        </p:nvCxnSpPr>
        <p:spPr>
          <a:xfrm rot="10800000">
            <a:off x="1447800" y="32004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16" name="Straight Arrow Connector 15"/>
          <p:cNvCxnSpPr/>
          <p:nvPr/>
        </p:nvCxnSpPr>
        <p:spPr>
          <a:xfrm rot="10800000" flipH="1">
            <a:off x="1447800" y="34290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Tree>
  </p:cSld>
  <p:clrMapOvr>
    <a:masterClrMapping/>
  </p:clrMapOvr>
  <p:transition>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Things can get complicated if you transfer the application to the cloud…</a:t>
            </a:r>
            <a:endParaRPr lang="en-US" dirty="0"/>
          </a:p>
        </p:txBody>
      </p:sp>
      <p:sp>
        <p:nvSpPr>
          <p:cNvPr id="3" name="Rounded Rectangle 2"/>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5" name="Rounded Rectangle 4"/>
          <p:cNvSpPr/>
          <p:nvPr/>
        </p:nvSpPr>
        <p:spPr>
          <a:xfrm>
            <a:off x="57912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6" name="Can 5"/>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7" name="Straight Arrow Connector 6"/>
          <p:cNvCxnSpPr/>
          <p:nvPr/>
        </p:nvCxnSpPr>
        <p:spPr>
          <a:xfrm rot="10800000">
            <a:off x="1447800" y="3200400"/>
            <a:ext cx="434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8" name="Straight Arrow Connector 7"/>
          <p:cNvCxnSpPr/>
          <p:nvPr/>
        </p:nvCxnSpPr>
        <p:spPr>
          <a:xfrm flipV="1">
            <a:off x="1447800" y="3429000"/>
            <a:ext cx="434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pic>
        <p:nvPicPr>
          <p:cNvPr id="1027" name="Picture 3" descr="C:\Users\sguest\AppData\Local\Microsoft\Windows\Temporary Internet Files\Content.IE5\Q3KQFIYY\MCj04315900000[1].png"/>
          <p:cNvPicPr>
            <a:picLocks noChangeAspect="1" noChangeArrowheads="1"/>
          </p:cNvPicPr>
          <p:nvPr/>
        </p:nvPicPr>
        <p:blipFill>
          <a:blip r:embed="rId3" cstate="print"/>
          <a:srcRect/>
          <a:stretch>
            <a:fillRect/>
          </a:stretch>
        </p:blipFill>
        <p:spPr bwMode="auto">
          <a:xfrm>
            <a:off x="2743200" y="2743428"/>
            <a:ext cx="1142772" cy="1142772"/>
          </a:xfrm>
          <a:prstGeom prst="rect">
            <a:avLst/>
          </a:prstGeom>
          <a:noFill/>
        </p:spPr>
      </p:pic>
    </p:spTree>
  </p:cSld>
  <p:clrMapOvr>
    <a:masterClrMapping/>
  </p:clrMapOvr>
  <p:transition>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Do you want to move the identity provider?  Probably not.</a:t>
            </a:r>
            <a:endParaRPr lang="en-US" dirty="0"/>
          </a:p>
        </p:txBody>
      </p:sp>
      <p:sp>
        <p:nvSpPr>
          <p:cNvPr id="3" name="Rounded Rectangle 2"/>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9" name="Rounded Rectangle 8"/>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10" name="Can 9"/>
          <p:cNvSpPr/>
          <p:nvPr/>
        </p:nvSpPr>
        <p:spPr>
          <a:xfrm>
            <a:off x="70866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1" name="Straight Arrow Connector 10"/>
          <p:cNvCxnSpPr/>
          <p:nvPr/>
        </p:nvCxnSpPr>
        <p:spPr>
          <a:xfrm rot="10800000">
            <a:off x="6553200" y="32004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12" name="Straight Arrow Connector 11"/>
          <p:cNvCxnSpPr/>
          <p:nvPr/>
        </p:nvCxnSpPr>
        <p:spPr>
          <a:xfrm rot="10800000" flipH="1">
            <a:off x="6553200" y="34290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3" name="Cloud Callout 12"/>
          <p:cNvSpPr/>
          <p:nvPr/>
        </p:nvSpPr>
        <p:spPr>
          <a:xfrm>
            <a:off x="1981200" y="2819400"/>
            <a:ext cx="1676400" cy="1143000"/>
          </a:xfrm>
          <a:prstGeom prst="cloudCallout">
            <a:avLst>
              <a:gd name="adj1" fmla="val -43106"/>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Where did AD go?</a:t>
            </a:r>
            <a:endParaRPr lang="en-US" dirty="0"/>
          </a:p>
        </p:txBody>
      </p:sp>
    </p:spTree>
  </p:cSld>
  <p:clrMapOvr>
    <a:masterClrMapping/>
  </p:clrMapOvr>
  <p:transition>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Many organizations end up creating a second ID provider for the cloud</a:t>
            </a:r>
            <a:endParaRPr lang="en-US" dirty="0"/>
          </a:p>
        </p:txBody>
      </p:sp>
      <p:sp>
        <p:nvSpPr>
          <p:cNvPr id="3" name="Rounded Rectangle 2"/>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8" name="Rounded Rectangle 7"/>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9" name="Rounded Rectangle 8"/>
          <p:cNvSpPr/>
          <p:nvPr/>
        </p:nvSpPr>
        <p:spPr>
          <a:xfrm>
            <a:off x="19812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10" name="Can 9"/>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1" name="Straight Arrow Connector 10"/>
          <p:cNvCxnSpPr/>
          <p:nvPr/>
        </p:nvCxnSpPr>
        <p:spPr>
          <a:xfrm rot="10800000">
            <a:off x="1447800" y="32004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12" name="Straight Arrow Connector 11"/>
          <p:cNvCxnSpPr/>
          <p:nvPr/>
        </p:nvCxnSpPr>
        <p:spPr>
          <a:xfrm rot="10800000" flipH="1">
            <a:off x="1447800" y="34290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3" name="Rounded Rectangle 12"/>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14" name="Can 13"/>
          <p:cNvSpPr/>
          <p:nvPr/>
        </p:nvSpPr>
        <p:spPr>
          <a:xfrm>
            <a:off x="70866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SQL</a:t>
            </a:r>
            <a:endParaRPr lang="en-US" dirty="0"/>
          </a:p>
        </p:txBody>
      </p:sp>
      <p:cxnSp>
        <p:nvCxnSpPr>
          <p:cNvPr id="15" name="Straight Arrow Connector 14"/>
          <p:cNvCxnSpPr/>
          <p:nvPr/>
        </p:nvCxnSpPr>
        <p:spPr>
          <a:xfrm rot="10800000">
            <a:off x="6553200" y="32004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16" name="Straight Arrow Connector 15"/>
          <p:cNvCxnSpPr/>
          <p:nvPr/>
        </p:nvCxnSpPr>
        <p:spPr>
          <a:xfrm rot="10800000" flipH="1">
            <a:off x="6553200" y="34290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Tree>
  </p:cSld>
  <p:clrMapOvr>
    <a:masterClrMapping/>
  </p:clrMapOvr>
  <p:transition>
    <p:fad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Even with good replication between the two, this can create a problem with identity management</a:t>
            </a:r>
            <a:endParaRPr lang="en-US" dirty="0"/>
          </a:p>
        </p:txBody>
      </p:sp>
    </p:spTree>
  </p:cSld>
  <p:clrMapOvr>
    <a:masterClrMapping/>
  </p:clrMapOvr>
  <p:transition>
    <p:fad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 </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9" name="Rounded Rectangle 8"/>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10" name="Rounded Rectangle 9"/>
          <p:cNvSpPr/>
          <p:nvPr/>
        </p:nvSpPr>
        <p:spPr>
          <a:xfrm>
            <a:off x="19812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11" name="Can 10"/>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2" name="Straight Arrow Connector 11"/>
          <p:cNvCxnSpPr/>
          <p:nvPr/>
        </p:nvCxnSpPr>
        <p:spPr>
          <a:xfrm rot="10800000">
            <a:off x="1447800" y="32004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13" name="Straight Arrow Connector 12"/>
          <p:cNvCxnSpPr/>
          <p:nvPr/>
        </p:nvCxnSpPr>
        <p:spPr>
          <a:xfrm rot="10800000" flipH="1">
            <a:off x="1447800" y="34290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16" name="Straight Arrow Connector 15"/>
          <p:cNvCxnSpPr/>
          <p:nvPr/>
        </p:nvCxnSpPr>
        <p:spPr>
          <a:xfrm rot="10800000">
            <a:off x="2744788" y="3352800"/>
            <a:ext cx="1065212" cy="685800"/>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23" name="Straight Arrow Connector 22"/>
          <p:cNvCxnSpPr/>
          <p:nvPr/>
        </p:nvCxnSpPr>
        <p:spPr>
          <a:xfrm flipV="1">
            <a:off x="4800600" y="3354388"/>
            <a:ext cx="990600" cy="684212"/>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8" name="Rounded Rectangle 17"/>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endParaRPr lang="en-US" dirty="0"/>
          </a:p>
        </p:txBody>
      </p:sp>
      <p:sp>
        <p:nvSpPr>
          <p:cNvPr id="19" name="Can 18"/>
          <p:cNvSpPr/>
          <p:nvPr/>
        </p:nvSpPr>
        <p:spPr>
          <a:xfrm>
            <a:off x="70866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SQL</a:t>
            </a:r>
            <a:endParaRPr lang="en-US" dirty="0"/>
          </a:p>
        </p:txBody>
      </p:sp>
      <p:cxnSp>
        <p:nvCxnSpPr>
          <p:cNvPr id="20" name="Straight Arrow Connector 19"/>
          <p:cNvCxnSpPr/>
          <p:nvPr/>
        </p:nvCxnSpPr>
        <p:spPr>
          <a:xfrm rot="10800000">
            <a:off x="6553200" y="32004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24" name="Straight Arrow Connector 23"/>
          <p:cNvCxnSpPr/>
          <p:nvPr/>
        </p:nvCxnSpPr>
        <p:spPr>
          <a:xfrm rot="10800000" flipH="1">
            <a:off x="6553200" y="3429000"/>
            <a:ext cx="5334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pic>
        <p:nvPicPr>
          <p:cNvPr id="1026" name="Picture 2" descr="C:\Users\sguest\AppData\Local\Microsoft\Windows\Temporary Internet Files\Content.IE5\53UOM3AQ\MPj04384560000[1].jpg"/>
          <p:cNvPicPr>
            <a:picLocks noChangeAspect="1" noChangeArrowheads="1"/>
          </p:cNvPicPr>
          <p:nvPr/>
        </p:nvPicPr>
        <p:blipFill>
          <a:blip r:embed="rId3" cstate="print"/>
          <a:srcRect l="26483" t="3571" r="30101" b="61905"/>
          <a:stretch>
            <a:fillRect/>
          </a:stretch>
        </p:blipFill>
        <p:spPr bwMode="auto">
          <a:xfrm>
            <a:off x="3398520" y="4084320"/>
            <a:ext cx="1828800" cy="2209800"/>
          </a:xfrm>
          <a:prstGeom prst="rect">
            <a:avLst/>
          </a:prstGeom>
          <a:ln>
            <a:noFill/>
          </a:ln>
          <a:effectLst>
            <a:outerShdw blurRad="292100" dist="139700" dir="2700000" algn="tl" rotWithShape="0">
              <a:srgbClr val="333333">
                <a:alpha val="65000"/>
              </a:srgbClr>
            </a:outerShdw>
          </a:effectLst>
        </p:spPr>
      </p:pic>
      <p:sp>
        <p:nvSpPr>
          <p:cNvPr id="32" name="Rectangle 31"/>
          <p:cNvSpPr/>
          <p:nvPr/>
        </p:nvSpPr>
        <p:spPr>
          <a:xfrm>
            <a:off x="4045545" y="6286500"/>
            <a:ext cx="595035" cy="400110"/>
          </a:xfrm>
          <a:prstGeom prst="rect">
            <a:avLst/>
          </a:prstGeom>
        </p:spPr>
        <p:txBody>
          <a:bodyPr wrap="none">
            <a:spAutoFit/>
          </a:bodyPr>
          <a:lstStyle/>
          <a:p>
            <a:r>
              <a:rPr lang="en-US" sz="2000" b="1" dirty="0" smtClean="0">
                <a:latin typeface="Segoe UI" pitchFamily="34" charset="0"/>
              </a:rPr>
              <a:t>Joe</a:t>
            </a:r>
            <a:endParaRPr lang="en-US" sz="2000" b="1" dirty="0">
              <a:latin typeface="Segoe UI" pitchFamily="34" charset="0"/>
            </a:endParaRPr>
          </a:p>
        </p:txBody>
      </p:sp>
      <p:sp>
        <p:nvSpPr>
          <p:cNvPr id="33" name="Rectangle 32"/>
          <p:cNvSpPr/>
          <p:nvPr/>
        </p:nvSpPr>
        <p:spPr>
          <a:xfrm>
            <a:off x="662940" y="3695700"/>
            <a:ext cx="2191113" cy="400110"/>
          </a:xfrm>
          <a:prstGeom prst="rect">
            <a:avLst/>
          </a:prstGeom>
        </p:spPr>
        <p:txBody>
          <a:bodyPr wrap="none">
            <a:spAutoFit/>
          </a:bodyPr>
          <a:lstStyle/>
          <a:p>
            <a:r>
              <a:rPr lang="en-US" sz="2000" dirty="0" smtClean="0">
                <a:latin typeface="Segoe UI" pitchFamily="34" charset="0"/>
              </a:rPr>
              <a:t>joe@pharma.com</a:t>
            </a:r>
            <a:endParaRPr lang="en-US" sz="2000" dirty="0">
              <a:latin typeface="Segoe UI" pitchFamily="34" charset="0"/>
            </a:endParaRPr>
          </a:p>
        </p:txBody>
      </p:sp>
      <p:sp>
        <p:nvSpPr>
          <p:cNvPr id="34" name="Rectangle 33"/>
          <p:cNvSpPr/>
          <p:nvPr/>
        </p:nvSpPr>
        <p:spPr>
          <a:xfrm>
            <a:off x="6019800" y="3733800"/>
            <a:ext cx="1717521" cy="400110"/>
          </a:xfrm>
          <a:prstGeom prst="rect">
            <a:avLst/>
          </a:prstGeom>
        </p:spPr>
        <p:txBody>
          <a:bodyPr wrap="none">
            <a:spAutoFit/>
          </a:bodyPr>
          <a:lstStyle/>
          <a:p>
            <a:r>
              <a:rPr lang="en-US" sz="2000" dirty="0" smtClean="0">
                <a:latin typeface="Segoe UI" pitchFamily="34" charset="0"/>
              </a:rPr>
              <a:t>Joe/Password</a:t>
            </a:r>
            <a:endParaRPr lang="en-US" sz="2000" dirty="0">
              <a:latin typeface="Segoe UI" pitchFamily="34" charset="0"/>
            </a:endParaRPr>
          </a:p>
        </p:txBody>
      </p:sp>
      <p:grpSp>
        <p:nvGrpSpPr>
          <p:cNvPr id="42" name="Group 41"/>
          <p:cNvGrpSpPr/>
          <p:nvPr/>
        </p:nvGrpSpPr>
        <p:grpSpPr>
          <a:xfrm>
            <a:off x="838200" y="3124200"/>
            <a:ext cx="2743200" cy="838200"/>
            <a:chOff x="838200" y="3124200"/>
            <a:chExt cx="2743200" cy="838200"/>
          </a:xfrm>
        </p:grpSpPr>
        <p:grpSp>
          <p:nvGrpSpPr>
            <p:cNvPr id="38" name="Group 37"/>
            <p:cNvGrpSpPr/>
            <p:nvPr/>
          </p:nvGrpSpPr>
          <p:grpSpPr>
            <a:xfrm>
              <a:off x="838200" y="3124200"/>
              <a:ext cx="533400" cy="533400"/>
              <a:chOff x="838200" y="3124200"/>
              <a:chExt cx="533400" cy="533400"/>
            </a:xfrm>
          </p:grpSpPr>
          <p:cxnSp>
            <p:nvCxnSpPr>
              <p:cNvPr id="36" name="Straight Connector 35"/>
              <p:cNvCxnSpPr/>
              <p:nvPr/>
            </p:nvCxnSpPr>
            <p:spPr>
              <a:xfrm rot="16200000" flipH="1">
                <a:off x="838200" y="3124200"/>
                <a:ext cx="533400" cy="533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flipH="1" flipV="1">
                <a:off x="838200" y="3124200"/>
                <a:ext cx="533400" cy="533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3048000" y="3429000"/>
              <a:ext cx="533400" cy="533400"/>
              <a:chOff x="838200" y="3124200"/>
              <a:chExt cx="533400" cy="533400"/>
            </a:xfrm>
          </p:grpSpPr>
          <p:cxnSp>
            <p:nvCxnSpPr>
              <p:cNvPr id="40" name="Straight Connector 39"/>
              <p:cNvCxnSpPr/>
              <p:nvPr/>
            </p:nvCxnSpPr>
            <p:spPr>
              <a:xfrm rot="16200000" flipH="1">
                <a:off x="838200" y="3124200"/>
                <a:ext cx="533400" cy="533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838200" y="3124200"/>
                <a:ext cx="533400" cy="533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Even with aggressive replication </a:t>
            </a:r>
            <a:br>
              <a:rPr lang="en-US" dirty="0" smtClean="0"/>
            </a:br>
            <a:r>
              <a:rPr lang="en-US" dirty="0" smtClean="0"/>
              <a:t>this is hard</a:t>
            </a:r>
            <a:endParaRPr lang="en-US" dirty="0"/>
          </a:p>
        </p:txBody>
      </p:sp>
    </p:spTree>
  </p:cSld>
  <p:clrMapOvr>
    <a:masterClrMapping/>
  </p:clrMapOvr>
  <p:transition>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Problem gets worse with multiple hosted applications</a:t>
            </a:r>
            <a:endParaRPr lang="en-US" dirty="0"/>
          </a:p>
        </p:txBody>
      </p:sp>
    </p:spTree>
  </p:cSld>
  <p:clrMapOvr>
    <a:masterClrMapping/>
  </p:clrMapOvr>
  <p:transition>
    <p:fad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How do we solve this?</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3584933" y="2438400"/>
            <a:ext cx="1978222" cy="3023126"/>
            <a:chOff x="3584933" y="2438400"/>
            <a:chExt cx="1978222" cy="3023126"/>
          </a:xfrm>
        </p:grpSpPr>
        <p:pic>
          <p:nvPicPr>
            <p:cNvPr id="1026" name="Picture 2"/>
            <p:cNvPicPr>
              <a:picLocks noChangeAspect="1" noChangeArrowheads="1"/>
            </p:cNvPicPr>
            <p:nvPr/>
          </p:nvPicPr>
          <p:blipFill>
            <a:blip r:embed="rId3" cstate="print">
              <a:clrChange>
                <a:clrFrom>
                  <a:srgbClr val="D0CACE"/>
                </a:clrFrom>
                <a:clrTo>
                  <a:srgbClr val="D0CACE">
                    <a:alpha val="0"/>
                  </a:srgbClr>
                </a:clrTo>
              </a:clrChange>
            </a:blip>
            <a:srcRect/>
            <a:stretch>
              <a:fillRect/>
            </a:stretch>
          </p:blipFill>
          <p:spPr bwMode="auto">
            <a:xfrm>
              <a:off x="3584933" y="3124200"/>
              <a:ext cx="1978222" cy="2337326"/>
            </a:xfrm>
            <a:prstGeom prst="rect">
              <a:avLst/>
            </a:prstGeom>
            <a:ln>
              <a:noFill/>
            </a:ln>
            <a:effectLst>
              <a:outerShdw blurRad="292100" dist="139700" dir="2700000" algn="tl" rotWithShape="0">
                <a:srgbClr val="333333">
                  <a:alpha val="65000"/>
                </a:srgbClr>
              </a:outerShdw>
            </a:effectLst>
          </p:spPr>
        </p:pic>
        <p:cxnSp>
          <p:nvCxnSpPr>
            <p:cNvPr id="46" name="Straight Arrow Connector 45"/>
            <p:cNvCxnSpPr/>
            <p:nvPr/>
          </p:nvCxnSpPr>
          <p:spPr>
            <a:xfrm rot="5400000">
              <a:off x="4237742" y="2774702"/>
              <a:ext cx="685800" cy="13196"/>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grpSp>
      <p:sp>
        <p:nvSpPr>
          <p:cNvPr id="2" name="Title 1"/>
          <p:cNvSpPr>
            <a:spLocks noGrp="1"/>
          </p:cNvSpPr>
          <p:nvPr>
            <p:ph type="title" idx="4294967295"/>
          </p:nvPr>
        </p:nvSpPr>
        <p:spPr>
          <a:xfrm>
            <a:off x="0" y="24384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Similar to your attendee pass</a:t>
            </a:r>
            <a:endParaRPr lang="en-US" dirty="0"/>
          </a:p>
        </p:txBody>
      </p:sp>
      <p:grpSp>
        <p:nvGrpSpPr>
          <p:cNvPr id="53" name="Group 52"/>
          <p:cNvGrpSpPr/>
          <p:nvPr/>
        </p:nvGrpSpPr>
        <p:grpSpPr>
          <a:xfrm>
            <a:off x="3124200" y="1752600"/>
            <a:ext cx="2133600" cy="914400"/>
            <a:chOff x="3124200" y="1752600"/>
            <a:chExt cx="2133600" cy="914400"/>
          </a:xfrm>
        </p:grpSpPr>
        <p:sp>
          <p:nvSpPr>
            <p:cNvPr id="5" name="Rounded Rectangle 4"/>
            <p:cNvSpPr/>
            <p:nvPr/>
          </p:nvSpPr>
          <p:spPr>
            <a:xfrm>
              <a:off x="3886200" y="1752600"/>
              <a:ext cx="13716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Registration</a:t>
              </a:r>
            </a:p>
            <a:p>
              <a:pPr algn="ctr"/>
              <a:r>
                <a:rPr lang="en-US" dirty="0" smtClean="0"/>
                <a:t>Desk</a:t>
              </a:r>
              <a:endParaRPr lang="en-US" dirty="0"/>
            </a:p>
          </p:txBody>
        </p:sp>
        <p:cxnSp>
          <p:nvCxnSpPr>
            <p:cNvPr id="6" name="Straight Arrow Connector 5"/>
            <p:cNvCxnSpPr/>
            <p:nvPr/>
          </p:nvCxnSpPr>
          <p:spPr>
            <a:xfrm flipV="1">
              <a:off x="3124200" y="2103120"/>
              <a:ext cx="762000" cy="563880"/>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grpSp>
      <p:grpSp>
        <p:nvGrpSpPr>
          <p:cNvPr id="37" name="Group 36"/>
          <p:cNvGrpSpPr/>
          <p:nvPr/>
        </p:nvGrpSpPr>
        <p:grpSpPr>
          <a:xfrm>
            <a:off x="5029200" y="2712720"/>
            <a:ext cx="2286000" cy="1173480"/>
            <a:chOff x="5029200" y="2712720"/>
            <a:chExt cx="2286000" cy="1173480"/>
          </a:xfrm>
        </p:grpSpPr>
        <p:cxnSp>
          <p:nvCxnSpPr>
            <p:cNvPr id="11" name="Straight Arrow Connector 10"/>
            <p:cNvCxnSpPr/>
            <p:nvPr/>
          </p:nvCxnSpPr>
          <p:spPr>
            <a:xfrm flipV="1">
              <a:off x="5029200" y="3048001"/>
              <a:ext cx="914400" cy="838199"/>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2" name="Rounded Rectangle 11"/>
            <p:cNvSpPr/>
            <p:nvPr/>
          </p:nvSpPr>
          <p:spPr>
            <a:xfrm>
              <a:off x="5943600" y="2712720"/>
              <a:ext cx="13716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Door person</a:t>
              </a:r>
              <a:endParaRPr lang="en-US" dirty="0"/>
            </a:p>
          </p:txBody>
        </p:sp>
      </p:grpSp>
      <p:grpSp>
        <p:nvGrpSpPr>
          <p:cNvPr id="35" name="Group 34"/>
          <p:cNvGrpSpPr/>
          <p:nvPr/>
        </p:nvGrpSpPr>
        <p:grpSpPr>
          <a:xfrm>
            <a:off x="3794760" y="4267200"/>
            <a:ext cx="1371600" cy="914400"/>
            <a:chOff x="3886200" y="4267200"/>
            <a:chExt cx="1371600" cy="914400"/>
          </a:xfrm>
        </p:grpSpPr>
        <p:sp>
          <p:nvSpPr>
            <p:cNvPr id="13" name="Rounded Rectangle 12"/>
            <p:cNvSpPr/>
            <p:nvPr/>
          </p:nvSpPr>
          <p:spPr>
            <a:xfrm>
              <a:off x="3886200" y="4267200"/>
              <a:ext cx="1371600" cy="3048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Attendee</a:t>
              </a:r>
              <a:endParaRPr lang="en-US" sz="1600" dirty="0"/>
            </a:p>
          </p:txBody>
        </p:sp>
        <p:sp>
          <p:nvSpPr>
            <p:cNvPr id="14" name="Rounded Rectangle 13"/>
            <p:cNvSpPr/>
            <p:nvPr/>
          </p:nvSpPr>
          <p:spPr>
            <a:xfrm>
              <a:off x="3886200" y="4572000"/>
              <a:ext cx="1371600" cy="304800"/>
            </a:xfrm>
            <a:prstGeom prst="roundRect">
              <a:avLst/>
            </a:prstGeom>
            <a:solidFill>
              <a:srgbClr val="FFFF0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Speaker</a:t>
              </a:r>
              <a:endParaRPr lang="en-US" sz="1600" dirty="0"/>
            </a:p>
          </p:txBody>
        </p:sp>
        <p:sp>
          <p:nvSpPr>
            <p:cNvPr id="15" name="Rounded Rectangle 14"/>
            <p:cNvSpPr/>
            <p:nvPr/>
          </p:nvSpPr>
          <p:spPr>
            <a:xfrm>
              <a:off x="3886200" y="4876800"/>
              <a:ext cx="1371600" cy="304800"/>
            </a:xfrm>
            <a:prstGeom prst="roundRect">
              <a:avLst/>
            </a:prstGeom>
            <a:solidFill>
              <a:srgbClr val="00B0F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Crew</a:t>
              </a:r>
              <a:endParaRPr lang="en-US" sz="1600" dirty="0"/>
            </a:p>
          </p:txBody>
        </p:sp>
      </p:grpSp>
      <p:grpSp>
        <p:nvGrpSpPr>
          <p:cNvPr id="38" name="Group 37"/>
          <p:cNvGrpSpPr/>
          <p:nvPr/>
        </p:nvGrpSpPr>
        <p:grpSpPr>
          <a:xfrm>
            <a:off x="7315200" y="914400"/>
            <a:ext cx="1690345" cy="2135188"/>
            <a:chOff x="7315200" y="914400"/>
            <a:chExt cx="1690345" cy="2135188"/>
          </a:xfrm>
        </p:grpSpPr>
        <p:cxnSp>
          <p:nvCxnSpPr>
            <p:cNvPr id="16" name="Straight Arrow Connector 15"/>
            <p:cNvCxnSpPr/>
            <p:nvPr/>
          </p:nvCxnSpPr>
          <p:spPr>
            <a:xfrm rot="5400000" flipH="1" flipV="1">
              <a:off x="6819106" y="2020094"/>
              <a:ext cx="1525588" cy="533400"/>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23" name="TextBox 22"/>
            <p:cNvSpPr txBox="1"/>
            <p:nvPr/>
          </p:nvSpPr>
          <p:spPr>
            <a:xfrm>
              <a:off x="7924800" y="914400"/>
              <a:ext cx="1080745" cy="369332"/>
            </a:xfrm>
            <a:prstGeom prst="rect">
              <a:avLst/>
            </a:prstGeom>
            <a:noFill/>
          </p:spPr>
          <p:txBody>
            <a:bodyPr wrap="none" rtlCol="0">
              <a:spAutoFit/>
            </a:bodyPr>
            <a:lstStyle/>
            <a:p>
              <a:r>
                <a:rPr lang="en-US" dirty="0" smtClean="0"/>
                <a:t>Main Hall</a:t>
              </a:r>
              <a:endParaRPr lang="en-US" dirty="0"/>
            </a:p>
          </p:txBody>
        </p:sp>
        <p:grpSp>
          <p:nvGrpSpPr>
            <p:cNvPr id="29" name="Group 28"/>
            <p:cNvGrpSpPr/>
            <p:nvPr/>
          </p:nvGrpSpPr>
          <p:grpSpPr>
            <a:xfrm>
              <a:off x="8001000" y="1249680"/>
              <a:ext cx="914400" cy="685800"/>
              <a:chOff x="7391400" y="1600200"/>
              <a:chExt cx="1371600" cy="914400"/>
            </a:xfrm>
          </p:grpSpPr>
          <p:sp>
            <p:nvSpPr>
              <p:cNvPr id="26" name="Rounded Rectangle 25"/>
              <p:cNvSpPr/>
              <p:nvPr/>
            </p:nvSpPr>
            <p:spPr>
              <a:xfrm>
                <a:off x="7391400" y="1600200"/>
                <a:ext cx="1371600" cy="3048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Attendee</a:t>
                </a:r>
                <a:endParaRPr lang="en-US" sz="1200" dirty="0"/>
              </a:p>
            </p:txBody>
          </p:sp>
          <p:sp>
            <p:nvSpPr>
              <p:cNvPr id="27" name="Rounded Rectangle 26"/>
              <p:cNvSpPr/>
              <p:nvPr/>
            </p:nvSpPr>
            <p:spPr>
              <a:xfrm>
                <a:off x="7391400" y="1905000"/>
                <a:ext cx="1371600" cy="304800"/>
              </a:xfrm>
              <a:prstGeom prst="roundRect">
                <a:avLst/>
              </a:prstGeom>
              <a:solidFill>
                <a:srgbClr val="FFFF0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Speaker</a:t>
                </a:r>
                <a:endParaRPr lang="en-US" sz="1200" dirty="0"/>
              </a:p>
            </p:txBody>
          </p:sp>
          <p:sp>
            <p:nvSpPr>
              <p:cNvPr id="28" name="Rounded Rectangle 27"/>
              <p:cNvSpPr/>
              <p:nvPr/>
            </p:nvSpPr>
            <p:spPr>
              <a:xfrm>
                <a:off x="7391400" y="2209800"/>
                <a:ext cx="1371600" cy="304800"/>
              </a:xfrm>
              <a:prstGeom prst="roundRect">
                <a:avLst/>
              </a:prstGeom>
              <a:solidFill>
                <a:srgbClr val="00B0F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Crew</a:t>
                </a:r>
                <a:endParaRPr lang="en-US" sz="1200" dirty="0"/>
              </a:p>
            </p:txBody>
          </p:sp>
        </p:grpSp>
      </p:grpSp>
      <p:grpSp>
        <p:nvGrpSpPr>
          <p:cNvPr id="39" name="Group 38"/>
          <p:cNvGrpSpPr/>
          <p:nvPr/>
        </p:nvGrpSpPr>
        <p:grpSpPr>
          <a:xfrm>
            <a:off x="7315200" y="2590800"/>
            <a:ext cx="1828800" cy="838200"/>
            <a:chOff x="7315200" y="2590800"/>
            <a:chExt cx="1828800" cy="838200"/>
          </a:xfrm>
        </p:grpSpPr>
        <p:cxnSp>
          <p:nvCxnSpPr>
            <p:cNvPr id="18" name="Straight Arrow Connector 17"/>
            <p:cNvCxnSpPr/>
            <p:nvPr/>
          </p:nvCxnSpPr>
          <p:spPr>
            <a:xfrm flipV="1">
              <a:off x="7315200" y="3048000"/>
              <a:ext cx="3810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24" name="TextBox 23"/>
            <p:cNvSpPr txBox="1"/>
            <p:nvPr/>
          </p:nvSpPr>
          <p:spPr>
            <a:xfrm>
              <a:off x="7851082" y="2590800"/>
              <a:ext cx="1292918" cy="369332"/>
            </a:xfrm>
            <a:prstGeom prst="rect">
              <a:avLst/>
            </a:prstGeom>
            <a:noFill/>
          </p:spPr>
          <p:txBody>
            <a:bodyPr wrap="none" rtlCol="0">
              <a:spAutoFit/>
            </a:bodyPr>
            <a:lstStyle/>
            <a:p>
              <a:r>
                <a:rPr lang="en-US" dirty="0" smtClean="0"/>
                <a:t>Speaker </a:t>
              </a:r>
              <a:r>
                <a:rPr lang="en-US" dirty="0" err="1" smtClean="0"/>
                <a:t>Rm</a:t>
              </a:r>
              <a:endParaRPr lang="en-US" dirty="0"/>
            </a:p>
          </p:txBody>
        </p:sp>
        <p:grpSp>
          <p:nvGrpSpPr>
            <p:cNvPr id="30" name="Group 29"/>
            <p:cNvGrpSpPr/>
            <p:nvPr/>
          </p:nvGrpSpPr>
          <p:grpSpPr>
            <a:xfrm>
              <a:off x="8001000" y="2971800"/>
              <a:ext cx="914400" cy="457200"/>
              <a:chOff x="7391400" y="1905000"/>
              <a:chExt cx="1371600" cy="609600"/>
            </a:xfrm>
          </p:grpSpPr>
          <p:sp>
            <p:nvSpPr>
              <p:cNvPr id="32" name="Rounded Rectangle 31"/>
              <p:cNvSpPr/>
              <p:nvPr/>
            </p:nvSpPr>
            <p:spPr>
              <a:xfrm>
                <a:off x="7391400" y="1905000"/>
                <a:ext cx="1371600" cy="304800"/>
              </a:xfrm>
              <a:prstGeom prst="roundRect">
                <a:avLst/>
              </a:prstGeom>
              <a:solidFill>
                <a:srgbClr val="FFFF0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Speaker</a:t>
                </a:r>
                <a:endParaRPr lang="en-US" sz="1200" dirty="0"/>
              </a:p>
            </p:txBody>
          </p:sp>
          <p:sp>
            <p:nvSpPr>
              <p:cNvPr id="33" name="Rounded Rectangle 32"/>
              <p:cNvSpPr/>
              <p:nvPr/>
            </p:nvSpPr>
            <p:spPr>
              <a:xfrm>
                <a:off x="7391400" y="2209800"/>
                <a:ext cx="1371600" cy="304800"/>
              </a:xfrm>
              <a:prstGeom prst="roundRect">
                <a:avLst/>
              </a:prstGeom>
              <a:solidFill>
                <a:srgbClr val="00B0F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Crew</a:t>
                </a:r>
                <a:endParaRPr lang="en-US" sz="1200" dirty="0"/>
              </a:p>
            </p:txBody>
          </p:sp>
        </p:grpSp>
      </p:grpSp>
      <p:grpSp>
        <p:nvGrpSpPr>
          <p:cNvPr id="40" name="Group 39"/>
          <p:cNvGrpSpPr/>
          <p:nvPr/>
        </p:nvGrpSpPr>
        <p:grpSpPr>
          <a:xfrm>
            <a:off x="7315200" y="3046412"/>
            <a:ext cx="1872067" cy="1754188"/>
            <a:chOff x="7315200" y="3046412"/>
            <a:chExt cx="1872067" cy="1754188"/>
          </a:xfrm>
        </p:grpSpPr>
        <p:cxnSp>
          <p:nvCxnSpPr>
            <p:cNvPr id="21" name="Straight Arrow Connector 20"/>
            <p:cNvCxnSpPr/>
            <p:nvPr/>
          </p:nvCxnSpPr>
          <p:spPr>
            <a:xfrm rot="16200000" flipH="1">
              <a:off x="6819106" y="3542506"/>
              <a:ext cx="1525588" cy="533400"/>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25" name="TextBox 24"/>
            <p:cNvSpPr txBox="1"/>
            <p:nvPr/>
          </p:nvSpPr>
          <p:spPr>
            <a:xfrm>
              <a:off x="7825740" y="3954780"/>
              <a:ext cx="1361527" cy="646331"/>
            </a:xfrm>
            <a:prstGeom prst="rect">
              <a:avLst/>
            </a:prstGeom>
            <a:noFill/>
          </p:spPr>
          <p:txBody>
            <a:bodyPr wrap="none" rtlCol="0">
              <a:spAutoFit/>
            </a:bodyPr>
            <a:lstStyle/>
            <a:p>
              <a:pPr algn="ctr"/>
              <a:r>
                <a:rPr lang="en-US" dirty="0" smtClean="0"/>
                <a:t>Bill </a:t>
              </a:r>
              <a:r>
                <a:rPr lang="en-US" dirty="0" err="1" smtClean="0"/>
                <a:t>Veghte</a:t>
              </a:r>
              <a:endParaRPr lang="en-US" dirty="0" smtClean="0"/>
            </a:p>
            <a:p>
              <a:pPr algn="ctr"/>
              <a:r>
                <a:rPr lang="en-US" dirty="0" smtClean="0"/>
                <a:t>Green Room</a:t>
              </a:r>
              <a:endParaRPr lang="en-US" dirty="0"/>
            </a:p>
          </p:txBody>
        </p:sp>
        <p:sp>
          <p:nvSpPr>
            <p:cNvPr id="36" name="Rounded Rectangle 35"/>
            <p:cNvSpPr/>
            <p:nvPr/>
          </p:nvSpPr>
          <p:spPr>
            <a:xfrm>
              <a:off x="8001000" y="4572000"/>
              <a:ext cx="914400" cy="228600"/>
            </a:xfrm>
            <a:prstGeom prst="roundRect">
              <a:avLst/>
            </a:prstGeom>
            <a:solidFill>
              <a:srgbClr val="00B0F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Crew</a:t>
              </a:r>
              <a:endParaRPr lang="en-US" sz="1200" dirty="0"/>
            </a:p>
          </p:txBody>
        </p:sp>
      </p:grpSp>
      <p:grpSp>
        <p:nvGrpSpPr>
          <p:cNvPr id="54" name="Group 53"/>
          <p:cNvGrpSpPr/>
          <p:nvPr/>
        </p:nvGrpSpPr>
        <p:grpSpPr>
          <a:xfrm>
            <a:off x="3635926" y="1353979"/>
            <a:ext cx="1743794" cy="246221"/>
            <a:chOff x="3635926" y="1353979"/>
            <a:chExt cx="1743794" cy="246221"/>
          </a:xfrm>
        </p:grpSpPr>
        <p:sp>
          <p:nvSpPr>
            <p:cNvPr id="41" name="Rectangle 40"/>
            <p:cNvSpPr/>
            <p:nvPr/>
          </p:nvSpPr>
          <p:spPr>
            <a:xfrm>
              <a:off x="3635926" y="1353979"/>
              <a:ext cx="840295" cy="246221"/>
            </a:xfrm>
            <a:prstGeom prst="rect">
              <a:avLst/>
            </a:prstGeom>
          </p:spPr>
          <p:txBody>
            <a:bodyPr wrap="none">
              <a:spAutoFit/>
            </a:bodyPr>
            <a:lstStyle/>
            <a:p>
              <a:r>
                <a:rPr lang="en-US" sz="1000" dirty="0" smtClean="0">
                  <a:latin typeface="Segoe UI" pitchFamily="34" charset="0"/>
                </a:rPr>
                <a:t>Joe Pharma</a:t>
              </a:r>
              <a:endParaRPr lang="en-US" sz="1000" dirty="0">
                <a:latin typeface="Segoe UI" pitchFamily="34" charset="0"/>
              </a:endParaRPr>
            </a:p>
          </p:txBody>
        </p:sp>
        <p:sp>
          <p:nvSpPr>
            <p:cNvPr id="42" name="Rounded Rectangle 41"/>
            <p:cNvSpPr/>
            <p:nvPr/>
          </p:nvSpPr>
          <p:spPr>
            <a:xfrm>
              <a:off x="4541520" y="140208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grpSp>
      <p:grpSp>
        <p:nvGrpSpPr>
          <p:cNvPr id="52" name="Group 51"/>
          <p:cNvGrpSpPr/>
          <p:nvPr/>
        </p:nvGrpSpPr>
        <p:grpSpPr>
          <a:xfrm>
            <a:off x="228600" y="2286000"/>
            <a:ext cx="2895600" cy="1915001"/>
            <a:chOff x="228600" y="2286000"/>
            <a:chExt cx="2895600" cy="1915001"/>
          </a:xfrm>
        </p:grpSpPr>
        <p:pic>
          <p:nvPicPr>
            <p:cNvPr id="3075" name="Picture 3" descr="C:\Users\sguest\AppData\Local\Microsoft\Windows\Temporary Internet Files\Content.IE5\IAYRIXMB\MPj03143810000[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828800" y="2286000"/>
              <a:ext cx="1295400" cy="1727200"/>
            </a:xfrm>
            <a:prstGeom prst="rect">
              <a:avLst/>
            </a:prstGeom>
            <a:noFill/>
          </p:spPr>
        </p:pic>
        <p:cxnSp>
          <p:nvCxnSpPr>
            <p:cNvPr id="7" name="Straight Arrow Connector 6"/>
            <p:cNvCxnSpPr/>
            <p:nvPr/>
          </p:nvCxnSpPr>
          <p:spPr>
            <a:xfrm flipV="1">
              <a:off x="1600200" y="3124200"/>
              <a:ext cx="381000" cy="1588"/>
            </a:xfrm>
            <a:prstGeom prst="straightConnector1">
              <a:avLst/>
            </a:prstGeom>
            <a:ln>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43" name="Rectangle 42"/>
            <p:cNvSpPr/>
            <p:nvPr/>
          </p:nvSpPr>
          <p:spPr>
            <a:xfrm>
              <a:off x="2004060" y="3954780"/>
              <a:ext cx="840295" cy="246221"/>
            </a:xfrm>
            <a:prstGeom prst="rect">
              <a:avLst/>
            </a:prstGeom>
          </p:spPr>
          <p:txBody>
            <a:bodyPr wrap="none">
              <a:spAutoFit/>
            </a:bodyPr>
            <a:lstStyle/>
            <a:p>
              <a:r>
                <a:rPr lang="en-US" sz="1000" dirty="0" smtClean="0">
                  <a:latin typeface="Segoe UI" pitchFamily="34" charset="0"/>
                </a:rPr>
                <a:t>Joe Pharma</a:t>
              </a:r>
              <a:endParaRPr lang="en-US" sz="1000" dirty="0">
                <a:latin typeface="Segoe UI" pitchFamily="34" charset="0"/>
              </a:endParaRPr>
            </a:p>
          </p:txBody>
        </p:sp>
        <p:sp>
          <p:nvSpPr>
            <p:cNvPr id="44" name="Rounded Rectangle 43"/>
            <p:cNvSpPr/>
            <p:nvPr/>
          </p:nvSpPr>
          <p:spPr>
            <a:xfrm>
              <a:off x="228600" y="2743200"/>
              <a:ext cx="13716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Passport Agency</a:t>
              </a:r>
              <a:endParaRPr lang="en-US" dirty="0"/>
            </a:p>
          </p:txBody>
        </p:sp>
      </p:grpSp>
      <p:grpSp>
        <p:nvGrpSpPr>
          <p:cNvPr id="63" name="Group 62"/>
          <p:cNvGrpSpPr/>
          <p:nvPr/>
        </p:nvGrpSpPr>
        <p:grpSpPr>
          <a:xfrm>
            <a:off x="1295400" y="2095500"/>
            <a:ext cx="4953000" cy="647700"/>
            <a:chOff x="1295400" y="2095500"/>
            <a:chExt cx="4953000" cy="647700"/>
          </a:xfrm>
        </p:grpSpPr>
        <p:cxnSp>
          <p:nvCxnSpPr>
            <p:cNvPr id="56" name="Straight Arrow Connector 55"/>
            <p:cNvCxnSpPr>
              <a:stCxn id="5" idx="1"/>
            </p:cNvCxnSpPr>
            <p:nvPr/>
          </p:nvCxnSpPr>
          <p:spPr>
            <a:xfrm rot="10800000" flipV="1">
              <a:off x="1295400" y="2095500"/>
              <a:ext cx="2590800" cy="6477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59" name="Straight Arrow Connector 58"/>
            <p:cNvCxnSpPr>
              <a:endCxn id="5" idx="3"/>
            </p:cNvCxnSpPr>
            <p:nvPr/>
          </p:nvCxnSpPr>
          <p:spPr>
            <a:xfrm rot="10800000">
              <a:off x="5257800" y="2095500"/>
              <a:ext cx="990600" cy="5715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 </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9" name="Rounded Rectangle 8"/>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11" name="Can 10"/>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2" name="Straight Arrow Connector 11"/>
          <p:cNvCxnSpPr/>
          <p:nvPr/>
        </p:nvCxnSpPr>
        <p:spPr>
          <a:xfrm rot="10800000" flipV="1">
            <a:off x="1447800" y="2057400"/>
            <a:ext cx="2057400" cy="1143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8" name="Rounded Rectangle 17"/>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p>
        </p:txBody>
      </p:sp>
      <p:pic>
        <p:nvPicPr>
          <p:cNvPr id="1026" name="Picture 2" descr="C:\Users\sguest\AppData\Local\Microsoft\Windows\Temporary Internet Files\Content.IE5\53UOM3AQ\MPj04384560000[1].jpg"/>
          <p:cNvPicPr>
            <a:picLocks noChangeAspect="1" noChangeArrowheads="1"/>
          </p:cNvPicPr>
          <p:nvPr/>
        </p:nvPicPr>
        <p:blipFill>
          <a:blip r:embed="rId3" cstate="print"/>
          <a:srcRect l="26483" t="3571" r="30101" b="61905"/>
          <a:stretch>
            <a:fillRect/>
          </a:stretch>
        </p:blipFill>
        <p:spPr bwMode="auto">
          <a:xfrm>
            <a:off x="3398520" y="4084320"/>
            <a:ext cx="1828800" cy="2209800"/>
          </a:xfrm>
          <a:prstGeom prst="rect">
            <a:avLst/>
          </a:prstGeom>
          <a:ln>
            <a:noFill/>
          </a:ln>
          <a:effectLst>
            <a:outerShdw blurRad="292100" dist="139700" dir="2700000" algn="tl" rotWithShape="0">
              <a:srgbClr val="333333">
                <a:alpha val="65000"/>
              </a:srgbClr>
            </a:outerShdw>
          </a:effectLst>
        </p:spPr>
      </p:pic>
      <p:sp>
        <p:nvSpPr>
          <p:cNvPr id="32" name="Rectangle 31"/>
          <p:cNvSpPr/>
          <p:nvPr/>
        </p:nvSpPr>
        <p:spPr>
          <a:xfrm>
            <a:off x="4045545" y="6286500"/>
            <a:ext cx="595035" cy="400110"/>
          </a:xfrm>
          <a:prstGeom prst="rect">
            <a:avLst/>
          </a:prstGeom>
        </p:spPr>
        <p:txBody>
          <a:bodyPr wrap="none">
            <a:spAutoFit/>
          </a:bodyPr>
          <a:lstStyle/>
          <a:p>
            <a:r>
              <a:rPr lang="en-US" sz="2000" b="1" dirty="0" smtClean="0">
                <a:latin typeface="Segoe UI" pitchFamily="34" charset="0"/>
              </a:rPr>
              <a:t>Joe</a:t>
            </a:r>
            <a:endParaRPr lang="en-US" sz="2000" b="1" dirty="0">
              <a:latin typeface="Segoe UI" pitchFamily="34" charset="0"/>
            </a:endParaRPr>
          </a:p>
        </p:txBody>
      </p:sp>
      <p:sp>
        <p:nvSpPr>
          <p:cNvPr id="33" name="Rectangle 32"/>
          <p:cNvSpPr/>
          <p:nvPr/>
        </p:nvSpPr>
        <p:spPr>
          <a:xfrm>
            <a:off x="662940" y="3695700"/>
            <a:ext cx="2191113" cy="400110"/>
          </a:xfrm>
          <a:prstGeom prst="rect">
            <a:avLst/>
          </a:prstGeom>
        </p:spPr>
        <p:txBody>
          <a:bodyPr wrap="none">
            <a:spAutoFit/>
          </a:bodyPr>
          <a:lstStyle/>
          <a:p>
            <a:r>
              <a:rPr lang="en-US" sz="2000" dirty="0" smtClean="0">
                <a:latin typeface="Segoe UI" pitchFamily="34" charset="0"/>
              </a:rPr>
              <a:t>joe@pharma.com</a:t>
            </a:r>
            <a:endParaRPr lang="en-US" sz="2000" dirty="0">
              <a:latin typeface="Segoe UI" pitchFamily="34" charset="0"/>
            </a:endParaRPr>
          </a:p>
        </p:txBody>
      </p:sp>
      <p:cxnSp>
        <p:nvCxnSpPr>
          <p:cNvPr id="30" name="Straight Arrow Connector 29"/>
          <p:cNvCxnSpPr/>
          <p:nvPr/>
        </p:nvCxnSpPr>
        <p:spPr>
          <a:xfrm rot="16200000" flipV="1">
            <a:off x="4876800" y="2209800"/>
            <a:ext cx="1219200" cy="762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grpSp>
        <p:nvGrpSpPr>
          <p:cNvPr id="47" name="Group 46"/>
          <p:cNvGrpSpPr/>
          <p:nvPr/>
        </p:nvGrpSpPr>
        <p:grpSpPr>
          <a:xfrm>
            <a:off x="3233057" y="1201579"/>
            <a:ext cx="2100943" cy="1694021"/>
            <a:chOff x="3233057" y="1201579"/>
            <a:chExt cx="2100943" cy="1694021"/>
          </a:xfrm>
        </p:grpSpPr>
        <p:sp>
          <p:nvSpPr>
            <p:cNvPr id="25" name="Rounded Rectangle 24"/>
            <p:cNvSpPr/>
            <p:nvPr/>
          </p:nvSpPr>
          <p:spPr>
            <a:xfrm>
              <a:off x="3505200" y="1524000"/>
              <a:ext cx="1600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STS</a:t>
              </a:r>
            </a:p>
            <a:p>
              <a:pPr algn="ctr"/>
              <a:r>
                <a:rPr lang="en-US" dirty="0" smtClean="0"/>
                <a:t>(Secure Token Service)</a:t>
              </a:r>
            </a:p>
          </p:txBody>
        </p:sp>
        <p:sp>
          <p:nvSpPr>
            <p:cNvPr id="39" name="Rectangle 38"/>
            <p:cNvSpPr/>
            <p:nvPr/>
          </p:nvSpPr>
          <p:spPr>
            <a:xfrm>
              <a:off x="3233057" y="1201579"/>
              <a:ext cx="1186543" cy="246221"/>
            </a:xfrm>
            <a:prstGeom prst="rect">
              <a:avLst/>
            </a:prstGeom>
          </p:spPr>
          <p:txBody>
            <a:bodyPr wrap="none">
              <a:spAutoFit/>
            </a:bodyPr>
            <a:lstStyle/>
            <a:p>
              <a:r>
                <a:rPr lang="en-US" sz="1000" dirty="0" smtClean="0">
                  <a:latin typeface="Segoe UI" pitchFamily="34" charset="0"/>
                </a:rPr>
                <a:t>joe@pharma.com</a:t>
              </a:r>
              <a:endParaRPr lang="en-US" sz="1000" dirty="0">
                <a:latin typeface="Segoe UI" pitchFamily="34" charset="0"/>
              </a:endParaRPr>
            </a:p>
          </p:txBody>
        </p:sp>
        <p:sp>
          <p:nvSpPr>
            <p:cNvPr id="42" name="Rounded Rectangle 41"/>
            <p:cNvSpPr/>
            <p:nvPr/>
          </p:nvSpPr>
          <p:spPr>
            <a:xfrm>
              <a:off x="4495800" y="125730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grpSp>
      <p:grpSp>
        <p:nvGrpSpPr>
          <p:cNvPr id="46" name="Group 45"/>
          <p:cNvGrpSpPr/>
          <p:nvPr/>
        </p:nvGrpSpPr>
        <p:grpSpPr>
          <a:xfrm>
            <a:off x="381000" y="1752600"/>
            <a:ext cx="6705600" cy="1905000"/>
            <a:chOff x="381000" y="1752600"/>
            <a:chExt cx="6705600" cy="1905000"/>
          </a:xfrm>
        </p:grpSpPr>
        <p:sp>
          <p:nvSpPr>
            <p:cNvPr id="43" name="Rounded Rectangle 42"/>
            <p:cNvSpPr/>
            <p:nvPr/>
          </p:nvSpPr>
          <p:spPr>
            <a:xfrm>
              <a:off x="381000" y="2971800"/>
              <a:ext cx="1371600" cy="685800"/>
            </a:xfrm>
            <a:prstGeom prst="roundRect">
              <a:avLst/>
            </a:prstGeom>
            <a:solidFill>
              <a:schemeClr val="bg1">
                <a:lumMod val="75000"/>
              </a:schemeClr>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Passport Agency</a:t>
              </a:r>
              <a:endParaRPr lang="en-US" dirty="0"/>
            </a:p>
          </p:txBody>
        </p:sp>
        <p:sp>
          <p:nvSpPr>
            <p:cNvPr id="44" name="Rounded Rectangle 43"/>
            <p:cNvSpPr/>
            <p:nvPr/>
          </p:nvSpPr>
          <p:spPr>
            <a:xfrm>
              <a:off x="3657600" y="1752600"/>
              <a:ext cx="1371600" cy="685800"/>
            </a:xfrm>
            <a:prstGeom prst="roundRect">
              <a:avLst/>
            </a:prstGeom>
            <a:solidFill>
              <a:schemeClr val="bg1">
                <a:lumMod val="75000"/>
              </a:schemeClr>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Registration</a:t>
              </a:r>
            </a:p>
            <a:p>
              <a:pPr algn="ctr"/>
              <a:r>
                <a:rPr lang="en-US" dirty="0" smtClean="0"/>
                <a:t>Desk</a:t>
              </a:r>
              <a:endParaRPr lang="en-US" dirty="0"/>
            </a:p>
          </p:txBody>
        </p:sp>
        <p:sp>
          <p:nvSpPr>
            <p:cNvPr id="45" name="Rounded Rectangle 44"/>
            <p:cNvSpPr/>
            <p:nvPr/>
          </p:nvSpPr>
          <p:spPr>
            <a:xfrm>
              <a:off x="5715000" y="2971800"/>
              <a:ext cx="1371600" cy="685800"/>
            </a:xfrm>
            <a:prstGeom prst="roundRect">
              <a:avLst/>
            </a:prstGeom>
            <a:solidFill>
              <a:schemeClr val="bg1">
                <a:lumMod val="75000"/>
              </a:schemeClr>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Door Person</a:t>
              </a:r>
              <a:endParaRPr lang="en-US"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6"/>
                                        </p:tgtEl>
                                      </p:cBhvr>
                                    </p:animEffect>
                                    <p:set>
                                      <p:cBhvr>
                                        <p:cTn id="27"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 </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9" name="Rounded Rectangle 8"/>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11" name="Can 10"/>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2" name="Straight Arrow Connector 11"/>
          <p:cNvCxnSpPr/>
          <p:nvPr/>
        </p:nvCxnSpPr>
        <p:spPr>
          <a:xfrm rot="10800000" flipV="1">
            <a:off x="1447800" y="2057400"/>
            <a:ext cx="2057400" cy="1143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8" name="Rounded Rectangle 17"/>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p>
        </p:txBody>
      </p:sp>
      <p:pic>
        <p:nvPicPr>
          <p:cNvPr id="1026" name="Picture 2" descr="C:\Users\sguest\AppData\Local\Microsoft\Windows\Temporary Internet Files\Content.IE5\53UOM3AQ\MPj04384560000[1].jpg"/>
          <p:cNvPicPr>
            <a:picLocks noChangeAspect="1" noChangeArrowheads="1"/>
          </p:cNvPicPr>
          <p:nvPr/>
        </p:nvPicPr>
        <p:blipFill>
          <a:blip r:embed="rId3" cstate="print"/>
          <a:srcRect l="26483" t="3571" r="30101" b="61905"/>
          <a:stretch>
            <a:fillRect/>
          </a:stretch>
        </p:blipFill>
        <p:spPr bwMode="auto">
          <a:xfrm>
            <a:off x="3398520" y="4084320"/>
            <a:ext cx="1828800" cy="2209800"/>
          </a:xfrm>
          <a:prstGeom prst="rect">
            <a:avLst/>
          </a:prstGeom>
          <a:ln>
            <a:noFill/>
          </a:ln>
          <a:effectLst>
            <a:outerShdw blurRad="292100" dist="139700" dir="2700000" algn="tl" rotWithShape="0">
              <a:srgbClr val="333333">
                <a:alpha val="65000"/>
              </a:srgbClr>
            </a:outerShdw>
          </a:effectLst>
        </p:spPr>
      </p:pic>
      <p:sp>
        <p:nvSpPr>
          <p:cNvPr id="32" name="Rectangle 31"/>
          <p:cNvSpPr/>
          <p:nvPr/>
        </p:nvSpPr>
        <p:spPr>
          <a:xfrm>
            <a:off x="4045545" y="6286500"/>
            <a:ext cx="595035" cy="400110"/>
          </a:xfrm>
          <a:prstGeom prst="rect">
            <a:avLst/>
          </a:prstGeom>
        </p:spPr>
        <p:txBody>
          <a:bodyPr wrap="none">
            <a:spAutoFit/>
          </a:bodyPr>
          <a:lstStyle/>
          <a:p>
            <a:r>
              <a:rPr lang="en-US" sz="2000" b="1" dirty="0" smtClean="0">
                <a:latin typeface="Segoe UI" pitchFamily="34" charset="0"/>
              </a:rPr>
              <a:t>Joe</a:t>
            </a:r>
            <a:endParaRPr lang="en-US" sz="2000" b="1" dirty="0">
              <a:latin typeface="Segoe UI" pitchFamily="34" charset="0"/>
            </a:endParaRPr>
          </a:p>
        </p:txBody>
      </p:sp>
      <p:sp>
        <p:nvSpPr>
          <p:cNvPr id="33" name="Rectangle 32"/>
          <p:cNvSpPr/>
          <p:nvPr/>
        </p:nvSpPr>
        <p:spPr>
          <a:xfrm>
            <a:off x="662940" y="3695700"/>
            <a:ext cx="2191113" cy="400110"/>
          </a:xfrm>
          <a:prstGeom prst="rect">
            <a:avLst/>
          </a:prstGeom>
        </p:spPr>
        <p:txBody>
          <a:bodyPr wrap="none">
            <a:spAutoFit/>
          </a:bodyPr>
          <a:lstStyle/>
          <a:p>
            <a:r>
              <a:rPr lang="en-US" sz="2000" dirty="0" smtClean="0">
                <a:latin typeface="Segoe UI" pitchFamily="34" charset="0"/>
              </a:rPr>
              <a:t>joe@pharma.com</a:t>
            </a:r>
            <a:endParaRPr lang="en-US" sz="2000" dirty="0">
              <a:latin typeface="Segoe UI" pitchFamily="34" charset="0"/>
            </a:endParaRPr>
          </a:p>
        </p:txBody>
      </p:sp>
      <p:sp>
        <p:nvSpPr>
          <p:cNvPr id="25" name="Rounded Rectangle 24"/>
          <p:cNvSpPr/>
          <p:nvPr/>
        </p:nvSpPr>
        <p:spPr>
          <a:xfrm>
            <a:off x="3505200" y="1524000"/>
            <a:ext cx="1600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STS</a:t>
            </a:r>
          </a:p>
          <a:p>
            <a:pPr algn="ctr"/>
            <a:r>
              <a:rPr lang="en-US" dirty="0" smtClean="0"/>
              <a:t>(Secure Token Service)</a:t>
            </a:r>
            <a:endParaRPr lang="en-US" dirty="0"/>
          </a:p>
        </p:txBody>
      </p:sp>
      <p:cxnSp>
        <p:nvCxnSpPr>
          <p:cNvPr id="30" name="Straight Arrow Connector 29"/>
          <p:cNvCxnSpPr/>
          <p:nvPr/>
        </p:nvCxnSpPr>
        <p:spPr>
          <a:xfrm rot="16200000" flipV="1">
            <a:off x="4876800" y="2209800"/>
            <a:ext cx="1219200" cy="762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39" name="Rectangle 38"/>
          <p:cNvSpPr/>
          <p:nvPr/>
        </p:nvSpPr>
        <p:spPr>
          <a:xfrm>
            <a:off x="3233057" y="1201579"/>
            <a:ext cx="1186543" cy="246221"/>
          </a:xfrm>
          <a:prstGeom prst="rect">
            <a:avLst/>
          </a:prstGeom>
        </p:spPr>
        <p:txBody>
          <a:bodyPr wrap="none">
            <a:spAutoFit/>
          </a:bodyPr>
          <a:lstStyle/>
          <a:p>
            <a:r>
              <a:rPr lang="en-US" sz="1000" dirty="0" smtClean="0">
                <a:latin typeface="Segoe UI" pitchFamily="34" charset="0"/>
              </a:rPr>
              <a:t>joe@pharma.com</a:t>
            </a:r>
            <a:endParaRPr lang="en-US" sz="1000" dirty="0">
              <a:latin typeface="Segoe UI" pitchFamily="34" charset="0"/>
            </a:endParaRPr>
          </a:p>
        </p:txBody>
      </p:sp>
      <p:sp>
        <p:nvSpPr>
          <p:cNvPr id="42" name="Rounded Rectangle 41"/>
          <p:cNvSpPr/>
          <p:nvPr/>
        </p:nvSpPr>
        <p:spPr>
          <a:xfrm>
            <a:off x="4495800" y="125730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grpSp>
        <p:nvGrpSpPr>
          <p:cNvPr id="38" name="Group 37"/>
          <p:cNvGrpSpPr/>
          <p:nvPr/>
        </p:nvGrpSpPr>
        <p:grpSpPr>
          <a:xfrm>
            <a:off x="4648200" y="3429000"/>
            <a:ext cx="1752600" cy="1600200"/>
            <a:chOff x="4648200" y="3429000"/>
            <a:chExt cx="1752600" cy="1600200"/>
          </a:xfrm>
        </p:grpSpPr>
        <p:cxnSp>
          <p:nvCxnSpPr>
            <p:cNvPr id="17" name="Straight Arrow Connector 16"/>
            <p:cNvCxnSpPr/>
            <p:nvPr/>
          </p:nvCxnSpPr>
          <p:spPr>
            <a:xfrm flipV="1">
              <a:off x="4648200" y="3429000"/>
              <a:ext cx="1219200" cy="685800"/>
            </a:xfrm>
            <a:prstGeom prst="straightConnector1">
              <a:avLst/>
            </a:prstGeom>
            <a:ln>
              <a:prstDash val="solid"/>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21" name="Cloud Callout 20"/>
            <p:cNvSpPr/>
            <p:nvPr/>
          </p:nvSpPr>
          <p:spPr>
            <a:xfrm>
              <a:off x="5029200" y="3886200"/>
              <a:ext cx="1371600" cy="1143000"/>
            </a:xfrm>
            <a:prstGeom prst="cloudCallout">
              <a:avLst>
                <a:gd name="adj1" fmla="val -58055"/>
                <a:gd name="adj2" fmla="val 671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Please let me use your app</a:t>
              </a:r>
              <a:endParaRPr lang="en-US" sz="1400" dirty="0"/>
            </a:p>
          </p:txBody>
        </p:sp>
      </p:grpSp>
      <p:sp>
        <p:nvSpPr>
          <p:cNvPr id="22" name="Cloud Callout 21"/>
          <p:cNvSpPr/>
          <p:nvPr/>
        </p:nvSpPr>
        <p:spPr>
          <a:xfrm>
            <a:off x="7239000" y="3276600"/>
            <a:ext cx="1371600" cy="1143000"/>
          </a:xfrm>
          <a:prstGeom prst="cloudCallout">
            <a:avLst>
              <a:gd name="adj1" fmla="val -102499"/>
              <a:gd name="adj2" fmla="val -48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Where’s your badge?</a:t>
            </a:r>
            <a:endParaRPr lang="en-US" sz="1400" dirty="0"/>
          </a:p>
        </p:txBody>
      </p:sp>
      <p:grpSp>
        <p:nvGrpSpPr>
          <p:cNvPr id="41" name="Group 40"/>
          <p:cNvGrpSpPr/>
          <p:nvPr/>
        </p:nvGrpSpPr>
        <p:grpSpPr>
          <a:xfrm>
            <a:off x="2057400" y="2895600"/>
            <a:ext cx="2255520" cy="2667000"/>
            <a:chOff x="2057400" y="2895600"/>
            <a:chExt cx="2255520" cy="2667000"/>
          </a:xfrm>
        </p:grpSpPr>
        <p:cxnSp>
          <p:nvCxnSpPr>
            <p:cNvPr id="23" name="Straight Arrow Connector 22"/>
            <p:cNvCxnSpPr>
              <a:stCxn id="1026" idx="0"/>
              <a:endCxn id="25" idx="2"/>
            </p:cNvCxnSpPr>
            <p:nvPr/>
          </p:nvCxnSpPr>
          <p:spPr>
            <a:xfrm rot="16200000" flipV="1">
              <a:off x="3714750" y="3486150"/>
              <a:ext cx="1188720" cy="7620"/>
            </a:xfrm>
            <a:prstGeom prst="straightConnector1">
              <a:avLst/>
            </a:prstGeom>
            <a:ln>
              <a:prstDash val="solid"/>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35" name="Cloud Callout 34"/>
            <p:cNvSpPr/>
            <p:nvPr/>
          </p:nvSpPr>
          <p:spPr>
            <a:xfrm>
              <a:off x="2057400" y="4419600"/>
              <a:ext cx="1371600" cy="1143000"/>
            </a:xfrm>
            <a:prstGeom prst="cloudCallout">
              <a:avLst>
                <a:gd name="adj1" fmla="val 89723"/>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I need a badge</a:t>
              </a:r>
              <a:endParaRPr lang="en-US" sz="1400" dirty="0"/>
            </a:p>
          </p:txBody>
        </p:sp>
      </p:grpSp>
      <p:sp>
        <p:nvSpPr>
          <p:cNvPr id="36" name="Cloud Callout 35"/>
          <p:cNvSpPr/>
          <p:nvPr/>
        </p:nvSpPr>
        <p:spPr>
          <a:xfrm>
            <a:off x="2438400" y="2895600"/>
            <a:ext cx="1371600" cy="1143000"/>
          </a:xfrm>
          <a:prstGeom prst="cloudCallout">
            <a:avLst>
              <a:gd name="adj1" fmla="val 61389"/>
              <a:gd name="adj2" fmla="val -64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Where’s your ID?</a:t>
            </a:r>
            <a:endParaRPr lang="en-US" sz="1400" dirty="0"/>
          </a:p>
        </p:txBody>
      </p:sp>
      <p:sp>
        <p:nvSpPr>
          <p:cNvPr id="37" name="Cloud Callout 36"/>
          <p:cNvSpPr/>
          <p:nvPr/>
        </p:nvSpPr>
        <p:spPr>
          <a:xfrm>
            <a:off x="2057400" y="4800600"/>
            <a:ext cx="1371600" cy="1143000"/>
          </a:xfrm>
          <a:prstGeom prst="cloudCallout">
            <a:avLst>
              <a:gd name="adj1" fmla="val 89723"/>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err="1" smtClean="0"/>
              <a:t>joe</a:t>
            </a:r>
            <a:r>
              <a:rPr lang="en-US" sz="1050" dirty="0" smtClean="0"/>
              <a:t>@</a:t>
            </a:r>
          </a:p>
          <a:p>
            <a:pPr algn="ctr"/>
            <a:r>
              <a:rPr lang="en-US" sz="1050" dirty="0" smtClean="0"/>
              <a:t>pharma.com</a:t>
            </a:r>
          </a:p>
          <a:p>
            <a:pPr algn="ctr"/>
            <a:r>
              <a:rPr lang="en-US" sz="1050" dirty="0" err="1" smtClean="0"/>
              <a:t>Pwd</a:t>
            </a:r>
            <a:r>
              <a:rPr lang="en-US" sz="1050" dirty="0" smtClean="0"/>
              <a:t>=123</a:t>
            </a:r>
            <a:endParaRPr lang="en-US" sz="10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8"/>
                                        </p:tgtEl>
                                      </p:cBhvr>
                                    </p:animEffect>
                                    <p:set>
                                      <p:cBhvr>
                                        <p:cTn id="12" dur="1" fill="hold">
                                          <p:stCondLst>
                                            <p:cond delay="499"/>
                                          </p:stCondLst>
                                        </p:cTn>
                                        <p:tgtEl>
                                          <p:spTgt spid="3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41"/>
                                        </p:tgtEl>
                                      </p:cBhvr>
                                    </p:animEffect>
                                    <p:set>
                                      <p:cBhvr>
                                        <p:cTn id="32" dur="1" fill="hold">
                                          <p:stCondLst>
                                            <p:cond delay="499"/>
                                          </p:stCondLst>
                                        </p:cTn>
                                        <p:tgtEl>
                                          <p:spTgt spid="4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36"/>
                                        </p:tgtEl>
                                      </p:cBhvr>
                                    </p:animEffect>
                                    <p:set>
                                      <p:cBhvr>
                                        <p:cTn id="42" dur="1" fill="hold">
                                          <p:stCondLst>
                                            <p:cond delay="499"/>
                                          </p:stCondLst>
                                        </p:cTn>
                                        <p:tgtEl>
                                          <p:spTgt spid="3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37"/>
                                        </p:tgtEl>
                                      </p:cBhvr>
                                    </p:animEffect>
                                    <p:set>
                                      <p:cBhvr>
                                        <p:cTn id="52"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36" grpId="0" animBg="1"/>
      <p:bldP spid="36" grpId="1" animBg="1"/>
      <p:bldP spid="37" grpId="0" animBg="1"/>
      <p:bldP spid="37" grpId="1"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 </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9" name="Rounded Rectangle 8"/>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11" name="Can 10"/>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2" name="Straight Arrow Connector 11"/>
          <p:cNvCxnSpPr/>
          <p:nvPr/>
        </p:nvCxnSpPr>
        <p:spPr>
          <a:xfrm rot="10800000" flipV="1">
            <a:off x="1447800" y="2057400"/>
            <a:ext cx="2057400" cy="1143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8" name="Rounded Rectangle 17"/>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p>
        </p:txBody>
      </p:sp>
      <p:pic>
        <p:nvPicPr>
          <p:cNvPr id="1026" name="Picture 2" descr="C:\Users\sguest\AppData\Local\Microsoft\Windows\Temporary Internet Files\Content.IE5\53UOM3AQ\MPj04384560000[1].jpg"/>
          <p:cNvPicPr>
            <a:picLocks noChangeAspect="1" noChangeArrowheads="1"/>
          </p:cNvPicPr>
          <p:nvPr/>
        </p:nvPicPr>
        <p:blipFill>
          <a:blip r:embed="rId3" cstate="print"/>
          <a:srcRect l="26483" t="3571" r="30101" b="61905"/>
          <a:stretch>
            <a:fillRect/>
          </a:stretch>
        </p:blipFill>
        <p:spPr bwMode="auto">
          <a:xfrm>
            <a:off x="3398520" y="4084320"/>
            <a:ext cx="1828800" cy="2209800"/>
          </a:xfrm>
          <a:prstGeom prst="rect">
            <a:avLst/>
          </a:prstGeom>
          <a:ln>
            <a:noFill/>
          </a:ln>
          <a:effectLst>
            <a:outerShdw blurRad="292100" dist="139700" dir="2700000" algn="tl" rotWithShape="0">
              <a:srgbClr val="333333">
                <a:alpha val="65000"/>
              </a:srgbClr>
            </a:outerShdw>
          </a:effectLst>
        </p:spPr>
      </p:pic>
      <p:sp>
        <p:nvSpPr>
          <p:cNvPr id="32" name="Rectangle 31"/>
          <p:cNvSpPr/>
          <p:nvPr/>
        </p:nvSpPr>
        <p:spPr>
          <a:xfrm>
            <a:off x="4045545" y="6286500"/>
            <a:ext cx="595035" cy="400110"/>
          </a:xfrm>
          <a:prstGeom prst="rect">
            <a:avLst/>
          </a:prstGeom>
        </p:spPr>
        <p:txBody>
          <a:bodyPr wrap="none">
            <a:spAutoFit/>
          </a:bodyPr>
          <a:lstStyle/>
          <a:p>
            <a:r>
              <a:rPr lang="en-US" sz="2000" b="1" dirty="0" smtClean="0">
                <a:latin typeface="Segoe UI" pitchFamily="34" charset="0"/>
              </a:rPr>
              <a:t>Joe</a:t>
            </a:r>
            <a:endParaRPr lang="en-US" sz="2000" b="1" dirty="0">
              <a:latin typeface="Segoe UI" pitchFamily="34" charset="0"/>
            </a:endParaRPr>
          </a:p>
        </p:txBody>
      </p:sp>
      <p:sp>
        <p:nvSpPr>
          <p:cNvPr id="33" name="Rectangle 32"/>
          <p:cNvSpPr/>
          <p:nvPr/>
        </p:nvSpPr>
        <p:spPr>
          <a:xfrm>
            <a:off x="662940" y="3695700"/>
            <a:ext cx="2191113" cy="400110"/>
          </a:xfrm>
          <a:prstGeom prst="rect">
            <a:avLst/>
          </a:prstGeom>
        </p:spPr>
        <p:txBody>
          <a:bodyPr wrap="none">
            <a:spAutoFit/>
          </a:bodyPr>
          <a:lstStyle/>
          <a:p>
            <a:r>
              <a:rPr lang="en-US" sz="2000" dirty="0" smtClean="0">
                <a:latin typeface="Segoe UI" pitchFamily="34" charset="0"/>
              </a:rPr>
              <a:t>joe@pharma.com</a:t>
            </a:r>
            <a:endParaRPr lang="en-US" sz="2000" dirty="0">
              <a:latin typeface="Segoe UI" pitchFamily="34" charset="0"/>
            </a:endParaRPr>
          </a:p>
        </p:txBody>
      </p:sp>
      <p:sp>
        <p:nvSpPr>
          <p:cNvPr id="25" name="Rounded Rectangle 24"/>
          <p:cNvSpPr/>
          <p:nvPr/>
        </p:nvSpPr>
        <p:spPr>
          <a:xfrm>
            <a:off x="3505200" y="1524000"/>
            <a:ext cx="1600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STS</a:t>
            </a:r>
          </a:p>
          <a:p>
            <a:pPr algn="ctr"/>
            <a:r>
              <a:rPr lang="en-US" dirty="0" smtClean="0"/>
              <a:t>(Secure Token Service)</a:t>
            </a:r>
            <a:endParaRPr lang="en-US" dirty="0"/>
          </a:p>
        </p:txBody>
      </p:sp>
      <p:cxnSp>
        <p:nvCxnSpPr>
          <p:cNvPr id="30" name="Straight Arrow Connector 29"/>
          <p:cNvCxnSpPr/>
          <p:nvPr/>
        </p:nvCxnSpPr>
        <p:spPr>
          <a:xfrm rot="16200000" flipV="1">
            <a:off x="4876800" y="2209800"/>
            <a:ext cx="1219200" cy="762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39" name="Rectangle 38"/>
          <p:cNvSpPr/>
          <p:nvPr/>
        </p:nvSpPr>
        <p:spPr>
          <a:xfrm>
            <a:off x="3233057" y="1201579"/>
            <a:ext cx="1186543" cy="246221"/>
          </a:xfrm>
          <a:prstGeom prst="rect">
            <a:avLst/>
          </a:prstGeom>
        </p:spPr>
        <p:txBody>
          <a:bodyPr wrap="none">
            <a:spAutoFit/>
          </a:bodyPr>
          <a:lstStyle/>
          <a:p>
            <a:r>
              <a:rPr lang="en-US" sz="1000" dirty="0" smtClean="0">
                <a:latin typeface="Segoe UI" pitchFamily="34" charset="0"/>
              </a:rPr>
              <a:t>joe@pharma.com</a:t>
            </a:r>
            <a:endParaRPr lang="en-US" sz="1000" dirty="0">
              <a:latin typeface="Segoe UI" pitchFamily="34" charset="0"/>
            </a:endParaRPr>
          </a:p>
        </p:txBody>
      </p:sp>
      <p:sp>
        <p:nvSpPr>
          <p:cNvPr id="42" name="Rounded Rectangle 41"/>
          <p:cNvSpPr/>
          <p:nvPr/>
        </p:nvSpPr>
        <p:spPr>
          <a:xfrm>
            <a:off x="4495800" y="125730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sp>
        <p:nvSpPr>
          <p:cNvPr id="22" name="Cloud Callout 21"/>
          <p:cNvSpPr/>
          <p:nvPr/>
        </p:nvSpPr>
        <p:spPr>
          <a:xfrm>
            <a:off x="7239000" y="3276600"/>
            <a:ext cx="1371600" cy="1143000"/>
          </a:xfrm>
          <a:prstGeom prst="cloudCallout">
            <a:avLst>
              <a:gd name="adj1" fmla="val -102499"/>
              <a:gd name="adj2" fmla="val -48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Come on in…</a:t>
            </a:r>
            <a:endParaRPr lang="en-US" sz="1400" dirty="0"/>
          </a:p>
        </p:txBody>
      </p:sp>
      <p:grpSp>
        <p:nvGrpSpPr>
          <p:cNvPr id="38" name="Group 37"/>
          <p:cNvGrpSpPr/>
          <p:nvPr/>
        </p:nvGrpSpPr>
        <p:grpSpPr>
          <a:xfrm>
            <a:off x="2438400" y="2895600"/>
            <a:ext cx="1753394" cy="1219994"/>
            <a:chOff x="2438400" y="2895600"/>
            <a:chExt cx="1753394" cy="1219994"/>
          </a:xfrm>
        </p:grpSpPr>
        <p:cxnSp>
          <p:nvCxnSpPr>
            <p:cNvPr id="27" name="Straight Arrow Connector 26"/>
            <p:cNvCxnSpPr/>
            <p:nvPr/>
          </p:nvCxnSpPr>
          <p:spPr>
            <a:xfrm rot="5400000">
              <a:off x="3581400" y="3505200"/>
              <a:ext cx="1219200" cy="1588"/>
            </a:xfrm>
            <a:prstGeom prst="straightConnector1">
              <a:avLst/>
            </a:prstGeom>
            <a:ln>
              <a:prstDash val="solid"/>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grpSp>
          <p:nvGrpSpPr>
            <p:cNvPr id="29" name="Group 28"/>
            <p:cNvGrpSpPr/>
            <p:nvPr/>
          </p:nvGrpSpPr>
          <p:grpSpPr>
            <a:xfrm>
              <a:off x="2438400" y="2895600"/>
              <a:ext cx="1371600" cy="1143000"/>
              <a:chOff x="2438400" y="2895600"/>
              <a:chExt cx="1371600" cy="1143000"/>
            </a:xfrm>
          </p:grpSpPr>
          <p:sp>
            <p:nvSpPr>
              <p:cNvPr id="36" name="Cloud Callout 35"/>
              <p:cNvSpPr/>
              <p:nvPr/>
            </p:nvSpPr>
            <p:spPr>
              <a:xfrm>
                <a:off x="2438400" y="2895600"/>
                <a:ext cx="1371600" cy="1143000"/>
              </a:xfrm>
              <a:prstGeom prst="cloudCallout">
                <a:avLst>
                  <a:gd name="adj1" fmla="val 61389"/>
                  <a:gd name="adj2" fmla="val -64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Here you are:</a:t>
                </a:r>
              </a:p>
              <a:p>
                <a:pPr algn="ctr"/>
                <a:endParaRPr lang="en-US" sz="1400" dirty="0"/>
              </a:p>
            </p:txBody>
          </p:sp>
          <p:sp>
            <p:nvSpPr>
              <p:cNvPr id="26" name="Rounded Rectangle 25"/>
              <p:cNvSpPr/>
              <p:nvPr/>
            </p:nvSpPr>
            <p:spPr>
              <a:xfrm>
                <a:off x="2667000" y="358140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grpSp>
      </p:grpSp>
      <p:grpSp>
        <p:nvGrpSpPr>
          <p:cNvPr id="40" name="Group 39"/>
          <p:cNvGrpSpPr/>
          <p:nvPr/>
        </p:nvGrpSpPr>
        <p:grpSpPr>
          <a:xfrm>
            <a:off x="4648200" y="3429000"/>
            <a:ext cx="1752600" cy="1600200"/>
            <a:chOff x="4648200" y="3429000"/>
            <a:chExt cx="1752600" cy="1600200"/>
          </a:xfrm>
        </p:grpSpPr>
        <p:cxnSp>
          <p:nvCxnSpPr>
            <p:cNvPr id="17" name="Straight Arrow Connector 16"/>
            <p:cNvCxnSpPr/>
            <p:nvPr/>
          </p:nvCxnSpPr>
          <p:spPr>
            <a:xfrm flipV="1">
              <a:off x="4648200" y="3429000"/>
              <a:ext cx="1219200" cy="685800"/>
            </a:xfrm>
            <a:prstGeom prst="straightConnector1">
              <a:avLst/>
            </a:prstGeom>
            <a:ln>
              <a:prstDash val="solid"/>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grpSp>
          <p:nvGrpSpPr>
            <p:cNvPr id="34" name="Group 33"/>
            <p:cNvGrpSpPr/>
            <p:nvPr/>
          </p:nvGrpSpPr>
          <p:grpSpPr>
            <a:xfrm>
              <a:off x="5029200" y="3886200"/>
              <a:ext cx="1371600" cy="1143000"/>
              <a:chOff x="5029200" y="3886200"/>
              <a:chExt cx="1371600" cy="1143000"/>
            </a:xfrm>
          </p:grpSpPr>
          <p:sp>
            <p:nvSpPr>
              <p:cNvPr id="21" name="Cloud Callout 20"/>
              <p:cNvSpPr/>
              <p:nvPr/>
            </p:nvSpPr>
            <p:spPr>
              <a:xfrm>
                <a:off x="5029200" y="3886200"/>
                <a:ext cx="1371600" cy="1143000"/>
              </a:xfrm>
              <a:prstGeom prst="cloudCallout">
                <a:avLst>
                  <a:gd name="adj1" fmla="val -58055"/>
                  <a:gd name="adj2" fmla="val 671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Please let me use your app</a:t>
                </a:r>
                <a:endParaRPr lang="en-US" sz="1400" dirty="0"/>
              </a:p>
            </p:txBody>
          </p:sp>
          <p:sp>
            <p:nvSpPr>
              <p:cNvPr id="28" name="Rounded Rectangle 27"/>
              <p:cNvSpPr/>
              <p:nvPr/>
            </p:nvSpPr>
            <p:spPr>
              <a:xfrm>
                <a:off x="5234940" y="480060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8"/>
                                        </p:tgtEl>
                                      </p:cBhvr>
                                    </p:animEffect>
                                    <p:set>
                                      <p:cBhvr>
                                        <p:cTn id="12" dur="1" fill="hold">
                                          <p:stCondLst>
                                            <p:cond delay="499"/>
                                          </p:stCondLst>
                                        </p:cTn>
                                        <p:tgtEl>
                                          <p:spTgt spid="3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0"/>
                                        </p:tgtEl>
                                      </p:cBhvr>
                                    </p:animEffect>
                                    <p:set>
                                      <p:cBhvr>
                                        <p:cTn id="22" dur="1" fill="hold">
                                          <p:stCondLst>
                                            <p:cond delay="499"/>
                                          </p:stCondLst>
                                        </p:cTn>
                                        <p:tgtEl>
                                          <p:spTgt spid="4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Claims Based Identity</a:t>
            </a:r>
            <a:endParaRPr lang="en-US" dirty="0"/>
          </a:p>
        </p:txBody>
      </p:sp>
    </p:spTree>
  </p:cSld>
  <p:clrMapOvr>
    <a:masterClrMapping/>
  </p:clrMapOvr>
  <p:transition>
    <p:fad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 </a:t>
            </a:r>
            <a:endParaRPr lang="en-US" dirty="0"/>
          </a:p>
        </p:txBody>
      </p:sp>
      <p:sp>
        <p:nvSpPr>
          <p:cNvPr id="4" name="Rounded Rectangle 3"/>
          <p:cNvSpPr/>
          <p:nvPr/>
        </p:nvSpPr>
        <p:spPr>
          <a:xfrm>
            <a:off x="57912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Cloud Datacenter</a:t>
            </a:r>
            <a:endParaRPr lang="en-US" dirty="0"/>
          </a:p>
        </p:txBody>
      </p:sp>
      <p:sp>
        <p:nvSpPr>
          <p:cNvPr id="9" name="Rounded Rectangle 8"/>
          <p:cNvSpPr/>
          <p:nvPr/>
        </p:nvSpPr>
        <p:spPr>
          <a:xfrm>
            <a:off x="685800" y="1524000"/>
            <a:ext cx="1981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On Premises</a:t>
            </a:r>
            <a:endParaRPr lang="en-US" dirty="0"/>
          </a:p>
        </p:txBody>
      </p:sp>
      <p:sp>
        <p:nvSpPr>
          <p:cNvPr id="11" name="Can 10"/>
          <p:cNvSpPr/>
          <p:nvPr/>
        </p:nvSpPr>
        <p:spPr>
          <a:xfrm>
            <a:off x="762000" y="2971800"/>
            <a:ext cx="685800" cy="685800"/>
          </a:xfrm>
          <a:prstGeom prst="can">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dirty="0"/>
          </a:p>
        </p:txBody>
      </p:sp>
      <p:cxnSp>
        <p:nvCxnSpPr>
          <p:cNvPr id="12" name="Straight Arrow Connector 11"/>
          <p:cNvCxnSpPr/>
          <p:nvPr/>
        </p:nvCxnSpPr>
        <p:spPr>
          <a:xfrm rot="10800000" flipV="1">
            <a:off x="1447800" y="2057400"/>
            <a:ext cx="2057400" cy="1143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18" name="Rounded Rectangle 17"/>
          <p:cNvSpPr/>
          <p:nvPr/>
        </p:nvSpPr>
        <p:spPr>
          <a:xfrm>
            <a:off x="5867400" y="2971800"/>
            <a:ext cx="685800" cy="6858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App</a:t>
            </a:r>
          </a:p>
        </p:txBody>
      </p:sp>
      <p:pic>
        <p:nvPicPr>
          <p:cNvPr id="1026" name="Picture 2" descr="C:\Users\sguest\AppData\Local\Microsoft\Windows\Temporary Internet Files\Content.IE5\53UOM3AQ\MPj04384560000[1].jpg"/>
          <p:cNvPicPr>
            <a:picLocks noChangeAspect="1" noChangeArrowheads="1"/>
          </p:cNvPicPr>
          <p:nvPr/>
        </p:nvPicPr>
        <p:blipFill>
          <a:blip r:embed="rId3" cstate="print"/>
          <a:srcRect l="26483" t="3571" r="30101" b="61905"/>
          <a:stretch>
            <a:fillRect/>
          </a:stretch>
        </p:blipFill>
        <p:spPr bwMode="auto">
          <a:xfrm>
            <a:off x="3398520" y="4084320"/>
            <a:ext cx="1828800" cy="2209800"/>
          </a:xfrm>
          <a:prstGeom prst="rect">
            <a:avLst/>
          </a:prstGeom>
          <a:ln>
            <a:noFill/>
          </a:ln>
          <a:effectLst>
            <a:outerShdw blurRad="292100" dist="139700" dir="2700000" algn="tl" rotWithShape="0">
              <a:srgbClr val="333333">
                <a:alpha val="65000"/>
              </a:srgbClr>
            </a:outerShdw>
          </a:effectLst>
        </p:spPr>
      </p:pic>
      <p:sp>
        <p:nvSpPr>
          <p:cNvPr id="32" name="Rectangle 31"/>
          <p:cNvSpPr/>
          <p:nvPr/>
        </p:nvSpPr>
        <p:spPr>
          <a:xfrm>
            <a:off x="4045545" y="6286500"/>
            <a:ext cx="595035" cy="400110"/>
          </a:xfrm>
          <a:prstGeom prst="rect">
            <a:avLst/>
          </a:prstGeom>
        </p:spPr>
        <p:txBody>
          <a:bodyPr wrap="none">
            <a:spAutoFit/>
          </a:bodyPr>
          <a:lstStyle/>
          <a:p>
            <a:r>
              <a:rPr lang="en-US" sz="2000" b="1" dirty="0" smtClean="0">
                <a:latin typeface="Segoe UI" pitchFamily="34" charset="0"/>
              </a:rPr>
              <a:t>Joe</a:t>
            </a:r>
            <a:endParaRPr lang="en-US" sz="2000" b="1" dirty="0">
              <a:latin typeface="Segoe UI" pitchFamily="34" charset="0"/>
            </a:endParaRPr>
          </a:p>
        </p:txBody>
      </p:sp>
      <p:sp>
        <p:nvSpPr>
          <p:cNvPr id="33" name="Rectangle 32"/>
          <p:cNvSpPr/>
          <p:nvPr/>
        </p:nvSpPr>
        <p:spPr>
          <a:xfrm>
            <a:off x="662940" y="3695700"/>
            <a:ext cx="2191113" cy="400110"/>
          </a:xfrm>
          <a:prstGeom prst="rect">
            <a:avLst/>
          </a:prstGeom>
        </p:spPr>
        <p:txBody>
          <a:bodyPr wrap="none">
            <a:spAutoFit/>
          </a:bodyPr>
          <a:lstStyle/>
          <a:p>
            <a:r>
              <a:rPr lang="en-US" sz="2000" dirty="0" smtClean="0">
                <a:latin typeface="Segoe UI" pitchFamily="34" charset="0"/>
              </a:rPr>
              <a:t>joe@pharma.com</a:t>
            </a:r>
            <a:endParaRPr lang="en-US" sz="2000" dirty="0">
              <a:latin typeface="Segoe UI" pitchFamily="34" charset="0"/>
            </a:endParaRPr>
          </a:p>
        </p:txBody>
      </p:sp>
      <p:sp>
        <p:nvSpPr>
          <p:cNvPr id="25" name="Rounded Rectangle 24"/>
          <p:cNvSpPr/>
          <p:nvPr/>
        </p:nvSpPr>
        <p:spPr>
          <a:xfrm>
            <a:off x="3505200" y="1524000"/>
            <a:ext cx="1600200" cy="1371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STS</a:t>
            </a:r>
          </a:p>
          <a:p>
            <a:pPr algn="ctr"/>
            <a:r>
              <a:rPr lang="en-US" dirty="0" smtClean="0"/>
              <a:t>(Secure Token Service)</a:t>
            </a:r>
            <a:endParaRPr lang="en-US" dirty="0"/>
          </a:p>
        </p:txBody>
      </p:sp>
      <p:cxnSp>
        <p:nvCxnSpPr>
          <p:cNvPr id="30" name="Straight Arrow Connector 29"/>
          <p:cNvCxnSpPr/>
          <p:nvPr/>
        </p:nvCxnSpPr>
        <p:spPr>
          <a:xfrm rot="16200000" flipV="1">
            <a:off x="4876800" y="2209800"/>
            <a:ext cx="1219200" cy="762000"/>
          </a:xfrm>
          <a:prstGeom prst="straightConnector1">
            <a:avLst/>
          </a:prstGeom>
          <a:ln>
            <a:prstDash val="sysDash"/>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39" name="Rectangle 38"/>
          <p:cNvSpPr/>
          <p:nvPr/>
        </p:nvSpPr>
        <p:spPr>
          <a:xfrm>
            <a:off x="3233057" y="1201579"/>
            <a:ext cx="1186543" cy="246221"/>
          </a:xfrm>
          <a:prstGeom prst="rect">
            <a:avLst/>
          </a:prstGeom>
        </p:spPr>
        <p:txBody>
          <a:bodyPr wrap="none">
            <a:spAutoFit/>
          </a:bodyPr>
          <a:lstStyle/>
          <a:p>
            <a:r>
              <a:rPr lang="en-US" sz="1000" dirty="0" smtClean="0">
                <a:latin typeface="Segoe UI" pitchFamily="34" charset="0"/>
              </a:rPr>
              <a:t>joe@pharma.com</a:t>
            </a:r>
            <a:endParaRPr lang="en-US" sz="1000" dirty="0">
              <a:latin typeface="Segoe UI" pitchFamily="34" charset="0"/>
            </a:endParaRPr>
          </a:p>
        </p:txBody>
      </p:sp>
      <p:sp>
        <p:nvSpPr>
          <p:cNvPr id="42" name="Rounded Rectangle 41"/>
          <p:cNvSpPr/>
          <p:nvPr/>
        </p:nvSpPr>
        <p:spPr>
          <a:xfrm>
            <a:off x="4495800" y="1257300"/>
            <a:ext cx="838200" cy="152400"/>
          </a:xfrm>
          <a:prstGeom prst="roundRect">
            <a:avLst/>
          </a:prstGeom>
          <a:solidFill>
            <a:srgbClr val="00B050"/>
          </a:solidFill>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Attendee</a:t>
            </a:r>
            <a:endParaRPr lang="en-US" sz="1100" dirty="0"/>
          </a:p>
        </p:txBody>
      </p:sp>
      <p:grpSp>
        <p:nvGrpSpPr>
          <p:cNvPr id="28" name="Group 27"/>
          <p:cNvGrpSpPr/>
          <p:nvPr/>
        </p:nvGrpSpPr>
        <p:grpSpPr>
          <a:xfrm>
            <a:off x="2057400" y="2895600"/>
            <a:ext cx="2255520" cy="2667000"/>
            <a:chOff x="2057400" y="2895600"/>
            <a:chExt cx="2255520" cy="2667000"/>
          </a:xfrm>
        </p:grpSpPr>
        <p:cxnSp>
          <p:nvCxnSpPr>
            <p:cNvPr id="23" name="Straight Arrow Connector 22"/>
            <p:cNvCxnSpPr>
              <a:stCxn id="1026" idx="0"/>
              <a:endCxn id="25" idx="2"/>
            </p:cNvCxnSpPr>
            <p:nvPr/>
          </p:nvCxnSpPr>
          <p:spPr>
            <a:xfrm rot="16200000" flipV="1">
              <a:off x="3714750" y="3486150"/>
              <a:ext cx="1188720" cy="7620"/>
            </a:xfrm>
            <a:prstGeom prst="straightConnector1">
              <a:avLst/>
            </a:prstGeom>
            <a:ln>
              <a:prstDash val="solid"/>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35" name="Cloud Callout 34"/>
            <p:cNvSpPr/>
            <p:nvPr/>
          </p:nvSpPr>
          <p:spPr>
            <a:xfrm>
              <a:off x="2057400" y="4419600"/>
              <a:ext cx="1371600" cy="1143000"/>
            </a:xfrm>
            <a:prstGeom prst="cloudCallout">
              <a:avLst>
                <a:gd name="adj1" fmla="val 89723"/>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I need a badge</a:t>
              </a:r>
              <a:endParaRPr lang="en-US" sz="1400" dirty="0"/>
            </a:p>
          </p:txBody>
        </p:sp>
      </p:grpSp>
      <p:sp>
        <p:nvSpPr>
          <p:cNvPr id="36" name="Cloud Callout 35"/>
          <p:cNvSpPr/>
          <p:nvPr/>
        </p:nvSpPr>
        <p:spPr>
          <a:xfrm>
            <a:off x="2438400" y="2895600"/>
            <a:ext cx="1371600" cy="1143000"/>
          </a:xfrm>
          <a:prstGeom prst="cloudCallout">
            <a:avLst>
              <a:gd name="adj1" fmla="val 61389"/>
              <a:gd name="adj2" fmla="val -64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Where’s your ID?</a:t>
            </a:r>
            <a:endParaRPr lang="en-US" sz="1400" dirty="0"/>
          </a:p>
        </p:txBody>
      </p:sp>
      <p:sp>
        <p:nvSpPr>
          <p:cNvPr id="37" name="Cloud Callout 36"/>
          <p:cNvSpPr/>
          <p:nvPr/>
        </p:nvSpPr>
        <p:spPr>
          <a:xfrm>
            <a:off x="2057400" y="4800600"/>
            <a:ext cx="1371600" cy="1143000"/>
          </a:xfrm>
          <a:prstGeom prst="cloudCallout">
            <a:avLst>
              <a:gd name="adj1" fmla="val 89723"/>
              <a:gd name="adj2" fmla="val -62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err="1" smtClean="0"/>
              <a:t>joe</a:t>
            </a:r>
            <a:r>
              <a:rPr lang="en-US" sz="1050" dirty="0" smtClean="0"/>
              <a:t>@</a:t>
            </a:r>
          </a:p>
          <a:p>
            <a:pPr algn="ctr"/>
            <a:r>
              <a:rPr lang="en-US" sz="1050" dirty="0" smtClean="0"/>
              <a:t>pharma.com</a:t>
            </a:r>
          </a:p>
          <a:p>
            <a:pPr algn="ctr"/>
            <a:r>
              <a:rPr lang="en-US" sz="1050" dirty="0" err="1" smtClean="0"/>
              <a:t>Pwd</a:t>
            </a:r>
            <a:r>
              <a:rPr lang="en-US" sz="1050" dirty="0" smtClean="0"/>
              <a:t>=123</a:t>
            </a:r>
            <a:endParaRPr lang="en-US" sz="1050" dirty="0"/>
          </a:p>
        </p:txBody>
      </p:sp>
      <p:sp>
        <p:nvSpPr>
          <p:cNvPr id="26" name="Cloud Callout 25"/>
          <p:cNvSpPr/>
          <p:nvPr/>
        </p:nvSpPr>
        <p:spPr>
          <a:xfrm>
            <a:off x="2438400" y="3124200"/>
            <a:ext cx="1371600" cy="1143000"/>
          </a:xfrm>
          <a:prstGeom prst="cloudCallout">
            <a:avLst>
              <a:gd name="adj1" fmla="val 61389"/>
              <a:gd name="adj2" fmla="val -648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No way – you’re fired!</a:t>
            </a:r>
            <a:endParaRPr lang="en-US" sz="1400" dirty="0"/>
          </a:p>
        </p:txBody>
      </p:sp>
      <p:grpSp>
        <p:nvGrpSpPr>
          <p:cNvPr id="38" name="Group 37"/>
          <p:cNvGrpSpPr/>
          <p:nvPr/>
        </p:nvGrpSpPr>
        <p:grpSpPr>
          <a:xfrm>
            <a:off x="838200" y="3124200"/>
            <a:ext cx="533400" cy="533400"/>
            <a:chOff x="838200" y="3124200"/>
            <a:chExt cx="533400" cy="533400"/>
          </a:xfrm>
        </p:grpSpPr>
        <p:cxnSp>
          <p:nvCxnSpPr>
            <p:cNvPr id="40" name="Straight Connector 39"/>
            <p:cNvCxnSpPr/>
            <p:nvPr/>
          </p:nvCxnSpPr>
          <p:spPr>
            <a:xfrm rot="16200000" flipH="1">
              <a:off x="838200" y="3124200"/>
              <a:ext cx="533400" cy="533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838200" y="3124200"/>
              <a:ext cx="533400" cy="533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4648200" y="3429000"/>
            <a:ext cx="1752600" cy="1600200"/>
            <a:chOff x="4648200" y="3429000"/>
            <a:chExt cx="1752600" cy="1600200"/>
          </a:xfrm>
        </p:grpSpPr>
        <p:cxnSp>
          <p:nvCxnSpPr>
            <p:cNvPr id="44" name="Straight Arrow Connector 43"/>
            <p:cNvCxnSpPr/>
            <p:nvPr/>
          </p:nvCxnSpPr>
          <p:spPr>
            <a:xfrm flipV="1">
              <a:off x="4648200" y="3429000"/>
              <a:ext cx="1219200" cy="685800"/>
            </a:xfrm>
            <a:prstGeom prst="straightConnector1">
              <a:avLst/>
            </a:prstGeom>
            <a:ln>
              <a:prstDash val="solid"/>
              <a:headEnd type="diamond" w="med" len="med"/>
              <a:tailEnd type="triangle" w="lg" len="lg"/>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cxnSp>
        <p:sp>
          <p:nvSpPr>
            <p:cNvPr id="45" name="Cloud Callout 44"/>
            <p:cNvSpPr/>
            <p:nvPr/>
          </p:nvSpPr>
          <p:spPr>
            <a:xfrm>
              <a:off x="5029200" y="3886200"/>
              <a:ext cx="1371600" cy="1143000"/>
            </a:xfrm>
            <a:prstGeom prst="cloudCallout">
              <a:avLst>
                <a:gd name="adj1" fmla="val -58055"/>
                <a:gd name="adj2" fmla="val 671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Please let me use your app</a:t>
              </a:r>
              <a:endParaRPr lang="en-US" sz="1400" dirty="0"/>
            </a:p>
          </p:txBody>
        </p:sp>
      </p:grpSp>
      <p:sp>
        <p:nvSpPr>
          <p:cNvPr id="46" name="Cloud Callout 45"/>
          <p:cNvSpPr/>
          <p:nvPr/>
        </p:nvSpPr>
        <p:spPr>
          <a:xfrm>
            <a:off x="7239000" y="3276600"/>
            <a:ext cx="1371600" cy="1143000"/>
          </a:xfrm>
          <a:prstGeom prst="cloudCallout">
            <a:avLst>
              <a:gd name="adj1" fmla="val -102499"/>
              <a:gd name="adj2" fmla="val -48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Where’s your badge?</a:t>
            </a:r>
            <a:endParaRPr lang="en-US" sz="1400" dirty="0"/>
          </a:p>
        </p:txBody>
      </p:sp>
      <p:sp>
        <p:nvSpPr>
          <p:cNvPr id="47" name="Cloud Callout 46"/>
          <p:cNvSpPr/>
          <p:nvPr/>
        </p:nvSpPr>
        <p:spPr>
          <a:xfrm>
            <a:off x="5334000" y="4876800"/>
            <a:ext cx="1524000" cy="1143000"/>
          </a:xfrm>
          <a:prstGeom prst="cloudCallout">
            <a:avLst>
              <a:gd name="adj1" fmla="val -79722"/>
              <a:gd name="adj2" fmla="val -20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Foiled!  Revenge is not sweet</a:t>
            </a:r>
            <a:endParaRPr lang="en-US" sz="1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3"/>
                                        </p:tgtEl>
                                      </p:cBhvr>
                                    </p:animEffect>
                                    <p:set>
                                      <p:cBhvr>
                                        <p:cTn id="17" dur="1" fill="hold">
                                          <p:stCondLst>
                                            <p:cond delay="499"/>
                                          </p:stCondLst>
                                        </p:cTn>
                                        <p:tgtEl>
                                          <p:spTgt spid="4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6"/>
                                        </p:tgtEl>
                                      </p:cBhvr>
                                    </p:animEffect>
                                    <p:set>
                                      <p:cBhvr>
                                        <p:cTn id="27" dur="1" fill="hold">
                                          <p:stCondLst>
                                            <p:cond delay="499"/>
                                          </p:stCondLst>
                                        </p:cTn>
                                        <p:tgtEl>
                                          <p:spTgt spid="4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8"/>
                                        </p:tgtEl>
                                      </p:cBhvr>
                                    </p:animEffect>
                                    <p:set>
                                      <p:cBhvr>
                                        <p:cTn id="37" dur="1" fill="hold">
                                          <p:stCondLst>
                                            <p:cond delay="499"/>
                                          </p:stCondLst>
                                        </p:cTn>
                                        <p:tgtEl>
                                          <p:spTgt spid="2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6"/>
                                        </p:tgtEl>
                                      </p:cBhvr>
                                    </p:animEffect>
                                    <p:set>
                                      <p:cBhvr>
                                        <p:cTn id="47" dur="1" fill="hold">
                                          <p:stCondLst>
                                            <p:cond delay="499"/>
                                          </p:stCondLst>
                                        </p:cTn>
                                        <p:tgtEl>
                                          <p:spTgt spid="3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37"/>
                                        </p:tgtEl>
                                      </p:cBhvr>
                                    </p:animEffect>
                                    <p:set>
                                      <p:cBhvr>
                                        <p:cTn id="57" dur="1" fill="hold">
                                          <p:stCondLst>
                                            <p:cond delay="499"/>
                                          </p:stCondLst>
                                        </p:cTn>
                                        <p:tgtEl>
                                          <p:spTgt spid="3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26"/>
                                        </p:tgtEl>
                                      </p:cBhvr>
                                    </p:animEffect>
                                    <p:set>
                                      <p:cBhvr>
                                        <p:cTn id="67" dur="1" fill="hold">
                                          <p:stCondLst>
                                            <p:cond delay="499"/>
                                          </p:stCondLst>
                                        </p:cTn>
                                        <p:tgtEl>
                                          <p:spTgt spid="2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animBg="1"/>
      <p:bldP spid="37" grpId="1" animBg="1"/>
      <p:bldP spid="26" grpId="0" animBg="1"/>
      <p:bldP spid="26" grpId="1" animBg="1"/>
      <p:bldP spid="46" grpId="0" animBg="1"/>
      <p:bldP spid="46" grpId="1" animBg="1"/>
      <p:bldP spid="47"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Rectangle 2"/>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This has been good things to consider so far, but Jim has one last question…</a:t>
            </a:r>
          </a:p>
        </p:txBody>
      </p:sp>
      <p:pic>
        <p:nvPicPr>
          <p:cNvPr id="4" name="Picture 3"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5" name="Picture 4" descr="iStock_000005528313Large.jpg"/>
          <p:cNvPicPr>
            <a:picLocks noChangeAspect="1"/>
          </p:cNvPicPr>
          <p:nvPr/>
        </p:nvPicPr>
        <p:blipFill>
          <a:blip r:embed="rId4"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Rectangle 2"/>
          <p:cNvSpPr/>
          <p:nvPr/>
        </p:nvSpPr>
        <p:spPr>
          <a:xfrm>
            <a:off x="0" y="4953000"/>
            <a:ext cx="9143999" cy="1200329"/>
          </a:xfrm>
          <a:prstGeom prst="rect">
            <a:avLst/>
          </a:prstGeom>
        </p:spPr>
        <p:txBody>
          <a:bodyPr wrap="square">
            <a:spAutoFit/>
          </a:bodyPr>
          <a:lstStyle/>
          <a:p>
            <a:pPr algn="ctr"/>
            <a:r>
              <a:rPr lang="en-US" sz="3600" dirty="0" smtClean="0">
                <a:latin typeface="Segoe UI" pitchFamily="34" charset="0"/>
              </a:rPr>
              <a:t>“…I have a great new idea for a cloud application.  Will it make me rich!?! :-)”</a:t>
            </a:r>
          </a:p>
        </p:txBody>
      </p:sp>
      <p:pic>
        <p:nvPicPr>
          <p:cNvPr id="4" name="Picture 3"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5" name="Picture 4" descr="iStock_000005528313Large.jpg"/>
          <p:cNvPicPr>
            <a:picLocks noChangeAspect="1"/>
          </p:cNvPicPr>
          <p:nvPr/>
        </p:nvPicPr>
        <p:blipFill>
          <a:blip r:embed="rId4" cstate="print"/>
          <a:srcRect/>
          <a:stretch>
            <a:fillRect/>
          </a:stretch>
        </p:blipFill>
        <p:spPr>
          <a:xfrm>
            <a:off x="3291840" y="969361"/>
            <a:ext cx="2573568" cy="345785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DELL </a:t>
            </a:r>
            <a:r>
              <a:rPr lang="en-US" dirty="0" err="1" smtClean="0">
                <a:solidFill>
                  <a:schemeClr val="bg1"/>
                </a:solidFill>
              </a:rPr>
              <a:t>PowerEdge</a:t>
            </a:r>
            <a:r>
              <a:rPr lang="en-US" dirty="0" smtClean="0">
                <a:solidFill>
                  <a:schemeClr val="bg1"/>
                </a:solidFill>
              </a:rPr>
              <a:t> M600 = $4,689</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SOA – Service Oriented Architecture</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10 of those = $46,890</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$0.30 per compute hour (High CPU)</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The same $46,890 would buy you</a:t>
            </a:r>
            <a:br>
              <a:rPr lang="en-US" dirty="0" smtClean="0">
                <a:solidFill>
                  <a:schemeClr val="bg1"/>
                </a:solidFill>
              </a:rPr>
            </a:br>
            <a:r>
              <a:rPr lang="en-US" dirty="0" smtClean="0">
                <a:solidFill>
                  <a:schemeClr val="bg1"/>
                </a:solidFill>
              </a:rPr>
              <a:t>156,300 compute hours</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651.25 compute days for 10 instances</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21.4 compute months for 10 instances</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Let’s not forget however…</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Bandwidth is not free</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953000"/>
            <a:ext cx="9143999" cy="1200329"/>
          </a:xfrm>
          <a:prstGeom prst="rect">
            <a:avLst/>
          </a:prstGeom>
        </p:spPr>
        <p:txBody>
          <a:bodyPr wrap="square">
            <a:spAutoFit/>
          </a:bodyPr>
          <a:lstStyle/>
          <a:p>
            <a:pPr algn="ctr"/>
            <a:r>
              <a:rPr lang="en-US" sz="3600" dirty="0" smtClean="0">
                <a:solidFill>
                  <a:schemeClr val="bg1"/>
                </a:solidFill>
                <a:latin typeface="Segoe UI" pitchFamily="34" charset="0"/>
              </a:rPr>
              <a:t>Jim’s get-rich-quick idea is a new cloud based application for </a:t>
            </a:r>
            <a:r>
              <a:rPr lang="en-US" sz="3600" dirty="0" err="1" smtClean="0">
                <a:solidFill>
                  <a:schemeClr val="bg1"/>
                </a:solidFill>
                <a:latin typeface="Segoe UI" pitchFamily="34" charset="0"/>
              </a:rPr>
              <a:t>Blu</a:t>
            </a:r>
            <a:r>
              <a:rPr lang="en-US" sz="3600" dirty="0" smtClean="0">
                <a:solidFill>
                  <a:schemeClr val="bg1"/>
                </a:solidFill>
                <a:latin typeface="Segoe UI" pitchFamily="34" charset="0"/>
              </a:rPr>
              <a:t>-ray movies!</a:t>
            </a:r>
          </a:p>
        </p:txBody>
      </p:sp>
      <p:pic>
        <p:nvPicPr>
          <p:cNvPr id="4" name="Picture 3"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5" name="Picture 4" descr="iStock_000005528313Large.jpg"/>
          <p:cNvPicPr>
            <a:picLocks noChangeAspect="1"/>
          </p:cNvPicPr>
          <p:nvPr/>
        </p:nvPicPr>
        <p:blipFill>
          <a:blip r:embed="rId4" cstate="print"/>
          <a:srcRect/>
          <a:stretch>
            <a:fillRect/>
          </a:stretch>
        </p:blipFill>
        <p:spPr>
          <a:xfrm>
            <a:off x="3291840" y="969361"/>
            <a:ext cx="2573568" cy="345785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4000" dirty="0" smtClean="0">
                <a:solidFill>
                  <a:schemeClr val="bg1"/>
                </a:solidFill>
              </a:rPr>
              <a:t>What’s this going to cost to run?</a:t>
            </a:r>
            <a:endParaRPr lang="en-US" sz="4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4000" dirty="0" smtClean="0">
                <a:solidFill>
                  <a:schemeClr val="bg1"/>
                </a:solidFill>
              </a:rPr>
              <a:t>Internet Radio (64kps) </a:t>
            </a:r>
            <a:br>
              <a:rPr lang="en-US" sz="4000" dirty="0" smtClean="0">
                <a:solidFill>
                  <a:schemeClr val="bg1"/>
                </a:solidFill>
              </a:rPr>
            </a:br>
            <a:r>
              <a:rPr lang="en-US" sz="4000" dirty="0" smtClean="0">
                <a:solidFill>
                  <a:schemeClr val="bg1"/>
                </a:solidFill>
              </a:rPr>
              <a:t>21Gb per month (24 hours per day)</a:t>
            </a:r>
            <a:endParaRPr lang="en-US" sz="4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4000" dirty="0" smtClean="0">
                <a:solidFill>
                  <a:schemeClr val="bg1"/>
                </a:solidFill>
              </a:rPr>
              <a:t>YouTube  (512kps)</a:t>
            </a:r>
            <a:br>
              <a:rPr lang="en-US" sz="4000" dirty="0" smtClean="0">
                <a:solidFill>
                  <a:schemeClr val="bg1"/>
                </a:solidFill>
              </a:rPr>
            </a:br>
            <a:r>
              <a:rPr lang="en-US" sz="4000" dirty="0" smtClean="0">
                <a:solidFill>
                  <a:schemeClr val="bg1"/>
                </a:solidFill>
              </a:rPr>
              <a:t>166Gb per month (24 hours per day) </a:t>
            </a:r>
            <a:endParaRPr lang="en-US" sz="4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err="1" smtClean="0">
                <a:solidFill>
                  <a:schemeClr val="bg1"/>
                </a:solidFill>
              </a:rPr>
              <a:t>SaaS</a:t>
            </a:r>
            <a:r>
              <a:rPr lang="en-US" dirty="0" smtClean="0">
                <a:solidFill>
                  <a:schemeClr val="bg1"/>
                </a:solidFill>
              </a:rPr>
              <a:t> – Software as a Service</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4000" dirty="0" smtClean="0">
                <a:solidFill>
                  <a:schemeClr val="bg1"/>
                </a:solidFill>
              </a:rPr>
              <a:t>HDTV (4Mbps)</a:t>
            </a:r>
            <a:br>
              <a:rPr lang="en-US" sz="4000" dirty="0" smtClean="0">
                <a:solidFill>
                  <a:schemeClr val="bg1"/>
                </a:solidFill>
              </a:rPr>
            </a:br>
            <a:r>
              <a:rPr lang="en-US" sz="4000" dirty="0" smtClean="0">
                <a:solidFill>
                  <a:schemeClr val="bg1"/>
                </a:solidFill>
              </a:rPr>
              <a:t>1296Gb per month (24 hours per day)</a:t>
            </a:r>
            <a:endParaRPr lang="en-US" sz="4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Storage - $0.15 per </a:t>
            </a:r>
            <a:r>
              <a:rPr lang="en-US" dirty="0" err="1" smtClean="0">
                <a:solidFill>
                  <a:schemeClr val="bg1"/>
                </a:solidFill>
              </a:rPr>
              <a:t>Gb</a:t>
            </a:r>
            <a:r>
              <a:rPr lang="en-US" dirty="0" smtClean="0">
                <a:solidFill>
                  <a:schemeClr val="bg1"/>
                </a:solidFill>
              </a:rPr>
              <a:t/>
            </a:r>
            <a:br>
              <a:rPr lang="en-US" dirty="0" smtClean="0">
                <a:solidFill>
                  <a:schemeClr val="bg1"/>
                </a:solidFill>
              </a:rPr>
            </a:br>
            <a:r>
              <a:rPr lang="en-US" dirty="0" smtClean="0">
                <a:solidFill>
                  <a:schemeClr val="bg1"/>
                </a:solidFill>
              </a:rPr>
              <a:t>Data Transfer - $0.17 per </a:t>
            </a:r>
            <a:r>
              <a:rPr lang="en-US" dirty="0" err="1" smtClean="0">
                <a:solidFill>
                  <a:schemeClr val="bg1"/>
                </a:solidFill>
              </a:rPr>
              <a:t>Gb</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Sounds cheap, but is it?</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YouTube example = $0.17 x 166Gb </a:t>
            </a:r>
            <a:br>
              <a:rPr lang="en-US" dirty="0" smtClean="0">
                <a:solidFill>
                  <a:schemeClr val="bg1"/>
                </a:solidFill>
              </a:rPr>
            </a:br>
            <a:r>
              <a:rPr lang="en-US" dirty="0" smtClean="0">
                <a:solidFill>
                  <a:schemeClr val="bg1"/>
                </a:solidFill>
              </a:rPr>
              <a:t>($28.22 per user per month)</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SD Movie = $0.17 x 1296Gb</a:t>
            </a:r>
            <a:br>
              <a:rPr lang="en-US" dirty="0" smtClean="0">
                <a:solidFill>
                  <a:schemeClr val="bg1"/>
                </a:solidFill>
              </a:rPr>
            </a:br>
            <a:r>
              <a:rPr lang="en-US" dirty="0" smtClean="0">
                <a:solidFill>
                  <a:schemeClr val="bg1"/>
                </a:solidFill>
              </a:rPr>
              <a:t>($220.32 per user per month)</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If we were to stream standard definition movies in the cloud…</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3600" dirty="0" smtClean="0">
                <a:solidFill>
                  <a:schemeClr val="bg1"/>
                </a:solidFill>
              </a:rPr>
              <a:t>Storage = 2TB of Movies</a:t>
            </a:r>
            <a:br>
              <a:rPr lang="en-US" sz="3600" dirty="0" smtClean="0">
                <a:solidFill>
                  <a:schemeClr val="bg1"/>
                </a:solidFill>
              </a:rPr>
            </a:br>
            <a:r>
              <a:rPr lang="en-US" sz="3600" dirty="0" smtClean="0">
                <a:solidFill>
                  <a:schemeClr val="bg1"/>
                </a:solidFill>
              </a:rPr>
              <a:t>Stream:  ~1,000 users per day @ 4Mbps</a:t>
            </a:r>
            <a:endParaRPr lang="en-US" sz="36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Storage cost (month) = $150</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Data Transfer (month) = $215,156</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19400"/>
            <a:ext cx="9144000" cy="1143000"/>
          </a:xfrm>
        </p:spPr>
        <p:txBody>
          <a:bodyPr>
            <a:normAutofit/>
          </a:bodyPr>
          <a:lstStyle/>
          <a:p>
            <a:r>
              <a:rPr lang="en-US" dirty="0" smtClean="0">
                <a:solidFill>
                  <a:schemeClr val="bg1"/>
                </a:solidFill>
              </a:rPr>
              <a:t>…but Jim said he wanted </a:t>
            </a:r>
            <a:r>
              <a:rPr lang="en-US" dirty="0" err="1" smtClean="0">
                <a:solidFill>
                  <a:schemeClr val="bg1"/>
                </a:solidFill>
              </a:rPr>
              <a:t>Blu</a:t>
            </a:r>
            <a:r>
              <a:rPr lang="en-US" dirty="0" smtClean="0">
                <a:solidFill>
                  <a:schemeClr val="bg1"/>
                </a:solidFill>
              </a:rPr>
              <a:t>-ray!</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Web 2.0</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3600" dirty="0" smtClean="0">
                <a:solidFill>
                  <a:schemeClr val="bg1"/>
                </a:solidFill>
              </a:rPr>
              <a:t>Storage = 9TB of HD Movies </a:t>
            </a:r>
            <a:br>
              <a:rPr lang="en-US" sz="3600" dirty="0" smtClean="0">
                <a:solidFill>
                  <a:schemeClr val="bg1"/>
                </a:solidFill>
              </a:rPr>
            </a:br>
            <a:r>
              <a:rPr lang="en-US" sz="3600" dirty="0" smtClean="0">
                <a:solidFill>
                  <a:schemeClr val="bg1"/>
                </a:solidFill>
              </a:rPr>
              <a:t>(360 titles at 25Gb per title)</a:t>
            </a:r>
            <a:br>
              <a:rPr lang="en-US" sz="3600" dirty="0" smtClean="0">
                <a:solidFill>
                  <a:schemeClr val="bg1"/>
                </a:solidFill>
              </a:rPr>
            </a:br>
            <a:r>
              <a:rPr lang="en-US" sz="3600" dirty="0" smtClean="0">
                <a:solidFill>
                  <a:schemeClr val="bg1"/>
                </a:solidFill>
              </a:rPr>
              <a:t>Stream:  ~1,000 users per day @ 36Mbps</a:t>
            </a:r>
            <a:endParaRPr lang="en-US" sz="36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Storage cost (month) = $1350</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Data Transfer (month) = $1.93M!</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To break-even, each user would have to pay $1,937 per month subscription!</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“Several industry insiders estimate that YouTube spends roughly </a:t>
            </a:r>
            <a:r>
              <a:rPr lang="en-US" sz="2800" b="1" dirty="0" smtClean="0">
                <a:solidFill>
                  <a:schemeClr val="bg1"/>
                </a:solidFill>
              </a:rPr>
              <a:t>$1 million a day </a:t>
            </a:r>
            <a:r>
              <a:rPr lang="en-US" sz="2800" dirty="0" smtClean="0">
                <a:solidFill>
                  <a:schemeClr val="bg1"/>
                </a:solidFill>
              </a:rPr>
              <a:t>just to pay for the bandwidth to host the videos.”</a:t>
            </a:r>
            <a:endParaRPr lang="en-US" sz="2800" dirty="0">
              <a:solidFill>
                <a:schemeClr val="bg1"/>
              </a:solidFill>
            </a:endParaRPr>
          </a:p>
        </p:txBody>
      </p:sp>
      <p:sp>
        <p:nvSpPr>
          <p:cNvPr id="4" name="Rectangle 3"/>
          <p:cNvSpPr/>
          <p:nvPr/>
        </p:nvSpPr>
        <p:spPr>
          <a:xfrm>
            <a:off x="0" y="6581001"/>
            <a:ext cx="9144000" cy="276999"/>
          </a:xfrm>
          <a:prstGeom prst="rect">
            <a:avLst/>
          </a:prstGeom>
        </p:spPr>
        <p:txBody>
          <a:bodyPr wrap="square">
            <a:spAutoFit/>
          </a:bodyPr>
          <a:lstStyle/>
          <a:p>
            <a:pPr algn="r"/>
            <a:r>
              <a:rPr lang="en-US" sz="1200" dirty="0" smtClean="0">
                <a:solidFill>
                  <a:schemeClr val="bg1"/>
                </a:solidFill>
                <a:latin typeface="Segoe UI" pitchFamily="34" charset="0"/>
              </a:rPr>
              <a:t>http://techland.blogs.fortune.cnn.com/2008/03/25/youtube-looks-for-the-money-clip/</a:t>
            </a:r>
            <a:endParaRPr lang="en-US" sz="1200" dirty="0">
              <a:solidFill>
                <a:schemeClr val="bg1"/>
              </a:solidFill>
              <a:latin typeface="Segoe UI"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2514600" y="914400"/>
            <a:ext cx="4038600" cy="427208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Autofit/>
          </a:bodyPr>
          <a:lstStyle/>
          <a:p>
            <a:r>
              <a:rPr lang="en-US" sz="4800" dirty="0" smtClean="0">
                <a:solidFill>
                  <a:schemeClr val="bg1"/>
                </a:solidFill>
              </a:rPr>
              <a:t/>
            </a:r>
            <a:br>
              <a:rPr lang="en-US" sz="4800" dirty="0" smtClean="0">
                <a:solidFill>
                  <a:schemeClr val="bg1"/>
                </a:solidFill>
              </a:rPr>
            </a:br>
            <a:r>
              <a:rPr lang="en-US" sz="4800" dirty="0" smtClean="0">
                <a:solidFill>
                  <a:schemeClr val="bg1"/>
                </a:solidFill>
              </a:rPr>
              <a:t/>
            </a:r>
            <a:br>
              <a:rPr lang="en-US" sz="4800" dirty="0" smtClean="0">
                <a:solidFill>
                  <a:schemeClr val="bg1"/>
                </a:solidFill>
              </a:rPr>
            </a:br>
            <a:r>
              <a:rPr lang="en-US" sz="4800" dirty="0" smtClean="0">
                <a:solidFill>
                  <a:schemeClr val="bg1"/>
                </a:solidFill>
              </a:rPr>
              <a:t/>
            </a:r>
            <a:br>
              <a:rPr lang="en-US" sz="4800" dirty="0" smtClean="0">
                <a:solidFill>
                  <a:schemeClr val="bg1"/>
                </a:solidFill>
              </a:rPr>
            </a:br>
            <a:r>
              <a:rPr lang="en-US" sz="4800" dirty="0" smtClean="0">
                <a:solidFill>
                  <a:schemeClr val="bg1"/>
                </a:solidFill>
              </a:rPr>
              <a:t/>
            </a:r>
            <a:br>
              <a:rPr lang="en-US" sz="4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dirty="0" smtClean="0">
                <a:solidFill>
                  <a:schemeClr val="bg1"/>
                </a:solidFill>
              </a:rPr>
              <a:t>"... </a:t>
            </a:r>
            <a:r>
              <a:rPr lang="en-US" sz="2800" dirty="0" err="1" smtClean="0">
                <a:solidFill>
                  <a:schemeClr val="bg1"/>
                </a:solidFill>
              </a:rPr>
              <a:t>Veoh</a:t>
            </a:r>
            <a:r>
              <a:rPr lang="en-US" sz="2800" dirty="0" smtClean="0">
                <a:solidFill>
                  <a:schemeClr val="bg1"/>
                </a:solidFill>
              </a:rPr>
              <a:t>, a video-sharing site operated from San Diego, decided to block its service from users in Africa, Asia, Latin America and Eastern Europe, citing the dim prospects of making money and the high cost of delivering video there.”</a:t>
            </a:r>
            <a:endParaRPr lang="en-US" sz="4800" dirty="0">
              <a:solidFill>
                <a:schemeClr val="bg1"/>
              </a:solidFill>
            </a:endParaRPr>
          </a:p>
        </p:txBody>
      </p:sp>
      <p:pic>
        <p:nvPicPr>
          <p:cNvPr id="249858" name="Picture 2"/>
          <p:cNvPicPr>
            <a:picLocks noChangeAspect="1" noChangeArrowheads="1"/>
          </p:cNvPicPr>
          <p:nvPr/>
        </p:nvPicPr>
        <p:blipFill>
          <a:blip r:embed="rId3" cstate="print"/>
          <a:srcRect b="12000"/>
          <a:stretch>
            <a:fillRect/>
          </a:stretch>
        </p:blipFill>
        <p:spPr bwMode="auto">
          <a:xfrm>
            <a:off x="2870472" y="914400"/>
            <a:ext cx="3149328" cy="3538254"/>
          </a:xfrm>
          <a:prstGeom prst="rect">
            <a:avLst/>
          </a:prstGeom>
          <a:ln>
            <a:noFill/>
          </a:ln>
          <a:effectLst>
            <a:outerShdw blurRad="292100" dist="139700" dir="2700000" algn="tl" rotWithShape="0">
              <a:srgbClr val="333333">
                <a:alpha val="65000"/>
              </a:srgbClr>
            </a:outerShdw>
          </a:effectLst>
        </p:spPr>
      </p:pic>
      <p:sp>
        <p:nvSpPr>
          <p:cNvPr id="249859" name="Rectangle 3"/>
          <p:cNvSpPr>
            <a:spLocks noChangeArrowheads="1"/>
          </p:cNvSpPr>
          <p:nvPr/>
        </p:nvSpPr>
        <p:spPr bwMode="auto">
          <a:xfrm>
            <a:off x="3421380" y="6581001"/>
            <a:ext cx="6085192"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bg1"/>
                </a:solidFill>
                <a:effectLst/>
                <a:latin typeface="Segoe UI" pitchFamily="34" charset="0"/>
                <a:ea typeface="MS Mincho" pitchFamily="49" charset="-128"/>
                <a:cs typeface="Tahoma" pitchFamily="34" charset="0"/>
              </a:rPr>
              <a:t>http://www.nytimes.com/2009/04/27/technology/start-ups/27global.html?ref=business</a:t>
            </a:r>
            <a:endParaRPr kumimoji="0" lang="en-US" sz="1200" b="0" i="0" u="none" strike="noStrike" cap="none" normalizeH="0" baseline="0" dirty="0" smtClean="0">
              <a:ln>
                <a:noFill/>
              </a:ln>
              <a:solidFill>
                <a:schemeClr val="bg1"/>
              </a:solidFill>
              <a:effectLst/>
              <a:latin typeface="Segoe U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The Point?  </a:t>
            </a:r>
            <a:br>
              <a:rPr lang="en-US" dirty="0" smtClean="0">
                <a:solidFill>
                  <a:schemeClr val="bg1"/>
                </a:solidFill>
              </a:rPr>
            </a:br>
            <a:r>
              <a:rPr lang="en-US" dirty="0" smtClean="0">
                <a:solidFill>
                  <a:schemeClr val="bg1"/>
                </a:solidFill>
              </a:rPr>
              <a:t>Sometimes that we forget </a:t>
            </a:r>
            <a:br>
              <a:rPr lang="en-US" dirty="0" smtClean="0">
                <a:solidFill>
                  <a:schemeClr val="bg1"/>
                </a:solidFill>
              </a:rPr>
            </a:br>
            <a:r>
              <a:rPr lang="en-US" dirty="0" smtClean="0">
                <a:solidFill>
                  <a:schemeClr val="bg1"/>
                </a:solidFill>
              </a:rPr>
              <a:t>we are not in a lab! </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Cloud computing opens up new and interesting possibilities, but don’t forget the business model!</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3" name="Picture 2" descr="iStock_000005528313Large.jpg"/>
          <p:cNvPicPr>
            <a:picLocks noChangeAspect="1"/>
          </p:cNvPicPr>
          <p:nvPr/>
        </p:nvPicPr>
        <p:blipFill>
          <a:blip r:embed="rId4" cstate="print"/>
          <a:srcRect/>
          <a:stretch>
            <a:fillRect/>
          </a:stretch>
        </p:blipFill>
        <p:spPr>
          <a:xfrm>
            <a:off x="3291840" y="969361"/>
            <a:ext cx="2573568" cy="3457859"/>
          </a:xfrm>
          <a:prstGeom prst="rect">
            <a:avLst/>
          </a:prstGeom>
          <a:ln>
            <a:noFill/>
          </a:ln>
          <a:effectLst>
            <a:outerShdw blurRad="292100" dist="139700" dir="2700000" algn="tl" rotWithShape="0">
              <a:srgbClr val="333333">
                <a:alpha val="65000"/>
              </a:srgbClr>
            </a:outerShdw>
          </a:effectLst>
        </p:spPr>
      </p:pic>
      <p:sp>
        <p:nvSpPr>
          <p:cNvPr id="4" name="Title 1"/>
          <p:cNvSpPr txBox="1">
            <a:spLocks/>
          </p:cNvSpPr>
          <p:nvPr/>
        </p:nvSpPr>
        <p:spPr>
          <a:xfrm>
            <a:off x="0" y="4800600"/>
            <a:ext cx="9144000" cy="1143000"/>
          </a:xfrm>
          <a:prstGeom prst="rect">
            <a:avLst/>
          </a:prstGeom>
        </p:spPr>
        <p:txBody>
          <a:bodyPr vert="horz" lIns="91440" tIns="45720" rIns="91440" bIns="45720" rtlCol="0" anchor="ctr">
            <a:noAutofit/>
          </a:bodyPr>
          <a:lstStyle/>
          <a:p>
            <a:pPr lvl="0" algn="ctr">
              <a:spcBef>
                <a:spcPct val="0"/>
              </a:spcBef>
            </a:pPr>
            <a:r>
              <a:rPr lang="en-US" sz="3600" noProof="0" dirty="0" smtClean="0">
                <a:latin typeface="Segoe UI" pitchFamily="34" charset="0"/>
                <a:ea typeface="+mj-ea"/>
                <a:cs typeface="+mj-cs"/>
              </a:rPr>
              <a:t>Clearer </a:t>
            </a:r>
            <a:r>
              <a:rPr lang="en-US" sz="3600" b="1" noProof="0" dirty="0" smtClean="0">
                <a:latin typeface="Segoe UI" pitchFamily="34" charset="0"/>
                <a:ea typeface="+mj-ea"/>
                <a:cs typeface="+mj-cs"/>
              </a:rPr>
              <a:t>terminology</a:t>
            </a:r>
            <a:r>
              <a:rPr lang="en-US" sz="3600" noProof="0" dirty="0" smtClean="0">
                <a:latin typeface="Segoe UI" pitchFamily="34" charset="0"/>
                <a:ea typeface="+mj-ea"/>
                <a:cs typeface="+mj-cs"/>
              </a:rPr>
              <a:t> for cloud computing</a:t>
            </a:r>
            <a:endParaRPr kumimoji="0" lang="en-US" sz="3600" b="0" i="0" u="none" strike="noStrike" kern="1200" cap="none" spc="0" normalizeH="0" baseline="0" noProof="0" dirty="0">
              <a:ln>
                <a:noFill/>
              </a:ln>
              <a:solidFill>
                <a:schemeClr val="tx1"/>
              </a:solidFill>
              <a:effectLst/>
              <a:uLnTx/>
              <a:uFillTx/>
              <a:latin typeface="Segoe UI" pitchFamily="34" charset="0"/>
              <a:ea typeface="+mj-ea"/>
              <a:cs typeface="+mj-cs"/>
            </a:endParaRPr>
          </a:p>
        </p:txBody>
      </p:sp>
      <p:pic>
        <p:nvPicPr>
          <p:cNvPr id="5" name="Picture 4" descr="iStock_000005528313Large.jpg"/>
          <p:cNvPicPr>
            <a:picLocks noChangeAspect="1"/>
          </p:cNvPicPr>
          <p:nvPr/>
        </p:nvPicPr>
        <p:blipFill>
          <a:blip r:embed="rId5" cstate="print"/>
          <a:srcRect/>
          <a:stretch>
            <a:fillRect/>
          </a:stretch>
        </p:blipFill>
        <p:spPr>
          <a:xfrm>
            <a:off x="328422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3" name="Picture 2" descr="iStock_000005528313Large.jpg"/>
          <p:cNvPicPr>
            <a:picLocks noChangeAspect="1"/>
          </p:cNvPicPr>
          <p:nvPr/>
        </p:nvPicPr>
        <p:blipFill>
          <a:blip r:embed="rId4" cstate="print"/>
          <a:srcRect/>
          <a:stretch>
            <a:fillRect/>
          </a:stretch>
        </p:blipFill>
        <p:spPr>
          <a:xfrm>
            <a:off x="3291840" y="969361"/>
            <a:ext cx="2573568" cy="3457859"/>
          </a:xfrm>
          <a:prstGeom prst="rect">
            <a:avLst/>
          </a:prstGeom>
          <a:ln>
            <a:noFill/>
          </a:ln>
          <a:effectLst>
            <a:outerShdw blurRad="292100" dist="139700" dir="2700000" algn="tl" rotWithShape="0">
              <a:srgbClr val="333333">
                <a:alpha val="65000"/>
              </a:srgbClr>
            </a:outerShdw>
          </a:effectLst>
        </p:spPr>
      </p:pic>
      <p:sp>
        <p:nvSpPr>
          <p:cNvPr id="4" name="Title 1"/>
          <p:cNvSpPr txBox="1">
            <a:spLocks/>
          </p:cNvSpPr>
          <p:nvPr/>
        </p:nvSpPr>
        <p:spPr>
          <a:xfrm>
            <a:off x="0" y="5257800"/>
            <a:ext cx="9144000" cy="1143000"/>
          </a:xfrm>
          <a:prstGeom prst="rect">
            <a:avLst/>
          </a:prstGeom>
        </p:spPr>
        <p:txBody>
          <a:bodyPr vert="horz" lIns="91440" tIns="45720" rIns="91440" bIns="45720" rtlCol="0" anchor="ctr">
            <a:noAutofit/>
          </a:bodyPr>
          <a:lstStyle/>
          <a:p>
            <a:pPr lvl="0" algn="ctr">
              <a:spcBef>
                <a:spcPct val="0"/>
              </a:spcBef>
            </a:pPr>
            <a:r>
              <a:rPr lang="en-US" sz="3600" dirty="0" smtClean="0">
                <a:latin typeface="Segoe UI" pitchFamily="34" charset="0"/>
                <a:ea typeface="+mj-ea"/>
                <a:cs typeface="+mj-cs"/>
              </a:rPr>
              <a:t>Which </a:t>
            </a:r>
            <a:r>
              <a:rPr lang="en-US" sz="3600" b="1" dirty="0" smtClean="0">
                <a:latin typeface="Segoe UI" pitchFamily="34" charset="0"/>
                <a:ea typeface="+mj-ea"/>
                <a:cs typeface="+mj-cs"/>
              </a:rPr>
              <a:t>applications</a:t>
            </a:r>
            <a:r>
              <a:rPr lang="en-US" sz="3600" dirty="0" smtClean="0">
                <a:latin typeface="Segoe UI" pitchFamily="34" charset="0"/>
                <a:ea typeface="+mj-ea"/>
                <a:cs typeface="+mj-cs"/>
              </a:rPr>
              <a:t> work best in the cloud</a:t>
            </a:r>
          </a:p>
          <a:p>
            <a:pPr lvl="0" algn="ctr">
              <a:spcBef>
                <a:spcPct val="0"/>
              </a:spcBef>
            </a:pPr>
            <a:endParaRPr lang="en-US" sz="3600" dirty="0" smtClean="0">
              <a:latin typeface="Segoe UI" pitchFamily="34" charset="0"/>
              <a:ea typeface="+mj-ea"/>
              <a:cs typeface="+mj-cs"/>
            </a:endParaRPr>
          </a:p>
          <a:p>
            <a:pPr lvl="0" algn="ctr">
              <a:spcBef>
                <a:spcPct val="0"/>
              </a:spcBef>
            </a:pPr>
            <a:r>
              <a:rPr kumimoji="0" lang="en-US" sz="2400" b="0" i="0" u="none" strike="noStrike" kern="1200" cap="none" spc="0" normalizeH="0" baseline="0" noProof="0" dirty="0" smtClean="0">
                <a:ln>
                  <a:noFill/>
                </a:ln>
                <a:solidFill>
                  <a:schemeClr val="tx1"/>
                </a:solidFill>
                <a:effectLst/>
                <a:uLnTx/>
                <a:uFillTx/>
                <a:latin typeface="Segoe UI" pitchFamily="34" charset="0"/>
                <a:ea typeface="+mj-ea"/>
                <a:cs typeface="+mj-cs"/>
              </a:rPr>
              <a:t>(ARC309</a:t>
            </a:r>
            <a:r>
              <a:rPr kumimoji="0" lang="en-US" sz="2400" b="0" i="0" u="none" strike="noStrike" kern="1200" cap="none" spc="0" normalizeH="0" noProof="0" dirty="0" smtClean="0">
                <a:ln>
                  <a:noFill/>
                </a:ln>
                <a:solidFill>
                  <a:schemeClr val="tx1"/>
                </a:solidFill>
                <a:effectLst/>
                <a:uLnTx/>
                <a:uFillTx/>
                <a:latin typeface="Segoe UI" pitchFamily="34" charset="0"/>
                <a:ea typeface="+mj-ea"/>
                <a:cs typeface="+mj-cs"/>
              </a:rPr>
              <a:t> – Patterns for Cloud Computing)</a:t>
            </a:r>
            <a:endParaRPr kumimoji="0" lang="en-US" sz="3600" b="0" i="0" u="none" strike="noStrike" kern="1200" cap="none" spc="0" normalizeH="0" baseline="0" noProof="0" dirty="0">
              <a:ln>
                <a:noFill/>
              </a:ln>
              <a:solidFill>
                <a:schemeClr val="tx1"/>
              </a:solidFill>
              <a:effectLst/>
              <a:uLnTx/>
              <a:uFillTx/>
              <a:latin typeface="Segoe UI" pitchFamily="34" charset="0"/>
              <a:ea typeface="+mj-ea"/>
              <a:cs typeface="+mj-cs"/>
            </a:endParaRPr>
          </a:p>
        </p:txBody>
      </p:sp>
      <p:pic>
        <p:nvPicPr>
          <p:cNvPr id="5" name="Picture 4" descr="iStock_000005528313Large.jpg"/>
          <p:cNvPicPr>
            <a:picLocks noChangeAspect="1"/>
          </p:cNvPicPr>
          <p:nvPr/>
        </p:nvPicPr>
        <p:blipFill>
          <a:blip r:embed="rId5" cstate="print"/>
          <a:srcRect/>
          <a:stretch>
            <a:fillRect/>
          </a:stretch>
        </p:blipFill>
        <p:spPr>
          <a:xfrm>
            <a:off x="328422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Demystifying Cloud Computing</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4516379" cy="461665"/>
          </a:xfrm>
        </p:spPr>
        <p:txBody>
          <a:bodyPr/>
          <a:lstStyle/>
          <a:p>
            <a:r>
              <a:rPr lang="en-US" dirty="0" smtClean="0">
                <a:solidFill>
                  <a:schemeClr val="tx1"/>
                </a:solidFill>
              </a:rPr>
              <a:t>Simon Guest	</a:t>
            </a:r>
          </a:p>
          <a:p>
            <a:r>
              <a:rPr lang="en-US" dirty="0" smtClean="0">
                <a:solidFill>
                  <a:schemeClr val="tx1"/>
                </a:solidFill>
              </a:rPr>
              <a:t>Senior Director, Technical Strategy</a:t>
            </a:r>
          </a:p>
          <a:p>
            <a:r>
              <a:rPr lang="en-US" dirty="0" smtClean="0">
                <a:solidFill>
                  <a:schemeClr val="tx1"/>
                </a:solidFill>
              </a:rPr>
              <a:t>Microsoft Corporation</a:t>
            </a:r>
          </a:p>
          <a:p>
            <a:r>
              <a:rPr lang="en-US" dirty="0" smtClean="0">
                <a:solidFill>
                  <a:schemeClr val="tx1"/>
                </a:solidFill>
              </a:rPr>
              <a:t>Session Code: </a:t>
            </a:r>
            <a:r>
              <a:rPr lang="en-US" dirty="0" smtClean="0">
                <a:solidFill>
                  <a:schemeClr val="tx1"/>
                </a:solidFill>
              </a:rPr>
              <a:t>ITS204</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RIA – Rich Internet Applications</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3" name="Picture 2" descr="iStock_000005528313Large.jpg"/>
          <p:cNvPicPr>
            <a:picLocks noChangeAspect="1"/>
          </p:cNvPicPr>
          <p:nvPr/>
        </p:nvPicPr>
        <p:blipFill>
          <a:blip r:embed="rId4" cstate="print"/>
          <a:srcRect/>
          <a:stretch>
            <a:fillRect/>
          </a:stretch>
        </p:blipFill>
        <p:spPr>
          <a:xfrm>
            <a:off x="3291840" y="969361"/>
            <a:ext cx="2573568" cy="3457859"/>
          </a:xfrm>
          <a:prstGeom prst="rect">
            <a:avLst/>
          </a:prstGeom>
          <a:ln>
            <a:noFill/>
          </a:ln>
          <a:effectLst>
            <a:outerShdw blurRad="292100" dist="139700" dir="2700000" algn="tl" rotWithShape="0">
              <a:srgbClr val="333333">
                <a:alpha val="65000"/>
              </a:srgbClr>
            </a:outerShdw>
          </a:effectLst>
        </p:spPr>
      </p:pic>
      <p:sp>
        <p:nvSpPr>
          <p:cNvPr id="4" name="Title 1"/>
          <p:cNvSpPr txBox="1">
            <a:spLocks/>
          </p:cNvSpPr>
          <p:nvPr/>
        </p:nvSpPr>
        <p:spPr>
          <a:xfrm>
            <a:off x="0" y="4800600"/>
            <a:ext cx="9144000" cy="1371600"/>
          </a:xfrm>
          <a:prstGeom prst="rect">
            <a:avLst/>
          </a:prstGeom>
        </p:spPr>
        <p:txBody>
          <a:bodyPr vert="horz" lIns="91440" tIns="45720" rIns="91440" bIns="45720" rtlCol="0" anchor="ctr">
            <a:noAutofit/>
          </a:bodyPr>
          <a:lstStyle/>
          <a:p>
            <a:pPr lvl="0" algn="ctr">
              <a:spcBef>
                <a:spcPct val="0"/>
              </a:spcBef>
            </a:pPr>
            <a:r>
              <a:rPr lang="en-US" sz="3600" b="1" dirty="0" smtClean="0">
                <a:latin typeface="Segoe UI" pitchFamily="34" charset="0"/>
                <a:ea typeface="+mj-ea"/>
                <a:cs typeface="+mj-cs"/>
              </a:rPr>
              <a:t>Considerations </a:t>
            </a:r>
            <a:r>
              <a:rPr lang="en-US" sz="3600" dirty="0" smtClean="0">
                <a:latin typeface="Segoe UI" pitchFamily="34" charset="0"/>
                <a:ea typeface="+mj-ea"/>
                <a:cs typeface="+mj-cs"/>
              </a:rPr>
              <a:t>as you think about your own cloud computing investments</a:t>
            </a:r>
            <a:endParaRPr kumimoji="0" lang="en-US" sz="3600" b="0" i="0" u="none" strike="noStrike" kern="1200" cap="none" spc="0" normalizeH="0" baseline="0" noProof="0" dirty="0">
              <a:ln>
                <a:noFill/>
              </a:ln>
              <a:solidFill>
                <a:schemeClr val="tx1"/>
              </a:solidFill>
              <a:effectLst/>
              <a:uLnTx/>
              <a:uFillTx/>
              <a:latin typeface="Segoe UI" pitchFamily="34" charset="0"/>
              <a:ea typeface="+mj-ea"/>
              <a:cs typeface="+mj-cs"/>
            </a:endParaRPr>
          </a:p>
        </p:txBody>
      </p:sp>
      <p:pic>
        <p:nvPicPr>
          <p:cNvPr id="5" name="Picture 4" descr="iStock_000005528313Large.jpg"/>
          <p:cNvPicPr>
            <a:picLocks noChangeAspect="1"/>
          </p:cNvPicPr>
          <p:nvPr/>
        </p:nvPicPr>
        <p:blipFill>
          <a:blip r:embed="rId5" cstate="print"/>
          <a:srcRect/>
          <a:stretch>
            <a:fillRect/>
          </a:stretch>
        </p:blipFill>
        <p:spPr>
          <a:xfrm>
            <a:off x="3276600" y="968188"/>
            <a:ext cx="2590800" cy="3451412"/>
          </a:xfrm>
          <a:prstGeom prst="rect">
            <a:avLst/>
          </a:prstGeom>
        </p:spPr>
      </p:pic>
      <p:pic>
        <p:nvPicPr>
          <p:cNvPr id="6" name="Picture 5" descr="iStock_000005528313Large.jpg"/>
          <p:cNvPicPr>
            <a:picLocks noChangeAspect="1"/>
          </p:cNvPicPr>
          <p:nvPr/>
        </p:nvPicPr>
        <p:blipFill>
          <a:blip r:embed="rId6" cstate="print"/>
          <a:srcRect/>
          <a:stretch>
            <a:fillRect/>
          </a:stretch>
        </p:blipFill>
        <p:spPr>
          <a:xfrm>
            <a:off x="328422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ock_000005528313Large.jpg"/>
          <p:cNvPicPr>
            <a:picLocks noChangeAspect="1"/>
          </p:cNvPicPr>
          <p:nvPr/>
        </p:nvPicPr>
        <p:blipFill>
          <a:blip r:embed="rId3" cstate="print"/>
          <a:srcRect/>
          <a:stretch>
            <a:fillRect/>
          </a:stretch>
        </p:blipFill>
        <p:spPr>
          <a:xfrm>
            <a:off x="3276600" y="990600"/>
            <a:ext cx="2596428" cy="3429000"/>
          </a:xfrm>
          <a:prstGeom prst="rect">
            <a:avLst/>
          </a:prstGeom>
        </p:spPr>
      </p:pic>
      <p:pic>
        <p:nvPicPr>
          <p:cNvPr id="3" name="Picture 2" descr="iStock_000005528313Large.jpg"/>
          <p:cNvPicPr>
            <a:picLocks noChangeAspect="1"/>
          </p:cNvPicPr>
          <p:nvPr/>
        </p:nvPicPr>
        <p:blipFill>
          <a:blip r:embed="rId4" cstate="print"/>
          <a:srcRect/>
          <a:stretch>
            <a:fillRect/>
          </a:stretch>
        </p:blipFill>
        <p:spPr>
          <a:xfrm>
            <a:off x="3291840" y="969361"/>
            <a:ext cx="2573568" cy="3457859"/>
          </a:xfrm>
          <a:prstGeom prst="rect">
            <a:avLst/>
          </a:prstGeom>
          <a:ln>
            <a:noFill/>
          </a:ln>
          <a:effectLst>
            <a:outerShdw blurRad="292100" dist="139700" dir="2700000" algn="tl" rotWithShape="0">
              <a:srgbClr val="333333">
                <a:alpha val="65000"/>
              </a:srgbClr>
            </a:outerShdw>
          </a:effectLst>
        </p:spPr>
      </p:pic>
      <p:sp>
        <p:nvSpPr>
          <p:cNvPr id="4" name="Title 1"/>
          <p:cNvSpPr txBox="1">
            <a:spLocks/>
          </p:cNvSpPr>
          <p:nvPr/>
        </p:nvSpPr>
        <p:spPr>
          <a:xfrm>
            <a:off x="0" y="4800600"/>
            <a:ext cx="9144000" cy="1143000"/>
          </a:xfrm>
          <a:prstGeom prst="rect">
            <a:avLst/>
          </a:prstGeom>
        </p:spPr>
        <p:txBody>
          <a:bodyPr vert="horz" lIns="91440" tIns="45720" rIns="91440" bIns="45720" rtlCol="0" anchor="ctr">
            <a:noAutofit/>
          </a:bodyPr>
          <a:lstStyle/>
          <a:p>
            <a:pPr lvl="0" algn="ctr">
              <a:spcBef>
                <a:spcPct val="0"/>
              </a:spcBef>
            </a:pPr>
            <a:r>
              <a:rPr lang="en-US" sz="3600" dirty="0" smtClean="0">
                <a:latin typeface="Segoe UI" pitchFamily="34" charset="0"/>
                <a:ea typeface="+mj-ea"/>
                <a:cs typeface="+mj-cs"/>
              </a:rPr>
              <a:t>…but please, no movie sharing sites!</a:t>
            </a:r>
            <a:endParaRPr kumimoji="0" lang="en-US" sz="3600" b="0" i="0" u="none" strike="noStrike" kern="1200" cap="none" spc="0" normalizeH="0" baseline="0" noProof="0" dirty="0">
              <a:ln>
                <a:noFill/>
              </a:ln>
              <a:solidFill>
                <a:schemeClr val="tx1"/>
              </a:solidFill>
              <a:effectLst/>
              <a:uLnTx/>
              <a:uFillTx/>
              <a:latin typeface="Segoe UI" pitchFamily="34" charset="0"/>
              <a:ea typeface="+mj-ea"/>
              <a:cs typeface="+mj-cs"/>
            </a:endParaRPr>
          </a:p>
        </p:txBody>
      </p:sp>
      <p:pic>
        <p:nvPicPr>
          <p:cNvPr id="5" name="Picture 4" descr="iStock_000005528313Large.jpg"/>
          <p:cNvPicPr>
            <a:picLocks noChangeAspect="1"/>
          </p:cNvPicPr>
          <p:nvPr/>
        </p:nvPicPr>
        <p:blipFill>
          <a:blip r:embed="rId5" cstate="print"/>
          <a:srcRect/>
          <a:stretch>
            <a:fillRect/>
          </a:stretch>
        </p:blipFill>
        <p:spPr>
          <a:xfrm>
            <a:off x="3268980" y="968188"/>
            <a:ext cx="2590800" cy="3451412"/>
          </a:xfrm>
          <a:prstGeom prst="rect">
            <a:avLst/>
          </a:prstGeom>
        </p:spPr>
      </p:pic>
    </p:spTree>
  </p:cSld>
  <p:clrMapOvr>
    <a:masterClrMapping/>
  </p:clrMapOvr>
  <p:transition>
    <p:fade/>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cstate="print"/>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print"/>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solidFill>
                  <a:srgbClr val="FFFFFF"/>
                </a:solidFill>
                <a:cs typeface="Arial" charset="0"/>
              </a:rPr>
              <a:t>© </a:t>
            </a:r>
            <a:r>
              <a:rPr lang="en-US" sz="600" dirty="0" smtClean="0">
                <a:solidFill>
                  <a:srgbClr val="FFFFFF"/>
                </a:solidFill>
                <a:cs typeface="Arial" charset="0"/>
              </a:rPr>
              <a:t>2009 Microsoft </a:t>
            </a:r>
            <a:r>
              <a:rPr lang="en-US" sz="600" dirty="0">
                <a:solidFill>
                  <a:srgbClr val="FFFFFF"/>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solidFill>
                  <a:srgbClr val="FFFFFF"/>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solidFill>
                  <a:srgbClr val="FFFFFF"/>
                </a:solidFill>
                <a:cs typeface="Arial" charset="0"/>
              </a:rPr>
              <a:t>MICROSOFT </a:t>
            </a:r>
            <a:r>
              <a:rPr lang="en-US" sz="600" dirty="0">
                <a:solidFill>
                  <a:srgbClr val="FFFFFF"/>
                </a:solidFill>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rPr>
              <a:t>Required Slide</a:t>
            </a:r>
            <a:endParaRPr lang="en-US" sz="2400" b="1" dirty="0" smtClean="0">
              <a:solidFill>
                <a:srgbClr val="FFFFFF"/>
              </a:solidFill>
              <a:effectLst>
                <a:outerShdw blurRad="38100" dist="38100" dir="2700000" algn="tl">
                  <a:srgbClr val="000000">
                    <a:alpha val="43137"/>
                  </a:srgbClr>
                </a:outerShdw>
              </a:effectLst>
            </a:endParaRPr>
          </a:p>
        </p:txBody>
      </p:sp>
      <p:sp>
        <p:nvSpPr>
          <p:cNvPr id="7" name="TextBox 6"/>
          <p:cNvSpPr txBox="1"/>
          <p:nvPr/>
        </p:nvSpPr>
        <p:spPr>
          <a:xfrm>
            <a:off x="0" y="3886200"/>
            <a:ext cx="9144000" cy="646331"/>
          </a:xfrm>
          <a:prstGeom prst="rect">
            <a:avLst/>
          </a:prstGeom>
          <a:noFill/>
        </p:spPr>
        <p:txBody>
          <a:bodyPr wrap="square" rtlCol="0">
            <a:spAutoFit/>
          </a:bodyPr>
          <a:lstStyle/>
          <a:p>
            <a:pPr algn="ctr"/>
            <a:r>
              <a:rPr lang="en-US" dirty="0" smtClean="0"/>
              <a:t>simon.guest@microsoft.com</a:t>
            </a:r>
          </a:p>
          <a:p>
            <a:pPr algn="ctr"/>
            <a:r>
              <a:rPr lang="en-US" dirty="0" smtClean="0"/>
              <a:t>http://simonguest.com </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Software + Services</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solidFill>
                  <a:schemeClr val="bg1"/>
                </a:solidFill>
              </a:rPr>
              <a:t>Are any of these </a:t>
            </a:r>
            <a:r>
              <a:rPr lang="en-US" smtClean="0">
                <a:solidFill>
                  <a:schemeClr val="bg1"/>
                </a:solidFill>
              </a:rPr>
              <a:t>cloud computing?</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These are </a:t>
            </a:r>
            <a:r>
              <a:rPr lang="en-US" b="1" dirty="0" smtClean="0">
                <a:solidFill>
                  <a:schemeClr val="bg1"/>
                </a:solidFill>
              </a:rPr>
              <a:t>styles</a:t>
            </a:r>
            <a:r>
              <a:rPr lang="en-US" dirty="0" smtClean="0">
                <a:solidFill>
                  <a:schemeClr val="bg1"/>
                </a:solidFill>
              </a:rPr>
              <a:t> of application architecture</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solidFill>
                  <a:schemeClr val="bg1"/>
                </a:solidFill>
              </a:rPr>
              <a:t>Instead, we need to look at </a:t>
            </a:r>
            <a:br>
              <a:rPr lang="en-US" dirty="0" smtClean="0">
                <a:solidFill>
                  <a:schemeClr val="bg1"/>
                </a:solidFill>
              </a:rPr>
            </a:br>
            <a:r>
              <a:rPr lang="en-US" b="1" dirty="0" smtClean="0">
                <a:solidFill>
                  <a:schemeClr val="bg1"/>
                </a:solidFill>
              </a:rPr>
              <a:t>where applications live</a:t>
            </a:r>
            <a:endParaRPr lang="en-US"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b="1" dirty="0" smtClean="0"/>
              <a:t>On Premises</a:t>
            </a:r>
            <a:endParaRPr lang="en-US" b="1"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03383" y="1447799"/>
            <a:ext cx="2524370" cy="5093678"/>
            <a:chOff x="703383" y="1447799"/>
            <a:chExt cx="2524370" cy="5093678"/>
          </a:xfrm>
        </p:grpSpPr>
        <p:sp>
          <p:nvSpPr>
            <p:cNvPr id="5" name="Rounded Rectangle 4"/>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dirty="0" smtClean="0">
                <a:latin typeface="Segoe UI" pitchFamily="34" charset="0"/>
              </a:endParaRPr>
            </a:p>
            <a:p>
              <a:pPr algn="ctr"/>
              <a:r>
                <a:rPr lang="en-US" dirty="0" smtClean="0">
                  <a:latin typeface="Segoe UI" pitchFamily="34" charset="0"/>
                </a:rPr>
                <a:t>Buy my own hardware, and manage my own data center</a:t>
              </a:r>
              <a:endParaRPr lang="en-US" dirty="0">
                <a:latin typeface="Segoe UI" pitchFamily="34" charset="0"/>
              </a:endParaRPr>
            </a:p>
          </p:txBody>
        </p:sp>
        <p:pic>
          <p:nvPicPr>
            <p:cNvPr id="6" name="Picture 5" descr="server-room-purple.png"/>
            <p:cNvPicPr>
              <a:picLocks noChangeAspect="1"/>
            </p:cNvPicPr>
            <p:nvPr/>
          </p:nvPicPr>
          <p:blipFill>
            <a:blip r:embed="rId3" cstate="print"/>
            <a:srcRect b="2380"/>
            <a:stretch>
              <a:fillRect/>
            </a:stretch>
          </p:blipFill>
          <p:spPr>
            <a:xfrm>
              <a:off x="703383" y="2301631"/>
              <a:ext cx="2524370" cy="1603793"/>
            </a:xfrm>
            <a:prstGeom prst="rect">
              <a:avLst/>
            </a:prstGeom>
            <a:noFill/>
            <a:ln>
              <a:noFill/>
            </a:ln>
          </p:spPr>
        </p:pic>
      </p:grpSp>
      <p:grpSp>
        <p:nvGrpSpPr>
          <p:cNvPr id="13" name="Group 12"/>
          <p:cNvGrpSpPr/>
          <p:nvPr/>
        </p:nvGrpSpPr>
        <p:grpSpPr>
          <a:xfrm>
            <a:off x="699483" y="1451714"/>
            <a:ext cx="2524370" cy="5093678"/>
            <a:chOff x="703383" y="1447799"/>
            <a:chExt cx="2524370" cy="5093678"/>
          </a:xfrm>
        </p:grpSpPr>
        <p:sp>
          <p:nvSpPr>
            <p:cNvPr id="14" name="Rounded Rectangle 13"/>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r>
                <a:rPr lang="en-US" sz="1600" dirty="0" smtClean="0">
                  <a:latin typeface="Segoe UI" pitchFamily="34" charset="0"/>
                </a:rPr>
                <a:t>Bring my own machines, connectivity, software, etc.</a:t>
              </a:r>
            </a:p>
            <a:p>
              <a:pPr marL="223838" indent="-223838">
                <a:buFont typeface="Arial" pitchFamily="34" charset="0"/>
                <a:buChar char="•"/>
              </a:pPr>
              <a:r>
                <a:rPr lang="en-US" sz="1600" dirty="0" smtClean="0">
                  <a:latin typeface="Segoe UI" pitchFamily="34" charset="0"/>
                </a:rPr>
                <a:t>Complete control and responsibility</a:t>
              </a:r>
            </a:p>
            <a:p>
              <a:pPr marL="223838" indent="-223838">
                <a:buFont typeface="Arial" pitchFamily="34" charset="0"/>
                <a:buChar char="•"/>
              </a:pPr>
              <a:r>
                <a:rPr lang="en-US" sz="1600" dirty="0" smtClean="0">
                  <a:latin typeface="Segoe UI" pitchFamily="34" charset="0"/>
                </a:rPr>
                <a:t>Upfront capital costs for the infrastructure</a:t>
              </a:r>
            </a:p>
          </p:txBody>
        </p:sp>
        <p:pic>
          <p:nvPicPr>
            <p:cNvPr id="15" name="Picture 14" descr="server-room-purple.png"/>
            <p:cNvPicPr>
              <a:picLocks noChangeAspect="1"/>
            </p:cNvPicPr>
            <p:nvPr/>
          </p:nvPicPr>
          <p:blipFill>
            <a:blip r:embed="rId3" cstate="print"/>
            <a:srcRect b="2380"/>
            <a:stretch>
              <a:fillRect/>
            </a:stretch>
          </p:blipFill>
          <p:spPr>
            <a:xfrm>
              <a:off x="703383" y="2301631"/>
              <a:ext cx="2524370" cy="1603793"/>
            </a:xfrm>
            <a:prstGeom prst="rect">
              <a:avLst/>
            </a:prstGeom>
            <a:noFill/>
            <a:ln>
              <a:noFill/>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b="1" dirty="0" smtClean="0"/>
              <a:t>Hosted</a:t>
            </a:r>
            <a:endParaRPr lang="en-US" b="1"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03383" y="1447799"/>
            <a:ext cx="2524370" cy="5093678"/>
            <a:chOff x="703383" y="1447799"/>
            <a:chExt cx="2524370" cy="5093678"/>
          </a:xfrm>
        </p:grpSpPr>
        <p:sp>
          <p:nvSpPr>
            <p:cNvPr id="6" name="Rounded Rectangle 5"/>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dirty="0" smtClean="0">
                <a:latin typeface="Segoe UI" pitchFamily="34" charset="0"/>
              </a:endParaRPr>
            </a:p>
            <a:p>
              <a:pPr algn="ctr"/>
              <a:r>
                <a:rPr lang="en-US" dirty="0" smtClean="0">
                  <a:latin typeface="Segoe UI" pitchFamily="34" charset="0"/>
                </a:rPr>
                <a:t>Buy my own hardware, and manage my own data center</a:t>
              </a:r>
              <a:endParaRPr lang="en-US" dirty="0">
                <a:latin typeface="Segoe UI" pitchFamily="34" charset="0"/>
              </a:endParaRPr>
            </a:p>
          </p:txBody>
        </p:sp>
        <p:pic>
          <p:nvPicPr>
            <p:cNvPr id="7" name="Picture 6" descr="server-room-purple.png"/>
            <p:cNvPicPr>
              <a:picLocks noChangeAspect="1"/>
            </p:cNvPicPr>
            <p:nvPr/>
          </p:nvPicPr>
          <p:blipFill>
            <a:blip r:embed="rId3" cstate="print"/>
            <a:srcRect b="2380"/>
            <a:stretch>
              <a:fillRect/>
            </a:stretch>
          </p:blipFill>
          <p:spPr>
            <a:xfrm>
              <a:off x="703383" y="2301631"/>
              <a:ext cx="2524370" cy="1603793"/>
            </a:xfrm>
            <a:prstGeom prst="rect">
              <a:avLst/>
            </a:prstGeom>
            <a:noFill/>
            <a:ln>
              <a:noFill/>
            </a:ln>
          </p:spPr>
        </p:pic>
      </p:grpSp>
      <p:grpSp>
        <p:nvGrpSpPr>
          <p:cNvPr id="8" name="Group 7"/>
          <p:cNvGrpSpPr/>
          <p:nvPr/>
        </p:nvGrpSpPr>
        <p:grpSpPr>
          <a:xfrm>
            <a:off x="3369512" y="1447799"/>
            <a:ext cx="2466286" cy="5093678"/>
            <a:chOff x="3369512" y="1447799"/>
            <a:chExt cx="2466286" cy="5093678"/>
          </a:xfrm>
        </p:grpSpPr>
        <p:sp>
          <p:nvSpPr>
            <p:cNvPr id="9" name="Rounded Rectangle 8"/>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r>
                <a:rPr lang="en-US" dirty="0" smtClean="0">
                  <a:latin typeface="Segoe UI" pitchFamily="34" charset="0"/>
                </a:rPr>
                <a:t>Pay someone to host my application using hardware that I specify</a:t>
              </a:r>
              <a:endParaRPr lang="en-US" dirty="0">
                <a:latin typeface="Segoe UI" pitchFamily="34" charset="0"/>
              </a:endParaRPr>
            </a:p>
          </p:txBody>
        </p:sp>
        <p:pic>
          <p:nvPicPr>
            <p:cNvPr id="10" name="Picture 2" descr="C:\Program Files\Microsoft Resource DVD Artwork\DVD_ART\Artwork_Imagery\HARDWARE_IMAGERY\Photos - OEM Hardware\Server Computer\HP AlphaServer SC4.png"/>
            <p:cNvPicPr>
              <a:picLocks noChangeAspect="1" noChangeArrowheads="1"/>
            </p:cNvPicPr>
            <p:nvPr/>
          </p:nvPicPr>
          <p:blipFill>
            <a:blip r:embed="rId4" cstate="email"/>
            <a:srcRect/>
            <a:stretch>
              <a:fillRect/>
            </a:stretch>
          </p:blipFill>
          <p:spPr bwMode="auto">
            <a:xfrm>
              <a:off x="3891501" y="2265526"/>
              <a:ext cx="1592945" cy="1285328"/>
            </a:xfrm>
            <a:prstGeom prst="rect">
              <a:avLst/>
            </a:prstGeom>
            <a:noFill/>
            <a:effectLst>
              <a:outerShdw blurRad="76200" dir="18900000" sy="23000" kx="-1200000" algn="bl" rotWithShape="0">
                <a:prstClr val="black">
                  <a:alpha val="20000"/>
                </a:prstClr>
              </a:outerShdw>
              <a:reflection blurRad="6350" stA="52000" endA="300" endPos="35000" dir="5400000" sy="-100000" algn="bl" rotWithShape="0"/>
            </a:effectLst>
          </p:spPr>
        </p:pic>
      </p:grpSp>
      <p:grpSp>
        <p:nvGrpSpPr>
          <p:cNvPr id="14" name="Group 13"/>
          <p:cNvGrpSpPr/>
          <p:nvPr/>
        </p:nvGrpSpPr>
        <p:grpSpPr>
          <a:xfrm>
            <a:off x="699483" y="1451714"/>
            <a:ext cx="2524370" cy="5093678"/>
            <a:chOff x="703383" y="1447799"/>
            <a:chExt cx="2524370" cy="5093678"/>
          </a:xfrm>
        </p:grpSpPr>
        <p:sp>
          <p:nvSpPr>
            <p:cNvPr id="15" name="Rounded Rectangle 14"/>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r>
                <a:rPr lang="en-US" sz="1600" dirty="0" smtClean="0">
                  <a:latin typeface="Segoe UI" pitchFamily="34" charset="0"/>
                </a:rPr>
                <a:t>Bring my own machines, connectivity, software, etc.</a:t>
              </a:r>
            </a:p>
            <a:p>
              <a:pPr marL="223838" indent="-223838">
                <a:buFont typeface="Arial" pitchFamily="34" charset="0"/>
                <a:buChar char="•"/>
              </a:pPr>
              <a:r>
                <a:rPr lang="en-US" sz="1600" dirty="0" smtClean="0">
                  <a:latin typeface="Segoe UI" pitchFamily="34" charset="0"/>
                </a:rPr>
                <a:t>Complete control and responsibility</a:t>
              </a:r>
            </a:p>
            <a:p>
              <a:pPr marL="223838" indent="-223838">
                <a:buFont typeface="Arial" pitchFamily="34" charset="0"/>
                <a:buChar char="•"/>
              </a:pPr>
              <a:r>
                <a:rPr lang="en-US" sz="1600" dirty="0" smtClean="0">
                  <a:latin typeface="Segoe UI" pitchFamily="34" charset="0"/>
                </a:rPr>
                <a:t>Upfront capital costs for the infrastructure</a:t>
              </a:r>
            </a:p>
          </p:txBody>
        </p:sp>
        <p:pic>
          <p:nvPicPr>
            <p:cNvPr id="16" name="Picture 15" descr="server-room-purple.png"/>
            <p:cNvPicPr>
              <a:picLocks noChangeAspect="1"/>
            </p:cNvPicPr>
            <p:nvPr/>
          </p:nvPicPr>
          <p:blipFill>
            <a:blip r:embed="rId3" cstate="print"/>
            <a:srcRect b="2380"/>
            <a:stretch>
              <a:fillRect/>
            </a:stretch>
          </p:blipFill>
          <p:spPr>
            <a:xfrm>
              <a:off x="703383" y="2301631"/>
              <a:ext cx="2524370" cy="1603793"/>
            </a:xfrm>
            <a:prstGeom prst="rect">
              <a:avLst/>
            </a:prstGeom>
            <a:noFill/>
            <a:ln>
              <a:noFill/>
            </a:ln>
          </p:spPr>
        </p:pic>
      </p:grpSp>
      <p:grpSp>
        <p:nvGrpSpPr>
          <p:cNvPr id="17" name="Group 16"/>
          <p:cNvGrpSpPr/>
          <p:nvPr/>
        </p:nvGrpSpPr>
        <p:grpSpPr>
          <a:xfrm>
            <a:off x="3365612" y="1451714"/>
            <a:ext cx="2466286" cy="5093678"/>
            <a:chOff x="3369512" y="1447799"/>
            <a:chExt cx="2466286" cy="5093678"/>
          </a:xfrm>
        </p:grpSpPr>
        <p:sp>
          <p:nvSpPr>
            <p:cNvPr id="18" name="Rounded Rectangle 17"/>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a:p>
              <a:pPr marL="223838" indent="-223838"/>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r>
                <a:rPr lang="en-US" sz="1600" dirty="0" smtClean="0">
                  <a:latin typeface="Segoe UI" pitchFamily="34" charset="0"/>
                </a:rPr>
                <a:t>Rent machines, connectivity, software</a:t>
              </a:r>
            </a:p>
            <a:p>
              <a:pPr marL="223838" indent="-223838">
                <a:buFont typeface="Arial" pitchFamily="34" charset="0"/>
                <a:buChar char="•"/>
              </a:pPr>
              <a:r>
                <a:rPr lang="en-US" sz="1600" dirty="0" smtClean="0">
                  <a:latin typeface="Segoe UI" pitchFamily="34" charset="0"/>
                </a:rPr>
                <a:t>Less control, but fewer responsibilities</a:t>
              </a:r>
            </a:p>
            <a:p>
              <a:pPr marL="223838" indent="-223838">
                <a:buFont typeface="Arial" pitchFamily="34" charset="0"/>
                <a:buChar char="•"/>
              </a:pPr>
              <a:r>
                <a:rPr lang="en-US" sz="1600" dirty="0" smtClean="0">
                  <a:latin typeface="Segoe UI" pitchFamily="34" charset="0"/>
                </a:rPr>
                <a:t>Lower capital costs, but pay for fixed capacity, even if idle</a:t>
              </a:r>
              <a:endParaRPr lang="en-US" dirty="0" smtClean="0">
                <a:latin typeface="Segoe UI" pitchFamily="34" charset="0"/>
              </a:endParaRPr>
            </a:p>
          </p:txBody>
        </p:sp>
        <p:pic>
          <p:nvPicPr>
            <p:cNvPr id="19" name="Picture 2" descr="C:\Program Files\Microsoft Resource DVD Artwork\DVD_ART\Artwork_Imagery\HARDWARE_IMAGERY\Photos - OEM Hardware\Server Computer\HP AlphaServer SC4.png"/>
            <p:cNvPicPr>
              <a:picLocks noChangeAspect="1" noChangeArrowheads="1"/>
            </p:cNvPicPr>
            <p:nvPr/>
          </p:nvPicPr>
          <p:blipFill>
            <a:blip r:embed="rId4" cstate="email"/>
            <a:srcRect/>
            <a:stretch>
              <a:fillRect/>
            </a:stretch>
          </p:blipFill>
          <p:spPr bwMode="auto">
            <a:xfrm>
              <a:off x="3891501" y="2265526"/>
              <a:ext cx="1592945" cy="1285328"/>
            </a:xfrm>
            <a:prstGeom prst="rect">
              <a:avLst/>
            </a:prstGeom>
            <a:noFill/>
            <a:effectLst>
              <a:outerShdw blurRad="76200" dir="18900000" sy="23000" kx="-1200000" algn="bl" rotWithShape="0">
                <a:prstClr val="black">
                  <a:alpha val="20000"/>
                </a:prstClr>
              </a:outerShdw>
              <a:reflection blurRad="6350" stA="52000" endA="300" endPos="35000" dir="5400000" sy="-100000" algn="bl" rotWithShape="0"/>
            </a:effectLst>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Demystifying Cloud Computing</a:t>
            </a:r>
            <a:endParaRPr lang="en-US"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b="1" dirty="0" smtClean="0"/>
              <a:t>Cloud</a:t>
            </a:r>
            <a:endParaRPr lang="en-US" b="1"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03383" y="1447799"/>
            <a:ext cx="2524370" cy="5093678"/>
            <a:chOff x="703383" y="1447799"/>
            <a:chExt cx="2524370" cy="5093678"/>
          </a:xfrm>
        </p:grpSpPr>
        <p:sp>
          <p:nvSpPr>
            <p:cNvPr id="7" name="Rounded Rectangle 6"/>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dirty="0" smtClean="0">
                <a:latin typeface="Segoe UI" pitchFamily="34" charset="0"/>
              </a:endParaRPr>
            </a:p>
            <a:p>
              <a:pPr algn="ctr"/>
              <a:r>
                <a:rPr lang="en-US" dirty="0" smtClean="0">
                  <a:latin typeface="Segoe UI" pitchFamily="34" charset="0"/>
                </a:rPr>
                <a:t>Buy my own hardware, and manage my own data center</a:t>
              </a:r>
              <a:endParaRPr lang="en-US" dirty="0">
                <a:latin typeface="Segoe UI" pitchFamily="34" charset="0"/>
              </a:endParaRPr>
            </a:p>
          </p:txBody>
        </p:sp>
        <p:pic>
          <p:nvPicPr>
            <p:cNvPr id="8" name="Picture 7" descr="server-room-purple.png"/>
            <p:cNvPicPr>
              <a:picLocks noChangeAspect="1"/>
            </p:cNvPicPr>
            <p:nvPr/>
          </p:nvPicPr>
          <p:blipFill>
            <a:blip r:embed="rId3" cstate="print"/>
            <a:srcRect b="2380"/>
            <a:stretch>
              <a:fillRect/>
            </a:stretch>
          </p:blipFill>
          <p:spPr>
            <a:xfrm>
              <a:off x="703383" y="2301631"/>
              <a:ext cx="2524370" cy="1603793"/>
            </a:xfrm>
            <a:prstGeom prst="rect">
              <a:avLst/>
            </a:prstGeom>
            <a:noFill/>
            <a:ln>
              <a:noFill/>
            </a:ln>
          </p:spPr>
        </p:pic>
      </p:grpSp>
      <p:grpSp>
        <p:nvGrpSpPr>
          <p:cNvPr id="9" name="Group 8"/>
          <p:cNvGrpSpPr/>
          <p:nvPr/>
        </p:nvGrpSpPr>
        <p:grpSpPr>
          <a:xfrm>
            <a:off x="3369512" y="1447799"/>
            <a:ext cx="2466286" cy="5093678"/>
            <a:chOff x="3369512" y="1447799"/>
            <a:chExt cx="2466286" cy="5093678"/>
          </a:xfrm>
        </p:grpSpPr>
        <p:sp>
          <p:nvSpPr>
            <p:cNvPr id="10" name="Rounded Rectangle 9"/>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r>
                <a:rPr lang="en-US" dirty="0" smtClean="0">
                  <a:latin typeface="Segoe UI" pitchFamily="34" charset="0"/>
                </a:rPr>
                <a:t>Pay someone to host my application using hardware that I specify</a:t>
              </a:r>
              <a:endParaRPr lang="en-US" dirty="0">
                <a:latin typeface="Segoe UI" pitchFamily="34" charset="0"/>
              </a:endParaRPr>
            </a:p>
          </p:txBody>
        </p:sp>
        <p:pic>
          <p:nvPicPr>
            <p:cNvPr id="11" name="Picture 2" descr="C:\Program Files\Microsoft Resource DVD Artwork\DVD_ART\Artwork_Imagery\HARDWARE_IMAGERY\Photos - OEM Hardware\Server Computer\HP AlphaServer SC4.png"/>
            <p:cNvPicPr>
              <a:picLocks noChangeAspect="1" noChangeArrowheads="1"/>
            </p:cNvPicPr>
            <p:nvPr/>
          </p:nvPicPr>
          <p:blipFill>
            <a:blip r:embed="rId4" cstate="email"/>
            <a:srcRect/>
            <a:stretch>
              <a:fillRect/>
            </a:stretch>
          </p:blipFill>
          <p:spPr bwMode="auto">
            <a:xfrm>
              <a:off x="3891501" y="2265526"/>
              <a:ext cx="1592945" cy="1285328"/>
            </a:xfrm>
            <a:prstGeom prst="rect">
              <a:avLst/>
            </a:prstGeom>
            <a:noFill/>
            <a:effectLst>
              <a:outerShdw blurRad="76200" dir="18900000" sy="23000" kx="-1200000" algn="bl" rotWithShape="0">
                <a:prstClr val="black">
                  <a:alpha val="20000"/>
                </a:prstClr>
              </a:outerShdw>
              <a:reflection blurRad="6350" stA="52000" endA="300" endPos="35000" dir="5400000" sy="-100000" algn="bl" rotWithShape="0"/>
            </a:effectLst>
          </p:spPr>
        </p:pic>
      </p:grpSp>
      <p:grpSp>
        <p:nvGrpSpPr>
          <p:cNvPr id="12" name="Group 11"/>
          <p:cNvGrpSpPr/>
          <p:nvPr/>
        </p:nvGrpSpPr>
        <p:grpSpPr>
          <a:xfrm>
            <a:off x="5975192" y="1447799"/>
            <a:ext cx="2466286" cy="5093678"/>
            <a:chOff x="5975192" y="1447799"/>
            <a:chExt cx="2466286" cy="5093678"/>
          </a:xfrm>
        </p:grpSpPr>
        <p:sp>
          <p:nvSpPr>
            <p:cNvPr id="13" name="Rounded Rectangle 12"/>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r>
                <a:rPr lang="en-US" dirty="0" smtClean="0">
                  <a:latin typeface="Segoe UI" pitchFamily="34" charset="0"/>
                </a:rPr>
                <a:t>Pay someone for a pool of computing resources that can be applied to a set of applications</a:t>
              </a:r>
              <a:endParaRPr lang="en-US" dirty="0">
                <a:latin typeface="Segoe UI" pitchFamily="34" charset="0"/>
              </a:endParaRPr>
            </a:p>
          </p:txBody>
        </p:sp>
        <p:pic>
          <p:nvPicPr>
            <p:cNvPr id="14" name="Picture 2" descr="C:\Program Files\Microsoft Resource DVD Artwork\DVD_ART\Artwork_Imagery\Shapes and Graphics\Internet Cloud\cloud 1.png"/>
            <p:cNvPicPr>
              <a:picLocks noChangeAspect="1" noChangeArrowheads="1"/>
            </p:cNvPicPr>
            <p:nvPr/>
          </p:nvPicPr>
          <p:blipFill>
            <a:blip r:embed="rId5" cstate="print"/>
            <a:srcRect/>
            <a:stretch>
              <a:fillRect/>
            </a:stretch>
          </p:blipFill>
          <p:spPr bwMode="auto">
            <a:xfrm>
              <a:off x="6018700" y="2198077"/>
              <a:ext cx="2388677" cy="1797811"/>
            </a:xfrm>
            <a:prstGeom prst="rect">
              <a:avLst/>
            </a:prstGeom>
            <a:noFill/>
          </p:spPr>
        </p:pic>
      </p:grpSp>
      <p:grpSp>
        <p:nvGrpSpPr>
          <p:cNvPr id="15" name="Group 14"/>
          <p:cNvGrpSpPr/>
          <p:nvPr/>
        </p:nvGrpSpPr>
        <p:grpSpPr>
          <a:xfrm>
            <a:off x="699483" y="1451714"/>
            <a:ext cx="2524370" cy="5093678"/>
            <a:chOff x="703383" y="1447799"/>
            <a:chExt cx="2524370" cy="5093678"/>
          </a:xfrm>
        </p:grpSpPr>
        <p:sp>
          <p:nvSpPr>
            <p:cNvPr id="16" name="Rounded Rectangle 15"/>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r>
                <a:rPr lang="en-US" sz="1600" dirty="0" smtClean="0">
                  <a:latin typeface="Segoe UI" pitchFamily="34" charset="0"/>
                </a:rPr>
                <a:t>Bring my own machines, connectivity, software, etc.</a:t>
              </a:r>
            </a:p>
            <a:p>
              <a:pPr marL="223838" indent="-223838">
                <a:buFont typeface="Arial" pitchFamily="34" charset="0"/>
                <a:buChar char="•"/>
              </a:pPr>
              <a:r>
                <a:rPr lang="en-US" sz="1600" dirty="0" smtClean="0">
                  <a:latin typeface="Segoe UI" pitchFamily="34" charset="0"/>
                </a:rPr>
                <a:t>Complete control and responsibility</a:t>
              </a:r>
            </a:p>
            <a:p>
              <a:pPr marL="223838" indent="-223838">
                <a:buFont typeface="Arial" pitchFamily="34" charset="0"/>
                <a:buChar char="•"/>
              </a:pPr>
              <a:r>
                <a:rPr lang="en-US" sz="1600" dirty="0" smtClean="0">
                  <a:latin typeface="Segoe UI" pitchFamily="34" charset="0"/>
                </a:rPr>
                <a:t>Upfront capital costs for the infrastructure</a:t>
              </a:r>
            </a:p>
          </p:txBody>
        </p:sp>
        <p:pic>
          <p:nvPicPr>
            <p:cNvPr id="17" name="Picture 16" descr="server-room-purple.png"/>
            <p:cNvPicPr>
              <a:picLocks noChangeAspect="1"/>
            </p:cNvPicPr>
            <p:nvPr/>
          </p:nvPicPr>
          <p:blipFill>
            <a:blip r:embed="rId3" cstate="print"/>
            <a:srcRect b="2380"/>
            <a:stretch>
              <a:fillRect/>
            </a:stretch>
          </p:blipFill>
          <p:spPr>
            <a:xfrm>
              <a:off x="703383" y="2301631"/>
              <a:ext cx="2524370" cy="1603793"/>
            </a:xfrm>
            <a:prstGeom prst="rect">
              <a:avLst/>
            </a:prstGeom>
            <a:noFill/>
            <a:ln>
              <a:noFill/>
            </a:ln>
          </p:spPr>
        </p:pic>
      </p:grpSp>
      <p:grpSp>
        <p:nvGrpSpPr>
          <p:cNvPr id="18" name="Group 17"/>
          <p:cNvGrpSpPr/>
          <p:nvPr/>
        </p:nvGrpSpPr>
        <p:grpSpPr>
          <a:xfrm>
            <a:off x="3365612" y="1451714"/>
            <a:ext cx="2466286" cy="5093678"/>
            <a:chOff x="3369512" y="1447799"/>
            <a:chExt cx="2466286" cy="5093678"/>
          </a:xfrm>
        </p:grpSpPr>
        <p:sp>
          <p:nvSpPr>
            <p:cNvPr id="19" name="Rounded Rectangle 18"/>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a:p>
              <a:pPr marL="223838" indent="-223838"/>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endParaRPr lang="en-US" sz="1600" dirty="0" smtClean="0">
                <a:latin typeface="Segoe UI" pitchFamily="34" charset="0"/>
              </a:endParaRPr>
            </a:p>
            <a:p>
              <a:pPr marL="223838" indent="-223838">
                <a:buFont typeface="Arial" pitchFamily="34" charset="0"/>
                <a:buChar char="•"/>
              </a:pPr>
              <a:r>
                <a:rPr lang="en-US" sz="1600" dirty="0" smtClean="0">
                  <a:latin typeface="Segoe UI" pitchFamily="34" charset="0"/>
                </a:rPr>
                <a:t>Rent machines, connectivity, software</a:t>
              </a:r>
            </a:p>
            <a:p>
              <a:pPr marL="223838" indent="-223838">
                <a:buFont typeface="Arial" pitchFamily="34" charset="0"/>
                <a:buChar char="•"/>
              </a:pPr>
              <a:r>
                <a:rPr lang="en-US" sz="1600" dirty="0" smtClean="0">
                  <a:latin typeface="Segoe UI" pitchFamily="34" charset="0"/>
                </a:rPr>
                <a:t>Less control, but fewer responsibilities</a:t>
              </a:r>
            </a:p>
            <a:p>
              <a:pPr marL="223838" indent="-223838">
                <a:buFont typeface="Arial" pitchFamily="34" charset="0"/>
                <a:buChar char="•"/>
              </a:pPr>
              <a:r>
                <a:rPr lang="en-US" sz="1600" dirty="0" smtClean="0">
                  <a:latin typeface="Segoe UI" pitchFamily="34" charset="0"/>
                </a:rPr>
                <a:t>Lower capital costs, but pay for fixed capacity, even if idle</a:t>
              </a:r>
              <a:endParaRPr lang="en-US" dirty="0" smtClean="0">
                <a:latin typeface="Segoe UI" pitchFamily="34" charset="0"/>
              </a:endParaRPr>
            </a:p>
          </p:txBody>
        </p:sp>
        <p:pic>
          <p:nvPicPr>
            <p:cNvPr id="20" name="Picture 2" descr="C:\Program Files\Microsoft Resource DVD Artwork\DVD_ART\Artwork_Imagery\HARDWARE_IMAGERY\Photos - OEM Hardware\Server Computer\HP AlphaServer SC4.png"/>
            <p:cNvPicPr>
              <a:picLocks noChangeAspect="1" noChangeArrowheads="1"/>
            </p:cNvPicPr>
            <p:nvPr/>
          </p:nvPicPr>
          <p:blipFill>
            <a:blip r:embed="rId4" cstate="email"/>
            <a:srcRect/>
            <a:stretch>
              <a:fillRect/>
            </a:stretch>
          </p:blipFill>
          <p:spPr bwMode="auto">
            <a:xfrm>
              <a:off x="3891501" y="2265526"/>
              <a:ext cx="1592945" cy="1285328"/>
            </a:xfrm>
            <a:prstGeom prst="rect">
              <a:avLst/>
            </a:prstGeom>
            <a:noFill/>
            <a:effectLst>
              <a:outerShdw blurRad="76200" dir="18900000" sy="23000" kx="-1200000" algn="bl" rotWithShape="0">
                <a:prstClr val="black">
                  <a:alpha val="20000"/>
                </a:prstClr>
              </a:outerShdw>
              <a:reflection blurRad="6350" stA="52000" endA="300" endPos="35000" dir="5400000" sy="-100000" algn="bl" rotWithShape="0"/>
            </a:effectLst>
          </p:spPr>
        </p:pic>
      </p:grpSp>
      <p:grpSp>
        <p:nvGrpSpPr>
          <p:cNvPr id="21" name="Group 20"/>
          <p:cNvGrpSpPr/>
          <p:nvPr/>
        </p:nvGrpSpPr>
        <p:grpSpPr>
          <a:xfrm>
            <a:off x="5971292" y="1459522"/>
            <a:ext cx="2466286" cy="5093678"/>
            <a:chOff x="5975192" y="1447799"/>
            <a:chExt cx="2466286" cy="5093678"/>
          </a:xfrm>
        </p:grpSpPr>
        <p:sp>
          <p:nvSpPr>
            <p:cNvPr id="22" name="Rounded Rectangle 21"/>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algn="ctr"/>
              <a:endParaRPr lang="en-US" dirty="0" smtClean="0">
                <a:latin typeface="Segoe UI" pitchFamily="34" charset="0"/>
              </a:endParaRPr>
            </a:p>
            <a:p>
              <a:pPr marL="223838" indent="-223838">
                <a:buFont typeface="Arial" pitchFamily="34" charset="0"/>
                <a:buChar char="•"/>
              </a:pPr>
              <a:r>
                <a:rPr lang="en-US" sz="1600" dirty="0" smtClean="0">
                  <a:latin typeface="Segoe UI" pitchFamily="34" charset="0"/>
                </a:rPr>
                <a:t>Shared, </a:t>
              </a:r>
            </a:p>
            <a:p>
              <a:pPr marL="223838" indent="-223838"/>
              <a:r>
                <a:rPr lang="en-US" sz="1600" dirty="0" smtClean="0">
                  <a:latin typeface="Segoe UI" pitchFamily="34" charset="0"/>
                </a:rPr>
                <a:t>	multi-tenant environment</a:t>
              </a:r>
            </a:p>
            <a:p>
              <a:pPr marL="223838" indent="-223838">
                <a:buFont typeface="Arial" pitchFamily="34" charset="0"/>
                <a:buChar char="•"/>
              </a:pPr>
              <a:r>
                <a:rPr lang="en-US" sz="1600" dirty="0" smtClean="0">
                  <a:latin typeface="Segoe UI" pitchFamily="34" charset="0"/>
                </a:rPr>
                <a:t>Offers pool of computing resources, abstracted from infrastructure</a:t>
              </a:r>
            </a:p>
            <a:p>
              <a:pPr marL="223838" indent="-223838">
                <a:buFont typeface="Arial" pitchFamily="34" charset="0"/>
                <a:buChar char="•"/>
              </a:pPr>
              <a:r>
                <a:rPr lang="en-US" sz="1600" dirty="0" smtClean="0">
                  <a:latin typeface="Segoe UI" pitchFamily="34" charset="0"/>
                </a:rPr>
                <a:t>Pay as you go</a:t>
              </a:r>
            </a:p>
          </p:txBody>
        </p:sp>
        <p:pic>
          <p:nvPicPr>
            <p:cNvPr id="23" name="Picture 2" descr="C:\Program Files\Microsoft Resource DVD Artwork\DVD_ART\Artwork_Imagery\Shapes and Graphics\Internet Cloud\cloud 1.png"/>
            <p:cNvPicPr>
              <a:picLocks noChangeAspect="1" noChangeArrowheads="1"/>
            </p:cNvPicPr>
            <p:nvPr/>
          </p:nvPicPr>
          <p:blipFill>
            <a:blip r:embed="rId5" cstate="print"/>
            <a:srcRect/>
            <a:stretch>
              <a:fillRect/>
            </a:stretch>
          </p:blipFill>
          <p:spPr bwMode="auto">
            <a:xfrm>
              <a:off x="6018700" y="2198077"/>
              <a:ext cx="2388677" cy="1797811"/>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b="1" dirty="0" smtClean="0"/>
              <a:t>Public Cloud</a:t>
            </a:r>
            <a:endParaRPr lang="en-US" b="1"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a:t>Pool of computing resources </a:t>
            </a:r>
            <a:r>
              <a:rPr lang="en-US" dirty="0" smtClean="0"/>
              <a:t>offered </a:t>
            </a:r>
            <a:r>
              <a:rPr lang="en-US" dirty="0"/>
              <a:t>from the same vendor that </a:t>
            </a:r>
            <a:r>
              <a:rPr lang="en-US" dirty="0" smtClean="0"/>
              <a:t>supplies the software</a:t>
            </a:r>
            <a:endParaRPr lang="en-US"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b="1" dirty="0" smtClean="0"/>
              <a:t>Private Cloud</a:t>
            </a:r>
            <a:endParaRPr lang="en-US" b="1"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a:t>Pool of computing resources that lives within a self managed datacenter</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a:t>Pool of computing resources that lives within a </a:t>
            </a:r>
            <a:r>
              <a:rPr lang="en-US" dirty="0" smtClean="0"/>
              <a:t>datacenter with no sharing</a:t>
            </a:r>
            <a:endParaRPr 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Jim now understands the </a:t>
            </a:r>
            <a:r>
              <a:rPr lang="en-US" b="1" dirty="0" smtClean="0"/>
              <a:t>style </a:t>
            </a:r>
            <a:r>
              <a:rPr lang="en-US" dirty="0"/>
              <a:t>of an application, </a:t>
            </a:r>
            <a:r>
              <a:rPr lang="en-US" dirty="0" smtClean="0"/>
              <a:t>and where </a:t>
            </a:r>
            <a:r>
              <a:rPr lang="en-US" dirty="0"/>
              <a:t>it </a:t>
            </a:r>
            <a:r>
              <a:rPr lang="en-US" b="1" dirty="0" smtClean="0"/>
              <a:t>lives</a:t>
            </a:r>
            <a:r>
              <a:rPr lang="en-US" dirty="0" smtClean="0"/>
              <a:t>, </a:t>
            </a:r>
            <a:r>
              <a:rPr lang="en-US" dirty="0"/>
              <a:t>but </a:t>
            </a:r>
            <a:r>
              <a:rPr lang="en-US" dirty="0" smtClean="0"/>
              <a:t>who </a:t>
            </a:r>
            <a:r>
              <a:rPr lang="en-US" dirty="0"/>
              <a:t>creates the application?</a:t>
            </a:r>
          </a:p>
        </p:txBody>
      </p:sp>
      <p:pic>
        <p:nvPicPr>
          <p:cNvPr id="3" name="Picture 2" descr="iStock_000005528313Large.jpg"/>
          <p:cNvPicPr>
            <a:picLocks noChangeAspect="1"/>
          </p:cNvPicPr>
          <p:nvPr/>
        </p:nvPicPr>
        <p:blipFill>
          <a:blip r:embed="rId3" cstate="print"/>
          <a:srcRect/>
          <a:stretch>
            <a:fillRect/>
          </a:stretch>
        </p:blipFill>
        <p:spPr>
          <a:xfrm>
            <a:off x="3276600" y="990600"/>
            <a:ext cx="2590800" cy="3429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Build vs. Buy</a:t>
            </a:r>
            <a:endParaRPr lang="en-US" dirty="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4" name="Rounded Rectangle 3"/>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5" name="Rounded Rectangle 4"/>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grpSp>
        <p:nvGrpSpPr>
          <p:cNvPr id="6" name="Group 32"/>
          <p:cNvGrpSpPr/>
          <p:nvPr/>
        </p:nvGrpSpPr>
        <p:grpSpPr>
          <a:xfrm>
            <a:off x="152399" y="1371599"/>
            <a:ext cx="523220" cy="5169878"/>
            <a:chOff x="227859" y="1371600"/>
            <a:chExt cx="523220" cy="4572000"/>
          </a:xfrm>
        </p:grpSpPr>
        <p:cxnSp>
          <p:nvCxnSpPr>
            <p:cNvPr id="7" name="Straight Arrow Connector 6"/>
            <p:cNvCxnSpPr/>
            <p:nvPr/>
          </p:nvCxnSpPr>
          <p:spPr>
            <a:xfrm rot="5400000" flipH="1" flipV="1">
              <a:off x="-1980803" y="3657203"/>
              <a:ext cx="4572000" cy="794"/>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464732" y="3241747"/>
              <a:ext cx="1908402" cy="523220"/>
            </a:xfrm>
            <a:prstGeom prst="rect">
              <a:avLst/>
            </a:prstGeom>
            <a:noFill/>
          </p:spPr>
          <p:txBody>
            <a:bodyPr wrap="none" rtlCol="0">
              <a:spAutoFit/>
            </a:bodyPr>
            <a:lstStyle/>
            <a:p>
              <a:r>
                <a:rPr lang="en-US" sz="2800" dirty="0" smtClean="0">
                  <a:latin typeface="Segoe UI" pitchFamily="34" charset="0"/>
                </a:rPr>
                <a:t>Build vs. Buy</a:t>
              </a:r>
              <a:endParaRPr lang="en-US" sz="2800" dirty="0">
                <a:latin typeface="Segoe UI" pitchFamily="34" charset="0"/>
              </a:endParaRPr>
            </a:p>
          </p:txBody>
        </p:sp>
        <p:sp>
          <p:nvSpPr>
            <p:cNvPr id="9" name="TextBox 8"/>
            <p:cNvSpPr txBox="1"/>
            <p:nvPr/>
          </p:nvSpPr>
          <p:spPr>
            <a:xfrm rot="16200000">
              <a:off x="181700" y="5124556"/>
              <a:ext cx="615531" cy="369332"/>
            </a:xfrm>
            <a:prstGeom prst="rect">
              <a:avLst/>
            </a:prstGeom>
            <a:noFill/>
          </p:spPr>
          <p:txBody>
            <a:bodyPr wrap="none" rtlCol="0">
              <a:spAutoFit/>
            </a:bodyPr>
            <a:lstStyle/>
            <a:p>
              <a:r>
                <a:rPr lang="en-US" dirty="0" smtClean="0">
                  <a:latin typeface="Segoe UI" pitchFamily="34" charset="0"/>
                </a:rPr>
                <a:t>Build</a:t>
              </a:r>
              <a:endParaRPr lang="en-US" dirty="0">
                <a:latin typeface="Segoe UI" pitchFamily="34" charset="0"/>
              </a:endParaRPr>
            </a:p>
          </p:txBody>
        </p:sp>
        <p:sp>
          <p:nvSpPr>
            <p:cNvPr id="10" name="TextBox 9"/>
            <p:cNvSpPr txBox="1"/>
            <p:nvPr/>
          </p:nvSpPr>
          <p:spPr>
            <a:xfrm rot="16200000">
              <a:off x="241949" y="1568674"/>
              <a:ext cx="495034" cy="369332"/>
            </a:xfrm>
            <a:prstGeom prst="rect">
              <a:avLst/>
            </a:prstGeom>
            <a:noFill/>
          </p:spPr>
          <p:txBody>
            <a:bodyPr wrap="none" rtlCol="0">
              <a:spAutoFit/>
            </a:bodyPr>
            <a:lstStyle/>
            <a:p>
              <a:r>
                <a:rPr lang="en-US" dirty="0" smtClean="0">
                  <a:latin typeface="Segoe UI" pitchFamily="34" charset="0"/>
                </a:rPr>
                <a:t>Buy</a:t>
              </a:r>
              <a:endParaRPr lang="en-US" dirty="0">
                <a:latin typeface="Segoe UI" pitchFamily="34" charset="0"/>
              </a:endParaRPr>
            </a:p>
          </p:txBody>
        </p:sp>
      </p:grpSp>
      <p:sp>
        <p:nvSpPr>
          <p:cNvPr id="11" name="Rounded Rectangle 10"/>
          <p:cNvSpPr/>
          <p:nvPr/>
        </p:nvSpPr>
        <p:spPr>
          <a:xfrm>
            <a:off x="928546" y="2330813"/>
            <a:ext cx="2155788" cy="202544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a:p>
            <a:pPr algn="ctr"/>
            <a:r>
              <a:rPr lang="en-US" sz="1600" dirty="0" smtClean="0">
                <a:latin typeface="Segoe UI" pitchFamily="34" charset="0"/>
              </a:rPr>
              <a:t>An application that I buy “off the shelf” and run myself</a:t>
            </a:r>
            <a:endParaRPr lang="en-US" sz="1600" dirty="0">
              <a:latin typeface="Segoe UI" pitchFamily="34" charset="0"/>
            </a:endParaRPr>
          </a:p>
        </p:txBody>
      </p:sp>
      <p:sp>
        <p:nvSpPr>
          <p:cNvPr id="12" name="Rounded Rectangle 11"/>
          <p:cNvSpPr/>
          <p:nvPr/>
        </p:nvSpPr>
        <p:spPr>
          <a:xfrm>
            <a:off x="928546" y="4418681"/>
            <a:ext cx="2155788" cy="204773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a:p>
            <a:pPr algn="ctr"/>
            <a:r>
              <a:rPr lang="en-US" sz="1600" dirty="0" smtClean="0">
                <a:latin typeface="Segoe UI" pitchFamily="34" charset="0"/>
              </a:rPr>
              <a:t>An application that I develop and run myself</a:t>
            </a:r>
            <a:endParaRPr lang="en-US" sz="1600" dirty="0">
              <a:latin typeface="Segoe UI" pitchFamily="34" charset="0"/>
            </a:endParaRPr>
          </a:p>
        </p:txBody>
      </p:sp>
      <p:sp>
        <p:nvSpPr>
          <p:cNvPr id="13" name="Rounded Rectangle 12"/>
          <p:cNvSpPr/>
          <p:nvPr/>
        </p:nvSpPr>
        <p:spPr>
          <a:xfrm>
            <a:off x="3545353" y="4417819"/>
            <a:ext cx="2120589" cy="2037443"/>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a:p>
            <a:pPr algn="ctr"/>
            <a:r>
              <a:rPr lang="en-US" sz="1600" dirty="0" smtClean="0">
                <a:latin typeface="Segoe UI" pitchFamily="34" charset="0"/>
              </a:rPr>
              <a:t>An application that I develop myself, but run at a hoster</a:t>
            </a:r>
            <a:endParaRPr lang="en-US" sz="1600" dirty="0">
              <a:latin typeface="Segoe UI" pitchFamily="34" charset="0"/>
            </a:endParaRPr>
          </a:p>
        </p:txBody>
      </p:sp>
      <p:sp>
        <p:nvSpPr>
          <p:cNvPr id="14" name="Rounded Rectangle 13"/>
          <p:cNvSpPr/>
          <p:nvPr/>
        </p:nvSpPr>
        <p:spPr>
          <a:xfrm>
            <a:off x="3545354" y="2341103"/>
            <a:ext cx="2139794" cy="201515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a:p>
            <a:pPr algn="ctr"/>
            <a:r>
              <a:rPr lang="en-US" sz="1600" dirty="0" smtClean="0">
                <a:latin typeface="Segoe UI" pitchFamily="34" charset="0"/>
              </a:rPr>
              <a:t>An application that I buy “off the shelf” and then run at a hoster</a:t>
            </a:r>
            <a:endParaRPr lang="en-US" sz="1600" dirty="0">
              <a:latin typeface="Segoe UI" pitchFamily="34" charset="0"/>
            </a:endParaRPr>
          </a:p>
        </p:txBody>
      </p:sp>
      <p:sp>
        <p:nvSpPr>
          <p:cNvPr id="15" name="Rounded Rectangle 14"/>
          <p:cNvSpPr/>
          <p:nvPr/>
        </p:nvSpPr>
        <p:spPr>
          <a:xfrm>
            <a:off x="6128707" y="4418681"/>
            <a:ext cx="2133403" cy="204773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a:p>
            <a:pPr algn="ctr"/>
            <a:r>
              <a:rPr lang="en-US" sz="1600" dirty="0" smtClean="0">
                <a:latin typeface="Segoe UI" pitchFamily="34" charset="0"/>
              </a:rPr>
              <a:t>An application that I develop myself, that I run in the cloud</a:t>
            </a:r>
            <a:endParaRPr lang="en-US" sz="1600" dirty="0">
              <a:latin typeface="Segoe UI" pitchFamily="34" charset="0"/>
            </a:endParaRPr>
          </a:p>
        </p:txBody>
      </p:sp>
      <p:sp>
        <p:nvSpPr>
          <p:cNvPr id="16" name="Rounded Rectangle 15"/>
          <p:cNvSpPr/>
          <p:nvPr/>
        </p:nvSpPr>
        <p:spPr>
          <a:xfrm>
            <a:off x="6136142" y="2329953"/>
            <a:ext cx="2146206" cy="2015150"/>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a:p>
            <a:pPr algn="ctr"/>
            <a:r>
              <a:rPr lang="en-US" sz="1600" dirty="0" smtClean="0">
                <a:latin typeface="Segoe UI" pitchFamily="34" charset="0"/>
              </a:rPr>
              <a:t>A hosted application that I buy from a vendor</a:t>
            </a:r>
            <a:endParaRPr lang="en-US" sz="1600" dirty="0">
              <a:latin typeface="Segoe U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solidFill>
                  <a:prstClr val="black"/>
                </a:solidFill>
                <a:latin typeface="Segoe UI" pitchFamily="34" charset="0"/>
              </a:rPr>
              <a:t>This is Jim</a:t>
            </a: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3" name="Rounded Rectangle 32"/>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34" name="Rounded Rectangle 33"/>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35" name="Rounded Rectangle 34"/>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36" name="Rounded Rectangle 35"/>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37" name="Rounded Rectangle 36"/>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38" name="Rounded Rectangle 37"/>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39" name="Rounded Rectangle 38"/>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40" name="Rounded Rectangle 39"/>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41" name="Rounded Rectangle 40"/>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42" name="Rounded Rectangle 41"/>
          <p:cNvSpPr/>
          <p:nvPr/>
        </p:nvSpPr>
        <p:spPr>
          <a:xfrm>
            <a:off x="1165890"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43" name="Rounded Rectangle 42"/>
          <p:cNvSpPr/>
          <p:nvPr/>
        </p:nvSpPr>
        <p:spPr>
          <a:xfrm>
            <a:off x="1165890" y="557675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44" name="Rounded Rectangle 43"/>
          <p:cNvSpPr/>
          <p:nvPr/>
        </p:nvSpPr>
        <p:spPr>
          <a:xfrm>
            <a:off x="1165890" y="518378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45" name="Rounded Rectangle 44"/>
          <p:cNvSpPr/>
          <p:nvPr/>
        </p:nvSpPr>
        <p:spPr>
          <a:xfrm>
            <a:off x="1173706" y="597097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46" name="Rounded Rectangle 45"/>
          <p:cNvSpPr/>
          <p:nvPr/>
        </p:nvSpPr>
        <p:spPr>
          <a:xfrm>
            <a:off x="3783915"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47" name="Rounded Rectangle 46"/>
          <p:cNvSpPr/>
          <p:nvPr/>
        </p:nvSpPr>
        <p:spPr>
          <a:xfrm>
            <a:off x="1165890" y="479692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48" name="Rounded Rectangular Callout 47"/>
          <p:cNvSpPr/>
          <p:nvPr/>
        </p:nvSpPr>
        <p:spPr>
          <a:xfrm>
            <a:off x="3668170" y="3637222"/>
            <a:ext cx="3352800" cy="1634490"/>
          </a:xfrm>
          <a:prstGeom prst="wedgeRoundRectCallout">
            <a:avLst>
              <a:gd name="adj1" fmla="val -77957"/>
              <a:gd name="adj2" fmla="val -73130"/>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“CRM and Email are commodity services.  We have few customizations, and it should be cheaper for someone else to run these.”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8"/>
                                        </p:tgtEl>
                                      </p:cBhvr>
                                    </p:animEffect>
                                    <p:set>
                                      <p:cBhvr>
                                        <p:cTn id="12"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19" name="Rounded Rectangle 18"/>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20" name="Rounded Rectangle 19"/>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21" name="Rounded Rectangle 20"/>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22" name="Rounded Rectangle 21"/>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23" name="Rounded Rectangle 22"/>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24" name="Rounded Rectangle 23"/>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25" name="Rounded Rectangle 24"/>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26" name="Rounded Rectangle 25"/>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27" name="Rounded Rectangle 26"/>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8" name="Rounded Rectangle 27"/>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1165890" y="557675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1165890" y="518378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597097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1165890" y="479692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34" name="Rounded Rectangular Callout 33"/>
          <p:cNvSpPr/>
          <p:nvPr/>
        </p:nvSpPr>
        <p:spPr>
          <a:xfrm>
            <a:off x="3613154" y="4917803"/>
            <a:ext cx="3352800" cy="1328023"/>
          </a:xfrm>
          <a:prstGeom prst="wedgeRoundRectCallout">
            <a:avLst>
              <a:gd name="adj1" fmla="val -19361"/>
              <a:gd name="adj2" fmla="val -62674"/>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“This is a viral marketing website.  It has a small chance of being really big, but we’re not sure!”</a:t>
            </a:r>
          </a:p>
        </p:txBody>
      </p:sp>
      <p:sp>
        <p:nvSpPr>
          <p:cNvPr id="35" name="Rounded Rectangle 34"/>
          <p:cNvSpPr/>
          <p:nvPr/>
        </p:nvSpPr>
        <p:spPr>
          <a:xfrm>
            <a:off x="3783915"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6" name="Rounded Rectangular Callout 35"/>
          <p:cNvSpPr/>
          <p:nvPr/>
        </p:nvSpPr>
        <p:spPr>
          <a:xfrm>
            <a:off x="5598569" y="3934207"/>
            <a:ext cx="3352800" cy="1021556"/>
          </a:xfrm>
          <a:prstGeom prst="wedgeRoundRectCallout">
            <a:avLst>
              <a:gd name="adj1" fmla="val -1500"/>
              <a:gd name="adj2" fmla="val -99429"/>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“How difficult is it to move these to a software as a service model?”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6"/>
                                        </p:tgtEl>
                                      </p:cBhvr>
                                    </p:animEffect>
                                    <p:set>
                                      <p:cBhvr>
                                        <p:cTn id="12" dur="1" fill="hold">
                                          <p:stCondLst>
                                            <p:cond delay="499"/>
                                          </p:stCondLst>
                                        </p:cTn>
                                        <p:tgtEl>
                                          <p:spTgt spid="3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4"/>
                                        </p:tgtEl>
                                      </p:cBhvr>
                                    </p:animEffect>
                                    <p:set>
                                      <p:cBhvr>
                                        <p:cTn id="22"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6" grpId="0" animBg="1"/>
      <p:bldP spid="36"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2" name="Rounded Rectangle 21"/>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23" name="Rounded Rectangle 22"/>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24" name="Rounded Rectangle 23"/>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25" name="Rounded Rectangle 24"/>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26" name="Rounded Rectangle 25"/>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27" name="Rounded Rectangle 26"/>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28" name="Rounded Rectangle 27"/>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29" name="Rounded Rectangle 28"/>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30" name="Rounded Rectangle 29"/>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31" name="Rounded Rectangle 30"/>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32" name="Right Arrow 31"/>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3" name="Rounded Rectangle 32"/>
          <p:cNvSpPr/>
          <p:nvPr/>
        </p:nvSpPr>
        <p:spPr>
          <a:xfrm>
            <a:off x="1165890" y="557675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4" name="Rounded Rectangle 33"/>
          <p:cNvSpPr/>
          <p:nvPr/>
        </p:nvSpPr>
        <p:spPr>
          <a:xfrm>
            <a:off x="1165890" y="518378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5" name="Rounded Rectangle 34"/>
          <p:cNvSpPr/>
          <p:nvPr/>
        </p:nvSpPr>
        <p:spPr>
          <a:xfrm>
            <a:off x="1173706" y="597097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6" name="Rounded Rectangle 35"/>
          <p:cNvSpPr/>
          <p:nvPr/>
        </p:nvSpPr>
        <p:spPr>
          <a:xfrm>
            <a:off x="6386310"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7" name="Rounded Rectangle 36"/>
          <p:cNvSpPr/>
          <p:nvPr/>
        </p:nvSpPr>
        <p:spPr>
          <a:xfrm>
            <a:off x="1173705" y="479692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38" name="Right Arrow 37"/>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9" name="Rounded Rectangular Callout 38"/>
          <p:cNvSpPr/>
          <p:nvPr/>
        </p:nvSpPr>
        <p:spPr>
          <a:xfrm>
            <a:off x="3112969" y="5261675"/>
            <a:ext cx="3352800" cy="1328023"/>
          </a:xfrm>
          <a:prstGeom prst="wedgeRoundRectCallout">
            <a:avLst>
              <a:gd name="adj1" fmla="val -57356"/>
              <a:gd name="adj2" fmla="val -72030"/>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“This application runs at full capacity for short periods of time at the end of each month.”</a:t>
            </a:r>
          </a:p>
        </p:txBody>
      </p:sp>
      <p:sp>
        <p:nvSpPr>
          <p:cNvPr id="40" name="Rounded Rectangular Callout 39"/>
          <p:cNvSpPr/>
          <p:nvPr/>
        </p:nvSpPr>
        <p:spPr>
          <a:xfrm>
            <a:off x="5791200" y="5261680"/>
            <a:ext cx="3352800" cy="1021556"/>
          </a:xfrm>
          <a:prstGeom prst="wedgeRoundRectCallout">
            <a:avLst>
              <a:gd name="adj1" fmla="val -6075"/>
              <a:gd name="adj2" fmla="val -100170"/>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In case it is successful, we’re interested to see if the cloud would help us scale better.”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0"/>
                                        </p:tgtEl>
                                      </p:cBhvr>
                                    </p:animEffect>
                                    <p:set>
                                      <p:cBhvr>
                                        <p:cTn id="12" dur="1" fill="hold">
                                          <p:stCondLst>
                                            <p:cond delay="499"/>
                                          </p:stCondLst>
                                        </p:cTn>
                                        <p:tgtEl>
                                          <p:spTgt spid="4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9"/>
                                        </p:tgtEl>
                                      </p:cBhvr>
                                    </p:animEffect>
                                    <p:set>
                                      <p:cBhvr>
                                        <p:cTn id="22"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0"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3" name="Rounded Rectangle 2"/>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4" name="Rounded Rectangle 3"/>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5" name="Rounded Rectangle 4"/>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6" name="Rounded Rectangle 5"/>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7" name="Rounded Rectangle 6"/>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8" name="Rounded Rectangle 7"/>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9" name="Rounded Rectangle 8"/>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11" name="Rounded Rectangle 10"/>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12" name="Right Arrow 11"/>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3" name="Rounded Rectangle 12"/>
          <p:cNvSpPr/>
          <p:nvPr/>
        </p:nvSpPr>
        <p:spPr>
          <a:xfrm>
            <a:off x="1165890" y="557675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14" name="Rounded Rectangle 13"/>
          <p:cNvSpPr/>
          <p:nvPr/>
        </p:nvSpPr>
        <p:spPr>
          <a:xfrm>
            <a:off x="1165890" y="518378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15" name="Rounded Rectangle 14"/>
          <p:cNvSpPr/>
          <p:nvPr/>
        </p:nvSpPr>
        <p:spPr>
          <a:xfrm>
            <a:off x="1173706" y="597097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16" name="Rounded Rectangle 15"/>
          <p:cNvSpPr/>
          <p:nvPr/>
        </p:nvSpPr>
        <p:spPr>
          <a:xfrm>
            <a:off x="6386310"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17" name="Rounded Rectangle 16"/>
          <p:cNvSpPr/>
          <p:nvPr/>
        </p:nvSpPr>
        <p:spPr>
          <a:xfrm>
            <a:off x="6386567" y="480473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18" name="Right Arrow 17"/>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9" name="Rounded Rectangular Callout 18"/>
          <p:cNvSpPr/>
          <p:nvPr/>
        </p:nvSpPr>
        <p:spPr>
          <a:xfrm>
            <a:off x="3269276" y="5162654"/>
            <a:ext cx="3352800" cy="1328023"/>
          </a:xfrm>
          <a:prstGeom prst="wedgeRoundRectCallout">
            <a:avLst>
              <a:gd name="adj1" fmla="val -63184"/>
              <a:gd name="adj2" fmla="val -37898"/>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“MRI images are very large and exponentially growing.  Is there a better way of storing these?”</a:t>
            </a:r>
          </a:p>
        </p:txBody>
      </p:sp>
      <p:sp>
        <p:nvSpPr>
          <p:cNvPr id="20" name="Right Arrow 19"/>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1" name="Rounded Rectangular Callout 20"/>
          <p:cNvSpPr/>
          <p:nvPr/>
        </p:nvSpPr>
        <p:spPr>
          <a:xfrm>
            <a:off x="5791200" y="5408838"/>
            <a:ext cx="3352800" cy="1021556"/>
          </a:xfrm>
          <a:prstGeom prst="wedgeRoundRectCallout">
            <a:avLst>
              <a:gd name="adj1" fmla="val -6075"/>
              <a:gd name="adj2" fmla="val -76974"/>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“Can the cloud help us in providing compute power on an as needed basis?”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1" grpId="0" animBg="1"/>
      <p:bldP spid="21"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4" name="Rounded Rectangle 3"/>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5" name="Rounded Rectangle 4"/>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6" name="Rounded Rectangle 5"/>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7" name="Rounded Rectangle 6"/>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8" name="Rounded Rectangle 7"/>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9" name="Rounded Rectangle 8"/>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0" name="Rounded Rectangle 9"/>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1" name="Rounded Rectangle 10"/>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2" name="Rounded Rectangle 11"/>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13" name="Rounded Rectangle 12"/>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14" name="Right Arrow 13"/>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5" name="Rounded Rectangle 14"/>
          <p:cNvSpPr/>
          <p:nvPr/>
        </p:nvSpPr>
        <p:spPr>
          <a:xfrm>
            <a:off x="1165890" y="5576753"/>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16" name="Rounded Rectangle 15"/>
          <p:cNvSpPr/>
          <p:nvPr/>
        </p:nvSpPr>
        <p:spPr>
          <a:xfrm>
            <a:off x="1173706" y="597097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17" name="Rounded Rectangle 16"/>
          <p:cNvSpPr/>
          <p:nvPr/>
        </p:nvSpPr>
        <p:spPr>
          <a:xfrm>
            <a:off x="6386310"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18" name="Rounded Rectangle 17"/>
          <p:cNvSpPr/>
          <p:nvPr/>
        </p:nvSpPr>
        <p:spPr>
          <a:xfrm>
            <a:off x="6386567" y="480473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19" name="Right Arrow 18"/>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0" name="Right Arrow 19"/>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1" name="Rounded Rectangular Callout 20"/>
          <p:cNvSpPr/>
          <p:nvPr/>
        </p:nvSpPr>
        <p:spPr>
          <a:xfrm>
            <a:off x="5908430" y="5836444"/>
            <a:ext cx="3352800" cy="715089"/>
          </a:xfrm>
          <a:prstGeom prst="wedgeRoundRectCallout">
            <a:avLst>
              <a:gd name="adj1" fmla="val -9805"/>
              <a:gd name="adj2" fmla="val -91182"/>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“Does the cloud give me the storage I’m after?”</a:t>
            </a:r>
          </a:p>
        </p:txBody>
      </p:sp>
      <p:sp>
        <p:nvSpPr>
          <p:cNvPr id="22" name="Rounded Rectangle 21"/>
          <p:cNvSpPr/>
          <p:nvPr/>
        </p:nvSpPr>
        <p:spPr>
          <a:xfrm>
            <a:off x="6394382" y="519941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23" name="Right Arrow 22"/>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ounded Rectangular Callout 23"/>
          <p:cNvSpPr/>
          <p:nvPr/>
        </p:nvSpPr>
        <p:spPr>
          <a:xfrm>
            <a:off x="3269276" y="5162654"/>
            <a:ext cx="3352800" cy="1021556"/>
          </a:xfrm>
          <a:prstGeom prst="wedgeRoundRectCallout">
            <a:avLst>
              <a:gd name="adj1" fmla="val -62485"/>
              <a:gd name="adj2" fmla="val -6119"/>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“We need to share results from our H1N1 trials with government entities.”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4" grpId="0" animBg="1"/>
      <p:bldP spid="24"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Rounded Rectangle 1"/>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3" name="Rounded Rectangle 2"/>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4" name="Rounded Rectangle 3"/>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5" name="Rounded Rectangle 4"/>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6" name="Rounded Rectangle 5"/>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7" name="Rounded Rectangle 6"/>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8" name="Rounded Rectangle 7"/>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9" name="Rounded Rectangle 8"/>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11" name="Rounded Rectangle 10"/>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12" name="Right Arrow 11"/>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3" name="Rounded Rectangle 12"/>
          <p:cNvSpPr/>
          <p:nvPr/>
        </p:nvSpPr>
        <p:spPr>
          <a:xfrm>
            <a:off x="6394382" y="560019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14" name="Rounded Rectangle 13"/>
          <p:cNvSpPr/>
          <p:nvPr/>
        </p:nvSpPr>
        <p:spPr>
          <a:xfrm>
            <a:off x="6394382" y="519941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15" name="Rounded Rectangle 14"/>
          <p:cNvSpPr/>
          <p:nvPr/>
        </p:nvSpPr>
        <p:spPr>
          <a:xfrm>
            <a:off x="1173706" y="597097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16" name="Rounded Rectangle 15"/>
          <p:cNvSpPr/>
          <p:nvPr/>
        </p:nvSpPr>
        <p:spPr>
          <a:xfrm>
            <a:off x="6386310"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17" name="Rounded Rectangle 16"/>
          <p:cNvSpPr/>
          <p:nvPr/>
        </p:nvSpPr>
        <p:spPr>
          <a:xfrm>
            <a:off x="6386567" y="480473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18" name="Right Arrow 17"/>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9" name="Right Arrow 18"/>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0" name="Right Arrow 19"/>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1" name="Rounded Rectangular Callout 20"/>
          <p:cNvSpPr/>
          <p:nvPr/>
        </p:nvSpPr>
        <p:spPr>
          <a:xfrm>
            <a:off x="2479921" y="3888738"/>
            <a:ext cx="3352800" cy="1021556"/>
          </a:xfrm>
          <a:prstGeom prst="wedgeRoundRectCallout">
            <a:avLst>
              <a:gd name="adj1" fmla="val -64816"/>
              <a:gd name="adj2" fmla="val 154482"/>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“I can’t afford to maintain this old HR application written in VB – it’s driving me mad!”</a:t>
            </a:r>
          </a:p>
        </p:txBody>
      </p:sp>
      <p:sp>
        <p:nvSpPr>
          <p:cNvPr id="22" name="Right Arrow 21"/>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3" name="Rounded Rectangular Callout 22"/>
          <p:cNvSpPr/>
          <p:nvPr/>
        </p:nvSpPr>
        <p:spPr>
          <a:xfrm>
            <a:off x="2710476" y="4900833"/>
            <a:ext cx="3352800" cy="1021556"/>
          </a:xfrm>
          <a:prstGeom prst="wedgeRoundRectCallout">
            <a:avLst>
              <a:gd name="adj1" fmla="val -71110"/>
              <a:gd name="adj2" fmla="val 53495"/>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“…but due to regulatory issues, I can’t store my data off premise.”</a:t>
            </a:r>
          </a:p>
        </p:txBody>
      </p:sp>
      <p:sp>
        <p:nvSpPr>
          <p:cNvPr id="24" name="Rounded Rectangular Callout 23"/>
          <p:cNvSpPr/>
          <p:nvPr/>
        </p:nvSpPr>
        <p:spPr>
          <a:xfrm>
            <a:off x="2321169" y="5205631"/>
            <a:ext cx="3499829" cy="1021556"/>
          </a:xfrm>
          <a:prstGeom prst="wedgeRoundRectCallout">
            <a:avLst>
              <a:gd name="adj1" fmla="val 67352"/>
              <a:gd name="adj2" fmla="val 3002"/>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“Does the cloud provide anything for inter-organization communication?”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3"/>
                                        </p:tgtEl>
                                      </p:cBhvr>
                                    </p:animEffect>
                                    <p:set>
                                      <p:cBhvr>
                                        <p:cTn id="3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3" grpId="0" animBg="1"/>
      <p:bldP spid="23" grpId="1" animBg="1"/>
      <p:bldP spid="24" grpId="0" animBg="1"/>
      <p:bldP spid="24"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Rounded Rectangle 1"/>
          <p:cNvSpPr/>
          <p:nvPr/>
        </p:nvSpPr>
        <p:spPr>
          <a:xfrm>
            <a:off x="752705"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3" name="Rounded Rectangle 2"/>
          <p:cNvSpPr/>
          <p:nvPr/>
        </p:nvSpPr>
        <p:spPr>
          <a:xfrm>
            <a:off x="336951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4" name="Rounded Rectangle 3"/>
          <p:cNvSpPr/>
          <p:nvPr/>
        </p:nvSpPr>
        <p:spPr>
          <a:xfrm>
            <a:off x="5975192" y="1447799"/>
            <a:ext cx="2466286" cy="5093678"/>
          </a:xfrm>
          <a:prstGeom prst="roundRect">
            <a:avLst/>
          </a:prstGeom>
          <a:solidFill>
            <a:schemeClr val="accent1">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5" name="Rounded Rectangle 4"/>
          <p:cNvSpPr/>
          <p:nvPr/>
        </p:nvSpPr>
        <p:spPr>
          <a:xfrm>
            <a:off x="928546" y="2330813"/>
            <a:ext cx="2155788" cy="121324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6" name="Rounded Rectangle 5"/>
          <p:cNvSpPr/>
          <p:nvPr/>
        </p:nvSpPr>
        <p:spPr>
          <a:xfrm>
            <a:off x="928546" y="3623201"/>
            <a:ext cx="2155788"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7" name="Rounded Rectangle 6"/>
          <p:cNvSpPr/>
          <p:nvPr/>
        </p:nvSpPr>
        <p:spPr>
          <a:xfrm>
            <a:off x="3545353" y="3626338"/>
            <a:ext cx="2120589" cy="2828925"/>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8" name="Rounded Rectangle 7"/>
          <p:cNvSpPr/>
          <p:nvPr/>
        </p:nvSpPr>
        <p:spPr>
          <a:xfrm>
            <a:off x="3545354" y="2341104"/>
            <a:ext cx="2139794"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9" name="Rounded Rectangle 8"/>
          <p:cNvSpPr/>
          <p:nvPr/>
        </p:nvSpPr>
        <p:spPr>
          <a:xfrm>
            <a:off x="6128707" y="3623201"/>
            <a:ext cx="2133403" cy="2843214"/>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6136142" y="2329953"/>
            <a:ext cx="2146206" cy="1207081"/>
          </a:xfrm>
          <a:prstGeom prst="roundRect">
            <a:avLst/>
          </a:prstGeom>
          <a:solidFill>
            <a:schemeClr val="accent1">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11" name="Rounded Rectangle 10"/>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12" name="Right Arrow 11"/>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3" name="Rounded Rectangle 12"/>
          <p:cNvSpPr/>
          <p:nvPr/>
        </p:nvSpPr>
        <p:spPr>
          <a:xfrm>
            <a:off x="6394382" y="560019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14" name="Rounded Rectangle 13"/>
          <p:cNvSpPr/>
          <p:nvPr/>
        </p:nvSpPr>
        <p:spPr>
          <a:xfrm>
            <a:off x="6394382" y="519941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15" name="Rounded Rectangle 14"/>
          <p:cNvSpPr/>
          <p:nvPr/>
        </p:nvSpPr>
        <p:spPr>
          <a:xfrm>
            <a:off x="1173706" y="308723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16" name="Rounded Rectangle 15"/>
          <p:cNvSpPr/>
          <p:nvPr/>
        </p:nvSpPr>
        <p:spPr>
          <a:xfrm>
            <a:off x="6386310" y="4406198"/>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17" name="Rounded Rectangle 16"/>
          <p:cNvSpPr/>
          <p:nvPr/>
        </p:nvSpPr>
        <p:spPr>
          <a:xfrm>
            <a:off x="6386567" y="480473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18" name="Right Arrow 17"/>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19" name="Right Arrow 18"/>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0" name="Right Arrow 19"/>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1" name="Right Arrow 20"/>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3" name="Rounded Rectangular Callout 22"/>
          <p:cNvSpPr/>
          <p:nvPr/>
        </p:nvSpPr>
        <p:spPr>
          <a:xfrm>
            <a:off x="1719384" y="3830130"/>
            <a:ext cx="3352800" cy="1021556"/>
          </a:xfrm>
          <a:prstGeom prst="wedgeRoundRectCallout">
            <a:avLst>
              <a:gd name="adj1" fmla="val -42206"/>
              <a:gd name="adj2" fmla="val -88450"/>
              <a:gd name="adj3" fmla="val 16667"/>
            </a:avLst>
          </a:prstGeom>
          <a:solidFill>
            <a:schemeClr val="tx1">
              <a:alpha val="75000"/>
            </a:schemeClr>
          </a:solid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latin typeface="Segoe UI" pitchFamily="34" charset="0"/>
              </a:rPr>
              <a:t>“A good solution could be to find a suitable packaged application here.”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3200400"/>
            <a:ext cx="91440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effectLst/>
                <a:uLnTx/>
                <a:uFillTx/>
                <a:latin typeface="Segoe UI" pitchFamily="34" charset="0"/>
                <a:ea typeface="+mj-ea"/>
                <a:cs typeface="+mj-cs"/>
              </a:rPr>
              <a:t>What </a:t>
            </a:r>
            <a:r>
              <a:rPr kumimoji="0" lang="en-US" sz="3600" b="1" i="0" u="none" strike="noStrike" kern="1200" cap="none" spc="0" normalizeH="0" baseline="0" noProof="0" dirty="0" smtClean="0">
                <a:ln>
                  <a:noFill/>
                </a:ln>
                <a:effectLst/>
                <a:uLnTx/>
                <a:uFillTx/>
                <a:latin typeface="Segoe UI" pitchFamily="34" charset="0"/>
                <a:ea typeface="+mj-ea"/>
                <a:cs typeface="+mj-cs"/>
              </a:rPr>
              <a:t>patterns</a:t>
            </a:r>
            <a:r>
              <a:rPr kumimoji="0" lang="en-US" sz="3600" b="1" i="0" u="none" strike="noStrike" kern="1200" cap="none" spc="0" normalizeH="0" noProof="0" dirty="0" smtClean="0">
                <a:ln>
                  <a:noFill/>
                </a:ln>
                <a:effectLst/>
                <a:uLnTx/>
                <a:uFillTx/>
                <a:latin typeface="Segoe UI" pitchFamily="34" charset="0"/>
                <a:ea typeface="+mj-ea"/>
                <a:cs typeface="+mj-cs"/>
              </a:rPr>
              <a:t> </a:t>
            </a:r>
            <a:r>
              <a:rPr kumimoji="0" lang="en-US" sz="3600" b="0" i="0" u="none" strike="noStrike" kern="1200" cap="none" spc="0" normalizeH="0" noProof="0" dirty="0" smtClean="0">
                <a:ln>
                  <a:noFill/>
                </a:ln>
                <a:effectLst/>
                <a:uLnTx/>
                <a:uFillTx/>
                <a:latin typeface="Segoe UI" pitchFamily="34" charset="0"/>
                <a:ea typeface="+mj-ea"/>
                <a:cs typeface="+mj-cs"/>
              </a:rPr>
              <a:t>emerge?</a:t>
            </a:r>
            <a:endParaRPr kumimoji="0" lang="en-US" sz="3600" b="0" i="0" u="none" strike="noStrike" kern="1200" cap="none" spc="0" normalizeH="0" baseline="0" noProof="0" dirty="0">
              <a:ln>
                <a:noFill/>
              </a:ln>
              <a:effectLst/>
              <a:uLnTx/>
              <a:uFillTx/>
              <a:latin typeface="Segoe UI"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b="1" dirty="0" smtClean="0">
                <a:latin typeface="Segoe UI" pitchFamily="34" charset="0"/>
              </a:rPr>
              <a:t>Pattern 1: </a:t>
            </a:r>
            <a:r>
              <a:rPr lang="en-US" sz="4400" dirty="0" smtClean="0">
                <a:latin typeface="Segoe UI" pitchFamily="34" charset="0"/>
              </a:rPr>
              <a:t>Scale</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latin typeface="Segoe UI" pitchFamily="34" charset="0"/>
              </a:rPr>
              <a:t>Jim’s Boss (the CIO) has asked him to </a:t>
            </a:r>
          </a:p>
          <a:p>
            <a:pPr algn="ctr"/>
            <a:r>
              <a:rPr lang="en-US" sz="3200" dirty="0" smtClean="0">
                <a:latin typeface="Segoe UI" pitchFamily="34" charset="0"/>
              </a:rPr>
              <a:t>“move their company to the cloud”</a:t>
            </a:r>
            <a:endParaRPr lang="en-US" sz="3200" dirty="0" smtClean="0">
              <a:solidFill>
                <a:prstClr val="black"/>
              </a:solidFill>
              <a:latin typeface="Segoe UI" pitchFamily="34" charset="0"/>
            </a:endParaRP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dirty="0" smtClean="0">
                <a:latin typeface="Segoe UI" pitchFamily="34" charset="0"/>
              </a:rPr>
              <a:t>Cloud applications that can scale up/down, based on demand</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52705" y="1447799"/>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18" name="Rounded Rectangle 17"/>
          <p:cNvSpPr/>
          <p:nvPr/>
        </p:nvSpPr>
        <p:spPr>
          <a:xfrm>
            <a:off x="336951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19" name="Rounded Rectangle 18"/>
          <p:cNvSpPr/>
          <p:nvPr/>
        </p:nvSpPr>
        <p:spPr>
          <a:xfrm>
            <a:off x="597519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928546" y="2330813"/>
            <a:ext cx="2155788" cy="121324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1" name="Rounded Rectangle 10"/>
          <p:cNvSpPr/>
          <p:nvPr/>
        </p:nvSpPr>
        <p:spPr>
          <a:xfrm>
            <a:off x="928546" y="3623201"/>
            <a:ext cx="2155788"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2" name="Rounded Rectangle 11"/>
          <p:cNvSpPr/>
          <p:nvPr/>
        </p:nvSpPr>
        <p:spPr>
          <a:xfrm>
            <a:off x="3545353" y="3649784"/>
            <a:ext cx="2120589" cy="282892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3" name="Rounded Rectangle 12"/>
          <p:cNvSpPr/>
          <p:nvPr/>
        </p:nvSpPr>
        <p:spPr>
          <a:xfrm>
            <a:off x="3545354" y="2364550"/>
            <a:ext cx="2139794"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4" name="Rounded Rectangle 13"/>
          <p:cNvSpPr/>
          <p:nvPr/>
        </p:nvSpPr>
        <p:spPr>
          <a:xfrm>
            <a:off x="6128707" y="3646647"/>
            <a:ext cx="2133403"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5" name="Rounded Rectangle 14"/>
          <p:cNvSpPr/>
          <p:nvPr/>
        </p:nvSpPr>
        <p:spPr>
          <a:xfrm>
            <a:off x="6136142" y="2353399"/>
            <a:ext cx="2146206"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3" name="Rounded Rectangle 22"/>
          <p:cNvSpPr/>
          <p:nvPr/>
        </p:nvSpPr>
        <p:spPr>
          <a:xfrm>
            <a:off x="6394125" y="3074831"/>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6394382" y="562364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6394382" y="5222860"/>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3087239"/>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6386310" y="4429644"/>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4" name="Rounded Rectangle 33"/>
          <p:cNvSpPr/>
          <p:nvPr/>
        </p:nvSpPr>
        <p:spPr>
          <a:xfrm>
            <a:off x="6386567" y="482818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20" name="Right Arrow 19"/>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ight Arrow 23"/>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5" name="Right Arrow 24"/>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7" name="Right Arrow 26"/>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b="1" dirty="0" smtClean="0">
                <a:latin typeface="Segoe UI" pitchFamily="34" charset="0"/>
              </a:rPr>
              <a:t>Pattern 2:  </a:t>
            </a:r>
            <a:r>
              <a:rPr lang="en-US" sz="4400" dirty="0" smtClean="0">
                <a:latin typeface="Segoe UI" pitchFamily="34" charset="0"/>
              </a:rPr>
              <a:t>Multi-Tenancy</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dirty="0" smtClean="0">
                <a:latin typeface="Segoe UI" pitchFamily="34" charset="0"/>
              </a:rPr>
              <a:t>Cloud applications that can provide for multiple customers using a single code base</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52705" y="1447799"/>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18" name="Rounded Rectangle 17"/>
          <p:cNvSpPr/>
          <p:nvPr/>
        </p:nvSpPr>
        <p:spPr>
          <a:xfrm>
            <a:off x="336951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19" name="Rounded Rectangle 18"/>
          <p:cNvSpPr/>
          <p:nvPr/>
        </p:nvSpPr>
        <p:spPr>
          <a:xfrm>
            <a:off x="597519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928546" y="2330813"/>
            <a:ext cx="2155788" cy="121324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1" name="Rounded Rectangle 10"/>
          <p:cNvSpPr/>
          <p:nvPr/>
        </p:nvSpPr>
        <p:spPr>
          <a:xfrm>
            <a:off x="928546" y="3623201"/>
            <a:ext cx="2155788"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2" name="Rounded Rectangle 11"/>
          <p:cNvSpPr/>
          <p:nvPr/>
        </p:nvSpPr>
        <p:spPr>
          <a:xfrm>
            <a:off x="3545353" y="3649784"/>
            <a:ext cx="2120589" cy="282892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3" name="Rounded Rectangle 12"/>
          <p:cNvSpPr/>
          <p:nvPr/>
        </p:nvSpPr>
        <p:spPr>
          <a:xfrm>
            <a:off x="3545354" y="2364550"/>
            <a:ext cx="2139794"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4" name="Rounded Rectangle 13"/>
          <p:cNvSpPr/>
          <p:nvPr/>
        </p:nvSpPr>
        <p:spPr>
          <a:xfrm>
            <a:off x="6128707" y="3646647"/>
            <a:ext cx="2133403"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5" name="Rounded Rectangle 14"/>
          <p:cNvSpPr/>
          <p:nvPr/>
        </p:nvSpPr>
        <p:spPr>
          <a:xfrm>
            <a:off x="6136142" y="2353399"/>
            <a:ext cx="2146206"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3" name="Rounded Rectangle 22"/>
          <p:cNvSpPr/>
          <p:nvPr/>
        </p:nvSpPr>
        <p:spPr>
          <a:xfrm>
            <a:off x="6394125" y="3074831"/>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6394382" y="562364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6394382" y="5222860"/>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3087239"/>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6386310" y="4429644"/>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4" name="Rounded Rectangle 33"/>
          <p:cNvSpPr/>
          <p:nvPr/>
        </p:nvSpPr>
        <p:spPr>
          <a:xfrm>
            <a:off x="6386567" y="482818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20" name="Right Arrow 19"/>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ight Arrow 23"/>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5" name="Right Arrow 24"/>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7" name="Right Arrow 26"/>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b="1" dirty="0" smtClean="0">
                <a:latin typeface="Segoe UI" pitchFamily="34" charset="0"/>
              </a:rPr>
              <a:t>Pattern 3:  </a:t>
            </a:r>
            <a:r>
              <a:rPr lang="en-US" sz="4400" dirty="0" smtClean="0">
                <a:latin typeface="Segoe UI" pitchFamily="34" charset="0"/>
              </a:rPr>
              <a:t>Compute</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dirty="0" smtClean="0">
                <a:latin typeface="Segoe UI" pitchFamily="34" charset="0"/>
              </a:rPr>
              <a:t>Cloud applications that can distribute complex compute tasks across a number of nodes</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52705" y="1447799"/>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18" name="Rounded Rectangle 17"/>
          <p:cNvSpPr/>
          <p:nvPr/>
        </p:nvSpPr>
        <p:spPr>
          <a:xfrm>
            <a:off x="336951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19" name="Rounded Rectangle 18"/>
          <p:cNvSpPr/>
          <p:nvPr/>
        </p:nvSpPr>
        <p:spPr>
          <a:xfrm>
            <a:off x="597519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928546" y="2330813"/>
            <a:ext cx="2155788" cy="121324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1" name="Rounded Rectangle 10"/>
          <p:cNvSpPr/>
          <p:nvPr/>
        </p:nvSpPr>
        <p:spPr>
          <a:xfrm>
            <a:off x="928546" y="3623201"/>
            <a:ext cx="2155788"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2" name="Rounded Rectangle 11"/>
          <p:cNvSpPr/>
          <p:nvPr/>
        </p:nvSpPr>
        <p:spPr>
          <a:xfrm>
            <a:off x="3545353" y="3649784"/>
            <a:ext cx="2120589" cy="282892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3" name="Rounded Rectangle 12"/>
          <p:cNvSpPr/>
          <p:nvPr/>
        </p:nvSpPr>
        <p:spPr>
          <a:xfrm>
            <a:off x="3545354" y="2364550"/>
            <a:ext cx="2139794"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4" name="Rounded Rectangle 13"/>
          <p:cNvSpPr/>
          <p:nvPr/>
        </p:nvSpPr>
        <p:spPr>
          <a:xfrm>
            <a:off x="6128707" y="3646647"/>
            <a:ext cx="2133403"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5" name="Rounded Rectangle 14"/>
          <p:cNvSpPr/>
          <p:nvPr/>
        </p:nvSpPr>
        <p:spPr>
          <a:xfrm>
            <a:off x="6136142" y="2353399"/>
            <a:ext cx="2146206"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3" name="Rounded Rectangle 22"/>
          <p:cNvSpPr/>
          <p:nvPr/>
        </p:nvSpPr>
        <p:spPr>
          <a:xfrm>
            <a:off x="6394125" y="3074831"/>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6394382" y="562364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6394382" y="5222860"/>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3087239"/>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6386310" y="4429644"/>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4" name="Rounded Rectangle 33"/>
          <p:cNvSpPr/>
          <p:nvPr/>
        </p:nvSpPr>
        <p:spPr>
          <a:xfrm>
            <a:off x="6386567" y="4828185"/>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20" name="Right Arrow 19"/>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ight Arrow 23"/>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5" name="Right Arrow 24"/>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7" name="Right Arrow 26"/>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b="1" dirty="0" smtClean="0">
                <a:latin typeface="Segoe UI" pitchFamily="34" charset="0"/>
              </a:rPr>
              <a:t>Pattern 4:  </a:t>
            </a:r>
            <a:r>
              <a:rPr lang="en-US" sz="4400" dirty="0" smtClean="0">
                <a:latin typeface="Segoe UI" pitchFamily="34" charset="0"/>
              </a:rPr>
              <a:t>Storage</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dirty="0" smtClean="0">
                <a:latin typeface="Segoe UI" pitchFamily="34" charset="0"/>
              </a:rPr>
              <a:t>Cloud applications that can grow exponentially from a storage perspective</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latin typeface="Segoe UI" pitchFamily="34" charset="0"/>
              </a:rPr>
              <a:t>Jim has no idea what this means</a:t>
            </a: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pic>
        <p:nvPicPr>
          <p:cNvPr id="4" name="Picture 3" descr="iStock_000005528313Large.jpg"/>
          <p:cNvPicPr>
            <a:picLocks noChangeAspect="1"/>
          </p:cNvPicPr>
          <p:nvPr/>
        </p:nvPicPr>
        <p:blipFill>
          <a:blip r:embed="rId4" cstate="print"/>
          <a:srcRect/>
          <a:stretch>
            <a:fillRect/>
          </a:stretch>
        </p:blipFill>
        <p:spPr>
          <a:xfrm>
            <a:off x="3253929" y="1280286"/>
            <a:ext cx="2619375" cy="3486150"/>
          </a:xfrm>
          <a:prstGeom prst="rect">
            <a:avLst/>
          </a:prstGeom>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52705" y="1447799"/>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18" name="Rounded Rectangle 17"/>
          <p:cNvSpPr/>
          <p:nvPr/>
        </p:nvSpPr>
        <p:spPr>
          <a:xfrm>
            <a:off x="336951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19" name="Rounded Rectangle 18"/>
          <p:cNvSpPr/>
          <p:nvPr/>
        </p:nvSpPr>
        <p:spPr>
          <a:xfrm>
            <a:off x="597519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928546" y="2330813"/>
            <a:ext cx="2155788" cy="121324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1" name="Rounded Rectangle 10"/>
          <p:cNvSpPr/>
          <p:nvPr/>
        </p:nvSpPr>
        <p:spPr>
          <a:xfrm>
            <a:off x="928546" y="3623201"/>
            <a:ext cx="2155788"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2" name="Rounded Rectangle 11"/>
          <p:cNvSpPr/>
          <p:nvPr/>
        </p:nvSpPr>
        <p:spPr>
          <a:xfrm>
            <a:off x="3545353" y="3649784"/>
            <a:ext cx="2120589" cy="282892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3" name="Rounded Rectangle 12"/>
          <p:cNvSpPr/>
          <p:nvPr/>
        </p:nvSpPr>
        <p:spPr>
          <a:xfrm>
            <a:off x="3545354" y="2364550"/>
            <a:ext cx="2139794"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4" name="Rounded Rectangle 13"/>
          <p:cNvSpPr/>
          <p:nvPr/>
        </p:nvSpPr>
        <p:spPr>
          <a:xfrm>
            <a:off x="6128707" y="3646647"/>
            <a:ext cx="2133403"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5" name="Rounded Rectangle 14"/>
          <p:cNvSpPr/>
          <p:nvPr/>
        </p:nvSpPr>
        <p:spPr>
          <a:xfrm>
            <a:off x="6136142" y="2353399"/>
            <a:ext cx="2146206"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3" name="Rounded Rectangle 22"/>
          <p:cNvSpPr/>
          <p:nvPr/>
        </p:nvSpPr>
        <p:spPr>
          <a:xfrm>
            <a:off x="6394125" y="3074831"/>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6394382" y="562364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6394382" y="5222860"/>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3087239"/>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6386310" y="4429644"/>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4" name="Rounded Rectangle 33"/>
          <p:cNvSpPr/>
          <p:nvPr/>
        </p:nvSpPr>
        <p:spPr>
          <a:xfrm>
            <a:off x="6386567" y="482818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20" name="Right Arrow 19"/>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ight Arrow 23"/>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5" name="Right Arrow 24"/>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7" name="Right Arrow 26"/>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b="1" dirty="0" smtClean="0">
                <a:latin typeface="Segoe UI" pitchFamily="34" charset="0"/>
              </a:rPr>
              <a:t>Pattern 5:  </a:t>
            </a:r>
            <a:r>
              <a:rPr lang="en-US" sz="4400" dirty="0" smtClean="0">
                <a:latin typeface="Segoe UI" pitchFamily="34" charset="0"/>
              </a:rPr>
              <a:t>Communications</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r>
              <a:rPr lang="en-US" sz="4400" dirty="0" smtClean="0">
                <a:latin typeface="Segoe UI" pitchFamily="34" charset="0"/>
              </a:rPr>
              <a:t>Using the cloud infrastructure to communicate between organizations</a:t>
            </a:r>
            <a:endParaRPr lang="en-US" sz="44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52705" y="1447799"/>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18" name="Rounded Rectangle 17"/>
          <p:cNvSpPr/>
          <p:nvPr/>
        </p:nvSpPr>
        <p:spPr>
          <a:xfrm>
            <a:off x="336951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19" name="Rounded Rectangle 18"/>
          <p:cNvSpPr/>
          <p:nvPr/>
        </p:nvSpPr>
        <p:spPr>
          <a:xfrm>
            <a:off x="597519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928546" y="2330813"/>
            <a:ext cx="2155788" cy="121324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1" name="Rounded Rectangle 10"/>
          <p:cNvSpPr/>
          <p:nvPr/>
        </p:nvSpPr>
        <p:spPr>
          <a:xfrm>
            <a:off x="928546" y="3623201"/>
            <a:ext cx="2155788"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2" name="Rounded Rectangle 11"/>
          <p:cNvSpPr/>
          <p:nvPr/>
        </p:nvSpPr>
        <p:spPr>
          <a:xfrm>
            <a:off x="3545353" y="3649784"/>
            <a:ext cx="2120589" cy="282892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3" name="Rounded Rectangle 12"/>
          <p:cNvSpPr/>
          <p:nvPr/>
        </p:nvSpPr>
        <p:spPr>
          <a:xfrm>
            <a:off x="3545354" y="2364550"/>
            <a:ext cx="2139794"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4" name="Rounded Rectangle 13"/>
          <p:cNvSpPr/>
          <p:nvPr/>
        </p:nvSpPr>
        <p:spPr>
          <a:xfrm>
            <a:off x="6128707" y="3646647"/>
            <a:ext cx="2133403"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5" name="Rounded Rectangle 14"/>
          <p:cNvSpPr/>
          <p:nvPr/>
        </p:nvSpPr>
        <p:spPr>
          <a:xfrm>
            <a:off x="6136142" y="2353399"/>
            <a:ext cx="2146206"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3" name="Rounded Rectangle 22"/>
          <p:cNvSpPr/>
          <p:nvPr/>
        </p:nvSpPr>
        <p:spPr>
          <a:xfrm>
            <a:off x="6394125" y="3074831"/>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6394382" y="5623645"/>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6394382" y="5222860"/>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3087239"/>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6386310" y="4429644"/>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4" name="Rounded Rectangle 33"/>
          <p:cNvSpPr/>
          <p:nvPr/>
        </p:nvSpPr>
        <p:spPr>
          <a:xfrm>
            <a:off x="6386567" y="482818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20" name="Right Arrow 19"/>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ight Arrow 23"/>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5" name="Right Arrow 24"/>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7" name="Right Arrow 26"/>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5105400"/>
            <a:ext cx="91440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effectLst/>
                <a:uLnTx/>
                <a:uFillTx/>
                <a:latin typeface="Segoe UI" pitchFamily="34" charset="0"/>
                <a:ea typeface="+mj-ea"/>
                <a:cs typeface="+mj-cs"/>
              </a:rPr>
              <a:t>Jim realizes</a:t>
            </a:r>
            <a:r>
              <a:rPr kumimoji="0" lang="en-US" sz="3600" b="0" i="0" u="none" strike="noStrike" kern="1200" cap="none" spc="0" normalizeH="0" noProof="0" dirty="0" smtClean="0">
                <a:ln>
                  <a:noFill/>
                </a:ln>
                <a:effectLst/>
                <a:uLnTx/>
                <a:uFillTx/>
                <a:latin typeface="Segoe UI" pitchFamily="34" charset="0"/>
                <a:ea typeface="+mj-ea"/>
                <a:cs typeface="+mj-cs"/>
              </a:rPr>
              <a:t> that n</a:t>
            </a:r>
            <a:r>
              <a:rPr kumimoji="0" lang="en-US" sz="3600" b="0" i="0" u="none" strike="noStrike" kern="1200" cap="none" spc="0" normalizeH="0" baseline="0" noProof="0" dirty="0" smtClean="0">
                <a:ln>
                  <a:noFill/>
                </a:ln>
                <a:effectLst/>
                <a:uLnTx/>
                <a:uFillTx/>
                <a:latin typeface="Segoe UI" pitchFamily="34" charset="0"/>
                <a:ea typeface="+mj-ea"/>
                <a:cs typeface="+mj-cs"/>
              </a:rPr>
              <a:t>ot all applications look the same in the cloud</a:t>
            </a:r>
            <a:endParaRPr kumimoji="0" lang="en-US" sz="3600" b="0" i="0" u="none" strike="noStrike" kern="1200" cap="none" spc="0" normalizeH="0" baseline="0" noProof="0" dirty="0">
              <a:ln>
                <a:noFill/>
              </a:ln>
              <a:effectLst/>
              <a:uLnTx/>
              <a:uFillTx/>
              <a:latin typeface="Segoe UI" pitchFamily="34" charset="0"/>
              <a:ea typeface="+mj-ea"/>
              <a:cs typeface="+mj-cs"/>
            </a:endParaRPr>
          </a:p>
        </p:txBody>
      </p:sp>
      <p:pic>
        <p:nvPicPr>
          <p:cNvPr id="4" name="Picture 3" descr="iStock_000005528313Large.jpg"/>
          <p:cNvPicPr>
            <a:picLocks noChangeAspect="1"/>
          </p:cNvPicPr>
          <p:nvPr/>
        </p:nvPicPr>
        <p:blipFill>
          <a:blip r:embed="rId3" cstate="print"/>
          <a:srcRect/>
          <a:stretch>
            <a:fillRect/>
          </a:stretch>
        </p:blipFill>
        <p:spPr>
          <a:xfrm>
            <a:off x="3250427" y="1143000"/>
            <a:ext cx="2643144" cy="3484714"/>
          </a:xfrm>
          <a:prstGeom prst="rect">
            <a:avLst/>
          </a:prstGeom>
          <a:ln>
            <a:noFill/>
          </a:ln>
          <a:effectLst>
            <a:outerShdw blurRad="292100" dist="139700" dir="2700000" algn="tl" rotWithShape="0">
              <a:srgbClr val="333333">
                <a:alpha val="65000"/>
              </a:srgbClr>
            </a:outerShdw>
          </a:effectLst>
        </p:spPr>
      </p:pic>
      <p:pic>
        <p:nvPicPr>
          <p:cNvPr id="6" name="Picture 5" descr="iStock_000005528313Large.jpg"/>
          <p:cNvPicPr>
            <a:picLocks noChangeAspect="1"/>
          </p:cNvPicPr>
          <p:nvPr/>
        </p:nvPicPr>
        <p:blipFill>
          <a:blip r:embed="rId4" cstate="print"/>
          <a:srcRect/>
          <a:stretch>
            <a:fillRect/>
          </a:stretch>
        </p:blipFill>
        <p:spPr>
          <a:xfrm>
            <a:off x="3265343" y="1189189"/>
            <a:ext cx="2621107" cy="3429000"/>
          </a:xfrm>
          <a:prstGeom prst="rect">
            <a:avLst/>
          </a:prstGeom>
        </p:spPr>
      </p:pic>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5105400"/>
            <a:ext cx="91440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effectLst/>
                <a:uLnTx/>
                <a:uFillTx/>
                <a:latin typeface="Segoe UI" pitchFamily="34" charset="0"/>
                <a:ea typeface="+mj-ea"/>
                <a:cs typeface="+mj-cs"/>
              </a:rPr>
              <a:t>Instead,</a:t>
            </a:r>
            <a:r>
              <a:rPr kumimoji="0" lang="en-US" sz="3600" b="0" i="0" u="none" strike="noStrike" kern="1200" cap="none" spc="0" normalizeH="0" noProof="0" dirty="0" smtClean="0">
                <a:ln>
                  <a:noFill/>
                </a:ln>
                <a:effectLst/>
                <a:uLnTx/>
                <a:uFillTx/>
                <a:latin typeface="Segoe UI" pitchFamily="34" charset="0"/>
                <a:ea typeface="+mj-ea"/>
                <a:cs typeface="+mj-cs"/>
              </a:rPr>
              <a:t> he must understand the patterns (or workloads) for the cloud</a:t>
            </a:r>
            <a:endParaRPr kumimoji="0" lang="en-US" sz="3600" b="0" i="0" u="none" strike="noStrike" kern="1200" cap="none" spc="0" normalizeH="0" baseline="0" noProof="0" dirty="0">
              <a:ln>
                <a:noFill/>
              </a:ln>
              <a:effectLst/>
              <a:uLnTx/>
              <a:uFillTx/>
              <a:latin typeface="Segoe UI" pitchFamily="34" charset="0"/>
              <a:ea typeface="+mj-ea"/>
              <a:cs typeface="+mj-cs"/>
            </a:endParaRPr>
          </a:p>
        </p:txBody>
      </p:sp>
      <p:pic>
        <p:nvPicPr>
          <p:cNvPr id="5" name="Picture 4" descr="iStock_000005528313Large.jpg"/>
          <p:cNvPicPr>
            <a:picLocks noChangeAspect="1"/>
          </p:cNvPicPr>
          <p:nvPr/>
        </p:nvPicPr>
        <p:blipFill>
          <a:blip r:embed="rId3" cstate="print"/>
          <a:srcRect/>
          <a:stretch>
            <a:fillRect/>
          </a:stretch>
        </p:blipFill>
        <p:spPr>
          <a:xfrm>
            <a:off x="3250427" y="1143000"/>
            <a:ext cx="2643144" cy="3484714"/>
          </a:xfrm>
          <a:prstGeom prst="rect">
            <a:avLst/>
          </a:prstGeom>
          <a:ln>
            <a:noFill/>
          </a:ln>
          <a:effectLst>
            <a:outerShdw blurRad="292100" dist="139700" dir="2700000" algn="tl" rotWithShape="0">
              <a:srgbClr val="333333">
                <a:alpha val="65000"/>
              </a:srgbClr>
            </a:outerShdw>
          </a:effectLst>
        </p:spPr>
      </p:pic>
      <p:pic>
        <p:nvPicPr>
          <p:cNvPr id="7" name="Picture 6" descr="iStock_000005528313Large.jpg"/>
          <p:cNvPicPr>
            <a:picLocks noChangeAspect="1"/>
          </p:cNvPicPr>
          <p:nvPr/>
        </p:nvPicPr>
        <p:blipFill>
          <a:blip r:embed="rId4" cstate="print"/>
          <a:srcRect/>
          <a:stretch>
            <a:fillRect/>
          </a:stretch>
        </p:blipFill>
        <p:spPr>
          <a:xfrm>
            <a:off x="3265343" y="1189189"/>
            <a:ext cx="2621107" cy="3429000"/>
          </a:xfrm>
          <a:prstGeom prst="rect">
            <a:avLst/>
          </a:prstGeom>
        </p:spPr>
      </p:pic>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5105400"/>
            <a:ext cx="91440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effectLst/>
                <a:uLnTx/>
                <a:uFillTx/>
                <a:latin typeface="Segoe UI" pitchFamily="34" charset="0"/>
                <a:ea typeface="+mj-ea"/>
                <a:cs typeface="+mj-cs"/>
              </a:rPr>
              <a:t>Also,</a:t>
            </a:r>
            <a:r>
              <a:rPr kumimoji="0" lang="en-US" sz="3600" b="0" i="0" u="none" strike="noStrike" kern="1200" cap="none" spc="0" normalizeH="0" noProof="0" dirty="0" smtClean="0">
                <a:ln>
                  <a:noFill/>
                </a:ln>
                <a:effectLst/>
                <a:uLnTx/>
                <a:uFillTx/>
                <a:latin typeface="Segoe UI" pitchFamily="34" charset="0"/>
                <a:ea typeface="+mj-ea"/>
                <a:cs typeface="+mj-cs"/>
              </a:rPr>
              <a:t> n</a:t>
            </a:r>
            <a:r>
              <a:rPr kumimoji="0" lang="en-US" sz="3600" b="0" i="0" u="none" strike="noStrike" kern="1200" cap="none" spc="0" normalizeH="0" baseline="0" noProof="0" dirty="0" smtClean="0">
                <a:ln>
                  <a:noFill/>
                </a:ln>
                <a:effectLst/>
                <a:uLnTx/>
                <a:uFillTx/>
                <a:latin typeface="Segoe UI" pitchFamily="34" charset="0"/>
                <a:ea typeface="+mj-ea"/>
                <a:cs typeface="+mj-cs"/>
              </a:rPr>
              <a:t>ot everything makes sense in the cloud</a:t>
            </a:r>
            <a:endParaRPr kumimoji="0" lang="en-US" sz="3600" b="0" i="0" u="none" strike="noStrike" kern="1200" cap="none" spc="0" normalizeH="0" baseline="0" noProof="0" dirty="0">
              <a:ln>
                <a:noFill/>
              </a:ln>
              <a:effectLst/>
              <a:uLnTx/>
              <a:uFillTx/>
              <a:latin typeface="Segoe UI" pitchFamily="34" charset="0"/>
              <a:ea typeface="+mj-ea"/>
              <a:cs typeface="+mj-cs"/>
            </a:endParaRPr>
          </a:p>
        </p:txBody>
      </p:sp>
      <p:pic>
        <p:nvPicPr>
          <p:cNvPr id="5" name="Picture 4" descr="iStock_000005528313Large.jpg"/>
          <p:cNvPicPr>
            <a:picLocks noChangeAspect="1"/>
          </p:cNvPicPr>
          <p:nvPr/>
        </p:nvPicPr>
        <p:blipFill>
          <a:blip r:embed="rId3" cstate="print"/>
          <a:srcRect/>
          <a:stretch>
            <a:fillRect/>
          </a:stretch>
        </p:blipFill>
        <p:spPr>
          <a:xfrm>
            <a:off x="3250427" y="1143000"/>
            <a:ext cx="2643144" cy="3484714"/>
          </a:xfrm>
          <a:prstGeom prst="rect">
            <a:avLst/>
          </a:prstGeom>
          <a:ln>
            <a:noFill/>
          </a:ln>
          <a:effectLst>
            <a:outerShdw blurRad="292100" dist="139700" dir="2700000" algn="tl" rotWithShape="0">
              <a:srgbClr val="333333">
                <a:alpha val="65000"/>
              </a:srgbClr>
            </a:outerShdw>
          </a:effectLst>
        </p:spPr>
      </p:pic>
      <p:pic>
        <p:nvPicPr>
          <p:cNvPr id="7" name="Picture 6" descr="iStock_000005528313Large.jpg"/>
          <p:cNvPicPr>
            <a:picLocks noChangeAspect="1"/>
          </p:cNvPicPr>
          <p:nvPr/>
        </p:nvPicPr>
        <p:blipFill>
          <a:blip r:embed="rId4" cstate="print"/>
          <a:srcRect/>
          <a:stretch>
            <a:fillRect/>
          </a:stretch>
        </p:blipFill>
        <p:spPr>
          <a:xfrm>
            <a:off x="3265343" y="1189189"/>
            <a:ext cx="2621107" cy="3429000"/>
          </a:xfrm>
          <a:prstGeom prst="rect">
            <a:avLst/>
          </a:prstGeom>
        </p:spPr>
      </p:pic>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52705" y="1447799"/>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r>
          </a:p>
          <a:p>
            <a:pPr algn="ctr"/>
            <a:r>
              <a:rPr lang="en-US" b="1" dirty="0" smtClean="0">
                <a:latin typeface="Segoe UI" pitchFamily="34" charset="0"/>
              </a:rPr>
              <a:t>on-premises</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2000" dirty="0" smtClean="0">
              <a:latin typeface="Segoe UI" pitchFamily="34" charset="0"/>
            </a:endParaRPr>
          </a:p>
          <a:p>
            <a:pPr algn="ctr"/>
            <a:endParaRPr lang="en-US" sz="2000" dirty="0" smtClean="0">
              <a:latin typeface="Segoe UI" pitchFamily="34" charset="0"/>
            </a:endParaRPr>
          </a:p>
        </p:txBody>
      </p:sp>
      <p:sp>
        <p:nvSpPr>
          <p:cNvPr id="18" name="Rounded Rectangle 17"/>
          <p:cNvSpPr/>
          <p:nvPr/>
        </p:nvSpPr>
        <p:spPr>
          <a:xfrm>
            <a:off x="336951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at a </a:t>
            </a:r>
            <a:r>
              <a:rPr lang="en-US" b="1" dirty="0" smtClean="0">
                <a:latin typeface="Segoe UI" pitchFamily="34" charset="0"/>
              </a:rPr>
              <a:t>hoster</a:t>
            </a:r>
            <a:endParaRPr lang="en-US" sz="1600" b="1"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100" dirty="0" smtClean="0">
              <a:latin typeface="Segoe UI" pitchFamily="34" charset="0"/>
            </a:endParaRPr>
          </a:p>
          <a:p>
            <a:pPr algn="ctr"/>
            <a:endParaRPr lang="en-US" sz="1600" dirty="0" smtClean="0">
              <a:latin typeface="Segoe UI" pitchFamily="34" charset="0"/>
            </a:endParaRPr>
          </a:p>
        </p:txBody>
      </p:sp>
      <p:sp>
        <p:nvSpPr>
          <p:cNvPr id="19" name="Rounded Rectangle 18"/>
          <p:cNvSpPr/>
          <p:nvPr/>
        </p:nvSpPr>
        <p:spPr>
          <a:xfrm>
            <a:off x="5975192" y="1471245"/>
            <a:ext cx="2466286" cy="509367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00" dirty="0" smtClean="0">
                <a:latin typeface="Segoe UI" pitchFamily="34" charset="0"/>
              </a:rPr>
              <a:t>Application runs using </a:t>
            </a:r>
            <a:r>
              <a:rPr lang="en-US" b="1" dirty="0" smtClean="0">
                <a:latin typeface="Segoe UI" pitchFamily="34" charset="0"/>
              </a:rPr>
              <a:t>cloud </a:t>
            </a:r>
            <a:r>
              <a:rPr lang="en-US" sz="1600" dirty="0" smtClean="0">
                <a:latin typeface="Segoe UI" pitchFamily="34" charset="0"/>
              </a:rPr>
              <a:t>platform</a:t>
            </a:r>
          </a:p>
          <a:p>
            <a:pPr algn="ctr"/>
            <a:endParaRPr lang="en-US" sz="1600" dirty="0" smtClean="0">
              <a:latin typeface="Segoe UI" pitchFamily="34" charset="0"/>
            </a:endParaRPr>
          </a:p>
          <a:p>
            <a:pPr algn="ctr"/>
            <a:endParaRPr lang="en-US" sz="1600" dirty="0" smtClean="0">
              <a:latin typeface="Segoe UI" pitchFamily="34" charset="0"/>
            </a:endParaRPr>
          </a:p>
          <a:p>
            <a:pPr algn="ctr"/>
            <a:endParaRPr lang="en-US" sz="1600" dirty="0" smtClean="0">
              <a:latin typeface="Segoe UI" pitchFamily="34" charset="0"/>
            </a:endParaRPr>
          </a:p>
        </p:txBody>
      </p:sp>
      <p:sp>
        <p:nvSpPr>
          <p:cNvPr id="10" name="Rounded Rectangle 9"/>
          <p:cNvSpPr/>
          <p:nvPr/>
        </p:nvSpPr>
        <p:spPr>
          <a:xfrm>
            <a:off x="928546" y="2330813"/>
            <a:ext cx="2155788" cy="121324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“Packaged”</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1" name="Rounded Rectangle 10"/>
          <p:cNvSpPr/>
          <p:nvPr/>
        </p:nvSpPr>
        <p:spPr>
          <a:xfrm>
            <a:off x="928546" y="3623201"/>
            <a:ext cx="2155788"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“Home Built”</a:t>
            </a:r>
          </a:p>
          <a:p>
            <a:pPr algn="ctr"/>
            <a:r>
              <a:rPr lang="en-US" b="1" dirty="0" smtClean="0">
                <a:latin typeface="Segoe UI" pitchFamily="34" charset="0"/>
              </a:rPr>
              <a:t>Application</a:t>
            </a:r>
          </a:p>
          <a:p>
            <a:pPr algn="ctr"/>
            <a:endParaRPr lang="en-US" dirty="0" smtClean="0">
              <a:latin typeface="Segoe UI" pitchFamily="34" charset="0"/>
            </a:endParaRPr>
          </a:p>
        </p:txBody>
      </p:sp>
      <p:sp>
        <p:nvSpPr>
          <p:cNvPr id="12" name="Rounded Rectangle 11"/>
          <p:cNvSpPr/>
          <p:nvPr/>
        </p:nvSpPr>
        <p:spPr>
          <a:xfrm>
            <a:off x="3545353" y="3649784"/>
            <a:ext cx="2120589" cy="2828925"/>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“Home Built”</a:t>
            </a:r>
          </a:p>
          <a:p>
            <a:pPr algn="ctr"/>
            <a:endParaRPr lang="en-US" dirty="0" smtClean="0">
              <a:latin typeface="Segoe UI" pitchFamily="34" charset="0"/>
            </a:endParaRPr>
          </a:p>
        </p:txBody>
      </p:sp>
      <p:sp>
        <p:nvSpPr>
          <p:cNvPr id="13" name="Rounded Rectangle 12"/>
          <p:cNvSpPr/>
          <p:nvPr/>
        </p:nvSpPr>
        <p:spPr>
          <a:xfrm>
            <a:off x="3545354" y="2364550"/>
            <a:ext cx="2139794"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Hosted </a:t>
            </a:r>
          </a:p>
          <a:p>
            <a:pPr algn="ctr"/>
            <a:r>
              <a:rPr lang="en-US" b="1" dirty="0" smtClean="0">
                <a:latin typeface="Segoe UI" pitchFamily="34" charset="0"/>
              </a:rPr>
              <a:t>“Packaged”</a:t>
            </a:r>
          </a:p>
          <a:p>
            <a:pPr algn="ctr"/>
            <a:endParaRPr lang="en-US" dirty="0" smtClean="0">
              <a:latin typeface="Segoe UI" pitchFamily="34" charset="0"/>
            </a:endParaRPr>
          </a:p>
        </p:txBody>
      </p:sp>
      <p:sp>
        <p:nvSpPr>
          <p:cNvPr id="14" name="Rounded Rectangle 13"/>
          <p:cNvSpPr/>
          <p:nvPr/>
        </p:nvSpPr>
        <p:spPr>
          <a:xfrm>
            <a:off x="6128707" y="3646647"/>
            <a:ext cx="2133403" cy="2843214"/>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Cloud Platform</a:t>
            </a:r>
          </a:p>
          <a:p>
            <a:pPr algn="ctr"/>
            <a:endParaRPr lang="en-US" dirty="0" smtClean="0">
              <a:latin typeface="Segoe UI" pitchFamily="34" charset="0"/>
            </a:endParaRPr>
          </a:p>
          <a:p>
            <a:pPr algn="ctr"/>
            <a:endParaRPr lang="en-US" sz="1600" dirty="0" smtClean="0">
              <a:latin typeface="Segoe UI" pitchFamily="34" charset="0"/>
            </a:endParaRPr>
          </a:p>
        </p:txBody>
      </p:sp>
      <p:sp>
        <p:nvSpPr>
          <p:cNvPr id="15" name="Rounded Rectangle 14"/>
          <p:cNvSpPr/>
          <p:nvPr/>
        </p:nvSpPr>
        <p:spPr>
          <a:xfrm>
            <a:off x="6136142" y="2353399"/>
            <a:ext cx="2146206" cy="1207081"/>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smtClean="0">
                <a:latin typeface="Segoe UI" pitchFamily="34" charset="0"/>
              </a:rPr>
              <a:t>“Software as a Service”</a:t>
            </a:r>
          </a:p>
          <a:p>
            <a:pPr algn="ctr"/>
            <a:endParaRPr lang="en-US" dirty="0" smtClean="0">
              <a:latin typeface="Segoe UI" pitchFamily="34" charset="0"/>
            </a:endParaRPr>
          </a:p>
        </p:txBody>
      </p:sp>
      <p:sp>
        <p:nvSpPr>
          <p:cNvPr id="23" name="Rounded Rectangle 22"/>
          <p:cNvSpPr/>
          <p:nvPr/>
        </p:nvSpPr>
        <p:spPr>
          <a:xfrm>
            <a:off x="6394125" y="3074831"/>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CRM / Email</a:t>
            </a:r>
          </a:p>
        </p:txBody>
      </p:sp>
      <p:sp>
        <p:nvSpPr>
          <p:cNvPr id="29" name="Right Arrow 28"/>
          <p:cNvSpPr/>
          <p:nvPr/>
        </p:nvSpPr>
        <p:spPr>
          <a:xfrm>
            <a:off x="1970044" y="3138324"/>
            <a:ext cx="4430756"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30" name="Rounded Rectangle 29"/>
          <p:cNvSpPr/>
          <p:nvPr/>
        </p:nvSpPr>
        <p:spPr>
          <a:xfrm>
            <a:off x="6394382" y="562364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Clinical Trial</a:t>
            </a:r>
          </a:p>
        </p:txBody>
      </p:sp>
      <p:sp>
        <p:nvSpPr>
          <p:cNvPr id="31" name="Rounded Rectangle 30"/>
          <p:cNvSpPr/>
          <p:nvPr/>
        </p:nvSpPr>
        <p:spPr>
          <a:xfrm>
            <a:off x="6394382" y="5222860"/>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MRI Imaging</a:t>
            </a:r>
          </a:p>
        </p:txBody>
      </p:sp>
      <p:sp>
        <p:nvSpPr>
          <p:cNvPr id="32" name="Rounded Rectangle 31"/>
          <p:cNvSpPr/>
          <p:nvPr/>
        </p:nvSpPr>
        <p:spPr>
          <a:xfrm>
            <a:off x="1173706" y="3087239"/>
            <a:ext cx="1667185" cy="344558"/>
          </a:xfrm>
          <a:prstGeom prst="roundRect">
            <a:avLst/>
          </a:prstGeom>
          <a:solidFill>
            <a:schemeClr val="accent3">
              <a:lumMod val="7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HR Application</a:t>
            </a:r>
          </a:p>
        </p:txBody>
      </p:sp>
      <p:sp>
        <p:nvSpPr>
          <p:cNvPr id="33" name="Rounded Rectangle 32"/>
          <p:cNvSpPr/>
          <p:nvPr/>
        </p:nvSpPr>
        <p:spPr>
          <a:xfrm>
            <a:off x="6386310" y="4429644"/>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Viral Marketing</a:t>
            </a:r>
          </a:p>
        </p:txBody>
      </p:sp>
      <p:sp>
        <p:nvSpPr>
          <p:cNvPr id="34" name="Rounded Rectangle 33"/>
          <p:cNvSpPr/>
          <p:nvPr/>
        </p:nvSpPr>
        <p:spPr>
          <a:xfrm>
            <a:off x="6386567" y="4828185"/>
            <a:ext cx="1667185" cy="344558"/>
          </a:xfrm>
          <a:prstGeom prst="roundRect">
            <a:avLst/>
          </a:prstGeom>
          <a:solidFill>
            <a:schemeClr val="tx1">
              <a:lumMod val="65000"/>
              <a:lumOff val="3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smtClean="0">
                <a:latin typeface="Segoe UI" pitchFamily="34" charset="0"/>
              </a:rPr>
              <a:t>Molecule Research</a:t>
            </a:r>
          </a:p>
        </p:txBody>
      </p:sp>
      <p:sp>
        <p:nvSpPr>
          <p:cNvPr id="20" name="Right Arrow 19"/>
          <p:cNvSpPr/>
          <p:nvPr/>
        </p:nvSpPr>
        <p:spPr>
          <a:xfrm>
            <a:off x="4251441" y="4463031"/>
            <a:ext cx="2129692"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2" name="Right Arrow 21"/>
          <p:cNvSpPr/>
          <p:nvPr/>
        </p:nvSpPr>
        <p:spPr>
          <a:xfrm>
            <a:off x="2141415" y="484988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4" name="Right Arrow 23"/>
          <p:cNvSpPr/>
          <p:nvPr/>
        </p:nvSpPr>
        <p:spPr>
          <a:xfrm>
            <a:off x="2160960" y="5260176"/>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5" name="Right Arrow 24"/>
          <p:cNvSpPr/>
          <p:nvPr/>
        </p:nvSpPr>
        <p:spPr>
          <a:xfrm>
            <a:off x="2157060" y="5654841"/>
            <a:ext cx="4243633"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
        <p:nvSpPr>
          <p:cNvPr id="27" name="Right Arrow 26"/>
          <p:cNvSpPr/>
          <p:nvPr/>
        </p:nvSpPr>
        <p:spPr>
          <a:xfrm rot="16200000">
            <a:off x="413928" y="4927193"/>
            <a:ext cx="3205449" cy="228600"/>
          </a:xfrm>
          <a:prstGeom prst="rightArrow">
            <a:avLst/>
          </a:prstGeom>
          <a:gradFill>
            <a:gsLst>
              <a:gs pos="0">
                <a:schemeClr val="tx1">
                  <a:alpha val="0"/>
                </a:schemeClr>
              </a:gs>
              <a:gs pos="100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5105400"/>
            <a:ext cx="91440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effectLst/>
                <a:uLnTx/>
                <a:uFillTx/>
                <a:latin typeface="Segoe UI" pitchFamily="34" charset="0"/>
                <a:ea typeface="+mj-ea"/>
                <a:cs typeface="+mj-cs"/>
              </a:rPr>
              <a:t>So, all of this looks</a:t>
            </a:r>
            <a:r>
              <a:rPr kumimoji="0" lang="en-US" sz="3600" b="0" i="0" u="none" strike="noStrike" kern="1200" cap="none" spc="0" normalizeH="0" noProof="0" dirty="0" smtClean="0">
                <a:ln>
                  <a:noFill/>
                </a:ln>
                <a:effectLst/>
                <a:uLnTx/>
                <a:uFillTx/>
                <a:latin typeface="Segoe UI" pitchFamily="34" charset="0"/>
                <a:ea typeface="+mj-ea"/>
                <a:cs typeface="+mj-cs"/>
              </a:rPr>
              <a:t> great in PowerPoint</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dirty="0" smtClean="0">
                <a:latin typeface="Segoe UI" pitchFamily="34" charset="0"/>
                <a:ea typeface="+mj-ea"/>
                <a:cs typeface="+mj-cs"/>
              </a:rPr>
              <a:t>…</a:t>
            </a:r>
            <a:r>
              <a:rPr kumimoji="0" lang="en-US" sz="3600" b="0" i="0" u="none" strike="noStrike" kern="1200" cap="none" spc="0" normalizeH="0" noProof="0" dirty="0" smtClean="0">
                <a:ln>
                  <a:noFill/>
                </a:ln>
                <a:effectLst/>
                <a:uLnTx/>
                <a:uFillTx/>
                <a:latin typeface="Segoe UI" pitchFamily="34" charset="0"/>
                <a:ea typeface="+mj-ea"/>
                <a:cs typeface="+mj-cs"/>
              </a:rPr>
              <a:t>but what is Microsoft offering?</a:t>
            </a:r>
            <a:endParaRPr kumimoji="0" lang="en-US" sz="3600" b="0" i="0" u="none" strike="noStrike" kern="1200" cap="none" spc="0" normalizeH="0" baseline="0" noProof="0" dirty="0">
              <a:ln>
                <a:noFill/>
              </a:ln>
              <a:effectLst/>
              <a:uLnTx/>
              <a:uFillTx/>
              <a:latin typeface="Segoe UI" pitchFamily="34" charset="0"/>
              <a:ea typeface="+mj-ea"/>
              <a:cs typeface="+mj-cs"/>
            </a:endParaRPr>
          </a:p>
        </p:txBody>
      </p:sp>
      <p:pic>
        <p:nvPicPr>
          <p:cNvPr id="7" name="Picture 6" descr="iStock_000005528313Large.jpg"/>
          <p:cNvPicPr>
            <a:picLocks noChangeAspect="1"/>
          </p:cNvPicPr>
          <p:nvPr/>
        </p:nvPicPr>
        <p:blipFill>
          <a:blip r:embed="rId3" cstate="print"/>
          <a:srcRect/>
          <a:stretch>
            <a:fillRect/>
          </a:stretch>
        </p:blipFill>
        <p:spPr>
          <a:xfrm>
            <a:off x="3250427" y="1143000"/>
            <a:ext cx="2643144" cy="3484714"/>
          </a:xfrm>
          <a:prstGeom prst="rect">
            <a:avLst/>
          </a:prstGeom>
          <a:ln>
            <a:noFill/>
          </a:ln>
          <a:effectLst>
            <a:outerShdw blurRad="292100" dist="139700" dir="2700000" algn="tl" rotWithShape="0">
              <a:srgbClr val="333333">
                <a:alpha val="65000"/>
              </a:srgbClr>
            </a:outerShdw>
          </a:effectLst>
        </p:spPr>
      </p:pic>
      <p:pic>
        <p:nvPicPr>
          <p:cNvPr id="8" name="Picture 7" descr="iStock_000005528313Large.jpg"/>
          <p:cNvPicPr>
            <a:picLocks noChangeAspect="1"/>
          </p:cNvPicPr>
          <p:nvPr/>
        </p:nvPicPr>
        <p:blipFill>
          <a:blip r:embed="rId4" cstate="print"/>
          <a:srcRect/>
          <a:stretch>
            <a:fillRect/>
          </a:stretch>
        </p:blipFill>
        <p:spPr>
          <a:xfrm>
            <a:off x="3265343" y="1189189"/>
            <a:ext cx="2621107" cy="3429000"/>
          </a:xfrm>
          <a:prstGeom prst="rect">
            <a:avLst/>
          </a:prstGeom>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0" y="1517178"/>
            <a:ext cx="2497793" cy="1176066"/>
            <a:chOff x="194860" y="1066982"/>
            <a:chExt cx="3368463" cy="1524000"/>
          </a:xfrm>
        </p:grpSpPr>
        <p:sp>
          <p:nvSpPr>
            <p:cNvPr id="4" name="Rectangle 3"/>
            <p:cNvSpPr/>
            <p:nvPr/>
          </p:nvSpPr>
          <p:spPr bwMode="invGray">
            <a:xfrm>
              <a:off x="194860" y="1066982"/>
              <a:ext cx="3368463" cy="1524000"/>
            </a:xfrm>
            <a:prstGeom prst="rect">
              <a:avLst/>
            </a:prstGeom>
            <a:gradFill>
              <a:gsLst>
                <a:gs pos="0">
                  <a:srgbClr val="000000">
                    <a:alpha val="0"/>
                  </a:srgbClr>
                </a:gs>
                <a:gs pos="27000">
                  <a:srgbClr val="000000">
                    <a:alpha val="61000"/>
                  </a:srgbClr>
                </a:gs>
                <a:gs pos="50000">
                  <a:srgbClr val="000000">
                    <a:alpha val="63000"/>
                  </a:srgbClr>
                </a:gs>
                <a:gs pos="50000">
                  <a:srgbClr val="000000">
                    <a:alpha val="0"/>
                  </a:srgbClr>
                </a:gs>
              </a:gsLst>
              <a:lin ang="0" scaled="0"/>
            </a:grad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rtlCol="0" anchor="ctr"/>
            <a:lstStyle/>
            <a:p>
              <a:pPr algn="ctr" defTabSz="914400">
                <a:defRPr/>
              </a:pPr>
              <a:endParaRPr lang="en-US" sz="1400" kern="0" dirty="0">
                <a:solidFill>
                  <a:srgbClr val="000000"/>
                </a:solidFill>
              </a:endParaRPr>
            </a:p>
          </p:txBody>
        </p:sp>
        <p:pic>
          <p:nvPicPr>
            <p:cNvPr id="5" name="WindowsAzure" descr="\\SERVER3\InternalBin\Resource DVD\DVD_ART36\Logos\Azure Services Platform\Windows Azure\Windows Azure logo rev.png"/>
            <p:cNvPicPr>
              <a:picLocks noChangeAspect="1" noChangeArrowheads="1"/>
            </p:cNvPicPr>
            <p:nvPr/>
          </p:nvPicPr>
          <p:blipFill>
            <a:blip r:embed="rId3" cstate="print"/>
            <a:srcRect/>
            <a:stretch>
              <a:fillRect/>
            </a:stretch>
          </p:blipFill>
          <p:spPr bwMode="auto">
            <a:xfrm>
              <a:off x="352255" y="1569426"/>
              <a:ext cx="2832379" cy="450336"/>
            </a:xfrm>
            <a:prstGeom prst="rect">
              <a:avLst/>
            </a:prstGeom>
            <a:noFill/>
          </p:spPr>
        </p:pic>
      </p:grpSp>
      <p:grpSp>
        <p:nvGrpSpPr>
          <p:cNvPr id="3" name="Group 16"/>
          <p:cNvGrpSpPr/>
          <p:nvPr/>
        </p:nvGrpSpPr>
        <p:grpSpPr>
          <a:xfrm>
            <a:off x="100264" y="4934448"/>
            <a:ext cx="2497793" cy="1176066"/>
            <a:chOff x="194860" y="4335340"/>
            <a:chExt cx="3368463" cy="1524000"/>
          </a:xfrm>
        </p:grpSpPr>
        <p:sp>
          <p:nvSpPr>
            <p:cNvPr id="7" name="Rectangle 6"/>
            <p:cNvSpPr/>
            <p:nvPr/>
          </p:nvSpPr>
          <p:spPr bwMode="invGray">
            <a:xfrm>
              <a:off x="194860" y="4335340"/>
              <a:ext cx="3368463" cy="1524000"/>
            </a:xfrm>
            <a:prstGeom prst="rect">
              <a:avLst/>
            </a:prstGeom>
            <a:gradFill>
              <a:gsLst>
                <a:gs pos="0">
                  <a:srgbClr val="000000">
                    <a:alpha val="0"/>
                  </a:srgbClr>
                </a:gs>
                <a:gs pos="27000">
                  <a:srgbClr val="000000">
                    <a:alpha val="61000"/>
                  </a:srgbClr>
                </a:gs>
                <a:gs pos="50000">
                  <a:srgbClr val="000000">
                    <a:alpha val="63000"/>
                  </a:srgbClr>
                </a:gs>
                <a:gs pos="50000">
                  <a:srgbClr val="000000">
                    <a:alpha val="0"/>
                  </a:srgbClr>
                </a:gs>
              </a:gsLst>
              <a:lin ang="0" scaled="0"/>
            </a:grad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rtlCol="0" anchor="ctr"/>
            <a:lstStyle/>
            <a:p>
              <a:pPr algn="ctr" defTabSz="914400">
                <a:defRPr/>
              </a:pPr>
              <a:endParaRPr lang="en-US" sz="1400" kern="0" dirty="0">
                <a:solidFill>
                  <a:srgbClr val="000000"/>
                </a:solidFill>
              </a:endParaRPr>
            </a:p>
          </p:txBody>
        </p:sp>
        <p:pic>
          <p:nvPicPr>
            <p:cNvPr id="8" name="NetServices" descr="\\SERVER3\InternalBin\Resource DVD\DVD_ART36\Logos\Azure Services Platform\Microsoft .NET Services\.Net Services logo r Net.png"/>
            <p:cNvPicPr>
              <a:picLocks noChangeAspect="1" noChangeArrowheads="1"/>
            </p:cNvPicPr>
            <p:nvPr/>
          </p:nvPicPr>
          <p:blipFill>
            <a:blip r:embed="rId4" cstate="print"/>
            <a:srcRect/>
            <a:stretch>
              <a:fillRect/>
            </a:stretch>
          </p:blipFill>
          <p:spPr bwMode="auto">
            <a:xfrm>
              <a:off x="352255" y="4771659"/>
              <a:ext cx="2788764" cy="547918"/>
            </a:xfrm>
            <a:prstGeom prst="rect">
              <a:avLst/>
            </a:prstGeom>
            <a:noFill/>
          </p:spPr>
        </p:pic>
      </p:grpSp>
      <p:grpSp>
        <p:nvGrpSpPr>
          <p:cNvPr id="6" name="Group 15"/>
          <p:cNvGrpSpPr/>
          <p:nvPr/>
        </p:nvGrpSpPr>
        <p:grpSpPr>
          <a:xfrm>
            <a:off x="0" y="3248632"/>
            <a:ext cx="2497793" cy="1176066"/>
            <a:chOff x="194860" y="2668300"/>
            <a:chExt cx="3368463" cy="1524000"/>
          </a:xfrm>
        </p:grpSpPr>
        <p:sp>
          <p:nvSpPr>
            <p:cNvPr id="10" name="Rectangle 9"/>
            <p:cNvSpPr/>
            <p:nvPr/>
          </p:nvSpPr>
          <p:spPr bwMode="invGray">
            <a:xfrm>
              <a:off x="194860" y="2668300"/>
              <a:ext cx="3368463" cy="1524000"/>
            </a:xfrm>
            <a:prstGeom prst="rect">
              <a:avLst/>
            </a:prstGeom>
            <a:gradFill>
              <a:gsLst>
                <a:gs pos="0">
                  <a:srgbClr val="000000">
                    <a:alpha val="0"/>
                  </a:srgbClr>
                </a:gs>
                <a:gs pos="27000">
                  <a:srgbClr val="000000">
                    <a:alpha val="61000"/>
                  </a:srgbClr>
                </a:gs>
                <a:gs pos="50000">
                  <a:srgbClr val="000000">
                    <a:alpha val="63000"/>
                  </a:srgbClr>
                </a:gs>
                <a:gs pos="50000">
                  <a:srgbClr val="000000">
                    <a:alpha val="0"/>
                  </a:srgbClr>
                </a:gs>
              </a:gsLst>
              <a:lin ang="0" scaled="0"/>
            </a:gradFill>
            <a:ln w="12700" cap="flat" cmpd="thickThin" algn="ctr">
              <a:gradFill>
                <a:gsLst>
                  <a:gs pos="0">
                    <a:srgbClr val="FFFFFF">
                      <a:alpha val="0"/>
                    </a:srgbClr>
                  </a:gs>
                  <a:gs pos="50000">
                    <a:srgbClr val="FFFFFF"/>
                  </a:gs>
                  <a:gs pos="100000">
                    <a:srgbClr val="FFFFFF">
                      <a:alpha val="0"/>
                    </a:srgbClr>
                  </a:gs>
                </a:gsLst>
                <a:lin ang="0" scaled="0"/>
              </a:gradFill>
              <a:prstDash val="solid"/>
            </a:ln>
            <a:effectLst/>
          </p:spPr>
          <p:txBody>
            <a:bodyPr rtlCol="0" anchor="ctr"/>
            <a:lstStyle/>
            <a:p>
              <a:pPr algn="ctr" defTabSz="914400">
                <a:defRPr/>
              </a:pPr>
              <a:endParaRPr lang="en-US" sz="1400" kern="0" dirty="0">
                <a:solidFill>
                  <a:srgbClr val="000000"/>
                </a:solidFill>
              </a:endParaRPr>
            </a:p>
          </p:txBody>
        </p:sp>
        <p:pic>
          <p:nvPicPr>
            <p:cNvPr id="11" name="SQLAzure"/>
            <p:cNvPicPr>
              <a:picLocks noChangeAspect="1"/>
            </p:cNvPicPr>
            <p:nvPr/>
          </p:nvPicPr>
          <p:blipFill>
            <a:blip r:embed="rId5" cstate="print">
              <a:extLst>
                <a:ext uri="28A0092B-C50C-407e-A947-70E740481C1C">
                  <a14:useLocalDpi xmlns:a14="http://schemas.microsoft.com/office/drawing/2007/7/7/main" xmlns="" val="0"/>
                </a:ext>
              </a:extLst>
            </a:blip>
            <a:stretch>
              <a:fillRect/>
            </a:stretch>
          </p:blipFill>
          <p:spPr>
            <a:xfrm>
              <a:off x="352255" y="2911652"/>
              <a:ext cx="2689380" cy="819757"/>
            </a:xfrm>
            <a:prstGeom prst="rect">
              <a:avLst/>
            </a:prstGeom>
          </p:spPr>
        </p:pic>
      </p:grpSp>
      <p:sp>
        <p:nvSpPr>
          <p:cNvPr id="12" name="Text Placeholder 2"/>
          <p:cNvSpPr txBox="1">
            <a:spLocks/>
          </p:cNvSpPr>
          <p:nvPr/>
        </p:nvSpPr>
        <p:spPr>
          <a:xfrm>
            <a:off x="2519559" y="1497549"/>
            <a:ext cx="6908800" cy="1184812"/>
          </a:xfrm>
          <a:prstGeom prst="rect">
            <a:avLst/>
          </a:prstGeom>
        </p:spPr>
        <p:txBody>
          <a:bodyPr vert="horz" wrap="square" lIns="0" tIns="0" rIns="0" bIns="0" rtlCol="0">
            <a:spAutoFit/>
          </a:bodyPr>
          <a:lstStyle/>
          <a:p>
            <a:pPr marR="0" lvl="0" indent="-228600" algn="l" defTabSz="914363" rtl="0" eaLnBrk="1" fontAlgn="auto" latinLnBrk="0" hangingPunct="1">
              <a:lnSpc>
                <a:spcPts val="3000"/>
              </a:lnSpc>
              <a:spcBef>
                <a:spcPct val="20000"/>
              </a:spcBef>
              <a:spcAft>
                <a:spcPts val="0"/>
              </a:spcAft>
              <a:buClrTx/>
              <a:buSzPct val="120000"/>
              <a:buFontTx/>
              <a:buNone/>
              <a:tabLst/>
              <a:defRPr/>
            </a:pPr>
            <a:r>
              <a:rPr kumimoji="0" lang="en-US" sz="1400" b="1" strike="noStrike" kern="1200" cap="none" spc="0" normalizeH="0" baseline="0" noProof="0" dirty="0" smtClean="0">
                <a:ln w="3175">
                  <a:noFill/>
                </a:ln>
                <a:solidFill>
                  <a:srgbClr val="FF0000"/>
                </a:solidFill>
                <a:uLnTx/>
                <a:uFillTx/>
                <a:latin typeface="Segoe UI" pitchFamily="34" charset="0"/>
                <a:ea typeface="+mn-ea"/>
                <a:cs typeface="Segoe UI" pitchFamily="34" charset="0"/>
              </a:rPr>
              <a:t>Compute:</a:t>
            </a:r>
            <a:r>
              <a:rPr lang="en-US" sz="1400" b="1" dirty="0" smtClean="0">
                <a:ln w="3175">
                  <a:noFill/>
                </a:ln>
                <a:solidFill>
                  <a:srgbClr val="FF0000"/>
                </a:solidFill>
                <a:latin typeface="Segoe UI" pitchFamily="34" charset="0"/>
                <a:cs typeface="Segoe UI" pitchFamily="34" charset="0"/>
              </a:rPr>
              <a:t>  </a:t>
            </a:r>
            <a:r>
              <a:rPr kumimoji="0" lang="en-US" sz="1400" b="1" u="none" strike="noStrike" kern="1200" cap="none" spc="0" normalizeH="0" baseline="0" noProof="0" dirty="0" smtClean="0">
                <a:ln>
                  <a:noFill/>
                </a:ln>
                <a:solidFill>
                  <a:schemeClr val="tx1"/>
                </a:solidFill>
                <a:uLnTx/>
                <a:uFillTx/>
                <a:latin typeface="Segoe UI" pitchFamily="34" charset="0"/>
                <a:ea typeface="+mn-ea"/>
                <a:cs typeface="Segoe UI" pitchFamily="34" charset="0"/>
              </a:rPr>
              <a:t>Virtualized compute environment based on Windows Server</a:t>
            </a:r>
          </a:p>
          <a:p>
            <a:pPr marR="0" lvl="0" indent="-228600" algn="l" defTabSz="914363" rtl="0" eaLnBrk="1" fontAlgn="auto" latinLnBrk="0" hangingPunct="1">
              <a:lnSpc>
                <a:spcPts val="3000"/>
              </a:lnSpc>
              <a:spcBef>
                <a:spcPct val="20000"/>
              </a:spcBef>
              <a:spcAft>
                <a:spcPts val="0"/>
              </a:spcAft>
              <a:buClrTx/>
              <a:buSzPct val="120000"/>
              <a:buFontTx/>
              <a:buNone/>
              <a:tabLst/>
              <a:defRPr/>
            </a:pPr>
            <a:r>
              <a:rPr kumimoji="0" lang="en-US" sz="1400" b="1" u="none" strike="noStrike" kern="1200" cap="none" spc="0" normalizeH="0" baseline="0" noProof="0" dirty="0" smtClean="0">
                <a:ln w="3175">
                  <a:noFill/>
                </a:ln>
                <a:solidFill>
                  <a:srgbClr val="FF0000"/>
                </a:solidFill>
                <a:uLnTx/>
                <a:uFillTx/>
                <a:latin typeface="Segoe UI" pitchFamily="34" charset="0"/>
                <a:ea typeface="+mn-ea"/>
                <a:cs typeface="Segoe UI" pitchFamily="34" charset="0"/>
              </a:rPr>
              <a:t>Storage:  </a:t>
            </a:r>
            <a:r>
              <a:rPr kumimoji="0" lang="en-US" sz="1400" b="1" u="none" strike="noStrike" kern="1200" cap="none" spc="0" normalizeH="0" baseline="0" noProof="0" dirty="0" smtClean="0">
                <a:ln>
                  <a:noFill/>
                </a:ln>
                <a:solidFill>
                  <a:schemeClr val="tx1"/>
                </a:solidFill>
                <a:uLnTx/>
                <a:uFillTx/>
                <a:latin typeface="Segoe UI" pitchFamily="34" charset="0"/>
                <a:ea typeface="+mn-ea"/>
                <a:cs typeface="Segoe UI" pitchFamily="34" charset="0"/>
              </a:rPr>
              <a:t>Durable, scalable, &amp; available storage</a:t>
            </a:r>
          </a:p>
          <a:p>
            <a:pPr marR="0" lvl="0" indent="-228600" algn="l" defTabSz="914363" rtl="0" eaLnBrk="1" fontAlgn="auto" latinLnBrk="0" hangingPunct="1">
              <a:lnSpc>
                <a:spcPts val="3000"/>
              </a:lnSpc>
              <a:spcBef>
                <a:spcPct val="20000"/>
              </a:spcBef>
              <a:spcAft>
                <a:spcPts val="0"/>
              </a:spcAft>
              <a:buClrTx/>
              <a:buSzPct val="120000"/>
              <a:buFontTx/>
              <a:buNone/>
              <a:tabLst/>
              <a:defRPr/>
            </a:pPr>
            <a:r>
              <a:rPr kumimoji="0" lang="en-US" sz="1400" b="1" u="none" strike="noStrike" kern="1200" cap="none" spc="0" normalizeH="0" baseline="0" noProof="0" dirty="0" smtClean="0">
                <a:ln w="3175">
                  <a:noFill/>
                </a:ln>
                <a:solidFill>
                  <a:srgbClr val="FF0000"/>
                </a:solidFill>
                <a:uLnTx/>
                <a:uFillTx/>
                <a:latin typeface="Segoe UI" pitchFamily="34" charset="0"/>
                <a:ea typeface="+mn-ea"/>
                <a:cs typeface="Segoe UI" pitchFamily="34" charset="0"/>
              </a:rPr>
              <a:t>Management:   </a:t>
            </a:r>
            <a:r>
              <a:rPr kumimoji="0" lang="en-US" sz="1400" b="1" u="none" strike="noStrike" kern="1200" cap="none" spc="0" normalizeH="0" baseline="0" noProof="0" dirty="0" smtClean="0">
                <a:ln>
                  <a:noFill/>
                </a:ln>
                <a:solidFill>
                  <a:schemeClr val="tx1"/>
                </a:solidFill>
                <a:uLnTx/>
                <a:uFillTx/>
                <a:latin typeface="Segoe UI" pitchFamily="34" charset="0"/>
                <a:ea typeface="+mn-ea"/>
                <a:cs typeface="Segoe UI" pitchFamily="34" charset="0"/>
              </a:rPr>
              <a:t>Automated, model-driven management of the service</a:t>
            </a:r>
          </a:p>
        </p:txBody>
      </p:sp>
      <p:sp>
        <p:nvSpPr>
          <p:cNvPr id="13" name="Text Placeholder 2"/>
          <p:cNvSpPr txBox="1">
            <a:spLocks/>
          </p:cNvSpPr>
          <p:nvPr/>
        </p:nvSpPr>
        <p:spPr>
          <a:xfrm>
            <a:off x="2387153" y="3590936"/>
            <a:ext cx="8633612" cy="969824"/>
          </a:xfrm>
          <a:prstGeom prst="rect">
            <a:avLst/>
          </a:prstGeom>
        </p:spPr>
        <p:txBody>
          <a:bodyPr/>
          <a:lstStyle/>
          <a:p>
            <a:pPr marL="228600" lvl="0" indent="-228600">
              <a:lnSpc>
                <a:spcPts val="3000"/>
              </a:lnSpc>
              <a:spcBef>
                <a:spcPct val="20000"/>
              </a:spcBef>
            </a:pPr>
            <a:r>
              <a:rPr kumimoji="0" lang="en-US" sz="1600" b="1" u="none" strike="noStrike" kern="1200" cap="none" spc="0" normalizeH="0" baseline="0" noProof="0" dirty="0" smtClean="0">
                <a:ln w="3175">
                  <a:noFill/>
                </a:ln>
                <a:solidFill>
                  <a:srgbClr val="FF0000"/>
                </a:solidFill>
                <a:uLnTx/>
                <a:uFillTx/>
                <a:latin typeface="Segoe UI" pitchFamily="34" charset="0"/>
                <a:ea typeface="+mn-ea"/>
                <a:cs typeface="Segoe UI" pitchFamily="34" charset="0"/>
              </a:rPr>
              <a:t>Database: </a:t>
            </a:r>
            <a:r>
              <a:rPr lang="en-US" sz="1600" b="1" dirty="0" smtClean="0">
                <a:latin typeface="Segoe UI" pitchFamily="34" charset="0"/>
                <a:cs typeface="Segoe UI" pitchFamily="34" charset="0"/>
              </a:rPr>
              <a:t>Relational processing for structured/unstructured data</a:t>
            </a:r>
            <a:endParaRPr kumimoji="0" lang="en-US" sz="1600" b="1" u="none" strike="noStrike" kern="1200" cap="none" spc="0" normalizeH="0" baseline="0" noProof="0" dirty="0" smtClean="0">
              <a:ln>
                <a:noFill/>
              </a:ln>
              <a:solidFill>
                <a:schemeClr val="tx1"/>
              </a:solidFill>
              <a:uLnTx/>
              <a:uFillTx/>
              <a:latin typeface="Segoe UI" pitchFamily="34" charset="0"/>
              <a:ea typeface="+mn-ea"/>
              <a:cs typeface="Segoe UI" pitchFamily="34" charset="0"/>
            </a:endParaRPr>
          </a:p>
        </p:txBody>
      </p:sp>
      <p:sp>
        <p:nvSpPr>
          <p:cNvPr id="14" name="Text Placeholder 2"/>
          <p:cNvSpPr txBox="1">
            <a:spLocks/>
          </p:cNvSpPr>
          <p:nvPr/>
        </p:nvSpPr>
        <p:spPr>
          <a:xfrm>
            <a:off x="2552263" y="5061243"/>
            <a:ext cx="5722476" cy="1473997"/>
          </a:xfrm>
          <a:prstGeom prst="rect">
            <a:avLst/>
          </a:prstGeom>
        </p:spPr>
        <p:txBody>
          <a:bodyPr/>
          <a:lstStyle/>
          <a:p>
            <a:pPr marL="228600" lvl="0" indent="-228600">
              <a:lnSpc>
                <a:spcPts val="3000"/>
              </a:lnSpc>
              <a:spcBef>
                <a:spcPct val="20000"/>
              </a:spcBef>
            </a:pPr>
            <a:r>
              <a:rPr kumimoji="0" lang="en-US" sz="1600" b="1" u="none" strike="noStrike" kern="1200" cap="none" spc="0" normalizeH="0" baseline="0" noProof="0" dirty="0" smtClean="0">
                <a:ln w="3175">
                  <a:noFill/>
                </a:ln>
                <a:solidFill>
                  <a:srgbClr val="FF0000"/>
                </a:solidFill>
                <a:uLnTx/>
                <a:uFillTx/>
                <a:latin typeface="Segoe UI" pitchFamily="34" charset="0"/>
                <a:ea typeface="+mn-ea"/>
                <a:cs typeface="Segoe UI" pitchFamily="34" charset="0"/>
              </a:rPr>
              <a:t>Service Bus</a:t>
            </a:r>
            <a:r>
              <a:rPr lang="en-US" sz="1600" b="1" dirty="0" smtClean="0">
                <a:ln w="3175">
                  <a:noFill/>
                </a:ln>
                <a:solidFill>
                  <a:srgbClr val="FF0000"/>
                </a:solidFill>
                <a:latin typeface="Segoe UI" pitchFamily="34" charset="0"/>
                <a:cs typeface="Segoe UI" pitchFamily="34" charset="0"/>
              </a:rPr>
              <a:t>:  </a:t>
            </a:r>
            <a:r>
              <a:rPr lang="en-US" sz="1600" b="1" dirty="0" smtClean="0">
                <a:latin typeface="Segoe UI" pitchFamily="34" charset="0"/>
                <a:cs typeface="Segoe UI" pitchFamily="34" charset="0"/>
              </a:rPr>
              <a:t>General purpose application bus</a:t>
            </a:r>
            <a:endParaRPr kumimoji="0" lang="en-US" sz="1600" b="1" u="none" strike="noStrike" kern="1200" cap="none" spc="0" normalizeH="0" baseline="0" noProof="0" dirty="0" smtClean="0">
              <a:ln>
                <a:noFill/>
              </a:ln>
              <a:solidFill>
                <a:schemeClr val="tx1"/>
              </a:solidFill>
              <a:uLnTx/>
              <a:uFillTx/>
              <a:latin typeface="Segoe UI" pitchFamily="34" charset="0"/>
              <a:ea typeface="+mn-ea"/>
              <a:cs typeface="Segoe UI" pitchFamily="34" charset="0"/>
            </a:endParaRPr>
          </a:p>
          <a:p>
            <a:pPr marL="228600" lvl="0" indent="-228600">
              <a:lnSpc>
                <a:spcPts val="3000"/>
              </a:lnSpc>
              <a:spcBef>
                <a:spcPct val="20000"/>
              </a:spcBef>
            </a:pPr>
            <a:r>
              <a:rPr kumimoji="0" lang="en-US" sz="1600" b="1" u="none" strike="noStrike" kern="1200" cap="none" spc="0" normalizeH="0" baseline="0" noProof="0" dirty="0" smtClean="0">
                <a:ln w="3175">
                  <a:noFill/>
                </a:ln>
                <a:solidFill>
                  <a:srgbClr val="FF0000"/>
                </a:solidFill>
                <a:uLnTx/>
                <a:uFillTx/>
                <a:latin typeface="Segoe UI" pitchFamily="34" charset="0"/>
                <a:ea typeface="+mn-ea"/>
                <a:cs typeface="Segoe UI" pitchFamily="34" charset="0"/>
              </a:rPr>
              <a:t>Access Control:  </a:t>
            </a:r>
            <a:r>
              <a:rPr lang="en-US" sz="1600" b="1" dirty="0" smtClean="0">
                <a:latin typeface="Segoe UI" pitchFamily="34" charset="0"/>
                <a:cs typeface="Segoe UI" pitchFamily="34" charset="0"/>
              </a:rPr>
              <a:t>Rules-driven, claims-based access control</a:t>
            </a:r>
            <a:endParaRPr kumimoji="0" lang="en-US" sz="1600" b="1" u="none" strike="noStrike" kern="1200" cap="none" spc="0" normalizeH="0" baseline="0" noProof="0" dirty="0" smtClean="0">
              <a:ln>
                <a:noFill/>
              </a:ln>
              <a:solidFill>
                <a:schemeClr val="tx1"/>
              </a:solidFill>
              <a:uLnTx/>
              <a:uFillTx/>
              <a:latin typeface="Segoe UI" pitchFamily="34" charset="0"/>
              <a:ea typeface="+mn-ea"/>
              <a:cs typeface="Segoe U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dirty="0" smtClean="0">
                <a:latin typeface="Segoe UI" pitchFamily="34" charset="0"/>
              </a:rPr>
              <a:t>Jim has heard of cloud computing, but is lost when it comes to the terminology</a:t>
            </a:r>
            <a:endParaRPr lang="en-US" sz="3200" dirty="0">
              <a:latin typeface="Segoe UI" pitchFamily="34" charset="0"/>
            </a:endParaRPr>
          </a:p>
        </p:txBody>
      </p:sp>
      <p:pic>
        <p:nvPicPr>
          <p:cNvPr id="5" name="Picture 4" descr="iStock_000005528313Large.jpg"/>
          <p:cNvPicPr>
            <a:picLocks noChangeAspect="1"/>
          </p:cNvPicPr>
          <p:nvPr/>
        </p:nvPicPr>
        <p:blipFill>
          <a:blip r:embed="rId3" cstate="print"/>
          <a:srcRect/>
          <a:stretch>
            <a:fillRect/>
          </a:stretch>
        </p:blipFill>
        <p:spPr>
          <a:xfrm>
            <a:off x="3250427" y="1279648"/>
            <a:ext cx="2643144" cy="3484714"/>
          </a:xfrm>
          <a:prstGeom prst="rect">
            <a:avLst/>
          </a:prstGeom>
          <a:ln>
            <a:noFill/>
          </a:ln>
          <a:effectLst>
            <a:outerShdw blurRad="292100" dist="139700" dir="2700000" algn="tl" rotWithShape="0">
              <a:srgbClr val="333333">
                <a:alpha val="65000"/>
              </a:srgbClr>
            </a:outerShdw>
          </a:effectLst>
        </p:spPr>
      </p:pic>
      <p:pic>
        <p:nvPicPr>
          <p:cNvPr id="6" name="Picture 5" descr="iStock_000005528313Large.jpg"/>
          <p:cNvPicPr>
            <a:picLocks noChangeAspect="1"/>
          </p:cNvPicPr>
          <p:nvPr/>
        </p:nvPicPr>
        <p:blipFill>
          <a:blip r:embed="rId4" cstate="print"/>
          <a:srcRect/>
          <a:stretch>
            <a:fillRect/>
          </a:stretch>
        </p:blipFill>
        <p:spPr>
          <a:xfrm>
            <a:off x="3269043" y="1219200"/>
            <a:ext cx="2609850" cy="3532094"/>
          </a:xfrm>
          <a:prstGeom prst="rect">
            <a:avLst/>
          </a:prstGeom>
        </p:spPr>
      </p:pic>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How does Windows Azure compare with Amazon and Google’s offerings?</a:t>
            </a:r>
            <a:endParaRPr lang="en-US" dirty="0"/>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fontScale="90000"/>
          </a:bodyPr>
          <a:lstStyle/>
          <a:p>
            <a:r>
              <a:rPr lang="en-US" dirty="0" smtClean="0"/>
              <a:t>Different Models</a:t>
            </a:r>
            <a:br>
              <a:rPr lang="en-US" dirty="0" smtClean="0"/>
            </a:br>
            <a:r>
              <a:rPr lang="en-US" sz="3600" i="1" dirty="0" smtClean="0"/>
              <a:t>Infrastructure as a Service (</a:t>
            </a:r>
            <a:r>
              <a:rPr lang="en-US" sz="3600" i="1" dirty="0" err="1" smtClean="0"/>
              <a:t>IaaS</a:t>
            </a:r>
            <a:r>
              <a:rPr lang="en-US" sz="3600" i="1" dirty="0" smtClean="0"/>
              <a:t>)</a:t>
            </a:r>
            <a:br>
              <a:rPr lang="en-US" sz="3600" i="1" dirty="0" smtClean="0"/>
            </a:br>
            <a:r>
              <a:rPr lang="en-US" sz="3600" i="1" dirty="0" smtClean="0"/>
              <a:t>vs.</a:t>
            </a:r>
            <a:br>
              <a:rPr lang="en-US" sz="3600" i="1" dirty="0" smtClean="0"/>
            </a:br>
            <a:r>
              <a:rPr lang="en-US" sz="3600" i="1" dirty="0" smtClean="0"/>
              <a:t>Platform as a Service (</a:t>
            </a:r>
            <a:r>
              <a:rPr lang="en-US" sz="3600" i="1" dirty="0" err="1" smtClean="0"/>
              <a:t>PaaS</a:t>
            </a:r>
            <a:r>
              <a:rPr lang="en-US" sz="3600" i="1" dirty="0" smtClean="0"/>
              <a:t>)</a:t>
            </a:r>
            <a:endParaRPr lang="en-US" sz="3600" b="1" i="1" dirty="0"/>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5125" y="4183127"/>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Operating System</a:t>
            </a:r>
            <a:endParaRPr lang="en-US" dirty="0"/>
          </a:p>
        </p:txBody>
      </p:sp>
      <p:sp>
        <p:nvSpPr>
          <p:cNvPr id="5" name="Rectangle 4"/>
          <p:cNvSpPr/>
          <p:nvPr/>
        </p:nvSpPr>
        <p:spPr>
          <a:xfrm>
            <a:off x="3560380" y="3000714"/>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Web Server</a:t>
            </a:r>
            <a:endParaRPr lang="en-US" dirty="0"/>
          </a:p>
        </p:txBody>
      </p:sp>
      <p:sp>
        <p:nvSpPr>
          <p:cNvPr id="6" name="Rectangle 5"/>
          <p:cNvSpPr/>
          <p:nvPr/>
        </p:nvSpPr>
        <p:spPr>
          <a:xfrm>
            <a:off x="3555124" y="2406879"/>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Frameworks</a:t>
            </a:r>
            <a:endParaRPr lang="en-US" dirty="0"/>
          </a:p>
        </p:txBody>
      </p:sp>
      <p:sp>
        <p:nvSpPr>
          <p:cNvPr id="7" name="Rectangle 6"/>
          <p:cNvSpPr/>
          <p:nvPr/>
        </p:nvSpPr>
        <p:spPr>
          <a:xfrm>
            <a:off x="3560384" y="1813069"/>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Your Application</a:t>
            </a:r>
            <a:endParaRPr lang="en-US" dirty="0"/>
          </a:p>
        </p:txBody>
      </p:sp>
      <p:sp>
        <p:nvSpPr>
          <p:cNvPr id="8" name="Rectangle 7"/>
          <p:cNvSpPr/>
          <p:nvPr/>
        </p:nvSpPr>
        <p:spPr>
          <a:xfrm>
            <a:off x="3565635" y="3594549"/>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OS Services</a:t>
            </a:r>
            <a:endParaRPr lang="en-US" dirty="0"/>
          </a:p>
        </p:txBody>
      </p:sp>
      <p:sp>
        <p:nvSpPr>
          <p:cNvPr id="9" name="Left Brace 8"/>
          <p:cNvSpPr/>
          <p:nvPr/>
        </p:nvSpPr>
        <p:spPr>
          <a:xfrm>
            <a:off x="3103180" y="1744727"/>
            <a:ext cx="262759" cy="3037490"/>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p:cNvSpPr/>
          <p:nvPr/>
        </p:nvSpPr>
        <p:spPr>
          <a:xfrm>
            <a:off x="1666574" y="3055149"/>
            <a:ext cx="1338700" cy="369332"/>
          </a:xfrm>
          <a:prstGeom prst="rect">
            <a:avLst/>
          </a:prstGeom>
        </p:spPr>
        <p:txBody>
          <a:bodyPr wrap="none">
            <a:spAutoFit/>
          </a:bodyPr>
          <a:lstStyle/>
          <a:p>
            <a:pPr algn="ctr"/>
            <a:r>
              <a:rPr lang="en-US" dirty="0" smtClean="0"/>
              <a:t>Deployment</a:t>
            </a:r>
          </a:p>
        </p:txBody>
      </p:sp>
      <p:sp>
        <p:nvSpPr>
          <p:cNvPr id="17" name="Left Brace 16"/>
          <p:cNvSpPr/>
          <p:nvPr/>
        </p:nvSpPr>
        <p:spPr>
          <a:xfrm>
            <a:off x="3108435" y="4776967"/>
            <a:ext cx="262759" cy="1171902"/>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17"/>
          <p:cNvSpPr/>
          <p:nvPr/>
        </p:nvSpPr>
        <p:spPr>
          <a:xfrm>
            <a:off x="1874881" y="4773539"/>
            <a:ext cx="1016689" cy="1200329"/>
          </a:xfrm>
          <a:prstGeom prst="rect">
            <a:avLst/>
          </a:prstGeom>
        </p:spPr>
        <p:txBody>
          <a:bodyPr wrap="none">
            <a:spAutoFit/>
          </a:bodyPr>
          <a:lstStyle/>
          <a:p>
            <a:pPr algn="ctr"/>
            <a:r>
              <a:rPr lang="en-US" dirty="0" smtClean="0"/>
              <a:t>Provided</a:t>
            </a:r>
          </a:p>
          <a:p>
            <a:pPr algn="ctr"/>
            <a:r>
              <a:rPr lang="en-US" dirty="0" smtClean="0"/>
              <a:t>By</a:t>
            </a:r>
          </a:p>
          <a:p>
            <a:pPr algn="ctr"/>
            <a:r>
              <a:rPr lang="en-US" dirty="0" smtClean="0"/>
              <a:t>Amazon</a:t>
            </a:r>
          </a:p>
          <a:p>
            <a:pPr algn="ctr"/>
            <a:r>
              <a:rPr lang="en-US" dirty="0" smtClean="0"/>
              <a:t>EC2</a:t>
            </a:r>
          </a:p>
        </p:txBody>
      </p:sp>
      <p:sp>
        <p:nvSpPr>
          <p:cNvPr id="19" name="Rectangle 18"/>
          <p:cNvSpPr/>
          <p:nvPr/>
        </p:nvSpPr>
        <p:spPr>
          <a:xfrm>
            <a:off x="3559878" y="4775933"/>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Virtualized Instance</a:t>
            </a:r>
            <a:endParaRPr lang="en-US" dirty="0"/>
          </a:p>
        </p:txBody>
      </p:sp>
      <p:sp>
        <p:nvSpPr>
          <p:cNvPr id="20" name="Rectangle 19"/>
          <p:cNvSpPr/>
          <p:nvPr/>
        </p:nvSpPr>
        <p:spPr>
          <a:xfrm>
            <a:off x="3554628" y="5380263"/>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Hardware</a:t>
            </a:r>
            <a:endParaRPr lang="en-US" dirty="0"/>
          </a:p>
        </p:txBody>
      </p:sp>
      <p:sp>
        <p:nvSpPr>
          <p:cNvPr id="21" name="Left Brace 20"/>
          <p:cNvSpPr/>
          <p:nvPr/>
        </p:nvSpPr>
        <p:spPr>
          <a:xfrm flipH="1">
            <a:off x="6025533" y="2394332"/>
            <a:ext cx="199726" cy="3494690"/>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Rectangle 21"/>
          <p:cNvSpPr/>
          <p:nvPr/>
        </p:nvSpPr>
        <p:spPr>
          <a:xfrm>
            <a:off x="6355644" y="3733800"/>
            <a:ext cx="1650709" cy="646331"/>
          </a:xfrm>
          <a:prstGeom prst="rect">
            <a:avLst/>
          </a:prstGeom>
        </p:spPr>
        <p:txBody>
          <a:bodyPr wrap="none">
            <a:spAutoFit/>
          </a:bodyPr>
          <a:lstStyle/>
          <a:p>
            <a:pPr algn="ctr"/>
            <a:r>
              <a:rPr lang="en-US" dirty="0" smtClean="0"/>
              <a:t>Provided by</a:t>
            </a:r>
          </a:p>
          <a:p>
            <a:pPr algn="ctr"/>
            <a:r>
              <a:rPr lang="en-US" dirty="0" smtClean="0"/>
              <a:t>Windows Azure</a:t>
            </a:r>
          </a:p>
        </p:txBody>
      </p:sp>
      <p:sp>
        <p:nvSpPr>
          <p:cNvPr id="23" name="Rectangle 22"/>
          <p:cNvSpPr/>
          <p:nvPr/>
        </p:nvSpPr>
        <p:spPr>
          <a:xfrm>
            <a:off x="6443133" y="1862667"/>
            <a:ext cx="1338701" cy="369332"/>
          </a:xfrm>
          <a:prstGeom prst="rect">
            <a:avLst/>
          </a:prstGeom>
        </p:spPr>
        <p:txBody>
          <a:bodyPr wrap="none">
            <a:spAutoFit/>
          </a:bodyPr>
          <a:lstStyle/>
          <a:p>
            <a:pPr algn="ctr"/>
            <a:r>
              <a:rPr lang="en-US" dirty="0" smtClean="0"/>
              <a:t>Deployment</a:t>
            </a:r>
          </a:p>
        </p:txBody>
      </p:sp>
      <p:sp>
        <p:nvSpPr>
          <p:cNvPr id="24" name="Left Brace 23"/>
          <p:cNvSpPr/>
          <p:nvPr/>
        </p:nvSpPr>
        <p:spPr>
          <a:xfrm flipH="1">
            <a:off x="5943600" y="1752600"/>
            <a:ext cx="346841" cy="646386"/>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5125" y="4183127"/>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Operating System</a:t>
            </a:r>
            <a:endParaRPr lang="en-US" dirty="0"/>
          </a:p>
        </p:txBody>
      </p:sp>
      <p:sp>
        <p:nvSpPr>
          <p:cNvPr id="5" name="Rectangle 4"/>
          <p:cNvSpPr/>
          <p:nvPr/>
        </p:nvSpPr>
        <p:spPr>
          <a:xfrm>
            <a:off x="3560380" y="3000714"/>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Web Server</a:t>
            </a:r>
            <a:endParaRPr lang="en-US" dirty="0"/>
          </a:p>
        </p:txBody>
      </p:sp>
      <p:sp>
        <p:nvSpPr>
          <p:cNvPr id="6" name="Rectangle 5"/>
          <p:cNvSpPr/>
          <p:nvPr/>
        </p:nvSpPr>
        <p:spPr>
          <a:xfrm>
            <a:off x="3555124" y="2406879"/>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Frameworks</a:t>
            </a:r>
            <a:endParaRPr lang="en-US" dirty="0"/>
          </a:p>
        </p:txBody>
      </p:sp>
      <p:sp>
        <p:nvSpPr>
          <p:cNvPr id="7" name="Rectangle 6"/>
          <p:cNvSpPr/>
          <p:nvPr/>
        </p:nvSpPr>
        <p:spPr>
          <a:xfrm>
            <a:off x="3560384" y="1813069"/>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Your Application</a:t>
            </a:r>
            <a:endParaRPr lang="en-US" dirty="0"/>
          </a:p>
        </p:txBody>
      </p:sp>
      <p:sp>
        <p:nvSpPr>
          <p:cNvPr id="8" name="Rectangle 7"/>
          <p:cNvSpPr/>
          <p:nvPr/>
        </p:nvSpPr>
        <p:spPr>
          <a:xfrm>
            <a:off x="3565635" y="3594549"/>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OS Services</a:t>
            </a:r>
            <a:endParaRPr lang="en-US" dirty="0"/>
          </a:p>
        </p:txBody>
      </p:sp>
      <p:sp>
        <p:nvSpPr>
          <p:cNvPr id="9" name="Left Brace 8"/>
          <p:cNvSpPr/>
          <p:nvPr/>
        </p:nvSpPr>
        <p:spPr>
          <a:xfrm>
            <a:off x="3103181" y="2133600"/>
            <a:ext cx="199725" cy="3799490"/>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p:cNvSpPr/>
          <p:nvPr/>
        </p:nvSpPr>
        <p:spPr>
          <a:xfrm>
            <a:off x="1611580" y="3581400"/>
            <a:ext cx="1294457" cy="923330"/>
          </a:xfrm>
          <a:prstGeom prst="rect">
            <a:avLst/>
          </a:prstGeom>
        </p:spPr>
        <p:txBody>
          <a:bodyPr wrap="none">
            <a:spAutoFit/>
          </a:bodyPr>
          <a:lstStyle/>
          <a:p>
            <a:pPr algn="ctr"/>
            <a:r>
              <a:rPr lang="en-US" dirty="0" smtClean="0"/>
              <a:t>Provided by</a:t>
            </a:r>
          </a:p>
          <a:p>
            <a:pPr algn="ctr"/>
            <a:r>
              <a:rPr lang="en-US" dirty="0" smtClean="0"/>
              <a:t>Google</a:t>
            </a:r>
          </a:p>
          <a:p>
            <a:pPr algn="ctr"/>
            <a:r>
              <a:rPr lang="en-US" dirty="0" err="1" smtClean="0"/>
              <a:t>AppEngine</a:t>
            </a:r>
            <a:endParaRPr lang="en-US" dirty="0" smtClean="0"/>
          </a:p>
        </p:txBody>
      </p:sp>
      <p:sp>
        <p:nvSpPr>
          <p:cNvPr id="13" name="Rectangle 12"/>
          <p:cNvSpPr/>
          <p:nvPr/>
        </p:nvSpPr>
        <p:spPr>
          <a:xfrm>
            <a:off x="3559878" y="4775933"/>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Virtualized Instance</a:t>
            </a:r>
            <a:endParaRPr lang="en-US" dirty="0"/>
          </a:p>
        </p:txBody>
      </p:sp>
      <p:sp>
        <p:nvSpPr>
          <p:cNvPr id="14" name="Rectangle 13"/>
          <p:cNvSpPr/>
          <p:nvPr/>
        </p:nvSpPr>
        <p:spPr>
          <a:xfrm>
            <a:off x="3554628" y="5380263"/>
            <a:ext cx="2301765" cy="546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Hardware</a:t>
            </a:r>
            <a:endParaRPr lang="en-US" dirty="0"/>
          </a:p>
        </p:txBody>
      </p:sp>
      <p:sp>
        <p:nvSpPr>
          <p:cNvPr id="15" name="Rectangle 14"/>
          <p:cNvSpPr/>
          <p:nvPr/>
        </p:nvSpPr>
        <p:spPr>
          <a:xfrm>
            <a:off x="1616408" y="1796668"/>
            <a:ext cx="1338701" cy="369332"/>
          </a:xfrm>
          <a:prstGeom prst="rect">
            <a:avLst/>
          </a:prstGeom>
        </p:spPr>
        <p:txBody>
          <a:bodyPr wrap="none">
            <a:spAutoFit/>
          </a:bodyPr>
          <a:lstStyle/>
          <a:p>
            <a:pPr algn="ctr"/>
            <a:r>
              <a:rPr lang="en-US" dirty="0" smtClean="0"/>
              <a:t>Deployment</a:t>
            </a:r>
          </a:p>
        </p:txBody>
      </p:sp>
      <p:sp>
        <p:nvSpPr>
          <p:cNvPr id="16" name="Left Brace 15"/>
          <p:cNvSpPr/>
          <p:nvPr/>
        </p:nvSpPr>
        <p:spPr>
          <a:xfrm>
            <a:off x="3021248" y="1796668"/>
            <a:ext cx="346841" cy="336932"/>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Left Brace 16"/>
          <p:cNvSpPr/>
          <p:nvPr/>
        </p:nvSpPr>
        <p:spPr>
          <a:xfrm flipH="1">
            <a:off x="6025533" y="2394332"/>
            <a:ext cx="199726" cy="3494690"/>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17"/>
          <p:cNvSpPr/>
          <p:nvPr/>
        </p:nvSpPr>
        <p:spPr>
          <a:xfrm>
            <a:off x="6355644" y="3733800"/>
            <a:ext cx="1650709" cy="646331"/>
          </a:xfrm>
          <a:prstGeom prst="rect">
            <a:avLst/>
          </a:prstGeom>
        </p:spPr>
        <p:txBody>
          <a:bodyPr wrap="none">
            <a:spAutoFit/>
          </a:bodyPr>
          <a:lstStyle/>
          <a:p>
            <a:pPr algn="ctr"/>
            <a:r>
              <a:rPr lang="en-US" dirty="0" smtClean="0"/>
              <a:t>Provided by</a:t>
            </a:r>
          </a:p>
          <a:p>
            <a:pPr algn="ctr"/>
            <a:r>
              <a:rPr lang="en-US" dirty="0" smtClean="0"/>
              <a:t>Windows Azure</a:t>
            </a:r>
          </a:p>
        </p:txBody>
      </p:sp>
      <p:sp>
        <p:nvSpPr>
          <p:cNvPr id="19" name="Rectangle 18"/>
          <p:cNvSpPr/>
          <p:nvPr/>
        </p:nvSpPr>
        <p:spPr>
          <a:xfrm>
            <a:off x="6443133" y="1862667"/>
            <a:ext cx="1338701" cy="369332"/>
          </a:xfrm>
          <a:prstGeom prst="rect">
            <a:avLst/>
          </a:prstGeom>
        </p:spPr>
        <p:txBody>
          <a:bodyPr wrap="none">
            <a:spAutoFit/>
          </a:bodyPr>
          <a:lstStyle/>
          <a:p>
            <a:pPr algn="ctr"/>
            <a:r>
              <a:rPr lang="en-US" dirty="0" smtClean="0"/>
              <a:t>Deployment</a:t>
            </a:r>
          </a:p>
        </p:txBody>
      </p:sp>
      <p:sp>
        <p:nvSpPr>
          <p:cNvPr id="20" name="Left Brace 19"/>
          <p:cNvSpPr/>
          <p:nvPr/>
        </p:nvSpPr>
        <p:spPr>
          <a:xfrm flipH="1">
            <a:off x="5943600" y="1752600"/>
            <a:ext cx="346841" cy="646386"/>
          </a:xfrm>
          <a:prstGeom prst="leftBrace">
            <a:avLst>
              <a:gd name="adj1" fmla="val 8333"/>
              <a:gd name="adj2" fmla="val 49654"/>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srcRect/>
          <a:stretch>
            <a:fillRect/>
          </a:stretch>
        </p:blipFill>
        <p:spPr bwMode="auto">
          <a:xfrm>
            <a:off x="447215" y="1338332"/>
            <a:ext cx="3972385" cy="2381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5" descr="View1(Higher Option)"/>
          <p:cNvPicPr>
            <a:picLocks noChangeAspect="1" noChangeArrowheads="1"/>
          </p:cNvPicPr>
          <p:nvPr/>
        </p:nvPicPr>
        <p:blipFill>
          <a:blip r:embed="rId4" cstate="print"/>
          <a:srcRect/>
          <a:stretch>
            <a:fillRect/>
          </a:stretch>
        </p:blipFill>
        <p:spPr bwMode="auto">
          <a:xfrm>
            <a:off x="4922410" y="1354798"/>
            <a:ext cx="3782152" cy="23322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5" descr="\\groveland\public\Quincy\2007_01_07\2006_01_07_Sunrise.jpg"/>
          <p:cNvPicPr>
            <a:picLocks noChangeAspect="1" noChangeArrowheads="1"/>
          </p:cNvPicPr>
          <p:nvPr/>
        </p:nvPicPr>
        <p:blipFill>
          <a:blip r:embed="rId5" cstate="print"/>
          <a:srcRect/>
          <a:stretch>
            <a:fillRect/>
          </a:stretch>
        </p:blipFill>
        <p:spPr bwMode="auto">
          <a:xfrm>
            <a:off x="457200" y="4114800"/>
            <a:ext cx="8229600" cy="1812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 name="Group 8"/>
          <p:cNvGrpSpPr/>
          <p:nvPr/>
        </p:nvGrpSpPr>
        <p:grpSpPr>
          <a:xfrm>
            <a:off x="1173163" y="1900238"/>
            <a:ext cx="7002462" cy="3508375"/>
            <a:chOff x="1173163" y="1900238"/>
            <a:chExt cx="7002462" cy="3508375"/>
          </a:xfrm>
        </p:grpSpPr>
        <p:grpSp>
          <p:nvGrpSpPr>
            <p:cNvPr id="12" name="Group 9"/>
            <p:cNvGrpSpPr>
              <a:grpSpLocks noChangeAspect="1"/>
            </p:cNvGrpSpPr>
            <p:nvPr/>
          </p:nvGrpSpPr>
          <p:grpSpPr bwMode="auto">
            <a:xfrm>
              <a:off x="1173163" y="1900238"/>
              <a:ext cx="7002462" cy="3508375"/>
              <a:chOff x="395785" y="1122323"/>
              <a:chExt cx="9582912" cy="4801897"/>
            </a:xfrm>
            <a:solidFill>
              <a:srgbClr val="D1943B"/>
            </a:solidFill>
          </p:grpSpPr>
          <p:sp>
            <p:nvSpPr>
              <p:cNvPr id="13" name="Rectangle 12"/>
              <p:cNvSpPr/>
              <p:nvPr/>
            </p:nvSpPr>
            <p:spPr bwMode="auto">
              <a:xfrm>
                <a:off x="395785" y="1132764"/>
                <a:ext cx="9582912" cy="4791456"/>
              </a:xfrm>
              <a:prstGeom prst="rect">
                <a:avLst/>
              </a:prstGeom>
              <a:grp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400" dirty="0">
                  <a:solidFill>
                    <a:srgbClr val="FFFFFF"/>
                  </a:solidFill>
                  <a:effectLst>
                    <a:outerShdw blurRad="38100" dist="38100" dir="2700000" algn="tl">
                      <a:srgbClr val="000000">
                        <a:alpha val="43137"/>
                      </a:srgbClr>
                    </a:outerShdw>
                  </a:effectLst>
                </a:endParaRPr>
              </a:p>
            </p:txBody>
          </p:sp>
          <p:pic>
            <p:nvPicPr>
              <p:cNvPr id="14" name="Picture 2" descr="http://upload.wikimedia.org/wikipedia/commons/thumb/c/c5/AmFBfield.svg/300px-AmFBfield.svg.png"/>
              <p:cNvPicPr>
                <a:picLocks noChangeArrowheads="1"/>
              </p:cNvPicPr>
              <p:nvPr/>
            </p:nvPicPr>
            <p:blipFill>
              <a:blip r:embed="rId6" cstate="print"/>
              <a:srcRect/>
              <a:stretch>
                <a:fillRect/>
              </a:stretch>
            </p:blipFill>
            <p:spPr bwMode="auto">
              <a:xfrm>
                <a:off x="398871" y="1122323"/>
                <a:ext cx="2743200" cy="1463040"/>
              </a:xfrm>
              <a:prstGeom prst="rect">
                <a:avLst/>
              </a:prstGeom>
              <a:grpFill/>
              <a:ln w="9525">
                <a:noFill/>
                <a:miter lim="800000"/>
                <a:headEnd/>
                <a:tailEnd/>
              </a:ln>
            </p:spPr>
          </p:pic>
        </p:grpSp>
        <p:sp>
          <p:nvSpPr>
            <p:cNvPr id="15" name="TextBox 14"/>
            <p:cNvSpPr txBox="1"/>
            <p:nvPr/>
          </p:nvSpPr>
          <p:spPr>
            <a:xfrm>
              <a:off x="2638876" y="3016250"/>
              <a:ext cx="4174541" cy="1815882"/>
            </a:xfrm>
            <a:prstGeom prst="rect">
              <a:avLst/>
            </a:prstGeom>
            <a:noFill/>
          </p:spPr>
          <p:txBody>
            <a:bodyPr wrap="none">
              <a:spAutoFit/>
            </a:bodyPr>
            <a:lstStyle/>
            <a:p>
              <a:pPr algn="ctr">
                <a:buNone/>
                <a:defRPr/>
              </a:pPr>
              <a:r>
                <a:rPr lang="en-US" sz="2800" dirty="0">
                  <a:latin typeface="Segoe UI" pitchFamily="34" charset="0"/>
                </a:rPr>
                <a:t>Each data center is </a:t>
              </a:r>
            </a:p>
            <a:p>
              <a:pPr algn="ctr">
                <a:buNone/>
                <a:defRPr/>
              </a:pPr>
              <a:r>
                <a:rPr lang="en-US" sz="2800" b="1" dirty="0">
                  <a:solidFill>
                    <a:srgbClr val="C00000"/>
                  </a:solidFill>
                  <a:latin typeface="Segoe UI" pitchFamily="34" charset="0"/>
                </a:rPr>
                <a:t>11.5 times </a:t>
              </a:r>
            </a:p>
            <a:p>
              <a:pPr algn="ctr">
                <a:buNone/>
                <a:defRPr/>
              </a:pPr>
              <a:r>
                <a:rPr lang="en-US" sz="2800" dirty="0">
                  <a:latin typeface="Segoe UI" pitchFamily="34" charset="0"/>
                </a:rPr>
                <a:t>the size of a football field</a:t>
              </a:r>
            </a:p>
            <a:p>
              <a:pPr algn="ctr">
                <a:defRPr/>
              </a:pPr>
              <a:endParaRPr lang="en-US" sz="2800" dirty="0" err="1">
                <a:effectLst>
                  <a:outerShdw blurRad="38100" dist="38100" dir="2700000" algn="tl">
                    <a:srgbClr val="000000">
                      <a:alpha val="43137"/>
                    </a:srgbClr>
                  </a:outerShdw>
                </a:effectLs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When you have this many machines to look after, the rules change</a:t>
            </a:r>
            <a:endParaRPr lang="en-US" dirty="0"/>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3200"/>
            <a:ext cx="9144000" cy="1143000"/>
          </a:xfrm>
        </p:spPr>
        <p:txBody>
          <a:bodyPr>
            <a:normAutofit/>
          </a:bodyPr>
          <a:lstStyle/>
          <a:p>
            <a:r>
              <a:rPr lang="en-US" dirty="0" smtClean="0"/>
              <a:t>MTBF (Mean Time Between Failure)</a:t>
            </a:r>
            <a:endParaRPr lang="en-US" dirty="0"/>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rmAutofit fontScale="90000"/>
          </a:bodyPr>
          <a:lstStyle/>
          <a:p>
            <a:r>
              <a:rPr lang="en-US" dirty="0" smtClean="0"/>
              <a:t>Approximate lifetime value that manufacturers state for system components</a:t>
            </a:r>
            <a:endParaRPr lang="en-US" dirty="0"/>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810000"/>
            <a:ext cx="9144000" cy="1143000"/>
          </a:xfrm>
        </p:spPr>
        <p:txBody>
          <a:bodyPr>
            <a:noAutofit/>
          </a:bodyPr>
          <a:lstStyle/>
          <a:p>
            <a:r>
              <a:rPr lang="en-US" sz="3600" dirty="0" smtClean="0"/>
              <a:t>Average Manufacturer Disk MTBF = 1M hours</a:t>
            </a:r>
            <a:br>
              <a:rPr lang="en-US" sz="3600" dirty="0" smtClean="0"/>
            </a:br>
            <a:r>
              <a:rPr lang="en-US" sz="3600" dirty="0" smtClean="0"/>
              <a:t>= failure every 114 years</a:t>
            </a:r>
            <a:br>
              <a:rPr lang="en-US" sz="3600" dirty="0" smtClean="0"/>
            </a:br>
            <a:r>
              <a:rPr lang="en-US" sz="3600" dirty="0" smtClean="0"/>
              <a:t/>
            </a:r>
            <a:br>
              <a:rPr lang="en-US" sz="3600" dirty="0" smtClean="0"/>
            </a:br>
            <a:r>
              <a:rPr lang="en-US" sz="3600" b="1" dirty="0" smtClean="0"/>
              <a:t/>
            </a:r>
            <a:br>
              <a:rPr lang="en-US" sz="3600" b="1" dirty="0" smtClean="0"/>
            </a:br>
            <a:r>
              <a:rPr lang="en-US" sz="1600" b="1" dirty="0" smtClean="0"/>
              <a:t>(Does not mean that every disk will last 114 years – calculated using batch of 1500 disks running for 30 days without failure)</a:t>
            </a:r>
            <a:endParaRPr lang="en-US" sz="3600" b="1" dirty="0"/>
          </a:p>
        </p:txBody>
      </p:sp>
      <p:sp>
        <p:nvSpPr>
          <p:cNvPr id="3" name="Rectangle 2"/>
          <p:cNvSpPr/>
          <p:nvPr/>
        </p:nvSpPr>
        <p:spPr>
          <a:xfrm>
            <a:off x="0" y="6629400"/>
            <a:ext cx="9144000" cy="276999"/>
          </a:xfrm>
          <a:prstGeom prst="rect">
            <a:avLst/>
          </a:prstGeom>
        </p:spPr>
        <p:txBody>
          <a:bodyPr wrap="square">
            <a:spAutoFit/>
          </a:bodyPr>
          <a:lstStyle/>
          <a:p>
            <a:pPr algn="r"/>
            <a:r>
              <a:rPr lang="en-US" sz="1200" dirty="0" smtClean="0">
                <a:latin typeface="Segoe UI" pitchFamily="34" charset="0"/>
              </a:rPr>
              <a:t>http://www.datarecovery.com.sg/data_recovery/disk_drive_mean_time_failure.htm</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i="1" dirty="0" smtClean="0">
                <a:latin typeface="Segoe UI" pitchFamily="34" charset="0"/>
              </a:rPr>
              <a:t>Is cloud computing just about virtualization?</a:t>
            </a:r>
            <a:endParaRPr lang="en-US" sz="3200" i="1" dirty="0">
              <a:latin typeface="Segoe UI" pitchFamily="34" charset="0"/>
            </a:endParaRPr>
          </a:p>
        </p:txBody>
      </p:sp>
      <p:pic>
        <p:nvPicPr>
          <p:cNvPr id="7" name="Picture 2"/>
          <p:cNvPicPr>
            <a:picLocks noChangeAspect="1" noChangeArrowheads="1"/>
          </p:cNvPicPr>
          <p:nvPr/>
        </p:nvPicPr>
        <p:blipFill>
          <a:blip r:embed="rId3" cstate="print"/>
          <a:srcRect/>
          <a:stretch>
            <a:fillRect/>
          </a:stretch>
        </p:blipFill>
        <p:spPr bwMode="auto">
          <a:xfrm>
            <a:off x="2399985" y="1333815"/>
            <a:ext cx="4248150" cy="3438525"/>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http://www.computerworld.com/action/article.do?command=viewArticleBasic&amp;articleId=9121923</a:t>
            </a:r>
            <a:endParaRPr lang="en-US" sz="1200" dirty="0">
              <a:latin typeface="Segoe UI" pitchFamily="34" charset="0"/>
            </a:endParaRPr>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Autofit/>
          </a:bodyPr>
          <a:lstStyle/>
          <a:p>
            <a:r>
              <a:rPr lang="en-US" sz="3600" dirty="0" smtClean="0"/>
              <a:t>Average Manufacturer NIC MTBF = 44 years</a:t>
            </a:r>
            <a:endParaRPr lang="en-US" sz="3600" dirty="0"/>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Autofit/>
          </a:bodyPr>
          <a:lstStyle/>
          <a:p>
            <a:r>
              <a:rPr lang="en-US" sz="3600" dirty="0" smtClean="0"/>
              <a:t>Average CPU Cooling Fan MTBF = 22 years</a:t>
            </a:r>
            <a:endParaRPr lang="en-US" sz="3600" dirty="0"/>
          </a:p>
        </p:txBody>
      </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24200"/>
            <a:ext cx="9144000" cy="1143000"/>
          </a:xfrm>
        </p:spPr>
        <p:txBody>
          <a:bodyPr>
            <a:normAutofit fontScale="90000"/>
          </a:bodyPr>
          <a:lstStyle/>
          <a:p>
            <a:r>
              <a:rPr lang="en-US" dirty="0" smtClean="0"/>
              <a:t>Statistically, with 20,000 machines this equates to 2 or 3 machines out of order every day</a:t>
            </a:r>
            <a:endParaRPr lang="en-US" dirty="0"/>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a:bodyPr>
          <a:lstStyle/>
          <a:p>
            <a:r>
              <a:rPr lang="en-US" dirty="0" smtClean="0"/>
              <a:t>Which isn’t bad</a:t>
            </a:r>
            <a:endParaRPr lang="en-US" dirty="0"/>
          </a:p>
        </p:txBody>
      </p:sp>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a:bodyPr>
          <a:lstStyle/>
          <a:p>
            <a:r>
              <a:rPr lang="en-US" dirty="0" smtClean="0"/>
              <a:t>Except if it’s your machine!</a:t>
            </a:r>
            <a:endParaRPr lang="en-US" dirty="0"/>
          </a:p>
        </p:txBody>
      </p:sp>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24200"/>
            <a:ext cx="9144000" cy="1143000"/>
          </a:xfrm>
        </p:spPr>
        <p:txBody>
          <a:bodyPr>
            <a:normAutofit fontScale="90000"/>
          </a:bodyPr>
          <a:lstStyle/>
          <a:p>
            <a:r>
              <a:rPr lang="en-US" dirty="0" smtClean="0"/>
              <a:t>Management of a cloud datacenter has to be done differently</a:t>
            </a:r>
            <a:endParaRPr lang="en-US" dirty="0"/>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“Pager at 2am”</a:t>
            </a:r>
            <a:br>
              <a:rPr lang="en-US" dirty="0" smtClean="0"/>
            </a:br>
            <a:r>
              <a:rPr lang="en-US" dirty="0" smtClean="0"/>
              <a:t>vs.</a:t>
            </a:r>
            <a:br>
              <a:rPr lang="en-US" dirty="0" smtClean="0"/>
            </a:br>
            <a:r>
              <a:rPr lang="en-US" dirty="0" smtClean="0"/>
              <a:t>“9 – 5 datacenter management”</a:t>
            </a:r>
            <a:endParaRPr lang="en-US" dirty="0"/>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352800"/>
            <a:ext cx="9144000" cy="1143000"/>
          </a:xfrm>
        </p:spPr>
        <p:txBody>
          <a:bodyPr>
            <a:normAutofit/>
          </a:bodyPr>
          <a:lstStyle/>
          <a:p>
            <a:r>
              <a:rPr lang="en-US" dirty="0" smtClean="0"/>
              <a:t>Different replacement strategy</a:t>
            </a:r>
            <a:endParaRPr lang="en-US" dirty="0"/>
          </a:p>
        </p:txBody>
      </p:sp>
      <p:sp>
        <p:nvSpPr>
          <p:cNvPr id="3" name="Rounded Rectangle 2"/>
          <p:cNvSpPr/>
          <p:nvPr/>
        </p:nvSpPr>
        <p:spPr>
          <a:xfrm>
            <a:off x="1066800" y="2278380"/>
            <a:ext cx="1524000" cy="990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NIC</a:t>
            </a:r>
            <a:endParaRPr lang="en-US" dirty="0"/>
          </a:p>
        </p:txBody>
      </p:sp>
      <p:sp>
        <p:nvSpPr>
          <p:cNvPr id="5" name="Rounded Rectangle 4"/>
          <p:cNvSpPr/>
          <p:nvPr/>
        </p:nvSpPr>
        <p:spPr>
          <a:xfrm>
            <a:off x="2819400" y="2278380"/>
            <a:ext cx="1524000" cy="990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Server</a:t>
            </a:r>
            <a:endParaRPr lang="en-US" dirty="0"/>
          </a:p>
        </p:txBody>
      </p:sp>
      <p:sp>
        <p:nvSpPr>
          <p:cNvPr id="6" name="Rounded Rectangle 5"/>
          <p:cNvSpPr/>
          <p:nvPr/>
        </p:nvSpPr>
        <p:spPr>
          <a:xfrm>
            <a:off x="4572000" y="2278380"/>
            <a:ext cx="1524000" cy="990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Rack</a:t>
            </a:r>
            <a:endParaRPr lang="en-US" dirty="0"/>
          </a:p>
        </p:txBody>
      </p:sp>
      <p:sp>
        <p:nvSpPr>
          <p:cNvPr id="7" name="Rounded Rectangle 6"/>
          <p:cNvSpPr/>
          <p:nvPr/>
        </p:nvSpPr>
        <p:spPr>
          <a:xfrm>
            <a:off x="6324600" y="2278380"/>
            <a:ext cx="1524000" cy="990600"/>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Container</a:t>
            </a:r>
            <a:endParaRPr lang="en-US" dirty="0"/>
          </a:p>
        </p:txBody>
      </p:sp>
      <p:sp>
        <p:nvSpPr>
          <p:cNvPr id="8" name="Right Arrow 7"/>
          <p:cNvSpPr/>
          <p:nvPr/>
        </p:nvSpPr>
        <p:spPr>
          <a:xfrm>
            <a:off x="2438400" y="2506980"/>
            <a:ext cx="533400" cy="533400"/>
          </a:xfrm>
          <a:prstGeom prst="rightArrow">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dirty="0" smtClean="0">
              <a:solidFill>
                <a:schemeClr val="dk1"/>
              </a:solidFill>
            </a:endParaRPr>
          </a:p>
        </p:txBody>
      </p:sp>
      <p:sp>
        <p:nvSpPr>
          <p:cNvPr id="9" name="Right Arrow 8"/>
          <p:cNvSpPr/>
          <p:nvPr/>
        </p:nvSpPr>
        <p:spPr>
          <a:xfrm>
            <a:off x="4191000" y="2506980"/>
            <a:ext cx="533400" cy="533400"/>
          </a:xfrm>
          <a:prstGeom prst="rightArrow">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dirty="0" smtClean="0">
              <a:solidFill>
                <a:schemeClr val="dk1"/>
              </a:solidFill>
            </a:endParaRPr>
          </a:p>
        </p:txBody>
      </p:sp>
      <p:sp>
        <p:nvSpPr>
          <p:cNvPr id="10" name="Right Arrow 9"/>
          <p:cNvSpPr/>
          <p:nvPr/>
        </p:nvSpPr>
        <p:spPr>
          <a:xfrm>
            <a:off x="5943600" y="2506980"/>
            <a:ext cx="533400" cy="533400"/>
          </a:xfrm>
          <a:prstGeom prst="rightArrow">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dirty="0" smtClean="0">
              <a:solidFill>
                <a:schemeClr val="dk1"/>
              </a:solidFill>
            </a:endParaRPr>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5731278" y="4084328"/>
            <a:ext cx="2595562" cy="1952625"/>
          </a:xfrm>
          <a:prstGeom prst="rect">
            <a:avLst/>
          </a:prstGeom>
          <a:noFill/>
          <a:ln w="9525">
            <a:solidFill>
              <a:schemeClr val="bg2"/>
            </a:solidFill>
            <a:miter lim="800000"/>
            <a:headEnd/>
            <a:tailEnd/>
          </a:ln>
        </p:spPr>
      </p:pic>
      <p:grpSp>
        <p:nvGrpSpPr>
          <p:cNvPr id="4" name="Group 3"/>
          <p:cNvGrpSpPr/>
          <p:nvPr/>
        </p:nvGrpSpPr>
        <p:grpSpPr>
          <a:xfrm>
            <a:off x="304800" y="1066800"/>
            <a:ext cx="8534399" cy="5791200"/>
            <a:chOff x="718877" y="1527175"/>
            <a:chExt cx="7607963" cy="5029200"/>
          </a:xfrm>
        </p:grpSpPr>
        <p:pic>
          <p:nvPicPr>
            <p:cNvPr id="5" name="Picture 3" descr="Drawing1"/>
            <p:cNvPicPr>
              <a:picLocks noChangeAspect="1" noChangeArrowheads="1"/>
            </p:cNvPicPr>
            <p:nvPr/>
          </p:nvPicPr>
          <p:blipFill>
            <a:blip r:embed="rId4" cstate="print"/>
            <a:srcRect b="-11976"/>
            <a:stretch>
              <a:fillRect/>
            </a:stretch>
          </p:blipFill>
          <p:spPr bwMode="auto">
            <a:xfrm>
              <a:off x="718877" y="1527175"/>
              <a:ext cx="7410450" cy="5029200"/>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3" cstate="print"/>
            <a:srcRect/>
            <a:stretch>
              <a:fillRect/>
            </a:stretch>
          </p:blipFill>
          <p:spPr bwMode="auto">
            <a:xfrm>
              <a:off x="5731278" y="4084328"/>
              <a:ext cx="2595562" cy="1952625"/>
            </a:xfrm>
            <a:prstGeom prst="rect">
              <a:avLst/>
            </a:prstGeom>
            <a:noFill/>
            <a:ln w="9525">
              <a:solidFill>
                <a:schemeClr val="bg2"/>
              </a:solidFill>
              <a:miter lim="800000"/>
              <a:headEnd/>
              <a:tailEnd/>
            </a:ln>
          </p:spPr>
        </p:pic>
      </p:grpSp>
    </p:spTree>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Jim’s team’s approach to application architecture has to change</a:t>
            </a:r>
            <a:endParaRPr 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TextBox 2"/>
          <p:cNvSpPr txBox="1"/>
          <p:nvPr/>
        </p:nvSpPr>
        <p:spPr>
          <a:xfrm>
            <a:off x="0" y="1"/>
            <a:ext cx="9144000" cy="6858000"/>
          </a:xfrm>
          <a:prstGeom prst="rect">
            <a:avLst/>
          </a:prstGeom>
          <a:noFill/>
        </p:spPr>
        <p:txBody>
          <a:bodyPr wrap="square" rtlCol="0" anchor="ctr" anchorCtr="0">
            <a:noAutofit/>
          </a:bodyPr>
          <a:lstStyle/>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endParaRPr lang="en-US" sz="4400" dirty="0" smtClean="0">
              <a:solidFill>
                <a:prstClr val="black"/>
              </a:solidFill>
              <a:latin typeface="Segoe UI" pitchFamily="34" charset="0"/>
            </a:endParaRPr>
          </a:p>
          <a:p>
            <a:pPr algn="ctr"/>
            <a:r>
              <a:rPr lang="en-US" sz="3200" i="1" dirty="0" smtClean="0">
                <a:latin typeface="Segoe UI" pitchFamily="34" charset="0"/>
              </a:rPr>
              <a:t>Is cloud computing just another term for </a:t>
            </a:r>
            <a:r>
              <a:rPr lang="en-US" sz="3200" i="1" dirty="0" err="1" smtClean="0">
                <a:latin typeface="Segoe UI" pitchFamily="34" charset="0"/>
              </a:rPr>
              <a:t>SaaS</a:t>
            </a:r>
            <a:r>
              <a:rPr lang="en-US" sz="3200" i="1" dirty="0" smtClean="0">
                <a:latin typeface="Segoe UI" pitchFamily="34" charset="0"/>
              </a:rPr>
              <a:t>?</a:t>
            </a:r>
            <a:endParaRPr lang="en-US" sz="3200" i="1" dirty="0">
              <a:latin typeface="Segoe UI" pitchFamily="34" charset="0"/>
            </a:endParaRPr>
          </a:p>
        </p:txBody>
      </p:sp>
      <p:pic>
        <p:nvPicPr>
          <p:cNvPr id="5" name="Picture 2"/>
          <p:cNvPicPr>
            <a:picLocks noChangeAspect="1" noChangeArrowheads="1"/>
          </p:cNvPicPr>
          <p:nvPr/>
        </p:nvPicPr>
        <p:blipFill>
          <a:blip r:embed="rId3" cstate="print"/>
          <a:srcRect/>
          <a:stretch>
            <a:fillRect/>
          </a:stretch>
        </p:blipFill>
        <p:spPr bwMode="auto">
          <a:xfrm>
            <a:off x="2057400" y="1524000"/>
            <a:ext cx="5131111" cy="3171825"/>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0" y="6581001"/>
            <a:ext cx="9144000" cy="276999"/>
          </a:xfrm>
          <a:prstGeom prst="rect">
            <a:avLst/>
          </a:prstGeom>
        </p:spPr>
        <p:txBody>
          <a:bodyPr wrap="square">
            <a:spAutoFit/>
          </a:bodyPr>
          <a:lstStyle/>
          <a:p>
            <a:pPr algn="r"/>
            <a:r>
              <a:rPr lang="en-US" sz="1200" dirty="0" smtClean="0">
                <a:latin typeface="Segoe UI" pitchFamily="34" charset="0"/>
              </a:rPr>
              <a:t>http://www.daniweb.com/blogs/entry3993.html#</a:t>
            </a:r>
          </a:p>
        </p:txBody>
      </p:sp>
    </p:spTree>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24200"/>
            <a:ext cx="9144000" cy="1143000"/>
          </a:xfrm>
        </p:spPr>
        <p:txBody>
          <a:bodyPr>
            <a:normAutofit fontScale="90000"/>
          </a:bodyPr>
          <a:lstStyle/>
          <a:p>
            <a:r>
              <a:rPr lang="en-US" dirty="0" smtClean="0"/>
              <a:t>Away from the approach of a single application running on a single machine</a:t>
            </a:r>
            <a:endParaRPr lang="en-US" dirty="0"/>
          </a:p>
        </p:txBody>
      </p:sp>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Need to move from </a:t>
            </a:r>
            <a:r>
              <a:rPr lang="en-US" b="1" dirty="0" smtClean="0"/>
              <a:t>Synchronous </a:t>
            </a:r>
            <a:r>
              <a:rPr lang="en-US" dirty="0" smtClean="0"/>
              <a:t>models to </a:t>
            </a:r>
            <a:r>
              <a:rPr lang="en-US" b="1" dirty="0" smtClean="0"/>
              <a:t>Asynchronous</a:t>
            </a:r>
            <a:endParaRPr lang="en-US" dirty="0"/>
          </a:p>
        </p:txBody>
      </p:sp>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Need to move from </a:t>
            </a:r>
            <a:r>
              <a:rPr lang="en-US" b="1" dirty="0" smtClean="0"/>
              <a:t>ACID</a:t>
            </a:r>
            <a:r>
              <a:rPr lang="en-US" dirty="0" smtClean="0"/>
              <a:t> transaction model to </a:t>
            </a:r>
            <a:r>
              <a:rPr lang="en-US" b="1" dirty="0" smtClean="0"/>
              <a:t>BASE</a:t>
            </a:r>
            <a:r>
              <a:rPr lang="en-US" dirty="0" smtClean="0"/>
              <a:t> transaction model</a:t>
            </a:r>
            <a:endParaRPr lang="en-US" dirty="0"/>
          </a:p>
        </p:txBody>
      </p:sp>
    </p:spTree>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24200"/>
            <a:ext cx="9144000" cy="1143000"/>
          </a:xfrm>
        </p:spPr>
        <p:txBody>
          <a:bodyPr>
            <a:normAutofit fontScale="90000"/>
          </a:bodyPr>
          <a:lstStyle/>
          <a:p>
            <a:r>
              <a:rPr lang="en-US" sz="4000" b="1" dirty="0" smtClean="0"/>
              <a:t>ACID</a:t>
            </a:r>
            <a:r>
              <a:rPr lang="en-US" sz="4000" dirty="0" smtClean="0"/>
              <a:t> = Atomic, Consistent, Isolated, Durable</a:t>
            </a:r>
            <a:br>
              <a:rPr lang="en-US" sz="4000" dirty="0" smtClean="0"/>
            </a:br>
            <a:r>
              <a:rPr lang="en-US" dirty="0" smtClean="0"/>
              <a:t/>
            </a:r>
            <a:br>
              <a:rPr lang="en-US" dirty="0" smtClean="0"/>
            </a:br>
            <a:r>
              <a:rPr lang="en-US" sz="4000" dirty="0" smtClean="0"/>
              <a:t>(traditional transactional commit model)</a:t>
            </a:r>
            <a:endParaRPr lang="en-US" dirty="0"/>
          </a:p>
        </p:txBody>
      </p:sp>
    </p:spTree>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048000"/>
            <a:ext cx="9144000" cy="1143000"/>
          </a:xfrm>
        </p:spPr>
        <p:txBody>
          <a:bodyPr>
            <a:normAutofit fontScale="90000"/>
          </a:bodyPr>
          <a:lstStyle/>
          <a:p>
            <a:r>
              <a:rPr lang="en-US" dirty="0" smtClean="0"/>
              <a:t>Really difficult to implement ACID transactions in distributed systems</a:t>
            </a:r>
            <a:br>
              <a:rPr lang="en-US" dirty="0" smtClean="0"/>
            </a:br>
            <a:r>
              <a:rPr lang="en-US" dirty="0" smtClean="0"/>
              <a:t>(actually an anti-pattern)</a:t>
            </a:r>
            <a:endParaRPr lang="en-US" dirty="0"/>
          </a:p>
        </p:txBody>
      </p:sp>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Autofit/>
          </a:bodyPr>
          <a:lstStyle/>
          <a:p>
            <a:r>
              <a:rPr lang="en-US" sz="3600" b="1" dirty="0" smtClean="0"/>
              <a:t>BASE = </a:t>
            </a:r>
            <a:r>
              <a:rPr lang="en-US" sz="3600" dirty="0" smtClean="0"/>
              <a:t>Basically Available, Soft state, Eventually consistent</a:t>
            </a:r>
            <a:endParaRPr lang="en-US" sz="3600" dirty="0"/>
          </a:p>
        </p:txBody>
      </p:sp>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rmAutofit fontScale="90000"/>
          </a:bodyPr>
          <a:lstStyle/>
          <a:p>
            <a:r>
              <a:rPr lang="en-US" dirty="0" smtClean="0"/>
              <a:t>It’s OK to be wrong, as long as consistency is achieved eventually</a:t>
            </a:r>
            <a:endParaRPr lang="en-US" dirty="0"/>
          </a:p>
        </p:txBody>
      </p:sp>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9144000" cy="1143000"/>
          </a:xfrm>
        </p:spPr>
        <p:txBody>
          <a:bodyPr>
            <a:normAutofit fontScale="90000"/>
          </a:bodyPr>
          <a:lstStyle/>
          <a:p>
            <a:r>
              <a:rPr lang="en-US" dirty="0" smtClean="0"/>
              <a:t>Compare the cost of an apology vs. the cost of knowing for sure</a:t>
            </a:r>
            <a:endParaRPr lang="en-US" dirty="0"/>
          </a:p>
        </p:txBody>
      </p:sp>
    </p:spTree>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819400" y="3200400"/>
            <a:ext cx="6324600" cy="1143000"/>
          </a:xfrm>
        </p:spPr>
        <p:txBody>
          <a:bodyPr>
            <a:normAutofit fontScale="90000"/>
          </a:bodyPr>
          <a:lstStyle/>
          <a:p>
            <a:r>
              <a:rPr lang="en-US" dirty="0" smtClean="0"/>
              <a:t>6.9 million copies of “The Half Blood Prince” were sold in the first 24 hours of release in the US</a:t>
            </a:r>
            <a:endParaRPr lang="en-US" dirty="0"/>
          </a:p>
        </p:txBody>
      </p:sp>
      <p:sp>
        <p:nvSpPr>
          <p:cNvPr id="3" name="Rectangle 2"/>
          <p:cNvSpPr/>
          <p:nvPr/>
        </p:nvSpPr>
        <p:spPr>
          <a:xfrm>
            <a:off x="0" y="6568440"/>
            <a:ext cx="9144000" cy="276999"/>
          </a:xfrm>
          <a:prstGeom prst="rect">
            <a:avLst/>
          </a:prstGeom>
        </p:spPr>
        <p:txBody>
          <a:bodyPr wrap="square">
            <a:spAutoFit/>
          </a:bodyPr>
          <a:lstStyle/>
          <a:p>
            <a:pPr algn="r"/>
            <a:r>
              <a:rPr lang="en-US" sz="1200" dirty="0" smtClean="0">
                <a:latin typeface="Segoe UI" pitchFamily="34" charset="0"/>
              </a:rPr>
              <a:t>http://en.wikipedia.org/wiki/Harry_Potter#cite_note-bbc-hbp-record-95</a:t>
            </a:r>
            <a:endParaRPr lang="en-US" sz="1200" dirty="0">
              <a:latin typeface="Segoe UI" pitchFamily="34" charset="0"/>
            </a:endParaRPr>
          </a:p>
        </p:txBody>
      </p:sp>
      <p:pic>
        <p:nvPicPr>
          <p:cNvPr id="130049" name="Picture 1" descr="http://ecx.images-amazon.com/images/I/515PAWDZTEL._SS500_.jpg"/>
          <p:cNvPicPr>
            <a:picLocks noChangeAspect="1" noChangeArrowheads="1"/>
          </p:cNvPicPr>
          <p:nvPr/>
        </p:nvPicPr>
        <p:blipFill>
          <a:blip r:embed="rId3" cstate="print"/>
          <a:srcRect l="14815" r="14815"/>
          <a:stretch>
            <a:fillRect/>
          </a:stretch>
        </p:blipFill>
        <p:spPr bwMode="auto">
          <a:xfrm>
            <a:off x="228600" y="1905000"/>
            <a:ext cx="2520245" cy="3581400"/>
          </a:xfrm>
          <a:prstGeom prst="rect">
            <a:avLst/>
          </a:prstGeom>
          <a:noFill/>
        </p:spPr>
      </p:pic>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24200"/>
            <a:ext cx="9144000" cy="1143000"/>
          </a:xfrm>
        </p:spPr>
        <p:txBody>
          <a:bodyPr>
            <a:normAutofit fontScale="90000"/>
          </a:bodyPr>
          <a:lstStyle/>
          <a:p>
            <a:r>
              <a:rPr lang="en-US" dirty="0" smtClean="0"/>
              <a:t>If you were the online bookstore selling those 6.9 million copies would you optimize for ACID or BASE consistency?</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NA09-FINAL">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R9_Breakout_ChalkTalk_template">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chEd09_Europe_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6.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1299</TotalTime>
  <Words>3258</Words>
  <Application>Microsoft Office PowerPoint</Application>
  <PresentationFormat>On-screen Show (4:3)</PresentationFormat>
  <Paragraphs>1053</Paragraphs>
  <Slides>203</Slides>
  <Notes>203</Notes>
  <HiddenSlides>0</HiddenSlides>
  <MMClips>0</MMClips>
  <ScaleCrop>false</ScaleCrop>
  <HeadingPairs>
    <vt:vector size="4" baseType="variant">
      <vt:variant>
        <vt:lpstr>Theme</vt:lpstr>
      </vt:variant>
      <vt:variant>
        <vt:i4>6</vt:i4>
      </vt:variant>
      <vt:variant>
        <vt:lpstr>Slide Titles</vt:lpstr>
      </vt:variant>
      <vt:variant>
        <vt:i4>203</vt:i4>
      </vt:variant>
    </vt:vector>
  </HeadingPairs>
  <TitlesOfParts>
    <vt:vector size="209" baseType="lpstr">
      <vt:lpstr>Office Theme</vt:lpstr>
      <vt:lpstr>TENA09-FINAL</vt:lpstr>
      <vt:lpstr>TR9_Breakout_ChalkTalk_template</vt:lpstr>
      <vt:lpstr>1_Office Theme</vt:lpstr>
      <vt:lpstr>TechEd09_Europe_Template</vt:lpstr>
      <vt:lpstr>TechEd09_Europe template</vt:lpstr>
      <vt:lpstr>Slide 1</vt:lpstr>
      <vt:lpstr>Demystifying Cloud Computing</vt:lpstr>
      <vt:lpstr>Demystifying Cloud Computing</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SOA – Service Oriented Architecture</vt:lpstr>
      <vt:lpstr>SaaS – Software as a Service</vt:lpstr>
      <vt:lpstr>Web 2.0</vt:lpstr>
      <vt:lpstr>RIA – Rich Internet Applications</vt:lpstr>
      <vt:lpstr>Software + Services</vt:lpstr>
      <vt:lpstr>Are any of these cloud computing?</vt:lpstr>
      <vt:lpstr>These are styles of application architecture</vt:lpstr>
      <vt:lpstr>Instead, we need to look at  where applications live</vt:lpstr>
      <vt:lpstr>Slide 25</vt:lpstr>
      <vt:lpstr>On Premises</vt:lpstr>
      <vt:lpstr>Slide 27</vt:lpstr>
      <vt:lpstr>Hosted</vt:lpstr>
      <vt:lpstr>Slide 29</vt:lpstr>
      <vt:lpstr>Cloud</vt:lpstr>
      <vt:lpstr>Slide 31</vt:lpstr>
      <vt:lpstr>Public Cloud</vt:lpstr>
      <vt:lpstr>Pool of computing resources offered from the same vendor that supplies the software</vt:lpstr>
      <vt:lpstr>Private Cloud</vt:lpstr>
      <vt:lpstr>Pool of computing resources that lives within a self managed datacenter</vt:lpstr>
      <vt:lpstr>Pool of computing resources that lives within a datacenter with no sharing</vt:lpstr>
      <vt:lpstr>       Jim now understands the style of an application, and where it lives, but who creates the application?</vt:lpstr>
      <vt:lpstr>Build vs. Buy</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How does Windows Azure compare with Amazon and Google’s offerings?</vt:lpstr>
      <vt:lpstr>Different Models Infrastructure as a Service (IaaS) vs. Platform as a Service (PaaS)</vt:lpstr>
      <vt:lpstr>Slide 72</vt:lpstr>
      <vt:lpstr>Slide 73</vt:lpstr>
      <vt:lpstr>Slide 74</vt:lpstr>
      <vt:lpstr>Slide 75</vt:lpstr>
      <vt:lpstr>When you have this many machines to look after, the rules change</vt:lpstr>
      <vt:lpstr>MTBF (Mean Time Between Failure)</vt:lpstr>
      <vt:lpstr>Approximate lifetime value that manufacturers state for system components</vt:lpstr>
      <vt:lpstr>Average Manufacturer Disk MTBF = 1M hours = failure every 114 years   (Does not mean that every disk will last 114 years – calculated using batch of 1500 disks running for 30 days without failure)</vt:lpstr>
      <vt:lpstr>Average Manufacturer NIC MTBF = 44 years</vt:lpstr>
      <vt:lpstr>Average CPU Cooling Fan MTBF = 22 years</vt:lpstr>
      <vt:lpstr>Statistically, with 20,000 machines this equates to 2 or 3 machines out of order every day</vt:lpstr>
      <vt:lpstr>Which isn’t bad</vt:lpstr>
      <vt:lpstr>Except if it’s your machine!</vt:lpstr>
      <vt:lpstr>Management of a cloud datacenter has to be done differently</vt:lpstr>
      <vt:lpstr>“Pager at 2am” vs. “9 – 5 datacenter management”</vt:lpstr>
      <vt:lpstr>Different replacement strategy</vt:lpstr>
      <vt:lpstr>Slide 88</vt:lpstr>
      <vt:lpstr>Jim’s team’s approach to application architecture has to change</vt:lpstr>
      <vt:lpstr>Away from the approach of a single application running on a single machine</vt:lpstr>
      <vt:lpstr>Need to move from Synchronous models to Asynchronous</vt:lpstr>
      <vt:lpstr>Need to move from ACID transaction model to BASE transaction model</vt:lpstr>
      <vt:lpstr>ACID = Atomic, Consistent, Isolated, Durable  (traditional transactional commit model)</vt:lpstr>
      <vt:lpstr>Really difficult to implement ACID transactions in distributed systems (actually an anti-pattern)</vt:lpstr>
      <vt:lpstr>BASE = Basically Available, Soft state, Eventually consistent</vt:lpstr>
      <vt:lpstr>It’s OK to be wrong, as long as consistency is achieved eventually</vt:lpstr>
      <vt:lpstr>Compare the cost of an apology vs. the cost of knowing for sure</vt:lpstr>
      <vt:lpstr>6.9 million copies of “The Half Blood Prince” were sold in the first 24 hours of release in the US</vt:lpstr>
      <vt:lpstr>If you were the online bookstore selling those 6.9 million copies would you optimize for ACID or BASE consistency?</vt:lpstr>
      <vt:lpstr>If you accidentally oversell by a few books, it’s OK to apologize</vt:lpstr>
      <vt:lpstr> Flickr (http://highscalability.com/flickr-architecture)</vt:lpstr>
      <vt:lpstr>Slide 102</vt:lpstr>
      <vt:lpstr>Slide 103</vt:lpstr>
      <vt:lpstr> The cost to buy a server is cheaper than the cost to run (power) a server</vt:lpstr>
      <vt:lpstr>            Datacenter Power Consumption Chart</vt:lpstr>
      <vt:lpstr>It’s not only the single server either – it’s about all the other stuff attached…</vt:lpstr>
      <vt:lpstr>Slide 107</vt:lpstr>
      <vt:lpstr>Green Grid (Green Computing Consortium)</vt:lpstr>
      <vt:lpstr>PUE: Power Usage Effectiveness</vt:lpstr>
      <vt:lpstr>The ratio of total energy consumption (servers + cooling) to 'useful' energy consumption (servers only). </vt:lpstr>
      <vt:lpstr>A typical enterprise-level data center is thought to have a PUE of 2.0 or greater </vt:lpstr>
      <vt:lpstr>This means that for every watt of IT power, an additional watt is used to cool and distribute power to the IT equipment</vt:lpstr>
      <vt:lpstr>Our prediction is that the Chicago data center will deliver an average PUE of 1.22 </vt:lpstr>
      <vt:lpstr>Slide 114</vt:lpstr>
      <vt:lpstr>Slide 115</vt:lpstr>
      <vt:lpstr>Slide 116</vt:lpstr>
      <vt:lpstr>Slide 117</vt:lpstr>
      <vt:lpstr>True; but running applications in the cloud means that Jim “inherits” the green profile (PUE) of that datacenter</vt:lpstr>
      <vt:lpstr>May be of little consequence now, but what happens in 5, 10, 15 years time when regulations get stricter about PUE?</vt:lpstr>
      <vt:lpstr>Slide 120</vt:lpstr>
      <vt:lpstr>Slide 121</vt:lpstr>
      <vt:lpstr>Slide 122</vt:lpstr>
      <vt:lpstr>…especially having your data stored in datacenters located outside your own country</vt:lpstr>
      <vt:lpstr>For example, would a non-US government entity trust data stored in a US datacenter?</vt:lpstr>
      <vt:lpstr>Would you trust your data to be stored in a datacenter not in your home country?</vt:lpstr>
      <vt:lpstr>Ironically, we have these issues today – they are just implicit</vt:lpstr>
      <vt:lpstr>Slide 127</vt:lpstr>
      <vt:lpstr>Two solutions:</vt:lpstr>
      <vt:lpstr>Vendors build datacenters in each and every country</vt:lpstr>
      <vt:lpstr>There is cultural change of accepting access to data across foreign borders</vt:lpstr>
      <vt:lpstr>        Do you remember online banking 15 years ago?</vt:lpstr>
      <vt:lpstr>Slide 132</vt:lpstr>
      <vt:lpstr>Slide 133</vt:lpstr>
      <vt:lpstr>Two aspects: Physical and Electronic</vt:lpstr>
      <vt:lpstr>Physical is the easier one</vt:lpstr>
      <vt:lpstr>       Security guys outside the datacenter</vt:lpstr>
      <vt:lpstr>        Biometric devices on datacenter colos</vt:lpstr>
      <vt:lpstr>       Cages around most sensitive equipment</vt:lpstr>
      <vt:lpstr>Security of the data itself </vt:lpstr>
      <vt:lpstr>       Relatively easy to implement – i.e. encrypt with PK and move to cloud, decrypt with pK when need be</vt:lpstr>
      <vt:lpstr>        Validate integrity, sign with pK and validate by decrypting hash with PK</vt:lpstr>
      <vt:lpstr>This is relatively secure, but…</vt:lpstr>
      <vt:lpstr>      How does the vendor backup the data (without the key, difficult to know what has changed)</vt:lpstr>
      <vt:lpstr>       How do you create a service that can search cryptographic data?</vt:lpstr>
      <vt:lpstr>Slide 145</vt:lpstr>
      <vt:lpstr>Slide 146</vt:lpstr>
      <vt:lpstr>Slide 147</vt:lpstr>
      <vt:lpstr>Slide 148</vt:lpstr>
      <vt:lpstr>Slide 149</vt:lpstr>
      <vt:lpstr>The vast majority of enterprise applications rely on knowing the identity of the user</vt:lpstr>
      <vt:lpstr>      On premise applications often have the luxury of being close to the identity store</vt:lpstr>
      <vt:lpstr>       Things can get complicated if you transfer the application to the cloud…</vt:lpstr>
      <vt:lpstr>        Do you want to move the identity provider?  Probably not.</vt:lpstr>
      <vt:lpstr>       Many organizations end up creating a second ID provider for the cloud</vt:lpstr>
      <vt:lpstr>Even with good replication between the two, this can create a problem with identity management</vt:lpstr>
      <vt:lpstr> </vt:lpstr>
      <vt:lpstr>Even with aggressive replication  this is hard</vt:lpstr>
      <vt:lpstr>Problem gets worse with multiple hosted applications</vt:lpstr>
      <vt:lpstr>How do we solve this?</vt:lpstr>
      <vt:lpstr>         Similar to your attendee pass</vt:lpstr>
      <vt:lpstr> </vt:lpstr>
      <vt:lpstr> </vt:lpstr>
      <vt:lpstr> </vt:lpstr>
      <vt:lpstr>Claims Based Identity</vt:lpstr>
      <vt:lpstr> </vt:lpstr>
      <vt:lpstr>Slide 166</vt:lpstr>
      <vt:lpstr>Slide 167</vt:lpstr>
      <vt:lpstr>Slide 168</vt:lpstr>
      <vt:lpstr>DELL PowerEdge M600 = $4,689</vt:lpstr>
      <vt:lpstr>10 of those = $46,890</vt:lpstr>
      <vt:lpstr>$0.30 per compute hour (High CPU)</vt:lpstr>
      <vt:lpstr>The same $46,890 would buy you 156,300 compute hours</vt:lpstr>
      <vt:lpstr>651.25 compute days for 10 instances</vt:lpstr>
      <vt:lpstr>21.4 compute months for 10 instances</vt:lpstr>
      <vt:lpstr>Let’s not forget however…  Bandwidth is not free</vt:lpstr>
      <vt:lpstr>Slide 176</vt:lpstr>
      <vt:lpstr>What’s this going to cost to run?</vt:lpstr>
      <vt:lpstr>Internet Radio (64kps)  21Gb per month (24 hours per day)</vt:lpstr>
      <vt:lpstr>YouTube  (512kps) 166Gb per month (24 hours per day) </vt:lpstr>
      <vt:lpstr>HDTV (4Mbps) 1296Gb per month (24 hours per day)</vt:lpstr>
      <vt:lpstr>Storage - $0.15 per Gb Data Transfer - $0.17 per Gb</vt:lpstr>
      <vt:lpstr>Sounds cheap, but is it?</vt:lpstr>
      <vt:lpstr>YouTube example = $0.17 x 166Gb  ($28.22 per user per month)</vt:lpstr>
      <vt:lpstr>SD Movie = $0.17 x 1296Gb ($220.32 per user per month)</vt:lpstr>
      <vt:lpstr>If we were to stream standard definition movies in the cloud…</vt:lpstr>
      <vt:lpstr>Storage = 2TB of Movies Stream:  ~1,000 users per day @ 4Mbps</vt:lpstr>
      <vt:lpstr>Storage cost (month) = $150</vt:lpstr>
      <vt:lpstr>Data Transfer (month) = $215,156</vt:lpstr>
      <vt:lpstr>…but Jim said he wanted Blu-ray!</vt:lpstr>
      <vt:lpstr>Storage = 9TB of HD Movies  (360 titles at 25Gb per title) Stream:  ~1,000 users per day @ 36Mbps</vt:lpstr>
      <vt:lpstr>Storage cost (month) = $1350</vt:lpstr>
      <vt:lpstr>Data Transfer (month) = $1.93M!</vt:lpstr>
      <vt:lpstr>To break-even, each user would have to pay $1,937 per month subscription!</vt:lpstr>
      <vt:lpstr>            “Several industry insiders estimate that YouTube spends roughly $1 million a day just to pay for the bandwidth to host the videos.”</vt:lpstr>
      <vt:lpstr>        "... Veoh, a video-sharing site operated from San Diego, decided to block its service from users in Africa, Asia, Latin America and Eastern Europe, citing the dim prospects of making money and the high cost of delivering video there.”</vt:lpstr>
      <vt:lpstr>The Point?   Sometimes that we forget  we are not in a lab! </vt:lpstr>
      <vt:lpstr>Cloud computing opens up new and interesting possibilities, but don’t forget the business model!</vt:lpstr>
      <vt:lpstr>Slide 198</vt:lpstr>
      <vt:lpstr>Slide 199</vt:lpstr>
      <vt:lpstr>Slide 200</vt:lpstr>
      <vt:lpstr>Slide 201</vt:lpstr>
      <vt:lpstr>Slide 202</vt:lpstr>
      <vt:lpstr>Slide 203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Demystifying Cloud Computing</dc:title>
  <dc:subject>tech·ed Europe 2009</dc:subject>
  <dc:creator>Simon Guest</dc:creator>
  <dc:description>tech·ed Europe 2009</dc:description>
  <cp:lastModifiedBy>cn_user</cp:lastModifiedBy>
  <cp:revision>147</cp:revision>
  <dcterms:created xsi:type="dcterms:W3CDTF">2009-04-30T17:51:47Z</dcterms:created>
  <dcterms:modified xsi:type="dcterms:W3CDTF">2009-11-11T15:51:33Z</dcterms:modified>
</cp:coreProperties>
</file>