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22" r:id="rId2"/>
  </p:sldMasterIdLst>
  <p:notesMasterIdLst>
    <p:notesMasterId r:id="rId39"/>
  </p:notesMasterIdLst>
  <p:handoutMasterIdLst>
    <p:handoutMasterId r:id="rId40"/>
  </p:handoutMasterIdLst>
  <p:sldIdLst>
    <p:sldId id="511" r:id="rId3"/>
    <p:sldId id="512" r:id="rId4"/>
    <p:sldId id="505" r:id="rId5"/>
    <p:sldId id="513" r:id="rId6"/>
    <p:sldId id="506" r:id="rId7"/>
    <p:sldId id="348" r:id="rId8"/>
    <p:sldId id="296" r:id="rId9"/>
    <p:sldId id="342" r:id="rId10"/>
    <p:sldId id="352" r:id="rId11"/>
    <p:sldId id="502" r:id="rId12"/>
    <p:sldId id="389" r:id="rId13"/>
    <p:sldId id="400" r:id="rId14"/>
    <p:sldId id="404" r:id="rId15"/>
    <p:sldId id="507" r:id="rId16"/>
    <p:sldId id="355" r:id="rId17"/>
    <p:sldId id="483" r:id="rId18"/>
    <p:sldId id="486" r:id="rId19"/>
    <p:sldId id="485" r:id="rId20"/>
    <p:sldId id="489" r:id="rId21"/>
    <p:sldId id="490" r:id="rId22"/>
    <p:sldId id="371" r:id="rId23"/>
    <p:sldId id="508" r:id="rId24"/>
    <p:sldId id="449" r:id="rId25"/>
    <p:sldId id="462" r:id="rId26"/>
    <p:sldId id="503" r:id="rId27"/>
    <p:sldId id="509" r:id="rId28"/>
    <p:sldId id="464" r:id="rId29"/>
    <p:sldId id="469" r:id="rId30"/>
    <p:sldId id="510" r:id="rId31"/>
    <p:sldId id="493" r:id="rId32"/>
    <p:sldId id="494" r:id="rId33"/>
    <p:sldId id="347" r:id="rId34"/>
    <p:sldId id="514" r:id="rId35"/>
    <p:sldId id="519" r:id="rId36"/>
    <p:sldId id="518" r:id="rId37"/>
    <p:sldId id="517" r:id="rId38"/>
  </p:sldIdLst>
  <p:sldSz cx="10160000" cy="7620000"/>
  <p:notesSz cx="6858000" cy="9144000"/>
  <p:defaultTextStyle>
    <a:defPPr>
      <a:defRPr lang="en-US"/>
    </a:defPPr>
    <a:lvl1pPr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1pPr>
    <a:lvl2pPr marL="454021"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2pPr>
    <a:lvl3pPr marL="911216"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3pPr>
    <a:lvl4pPr marL="1368412"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4pPr>
    <a:lvl5pPr marL="1825607"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5pPr>
    <a:lvl6pPr marL="2285977"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6pPr>
    <a:lvl7pPr marL="2743173"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7pPr>
    <a:lvl8pPr marL="3200368"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8pPr>
    <a:lvl9pPr marL="3657563"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272" autoAdjust="0"/>
    <p:restoredTop sz="90929"/>
  </p:normalViewPr>
  <p:slideViewPr>
    <p:cSldViewPr>
      <p:cViewPr varScale="1">
        <p:scale>
          <a:sx n="83" d="100"/>
          <a:sy n="83" d="100"/>
        </p:scale>
        <p:origin x="-210" y="-132"/>
      </p:cViewPr>
      <p:guideLst>
        <p:guide orient="horz" pos="2400"/>
        <p:guide pos="32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11/7/2009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its202_forte.pptx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1ECA74-26C0-42FC-9E15-7EC9685EB627}" type="slidenum">
              <a:rPr lang="en-GB" sz="1400" smtClean="0"/>
              <a:pPr/>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p:cNvSpPr>
          <p:nvPr>
            <p:ph type="hdr" sz="quarter"/>
          </p:nvPr>
        </p:nvSpPr>
        <p:spPr bwMode="auto">
          <a:xfrm>
            <a:off x="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55299" name="Rectangle 3"/>
          <p:cNvSpPr>
            <a:spLocks noGrp="1"/>
          </p:cNvSpPr>
          <p:nvPr>
            <p:ph type="dt" idx="1"/>
          </p:nvPr>
        </p:nvSpPr>
        <p:spPr bwMode="auto">
          <a:xfrm>
            <a:off x="388620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5301" name="Rectangle 5"/>
          <p:cNvSpPr>
            <a:spLocks noGrp="1"/>
          </p:cNvSpPr>
          <p:nvPr>
            <p:ph type="body" sz="quarter" idx="3"/>
          </p:nvPr>
        </p:nvSpPr>
        <p:spPr bwMode="auto">
          <a:xfrm>
            <a:off x="914400" y="4343400"/>
            <a:ext cx="5029200" cy="41148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p:cNvSpPr>
          <p:nvPr>
            <p:ph type="ftr" sz="quarter" idx="4"/>
          </p:nvPr>
        </p:nvSpPr>
        <p:spPr bwMode="auto">
          <a:xfrm>
            <a:off x="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55303" name="Rectangle 7"/>
          <p:cNvSpPr>
            <a:spLocks noGrp="1"/>
          </p:cNvSpPr>
          <p:nvPr>
            <p:ph type="sldNum" sz="quarter" idx="5"/>
          </p:nvPr>
        </p:nvSpPr>
        <p:spPr bwMode="auto">
          <a:xfrm>
            <a:off x="388620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A54C694-995F-4285-BB19-700A08DB7AB0}" type="slidenum">
              <a:rPr lang="en-US"/>
              <a:pPr>
                <a:defRPr/>
              </a:pPr>
              <a:t>‹#›</a:t>
            </a:fld>
            <a:endParaRPr lang="en-US"/>
          </a:p>
        </p:txBody>
      </p:sp>
    </p:spTree>
    <p:extLst>
      <p:ext uri="{BB962C8B-B14F-4D97-AF65-F5344CB8AC3E}">
        <p14:creationId xmlns="" xmlns:p14="http://schemas.microsoft.com/office/powerpoint/2007/7/12/main" val="317324946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pitchFamily="80" charset="0"/>
        <a:ea typeface="+mn-ea"/>
        <a:cs typeface="+mn-cs"/>
      </a:defRPr>
    </a:lvl1pPr>
    <a:lvl2pPr marL="454021" algn="l" rtl="0" eaLnBrk="0" fontAlgn="base" hangingPunct="0">
      <a:spcBef>
        <a:spcPct val="0"/>
      </a:spcBef>
      <a:spcAft>
        <a:spcPct val="0"/>
      </a:spcAft>
      <a:defRPr sz="1200" kern="1200">
        <a:solidFill>
          <a:schemeClr val="tx1"/>
        </a:solidFill>
        <a:latin typeface="Gill Sans" pitchFamily="80" charset="0"/>
        <a:ea typeface="+mn-ea"/>
        <a:cs typeface="+mn-cs"/>
      </a:defRPr>
    </a:lvl2pPr>
    <a:lvl3pPr marL="911216" algn="l" rtl="0" eaLnBrk="0" fontAlgn="base" hangingPunct="0">
      <a:spcBef>
        <a:spcPct val="0"/>
      </a:spcBef>
      <a:spcAft>
        <a:spcPct val="0"/>
      </a:spcAft>
      <a:defRPr sz="1200" kern="1200">
        <a:solidFill>
          <a:schemeClr val="tx1"/>
        </a:solidFill>
        <a:latin typeface="Gill Sans" pitchFamily="80" charset="0"/>
        <a:ea typeface="+mn-ea"/>
        <a:cs typeface="+mn-cs"/>
      </a:defRPr>
    </a:lvl3pPr>
    <a:lvl4pPr marL="1368412" algn="l" rtl="0" eaLnBrk="0" fontAlgn="base" hangingPunct="0">
      <a:spcBef>
        <a:spcPct val="0"/>
      </a:spcBef>
      <a:spcAft>
        <a:spcPct val="0"/>
      </a:spcAft>
      <a:defRPr sz="1200" kern="1200">
        <a:solidFill>
          <a:schemeClr val="tx1"/>
        </a:solidFill>
        <a:latin typeface="Gill Sans" pitchFamily="80" charset="0"/>
        <a:ea typeface="+mn-ea"/>
        <a:cs typeface="+mn-cs"/>
      </a:defRPr>
    </a:lvl4pPr>
    <a:lvl5pPr marL="1825607" algn="l" rtl="0" eaLnBrk="0" fontAlgn="base" hangingPunct="0">
      <a:spcBef>
        <a:spcPct val="0"/>
      </a:spcBef>
      <a:spcAft>
        <a:spcPct val="0"/>
      </a:spcAft>
      <a:defRPr sz="1200" kern="1200">
        <a:solidFill>
          <a:schemeClr val="tx1"/>
        </a:solidFill>
        <a:latin typeface="Gill Sans" pitchFamily="80" charset="0"/>
        <a:ea typeface="+mn-ea"/>
        <a:cs typeface="+mn-cs"/>
      </a:defRPr>
    </a:lvl5pPr>
    <a:lvl6pPr marL="2285932" algn="l" defTabSz="914373" rtl="0" eaLnBrk="1" latinLnBrk="0" hangingPunct="1">
      <a:defRPr sz="1200" kern="1200">
        <a:solidFill>
          <a:schemeClr val="tx1"/>
        </a:solidFill>
        <a:latin typeface="+mn-lt"/>
        <a:ea typeface="+mn-ea"/>
        <a:cs typeface="+mn-cs"/>
      </a:defRPr>
    </a:lvl6pPr>
    <a:lvl7pPr marL="2743118" algn="l" defTabSz="914373" rtl="0" eaLnBrk="1" latinLnBrk="0" hangingPunct="1">
      <a:defRPr sz="1200" kern="1200">
        <a:solidFill>
          <a:schemeClr val="tx1"/>
        </a:solidFill>
        <a:latin typeface="+mn-lt"/>
        <a:ea typeface="+mn-ea"/>
        <a:cs typeface="+mn-cs"/>
      </a:defRPr>
    </a:lvl7pPr>
    <a:lvl8pPr marL="3200304" algn="l" defTabSz="914373" rtl="0" eaLnBrk="1" latinLnBrk="0" hangingPunct="1">
      <a:defRPr sz="1200" kern="1200">
        <a:solidFill>
          <a:schemeClr val="tx1"/>
        </a:solidFill>
        <a:latin typeface="+mn-lt"/>
        <a:ea typeface="+mn-ea"/>
        <a:cs typeface="+mn-cs"/>
      </a:defRPr>
    </a:lvl8pPr>
    <a:lvl9pPr marL="3657490" algn="l" defTabSz="91437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p:cNvSpPr>
          <p:nvPr>
            <p:ph type="sldNum" sz="quarter" idx="5"/>
          </p:nvPr>
        </p:nvSpPr>
        <p:spPr>
          <a:noFill/>
        </p:spPr>
        <p:txBody>
          <a:bodyPr/>
          <a:lstStyle/>
          <a:p>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p:cNvSpPr>
          <p:nvPr>
            <p:ph type="sldNum" sz="quarter" idx="5"/>
          </p:nvPr>
        </p:nvSpPr>
        <p:spPr>
          <a:noFill/>
        </p:spPr>
        <p:txBody>
          <a:bodyPr/>
          <a:lstStyle/>
          <a:p>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p:cNvSpPr>
          <p:nvPr>
            <p:ph type="sldNum" sz="quarter" idx="5"/>
          </p:nvPr>
        </p:nvSpPr>
        <p:spPr>
          <a:noFill/>
        </p:spPr>
        <p:txBody>
          <a:bodyPr/>
          <a:lstStyle/>
          <a:p>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p:cNvSpPr>
          <p:nvPr>
            <p:ph type="sldNum" sz="quarter" idx="5"/>
          </p:nvPr>
        </p:nvSpPr>
        <p:spPr>
          <a:noFill/>
        </p:spPr>
        <p:txBody>
          <a:bodyPr/>
          <a:lstStyle/>
          <a:p>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p:cNvSpPr>
          <p:nvPr>
            <p:ph type="sldNum" sz="quarter" idx="5"/>
          </p:nvPr>
        </p:nvSpPr>
        <p:spPr>
          <a:noFill/>
        </p:spPr>
        <p:txBody>
          <a:bodyPr/>
          <a:lstStyle/>
          <a:p>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p:cNvSpPr>
          <p:nvPr>
            <p:ph type="sldNum" sz="quarter" idx="5"/>
          </p:nvPr>
        </p:nvSpPr>
        <p:spPr>
          <a:noFill/>
        </p:spPr>
        <p:txBody>
          <a:bodyPr/>
          <a:lstStyle/>
          <a:p>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p:cNvSpPr>
          <p:nvPr>
            <p:ph type="sldNum" sz="quarter" idx="5"/>
          </p:nvPr>
        </p:nvSpPr>
        <p:spPr>
          <a:noFill/>
        </p:spPr>
        <p:txBody>
          <a:bodyPr/>
          <a:lstStyle/>
          <a:p>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p:cNvSpPr>
          <p:nvPr>
            <p:ph type="sldNum" sz="quarter" idx="5"/>
          </p:nvPr>
        </p:nvSpPr>
        <p:spPr>
          <a:noFill/>
        </p:spPr>
        <p:txBody>
          <a:bodyPr/>
          <a:lstStyle/>
          <a:p>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p:cNvSpPr>
          <p:nvPr>
            <p:ph type="sldNum" sz="quarter" idx="5"/>
          </p:nvPr>
        </p:nvSpPr>
        <p:spPr>
          <a:noFill/>
        </p:spPr>
        <p:txBody>
          <a:bodyPr/>
          <a:lstStyle/>
          <a:p>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p:cNvSpPr>
          <p:nvPr>
            <p:ph type="sldNum" sz="quarter" idx="5"/>
          </p:nvPr>
        </p:nvSpPr>
        <p:spPr>
          <a:noFill/>
        </p:spPr>
        <p:txBody>
          <a:bodyPr/>
          <a:lstStyle/>
          <a:p>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p:cNvSpPr>
          <p:nvPr>
            <p:ph type="sldNum" sz="quarter" idx="5"/>
          </p:nvPr>
        </p:nvSpPr>
        <p:spPr>
          <a:noFill/>
        </p:spPr>
        <p:txBody>
          <a:bodyPr/>
          <a:lstStyle/>
          <a:p>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p:cNvSpPr>
          <p:nvPr>
            <p:ph type="body" idx="1"/>
          </p:nvPr>
        </p:nvSpPr>
        <p:spPr>
          <a:noFill/>
          <a:ln w="9525"/>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p:cNvSpPr>
          <p:nvPr>
            <p:ph type="sldNum" sz="quarter" idx="5"/>
          </p:nvPr>
        </p:nvSpPr>
        <p:spPr>
          <a:noFill/>
        </p:spPr>
        <p:txBody>
          <a:bodyPr/>
          <a:lstStyle/>
          <a:p>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p:cNvSpPr>
          <p:nvPr>
            <p:ph type="sldNum" sz="quarter" idx="5"/>
          </p:nvPr>
        </p:nvSpPr>
        <p:spPr>
          <a:noFill/>
        </p:spPr>
        <p:txBody>
          <a:bodyPr/>
          <a:lstStyle/>
          <a:p>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p:cNvSpPr>
          <p:nvPr>
            <p:ph type="sldNum" sz="quarter" idx="5"/>
          </p:nvPr>
        </p:nvSpPr>
        <p:spPr>
          <a:noFill/>
        </p:spPr>
        <p:txBody>
          <a:bodyPr/>
          <a:lstStyle/>
          <a:p>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p:cNvSpPr>
          <p:nvPr>
            <p:ph type="sldNum" sz="quarter" idx="5"/>
          </p:nvPr>
        </p:nvSpPr>
        <p:spPr>
          <a:noFill/>
        </p:spPr>
        <p:txBody>
          <a:bodyPr/>
          <a:lstStyle/>
          <a:p>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p:cNvSpPr>
          <p:nvPr>
            <p:ph type="sldNum" sz="quarter" idx="5"/>
          </p:nvPr>
        </p:nvSpPr>
        <p:spPr>
          <a:noFill/>
        </p:spPr>
        <p:txBody>
          <a:bodyPr/>
          <a:lstStyle/>
          <a:p>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p:cNvSpPr>
          <p:nvPr>
            <p:ph type="sldNum" sz="quarter" idx="5"/>
          </p:nvPr>
        </p:nvSpPr>
        <p:spPr>
          <a:noFill/>
        </p:spPr>
        <p:txBody>
          <a:bodyPr/>
          <a:lstStyle/>
          <a:p>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0"/>
          <p:cNvSpPr>
            <a:spLocks noGrp="1" noChangeArrowheads="1"/>
          </p:cNvSpPr>
          <p:nvPr>
            <p:ph type="sldNum" sz="quarter" idx="5"/>
          </p:nvPr>
        </p:nvSpPr>
        <p:spPr>
          <a:noFill/>
        </p:spPr>
        <p:txBody>
          <a:bodyPr/>
          <a:lstStyle/>
          <a:p>
            <a:endParaRPr lang="en-GB" smtClean="0"/>
          </a:p>
        </p:txBody>
      </p:sp>
      <p:sp>
        <p:nvSpPr>
          <p:cNvPr id="28675" name="Text Box 1"/>
          <p:cNvSpPr txBox="1">
            <a:spLocks noChangeArrowheads="1"/>
          </p:cNvSpPr>
          <p:nvPr/>
        </p:nvSpPr>
        <p:spPr bwMode="auto">
          <a:xfrm>
            <a:off x="3884613" y="8860058"/>
            <a:ext cx="2968625" cy="279180"/>
          </a:xfrm>
          <a:prstGeom prst="rect">
            <a:avLst/>
          </a:prstGeom>
          <a:noFill/>
          <a:ln w="9525">
            <a:noFill/>
            <a:round/>
            <a:headEnd/>
            <a:tailEnd/>
          </a:ln>
        </p:spPr>
        <p:txBody>
          <a:bodyPr lIns="90000" tIns="46800" rIns="90000" bIns="46800" anchor="b">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6" name="Text Box 2"/>
          <p:cNvSpPr txBox="1">
            <a:spLocks noChangeArrowheads="1"/>
          </p:cNvSpPr>
          <p:nvPr/>
        </p:nvSpPr>
        <p:spPr bwMode="auto">
          <a:xfrm>
            <a:off x="0" y="8863013"/>
            <a:ext cx="2968625" cy="276225"/>
          </a:xfrm>
          <a:prstGeom prst="rect">
            <a:avLst/>
          </a:prstGeom>
          <a:noFill/>
          <a:ln w="9525">
            <a:noFill/>
            <a:round/>
            <a:headEnd/>
            <a:tailEnd/>
          </a:ln>
        </p:spPr>
        <p:txBody>
          <a:bodyPr lIns="90000" tIns="46800" rIns="90000" bIns="46800" anchor="b">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7" name="Text Box 3"/>
          <p:cNvSpPr txBox="1">
            <a:spLocks noChangeArrowheads="1"/>
          </p:cNvSpPr>
          <p:nvPr/>
        </p:nvSpPr>
        <p:spPr bwMode="auto">
          <a:xfrm>
            <a:off x="0" y="0"/>
            <a:ext cx="2968625" cy="276225"/>
          </a:xfrm>
          <a:prstGeom prst="rect">
            <a:avLst/>
          </a:prstGeom>
          <a:noFill/>
          <a:ln w="9525">
            <a:noFill/>
            <a:round/>
            <a:headEnd/>
            <a:tailEnd/>
          </a:ln>
        </p:spPr>
        <p:txBody>
          <a:bodyPr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8" name="Text Box 4"/>
          <p:cNvSpPr txBox="1">
            <a:spLocks noChangeArrowheads="1"/>
          </p:cNvSpPr>
          <p:nvPr/>
        </p:nvSpPr>
        <p:spPr bwMode="auto">
          <a:xfrm>
            <a:off x="3884613" y="0"/>
            <a:ext cx="2968625" cy="276225"/>
          </a:xfrm>
          <a:prstGeom prst="rect">
            <a:avLst/>
          </a:prstGeom>
          <a:noFill/>
          <a:ln w="9525">
            <a:noFill/>
            <a:round/>
            <a:headEnd/>
            <a:tailEnd/>
          </a:ln>
        </p:spPr>
        <p:txBody>
          <a:bodyPr lIns="90000" tIns="46800" rIns="90000" bIns="46800">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9" name="Text Box 5"/>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680" name="Text Box 6"/>
          <p:cNvSpPr>
            <a:spLocks noGrp="1" noChangeArrowheads="1"/>
          </p:cNvSpPr>
          <p:nvPr>
            <p:ph type="body"/>
          </p:nvPr>
        </p:nvSpPr>
        <p:spPr>
          <a:xfrm>
            <a:off x="685800" y="4343400"/>
            <a:ext cx="5486400" cy="279180"/>
          </a:xfrm>
          <a:noFill/>
          <a:ln/>
        </p:spPr>
        <p:txBody>
          <a:bodyPr lIns="90000" tIns="46800" rIns="90000" bIns="46800">
            <a:spAutoFit/>
          </a:bodyP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mtClean="0">
              <a:ea typeface="Arial Unicode MS" pitchFamily="34" charset="-128"/>
              <a:cs typeface="Arial Unicode MS"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p:cNvSpPr>
          <p:nvPr>
            <p:ph type="sldNum" sz="quarter" idx="5"/>
          </p:nvPr>
        </p:nvSpPr>
        <p:spPr>
          <a:noFill/>
        </p:spPr>
        <p:txBody>
          <a:bodyPr/>
          <a:lstStyle/>
          <a:p>
            <a:endParaRPr lang="en-US" smtClean="0"/>
          </a:p>
        </p:txBody>
      </p:sp>
      <p:sp>
        <p:nvSpPr>
          <p:cNvPr id="53251" name="Rectangle 1"/>
          <p:cNvSpPr>
            <a:spLocks noGrp="1" noRot="1" noChangeAspect="1" noChangeArrowheads="1" noTextEdit="1"/>
          </p:cNvSpPr>
          <p:nvPr>
            <p:ph type="sldImg"/>
          </p:nvPr>
        </p:nvSpPr>
        <p:spPr>
          <a:solidFill>
            <a:srgbClr val="FFFFFF"/>
          </a:solidFill>
          <a:ln/>
        </p:spPr>
      </p:sp>
      <p:sp>
        <p:nvSpPr>
          <p:cNvPr id="53252" name="Rectangle 2"/>
          <p:cNvSpPr>
            <a:spLocks noGrp="1" noChangeArrowheads="1"/>
          </p:cNvSpPr>
          <p:nvPr>
            <p:ph type="body" idx="1"/>
          </p:nvPr>
        </p:nvSpPr>
        <p:spPr>
          <a:xfrm>
            <a:off x="685800" y="4343400"/>
            <a:ext cx="5486400" cy="4114800"/>
          </a:xfrm>
          <a:noFill/>
          <a:ln w="9525"/>
        </p:spPr>
        <p:txBody>
          <a:bodyPr/>
          <a:lstStyle/>
          <a:p>
            <a:pPr eaLnBrk="1" hangingPunct="1"/>
            <a:endParaRPr lang="en-US" sz="1600" smtClean="0">
              <a:latin typeface="Lucida Grande" pitchFamily="80" charset="0"/>
              <a:ea typeface="Lucida Grande" pitchFamily="80" charset="0"/>
              <a:cs typeface="Lucida Grande" pitchFamily="80" charset="0"/>
              <a:sym typeface="Lucida Grande" pitchFamily="80"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p:cNvSpPr>
          <p:nvPr>
            <p:ph type="sldNum" sz="quarter" idx="5"/>
          </p:nvPr>
        </p:nvSpPr>
        <p:spPr>
          <a:noFill/>
        </p:spPr>
        <p:txBody>
          <a:bodyPr/>
          <a:lstStyle/>
          <a:p>
            <a:endParaRPr lang="en-US" smtClean="0"/>
          </a:p>
        </p:txBody>
      </p:sp>
      <p:sp>
        <p:nvSpPr>
          <p:cNvPr id="54275" name="Rectangle 1026"/>
          <p:cNvSpPr>
            <a:spLocks noGrp="1" noRot="1" noChangeAspect="1" noChangeArrowheads="1" noTextEdit="1"/>
          </p:cNvSpPr>
          <p:nvPr>
            <p:ph type="sldImg"/>
          </p:nvPr>
        </p:nvSpPr>
        <p:spPr>
          <a:ln/>
        </p:spPr>
      </p:sp>
      <p:sp>
        <p:nvSpPr>
          <p:cNvPr id="54276" name="Rectangle 1027"/>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p:cNvSpPr>
          <p:nvPr>
            <p:ph type="sldNum" sz="quarter" idx="5"/>
          </p:nvPr>
        </p:nvSpPr>
        <p:spPr>
          <a:noFill/>
        </p:spPr>
        <p:txBody>
          <a:bodyPr/>
          <a:lstStyle/>
          <a:p>
            <a:endParaRPr lang="en-US" smtClean="0"/>
          </a:p>
        </p:txBody>
      </p:sp>
      <p:sp>
        <p:nvSpPr>
          <p:cNvPr id="58371" name="Rectangle 1026"/>
          <p:cNvSpPr>
            <a:spLocks noGrp="1" noRot="1" noChangeAspect="1" noChangeArrowheads="1" noTextEdit="1"/>
          </p:cNvSpPr>
          <p:nvPr>
            <p:ph type="sldImg"/>
          </p:nvPr>
        </p:nvSpPr>
        <p:spPr>
          <a:ln/>
        </p:spPr>
      </p:sp>
      <p:sp>
        <p:nvSpPr>
          <p:cNvPr id="58372" name="Rectangle 1027"/>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p:cNvSpPr>
          <p:nvPr>
            <p:ph type="sldNum" sz="quarter" idx="5"/>
          </p:nvPr>
        </p:nvSpPr>
        <p:spPr>
          <a:noFill/>
        </p:spPr>
        <p:txBody>
          <a:bodyPr/>
          <a:lstStyle/>
          <a:p>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544724" y="4365944"/>
            <a:ext cx="8802124" cy="1486217"/>
          </a:xfrm>
        </p:spPr>
        <p:txBody>
          <a:bodyPr>
            <a:noAutofit/>
          </a:bodyPr>
          <a:lstStyle>
            <a:lvl1pPr algn="l" defTabSz="1015949" rtl="0" eaLnBrk="1" latinLnBrk="0" hangingPunct="1">
              <a:lnSpc>
                <a:spcPct val="90000"/>
              </a:lnSpc>
              <a:spcBef>
                <a:spcPct val="0"/>
              </a:spcBef>
              <a:buNone/>
              <a:defRPr lang="en-US" sz="6700" b="1" kern="1200" cap="none" spc="-167"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972468" y="5935317"/>
            <a:ext cx="4236048" cy="512961"/>
          </a:xfrm>
        </p:spPr>
        <p:txBody>
          <a:bodyPr>
            <a:noAutofit/>
          </a:bodyPr>
          <a:lstStyle>
            <a:lvl1pPr marL="0" indent="0" algn="l">
              <a:lnSpc>
                <a:spcPct val="90000"/>
              </a:lnSpc>
              <a:spcBef>
                <a:spcPts val="0"/>
              </a:spcBef>
              <a:buNone/>
              <a:defRPr sz="2700">
                <a:solidFill>
                  <a:schemeClr val="tx1"/>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23334" y="1568392"/>
            <a:ext cx="9313333" cy="2445113"/>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marL="0" marR="0" indent="0" defTabSz="1015949" rtl="0" eaLnBrk="1" fontAlgn="auto" latinLnBrk="0" hangingPunct="1">
              <a:lnSpc>
                <a:spcPct val="90000"/>
              </a:lnSpc>
              <a:spcBef>
                <a:spcPct val="0"/>
              </a:spcBef>
              <a:spcAft>
                <a:spcPts val="0"/>
              </a:spcAft>
              <a:tabLst/>
              <a:defRPr baseline="0">
                <a:latin typeface="+mj-lt"/>
              </a:defRPr>
            </a:lvl1pPr>
          </a:lstStyle>
          <a:p>
            <a:pPr marL="0" marR="0" lvl="0" indent="0" defTabSz="1015949" rtl="0" eaLnBrk="1" fontAlgn="auto" latinLnBrk="0" hangingPunct="1">
              <a:lnSpc>
                <a:spcPct val="90000"/>
              </a:lnSpc>
              <a:spcBef>
                <a:spcPct val="0"/>
              </a:spcBef>
              <a:spcAft>
                <a:spcPts val="0"/>
              </a:spcAft>
              <a:tabLst/>
              <a:defRPr/>
            </a:pPr>
            <a:r>
              <a:rPr kumimoji="0" lang="en-US" sz="5300" b="0" i="0" u="none" strike="noStrike" kern="1200" cap="none" spc="-111"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5300" b="0" i="0" u="none" strike="noStrike" kern="1200" cap="none" spc="-111"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423333" y="1571622"/>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423333" y="260824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423333" y="3644870"/>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423333" y="468149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423333" y="1571623"/>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423333" y="2608247"/>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423333" y="3644871"/>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423333" y="4681496"/>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10738" y="1573392"/>
            <a:ext cx="8535459" cy="1692772"/>
          </a:xfrm>
        </p:spPr>
        <p:txBody>
          <a:bodyPr anchor="ctr">
            <a:noAutofit/>
          </a:bodyPr>
          <a:lstStyle>
            <a:lvl1pPr>
              <a:lnSpc>
                <a:spcPct val="90000"/>
              </a:lnSpc>
              <a:defRPr sz="53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810738" y="4064003"/>
            <a:ext cx="8535459" cy="512961"/>
          </a:xfrm>
        </p:spPr>
        <p:txBody>
          <a:bodyPr>
            <a:noAutofit/>
          </a:bodyPr>
          <a:lstStyle>
            <a:lvl1pPr marL="0" indent="0" algn="l">
              <a:lnSpc>
                <a:spcPct val="90000"/>
              </a:lnSpc>
              <a:spcBef>
                <a:spcPts val="0"/>
              </a:spcBef>
              <a:buNone/>
              <a:defRPr>
                <a:solidFill>
                  <a:schemeClr val="tx1">
                    <a:tint val="75000"/>
                  </a:schemeClr>
                </a:solidFill>
              </a:defRPr>
            </a:lvl1pPr>
            <a:lvl2pPr marL="507970" indent="0" algn="ctr">
              <a:buNone/>
              <a:defRPr>
                <a:solidFill>
                  <a:schemeClr val="tx1">
                    <a:tint val="75000"/>
                  </a:schemeClr>
                </a:solidFill>
              </a:defRPr>
            </a:lvl2pPr>
            <a:lvl3pPr marL="1015939" indent="0" algn="ctr">
              <a:buNone/>
              <a:defRPr>
                <a:solidFill>
                  <a:schemeClr val="tx1">
                    <a:tint val="75000"/>
                  </a:schemeClr>
                </a:solidFill>
              </a:defRPr>
            </a:lvl3pPr>
            <a:lvl4pPr marL="1523909" indent="0" algn="ctr">
              <a:buNone/>
              <a:defRPr>
                <a:solidFill>
                  <a:schemeClr val="tx1">
                    <a:tint val="75000"/>
                  </a:schemeClr>
                </a:solidFill>
              </a:defRPr>
            </a:lvl4pPr>
            <a:lvl5pPr marL="2031879" indent="0" algn="ctr">
              <a:buNone/>
              <a:defRPr>
                <a:solidFill>
                  <a:schemeClr val="tx1">
                    <a:tint val="75000"/>
                  </a:schemeClr>
                </a:solidFill>
              </a:defRPr>
            </a:lvl5pPr>
            <a:lvl6pPr marL="2539848" indent="0" algn="ctr">
              <a:buNone/>
              <a:defRPr>
                <a:solidFill>
                  <a:schemeClr val="tx1">
                    <a:tint val="75000"/>
                  </a:schemeClr>
                </a:solidFill>
              </a:defRPr>
            </a:lvl6pPr>
            <a:lvl7pPr marL="3047816" indent="0" algn="ctr">
              <a:buNone/>
              <a:defRPr>
                <a:solidFill>
                  <a:schemeClr val="tx1">
                    <a:tint val="75000"/>
                  </a:schemeClr>
                </a:solidFill>
              </a:defRPr>
            </a:lvl7pPr>
            <a:lvl8pPr marL="3555787" indent="0" algn="ctr">
              <a:buNone/>
              <a:defRPr>
                <a:solidFill>
                  <a:schemeClr val="tx1">
                    <a:tint val="75000"/>
                  </a:schemeClr>
                </a:solidFill>
              </a:defRPr>
            </a:lvl8pPr>
            <a:lvl9pPr marL="4063756"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hasCustomPrompt="1"/>
          </p:nvPr>
        </p:nvSpPr>
        <p:spPr>
          <a:xfrm>
            <a:off x="811390" y="254002"/>
            <a:ext cx="4268611" cy="307777"/>
          </a:xfrm>
        </p:spPr>
        <p:txBody>
          <a:bodyPr/>
          <a:lstStyle>
            <a:lvl1pPr>
              <a:buFont typeface="Arial" pitchFamily="34" charset="0"/>
              <a:buNone/>
              <a:defRPr sz="2200"/>
            </a:lvl1pPr>
          </a:lstStyle>
          <a:p>
            <a:pPr lvl="0"/>
            <a:r>
              <a:rPr lang="en-US" dirty="0" smtClean="0"/>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811389" y="5547114"/>
            <a:ext cx="8501383" cy="836469"/>
          </a:xfrm>
        </p:spPr>
        <p:txBody>
          <a:bodyPr vert="horz" wrap="square" lIns="0" tIns="0" rIns="0" bIns="0" rtlCol="0" anchor="t">
            <a:noAutofit/>
          </a:bodyPr>
          <a:lstStyle>
            <a:lvl1pPr algn="l" defTabSz="1015949" rtl="0" eaLnBrk="1" latinLnBrk="0" hangingPunct="1">
              <a:lnSpc>
                <a:spcPct val="90000"/>
              </a:lnSpc>
              <a:spcBef>
                <a:spcPct val="0"/>
              </a:spcBef>
              <a:buNone/>
              <a:defRPr lang="en-US" sz="4400" b="0" kern="1200" cap="none" spc="-167"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811388" y="6384740"/>
            <a:ext cx="7559121" cy="512961"/>
          </a:xfrm>
        </p:spPr>
        <p:txBody>
          <a:bodyPr>
            <a:noAutofit/>
          </a:bodyPr>
          <a:lstStyle>
            <a:lvl1pPr marL="0" indent="0" algn="l">
              <a:lnSpc>
                <a:spcPct val="90000"/>
              </a:lnSpc>
              <a:spcBef>
                <a:spcPts val="0"/>
              </a:spcBef>
              <a:buNone/>
              <a:defRPr sz="2200">
                <a:solidFill>
                  <a:schemeClr val="tx1">
                    <a:tint val="75000"/>
                  </a:schemeClr>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67548" y="4237153"/>
            <a:ext cx="8535459" cy="1177694"/>
          </a:xfrm>
        </p:spPr>
        <p:txBody>
          <a:bodyPr anchor="t" anchorCtr="0">
            <a:noAutofit/>
          </a:bodyPr>
          <a:lstStyle>
            <a:lvl1pPr marL="0" indent="0" algn="l">
              <a:buFont typeface="Arial" pitchFamily="34" charset="0"/>
              <a:buNone/>
              <a:defRPr kumimoji="0" lang="en-US" sz="8900" b="1" i="0" u="none" strike="noStrike" kern="1200" cap="none" spc="-622"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423334" y="1568391"/>
            <a:ext cx="9313333" cy="2456513"/>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23334" y="1569860"/>
            <a:ext cx="9313333" cy="5068006"/>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23333" y="1568392"/>
            <a:ext cx="4572000" cy="2366460"/>
          </a:xfrm>
        </p:spPr>
        <p:txBody>
          <a:bodyPr/>
          <a:lstStyle>
            <a:lvl1pPr marL="377747" indent="-377747">
              <a:lnSpc>
                <a:spcPct val="90000"/>
              </a:lnSpc>
              <a:defRPr sz="3100"/>
            </a:lvl1pPr>
            <a:lvl2pPr marL="748146" indent="-361579">
              <a:lnSpc>
                <a:spcPct val="90000"/>
              </a:lnSpc>
              <a:defRPr sz="2700"/>
            </a:lvl2pPr>
            <a:lvl3pPr marL="1059751" indent="-320423">
              <a:lnSpc>
                <a:spcPct val="90000"/>
              </a:lnSpc>
              <a:defRPr sz="2200"/>
            </a:lvl3pPr>
            <a:lvl4pPr marL="1364006" indent="-304256">
              <a:lnSpc>
                <a:spcPct val="90000"/>
              </a:lnSpc>
              <a:defRPr sz="2000"/>
            </a:lvl4pPr>
            <a:lvl5pPr marL="1684430" indent="-311605">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64667" y="1568392"/>
            <a:ext cx="4572000" cy="2366460"/>
          </a:xfrm>
        </p:spPr>
        <p:txBody>
          <a:bodyPr/>
          <a:lstStyle>
            <a:lvl1pPr marL="386567" indent="-386567">
              <a:lnSpc>
                <a:spcPct val="90000"/>
              </a:lnSpc>
              <a:defRPr sz="3100"/>
            </a:lvl1pPr>
            <a:lvl2pPr marL="748146" indent="-377747">
              <a:lnSpc>
                <a:spcPct val="90000"/>
              </a:lnSpc>
              <a:defRPr sz="2700"/>
            </a:lvl2pPr>
            <a:lvl3pPr marL="1068569" indent="-336592">
              <a:lnSpc>
                <a:spcPct val="90000"/>
              </a:lnSpc>
              <a:defRPr sz="2200"/>
            </a:lvl3pPr>
            <a:lvl4pPr marL="1364006" indent="-295437">
              <a:lnSpc>
                <a:spcPct val="90000"/>
              </a:lnSpc>
              <a:defRPr sz="2000"/>
            </a:lvl4pPr>
            <a:lvl5pPr marL="1684430" indent="-304256">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3333" y="1568392"/>
            <a:ext cx="4572000"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423332" y="2416528"/>
            <a:ext cx="4572000" cy="1708160"/>
          </a:xfrm>
        </p:spPr>
        <p:txBody>
          <a:bodyPr/>
          <a:lstStyle>
            <a:lvl1pPr marL="313075" indent="-313075">
              <a:defRPr sz="2600"/>
            </a:lvl1pPr>
            <a:lvl2pPr marL="624680" indent="-295437">
              <a:defRPr sz="2200"/>
            </a:lvl2pPr>
            <a:lvl3pPr marL="903949" indent="-270450">
              <a:defRPr sz="2000"/>
            </a:lvl3pPr>
            <a:lvl4pPr marL="1167048" indent="-254282">
              <a:defRPr sz="1900"/>
            </a:lvl4pPr>
            <a:lvl5pPr marL="1421330" indent="-229294">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2201" y="1568392"/>
            <a:ext cx="4574466"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61140" y="2416528"/>
            <a:ext cx="4575527" cy="1708160"/>
          </a:xfrm>
        </p:spPr>
        <p:txBody>
          <a:bodyPr/>
          <a:lstStyle>
            <a:lvl1pPr marL="329242" indent="-329242">
              <a:defRPr sz="2600"/>
            </a:lvl1pPr>
            <a:lvl2pPr marL="633499" indent="-304256">
              <a:defRPr sz="2200"/>
            </a:lvl2pPr>
            <a:lvl3pPr marL="912768" indent="-271920">
              <a:defRPr sz="2000"/>
            </a:lvl3pPr>
            <a:lvl4pPr marL="1167048" indent="-263101">
              <a:defRPr sz="1900"/>
            </a:lvl4pPr>
            <a:lvl5pPr marL="1421330" indent="-245463">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3334" y="255765"/>
            <a:ext cx="9313333" cy="7386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23334" y="1569862"/>
            <a:ext cx="9313332" cy="237329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5" r:id="rId11"/>
    <p:sldLayoutId id="2147483936" r:id="rId12"/>
    <p:sldLayoutId id="2147483937" r:id="rId13"/>
  </p:sldLayoutIdLst>
  <p:transition>
    <p:fade/>
  </p:transition>
  <p:txStyles>
    <p:titleStyle>
      <a:lvl1pPr algn="l" defTabSz="1015949" rtl="0" eaLnBrk="1" latinLnBrk="0" hangingPunct="1">
        <a:lnSpc>
          <a:spcPct val="90000"/>
        </a:lnSpc>
        <a:spcBef>
          <a:spcPct val="0"/>
        </a:spcBef>
        <a:buNone/>
        <a:defRPr lang="en-US" sz="5300" b="0" kern="1200" cap="none" spc="-167" dirty="0" smtClean="0">
          <a:ln w="3175">
            <a:noFill/>
          </a:ln>
          <a:solidFill>
            <a:srgbClr val="CCFFCC"/>
          </a:solidFill>
          <a:effectLst/>
          <a:latin typeface="+mj-lt"/>
          <a:ea typeface="+mn-ea"/>
          <a:cs typeface="Arial" charset="0"/>
        </a:defRPr>
      </a:lvl1pPr>
    </p:titleStyle>
    <p:bodyStyle>
      <a:lvl1pPr marL="440968" indent="-440968" algn="l" defTabSz="1015949" rtl="0" eaLnBrk="1" latinLnBrk="0" hangingPunct="1">
        <a:lnSpc>
          <a:spcPct val="90000"/>
        </a:lnSpc>
        <a:spcBef>
          <a:spcPct val="20000"/>
        </a:spcBef>
        <a:buFontTx/>
        <a:buBlip>
          <a:blip r:embed="rId16"/>
        </a:buBlip>
        <a:defRPr sz="3600" kern="1200">
          <a:solidFill>
            <a:srgbClr val="99CC99"/>
          </a:solidFill>
          <a:latin typeface="+mn-lt"/>
          <a:ea typeface="+mn-ea"/>
          <a:cs typeface="+mn-cs"/>
        </a:defRPr>
      </a:lvl1pPr>
      <a:lvl2pPr marL="1015990" indent="-440968" algn="l" defTabSz="1015949" rtl="0" eaLnBrk="1" latinLnBrk="0" hangingPunct="1">
        <a:lnSpc>
          <a:spcPct val="90000"/>
        </a:lnSpc>
        <a:spcBef>
          <a:spcPct val="20000"/>
        </a:spcBef>
        <a:buSzPct val="90000"/>
        <a:buFontTx/>
        <a:buBlip>
          <a:blip r:embed="rId17"/>
        </a:buBlip>
        <a:defRPr sz="3100" kern="1200">
          <a:solidFill>
            <a:srgbClr val="99CC99"/>
          </a:solidFill>
          <a:latin typeface="+mn-lt"/>
          <a:ea typeface="+mn-ea"/>
          <a:cs typeface="+mn-cs"/>
        </a:defRPr>
      </a:lvl2pPr>
      <a:lvl3pPr marL="1398750" indent="-382761"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3pPr>
      <a:lvl4pPr marL="1783274" indent="-384524"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4pPr>
      <a:lvl5pPr marL="2157215" indent="-373941"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5pPr>
      <a:lvl6pPr marL="279386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83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81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78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49" rtl="0" eaLnBrk="1" latinLnBrk="0" hangingPunct="1">
        <a:defRPr sz="2000" kern="1200">
          <a:solidFill>
            <a:schemeClr val="tx1"/>
          </a:solidFill>
          <a:latin typeface="+mn-lt"/>
          <a:ea typeface="+mn-ea"/>
          <a:cs typeface="+mn-cs"/>
        </a:defRPr>
      </a:lvl1pPr>
      <a:lvl2pPr marL="507975" algn="l" defTabSz="1015949" rtl="0" eaLnBrk="1" latinLnBrk="0" hangingPunct="1">
        <a:defRPr sz="2000" kern="1200">
          <a:solidFill>
            <a:schemeClr val="tx1"/>
          </a:solidFill>
          <a:latin typeface="+mn-lt"/>
          <a:ea typeface="+mn-ea"/>
          <a:cs typeface="+mn-cs"/>
        </a:defRPr>
      </a:lvl2pPr>
      <a:lvl3pPr marL="1015949" algn="l" defTabSz="1015949" rtl="0" eaLnBrk="1" latinLnBrk="0" hangingPunct="1">
        <a:defRPr sz="2000" kern="1200">
          <a:solidFill>
            <a:schemeClr val="tx1"/>
          </a:solidFill>
          <a:latin typeface="+mn-lt"/>
          <a:ea typeface="+mn-ea"/>
          <a:cs typeface="+mn-cs"/>
        </a:defRPr>
      </a:lvl3pPr>
      <a:lvl4pPr marL="1523924" algn="l" defTabSz="1015949" rtl="0" eaLnBrk="1" latinLnBrk="0" hangingPunct="1">
        <a:defRPr sz="2000" kern="1200">
          <a:solidFill>
            <a:schemeClr val="tx1"/>
          </a:solidFill>
          <a:latin typeface="+mn-lt"/>
          <a:ea typeface="+mn-ea"/>
          <a:cs typeface="+mn-cs"/>
        </a:defRPr>
      </a:lvl4pPr>
      <a:lvl5pPr marL="2031899" algn="l" defTabSz="1015949" rtl="0" eaLnBrk="1" latinLnBrk="0" hangingPunct="1">
        <a:defRPr sz="2000" kern="1200">
          <a:solidFill>
            <a:schemeClr val="tx1"/>
          </a:solidFill>
          <a:latin typeface="+mn-lt"/>
          <a:ea typeface="+mn-ea"/>
          <a:cs typeface="+mn-cs"/>
        </a:defRPr>
      </a:lvl5pPr>
      <a:lvl6pPr marL="2539873" algn="l" defTabSz="1015949" rtl="0" eaLnBrk="1" latinLnBrk="0" hangingPunct="1">
        <a:defRPr sz="2000" kern="1200">
          <a:solidFill>
            <a:schemeClr val="tx1"/>
          </a:solidFill>
          <a:latin typeface="+mn-lt"/>
          <a:ea typeface="+mn-ea"/>
          <a:cs typeface="+mn-cs"/>
        </a:defRPr>
      </a:lvl6pPr>
      <a:lvl7pPr marL="3047847" algn="l" defTabSz="1015949" rtl="0" eaLnBrk="1" latinLnBrk="0" hangingPunct="1">
        <a:defRPr sz="2000" kern="1200">
          <a:solidFill>
            <a:schemeClr val="tx1"/>
          </a:solidFill>
          <a:latin typeface="+mn-lt"/>
          <a:ea typeface="+mn-ea"/>
          <a:cs typeface="+mn-cs"/>
        </a:defRPr>
      </a:lvl7pPr>
      <a:lvl8pPr marL="3555822" algn="l" defTabSz="1015949" rtl="0" eaLnBrk="1" latinLnBrk="0" hangingPunct="1">
        <a:defRPr sz="2000" kern="1200">
          <a:solidFill>
            <a:schemeClr val="tx1"/>
          </a:solidFill>
          <a:latin typeface="+mn-lt"/>
          <a:ea typeface="+mn-ea"/>
          <a:cs typeface="+mn-cs"/>
        </a:defRPr>
      </a:lvl8pPr>
      <a:lvl9pPr marL="4063797" algn="l" defTabSz="1015949"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mailto:stevef@orcsweb.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4.png"/><Relationship Id="rId7" Type="http://schemas.openxmlformats.org/officeDocument/2006/relationships/image" Target="../media/image11.png"/><Relationship Id="rId12"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25.png"/><Relationship Id="rId5" Type="http://schemas.openxmlformats.org/officeDocument/2006/relationships/image" Target="../media/image13.png"/><Relationship Id="rId10" Type="http://schemas.openxmlformats.org/officeDocument/2006/relationships/image" Target="../media/image24.png"/><Relationship Id="rId4" Type="http://schemas.openxmlformats.org/officeDocument/2006/relationships/image" Target="../media/image12.png"/><Relationship Id="rId9"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hyperlink" Target="http://microsoft.com/technet" TargetMode="External"/><Relationship Id="rId10" Type="http://schemas.openxmlformats.org/officeDocument/2006/relationships/image" Target="../media/image3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nycdotnetdev.com/"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Sidebar: Scrum in the Real World</a:t>
            </a:r>
            <a:endParaRPr lang="en-US" dirty="0"/>
          </a:p>
        </p:txBody>
      </p:sp>
      <p:sp>
        <p:nvSpPr>
          <p:cNvPr id="3" name="Content Placeholder 2"/>
          <p:cNvSpPr>
            <a:spLocks noGrp="1"/>
          </p:cNvSpPr>
          <p:nvPr>
            <p:ph idx="1"/>
          </p:nvPr>
        </p:nvSpPr>
        <p:spPr>
          <a:xfrm>
            <a:off x="409222" y="1497544"/>
            <a:ext cx="9313333" cy="5050613"/>
          </a:xfrm>
        </p:spPr>
        <p:txBody>
          <a:bodyPr>
            <a:normAutofit fontScale="92500" lnSpcReduction="10000"/>
          </a:bodyPr>
          <a:lstStyle/>
          <a:p>
            <a:pPr>
              <a:buNone/>
            </a:pPr>
            <a:r>
              <a:rPr lang="en-US" dirty="0" smtClean="0"/>
              <a:t>Corzen’s Data Engine Development in 2006</a:t>
            </a:r>
          </a:p>
          <a:p>
            <a:r>
              <a:rPr lang="en-US" dirty="0" smtClean="0"/>
              <a:t>Sprint 1: infrastructure</a:t>
            </a:r>
          </a:p>
          <a:p>
            <a:r>
              <a:rPr lang="en-US" dirty="0" smtClean="0"/>
              <a:t>Sprint 2: new engine (XML/reflection)</a:t>
            </a:r>
          </a:p>
          <a:p>
            <a:pPr lvl="1"/>
            <a:r>
              <a:rPr lang="en-US" dirty="0" smtClean="0"/>
              <a:t>Business value: Enabled multiple sites</a:t>
            </a:r>
          </a:p>
          <a:p>
            <a:r>
              <a:rPr lang="en-US" dirty="0" smtClean="0"/>
              <a:t>Sprint 3: vertical independent engine </a:t>
            </a:r>
          </a:p>
          <a:p>
            <a:pPr lvl="1"/>
            <a:r>
              <a:rPr lang="en-US" dirty="0" smtClean="0"/>
              <a:t>Business value: one data engine for all spidering</a:t>
            </a:r>
          </a:p>
          <a:p>
            <a:r>
              <a:rPr lang="en-US" dirty="0" smtClean="0"/>
              <a:t>Sprint 4: distributed processing (</a:t>
            </a:r>
            <a:r>
              <a:rPr lang="en-US" dirty="0" err="1" smtClean="0"/>
              <a:t>Seti@Home</a:t>
            </a:r>
            <a:r>
              <a:rPr lang="en-US" dirty="0" smtClean="0"/>
              <a:t> style)</a:t>
            </a:r>
          </a:p>
          <a:p>
            <a:pPr lvl="1"/>
            <a:r>
              <a:rPr lang="en-US" dirty="0" smtClean="0"/>
              <a:t>Business value: unlimited spidering via cheap </a:t>
            </a:r>
            <a:r>
              <a:rPr lang="en-US" dirty="0" err="1" smtClean="0"/>
              <a:t>VPSes</a:t>
            </a:r>
            <a:endParaRPr lang="en-US" dirty="0" smtClean="0"/>
          </a:p>
          <a:p>
            <a:r>
              <a:rPr lang="en-US" dirty="0" smtClean="0"/>
              <a:t>Sprint 5: management (WCF)</a:t>
            </a:r>
          </a:p>
          <a:p>
            <a:pPr lvl="1"/>
            <a:r>
              <a:rPr lang="en-US" dirty="0" smtClean="0"/>
              <a:t>Business value: thousands of spiders, 1 admin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 calcmode="lin" valueType="num">
                                      <p:cBhvr additive="base">
                                        <p:cTn id="5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p:txBody>
          <a:bodyPr/>
          <a:lstStyle/>
          <a:p>
            <a:pPr>
              <a:defRPr/>
            </a:pPr>
            <a:r>
              <a:rPr smtClean="0"/>
              <a:t>Product owner</a:t>
            </a:r>
          </a:p>
        </p:txBody>
      </p:sp>
      <p:sp>
        <p:nvSpPr>
          <p:cNvPr id="5" name="Text Placeholder 4"/>
          <p:cNvSpPr>
            <a:spLocks noGrp="1"/>
          </p:cNvSpPr>
          <p:nvPr>
            <p:ph type="body" sz="quarter" idx="10"/>
          </p:nvPr>
        </p:nvSpPr>
        <p:spPr/>
        <p:txBody>
          <a:bodyPr/>
          <a:lstStyle/>
          <a:p>
            <a:r>
              <a:rPr lang="en-US" dirty="0" smtClean="0"/>
              <a:t>Define the features of the product</a:t>
            </a:r>
          </a:p>
          <a:p>
            <a:r>
              <a:rPr lang="en-US" dirty="0" smtClean="0"/>
              <a:t>Decide on release date and content</a:t>
            </a:r>
          </a:p>
          <a:p>
            <a:r>
              <a:rPr lang="en-US" dirty="0" smtClean="0"/>
              <a:t>Be responsible for the profitability of the product (ROI)</a:t>
            </a:r>
          </a:p>
          <a:p>
            <a:r>
              <a:rPr lang="en-US" dirty="0" smtClean="0"/>
              <a:t>Prioritize features according to market value </a:t>
            </a:r>
          </a:p>
          <a:p>
            <a:r>
              <a:rPr lang="en-US" dirty="0" smtClean="0"/>
              <a:t>Adjust features and priority every iteration, as needed  </a:t>
            </a:r>
          </a:p>
          <a:p>
            <a:r>
              <a:rPr lang="en-US" dirty="0" smtClean="0"/>
              <a:t>Accept or reject work results</a:t>
            </a:r>
          </a:p>
          <a:p>
            <a:endParaRPr lang="en-GB" dirty="0"/>
          </a:p>
        </p:txBody>
      </p:sp>
      <p:pic>
        <p:nvPicPr>
          <p:cNvPr id="30724" name="Picture 3"/>
          <p:cNvPicPr>
            <a:picLocks noChangeAspect="1" noChangeArrowheads="1"/>
          </p:cNvPicPr>
          <p:nvPr/>
        </p:nvPicPr>
        <p:blipFill>
          <a:blip r:embed="rId3" cstate="print"/>
          <a:srcRect/>
          <a:stretch>
            <a:fillRect/>
          </a:stretch>
        </p:blipFill>
        <p:spPr bwMode="auto">
          <a:xfrm>
            <a:off x="7429500" y="211138"/>
            <a:ext cx="2438400" cy="188277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p:txBody>
          <a:bodyPr/>
          <a:lstStyle/>
          <a:p>
            <a:pPr>
              <a:defRPr/>
            </a:pPr>
            <a:r>
              <a:rPr smtClean="0"/>
              <a:t>The ScrumMaster</a:t>
            </a:r>
          </a:p>
        </p:txBody>
      </p:sp>
      <p:sp>
        <p:nvSpPr>
          <p:cNvPr id="5" name="Text Placeholder 4"/>
          <p:cNvSpPr>
            <a:spLocks noGrp="1"/>
          </p:cNvSpPr>
          <p:nvPr>
            <p:ph type="body" sz="quarter" idx="10"/>
          </p:nvPr>
        </p:nvSpPr>
        <p:spPr/>
        <p:txBody>
          <a:bodyPr/>
          <a:lstStyle/>
          <a:p>
            <a:r>
              <a:rPr lang="en-US" dirty="0" smtClean="0"/>
              <a:t>Represents management to the project</a:t>
            </a:r>
          </a:p>
          <a:p>
            <a:r>
              <a:rPr lang="en-US" dirty="0" smtClean="0"/>
              <a:t>Responsible for enacting Scrum values and practices</a:t>
            </a:r>
          </a:p>
          <a:p>
            <a:r>
              <a:rPr lang="en-US" dirty="0" smtClean="0"/>
              <a:t>Removes impediments </a:t>
            </a:r>
          </a:p>
          <a:p>
            <a:r>
              <a:rPr lang="en-US" dirty="0" smtClean="0"/>
              <a:t>Ensure that the team is fully functional and productive</a:t>
            </a:r>
          </a:p>
          <a:p>
            <a:r>
              <a:rPr lang="en-US" dirty="0" smtClean="0"/>
              <a:t>Enable close cooperation across all roles and functions</a:t>
            </a:r>
          </a:p>
          <a:p>
            <a:r>
              <a:rPr lang="en-US" dirty="0" smtClean="0"/>
              <a:t>Shield the team from external interferences</a:t>
            </a:r>
          </a:p>
          <a:p>
            <a:endParaRPr lang="en-GB" dirty="0"/>
          </a:p>
        </p:txBody>
      </p:sp>
      <p:pic>
        <p:nvPicPr>
          <p:cNvPr id="31748" name="Picture 3"/>
          <p:cNvPicPr>
            <a:picLocks noChangeAspect="1" noChangeArrowheads="1"/>
          </p:cNvPicPr>
          <p:nvPr/>
        </p:nvPicPr>
        <p:blipFill>
          <a:blip r:embed="rId3" cstate="print"/>
          <a:srcRect/>
          <a:stretch>
            <a:fillRect/>
          </a:stretch>
        </p:blipFill>
        <p:spPr bwMode="auto">
          <a:xfrm>
            <a:off x="7886700" y="374651"/>
            <a:ext cx="1828800" cy="15430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a:lstStyle/>
          <a:p>
            <a:pPr>
              <a:defRPr/>
            </a:pPr>
            <a:r>
              <a:rPr smtClean="0"/>
              <a:t>The team</a:t>
            </a:r>
          </a:p>
        </p:txBody>
      </p:sp>
      <p:sp>
        <p:nvSpPr>
          <p:cNvPr id="16" name="Text Placeholder 15"/>
          <p:cNvSpPr>
            <a:spLocks noGrp="1"/>
          </p:cNvSpPr>
          <p:nvPr>
            <p:ph type="body" sz="quarter" idx="10"/>
          </p:nvPr>
        </p:nvSpPr>
        <p:spPr/>
        <p:txBody>
          <a:bodyPr/>
          <a:lstStyle/>
          <a:p>
            <a:r>
              <a:rPr lang="en-US" sz="3200" dirty="0" smtClean="0"/>
              <a:t>Typically 4-9 people</a:t>
            </a:r>
          </a:p>
          <a:p>
            <a:r>
              <a:rPr lang="en-US" sz="3200" dirty="0" smtClean="0"/>
              <a:t>Cross-functional:</a:t>
            </a:r>
          </a:p>
          <a:p>
            <a:r>
              <a:rPr lang="en-US" sz="3200" dirty="0" smtClean="0"/>
              <a:t>Programmers, testers, user experience designers, etc.</a:t>
            </a:r>
          </a:p>
          <a:p>
            <a:r>
              <a:rPr lang="en-US" sz="3200" dirty="0" smtClean="0"/>
              <a:t>Members should be full-time</a:t>
            </a:r>
          </a:p>
          <a:p>
            <a:r>
              <a:rPr lang="en-US" sz="3200" dirty="0" smtClean="0"/>
              <a:t>May be exceptions (e.g., database administrator)</a:t>
            </a:r>
          </a:p>
          <a:p>
            <a:r>
              <a:rPr lang="en-US" sz="3200" dirty="0" smtClean="0"/>
              <a:t>Teams are self-organizing</a:t>
            </a:r>
          </a:p>
          <a:p>
            <a:r>
              <a:rPr lang="en-US" sz="3200" dirty="0" smtClean="0"/>
              <a:t>Ideally, no titles but rarely a possibility</a:t>
            </a:r>
          </a:p>
          <a:p>
            <a:r>
              <a:rPr lang="en-US" sz="3200" dirty="0" smtClean="0"/>
              <a:t>Membership should change only between sprints</a:t>
            </a:r>
          </a:p>
          <a:p>
            <a:endParaRPr lang="en-GB" sz="3200" dirty="0"/>
          </a:p>
        </p:txBody>
      </p:sp>
      <p:grpSp>
        <p:nvGrpSpPr>
          <p:cNvPr id="32772" name="Group 3"/>
          <p:cNvGrpSpPr>
            <a:grpSpLocks/>
          </p:cNvGrpSpPr>
          <p:nvPr/>
        </p:nvGrpSpPr>
        <p:grpSpPr bwMode="auto">
          <a:xfrm>
            <a:off x="6832600" y="228600"/>
            <a:ext cx="2705100" cy="2138363"/>
            <a:chOff x="0" y="0"/>
            <a:chExt cx="1704" cy="1346"/>
          </a:xfrm>
        </p:grpSpPr>
        <p:pic>
          <p:nvPicPr>
            <p:cNvPr id="32773" name="Picture 4"/>
            <p:cNvPicPr>
              <a:picLocks noChangeAspect="1" noChangeArrowheads="1"/>
            </p:cNvPicPr>
            <p:nvPr/>
          </p:nvPicPr>
          <p:blipFill>
            <a:blip r:embed="rId3" cstate="print"/>
            <a:srcRect/>
            <a:stretch>
              <a:fillRect/>
            </a:stretch>
          </p:blipFill>
          <p:spPr bwMode="auto">
            <a:xfrm>
              <a:off x="908" y="453"/>
              <a:ext cx="507" cy="440"/>
            </a:xfrm>
            <a:prstGeom prst="rect">
              <a:avLst/>
            </a:prstGeom>
            <a:noFill/>
            <a:ln w="9525">
              <a:noFill/>
              <a:miter lim="800000"/>
              <a:headEnd/>
              <a:tailEnd/>
            </a:ln>
          </p:spPr>
        </p:pic>
        <p:grpSp>
          <p:nvGrpSpPr>
            <p:cNvPr id="32774" name="Group 5"/>
            <p:cNvGrpSpPr>
              <a:grpSpLocks/>
            </p:cNvGrpSpPr>
            <p:nvPr/>
          </p:nvGrpSpPr>
          <p:grpSpPr bwMode="auto">
            <a:xfrm>
              <a:off x="0" y="0"/>
              <a:ext cx="1704" cy="1346"/>
              <a:chOff x="0" y="0"/>
              <a:chExt cx="1704" cy="1346"/>
            </a:xfrm>
          </p:grpSpPr>
          <p:grpSp>
            <p:nvGrpSpPr>
              <p:cNvPr id="32775" name="Group 6"/>
              <p:cNvGrpSpPr>
                <a:grpSpLocks/>
              </p:cNvGrpSpPr>
              <p:nvPr/>
            </p:nvGrpSpPr>
            <p:grpSpPr bwMode="auto">
              <a:xfrm>
                <a:off x="0" y="0"/>
                <a:ext cx="1704" cy="440"/>
                <a:chOff x="0" y="0"/>
                <a:chExt cx="1704" cy="440"/>
              </a:xfrm>
            </p:grpSpPr>
            <p:pic>
              <p:nvPicPr>
                <p:cNvPr id="32781" name="Picture 7"/>
                <p:cNvPicPr>
                  <a:picLocks noChangeAspect="1" noChangeArrowheads="1"/>
                </p:cNvPicPr>
                <p:nvPr/>
              </p:nvPicPr>
              <p:blipFill>
                <a:blip r:embed="rId4" cstate="print"/>
                <a:srcRect/>
                <a:stretch>
                  <a:fillRect/>
                </a:stretch>
              </p:blipFill>
              <p:spPr bwMode="auto">
                <a:xfrm>
                  <a:off x="0" y="0"/>
                  <a:ext cx="507" cy="440"/>
                </a:xfrm>
                <a:prstGeom prst="rect">
                  <a:avLst/>
                </a:prstGeom>
                <a:noFill/>
                <a:ln w="9525">
                  <a:noFill/>
                  <a:miter lim="800000"/>
                  <a:headEnd/>
                  <a:tailEnd/>
                </a:ln>
              </p:spPr>
            </p:pic>
            <p:pic>
              <p:nvPicPr>
                <p:cNvPr id="32782" name="Picture 8"/>
                <p:cNvPicPr>
                  <a:picLocks noChangeAspect="1" noChangeArrowheads="1"/>
                </p:cNvPicPr>
                <p:nvPr/>
              </p:nvPicPr>
              <p:blipFill>
                <a:blip r:embed="rId5" cstate="print"/>
                <a:srcRect/>
                <a:stretch>
                  <a:fillRect/>
                </a:stretch>
              </p:blipFill>
              <p:spPr bwMode="auto">
                <a:xfrm>
                  <a:off x="598" y="0"/>
                  <a:ext cx="507" cy="440"/>
                </a:xfrm>
                <a:prstGeom prst="rect">
                  <a:avLst/>
                </a:prstGeom>
                <a:noFill/>
                <a:ln w="9525">
                  <a:noFill/>
                  <a:miter lim="800000"/>
                  <a:headEnd/>
                  <a:tailEnd/>
                </a:ln>
              </p:spPr>
            </p:pic>
            <p:pic>
              <p:nvPicPr>
                <p:cNvPr id="32783" name="Picture 9"/>
                <p:cNvPicPr>
                  <a:picLocks noChangeAspect="1" noChangeArrowheads="1"/>
                </p:cNvPicPr>
                <p:nvPr/>
              </p:nvPicPr>
              <p:blipFill>
                <a:blip r:embed="rId4" cstate="print"/>
                <a:srcRect/>
                <a:stretch>
                  <a:fillRect/>
                </a:stretch>
              </p:blipFill>
              <p:spPr bwMode="auto">
                <a:xfrm>
                  <a:off x="1196" y="0"/>
                  <a:ext cx="508" cy="440"/>
                </a:xfrm>
                <a:prstGeom prst="rect">
                  <a:avLst/>
                </a:prstGeom>
                <a:noFill/>
                <a:ln w="9525">
                  <a:noFill/>
                  <a:miter lim="800000"/>
                  <a:headEnd/>
                  <a:tailEnd/>
                </a:ln>
              </p:spPr>
            </p:pic>
          </p:grpSp>
          <p:pic>
            <p:nvPicPr>
              <p:cNvPr id="32776" name="Picture 10"/>
              <p:cNvPicPr>
                <a:picLocks noChangeAspect="1" noChangeArrowheads="1"/>
              </p:cNvPicPr>
              <p:nvPr/>
            </p:nvPicPr>
            <p:blipFill>
              <a:blip r:embed="rId6" cstate="print"/>
              <a:srcRect/>
              <a:stretch>
                <a:fillRect/>
              </a:stretch>
            </p:blipFill>
            <p:spPr bwMode="auto">
              <a:xfrm>
                <a:off x="340" y="469"/>
                <a:ext cx="507" cy="416"/>
              </a:xfrm>
              <a:prstGeom prst="rect">
                <a:avLst/>
              </a:prstGeom>
              <a:noFill/>
              <a:ln w="9525">
                <a:noFill/>
                <a:miter lim="800000"/>
                <a:headEnd/>
                <a:tailEnd/>
              </a:ln>
            </p:spPr>
          </p:pic>
          <p:grpSp>
            <p:nvGrpSpPr>
              <p:cNvPr id="32777" name="Group 11"/>
              <p:cNvGrpSpPr>
                <a:grpSpLocks/>
              </p:cNvGrpSpPr>
              <p:nvPr/>
            </p:nvGrpSpPr>
            <p:grpSpPr bwMode="auto">
              <a:xfrm>
                <a:off x="0" y="906"/>
                <a:ext cx="1704" cy="440"/>
                <a:chOff x="0" y="0"/>
                <a:chExt cx="1704" cy="440"/>
              </a:xfrm>
            </p:grpSpPr>
            <p:pic>
              <p:nvPicPr>
                <p:cNvPr id="32778" name="Picture 12"/>
                <p:cNvPicPr>
                  <a:picLocks noChangeAspect="1" noChangeArrowheads="1"/>
                </p:cNvPicPr>
                <p:nvPr/>
              </p:nvPicPr>
              <p:blipFill>
                <a:blip r:embed="rId6" cstate="print"/>
                <a:srcRect/>
                <a:stretch>
                  <a:fillRect/>
                </a:stretch>
              </p:blipFill>
              <p:spPr bwMode="auto">
                <a:xfrm>
                  <a:off x="0" y="16"/>
                  <a:ext cx="507" cy="416"/>
                </a:xfrm>
                <a:prstGeom prst="rect">
                  <a:avLst/>
                </a:prstGeom>
                <a:noFill/>
                <a:ln w="9525">
                  <a:noFill/>
                  <a:miter lim="800000"/>
                  <a:headEnd/>
                  <a:tailEnd/>
                </a:ln>
              </p:spPr>
            </p:pic>
            <p:pic>
              <p:nvPicPr>
                <p:cNvPr id="32779" name="Picture 13"/>
                <p:cNvPicPr>
                  <a:picLocks noChangeAspect="1" noChangeArrowheads="1"/>
                </p:cNvPicPr>
                <p:nvPr/>
              </p:nvPicPr>
              <p:blipFill>
                <a:blip r:embed="rId7" cstate="print"/>
                <a:srcRect/>
                <a:stretch>
                  <a:fillRect/>
                </a:stretch>
              </p:blipFill>
              <p:spPr bwMode="auto">
                <a:xfrm>
                  <a:off x="1196" y="0"/>
                  <a:ext cx="508" cy="440"/>
                </a:xfrm>
                <a:prstGeom prst="rect">
                  <a:avLst/>
                </a:prstGeom>
                <a:noFill/>
                <a:ln w="9525">
                  <a:noFill/>
                  <a:miter lim="800000"/>
                  <a:headEnd/>
                  <a:tailEnd/>
                </a:ln>
              </p:spPr>
            </p:pic>
            <p:pic>
              <p:nvPicPr>
                <p:cNvPr id="32780" name="Picture 14"/>
                <p:cNvPicPr>
                  <a:picLocks noChangeAspect="1" noChangeArrowheads="1"/>
                </p:cNvPicPr>
                <p:nvPr/>
              </p:nvPicPr>
              <p:blipFill>
                <a:blip r:embed="rId3" cstate="print"/>
                <a:srcRect/>
                <a:stretch>
                  <a:fillRect/>
                </a:stretch>
              </p:blipFill>
              <p:spPr bwMode="auto">
                <a:xfrm>
                  <a:off x="598" y="0"/>
                  <a:ext cx="507" cy="440"/>
                </a:xfrm>
                <a:prstGeom prst="rect">
                  <a:avLst/>
                </a:prstGeom>
                <a:noFill/>
                <a:ln w="9525">
                  <a:noFill/>
                  <a:miter lim="800000"/>
                  <a:headEnd/>
                  <a:tailEnd/>
                </a:ln>
              </p:spPr>
            </p:pic>
          </p:grpSp>
        </p:grpSp>
      </p:gr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fontScale="92500" lnSpcReduction="10000"/>
          </a:bodyPr>
          <a:lstStyle/>
          <a:p>
            <a:r>
              <a:rPr lang="en-US" dirty="0" smtClean="0">
                <a:solidFill>
                  <a:schemeClr val="tx1">
                    <a:lumMod val="50000"/>
                  </a:schemeClr>
                </a:solidFill>
              </a:rPr>
              <a:t>What is Scrum?</a:t>
            </a:r>
          </a:p>
          <a:p>
            <a:r>
              <a:rPr lang="en-US" dirty="0" smtClean="0">
                <a:solidFill>
                  <a:srgbClr val="FFFF00"/>
                </a:solidFill>
              </a:rPr>
              <a:t>Sprints and Planning</a:t>
            </a:r>
          </a:p>
          <a:p>
            <a:r>
              <a:rPr lang="en-US" dirty="0" smtClean="0"/>
              <a:t>The Daily Scrum</a:t>
            </a:r>
          </a:p>
          <a:p>
            <a:r>
              <a:rPr lang="en-US" dirty="0" smtClean="0"/>
              <a:t>The Sprint Review</a:t>
            </a:r>
          </a:p>
          <a:p>
            <a:r>
              <a:rPr lang="en-US" dirty="0" smtClean="0"/>
              <a:t>Scaling Scrum</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p:txBody>
          <a:bodyPr/>
          <a:lstStyle/>
          <a:p>
            <a:pPr>
              <a:defRPr/>
            </a:pPr>
            <a:r>
              <a:rPr smtClean="0"/>
              <a:t>Sprints</a:t>
            </a:r>
          </a:p>
        </p:txBody>
      </p:sp>
      <p:sp>
        <p:nvSpPr>
          <p:cNvPr id="4" name="Text Placeholder 3"/>
          <p:cNvSpPr>
            <a:spLocks noGrp="1"/>
          </p:cNvSpPr>
          <p:nvPr>
            <p:ph type="body" sz="quarter" idx="10"/>
          </p:nvPr>
        </p:nvSpPr>
        <p:spPr/>
        <p:txBody>
          <a:bodyPr/>
          <a:lstStyle/>
          <a:p>
            <a:pPr marL="695319" indent="-392109"/>
            <a:r>
              <a:rPr lang="en-US" dirty="0" smtClean="0"/>
              <a:t>Scrum projects make progress in a series of “sprints”</a:t>
            </a:r>
          </a:p>
          <a:p>
            <a:pPr marL="1038215" lvl="1"/>
            <a:r>
              <a:rPr lang="en-US" dirty="0" smtClean="0"/>
              <a:t>Analogous to Extreme Programming iterations</a:t>
            </a:r>
          </a:p>
          <a:p>
            <a:pPr marL="695319" indent="-392109"/>
            <a:r>
              <a:rPr lang="en-US" dirty="0" smtClean="0"/>
              <a:t>Typical duration is 2–4 weeks or a calendar month at most</a:t>
            </a:r>
          </a:p>
          <a:p>
            <a:pPr marL="695319" indent="-392109"/>
            <a:r>
              <a:rPr lang="en-US" dirty="0" smtClean="0"/>
              <a:t>A constant duration leads to a better rhythm</a:t>
            </a:r>
          </a:p>
          <a:p>
            <a:pPr marL="695319" indent="-392109"/>
            <a:r>
              <a:rPr lang="en-US" dirty="0" smtClean="0"/>
              <a:t>Product is designed, coded, and tested during the sprint</a:t>
            </a:r>
          </a:p>
          <a:p>
            <a:pPr marL="695319" indent="-392109"/>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pPr>
              <a:defRPr/>
            </a:pPr>
            <a:r>
              <a:rPr smtClean="0"/>
              <a:t>Sprint planning</a:t>
            </a:r>
          </a:p>
        </p:txBody>
      </p:sp>
      <p:sp>
        <p:nvSpPr>
          <p:cNvPr id="9" name="Text Placeholder 8"/>
          <p:cNvSpPr>
            <a:spLocks noGrp="1"/>
          </p:cNvSpPr>
          <p:nvPr>
            <p:ph type="body" sz="quarter" idx="10"/>
          </p:nvPr>
        </p:nvSpPr>
        <p:spPr/>
        <p:txBody>
          <a:bodyPr/>
          <a:lstStyle/>
          <a:p>
            <a:r>
              <a:rPr lang="en-US" dirty="0" smtClean="0"/>
              <a:t>Team selects items from the product backlog they can commit to completing</a:t>
            </a:r>
          </a:p>
          <a:p>
            <a:r>
              <a:rPr lang="en-US" dirty="0" smtClean="0"/>
              <a:t>Sprint backlog is created</a:t>
            </a:r>
          </a:p>
          <a:p>
            <a:pPr lvl="1"/>
            <a:r>
              <a:rPr lang="en-US" dirty="0" smtClean="0"/>
              <a:t>Tasks are identified and each is estimated </a:t>
            </a:r>
            <a:br>
              <a:rPr lang="en-US" dirty="0" smtClean="0"/>
            </a:br>
            <a:r>
              <a:rPr lang="en-US" dirty="0" smtClean="0"/>
              <a:t>(1-16 hours)</a:t>
            </a:r>
          </a:p>
          <a:p>
            <a:pPr lvl="1"/>
            <a:r>
              <a:rPr lang="en-US" dirty="0" smtClean="0"/>
              <a:t>Collaboratively, not done alone by the </a:t>
            </a:r>
            <a:r>
              <a:rPr lang="en-US" dirty="0" err="1" smtClean="0"/>
              <a:t>ScrumMaster</a:t>
            </a:r>
            <a:endParaRPr lang="en-US" dirty="0" smtClean="0"/>
          </a:p>
          <a:p>
            <a:r>
              <a:rPr lang="en-US" dirty="0" smtClean="0"/>
              <a:t>High-level design is considered</a:t>
            </a:r>
          </a:p>
          <a:p>
            <a:endParaRPr lang="en-GB" dirty="0"/>
          </a:p>
        </p:txBody>
      </p:sp>
      <p:sp>
        <p:nvSpPr>
          <p:cNvPr id="35844" name="Line 3"/>
          <p:cNvSpPr>
            <a:spLocks noChangeShapeType="1"/>
          </p:cNvSpPr>
          <p:nvPr/>
        </p:nvSpPr>
        <p:spPr bwMode="auto">
          <a:xfrm flipH="1">
            <a:off x="4660901" y="5930900"/>
            <a:ext cx="639763" cy="0"/>
          </a:xfrm>
          <a:prstGeom prst="line">
            <a:avLst/>
          </a:prstGeom>
          <a:noFill/>
          <a:ln w="50800">
            <a:solidFill>
              <a:srgbClr val="577AB1">
                <a:alpha val="50195"/>
              </a:srgbClr>
            </a:solidFill>
            <a:round/>
            <a:headEnd type="stealth" w="med" len="med"/>
            <a:tailEnd/>
          </a:ln>
        </p:spPr>
        <p:txBody>
          <a:bodyPr lIns="91437" tIns="45720" rIns="91437" bIns="45720"/>
          <a:lstStyle/>
          <a:p>
            <a:endParaRPr lang="en-US"/>
          </a:p>
        </p:txBody>
      </p:sp>
      <p:sp>
        <p:nvSpPr>
          <p:cNvPr id="28676" name="Rectangle 4"/>
          <p:cNvSpPr>
            <a:spLocks/>
          </p:cNvSpPr>
          <p:nvPr/>
        </p:nvSpPr>
        <p:spPr bwMode="auto">
          <a:xfrm>
            <a:off x="769938" y="5410200"/>
            <a:ext cx="3898900" cy="1806576"/>
          </a:xfrm>
          <a:prstGeom prst="rect">
            <a:avLst/>
          </a:prstGeom>
          <a:noFill/>
          <a:ln w="9525">
            <a:noFill/>
            <a:miter lim="800000"/>
            <a:headEnd/>
            <a:tailEnd/>
          </a:ln>
          <a:effectLst/>
        </p:spPr>
        <p:txBody>
          <a:bodyPr lIns="152394" tIns="152394" rIns="152394" bIns="152394"/>
          <a:lstStyle/>
          <a:p>
            <a:pPr algn="l">
              <a:lnSpc>
                <a:spcPct val="90000"/>
              </a:lnSpc>
              <a:tabLst>
                <a:tab pos="457187" algn="l"/>
              </a:tabLst>
              <a:defRPr/>
            </a:pPr>
            <a:r>
              <a:rPr lang="en-US" dirty="0">
                <a:solidFill>
                  <a:schemeClr val="tx1"/>
                </a:solidFill>
                <a:latin typeface="Comic Sans MS" pitchFamily="80" charset="0"/>
                <a:ea typeface="Comic Sans MS" pitchFamily="80" charset="0"/>
                <a:cs typeface="Comic Sans MS" pitchFamily="80" charset="0"/>
                <a:sym typeface="Comic Sans MS" pitchFamily="80" charset="0"/>
              </a:rPr>
              <a:t>As a vacation planner, I want to see photos of the hotels.</a:t>
            </a:r>
          </a:p>
          <a:p>
            <a:pPr algn="l">
              <a:lnSpc>
                <a:spcPct val="90000"/>
              </a:lnSpc>
              <a:tabLst>
                <a:tab pos="457187" algn="l"/>
              </a:tabLst>
              <a:defRPr/>
            </a:pPr>
            <a:endParaRPr lang="en-US" dirty="0">
              <a:solidFill>
                <a:schemeClr val="tx1"/>
              </a:solidFill>
              <a:latin typeface="Comic Sans MS" pitchFamily="80" charset="0"/>
              <a:ea typeface="Comic Sans MS" pitchFamily="80" charset="0"/>
              <a:cs typeface="Comic Sans MS" pitchFamily="80" charset="0"/>
              <a:sym typeface="Comic Sans MS" pitchFamily="80" charset="0"/>
            </a:endParaRPr>
          </a:p>
        </p:txBody>
      </p:sp>
      <p:grpSp>
        <p:nvGrpSpPr>
          <p:cNvPr id="35846" name="Group 5"/>
          <p:cNvGrpSpPr>
            <a:grpSpLocks/>
          </p:cNvGrpSpPr>
          <p:nvPr/>
        </p:nvGrpSpPr>
        <p:grpSpPr bwMode="auto">
          <a:xfrm>
            <a:off x="5308600" y="5181600"/>
            <a:ext cx="4521200" cy="2057400"/>
            <a:chOff x="0" y="0"/>
            <a:chExt cx="2848" cy="1440"/>
          </a:xfrm>
        </p:grpSpPr>
        <p:sp>
          <p:nvSpPr>
            <p:cNvPr id="28678" name="AutoShape 6"/>
            <p:cNvSpPr>
              <a:spLocks/>
            </p:cNvSpPr>
            <p:nvPr/>
          </p:nvSpPr>
          <p:spPr bwMode="auto">
            <a:xfrm>
              <a:off x="0" y="0"/>
              <a:ext cx="2848" cy="1440"/>
            </a:xfrm>
            <a:prstGeom prst="roundRect">
              <a:avLst>
                <a:gd name="adj" fmla="val 13333"/>
              </a:avLst>
            </a:prstGeom>
            <a:blipFill dpi="0" rotWithShape="0">
              <a:blip r:embed="rId3" cstate="print"/>
              <a:srcRect/>
              <a:tile tx="0" ty="0" sx="100000" sy="100000" flip="none" algn="tl"/>
            </a:blipFill>
            <a:ln w="25400">
              <a:solidFill>
                <a:srgbClr val="003C83"/>
              </a:solidFill>
              <a:round/>
              <a:headEnd/>
              <a:tailEnd/>
            </a:ln>
            <a:effectLst>
              <a:outerShdw dist="63500" dir="2700000" algn="ctr" rotWithShape="0">
                <a:schemeClr val="bg2">
                  <a:alpha val="29999"/>
                </a:schemeClr>
              </a:outerShdw>
            </a:effectLst>
          </p:spPr>
          <p:txBody>
            <a:bodyPr/>
            <a:lstStyle/>
            <a:p>
              <a:pPr>
                <a:defRPr/>
              </a:pPr>
              <a:endParaRPr lang="en-US"/>
            </a:p>
          </p:txBody>
        </p:sp>
        <p:sp>
          <p:nvSpPr>
            <p:cNvPr id="35848" name="Rectangle 7"/>
            <p:cNvSpPr>
              <a:spLocks/>
            </p:cNvSpPr>
            <p:nvPr/>
          </p:nvSpPr>
          <p:spPr bwMode="auto">
            <a:xfrm>
              <a:off x="40" y="192"/>
              <a:ext cx="2760" cy="1120"/>
            </a:xfrm>
            <a:prstGeom prst="rect">
              <a:avLst/>
            </a:prstGeom>
            <a:noFill/>
            <a:ln w="9525">
              <a:noFill/>
              <a:miter lim="800000"/>
              <a:headEnd/>
              <a:tailEnd/>
            </a:ln>
          </p:spPr>
          <p:txBody>
            <a:bodyPr lIns="50800" tIns="50800" rIns="50800" bIns="50800"/>
            <a:lstStyle/>
            <a:p>
              <a:pPr algn="l">
                <a:tabLst>
                  <a:tab pos="1063615" algn="l"/>
                </a:tabLst>
              </a:pPr>
              <a:r>
                <a:rPr lang="en-US" sz="2200" dirty="0">
                  <a:solidFill>
                    <a:srgbClr val="FFFFFF"/>
                  </a:solidFill>
                </a:rPr>
                <a:t>Code the middle tier (8 hours)</a:t>
              </a:r>
            </a:p>
            <a:p>
              <a:pPr algn="l">
                <a:tabLst>
                  <a:tab pos="1063615" algn="l"/>
                </a:tabLst>
              </a:pPr>
              <a:r>
                <a:rPr lang="en-US" sz="2200" dirty="0">
                  <a:solidFill>
                    <a:srgbClr val="FFFFFF"/>
                  </a:solidFill>
                </a:rPr>
                <a:t>Code the user interface (4)</a:t>
              </a:r>
            </a:p>
            <a:p>
              <a:pPr algn="l">
                <a:tabLst>
                  <a:tab pos="1063615" algn="l"/>
                </a:tabLst>
              </a:pPr>
              <a:r>
                <a:rPr lang="en-US" sz="2200" dirty="0">
                  <a:solidFill>
                    <a:srgbClr val="FFFFFF"/>
                  </a:solidFill>
                </a:rPr>
                <a:t>Write test fixtures (4)</a:t>
              </a:r>
            </a:p>
            <a:p>
              <a:pPr algn="l">
                <a:tabLst>
                  <a:tab pos="1063615" algn="l"/>
                </a:tabLst>
              </a:pPr>
              <a:r>
                <a:rPr lang="en-US" sz="2200" dirty="0">
                  <a:solidFill>
                    <a:srgbClr val="FFFFFF"/>
                  </a:solidFill>
                </a:rPr>
                <a:t>Code the </a:t>
              </a:r>
              <a:r>
                <a:rPr lang="en-US" sz="2200" dirty="0" err="1">
                  <a:solidFill>
                    <a:srgbClr val="FFFFFF"/>
                  </a:solidFill>
                </a:rPr>
                <a:t>foo</a:t>
              </a:r>
              <a:r>
                <a:rPr lang="en-US" sz="2200" dirty="0">
                  <a:solidFill>
                    <a:srgbClr val="FFFFFF"/>
                  </a:solidFill>
                </a:rPr>
                <a:t> class (6)</a:t>
              </a:r>
            </a:p>
            <a:p>
              <a:pPr algn="l">
                <a:tabLst>
                  <a:tab pos="1063615" algn="l"/>
                </a:tabLst>
              </a:pPr>
              <a:r>
                <a:rPr lang="en-US" sz="2200" dirty="0">
                  <a:solidFill>
                    <a:srgbClr val="FFFFFF"/>
                  </a:solidFill>
                </a:rPr>
                <a:t>Update performance tests (4)</a:t>
              </a:r>
            </a:p>
          </p:txBody>
        </p:sp>
      </p:gr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p:txBody>
          <a:bodyPr/>
          <a:lstStyle/>
          <a:p>
            <a:pPr>
              <a:defRPr/>
            </a:pPr>
            <a:r>
              <a:rPr smtClean="0"/>
              <a:t>A sample product backlog</a:t>
            </a:r>
          </a:p>
        </p:txBody>
      </p:sp>
      <p:graphicFrame>
        <p:nvGraphicFramePr>
          <p:cNvPr id="36866" name="Group 2"/>
          <p:cNvGraphicFramePr>
            <a:graphicFrameLocks noGrp="1"/>
          </p:cNvGraphicFramePr>
          <p:nvPr/>
        </p:nvGraphicFramePr>
        <p:xfrm>
          <a:off x="736600" y="1295400"/>
          <a:ext cx="8863013" cy="5887404"/>
        </p:xfrm>
        <a:graphic>
          <a:graphicData uri="http://schemas.openxmlformats.org/drawingml/2006/table">
            <a:tbl>
              <a:tblPr>
                <a:tableStyleId>{2D5ABB26-0587-4C30-8999-92F81FD0307C}</a:tableStyleId>
              </a:tblPr>
              <a:tblGrid>
                <a:gridCol w="6653213"/>
                <a:gridCol w="2209800"/>
              </a:tblGrid>
              <a:tr h="847726">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1066800" algn="l"/>
                        </a:tabLst>
                      </a:pPr>
                      <a:r>
                        <a:rPr kumimoji="0" lang="en-US" sz="3600" u="none" strike="noStrike" cap="none" normalizeH="0" baseline="0" dirty="0" smtClean="0">
                          <a:ln>
                            <a:noFill/>
                          </a:ln>
                          <a:effectLst/>
                          <a:sym typeface="Gill Sans" pitchFamily="80" charset="0"/>
                        </a:rPr>
                        <a:t>Backlog item</a:t>
                      </a:r>
                      <a:endParaRPr kumimoji="0" lang="en-US" sz="3600" b="0" i="0" u="none" strike="noStrike" cap="none" normalizeH="0" baseline="0" dirty="0" smtClean="0">
                        <a:ln>
                          <a:noFill/>
                        </a:ln>
                        <a:solidFill>
                          <a:srgbClr val="FFFFFF"/>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1066800" algn="l"/>
                        </a:tabLst>
                      </a:pPr>
                      <a:r>
                        <a:rPr kumimoji="0" lang="en-US" sz="3600" u="none" strike="noStrike" cap="none" normalizeH="0" baseline="0" smtClean="0">
                          <a:ln>
                            <a:noFill/>
                          </a:ln>
                          <a:effectLst/>
                          <a:sym typeface="Gill Sans" pitchFamily="80" charset="0"/>
                        </a:rPr>
                        <a:t>Estimate</a:t>
                      </a:r>
                      <a:endParaRPr kumimoji="0" lang="en-US" sz="3600" b="0" i="0" u="none" strike="noStrike" cap="none" normalizeH="0" baseline="0" smtClean="0">
                        <a:ln>
                          <a:noFill/>
                        </a:ln>
                        <a:solidFill>
                          <a:srgbClr val="FFFFFF"/>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579438">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Allow a guest to make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3</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92964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guest, I want to cancel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5</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94615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guest, I want to change the dates of a reservation.</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3</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94615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As a hotel employee, I can run </a:t>
                      </a:r>
                      <a:r>
                        <a:rPr kumimoji="0" lang="en-US" sz="2800" u="none" strike="noStrike" cap="none" normalizeH="0" baseline="0" dirty="0" err="1" smtClean="0">
                          <a:ln>
                            <a:noFill/>
                          </a:ln>
                          <a:effectLst/>
                          <a:sym typeface="Gill Sans" pitchFamily="80" charset="0"/>
                        </a:rPr>
                        <a:t>RevPAR</a:t>
                      </a:r>
                      <a:r>
                        <a:rPr kumimoji="0" lang="en-US" sz="2800" u="none" strike="noStrike" cap="none" normalizeH="0" baseline="0" dirty="0" smtClean="0">
                          <a:ln>
                            <a:noFill/>
                          </a:ln>
                          <a:effectLst/>
                          <a:sym typeface="Gill Sans" pitchFamily="80" charset="0"/>
                        </a:rPr>
                        <a:t> reports (revenue-per-available-room)</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8</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57150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Improve exception handling</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8</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53340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30</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533400">
                <a:tc>
                  <a:txBody>
                    <a:bodyPr/>
                    <a:lstStyle/>
                    <a:p>
                      <a:pPr marL="114300" marR="0" lvl="0" indent="0" algn="l"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smtClean="0">
                          <a:ln>
                            <a:noFill/>
                          </a:ln>
                          <a:effectLst/>
                          <a:sym typeface="Gill Sans" pitchFamily="80" charset="0"/>
                        </a:rPr>
                        <a:t>...</a:t>
                      </a:r>
                      <a:endParaRPr kumimoji="0" lang="en-US" sz="2800" b="0" i="0" u="none" strike="noStrike" cap="none" normalizeH="0" baseline="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lvl="0" indent="0" algn="ctr" defTabSz="914400" rtl="0" eaLnBrk="1" fontAlgn="base" latinLnBrk="0" hangingPunct="1">
                        <a:lnSpc>
                          <a:spcPct val="100000"/>
                        </a:lnSpc>
                        <a:spcBef>
                          <a:spcPct val="0"/>
                        </a:spcBef>
                        <a:spcAft>
                          <a:spcPct val="0"/>
                        </a:spcAft>
                        <a:buClr>
                          <a:srgbClr val="5F7BAE"/>
                        </a:buClr>
                        <a:buSzPct val="150000"/>
                        <a:buFont typeface="Lucida Grande" pitchFamily="80" charset="0"/>
                        <a:buNone/>
                        <a:tabLst>
                          <a:tab pos="914400" algn="l"/>
                        </a:tabLst>
                      </a:pPr>
                      <a:r>
                        <a:rPr kumimoji="0" lang="en-US" sz="2800" u="none" strike="noStrike" cap="none" normalizeH="0" baseline="0" dirty="0" smtClean="0">
                          <a:ln>
                            <a:noFill/>
                          </a:ln>
                          <a:effectLst/>
                          <a:sym typeface="Gill Sans" pitchFamily="80" charset="0"/>
                        </a:rPr>
                        <a:t>50</a:t>
                      </a:r>
                      <a:endParaRPr kumimoji="0" lang="en-US" sz="2800" b="0" i="0" u="none" strike="noStrike" cap="none" normalizeH="0" baseline="0" dirty="0" smtClean="0">
                        <a:ln>
                          <a:noFill/>
                        </a:ln>
                        <a:solidFill>
                          <a:schemeClr val="tx1"/>
                        </a:solidFill>
                        <a:effectLst/>
                        <a:latin typeface="Gill Sans" pitchFamily="80" charset="0"/>
                        <a:ea typeface="ヒラギノ角ゴ Pro W3" pitchFamily="80" charset="-128"/>
                        <a:sym typeface="Gill Sans" pitchFamily="80" charset="0"/>
                      </a:endParaRPr>
                    </a:p>
                  </a:txBody>
                  <a:tcPr marL="38100" marR="3810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bl>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pPr>
              <a:defRPr/>
            </a:pPr>
            <a:r>
              <a:rPr smtClean="0"/>
              <a:t>Product backlog</a:t>
            </a:r>
          </a:p>
        </p:txBody>
      </p:sp>
      <p:sp>
        <p:nvSpPr>
          <p:cNvPr id="41987" name="Rectangle 2"/>
          <p:cNvSpPr>
            <a:spLocks noGrp="1" noChangeArrowheads="1"/>
          </p:cNvSpPr>
          <p:nvPr>
            <p:ph idx="1"/>
          </p:nvPr>
        </p:nvSpPr>
        <p:spPr>
          <a:xfrm>
            <a:off x="4483100" y="1181101"/>
            <a:ext cx="5486400" cy="4755148"/>
          </a:xfrm>
        </p:spPr>
        <p:txBody>
          <a:bodyPr/>
          <a:lstStyle/>
          <a:p>
            <a:pPr marL="546095" indent="-292097">
              <a:lnSpc>
                <a:spcPct val="80000"/>
              </a:lnSpc>
              <a:tabLst>
                <a:tab pos="1184264" algn="l"/>
              </a:tabLst>
            </a:pPr>
            <a:r>
              <a:rPr lang="en-US" sz="3000" dirty="0" smtClean="0"/>
              <a:t>The requirements</a:t>
            </a:r>
          </a:p>
          <a:p>
            <a:pPr marL="546095" indent="-292097">
              <a:lnSpc>
                <a:spcPct val="80000"/>
              </a:lnSpc>
              <a:spcBef>
                <a:spcPts val="1400"/>
              </a:spcBef>
              <a:tabLst>
                <a:tab pos="1184264" algn="l"/>
              </a:tabLst>
            </a:pPr>
            <a:r>
              <a:rPr lang="en-US" sz="3000" dirty="0" smtClean="0"/>
              <a:t>A list of all desired work on the project</a:t>
            </a:r>
          </a:p>
          <a:p>
            <a:pPr marL="546095" indent="-292097">
              <a:lnSpc>
                <a:spcPct val="80000"/>
              </a:lnSpc>
              <a:spcBef>
                <a:spcPts val="1400"/>
              </a:spcBef>
              <a:tabLst>
                <a:tab pos="1184264" algn="l"/>
              </a:tabLst>
            </a:pPr>
            <a:r>
              <a:rPr lang="en-US" sz="3000" dirty="0" smtClean="0"/>
              <a:t>Ideally expressed such that each item has value to the users or customers of the product </a:t>
            </a:r>
          </a:p>
          <a:p>
            <a:pPr marL="546095" indent="-292097">
              <a:lnSpc>
                <a:spcPct val="80000"/>
              </a:lnSpc>
              <a:spcBef>
                <a:spcPts val="1400"/>
              </a:spcBef>
              <a:tabLst>
                <a:tab pos="1184264" algn="l"/>
              </a:tabLst>
            </a:pPr>
            <a:r>
              <a:rPr lang="en-US" sz="3000" dirty="0" smtClean="0"/>
              <a:t>Prioritized by the product owner</a:t>
            </a:r>
          </a:p>
          <a:p>
            <a:pPr marL="546095" indent="-292097">
              <a:lnSpc>
                <a:spcPct val="80000"/>
              </a:lnSpc>
              <a:spcBef>
                <a:spcPts val="1400"/>
              </a:spcBef>
              <a:tabLst>
                <a:tab pos="1184264" algn="l"/>
              </a:tabLst>
            </a:pPr>
            <a:r>
              <a:rPr lang="en-US" sz="3000" dirty="0" smtClean="0"/>
              <a:t>Reprioritized at the start of each sprint</a:t>
            </a:r>
          </a:p>
        </p:txBody>
      </p:sp>
      <p:pic>
        <p:nvPicPr>
          <p:cNvPr id="41988" name="Picture 3"/>
          <p:cNvPicPr>
            <a:picLocks noChangeAspect="1" noChangeArrowheads="1"/>
          </p:cNvPicPr>
          <p:nvPr/>
        </p:nvPicPr>
        <p:blipFill>
          <a:blip r:embed="rId3" cstate="print"/>
          <a:srcRect/>
          <a:stretch>
            <a:fillRect/>
          </a:stretch>
        </p:blipFill>
        <p:spPr bwMode="auto">
          <a:xfrm>
            <a:off x="241300" y="2762251"/>
            <a:ext cx="4495800" cy="1860550"/>
          </a:xfrm>
          <a:prstGeom prst="rect">
            <a:avLst/>
          </a:prstGeom>
          <a:noFill/>
          <a:ln w="9525">
            <a:noFill/>
            <a:miter lim="800000"/>
            <a:headEnd/>
            <a:tailEnd/>
          </a:ln>
        </p:spPr>
      </p:pic>
      <p:sp>
        <p:nvSpPr>
          <p:cNvPr id="35844" name="Rectangle 4"/>
          <p:cNvSpPr>
            <a:spLocks/>
          </p:cNvSpPr>
          <p:nvPr/>
        </p:nvSpPr>
        <p:spPr bwMode="auto">
          <a:xfrm>
            <a:off x="1587500" y="5384800"/>
            <a:ext cx="2806700" cy="1016000"/>
          </a:xfrm>
          <a:prstGeom prst="rect">
            <a:avLst/>
          </a:prstGeom>
          <a:blipFill dpi="0" rotWithShape="0">
            <a:blip r:embed="rId4" cstate="print"/>
            <a:srcRect/>
            <a:tile tx="0" ty="0" sx="100000" sy="100000" flip="none" algn="tl"/>
          </a:blipFill>
          <a:ln w="25400">
            <a:solidFill>
              <a:srgbClr val="003C83"/>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100" dirty="0">
                <a:solidFill>
                  <a:srgbClr val="FFFFFF"/>
                </a:solidFill>
                <a:ea typeface="Gill Sans" pitchFamily="80" charset="0"/>
                <a:cs typeface="Gill Sans" pitchFamily="80" charset="0"/>
              </a:rPr>
              <a:t>This is the product backlog</a:t>
            </a:r>
          </a:p>
        </p:txBody>
      </p:sp>
      <p:sp>
        <p:nvSpPr>
          <p:cNvPr id="41990" name="Line 5"/>
          <p:cNvSpPr>
            <a:spLocks noChangeShapeType="1"/>
          </p:cNvSpPr>
          <p:nvPr/>
        </p:nvSpPr>
        <p:spPr bwMode="auto">
          <a:xfrm>
            <a:off x="1092200" y="4038600"/>
            <a:ext cx="430213" cy="1524000"/>
          </a:xfrm>
          <a:prstGeom prst="line">
            <a:avLst/>
          </a:prstGeom>
          <a:noFill/>
          <a:ln w="38100">
            <a:solidFill>
              <a:srgbClr val="033F7F"/>
            </a:solidFill>
            <a:round/>
            <a:headEnd type="stealth" w="med" len="med"/>
            <a:tailEnd/>
          </a:ln>
        </p:spPr>
        <p:txBody>
          <a:bodyPr lIns="91437" tIns="45720" rIns="91437" bIns="45720"/>
          <a:lstStyle/>
          <a:p>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p:txBody>
          <a:bodyPr/>
          <a:lstStyle/>
          <a:p>
            <a:pPr>
              <a:defRPr/>
            </a:pPr>
            <a:r>
              <a:rPr smtClean="0"/>
              <a:t>Managing the sprint backlog</a:t>
            </a:r>
          </a:p>
        </p:txBody>
      </p:sp>
      <p:sp>
        <p:nvSpPr>
          <p:cNvPr id="4" name="Text Placeholder 3"/>
          <p:cNvSpPr>
            <a:spLocks noGrp="1"/>
          </p:cNvSpPr>
          <p:nvPr>
            <p:ph type="body" sz="quarter" idx="10"/>
          </p:nvPr>
        </p:nvSpPr>
        <p:spPr/>
        <p:txBody>
          <a:bodyPr/>
          <a:lstStyle/>
          <a:p>
            <a:r>
              <a:rPr lang="en-US" sz="3200" dirty="0" smtClean="0"/>
              <a:t>Individuals sign up for work of their own choosing</a:t>
            </a:r>
          </a:p>
          <a:p>
            <a:pPr lvl="1"/>
            <a:r>
              <a:rPr lang="en-US" sz="2800" dirty="0" smtClean="0"/>
              <a:t>Work is never assigned (never is a harsh word)</a:t>
            </a:r>
          </a:p>
          <a:p>
            <a:r>
              <a:rPr lang="en-US" sz="3200" dirty="0" smtClean="0"/>
              <a:t>Estimated work remaining is updated daily</a:t>
            </a:r>
          </a:p>
          <a:p>
            <a:r>
              <a:rPr lang="en-US" sz="3200" dirty="0" smtClean="0"/>
              <a:t>Any team member can add, delete or change the sprint backlog</a:t>
            </a:r>
          </a:p>
          <a:p>
            <a:r>
              <a:rPr lang="en-US" sz="3200" dirty="0" smtClean="0"/>
              <a:t>Work for the sprint emerges</a:t>
            </a:r>
          </a:p>
          <a:p>
            <a:r>
              <a:rPr lang="en-US" sz="3200" dirty="0" smtClean="0"/>
              <a:t>If work is unclear, define a sprint backlog item with a larger amount of time and break it down later</a:t>
            </a:r>
          </a:p>
          <a:p>
            <a:r>
              <a:rPr lang="en-US" sz="3200" dirty="0" smtClean="0"/>
              <a:t>Update work remaining as more becomes known</a:t>
            </a:r>
          </a:p>
          <a:p>
            <a:endParaRPr lang="en-GB" sz="3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Daily Scrum</a:t>
            </a:r>
            <a:endParaRPr lang="en-US" dirty="0"/>
          </a:p>
        </p:txBody>
      </p:sp>
      <p:sp>
        <p:nvSpPr>
          <p:cNvPr id="3" name="Subtitle 2"/>
          <p:cNvSpPr>
            <a:spLocks noGrp="1"/>
          </p:cNvSpPr>
          <p:nvPr>
            <p:ph type="subTitle" idx="1"/>
          </p:nvPr>
        </p:nvSpPr>
        <p:spPr>
          <a:xfrm>
            <a:off x="4972468" y="5638800"/>
            <a:ext cx="4236048" cy="512961"/>
          </a:xfrm>
        </p:spPr>
        <p:txBody>
          <a:bodyPr/>
          <a:lstStyle/>
          <a:p>
            <a:r>
              <a:rPr lang="en-US" dirty="0" smtClean="0"/>
              <a:t>Stephen Forte</a:t>
            </a:r>
          </a:p>
          <a:p>
            <a:r>
              <a:rPr lang="en-US" dirty="0" smtClean="0"/>
              <a:t>Chief Strategy Officer</a:t>
            </a:r>
          </a:p>
          <a:p>
            <a:r>
              <a:rPr lang="en-US" dirty="0" smtClean="0"/>
              <a:t>Telerik</a:t>
            </a:r>
          </a:p>
          <a:p>
            <a:r>
              <a:rPr lang="en-US" dirty="0" smtClean="0">
                <a:hlinkClick r:id="rId3"/>
              </a:rPr>
              <a:t>stevef@orcsweb.com</a:t>
            </a:r>
            <a:endParaRPr lang="en-US" dirty="0" smtClean="0"/>
          </a:p>
          <a:p>
            <a:r>
              <a:rPr lang="en-US" dirty="0" smtClean="0"/>
              <a:t>ITS202</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p:txBody>
          <a:bodyPr/>
          <a:lstStyle/>
          <a:p>
            <a:pPr>
              <a:defRPr/>
            </a:pPr>
            <a:r>
              <a:rPr smtClean="0"/>
              <a:t>A sprint backlog</a:t>
            </a:r>
          </a:p>
        </p:txBody>
      </p:sp>
      <p:sp>
        <p:nvSpPr>
          <p:cNvPr id="39938" name="Rectangle 2"/>
          <p:cNvSpPr>
            <a:spLocks/>
          </p:cNvSpPr>
          <p:nvPr/>
        </p:nvSpPr>
        <p:spPr bwMode="auto">
          <a:xfrm>
            <a:off x="698500" y="1917700"/>
            <a:ext cx="3683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Tasks</a:t>
            </a:r>
          </a:p>
        </p:txBody>
      </p:sp>
      <p:sp>
        <p:nvSpPr>
          <p:cNvPr id="46084" name="Rectangle 3"/>
          <p:cNvSpPr>
            <a:spLocks/>
          </p:cNvSpPr>
          <p:nvPr/>
        </p:nvSpPr>
        <p:spPr bwMode="auto">
          <a:xfrm>
            <a:off x="698500" y="2501900"/>
            <a:ext cx="36195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Code the </a:t>
            </a:r>
            <a:r>
              <a:rPr lang="en-US" sz="2800" dirty="0" smtClean="0">
                <a:solidFill>
                  <a:schemeClr val="bg1"/>
                </a:solidFill>
              </a:rPr>
              <a:t>UI</a:t>
            </a:r>
            <a:endParaRPr lang="en-US" sz="2800" dirty="0">
              <a:solidFill>
                <a:schemeClr val="bg1"/>
              </a:solidFill>
            </a:endParaRPr>
          </a:p>
        </p:txBody>
      </p:sp>
      <p:sp>
        <p:nvSpPr>
          <p:cNvPr id="46085" name="Rectangle 4"/>
          <p:cNvSpPr>
            <a:spLocks/>
          </p:cNvSpPr>
          <p:nvPr/>
        </p:nvSpPr>
        <p:spPr bwMode="auto">
          <a:xfrm>
            <a:off x="698500" y="30861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Code the middle tier</a:t>
            </a:r>
          </a:p>
        </p:txBody>
      </p:sp>
      <p:sp>
        <p:nvSpPr>
          <p:cNvPr id="46086" name="Rectangle 5"/>
          <p:cNvSpPr>
            <a:spLocks/>
          </p:cNvSpPr>
          <p:nvPr/>
        </p:nvSpPr>
        <p:spPr bwMode="auto">
          <a:xfrm>
            <a:off x="698500" y="36703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Test the middle tier</a:t>
            </a:r>
          </a:p>
        </p:txBody>
      </p:sp>
      <p:sp>
        <p:nvSpPr>
          <p:cNvPr id="46087" name="Rectangle 6"/>
          <p:cNvSpPr>
            <a:spLocks/>
          </p:cNvSpPr>
          <p:nvPr/>
        </p:nvSpPr>
        <p:spPr bwMode="auto">
          <a:xfrm>
            <a:off x="698500" y="42545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Write online help</a:t>
            </a:r>
          </a:p>
        </p:txBody>
      </p:sp>
      <p:sp>
        <p:nvSpPr>
          <p:cNvPr id="46088" name="Rectangle 7"/>
          <p:cNvSpPr>
            <a:spLocks/>
          </p:cNvSpPr>
          <p:nvPr/>
        </p:nvSpPr>
        <p:spPr bwMode="auto">
          <a:xfrm>
            <a:off x="698500" y="48387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Write the </a:t>
            </a:r>
            <a:r>
              <a:rPr lang="en-US" sz="2800" dirty="0" err="1">
                <a:solidFill>
                  <a:schemeClr val="bg1"/>
                </a:solidFill>
              </a:rPr>
              <a:t>foo</a:t>
            </a:r>
            <a:r>
              <a:rPr lang="en-US" sz="2800" dirty="0">
                <a:solidFill>
                  <a:schemeClr val="bg1"/>
                </a:solidFill>
              </a:rPr>
              <a:t> class</a:t>
            </a:r>
          </a:p>
        </p:txBody>
      </p:sp>
      <p:sp>
        <p:nvSpPr>
          <p:cNvPr id="39944" name="Rectangle 8"/>
          <p:cNvSpPr>
            <a:spLocks/>
          </p:cNvSpPr>
          <p:nvPr/>
        </p:nvSpPr>
        <p:spPr bwMode="auto">
          <a:xfrm>
            <a:off x="4381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Mon</a:t>
            </a:r>
          </a:p>
        </p:txBody>
      </p:sp>
      <p:grpSp>
        <p:nvGrpSpPr>
          <p:cNvPr id="46090" name="Group 9"/>
          <p:cNvGrpSpPr>
            <a:grpSpLocks/>
          </p:cNvGrpSpPr>
          <p:nvPr/>
        </p:nvGrpSpPr>
        <p:grpSpPr bwMode="auto">
          <a:xfrm>
            <a:off x="4381500" y="2501900"/>
            <a:ext cx="1016000" cy="2921000"/>
            <a:chOff x="0" y="0"/>
            <a:chExt cx="640" cy="1840"/>
          </a:xfrm>
        </p:grpSpPr>
        <p:sp>
          <p:nvSpPr>
            <p:cNvPr id="46125" name="Rectangle 10"/>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26" name="Rectangle 11"/>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27" name="Rectangle 12"/>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28" name="Rectangle 13"/>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12</a:t>
              </a:r>
            </a:p>
          </p:txBody>
        </p:sp>
        <p:sp>
          <p:nvSpPr>
            <p:cNvPr id="46129" name="Rectangle 14"/>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
        <p:nvSpPr>
          <p:cNvPr id="39951" name="Rectangle 15"/>
          <p:cNvSpPr>
            <a:spLocks/>
          </p:cNvSpPr>
          <p:nvPr/>
        </p:nvSpPr>
        <p:spPr bwMode="auto">
          <a:xfrm>
            <a:off x="5397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Tues</a:t>
            </a:r>
          </a:p>
        </p:txBody>
      </p:sp>
      <p:grpSp>
        <p:nvGrpSpPr>
          <p:cNvPr id="3" name="Group 16"/>
          <p:cNvGrpSpPr>
            <a:grpSpLocks/>
          </p:cNvGrpSpPr>
          <p:nvPr/>
        </p:nvGrpSpPr>
        <p:grpSpPr bwMode="auto">
          <a:xfrm>
            <a:off x="5397500" y="2501900"/>
            <a:ext cx="1016000" cy="2921000"/>
            <a:chOff x="0" y="0"/>
            <a:chExt cx="640" cy="1840"/>
          </a:xfrm>
        </p:grpSpPr>
        <p:sp>
          <p:nvSpPr>
            <p:cNvPr id="46120" name="Rectangle 17"/>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sp>
          <p:nvSpPr>
            <p:cNvPr id="46121" name="Rectangle 18"/>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12</a:t>
              </a:r>
            </a:p>
          </p:txBody>
        </p:sp>
        <p:sp>
          <p:nvSpPr>
            <p:cNvPr id="46122" name="Rectangle 19"/>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23" name="Rectangle 20"/>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24" name="Rectangle 21"/>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
        <p:nvSpPr>
          <p:cNvPr id="39958" name="Rectangle 22"/>
          <p:cNvSpPr>
            <a:spLocks/>
          </p:cNvSpPr>
          <p:nvPr/>
        </p:nvSpPr>
        <p:spPr bwMode="auto">
          <a:xfrm>
            <a:off x="6413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Wed</a:t>
            </a:r>
          </a:p>
        </p:txBody>
      </p:sp>
      <p:sp>
        <p:nvSpPr>
          <p:cNvPr id="39959" name="Rectangle 23"/>
          <p:cNvSpPr>
            <a:spLocks/>
          </p:cNvSpPr>
          <p:nvPr/>
        </p:nvSpPr>
        <p:spPr bwMode="auto">
          <a:xfrm>
            <a:off x="7429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err="1">
                <a:solidFill>
                  <a:srgbClr val="FFFFFF"/>
                </a:solidFill>
                <a:ea typeface="Gill Sans" pitchFamily="80" charset="0"/>
                <a:cs typeface="Gill Sans" pitchFamily="80" charset="0"/>
              </a:rPr>
              <a:t>Thur</a:t>
            </a:r>
            <a:endParaRPr lang="en-US" sz="3300" dirty="0">
              <a:solidFill>
                <a:srgbClr val="FFFFFF"/>
              </a:solidFill>
              <a:ea typeface="Gill Sans" pitchFamily="80" charset="0"/>
              <a:cs typeface="Gill Sans" pitchFamily="80" charset="0"/>
            </a:endParaRPr>
          </a:p>
        </p:txBody>
      </p:sp>
      <p:grpSp>
        <p:nvGrpSpPr>
          <p:cNvPr id="4" name="Group 24"/>
          <p:cNvGrpSpPr>
            <a:grpSpLocks/>
          </p:cNvGrpSpPr>
          <p:nvPr/>
        </p:nvGrpSpPr>
        <p:grpSpPr bwMode="auto">
          <a:xfrm>
            <a:off x="7429500" y="2501900"/>
            <a:ext cx="1016000" cy="3505200"/>
            <a:chOff x="0" y="0"/>
            <a:chExt cx="640" cy="2208"/>
          </a:xfrm>
        </p:grpSpPr>
        <p:sp>
          <p:nvSpPr>
            <p:cNvPr id="46114" name="Rectangle 25"/>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5" name="Rectangle 26"/>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sp>
          <p:nvSpPr>
            <p:cNvPr id="46116" name="Rectangle 27"/>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11</a:t>
              </a:r>
            </a:p>
          </p:txBody>
        </p:sp>
        <p:sp>
          <p:nvSpPr>
            <p:cNvPr id="46117" name="Rectangle 28"/>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8" name="Rectangle 29"/>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9" name="Rectangle 30"/>
            <p:cNvSpPr>
              <a:spLocks/>
            </p:cNvSpPr>
            <p:nvPr/>
          </p:nvSpPr>
          <p:spPr bwMode="auto">
            <a:xfrm>
              <a:off x="0" y="184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grpSp>
      <p:sp>
        <p:nvSpPr>
          <p:cNvPr id="39967" name="Rectangle 31"/>
          <p:cNvSpPr>
            <a:spLocks/>
          </p:cNvSpPr>
          <p:nvPr/>
        </p:nvSpPr>
        <p:spPr bwMode="auto">
          <a:xfrm>
            <a:off x="8445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Fri</a:t>
            </a:r>
          </a:p>
        </p:txBody>
      </p:sp>
      <p:grpSp>
        <p:nvGrpSpPr>
          <p:cNvPr id="5" name="Group 32"/>
          <p:cNvGrpSpPr>
            <a:grpSpLocks/>
          </p:cNvGrpSpPr>
          <p:nvPr/>
        </p:nvGrpSpPr>
        <p:grpSpPr bwMode="auto">
          <a:xfrm>
            <a:off x="8445501" y="2501900"/>
            <a:ext cx="998483" cy="3505200"/>
            <a:chOff x="0" y="0"/>
            <a:chExt cx="640" cy="2208"/>
          </a:xfrm>
        </p:grpSpPr>
        <p:sp>
          <p:nvSpPr>
            <p:cNvPr id="46108" name="Rectangle 33"/>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9" name="Rectangle 34"/>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0" name="Rectangle 35"/>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1" name="Rectangle 36"/>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2" name="Rectangle 37"/>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3" name="Rectangle 38"/>
            <p:cNvSpPr>
              <a:spLocks/>
            </p:cNvSpPr>
            <p:nvPr/>
          </p:nvSpPr>
          <p:spPr bwMode="auto">
            <a:xfrm>
              <a:off x="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grpSp>
      <p:grpSp>
        <p:nvGrpSpPr>
          <p:cNvPr id="6" name="Group 39"/>
          <p:cNvGrpSpPr>
            <a:grpSpLocks/>
          </p:cNvGrpSpPr>
          <p:nvPr/>
        </p:nvGrpSpPr>
        <p:grpSpPr bwMode="auto">
          <a:xfrm>
            <a:off x="698500" y="2501900"/>
            <a:ext cx="6731000" cy="3505200"/>
            <a:chOff x="0" y="0"/>
            <a:chExt cx="4240" cy="2208"/>
          </a:xfrm>
        </p:grpSpPr>
        <p:sp>
          <p:nvSpPr>
            <p:cNvPr id="46099" name="Rectangle 40"/>
            <p:cNvSpPr>
              <a:spLocks/>
            </p:cNvSpPr>
            <p:nvPr/>
          </p:nvSpPr>
          <p:spPr bwMode="auto">
            <a:xfrm>
              <a:off x="0" y="1840"/>
              <a:ext cx="2320" cy="368"/>
            </a:xfrm>
            <a:prstGeom prst="rect">
              <a:avLst/>
            </a:prstGeom>
            <a:solidFill>
              <a:srgbClr val="E6E6E6"/>
            </a:solidFill>
            <a:ln w="25400">
              <a:solidFill>
                <a:schemeClr val="tx1"/>
              </a:solidFill>
              <a:miter lim="800000"/>
              <a:headEnd/>
              <a:tailEnd/>
            </a:ln>
          </p:spPr>
          <p:txBody>
            <a:bodyPr lIns="63500" tIns="63500" rIns="63500" bIns="63500" anchor="ctr"/>
            <a:lstStyle/>
            <a:p>
              <a:pPr algn="l"/>
              <a:r>
                <a:rPr lang="en-US" sz="2800" dirty="0">
                  <a:solidFill>
                    <a:schemeClr val="bg1"/>
                  </a:solidFill>
                </a:rPr>
                <a:t>Add error logging</a:t>
              </a:r>
            </a:p>
          </p:txBody>
        </p:sp>
        <p:sp>
          <p:nvSpPr>
            <p:cNvPr id="46100" name="Rectangle 41"/>
            <p:cNvSpPr>
              <a:spLocks/>
            </p:cNvSpPr>
            <p:nvPr/>
          </p:nvSpPr>
          <p:spPr bwMode="auto">
            <a:xfrm>
              <a:off x="232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1" name="Rectangle 42"/>
            <p:cNvSpPr>
              <a:spLocks/>
            </p:cNvSpPr>
            <p:nvPr/>
          </p:nvSpPr>
          <p:spPr bwMode="auto">
            <a:xfrm>
              <a:off x="296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2" name="Rectangle 43"/>
            <p:cNvSpPr>
              <a:spLocks/>
            </p:cNvSpPr>
            <p:nvPr/>
          </p:nvSpPr>
          <p:spPr bwMode="auto">
            <a:xfrm>
              <a:off x="360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03" name="Rectangle 44"/>
            <p:cNvSpPr>
              <a:spLocks/>
            </p:cNvSpPr>
            <p:nvPr/>
          </p:nvSpPr>
          <p:spPr bwMode="auto">
            <a:xfrm>
              <a:off x="360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10</a:t>
              </a:r>
            </a:p>
          </p:txBody>
        </p:sp>
        <p:sp>
          <p:nvSpPr>
            <p:cNvPr id="46104" name="Rectangle 45"/>
            <p:cNvSpPr>
              <a:spLocks/>
            </p:cNvSpPr>
            <p:nvPr/>
          </p:nvSpPr>
          <p:spPr bwMode="auto">
            <a:xfrm>
              <a:off x="360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05" name="Rectangle 46"/>
            <p:cNvSpPr>
              <a:spLocks/>
            </p:cNvSpPr>
            <p:nvPr/>
          </p:nvSpPr>
          <p:spPr bwMode="auto">
            <a:xfrm>
              <a:off x="360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6" name="Rectangle 47"/>
            <p:cNvSpPr>
              <a:spLocks/>
            </p:cNvSpPr>
            <p:nvPr/>
          </p:nvSpPr>
          <p:spPr bwMode="auto">
            <a:xfrm>
              <a:off x="360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07" name="Rectangle 48"/>
            <p:cNvSpPr>
              <a:spLocks/>
            </p:cNvSpPr>
            <p:nvPr/>
          </p:nvSpPr>
          <p:spPr bwMode="auto">
            <a:xfrm>
              <a:off x="3600" y="184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p:txBody>
          <a:bodyPr/>
          <a:lstStyle/>
          <a:p>
            <a:pPr>
              <a:defRPr/>
            </a:pPr>
            <a:r>
              <a:rPr smtClean="0"/>
              <a:t>No changes during a sprint</a:t>
            </a:r>
          </a:p>
        </p:txBody>
      </p:sp>
      <p:sp>
        <p:nvSpPr>
          <p:cNvPr id="27651" name="Rectangle 2"/>
          <p:cNvSpPr>
            <a:spLocks noGrp="1" noChangeArrowheads="1"/>
          </p:cNvSpPr>
          <p:nvPr>
            <p:ph idx="1"/>
          </p:nvPr>
        </p:nvSpPr>
        <p:spPr>
          <a:xfrm>
            <a:off x="342900" y="5410200"/>
            <a:ext cx="9461500" cy="1270000"/>
          </a:xfrm>
        </p:spPr>
        <p:txBody>
          <a:bodyPr>
            <a:normAutofit/>
          </a:bodyPr>
          <a:lstStyle/>
          <a:p>
            <a:pPr marL="695319" indent="-392109"/>
            <a:r>
              <a:rPr lang="en-US" dirty="0" smtClean="0"/>
              <a:t>Plan sprint durations around how long you can commit to keeping change out of the sprint</a:t>
            </a:r>
          </a:p>
        </p:txBody>
      </p:sp>
      <p:grpSp>
        <p:nvGrpSpPr>
          <p:cNvPr id="27652" name="Group 4"/>
          <p:cNvGrpSpPr>
            <a:grpSpLocks/>
          </p:cNvGrpSpPr>
          <p:nvPr/>
        </p:nvGrpSpPr>
        <p:grpSpPr bwMode="auto">
          <a:xfrm>
            <a:off x="2794000" y="1881188"/>
            <a:ext cx="3975100" cy="3060700"/>
            <a:chOff x="0" y="0"/>
            <a:chExt cx="2504" cy="1927"/>
          </a:xfrm>
        </p:grpSpPr>
        <p:pic>
          <p:nvPicPr>
            <p:cNvPr id="27657" name="Picture 5"/>
            <p:cNvPicPr>
              <a:picLocks noChangeArrowheads="1"/>
            </p:cNvPicPr>
            <p:nvPr/>
          </p:nvPicPr>
          <p:blipFill>
            <a:blip r:embed="rId3" cstate="print"/>
            <a:srcRect/>
            <a:stretch>
              <a:fillRect/>
            </a:stretch>
          </p:blipFill>
          <p:spPr bwMode="auto">
            <a:xfrm>
              <a:off x="0" y="0"/>
              <a:ext cx="2504" cy="1927"/>
            </a:xfrm>
            <a:prstGeom prst="rect">
              <a:avLst/>
            </a:prstGeom>
            <a:noFill/>
            <a:ln w="9525">
              <a:noFill/>
              <a:miter lim="800000"/>
              <a:headEnd/>
              <a:tailEnd/>
            </a:ln>
          </p:spPr>
        </p:pic>
        <p:sp>
          <p:nvSpPr>
            <p:cNvPr id="27658" name="Rectangle 6"/>
            <p:cNvSpPr>
              <a:spLocks/>
            </p:cNvSpPr>
            <p:nvPr/>
          </p:nvSpPr>
          <p:spPr bwMode="auto">
            <a:xfrm>
              <a:off x="224" y="254"/>
              <a:ext cx="2056" cy="1408"/>
            </a:xfrm>
            <a:prstGeom prst="rect">
              <a:avLst/>
            </a:prstGeom>
            <a:solidFill>
              <a:srgbClr val="FFFFFF"/>
            </a:solidFill>
            <a:ln w="9525">
              <a:solidFill>
                <a:schemeClr val="tx1"/>
              </a:solidFill>
              <a:miter lim="800000"/>
              <a:headEnd/>
              <a:tailEnd/>
            </a:ln>
          </p:spPr>
          <p:txBody>
            <a:bodyPr/>
            <a:lstStyle/>
            <a:p>
              <a:endParaRPr lang="en-US"/>
            </a:p>
          </p:txBody>
        </p:sp>
      </p:grpSp>
      <p:grpSp>
        <p:nvGrpSpPr>
          <p:cNvPr id="27653" name="Group 7"/>
          <p:cNvGrpSpPr>
            <a:grpSpLocks/>
          </p:cNvGrpSpPr>
          <p:nvPr/>
        </p:nvGrpSpPr>
        <p:grpSpPr bwMode="auto">
          <a:xfrm>
            <a:off x="3754438" y="2324100"/>
            <a:ext cx="2062162" cy="2171700"/>
            <a:chOff x="0" y="0"/>
            <a:chExt cx="1298" cy="1368"/>
          </a:xfrm>
        </p:grpSpPr>
        <p:pic>
          <p:nvPicPr>
            <p:cNvPr id="27655" name="Picture 8"/>
            <p:cNvPicPr>
              <a:picLocks noChangeAspect="1" noChangeArrowheads="1"/>
            </p:cNvPicPr>
            <p:nvPr/>
          </p:nvPicPr>
          <p:blipFill>
            <a:blip r:embed="rId4" cstate="print"/>
            <a:srcRect/>
            <a:stretch>
              <a:fillRect/>
            </a:stretch>
          </p:blipFill>
          <p:spPr bwMode="auto">
            <a:xfrm>
              <a:off x="0" y="279"/>
              <a:ext cx="1298" cy="1089"/>
            </a:xfrm>
            <a:prstGeom prst="rect">
              <a:avLst/>
            </a:prstGeom>
            <a:noFill/>
            <a:ln w="9525">
              <a:noFill/>
              <a:miter lim="800000"/>
              <a:headEnd/>
              <a:tailEnd/>
            </a:ln>
          </p:spPr>
        </p:pic>
        <p:pic>
          <p:nvPicPr>
            <p:cNvPr id="27656" name="Picture 9"/>
            <p:cNvPicPr>
              <a:picLocks noChangeAspect="1" noChangeArrowheads="1"/>
            </p:cNvPicPr>
            <p:nvPr/>
          </p:nvPicPr>
          <p:blipFill>
            <a:blip r:embed="rId5" cstate="print"/>
            <a:srcRect/>
            <a:stretch>
              <a:fillRect/>
            </a:stretch>
          </p:blipFill>
          <p:spPr bwMode="auto">
            <a:xfrm>
              <a:off x="98" y="0"/>
              <a:ext cx="623" cy="500"/>
            </a:xfrm>
            <a:prstGeom prst="rect">
              <a:avLst/>
            </a:prstGeom>
            <a:noFill/>
            <a:ln w="9525">
              <a:noFill/>
              <a:miter lim="800000"/>
              <a:headEnd/>
              <a:tailEnd/>
            </a:ln>
          </p:spPr>
        </p:pic>
      </p:grpSp>
      <p:sp>
        <p:nvSpPr>
          <p:cNvPr id="27654" name="AutoShape 16"/>
          <p:cNvSpPr>
            <a:spLocks noChangeArrowheads="1"/>
          </p:cNvSpPr>
          <p:nvPr/>
        </p:nvSpPr>
        <p:spPr bwMode="auto">
          <a:xfrm>
            <a:off x="1219200" y="1752600"/>
            <a:ext cx="1493838" cy="1116013"/>
          </a:xfrm>
          <a:prstGeom prst="lightningBolt">
            <a:avLst/>
          </a:prstGeom>
          <a:solidFill>
            <a:srgbClr val="99CCFF"/>
          </a:solidFill>
          <a:ln w="9525">
            <a:solidFill>
              <a:srgbClr val="006CD8"/>
            </a:solidFill>
            <a:miter lim="800000"/>
            <a:headEnd/>
            <a:tailEnd/>
          </a:ln>
        </p:spPr>
        <p:txBody>
          <a:bodyPr wrap="none" lIns="91437" tIns="45720" rIns="91437" bIns="45720" anchor="ctr"/>
          <a:lstStyle/>
          <a:p>
            <a:r>
              <a:rPr lang="en-US" sz="2000" dirty="0">
                <a:solidFill>
                  <a:schemeClr val="tx1"/>
                </a:solidFill>
                <a:latin typeface="Tahoma" charset="0"/>
              </a:rPr>
              <a:t>Change</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fontScale="92500" lnSpcReduction="10000"/>
          </a:bodyPr>
          <a:lstStyle/>
          <a:p>
            <a:r>
              <a:rPr lang="en-US" dirty="0" smtClean="0">
                <a:solidFill>
                  <a:schemeClr val="tx1">
                    <a:lumMod val="50000"/>
                  </a:schemeClr>
                </a:solidFill>
              </a:rPr>
              <a:t>What is Scrum?</a:t>
            </a:r>
          </a:p>
          <a:p>
            <a:r>
              <a:rPr lang="en-US" dirty="0" smtClean="0">
                <a:solidFill>
                  <a:schemeClr val="tx1">
                    <a:lumMod val="50000"/>
                  </a:schemeClr>
                </a:solidFill>
              </a:rPr>
              <a:t>Sprints and Planning</a:t>
            </a:r>
          </a:p>
          <a:p>
            <a:r>
              <a:rPr lang="en-US" dirty="0" smtClean="0">
                <a:solidFill>
                  <a:srgbClr val="FFFF00"/>
                </a:solidFill>
              </a:rPr>
              <a:t>The Daily Scrum</a:t>
            </a:r>
          </a:p>
          <a:p>
            <a:r>
              <a:rPr lang="en-US" dirty="0" smtClean="0"/>
              <a:t>The Sprint Review</a:t>
            </a:r>
          </a:p>
          <a:p>
            <a:r>
              <a:rPr lang="en-US" dirty="0" smtClean="0"/>
              <a:t>Scaling Scrum</a:t>
            </a:r>
            <a:endParaRPr lang="en-US"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pPr>
              <a:defRPr/>
            </a:pPr>
            <a:r>
              <a:rPr smtClean="0"/>
              <a:t>The Daily Scrum</a:t>
            </a:r>
          </a:p>
        </p:txBody>
      </p:sp>
      <p:sp>
        <p:nvSpPr>
          <p:cNvPr id="4" name="Text Placeholder 3"/>
          <p:cNvSpPr>
            <a:spLocks noGrp="1"/>
          </p:cNvSpPr>
          <p:nvPr>
            <p:ph type="body" sz="quarter" idx="10"/>
          </p:nvPr>
        </p:nvSpPr>
        <p:spPr/>
        <p:txBody>
          <a:bodyPr/>
          <a:lstStyle/>
          <a:p>
            <a:r>
              <a:rPr lang="en-US" dirty="0" smtClean="0"/>
              <a:t>Parameters</a:t>
            </a:r>
          </a:p>
          <a:p>
            <a:pPr lvl="1"/>
            <a:r>
              <a:rPr lang="en-US" dirty="0" smtClean="0"/>
              <a:t>Daily</a:t>
            </a:r>
          </a:p>
          <a:p>
            <a:pPr lvl="1"/>
            <a:r>
              <a:rPr lang="en-US" dirty="0" smtClean="0"/>
              <a:t>10-15 minutes</a:t>
            </a:r>
          </a:p>
          <a:p>
            <a:pPr lvl="1"/>
            <a:r>
              <a:rPr lang="en-US" dirty="0" smtClean="0"/>
              <a:t>Stand-up</a:t>
            </a:r>
          </a:p>
          <a:p>
            <a:r>
              <a:rPr lang="en-US" dirty="0" smtClean="0"/>
              <a:t>Not for problem solving</a:t>
            </a:r>
          </a:p>
          <a:p>
            <a:r>
              <a:rPr lang="en-US" dirty="0" smtClean="0"/>
              <a:t>Helps avoid other unnecessary meetings</a:t>
            </a:r>
          </a:p>
          <a:p>
            <a:r>
              <a:rPr lang="en-US" dirty="0" smtClean="0"/>
              <a:t>Great way to manage remote teams</a:t>
            </a:r>
          </a:p>
          <a:p>
            <a:pPr lvl="1"/>
            <a:r>
              <a:rPr lang="en-US" dirty="0" smtClean="0"/>
              <a:t>Prevents teams from wasting time</a:t>
            </a:r>
          </a:p>
          <a:p>
            <a:endParaRPr lang="en-GB"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a:xfrm>
            <a:off x="430061" y="254002"/>
            <a:ext cx="9306607" cy="754052"/>
          </a:xfrm>
        </p:spPr>
        <p:txBody>
          <a:bodyPr/>
          <a:lstStyle/>
          <a:p>
            <a:pPr>
              <a:defRPr/>
            </a:pPr>
            <a:r>
              <a:rPr sz="5400" smtClean="0"/>
              <a:t>Everyone answers 3 Qs</a:t>
            </a:r>
          </a:p>
        </p:txBody>
      </p:sp>
      <p:sp>
        <p:nvSpPr>
          <p:cNvPr id="37891" name="Rectangle 2"/>
          <p:cNvSpPr>
            <a:spLocks noGrp="1" noChangeArrowheads="1"/>
          </p:cNvSpPr>
          <p:nvPr>
            <p:ph idx="1"/>
          </p:nvPr>
        </p:nvSpPr>
        <p:spPr>
          <a:xfrm>
            <a:off x="342900" y="5753100"/>
            <a:ext cx="9461500" cy="813898"/>
          </a:xfrm>
        </p:spPr>
        <p:txBody>
          <a:bodyPr/>
          <a:lstStyle/>
          <a:p>
            <a:pPr marL="695319" indent="-392109">
              <a:lnSpc>
                <a:spcPct val="70000"/>
              </a:lnSpc>
            </a:pPr>
            <a:r>
              <a:rPr lang="en-US" dirty="0" smtClean="0"/>
              <a:t>These are </a:t>
            </a:r>
            <a:r>
              <a:rPr lang="en-US" i="1" dirty="0" smtClean="0">
                <a:solidFill>
                  <a:srgbClr val="FF0000"/>
                </a:solidFill>
              </a:rPr>
              <a:t>not</a:t>
            </a:r>
            <a:r>
              <a:rPr lang="en-US" dirty="0" smtClean="0"/>
              <a:t> status for the </a:t>
            </a:r>
            <a:r>
              <a:rPr lang="en-US" dirty="0" err="1" smtClean="0"/>
              <a:t>ScrumMaster</a:t>
            </a:r>
            <a:endParaRPr lang="en-US" dirty="0" smtClean="0"/>
          </a:p>
          <a:p>
            <a:pPr marL="1038215" lvl="1">
              <a:lnSpc>
                <a:spcPct val="70000"/>
              </a:lnSpc>
            </a:pPr>
            <a:r>
              <a:rPr lang="en-US" dirty="0" smtClean="0"/>
              <a:t>They are commitments in front of peers</a:t>
            </a:r>
          </a:p>
        </p:txBody>
      </p:sp>
      <p:grpSp>
        <p:nvGrpSpPr>
          <p:cNvPr id="37892" name="Group 3"/>
          <p:cNvGrpSpPr>
            <a:grpSpLocks/>
          </p:cNvGrpSpPr>
          <p:nvPr/>
        </p:nvGrpSpPr>
        <p:grpSpPr bwMode="auto">
          <a:xfrm>
            <a:off x="1676400" y="1054100"/>
            <a:ext cx="6870700" cy="1524000"/>
            <a:chOff x="0" y="0"/>
            <a:chExt cx="4328" cy="960"/>
          </a:xfrm>
        </p:grpSpPr>
        <p:sp>
          <p:nvSpPr>
            <p:cNvPr id="30724" name="AutoShape 4"/>
            <p:cNvSpPr>
              <a:spLocks/>
            </p:cNvSpPr>
            <p:nvPr/>
          </p:nvSpPr>
          <p:spPr bwMode="auto">
            <a:xfrm>
              <a:off x="0" y="312"/>
              <a:ext cx="4264" cy="648"/>
            </a:xfrm>
            <a:prstGeom prst="roundRect">
              <a:avLst>
                <a:gd name="adj" fmla="val 29630"/>
              </a:avLst>
            </a:prstGeom>
            <a:blipFill dpi="0" rotWithShape="0">
              <a:blip r:embed="rId3" cstate="print"/>
              <a:srcRect/>
              <a:tile tx="0" ty="0" sx="100000" sy="100000" flip="none" algn="tl"/>
            </a:blipFill>
            <a:ln w="25400">
              <a:solidFill>
                <a:srgbClr val="00531C"/>
              </a:solidFill>
              <a:round/>
              <a:headEnd/>
              <a:tailEnd/>
            </a:ln>
            <a:effectLst>
              <a:outerShdw dist="63500" dir="2700000" algn="ctr" rotWithShape="0">
                <a:schemeClr val="bg2">
                  <a:alpha val="29999"/>
                </a:schemeClr>
              </a:outerShdw>
            </a:effectLst>
          </p:spPr>
          <p:txBody>
            <a:bodyPr lIns="0" tIns="0" rIns="0" bIns="0" anchor="ctr"/>
            <a:lstStyle/>
            <a:p>
              <a:pPr algn="l">
                <a:tabLst>
                  <a:tab pos="1066767" algn="l"/>
                </a:tabLst>
                <a:defRPr/>
              </a:pPr>
              <a:r>
                <a:rPr lang="en-US" sz="3600" dirty="0">
                  <a:solidFill>
                    <a:srgbClr val="FFFFFF"/>
                  </a:solidFill>
                  <a:latin typeface="Arial" charset="0"/>
                  <a:cs typeface="Arial" charset="0"/>
                  <a:sym typeface="Arial" charset="0"/>
                </a:rPr>
                <a:t>What did you do yesterday?</a:t>
              </a:r>
            </a:p>
          </p:txBody>
        </p:sp>
        <p:grpSp>
          <p:nvGrpSpPr>
            <p:cNvPr id="37904" name="Group 5"/>
            <p:cNvGrpSpPr>
              <a:grpSpLocks/>
            </p:cNvGrpSpPr>
            <p:nvPr/>
          </p:nvGrpSpPr>
          <p:grpSpPr bwMode="auto">
            <a:xfrm>
              <a:off x="3728" y="0"/>
              <a:ext cx="600" cy="600"/>
              <a:chOff x="0" y="0"/>
              <a:chExt cx="600" cy="600"/>
            </a:xfrm>
          </p:grpSpPr>
          <p:pic>
            <p:nvPicPr>
              <p:cNvPr id="30726" name="Picture 6"/>
              <p:cNvPicPr>
                <a:picLocks noChangeAspect="1" noChangeArrowheads="1"/>
              </p:cNvPicPr>
              <p:nvPr/>
            </p:nvPicPr>
            <p:blipFill>
              <a:blip r:embed="rId4" cstate="print"/>
              <a:srcRect/>
              <a:stretch>
                <a:fillRect/>
              </a:stretch>
            </p:blipFill>
            <p:spPr bwMode="auto">
              <a:xfrm>
                <a:off x="0" y="0"/>
                <a:ext cx="600" cy="600"/>
              </a:xfrm>
              <a:prstGeom prst="rect">
                <a:avLst/>
              </a:prstGeom>
              <a:noFill/>
              <a:ln w="25400">
                <a:noFill/>
                <a:miter lim="800000"/>
                <a:headEnd/>
                <a:tailEnd/>
              </a:ln>
              <a:effectLst>
                <a:outerShdw dist="101600" dir="2700000" algn="ctr" rotWithShape="0">
                  <a:schemeClr val="bg2">
                    <a:alpha val="79999"/>
                  </a:schemeClr>
                </a:outerShdw>
              </a:effectLst>
            </p:spPr>
          </p:pic>
          <p:sp>
            <p:nvSpPr>
              <p:cNvPr id="30727" name="Rectangle 7"/>
              <p:cNvSpPr>
                <a:spLocks/>
              </p:cNvSpPr>
              <p:nvPr/>
            </p:nvSpPr>
            <p:spPr bwMode="auto">
              <a:xfrm>
                <a:off x="123" y="40"/>
                <a:ext cx="336" cy="528"/>
              </a:xfrm>
              <a:prstGeom prst="rect">
                <a:avLst/>
              </a:prstGeom>
              <a:noFill/>
              <a:ln w="9525">
                <a:noFill/>
                <a:miter lim="800000"/>
                <a:headEnd/>
                <a:tailEnd/>
              </a:ln>
              <a:effectLst>
                <a:outerShdw dist="25399" dir="13500000" algn="ctr" rotWithShape="0">
                  <a:schemeClr val="bg2"/>
                </a:outerShdw>
              </a:effectLst>
            </p:spPr>
            <p:txBody>
              <a:bodyPr lIns="50800" tIns="50800" rIns="50800" bIns="50800"/>
              <a:lstStyle/>
              <a:p>
                <a:pPr>
                  <a:tabLst>
                    <a:tab pos="1066767" algn="l"/>
                  </a:tabLst>
                  <a:defRPr/>
                </a:pPr>
                <a:r>
                  <a:rPr lang="en-US" sz="5000" dirty="0">
                    <a:solidFill>
                      <a:srgbClr val="FFFFFF"/>
                    </a:solidFill>
                    <a:latin typeface="Arial Rounded MT Bold" pitchFamily="80" charset="0"/>
                    <a:ea typeface="Arial Rounded MT Bold" pitchFamily="80" charset="0"/>
                    <a:cs typeface="Arial Rounded MT Bold" pitchFamily="80" charset="0"/>
                    <a:sym typeface="Arial Rounded MT Bold" pitchFamily="80" charset="0"/>
                  </a:rPr>
                  <a:t>1</a:t>
                </a:r>
              </a:p>
            </p:txBody>
          </p:sp>
        </p:grpSp>
      </p:grpSp>
      <p:grpSp>
        <p:nvGrpSpPr>
          <p:cNvPr id="37893" name="Group 8"/>
          <p:cNvGrpSpPr>
            <a:grpSpLocks/>
          </p:cNvGrpSpPr>
          <p:nvPr/>
        </p:nvGrpSpPr>
        <p:grpSpPr bwMode="auto">
          <a:xfrm>
            <a:off x="1676400" y="2590800"/>
            <a:ext cx="6870700" cy="1524000"/>
            <a:chOff x="0" y="0"/>
            <a:chExt cx="4328" cy="960"/>
          </a:xfrm>
        </p:grpSpPr>
        <p:sp>
          <p:nvSpPr>
            <p:cNvPr id="30729" name="AutoShape 9"/>
            <p:cNvSpPr>
              <a:spLocks/>
            </p:cNvSpPr>
            <p:nvPr/>
          </p:nvSpPr>
          <p:spPr bwMode="auto">
            <a:xfrm>
              <a:off x="0" y="312"/>
              <a:ext cx="4264" cy="648"/>
            </a:xfrm>
            <a:prstGeom prst="roundRect">
              <a:avLst>
                <a:gd name="adj" fmla="val 29630"/>
              </a:avLst>
            </a:prstGeom>
            <a:blipFill dpi="0" rotWithShape="0">
              <a:blip r:embed="rId3" cstate="print"/>
              <a:srcRect/>
              <a:tile tx="0" ty="0" sx="100000" sy="100000" flip="none" algn="tl"/>
            </a:blipFill>
            <a:ln w="25400">
              <a:solidFill>
                <a:srgbClr val="00531C"/>
              </a:solidFill>
              <a:round/>
              <a:headEnd/>
              <a:tailEnd/>
            </a:ln>
            <a:effectLst>
              <a:outerShdw dist="63500" dir="2700000" algn="ctr" rotWithShape="0">
                <a:schemeClr val="bg2">
                  <a:alpha val="29999"/>
                </a:schemeClr>
              </a:outerShdw>
            </a:effectLst>
          </p:spPr>
          <p:txBody>
            <a:bodyPr lIns="0" tIns="0" rIns="0" bIns="0" anchor="ctr"/>
            <a:lstStyle/>
            <a:p>
              <a:pPr algn="l">
                <a:tabLst>
                  <a:tab pos="1066767" algn="l"/>
                </a:tabLst>
                <a:defRPr/>
              </a:pPr>
              <a:r>
                <a:rPr lang="en-US" sz="3600" dirty="0">
                  <a:solidFill>
                    <a:srgbClr val="FFFFFF"/>
                  </a:solidFill>
                  <a:latin typeface="Arial" charset="0"/>
                  <a:cs typeface="Arial" charset="0"/>
                  <a:sym typeface="Arial" charset="0"/>
                </a:rPr>
                <a:t>What will you do today?</a:t>
              </a:r>
            </a:p>
          </p:txBody>
        </p:sp>
        <p:grpSp>
          <p:nvGrpSpPr>
            <p:cNvPr id="37900" name="Group 10"/>
            <p:cNvGrpSpPr>
              <a:grpSpLocks/>
            </p:cNvGrpSpPr>
            <p:nvPr/>
          </p:nvGrpSpPr>
          <p:grpSpPr bwMode="auto">
            <a:xfrm>
              <a:off x="3728" y="0"/>
              <a:ext cx="600" cy="600"/>
              <a:chOff x="0" y="0"/>
              <a:chExt cx="600" cy="600"/>
            </a:xfrm>
          </p:grpSpPr>
          <p:pic>
            <p:nvPicPr>
              <p:cNvPr id="30731" name="Picture 11"/>
              <p:cNvPicPr>
                <a:picLocks noChangeAspect="1" noChangeArrowheads="1"/>
              </p:cNvPicPr>
              <p:nvPr/>
            </p:nvPicPr>
            <p:blipFill>
              <a:blip r:embed="rId4" cstate="print"/>
              <a:srcRect/>
              <a:stretch>
                <a:fillRect/>
              </a:stretch>
            </p:blipFill>
            <p:spPr bwMode="auto">
              <a:xfrm>
                <a:off x="0" y="0"/>
                <a:ext cx="600" cy="600"/>
              </a:xfrm>
              <a:prstGeom prst="rect">
                <a:avLst/>
              </a:prstGeom>
              <a:noFill/>
              <a:ln w="25400">
                <a:noFill/>
                <a:miter lim="800000"/>
                <a:headEnd/>
                <a:tailEnd/>
              </a:ln>
              <a:effectLst>
                <a:outerShdw dist="101600" dir="2700000" algn="ctr" rotWithShape="0">
                  <a:schemeClr val="bg2">
                    <a:alpha val="79999"/>
                  </a:schemeClr>
                </a:outerShdw>
              </a:effectLst>
            </p:spPr>
          </p:pic>
          <p:sp>
            <p:nvSpPr>
              <p:cNvPr id="30732" name="Rectangle 12"/>
              <p:cNvSpPr>
                <a:spLocks/>
              </p:cNvSpPr>
              <p:nvPr/>
            </p:nvSpPr>
            <p:spPr bwMode="auto">
              <a:xfrm>
                <a:off x="123" y="40"/>
                <a:ext cx="336" cy="528"/>
              </a:xfrm>
              <a:prstGeom prst="rect">
                <a:avLst/>
              </a:prstGeom>
              <a:noFill/>
              <a:ln w="9525">
                <a:noFill/>
                <a:miter lim="800000"/>
                <a:headEnd/>
                <a:tailEnd/>
              </a:ln>
              <a:effectLst>
                <a:outerShdw dist="25399" dir="13500000" algn="ctr" rotWithShape="0">
                  <a:schemeClr val="bg2"/>
                </a:outerShdw>
              </a:effectLst>
            </p:spPr>
            <p:txBody>
              <a:bodyPr lIns="50800" tIns="50800" rIns="50800" bIns="50800"/>
              <a:lstStyle/>
              <a:p>
                <a:pPr>
                  <a:tabLst>
                    <a:tab pos="1066767" algn="l"/>
                  </a:tabLst>
                  <a:defRPr/>
                </a:pPr>
                <a:r>
                  <a:rPr lang="en-US" sz="5000" dirty="0">
                    <a:solidFill>
                      <a:srgbClr val="FFFFFF"/>
                    </a:solidFill>
                    <a:latin typeface="Arial Rounded MT Bold" pitchFamily="80" charset="0"/>
                    <a:ea typeface="Arial Rounded MT Bold" pitchFamily="80" charset="0"/>
                    <a:cs typeface="Arial Rounded MT Bold" pitchFamily="80" charset="0"/>
                    <a:sym typeface="Arial Rounded MT Bold" pitchFamily="80" charset="0"/>
                  </a:rPr>
                  <a:t>2</a:t>
                </a:r>
              </a:p>
            </p:txBody>
          </p:sp>
        </p:grpSp>
      </p:grpSp>
      <p:grpSp>
        <p:nvGrpSpPr>
          <p:cNvPr id="37894" name="Group 13"/>
          <p:cNvGrpSpPr>
            <a:grpSpLocks/>
          </p:cNvGrpSpPr>
          <p:nvPr/>
        </p:nvGrpSpPr>
        <p:grpSpPr bwMode="auto">
          <a:xfrm>
            <a:off x="1676400" y="4127500"/>
            <a:ext cx="6870700" cy="1524000"/>
            <a:chOff x="0" y="0"/>
            <a:chExt cx="4328" cy="960"/>
          </a:xfrm>
        </p:grpSpPr>
        <p:sp>
          <p:nvSpPr>
            <p:cNvPr id="30734" name="AutoShape 14"/>
            <p:cNvSpPr>
              <a:spLocks/>
            </p:cNvSpPr>
            <p:nvPr/>
          </p:nvSpPr>
          <p:spPr bwMode="auto">
            <a:xfrm>
              <a:off x="0" y="312"/>
              <a:ext cx="4264" cy="648"/>
            </a:xfrm>
            <a:prstGeom prst="roundRect">
              <a:avLst>
                <a:gd name="adj" fmla="val 29630"/>
              </a:avLst>
            </a:prstGeom>
            <a:blipFill dpi="0" rotWithShape="0">
              <a:blip r:embed="rId3" cstate="print"/>
              <a:srcRect/>
              <a:tile tx="0" ty="0" sx="100000" sy="100000" flip="none" algn="tl"/>
            </a:blipFill>
            <a:ln w="25400">
              <a:solidFill>
                <a:srgbClr val="00531C"/>
              </a:solidFill>
              <a:round/>
              <a:headEnd/>
              <a:tailEnd/>
            </a:ln>
            <a:effectLst>
              <a:outerShdw dist="63500" dir="2700000" algn="ctr" rotWithShape="0">
                <a:schemeClr val="bg2">
                  <a:alpha val="29999"/>
                </a:schemeClr>
              </a:outerShdw>
            </a:effectLst>
          </p:spPr>
          <p:txBody>
            <a:bodyPr lIns="0" tIns="0" rIns="0" bIns="0" anchor="ctr"/>
            <a:lstStyle/>
            <a:p>
              <a:pPr algn="l">
                <a:tabLst>
                  <a:tab pos="1066767" algn="l"/>
                </a:tabLst>
                <a:defRPr/>
              </a:pPr>
              <a:r>
                <a:rPr lang="en-US" sz="3600" dirty="0">
                  <a:solidFill>
                    <a:srgbClr val="FFFFFF"/>
                  </a:solidFill>
                  <a:latin typeface="Arial" charset="0"/>
                  <a:cs typeface="Arial" charset="0"/>
                  <a:sym typeface="Arial" charset="0"/>
                </a:rPr>
                <a:t>Is anything in your way?</a:t>
              </a:r>
            </a:p>
          </p:txBody>
        </p:sp>
        <p:grpSp>
          <p:nvGrpSpPr>
            <p:cNvPr id="37896" name="Group 15"/>
            <p:cNvGrpSpPr>
              <a:grpSpLocks/>
            </p:cNvGrpSpPr>
            <p:nvPr/>
          </p:nvGrpSpPr>
          <p:grpSpPr bwMode="auto">
            <a:xfrm>
              <a:off x="3728" y="0"/>
              <a:ext cx="600" cy="600"/>
              <a:chOff x="0" y="0"/>
              <a:chExt cx="600" cy="600"/>
            </a:xfrm>
          </p:grpSpPr>
          <p:pic>
            <p:nvPicPr>
              <p:cNvPr id="30736" name="Picture 16"/>
              <p:cNvPicPr>
                <a:picLocks noChangeAspect="1" noChangeArrowheads="1"/>
              </p:cNvPicPr>
              <p:nvPr/>
            </p:nvPicPr>
            <p:blipFill>
              <a:blip r:embed="rId4" cstate="print"/>
              <a:srcRect/>
              <a:stretch>
                <a:fillRect/>
              </a:stretch>
            </p:blipFill>
            <p:spPr bwMode="auto">
              <a:xfrm>
                <a:off x="0" y="0"/>
                <a:ext cx="600" cy="600"/>
              </a:xfrm>
              <a:prstGeom prst="rect">
                <a:avLst/>
              </a:prstGeom>
              <a:noFill/>
              <a:ln w="25400">
                <a:noFill/>
                <a:miter lim="800000"/>
                <a:headEnd/>
                <a:tailEnd/>
              </a:ln>
              <a:effectLst>
                <a:outerShdw dist="101600" dir="2700000" algn="ctr" rotWithShape="0">
                  <a:schemeClr val="bg2">
                    <a:alpha val="79999"/>
                  </a:schemeClr>
                </a:outerShdw>
              </a:effectLst>
            </p:spPr>
          </p:pic>
          <p:sp>
            <p:nvSpPr>
              <p:cNvPr id="30737" name="Rectangle 17"/>
              <p:cNvSpPr>
                <a:spLocks/>
              </p:cNvSpPr>
              <p:nvPr/>
            </p:nvSpPr>
            <p:spPr bwMode="auto">
              <a:xfrm>
                <a:off x="123" y="40"/>
                <a:ext cx="336" cy="528"/>
              </a:xfrm>
              <a:prstGeom prst="rect">
                <a:avLst/>
              </a:prstGeom>
              <a:noFill/>
              <a:ln w="9525">
                <a:noFill/>
                <a:miter lim="800000"/>
                <a:headEnd/>
                <a:tailEnd/>
              </a:ln>
              <a:effectLst>
                <a:outerShdw dist="25399" dir="13500000" algn="ctr" rotWithShape="0">
                  <a:schemeClr val="bg2"/>
                </a:outerShdw>
              </a:effectLst>
            </p:spPr>
            <p:txBody>
              <a:bodyPr lIns="50800" tIns="50800" rIns="50800" bIns="50800"/>
              <a:lstStyle/>
              <a:p>
                <a:pPr>
                  <a:tabLst>
                    <a:tab pos="1066767" algn="l"/>
                  </a:tabLst>
                  <a:defRPr/>
                </a:pPr>
                <a:r>
                  <a:rPr lang="en-US" sz="5000" dirty="0">
                    <a:solidFill>
                      <a:srgbClr val="FFFFFF"/>
                    </a:solidFill>
                    <a:latin typeface="Arial Rounded MT Bold" pitchFamily="80" charset="0"/>
                    <a:ea typeface="Arial Rounded MT Bold" pitchFamily="80" charset="0"/>
                    <a:cs typeface="Arial Rounded MT Bold" pitchFamily="80" charset="0"/>
                    <a:sym typeface="Arial Rounded MT Bold" pitchFamily="80" charset="0"/>
                  </a:rPr>
                  <a:t>3</a:t>
                </a:r>
              </a:p>
            </p:txBody>
          </p:sp>
        </p:grpSp>
      </p:gr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Sidebar: Scrum and Outsourcing</a:t>
            </a:r>
            <a:endParaRPr lang="en-US" dirty="0"/>
          </a:p>
        </p:txBody>
      </p:sp>
      <p:sp>
        <p:nvSpPr>
          <p:cNvPr id="3" name="Content Placeholder 2"/>
          <p:cNvSpPr>
            <a:spLocks noGrp="1"/>
          </p:cNvSpPr>
          <p:nvPr>
            <p:ph idx="1"/>
          </p:nvPr>
        </p:nvSpPr>
        <p:spPr>
          <a:xfrm>
            <a:off x="409222" y="1497543"/>
            <a:ext cx="9313333" cy="2454518"/>
          </a:xfrm>
        </p:spPr>
        <p:txBody>
          <a:bodyPr>
            <a:normAutofit fontScale="92500" lnSpcReduction="10000"/>
          </a:bodyPr>
          <a:lstStyle/>
          <a:p>
            <a:r>
              <a:rPr lang="en-US" dirty="0" smtClean="0"/>
              <a:t>Daily Scrum best way to keep offshore team on target</a:t>
            </a:r>
          </a:p>
          <a:p>
            <a:r>
              <a:rPr lang="en-US" dirty="0" smtClean="0"/>
              <a:t>Increases the communication</a:t>
            </a:r>
          </a:p>
          <a:p>
            <a:r>
              <a:rPr lang="en-US" dirty="0" smtClean="0"/>
              <a:t>Reduces the red tape</a:t>
            </a:r>
          </a:p>
          <a:p>
            <a:r>
              <a:rPr lang="en-US" dirty="0" smtClean="0"/>
              <a:t>Use IM, Skype</a:t>
            </a:r>
            <a:endParaRPr lang="en-US"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fontScale="92500" lnSpcReduction="10000"/>
          </a:bodyPr>
          <a:lstStyle/>
          <a:p>
            <a:r>
              <a:rPr lang="en-US" dirty="0" smtClean="0">
                <a:solidFill>
                  <a:schemeClr val="tx1">
                    <a:lumMod val="50000"/>
                  </a:schemeClr>
                </a:solidFill>
              </a:rPr>
              <a:t>What is Scrum?</a:t>
            </a:r>
          </a:p>
          <a:p>
            <a:r>
              <a:rPr lang="en-US" dirty="0" smtClean="0">
                <a:solidFill>
                  <a:schemeClr val="tx1">
                    <a:lumMod val="50000"/>
                  </a:schemeClr>
                </a:solidFill>
              </a:rPr>
              <a:t>Sprints and Planning</a:t>
            </a:r>
          </a:p>
          <a:p>
            <a:r>
              <a:rPr lang="en-US" dirty="0" smtClean="0">
                <a:solidFill>
                  <a:schemeClr val="tx1">
                    <a:lumMod val="50000"/>
                  </a:schemeClr>
                </a:solidFill>
              </a:rPr>
              <a:t>The Daily Scrum</a:t>
            </a:r>
          </a:p>
          <a:p>
            <a:r>
              <a:rPr lang="en-US" dirty="0" smtClean="0">
                <a:solidFill>
                  <a:srgbClr val="FFFF00"/>
                </a:solidFill>
              </a:rPr>
              <a:t>The Sprint Review</a:t>
            </a:r>
          </a:p>
          <a:p>
            <a:r>
              <a:rPr lang="en-US" dirty="0" smtClean="0"/>
              <a:t>Scaling Scrum</a:t>
            </a:r>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Grp="1" noChangeArrowheads="1"/>
          </p:cNvSpPr>
          <p:nvPr>
            <p:ph type="title"/>
          </p:nvPr>
        </p:nvSpPr>
        <p:spPr/>
        <p:txBody>
          <a:bodyPr/>
          <a:lstStyle/>
          <a:p>
            <a:pPr>
              <a:defRPr/>
            </a:pPr>
            <a:r>
              <a:rPr smtClean="0"/>
              <a:t>The sprint review</a:t>
            </a:r>
          </a:p>
        </p:txBody>
      </p:sp>
      <p:sp>
        <p:nvSpPr>
          <p:cNvPr id="4" name="Text Placeholder 3"/>
          <p:cNvSpPr>
            <a:spLocks noGrp="1"/>
          </p:cNvSpPr>
          <p:nvPr>
            <p:ph type="body" sz="quarter" idx="10"/>
          </p:nvPr>
        </p:nvSpPr>
        <p:spPr/>
        <p:txBody>
          <a:bodyPr/>
          <a:lstStyle/>
          <a:p>
            <a:r>
              <a:rPr lang="en-US" dirty="0" smtClean="0"/>
              <a:t>Team presents what it accomplished during the sprint</a:t>
            </a:r>
          </a:p>
          <a:p>
            <a:r>
              <a:rPr lang="en-US" dirty="0" smtClean="0"/>
              <a:t>Typically takes the form of a demo of new features or underlying architecture</a:t>
            </a:r>
          </a:p>
          <a:p>
            <a:r>
              <a:rPr lang="en-US" dirty="0" smtClean="0"/>
              <a:t>Informal</a:t>
            </a:r>
          </a:p>
          <a:p>
            <a:pPr lvl="1"/>
            <a:r>
              <a:rPr lang="en-US" dirty="0" smtClean="0"/>
              <a:t>2-hour prep time rule</a:t>
            </a:r>
          </a:p>
          <a:p>
            <a:pPr lvl="1"/>
            <a:r>
              <a:rPr lang="en-US" dirty="0" smtClean="0"/>
              <a:t>No slides</a:t>
            </a:r>
          </a:p>
          <a:p>
            <a:r>
              <a:rPr lang="en-US" dirty="0" smtClean="0"/>
              <a:t>Whole team participates</a:t>
            </a:r>
          </a:p>
          <a:p>
            <a:r>
              <a:rPr lang="en-US" dirty="0" smtClean="0"/>
              <a:t>Invite everyone</a:t>
            </a:r>
          </a:p>
          <a:p>
            <a:endParaRPr lang="en-GB"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ChangeArrowheads="1"/>
          </p:cNvSpPr>
          <p:nvPr>
            <p:ph type="title"/>
          </p:nvPr>
        </p:nvSpPr>
        <p:spPr/>
        <p:txBody>
          <a:bodyPr/>
          <a:lstStyle/>
          <a:p>
            <a:pPr>
              <a:defRPr/>
            </a:pPr>
            <a:r>
              <a:rPr smtClean="0"/>
              <a:t>Sprint retrospective</a:t>
            </a:r>
          </a:p>
        </p:txBody>
      </p:sp>
      <p:sp>
        <p:nvSpPr>
          <p:cNvPr id="4" name="Text Placeholder 3"/>
          <p:cNvSpPr>
            <a:spLocks noGrp="1"/>
          </p:cNvSpPr>
          <p:nvPr>
            <p:ph type="body" sz="quarter" idx="10"/>
          </p:nvPr>
        </p:nvSpPr>
        <p:spPr/>
        <p:txBody>
          <a:bodyPr/>
          <a:lstStyle/>
          <a:p>
            <a:r>
              <a:rPr lang="en-US" dirty="0" smtClean="0"/>
              <a:t>Periodically take a look at what is and is not working</a:t>
            </a:r>
          </a:p>
          <a:p>
            <a:r>
              <a:rPr lang="en-US" dirty="0" smtClean="0"/>
              <a:t>Typically 15–30 minutes</a:t>
            </a:r>
          </a:p>
          <a:p>
            <a:r>
              <a:rPr lang="en-US" dirty="0" smtClean="0"/>
              <a:t>Done after every sprint</a:t>
            </a:r>
          </a:p>
          <a:p>
            <a:r>
              <a:rPr lang="en-US" dirty="0" smtClean="0"/>
              <a:t>Whole team participates</a:t>
            </a:r>
          </a:p>
          <a:p>
            <a:pPr lvl="1"/>
            <a:r>
              <a:rPr lang="en-US" dirty="0" err="1" smtClean="0"/>
              <a:t>ScrumMaster</a:t>
            </a:r>
            <a:endParaRPr lang="en-US" dirty="0" smtClean="0"/>
          </a:p>
          <a:p>
            <a:pPr lvl="1"/>
            <a:r>
              <a:rPr lang="en-US" dirty="0" smtClean="0"/>
              <a:t>Product owner</a:t>
            </a:r>
          </a:p>
          <a:p>
            <a:pPr lvl="1"/>
            <a:r>
              <a:rPr lang="en-US" dirty="0" smtClean="0"/>
              <a:t>Team</a:t>
            </a:r>
          </a:p>
          <a:p>
            <a:pPr lvl="1"/>
            <a:r>
              <a:rPr lang="en-US" dirty="0" smtClean="0"/>
              <a:t>Possibly customers and others</a:t>
            </a:r>
          </a:p>
          <a:p>
            <a:endParaRPr lang="en-GB"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fontScale="92500" lnSpcReduction="10000"/>
          </a:bodyPr>
          <a:lstStyle/>
          <a:p>
            <a:r>
              <a:rPr lang="en-US" dirty="0" smtClean="0">
                <a:solidFill>
                  <a:schemeClr val="tx1">
                    <a:lumMod val="50000"/>
                  </a:schemeClr>
                </a:solidFill>
              </a:rPr>
              <a:t>What is Scrum?</a:t>
            </a:r>
          </a:p>
          <a:p>
            <a:r>
              <a:rPr lang="en-US" dirty="0" smtClean="0">
                <a:solidFill>
                  <a:schemeClr val="tx1">
                    <a:lumMod val="50000"/>
                  </a:schemeClr>
                </a:solidFill>
              </a:rPr>
              <a:t>Sprints and Planning</a:t>
            </a:r>
          </a:p>
          <a:p>
            <a:r>
              <a:rPr lang="en-US" dirty="0" smtClean="0">
                <a:solidFill>
                  <a:schemeClr val="tx1">
                    <a:lumMod val="50000"/>
                  </a:schemeClr>
                </a:solidFill>
              </a:rPr>
              <a:t>The Daily Scrum</a:t>
            </a:r>
          </a:p>
          <a:p>
            <a:r>
              <a:rPr lang="en-US" dirty="0" smtClean="0">
                <a:solidFill>
                  <a:schemeClr val="tx1">
                    <a:lumMod val="50000"/>
                  </a:schemeClr>
                </a:solidFill>
              </a:rPr>
              <a:t>The Sprint Review</a:t>
            </a:r>
          </a:p>
          <a:p>
            <a:r>
              <a:rPr lang="en-US" dirty="0" smtClean="0">
                <a:solidFill>
                  <a:srgbClr val="FFFF00"/>
                </a:solidFill>
              </a:rPr>
              <a:t>Scaling Scrum</a:t>
            </a:r>
            <a:endParaRPr lang="en-US" dirty="0">
              <a:solidFill>
                <a:srgbClr val="FFFF00"/>
              </a:soli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Session.About.ToString();</a:t>
            </a:r>
            <a:endParaRPr lang="en-US" dirty="0"/>
          </a:p>
        </p:txBody>
      </p:sp>
      <p:sp>
        <p:nvSpPr>
          <p:cNvPr id="3" name="Content Placeholder 2"/>
          <p:cNvSpPr>
            <a:spLocks noGrp="1"/>
          </p:cNvSpPr>
          <p:nvPr>
            <p:ph idx="1"/>
          </p:nvPr>
        </p:nvSpPr>
        <p:spPr>
          <a:xfrm>
            <a:off x="409222" y="1497543"/>
            <a:ext cx="9313333" cy="5284257"/>
          </a:xfrm>
        </p:spPr>
        <p:txBody>
          <a:bodyPr>
            <a:normAutofit/>
          </a:bodyPr>
          <a:lstStyle/>
          <a:p>
            <a:r>
              <a:rPr lang="en-US" dirty="0" smtClean="0"/>
              <a:t>The goal is to be interactive, after a brief overview of Scrum, we will do a Q&amp;A</a:t>
            </a:r>
          </a:p>
          <a:p>
            <a:pPr lvl="1"/>
            <a:r>
              <a:rPr lang="en-US" dirty="0" smtClean="0"/>
              <a:t>Success of the session depends on your questions!</a:t>
            </a:r>
          </a:p>
          <a:p>
            <a:pPr lvl="2"/>
            <a:r>
              <a:rPr lang="en-US" dirty="0" smtClean="0"/>
              <a:t>Ask a question at any time!</a:t>
            </a:r>
          </a:p>
          <a:p>
            <a:pPr lvl="1"/>
            <a:r>
              <a:rPr lang="en-US" dirty="0" smtClean="0"/>
              <a:t>If not questions, I will review all the slides and lecture</a:t>
            </a:r>
          </a:p>
          <a:p>
            <a:r>
              <a:rPr lang="en-US" dirty="0" smtClean="0"/>
              <a:t>Assume you know something about Scrum, but a complete novice is ok</a:t>
            </a:r>
          </a:p>
          <a:p>
            <a:r>
              <a:rPr lang="en-US" dirty="0" smtClean="0"/>
              <a:t>Session given twice</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p:txBody>
          <a:bodyPr/>
          <a:lstStyle/>
          <a:p>
            <a:pPr>
              <a:defRPr/>
            </a:pPr>
            <a:r>
              <a:rPr smtClean="0"/>
              <a:t>Scalability</a:t>
            </a:r>
          </a:p>
        </p:txBody>
      </p:sp>
      <p:sp>
        <p:nvSpPr>
          <p:cNvPr id="4" name="Text Placeholder 3"/>
          <p:cNvSpPr>
            <a:spLocks noGrp="1"/>
          </p:cNvSpPr>
          <p:nvPr>
            <p:ph type="body" sz="quarter" idx="10"/>
          </p:nvPr>
        </p:nvSpPr>
        <p:spPr/>
        <p:txBody>
          <a:bodyPr/>
          <a:lstStyle/>
          <a:p>
            <a:r>
              <a:rPr lang="en-US" dirty="0" smtClean="0"/>
              <a:t>Typical individual team is 7 ± 2 people</a:t>
            </a:r>
          </a:p>
          <a:p>
            <a:pPr lvl="1"/>
            <a:r>
              <a:rPr lang="en-US" dirty="0" smtClean="0"/>
              <a:t>Scalability comes from teams of teams</a:t>
            </a:r>
          </a:p>
          <a:p>
            <a:r>
              <a:rPr lang="en-US" dirty="0" smtClean="0"/>
              <a:t>Factors in scaling</a:t>
            </a:r>
          </a:p>
          <a:p>
            <a:pPr lvl="1"/>
            <a:r>
              <a:rPr lang="en-US" dirty="0" smtClean="0"/>
              <a:t>Type of application</a:t>
            </a:r>
          </a:p>
          <a:p>
            <a:pPr lvl="1"/>
            <a:r>
              <a:rPr lang="en-US" dirty="0" smtClean="0"/>
              <a:t>Team size</a:t>
            </a:r>
          </a:p>
          <a:p>
            <a:pPr lvl="1"/>
            <a:r>
              <a:rPr lang="en-US" dirty="0" smtClean="0"/>
              <a:t>Team dispersion</a:t>
            </a:r>
          </a:p>
          <a:p>
            <a:pPr lvl="1"/>
            <a:r>
              <a:rPr lang="en-US" dirty="0" smtClean="0"/>
              <a:t>Project duration</a:t>
            </a:r>
          </a:p>
          <a:p>
            <a:r>
              <a:rPr lang="en-US" dirty="0" smtClean="0"/>
              <a:t>Scrum has been used on multiple 500+ person projects</a:t>
            </a:r>
          </a:p>
          <a:p>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AutoShape 1"/>
          <p:cNvSpPr>
            <a:spLocks/>
          </p:cNvSpPr>
          <p:nvPr/>
        </p:nvSpPr>
        <p:spPr bwMode="auto">
          <a:xfrm>
            <a:off x="165100" y="3886200"/>
            <a:ext cx="3175000" cy="2819400"/>
          </a:xfrm>
          <a:prstGeom prst="roundRect">
            <a:avLst>
              <a:gd name="adj" fmla="val 6755"/>
            </a:avLst>
          </a:prstGeom>
          <a:solidFill>
            <a:schemeClr val="accent1"/>
          </a:solidFill>
          <a:ln w="25400">
            <a:solidFill>
              <a:srgbClr val="003C83"/>
            </a:solidFill>
            <a:round/>
            <a:headEnd/>
            <a:tailEnd/>
          </a:ln>
          <a:effectLst>
            <a:outerShdw dist="63500" dir="2700000" algn="ctr" rotWithShape="0">
              <a:schemeClr val="bg2">
                <a:alpha val="29999"/>
              </a:schemeClr>
            </a:outerShdw>
          </a:effectLst>
        </p:spPr>
        <p:txBody>
          <a:bodyPr lIns="91437" tIns="45720" rIns="91437" bIns="45720"/>
          <a:lstStyle/>
          <a:p>
            <a:pPr>
              <a:defRPr/>
            </a:pPr>
            <a:endParaRPr lang="en-US"/>
          </a:p>
        </p:txBody>
      </p:sp>
      <p:sp>
        <p:nvSpPr>
          <p:cNvPr id="38915" name="Rectangle 2"/>
          <p:cNvSpPr>
            <a:spLocks noGrp="1" noChangeArrowheads="1"/>
          </p:cNvSpPr>
          <p:nvPr>
            <p:ph type="title"/>
          </p:nvPr>
        </p:nvSpPr>
        <p:spPr/>
        <p:txBody>
          <a:bodyPr/>
          <a:lstStyle/>
          <a:p>
            <a:pPr>
              <a:lnSpc>
                <a:spcPct val="80000"/>
              </a:lnSpc>
              <a:defRPr/>
            </a:pPr>
            <a:r>
              <a:rPr smtClean="0"/>
              <a:t>Scaling through the Scrum of scrums</a:t>
            </a:r>
          </a:p>
        </p:txBody>
      </p:sp>
      <p:sp>
        <p:nvSpPr>
          <p:cNvPr id="44035" name="AutoShape 3"/>
          <p:cNvSpPr>
            <a:spLocks/>
          </p:cNvSpPr>
          <p:nvPr/>
        </p:nvSpPr>
        <p:spPr bwMode="auto">
          <a:xfrm>
            <a:off x="3492500" y="3886200"/>
            <a:ext cx="3175000" cy="2819400"/>
          </a:xfrm>
          <a:prstGeom prst="roundRect">
            <a:avLst>
              <a:gd name="adj" fmla="val 6755"/>
            </a:avLst>
          </a:prstGeom>
          <a:solidFill>
            <a:schemeClr val="accent1"/>
          </a:solidFill>
          <a:ln w="25400">
            <a:solidFill>
              <a:srgbClr val="00531C"/>
            </a:solidFill>
            <a:round/>
            <a:headEnd/>
            <a:tailEnd/>
          </a:ln>
          <a:effectLst>
            <a:outerShdw dist="63500" dir="2700000" algn="ctr" rotWithShape="0">
              <a:schemeClr val="bg2">
                <a:alpha val="29999"/>
              </a:schemeClr>
            </a:outerShdw>
          </a:effectLst>
        </p:spPr>
        <p:txBody>
          <a:bodyPr lIns="91437" tIns="45720" rIns="91437" bIns="45720"/>
          <a:lstStyle/>
          <a:p>
            <a:pPr>
              <a:defRPr/>
            </a:pPr>
            <a:endParaRPr lang="en-US"/>
          </a:p>
        </p:txBody>
      </p:sp>
      <p:sp>
        <p:nvSpPr>
          <p:cNvPr id="44036" name="AutoShape 4"/>
          <p:cNvSpPr>
            <a:spLocks/>
          </p:cNvSpPr>
          <p:nvPr/>
        </p:nvSpPr>
        <p:spPr bwMode="auto">
          <a:xfrm>
            <a:off x="6781800" y="3886200"/>
            <a:ext cx="3175000" cy="2819400"/>
          </a:xfrm>
          <a:prstGeom prst="roundRect">
            <a:avLst>
              <a:gd name="adj" fmla="val 6755"/>
            </a:avLst>
          </a:prstGeom>
          <a:solidFill>
            <a:schemeClr val="accent1"/>
          </a:solidFill>
          <a:ln w="25400">
            <a:solidFill>
              <a:srgbClr val="FD402F"/>
            </a:solidFill>
            <a:round/>
            <a:headEnd/>
            <a:tailEnd/>
          </a:ln>
          <a:effectLst>
            <a:outerShdw dist="63500" dir="2700000" algn="ctr" rotWithShape="0">
              <a:schemeClr val="bg2">
                <a:alpha val="29999"/>
              </a:schemeClr>
            </a:outerShdw>
          </a:effectLst>
        </p:spPr>
        <p:txBody>
          <a:bodyPr lIns="91437" tIns="45720" rIns="91437" bIns="45720"/>
          <a:lstStyle/>
          <a:p>
            <a:pPr>
              <a:defRPr/>
            </a:pPr>
            <a:endParaRPr lang="en-US"/>
          </a:p>
        </p:txBody>
      </p:sp>
      <p:pic>
        <p:nvPicPr>
          <p:cNvPr id="48134" name="Picture 5"/>
          <p:cNvPicPr>
            <a:picLocks noChangeAspect="1" noChangeArrowheads="1"/>
          </p:cNvPicPr>
          <p:nvPr/>
        </p:nvPicPr>
        <p:blipFill>
          <a:blip r:embed="rId3" cstate="print"/>
          <a:srcRect/>
          <a:stretch>
            <a:fillRect/>
          </a:stretch>
        </p:blipFill>
        <p:spPr bwMode="auto">
          <a:xfrm>
            <a:off x="901700" y="4978400"/>
            <a:ext cx="774700" cy="635000"/>
          </a:xfrm>
          <a:prstGeom prst="rect">
            <a:avLst/>
          </a:prstGeom>
          <a:noFill/>
          <a:ln w="9525">
            <a:noFill/>
            <a:miter lim="800000"/>
            <a:headEnd/>
            <a:tailEnd/>
          </a:ln>
        </p:spPr>
      </p:pic>
      <p:grpSp>
        <p:nvGrpSpPr>
          <p:cNvPr id="48135" name="Group 6"/>
          <p:cNvGrpSpPr>
            <a:grpSpLocks/>
          </p:cNvGrpSpPr>
          <p:nvPr/>
        </p:nvGrpSpPr>
        <p:grpSpPr bwMode="auto">
          <a:xfrm>
            <a:off x="381000" y="4102100"/>
            <a:ext cx="2603500" cy="673100"/>
            <a:chOff x="0" y="0"/>
            <a:chExt cx="1640" cy="424"/>
          </a:xfrm>
        </p:grpSpPr>
        <p:pic>
          <p:nvPicPr>
            <p:cNvPr id="48161" name="Picture 7"/>
            <p:cNvPicPr>
              <a:picLocks noChangeAspect="1" noChangeArrowheads="1"/>
            </p:cNvPicPr>
            <p:nvPr/>
          </p:nvPicPr>
          <p:blipFill>
            <a:blip r:embed="rId4" cstate="print"/>
            <a:srcRect/>
            <a:stretch>
              <a:fillRect/>
            </a:stretch>
          </p:blipFill>
          <p:spPr bwMode="auto">
            <a:xfrm>
              <a:off x="0" y="0"/>
              <a:ext cx="488" cy="424"/>
            </a:xfrm>
            <a:prstGeom prst="rect">
              <a:avLst/>
            </a:prstGeom>
            <a:noFill/>
            <a:ln w="9525">
              <a:noFill/>
              <a:miter lim="800000"/>
              <a:headEnd/>
              <a:tailEnd/>
            </a:ln>
          </p:spPr>
        </p:pic>
        <p:pic>
          <p:nvPicPr>
            <p:cNvPr id="48162" name="Picture 8"/>
            <p:cNvPicPr>
              <a:picLocks noChangeAspect="1" noChangeArrowheads="1"/>
            </p:cNvPicPr>
            <p:nvPr/>
          </p:nvPicPr>
          <p:blipFill>
            <a:blip r:embed="rId5" cstate="print"/>
            <a:srcRect/>
            <a:stretch>
              <a:fillRect/>
            </a:stretch>
          </p:blipFill>
          <p:spPr bwMode="auto">
            <a:xfrm>
              <a:off x="576" y="0"/>
              <a:ext cx="488" cy="424"/>
            </a:xfrm>
            <a:prstGeom prst="rect">
              <a:avLst/>
            </a:prstGeom>
            <a:noFill/>
            <a:ln w="9525">
              <a:noFill/>
              <a:miter lim="800000"/>
              <a:headEnd/>
              <a:tailEnd/>
            </a:ln>
          </p:spPr>
        </p:pic>
        <p:pic>
          <p:nvPicPr>
            <p:cNvPr id="48163" name="Picture 9"/>
            <p:cNvPicPr>
              <a:picLocks noChangeAspect="1" noChangeArrowheads="1"/>
            </p:cNvPicPr>
            <p:nvPr/>
          </p:nvPicPr>
          <p:blipFill>
            <a:blip r:embed="rId4" cstate="print"/>
            <a:srcRect/>
            <a:stretch>
              <a:fillRect/>
            </a:stretch>
          </p:blipFill>
          <p:spPr bwMode="auto">
            <a:xfrm>
              <a:off x="1152" y="0"/>
              <a:ext cx="488" cy="424"/>
            </a:xfrm>
            <a:prstGeom prst="rect">
              <a:avLst/>
            </a:prstGeom>
            <a:noFill/>
            <a:ln w="9525">
              <a:noFill/>
              <a:miter lim="800000"/>
              <a:headEnd/>
              <a:tailEnd/>
            </a:ln>
          </p:spPr>
        </p:pic>
      </p:grpSp>
      <p:grpSp>
        <p:nvGrpSpPr>
          <p:cNvPr id="48136" name="Group 10"/>
          <p:cNvGrpSpPr>
            <a:grpSpLocks/>
          </p:cNvGrpSpPr>
          <p:nvPr/>
        </p:nvGrpSpPr>
        <p:grpSpPr bwMode="auto">
          <a:xfrm>
            <a:off x="381000" y="5803900"/>
            <a:ext cx="2603500" cy="673100"/>
            <a:chOff x="0" y="0"/>
            <a:chExt cx="1640" cy="424"/>
          </a:xfrm>
        </p:grpSpPr>
        <p:pic>
          <p:nvPicPr>
            <p:cNvPr id="48158" name="Picture 11"/>
            <p:cNvPicPr>
              <a:picLocks noChangeAspect="1" noChangeArrowheads="1"/>
            </p:cNvPicPr>
            <p:nvPr/>
          </p:nvPicPr>
          <p:blipFill>
            <a:blip r:embed="rId3" cstate="print"/>
            <a:srcRect/>
            <a:stretch>
              <a:fillRect/>
            </a:stretch>
          </p:blipFill>
          <p:spPr bwMode="auto">
            <a:xfrm>
              <a:off x="0" y="16"/>
              <a:ext cx="488" cy="400"/>
            </a:xfrm>
            <a:prstGeom prst="rect">
              <a:avLst/>
            </a:prstGeom>
            <a:noFill/>
            <a:ln w="9525">
              <a:noFill/>
              <a:miter lim="800000"/>
              <a:headEnd/>
              <a:tailEnd/>
            </a:ln>
          </p:spPr>
        </p:pic>
        <p:pic>
          <p:nvPicPr>
            <p:cNvPr id="48159" name="Picture 12"/>
            <p:cNvPicPr>
              <a:picLocks noChangeAspect="1" noChangeArrowheads="1"/>
            </p:cNvPicPr>
            <p:nvPr/>
          </p:nvPicPr>
          <p:blipFill>
            <a:blip r:embed="rId6" cstate="print"/>
            <a:srcRect/>
            <a:stretch>
              <a:fillRect/>
            </a:stretch>
          </p:blipFill>
          <p:spPr bwMode="auto">
            <a:xfrm>
              <a:off x="1152" y="0"/>
              <a:ext cx="488" cy="424"/>
            </a:xfrm>
            <a:prstGeom prst="rect">
              <a:avLst/>
            </a:prstGeom>
            <a:noFill/>
            <a:ln w="9525">
              <a:noFill/>
              <a:miter lim="800000"/>
              <a:headEnd/>
              <a:tailEnd/>
            </a:ln>
          </p:spPr>
        </p:pic>
        <p:pic>
          <p:nvPicPr>
            <p:cNvPr id="48160" name="Picture 13"/>
            <p:cNvPicPr>
              <a:picLocks noChangeAspect="1" noChangeArrowheads="1"/>
            </p:cNvPicPr>
            <p:nvPr/>
          </p:nvPicPr>
          <p:blipFill>
            <a:blip r:embed="rId7" cstate="print"/>
            <a:srcRect/>
            <a:stretch>
              <a:fillRect/>
            </a:stretch>
          </p:blipFill>
          <p:spPr bwMode="auto">
            <a:xfrm>
              <a:off x="576" y="0"/>
              <a:ext cx="488" cy="424"/>
            </a:xfrm>
            <a:prstGeom prst="rect">
              <a:avLst/>
            </a:prstGeom>
            <a:noFill/>
            <a:ln w="9525">
              <a:noFill/>
              <a:miter lim="800000"/>
              <a:headEnd/>
              <a:tailEnd/>
            </a:ln>
          </p:spPr>
        </p:pic>
      </p:grpSp>
      <p:pic>
        <p:nvPicPr>
          <p:cNvPr id="48137" name="Picture 14"/>
          <p:cNvPicPr>
            <a:picLocks noChangeAspect="1" noChangeArrowheads="1"/>
          </p:cNvPicPr>
          <p:nvPr/>
        </p:nvPicPr>
        <p:blipFill>
          <a:blip r:embed="rId6" cstate="print"/>
          <a:srcRect/>
          <a:stretch>
            <a:fillRect/>
          </a:stretch>
        </p:blipFill>
        <p:spPr bwMode="auto">
          <a:xfrm>
            <a:off x="4699000" y="4102100"/>
            <a:ext cx="774700" cy="673100"/>
          </a:xfrm>
          <a:prstGeom prst="rect">
            <a:avLst/>
          </a:prstGeom>
          <a:noFill/>
          <a:ln w="9525">
            <a:noFill/>
            <a:miter lim="800000"/>
            <a:headEnd/>
            <a:tailEnd/>
          </a:ln>
        </p:spPr>
      </p:pic>
      <p:pic>
        <p:nvPicPr>
          <p:cNvPr id="48138" name="Picture 15"/>
          <p:cNvPicPr>
            <a:picLocks noChangeAspect="1" noChangeArrowheads="1"/>
          </p:cNvPicPr>
          <p:nvPr/>
        </p:nvPicPr>
        <p:blipFill>
          <a:blip r:embed="rId8" cstate="print"/>
          <a:srcRect/>
          <a:stretch>
            <a:fillRect/>
          </a:stretch>
        </p:blipFill>
        <p:spPr bwMode="auto">
          <a:xfrm>
            <a:off x="5600700" y="4102100"/>
            <a:ext cx="774700" cy="673100"/>
          </a:xfrm>
          <a:prstGeom prst="rect">
            <a:avLst/>
          </a:prstGeom>
          <a:noFill/>
          <a:ln w="9525">
            <a:noFill/>
            <a:miter lim="800000"/>
            <a:headEnd/>
            <a:tailEnd/>
          </a:ln>
        </p:spPr>
      </p:pic>
      <p:pic>
        <p:nvPicPr>
          <p:cNvPr id="48139" name="Picture 16"/>
          <p:cNvPicPr>
            <a:picLocks noChangeAspect="1" noChangeArrowheads="1"/>
          </p:cNvPicPr>
          <p:nvPr/>
        </p:nvPicPr>
        <p:blipFill>
          <a:blip r:embed="rId9" cstate="print"/>
          <a:srcRect/>
          <a:stretch>
            <a:fillRect/>
          </a:stretch>
        </p:blipFill>
        <p:spPr bwMode="auto">
          <a:xfrm>
            <a:off x="4686300" y="4953000"/>
            <a:ext cx="774700" cy="673100"/>
          </a:xfrm>
          <a:prstGeom prst="rect">
            <a:avLst/>
          </a:prstGeom>
          <a:noFill/>
          <a:ln w="9525">
            <a:noFill/>
            <a:miter lim="800000"/>
            <a:headEnd/>
            <a:tailEnd/>
          </a:ln>
        </p:spPr>
      </p:pic>
      <p:pic>
        <p:nvPicPr>
          <p:cNvPr id="48140" name="Picture 17"/>
          <p:cNvPicPr>
            <a:picLocks noChangeAspect="1" noChangeArrowheads="1"/>
          </p:cNvPicPr>
          <p:nvPr/>
        </p:nvPicPr>
        <p:blipFill>
          <a:blip r:embed="rId7" cstate="print"/>
          <a:srcRect/>
          <a:stretch>
            <a:fillRect/>
          </a:stretch>
        </p:blipFill>
        <p:spPr bwMode="auto">
          <a:xfrm>
            <a:off x="3784600" y="4953000"/>
            <a:ext cx="774700" cy="673100"/>
          </a:xfrm>
          <a:prstGeom prst="rect">
            <a:avLst/>
          </a:prstGeom>
          <a:noFill/>
          <a:ln w="9525">
            <a:noFill/>
            <a:miter lim="800000"/>
            <a:headEnd/>
            <a:tailEnd/>
          </a:ln>
        </p:spPr>
      </p:pic>
      <p:pic>
        <p:nvPicPr>
          <p:cNvPr id="48141" name="Picture 18"/>
          <p:cNvPicPr>
            <a:picLocks noChangeAspect="1" noChangeArrowheads="1"/>
          </p:cNvPicPr>
          <p:nvPr/>
        </p:nvPicPr>
        <p:blipFill>
          <a:blip r:embed="rId7" cstate="print"/>
          <a:srcRect/>
          <a:stretch>
            <a:fillRect/>
          </a:stretch>
        </p:blipFill>
        <p:spPr bwMode="auto">
          <a:xfrm>
            <a:off x="4686300" y="5803900"/>
            <a:ext cx="774700" cy="673100"/>
          </a:xfrm>
          <a:prstGeom prst="rect">
            <a:avLst/>
          </a:prstGeom>
          <a:noFill/>
          <a:ln w="9525">
            <a:noFill/>
            <a:miter lim="800000"/>
            <a:headEnd/>
            <a:tailEnd/>
          </a:ln>
        </p:spPr>
      </p:pic>
      <p:pic>
        <p:nvPicPr>
          <p:cNvPr id="48142" name="Picture 19"/>
          <p:cNvPicPr>
            <a:picLocks noChangeAspect="1" noChangeArrowheads="1"/>
          </p:cNvPicPr>
          <p:nvPr/>
        </p:nvPicPr>
        <p:blipFill>
          <a:blip r:embed="rId9" cstate="print"/>
          <a:srcRect/>
          <a:stretch>
            <a:fillRect/>
          </a:stretch>
        </p:blipFill>
        <p:spPr bwMode="auto">
          <a:xfrm>
            <a:off x="5600700" y="4953000"/>
            <a:ext cx="774700" cy="673100"/>
          </a:xfrm>
          <a:prstGeom prst="rect">
            <a:avLst/>
          </a:prstGeom>
          <a:noFill/>
          <a:ln w="9525">
            <a:noFill/>
            <a:miter lim="800000"/>
            <a:headEnd/>
            <a:tailEnd/>
          </a:ln>
        </p:spPr>
      </p:pic>
      <p:pic>
        <p:nvPicPr>
          <p:cNvPr id="44052" name="Picture 20"/>
          <p:cNvPicPr>
            <a:picLocks noChangeAspect="1" noChangeArrowheads="1"/>
          </p:cNvPicPr>
          <p:nvPr/>
        </p:nvPicPr>
        <p:blipFill>
          <a:blip r:embed="rId7" cstate="print"/>
          <a:srcRect/>
          <a:stretch>
            <a:fillRect/>
          </a:stretch>
        </p:blipFill>
        <p:spPr bwMode="auto">
          <a:xfrm>
            <a:off x="1816100" y="4953000"/>
            <a:ext cx="774700" cy="673100"/>
          </a:xfrm>
          <a:prstGeom prst="rect">
            <a:avLst/>
          </a:prstGeom>
          <a:noFill/>
          <a:ln w="9525">
            <a:noFill/>
            <a:miter lim="800000"/>
            <a:headEnd/>
            <a:tailEnd/>
          </a:ln>
        </p:spPr>
      </p:pic>
      <p:pic>
        <p:nvPicPr>
          <p:cNvPr id="44053" name="Picture 21"/>
          <p:cNvPicPr>
            <a:picLocks noChangeAspect="1" noChangeArrowheads="1"/>
          </p:cNvPicPr>
          <p:nvPr/>
        </p:nvPicPr>
        <p:blipFill>
          <a:blip r:embed="rId10" cstate="print"/>
          <a:srcRect/>
          <a:stretch>
            <a:fillRect/>
          </a:stretch>
        </p:blipFill>
        <p:spPr bwMode="auto">
          <a:xfrm>
            <a:off x="3784600" y="4127500"/>
            <a:ext cx="774700" cy="635000"/>
          </a:xfrm>
          <a:prstGeom prst="rect">
            <a:avLst/>
          </a:prstGeom>
          <a:noFill/>
          <a:ln w="9525">
            <a:noFill/>
            <a:miter lim="800000"/>
            <a:headEnd/>
            <a:tailEnd/>
          </a:ln>
        </p:spPr>
      </p:pic>
      <p:pic>
        <p:nvPicPr>
          <p:cNvPr id="44054" name="Picture 22"/>
          <p:cNvPicPr>
            <a:picLocks noChangeAspect="1" noChangeArrowheads="1"/>
          </p:cNvPicPr>
          <p:nvPr/>
        </p:nvPicPr>
        <p:blipFill>
          <a:blip r:embed="rId11" cstate="print"/>
          <a:srcRect/>
          <a:stretch>
            <a:fillRect/>
          </a:stretch>
        </p:blipFill>
        <p:spPr bwMode="auto">
          <a:xfrm>
            <a:off x="7975600" y="5384800"/>
            <a:ext cx="774700" cy="673100"/>
          </a:xfrm>
          <a:prstGeom prst="rect">
            <a:avLst/>
          </a:prstGeom>
          <a:noFill/>
          <a:ln w="9525">
            <a:noFill/>
            <a:miter lim="800000"/>
            <a:headEnd/>
            <a:tailEnd/>
          </a:ln>
        </p:spPr>
      </p:pic>
      <p:pic>
        <p:nvPicPr>
          <p:cNvPr id="48146" name="Picture 23"/>
          <p:cNvPicPr>
            <a:picLocks noChangeAspect="1" noChangeArrowheads="1"/>
          </p:cNvPicPr>
          <p:nvPr/>
        </p:nvPicPr>
        <p:blipFill>
          <a:blip r:embed="rId6" cstate="print"/>
          <a:srcRect/>
          <a:stretch>
            <a:fillRect/>
          </a:stretch>
        </p:blipFill>
        <p:spPr bwMode="auto">
          <a:xfrm>
            <a:off x="7581900" y="4533900"/>
            <a:ext cx="774700" cy="673100"/>
          </a:xfrm>
          <a:prstGeom prst="rect">
            <a:avLst/>
          </a:prstGeom>
          <a:noFill/>
          <a:ln w="9525">
            <a:noFill/>
            <a:miter lim="800000"/>
            <a:headEnd/>
            <a:tailEnd/>
          </a:ln>
        </p:spPr>
      </p:pic>
      <p:pic>
        <p:nvPicPr>
          <p:cNvPr id="48147" name="Picture 24"/>
          <p:cNvPicPr>
            <a:picLocks noChangeAspect="1" noChangeArrowheads="1"/>
          </p:cNvPicPr>
          <p:nvPr/>
        </p:nvPicPr>
        <p:blipFill>
          <a:blip r:embed="rId7" cstate="print"/>
          <a:srcRect/>
          <a:stretch>
            <a:fillRect/>
          </a:stretch>
        </p:blipFill>
        <p:spPr bwMode="auto">
          <a:xfrm>
            <a:off x="8483600" y="4559300"/>
            <a:ext cx="774700" cy="673100"/>
          </a:xfrm>
          <a:prstGeom prst="rect">
            <a:avLst/>
          </a:prstGeom>
          <a:noFill/>
          <a:ln w="9525">
            <a:noFill/>
            <a:miter lim="800000"/>
            <a:headEnd/>
            <a:tailEnd/>
          </a:ln>
        </p:spPr>
      </p:pic>
      <p:pic>
        <p:nvPicPr>
          <p:cNvPr id="48148" name="Picture 25"/>
          <p:cNvPicPr>
            <a:picLocks noChangeAspect="1" noChangeArrowheads="1"/>
          </p:cNvPicPr>
          <p:nvPr/>
        </p:nvPicPr>
        <p:blipFill>
          <a:blip r:embed="rId12" cstate="print"/>
          <a:srcRect/>
          <a:stretch>
            <a:fillRect/>
          </a:stretch>
        </p:blipFill>
        <p:spPr bwMode="auto">
          <a:xfrm>
            <a:off x="7073900" y="5384800"/>
            <a:ext cx="774700" cy="673100"/>
          </a:xfrm>
          <a:prstGeom prst="rect">
            <a:avLst/>
          </a:prstGeom>
          <a:noFill/>
          <a:ln w="9525">
            <a:noFill/>
            <a:miter lim="800000"/>
            <a:headEnd/>
            <a:tailEnd/>
          </a:ln>
        </p:spPr>
      </p:pic>
      <p:pic>
        <p:nvPicPr>
          <p:cNvPr id="48149" name="Picture 26"/>
          <p:cNvPicPr>
            <a:picLocks noChangeAspect="1" noChangeArrowheads="1"/>
          </p:cNvPicPr>
          <p:nvPr/>
        </p:nvPicPr>
        <p:blipFill>
          <a:blip r:embed="rId13" cstate="print"/>
          <a:srcRect/>
          <a:stretch>
            <a:fillRect/>
          </a:stretch>
        </p:blipFill>
        <p:spPr bwMode="auto">
          <a:xfrm>
            <a:off x="8890000" y="5410200"/>
            <a:ext cx="774700" cy="635000"/>
          </a:xfrm>
          <a:prstGeom prst="rect">
            <a:avLst/>
          </a:prstGeom>
          <a:noFill/>
          <a:ln w="9525">
            <a:noFill/>
            <a:miter lim="800000"/>
            <a:headEnd/>
            <a:tailEnd/>
          </a:ln>
        </p:spPr>
      </p:pic>
      <p:grpSp>
        <p:nvGrpSpPr>
          <p:cNvPr id="4" name="Group 27"/>
          <p:cNvGrpSpPr>
            <a:grpSpLocks/>
          </p:cNvGrpSpPr>
          <p:nvPr/>
        </p:nvGrpSpPr>
        <p:grpSpPr bwMode="auto">
          <a:xfrm>
            <a:off x="2857500" y="2032000"/>
            <a:ext cx="4445000" cy="1473200"/>
            <a:chOff x="0" y="0"/>
            <a:chExt cx="2800" cy="928"/>
          </a:xfrm>
        </p:grpSpPr>
        <p:sp>
          <p:nvSpPr>
            <p:cNvPr id="44060" name="AutoShape 28"/>
            <p:cNvSpPr>
              <a:spLocks/>
            </p:cNvSpPr>
            <p:nvPr/>
          </p:nvSpPr>
          <p:spPr bwMode="auto">
            <a:xfrm>
              <a:off x="0" y="0"/>
              <a:ext cx="2800" cy="928"/>
            </a:xfrm>
            <a:prstGeom prst="roundRect">
              <a:avLst>
                <a:gd name="adj" fmla="val 20685"/>
              </a:avLst>
            </a:prstGeom>
            <a:solidFill>
              <a:schemeClr val="accent1"/>
            </a:solidFill>
            <a:ln w="25400">
              <a:solidFill>
                <a:schemeClr val="tx1"/>
              </a:solidFill>
              <a:round/>
              <a:headEnd/>
              <a:tailEnd/>
            </a:ln>
            <a:effectLst>
              <a:outerShdw dist="63500" dir="2700000" algn="ctr" rotWithShape="0">
                <a:schemeClr val="bg2">
                  <a:alpha val="29999"/>
                </a:schemeClr>
              </a:outerShdw>
            </a:effectLst>
          </p:spPr>
          <p:txBody>
            <a:bodyPr/>
            <a:lstStyle/>
            <a:p>
              <a:pPr>
                <a:defRPr/>
              </a:pPr>
              <a:endParaRPr lang="en-US"/>
            </a:p>
          </p:txBody>
        </p:sp>
        <p:pic>
          <p:nvPicPr>
            <p:cNvPr id="48155" name="Picture 29"/>
            <p:cNvPicPr>
              <a:picLocks noChangeAspect="1" noChangeArrowheads="1"/>
            </p:cNvPicPr>
            <p:nvPr/>
          </p:nvPicPr>
          <p:blipFill>
            <a:blip r:embed="rId7" cstate="print"/>
            <a:srcRect/>
            <a:stretch>
              <a:fillRect/>
            </a:stretch>
          </p:blipFill>
          <p:spPr bwMode="auto">
            <a:xfrm>
              <a:off x="296" y="248"/>
              <a:ext cx="488" cy="424"/>
            </a:xfrm>
            <a:prstGeom prst="rect">
              <a:avLst/>
            </a:prstGeom>
            <a:noFill/>
            <a:ln w="9525">
              <a:noFill/>
              <a:miter lim="800000"/>
              <a:headEnd/>
              <a:tailEnd/>
            </a:ln>
          </p:spPr>
        </p:pic>
        <p:pic>
          <p:nvPicPr>
            <p:cNvPr id="48156" name="Picture 30"/>
            <p:cNvPicPr>
              <a:picLocks noChangeAspect="1" noChangeArrowheads="1"/>
            </p:cNvPicPr>
            <p:nvPr/>
          </p:nvPicPr>
          <p:blipFill>
            <a:blip r:embed="rId10" cstate="print"/>
            <a:srcRect/>
            <a:stretch>
              <a:fillRect/>
            </a:stretch>
          </p:blipFill>
          <p:spPr bwMode="auto">
            <a:xfrm>
              <a:off x="1136" y="264"/>
              <a:ext cx="488" cy="400"/>
            </a:xfrm>
            <a:prstGeom prst="rect">
              <a:avLst/>
            </a:prstGeom>
            <a:noFill/>
            <a:ln w="9525">
              <a:noFill/>
              <a:miter lim="800000"/>
              <a:headEnd/>
              <a:tailEnd/>
            </a:ln>
          </p:spPr>
        </p:pic>
        <p:pic>
          <p:nvPicPr>
            <p:cNvPr id="48157" name="Picture 31"/>
            <p:cNvPicPr>
              <a:picLocks noChangeAspect="1" noChangeArrowheads="1"/>
            </p:cNvPicPr>
            <p:nvPr/>
          </p:nvPicPr>
          <p:blipFill>
            <a:blip r:embed="rId11" cstate="print"/>
            <a:srcRect/>
            <a:stretch>
              <a:fillRect/>
            </a:stretch>
          </p:blipFill>
          <p:spPr bwMode="auto">
            <a:xfrm>
              <a:off x="1976" y="248"/>
              <a:ext cx="488" cy="424"/>
            </a:xfrm>
            <a:prstGeom prst="rect">
              <a:avLst/>
            </a:prstGeom>
            <a:noFill/>
            <a:ln w="9525">
              <a:noFill/>
              <a:miter lim="800000"/>
              <a:headEnd/>
              <a:tailEnd/>
            </a:ln>
          </p:spPr>
        </p:pic>
      </p:grpSp>
      <p:pic>
        <p:nvPicPr>
          <p:cNvPr id="44064" name="Picture 32"/>
          <p:cNvPicPr>
            <a:picLocks noChangeAspect="1" noChangeArrowheads="1"/>
          </p:cNvPicPr>
          <p:nvPr/>
        </p:nvPicPr>
        <p:blipFill>
          <a:blip r:embed="rId7" cstate="print"/>
          <a:srcRect/>
          <a:stretch>
            <a:fillRect/>
          </a:stretch>
        </p:blipFill>
        <p:spPr bwMode="auto">
          <a:xfrm>
            <a:off x="1816100" y="4953000"/>
            <a:ext cx="774700" cy="673100"/>
          </a:xfrm>
          <a:prstGeom prst="rect">
            <a:avLst/>
          </a:prstGeom>
          <a:noFill/>
          <a:ln w="9525">
            <a:noFill/>
            <a:miter lim="800000"/>
            <a:headEnd/>
            <a:tailEnd/>
          </a:ln>
        </p:spPr>
      </p:pic>
      <p:pic>
        <p:nvPicPr>
          <p:cNvPr id="44065" name="Picture 33"/>
          <p:cNvPicPr>
            <a:picLocks noChangeAspect="1" noChangeArrowheads="1"/>
          </p:cNvPicPr>
          <p:nvPr/>
        </p:nvPicPr>
        <p:blipFill>
          <a:blip r:embed="rId10" cstate="print"/>
          <a:srcRect/>
          <a:stretch>
            <a:fillRect/>
          </a:stretch>
        </p:blipFill>
        <p:spPr bwMode="auto">
          <a:xfrm>
            <a:off x="3784600" y="4127500"/>
            <a:ext cx="774700" cy="635000"/>
          </a:xfrm>
          <a:prstGeom prst="rect">
            <a:avLst/>
          </a:prstGeom>
          <a:noFill/>
          <a:ln w="9525">
            <a:noFill/>
            <a:miter lim="800000"/>
            <a:headEnd/>
            <a:tailEnd/>
          </a:ln>
        </p:spPr>
      </p:pic>
      <p:pic>
        <p:nvPicPr>
          <p:cNvPr id="44066" name="Picture 34"/>
          <p:cNvPicPr>
            <a:picLocks noChangeAspect="1" noChangeArrowheads="1"/>
          </p:cNvPicPr>
          <p:nvPr/>
        </p:nvPicPr>
        <p:blipFill>
          <a:blip r:embed="rId11" cstate="print"/>
          <a:srcRect/>
          <a:stretch>
            <a:fillRect/>
          </a:stretch>
        </p:blipFill>
        <p:spPr bwMode="auto">
          <a:xfrm>
            <a:off x="7975600" y="5384800"/>
            <a:ext cx="774700" cy="6731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4052"/>
                                        </p:tgtEl>
                                      </p:cBhvr>
                                    </p:animEffect>
                                    <p:set>
                                      <p:cBhvr>
                                        <p:cTn id="7" dur="1" fill="hold">
                                          <p:stCondLst>
                                            <p:cond delay="499"/>
                                          </p:stCondLst>
                                        </p:cTn>
                                        <p:tgtEl>
                                          <p:spTgt spid="4405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4064"/>
                                        </p:tgtEl>
                                        <p:attrNameLst>
                                          <p:attrName>style.visibility</p:attrName>
                                        </p:attrNameLst>
                                      </p:cBhvr>
                                      <p:to>
                                        <p:strVal val="visible"/>
                                      </p:to>
                                    </p:set>
                                    <p:animEffect transition="in" filter="fade">
                                      <p:cBhvr>
                                        <p:cTn id="11" dur="500"/>
                                        <p:tgtEl>
                                          <p:spTgt spid="44064"/>
                                        </p:tgtEl>
                                      </p:cBhvr>
                                    </p:animEffect>
                                  </p:childTnLst>
                                </p:cTn>
                              </p:par>
                            </p:childTnLst>
                          </p:cTn>
                        </p:par>
                        <p:par>
                          <p:cTn id="12" fill="hold">
                            <p:stCondLst>
                              <p:cond delay="1000"/>
                            </p:stCondLst>
                            <p:childTnLst>
                              <p:par>
                                <p:cTn id="13" presetID="10" presetClass="exit" presetSubtype="0" fill="hold" nodeType="afterEffect">
                                  <p:stCondLst>
                                    <p:cond delay="0"/>
                                  </p:stCondLst>
                                  <p:childTnLst>
                                    <p:animEffect transition="out" filter="fade">
                                      <p:cBhvr>
                                        <p:cTn id="14" dur="500"/>
                                        <p:tgtEl>
                                          <p:spTgt spid="44053"/>
                                        </p:tgtEl>
                                      </p:cBhvr>
                                    </p:animEffect>
                                    <p:set>
                                      <p:cBhvr>
                                        <p:cTn id="15" dur="1" fill="hold">
                                          <p:stCondLst>
                                            <p:cond delay="499"/>
                                          </p:stCondLst>
                                        </p:cTn>
                                        <p:tgtEl>
                                          <p:spTgt spid="44053"/>
                                        </p:tgtEl>
                                        <p:attrNameLst>
                                          <p:attrName>style.visibility</p:attrName>
                                        </p:attrNameLst>
                                      </p:cBhvr>
                                      <p:to>
                                        <p:strVal val="hidden"/>
                                      </p:to>
                                    </p:se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4065"/>
                                        </p:tgtEl>
                                        <p:attrNameLst>
                                          <p:attrName>style.visibility</p:attrName>
                                        </p:attrNameLst>
                                      </p:cBhvr>
                                      <p:to>
                                        <p:strVal val="visible"/>
                                      </p:to>
                                    </p:set>
                                    <p:animEffect transition="in" filter="fade">
                                      <p:cBhvr>
                                        <p:cTn id="19" dur="500"/>
                                        <p:tgtEl>
                                          <p:spTgt spid="44065"/>
                                        </p:tgtEl>
                                      </p:cBhvr>
                                    </p:animEffect>
                                  </p:childTnLst>
                                </p:cTn>
                              </p:par>
                            </p:childTnLst>
                          </p:cTn>
                        </p:par>
                        <p:par>
                          <p:cTn id="20" fill="hold">
                            <p:stCondLst>
                              <p:cond delay="2000"/>
                            </p:stCondLst>
                            <p:childTnLst>
                              <p:par>
                                <p:cTn id="21" presetID="10" presetClass="exit" presetSubtype="0" fill="hold" nodeType="afterEffect">
                                  <p:stCondLst>
                                    <p:cond delay="0"/>
                                  </p:stCondLst>
                                  <p:childTnLst>
                                    <p:animEffect transition="out" filter="fade">
                                      <p:cBhvr>
                                        <p:cTn id="22" dur="500"/>
                                        <p:tgtEl>
                                          <p:spTgt spid="44054"/>
                                        </p:tgtEl>
                                      </p:cBhvr>
                                    </p:animEffect>
                                    <p:set>
                                      <p:cBhvr>
                                        <p:cTn id="23" dur="1" fill="hold">
                                          <p:stCondLst>
                                            <p:cond delay="499"/>
                                          </p:stCondLst>
                                        </p:cTn>
                                        <p:tgtEl>
                                          <p:spTgt spid="44054"/>
                                        </p:tgtEl>
                                        <p:attrNameLst>
                                          <p:attrName>style.visibility</p:attrName>
                                        </p:attrNameLst>
                                      </p:cBhvr>
                                      <p:to>
                                        <p:strVal val="hidden"/>
                                      </p:to>
                                    </p:se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4066"/>
                                        </p:tgtEl>
                                        <p:attrNameLst>
                                          <p:attrName>style.visibility</p:attrName>
                                        </p:attrNameLst>
                                      </p:cBhvr>
                                      <p:to>
                                        <p:strVal val="visible"/>
                                      </p:to>
                                    </p:set>
                                    <p:animEffect transition="in" filter="fade">
                                      <p:cBhvr>
                                        <p:cTn id="27" dur="500"/>
                                        <p:tgtEl>
                                          <p:spTgt spid="4406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p:txBody>
          <a:bodyPr/>
          <a:lstStyle/>
          <a:p>
            <a:pPr>
              <a:defRPr/>
            </a:pPr>
            <a:r>
              <a:rPr smtClean="0"/>
              <a:t>A Scrum reading list</a:t>
            </a:r>
          </a:p>
        </p:txBody>
      </p:sp>
      <p:sp>
        <p:nvSpPr>
          <p:cNvPr id="50179" name="Rectangle 2"/>
          <p:cNvSpPr>
            <a:spLocks noGrp="1" noChangeArrowheads="1"/>
          </p:cNvSpPr>
          <p:nvPr>
            <p:ph idx="1"/>
          </p:nvPr>
        </p:nvSpPr>
        <p:spPr>
          <a:xfrm>
            <a:off x="127000" y="1371600"/>
            <a:ext cx="9461500" cy="5565113"/>
          </a:xfrm>
        </p:spPr>
        <p:txBody>
          <a:bodyPr>
            <a:normAutofit/>
          </a:bodyPr>
          <a:lstStyle/>
          <a:p>
            <a:pPr marL="695319" indent="-392109">
              <a:buNone/>
            </a:pPr>
            <a:r>
              <a:rPr lang="en-US" sz="2600" b="1" dirty="0" smtClean="0"/>
              <a:t>Books I have read:</a:t>
            </a:r>
          </a:p>
          <a:p>
            <a:pPr marL="695319" indent="-392109"/>
            <a:r>
              <a:rPr lang="en-US" sz="2600" i="1" dirty="0" smtClean="0"/>
              <a:t>Agile Project Management</a:t>
            </a:r>
            <a:r>
              <a:rPr lang="en-US" sz="2600" dirty="0" smtClean="0"/>
              <a:t> </a:t>
            </a:r>
            <a:r>
              <a:rPr lang="en-US" sz="2600" i="1" dirty="0" smtClean="0"/>
              <a:t>with Scrum </a:t>
            </a:r>
            <a:r>
              <a:rPr lang="en-US" sz="2600" dirty="0" smtClean="0"/>
              <a:t>by Ken </a:t>
            </a:r>
            <a:r>
              <a:rPr lang="en-US" sz="2600" dirty="0" err="1" smtClean="0"/>
              <a:t>Schwaber</a:t>
            </a:r>
            <a:endParaRPr lang="en-US" sz="2600" dirty="0" smtClean="0"/>
          </a:p>
          <a:p>
            <a:pPr marL="695319" indent="-392109">
              <a:spcBef>
                <a:spcPts val="1300"/>
              </a:spcBef>
            </a:pPr>
            <a:r>
              <a:rPr lang="en-US" sz="2600" i="1" dirty="0" smtClean="0"/>
              <a:t>Agile Software Development with Scrum</a:t>
            </a:r>
            <a:r>
              <a:rPr lang="en-US" sz="2600" dirty="0" smtClean="0"/>
              <a:t> by Ken </a:t>
            </a:r>
            <a:r>
              <a:rPr lang="en-US" sz="2600" dirty="0" err="1" smtClean="0"/>
              <a:t>Schwaber</a:t>
            </a:r>
            <a:r>
              <a:rPr lang="en-US" sz="2600" dirty="0" smtClean="0"/>
              <a:t> and Mike </a:t>
            </a:r>
            <a:r>
              <a:rPr lang="en-US" sz="2600" dirty="0" err="1" smtClean="0"/>
              <a:t>Beedle</a:t>
            </a:r>
            <a:endParaRPr lang="en-US" sz="2600" dirty="0" smtClean="0"/>
          </a:p>
          <a:p>
            <a:pPr marL="695319" indent="-392109">
              <a:spcBef>
                <a:spcPts val="1300"/>
              </a:spcBef>
            </a:pPr>
            <a:r>
              <a:rPr lang="en-US" sz="2600" i="1" dirty="0" smtClean="0"/>
              <a:t>Scrum and The Enterprise</a:t>
            </a:r>
            <a:r>
              <a:rPr lang="en-US" sz="2600" dirty="0" smtClean="0"/>
              <a:t> by Ken </a:t>
            </a:r>
            <a:r>
              <a:rPr lang="en-US" sz="2600" dirty="0" err="1" smtClean="0"/>
              <a:t>Schwaber</a:t>
            </a:r>
            <a:endParaRPr lang="en-US" sz="2600" dirty="0" smtClean="0"/>
          </a:p>
          <a:p>
            <a:pPr marL="695319" indent="-392109">
              <a:spcBef>
                <a:spcPts val="1300"/>
              </a:spcBef>
            </a:pPr>
            <a:r>
              <a:rPr lang="en-US" sz="2600" i="1" dirty="0"/>
              <a:t>Agile Estimating and Planning</a:t>
            </a:r>
            <a:r>
              <a:rPr lang="en-US" sz="2600" dirty="0"/>
              <a:t> by Mike Cohn</a:t>
            </a:r>
          </a:p>
          <a:p>
            <a:pPr marL="695319" indent="-392109"/>
            <a:endParaRPr lang="en-US" sz="2600" dirty="0" smtClean="0"/>
          </a:p>
          <a:p>
            <a:pPr marL="695319" indent="-392109">
              <a:buNone/>
            </a:pPr>
            <a:r>
              <a:rPr lang="en-US" sz="2600" b="1" dirty="0" smtClean="0"/>
              <a:t>Other books:</a:t>
            </a:r>
          </a:p>
          <a:p>
            <a:pPr marL="695319" indent="-392109"/>
            <a:r>
              <a:rPr lang="en-US" sz="2600" i="1" dirty="0" smtClean="0"/>
              <a:t>Agile and Iterative Development: A Manager’s Guide</a:t>
            </a:r>
            <a:r>
              <a:rPr lang="en-US" sz="2600" dirty="0" smtClean="0"/>
              <a:t> by Craig </a:t>
            </a:r>
            <a:r>
              <a:rPr lang="en-US" sz="2600" dirty="0" err="1" smtClean="0"/>
              <a:t>Larman</a:t>
            </a:r>
            <a:endParaRPr lang="en-US" sz="2600" i="1" dirty="0" smtClean="0"/>
          </a:p>
          <a:p>
            <a:pPr marL="695319" indent="-392109">
              <a:spcBef>
                <a:spcPts val="1300"/>
              </a:spcBef>
            </a:pPr>
            <a:r>
              <a:rPr lang="en-US" sz="2600" i="1" dirty="0" smtClean="0"/>
              <a:t>Agile Retrospectives</a:t>
            </a:r>
            <a:r>
              <a:rPr lang="en-US" sz="2600" dirty="0" smtClean="0"/>
              <a:t> by Esther Derby and Diana Larsen</a:t>
            </a:r>
          </a:p>
          <a:p>
            <a:pPr marL="695319" indent="-392109">
              <a:spcBef>
                <a:spcPts val="1300"/>
              </a:spcBef>
            </a:pPr>
            <a:r>
              <a:rPr lang="en-US" sz="2600" i="1" dirty="0" smtClean="0"/>
              <a:t>Agile Software Development Ecosystems</a:t>
            </a:r>
            <a:r>
              <a:rPr lang="en-US" sz="2600" dirty="0" smtClean="0"/>
              <a:t> by Jim </a:t>
            </a:r>
            <a:r>
              <a:rPr lang="en-US" sz="2600" dirty="0" err="1" smtClean="0"/>
              <a:t>Highsmith</a:t>
            </a:r>
            <a:endParaRPr lang="en-US" sz="2600"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a:t>question &amp; answer</a:t>
            </a:r>
          </a:p>
        </p:txBody>
      </p:sp>
    </p:spTree>
    <p:extLst>
      <p:ext uri="{BB962C8B-B14F-4D97-AF65-F5344CB8AC3E}">
        <p14:creationId xmlns="" xmlns:p14="http://schemas.microsoft.com/office/powerpoint/2007/7/12/main" val="312001440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80049"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80049"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846667" y="4007838"/>
            <a:ext cx="4026959" cy="820036"/>
          </a:xfrm>
          <a:prstGeom prst="rect">
            <a:avLst/>
          </a:prstGeom>
        </p:spPr>
      </p:pic>
      <p:grpSp>
        <p:nvGrpSpPr>
          <p:cNvPr id="2" name="Group 29"/>
          <p:cNvGrpSpPr/>
          <p:nvPr/>
        </p:nvGrpSpPr>
        <p:grpSpPr>
          <a:xfrm>
            <a:off x="306917" y="1584599"/>
            <a:ext cx="508000" cy="5080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2" name="Oval 41"/>
          <p:cNvSpPr/>
          <p:nvPr/>
        </p:nvSpPr>
        <p:spPr bwMode="auto">
          <a:xfrm>
            <a:off x="137583"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931334" y="2580965"/>
            <a:ext cx="4277274" cy="1918472"/>
          </a:xfrm>
          <a:prstGeom prst="rect">
            <a:avLst/>
          </a:prstGeom>
        </p:spPr>
        <p:txBody>
          <a:bodyPr wrap="square" lIns="101599" tIns="50799" rIns="101599" bIns="50799">
            <a:spAutoFit/>
          </a:bodyPr>
          <a:lstStyle/>
          <a:p>
            <a:pPr>
              <a:spcBef>
                <a:spcPts val="667"/>
              </a:spcBef>
            </a:pPr>
            <a:r>
              <a:rPr lang="en-US" sz="2200" dirty="0" smtClean="0">
                <a:hlinkClick r:id="rId4"/>
              </a:rPr>
              <a:t>www.microsoft.com/teched</a:t>
            </a:r>
            <a:r>
              <a:rPr lang="en-US" sz="2200" dirty="0" smtClean="0"/>
              <a:t> </a:t>
            </a:r>
          </a:p>
          <a:p>
            <a:pPr marL="0" lvl="1" indent="0">
              <a:spcBef>
                <a:spcPts val="0"/>
              </a:spcBef>
              <a:tabLst>
                <a:tab pos="2031980" algn="l"/>
              </a:tabLst>
            </a:pPr>
            <a:endParaRPr lang="en-US" dirty="0" smtClean="0"/>
          </a:p>
          <a:p>
            <a:pPr marL="0" lvl="1" indent="0">
              <a:spcBef>
                <a:spcPts val="0"/>
              </a:spcBef>
              <a:tabLst>
                <a:tab pos="2031980" algn="l"/>
              </a:tabLst>
            </a:pPr>
            <a:r>
              <a:rPr lang="en-US" dirty="0" smtClean="0"/>
              <a:t>Sessions On-Demand &amp; Community</a:t>
            </a:r>
          </a:p>
        </p:txBody>
      </p:sp>
      <p:sp>
        <p:nvSpPr>
          <p:cNvPr id="48" name="Rectangle 47"/>
          <p:cNvSpPr/>
          <p:nvPr/>
        </p:nvSpPr>
        <p:spPr>
          <a:xfrm>
            <a:off x="931333" y="4971485"/>
            <a:ext cx="4148667" cy="1995416"/>
          </a:xfrm>
          <a:prstGeom prst="rect">
            <a:avLst/>
          </a:prstGeom>
        </p:spPr>
        <p:txBody>
          <a:bodyPr wrap="square" lIns="101599" tIns="50799" rIns="101599" bIns="50799">
            <a:spAutoFit/>
          </a:bodyPr>
          <a:lstStyle/>
          <a:p>
            <a:pPr>
              <a:spcBef>
                <a:spcPts val="667"/>
              </a:spcBef>
              <a:buSzPct val="120000"/>
              <a:tabLst>
                <a:tab pos="2031980" algn="l"/>
              </a:tabLst>
              <a:defRPr/>
            </a:pPr>
            <a:r>
              <a:rPr lang="en-US" sz="2200" dirty="0" smtClean="0">
                <a:latin typeface="Calibri" pitchFamily="34" charset="0"/>
                <a:hlinkClick r:id="rId5"/>
              </a:rPr>
              <a:t>http://microsoft.com/technet</a:t>
            </a:r>
            <a:r>
              <a:rPr lang="en-US" sz="2700" b="1" dirty="0" smtClean="0">
                <a:latin typeface="Calibri" pitchFamily="34" charset="0"/>
              </a:rPr>
              <a:t>  </a:t>
            </a:r>
            <a:endParaRPr lang="en-US" sz="2700" dirty="0" smtClean="0">
              <a:latin typeface="Calibri" pitchFamily="34" charset="0"/>
            </a:endParaRPr>
          </a:p>
          <a:p>
            <a:pPr marL="0" lvl="1">
              <a:tabLst>
                <a:tab pos="2031980" algn="l"/>
              </a:tabLst>
              <a:defRPr/>
            </a:pPr>
            <a:endParaRPr lang="en-US" dirty="0" smtClean="0">
              <a:latin typeface="Calibri" pitchFamily="34" charset="0"/>
            </a:endParaRPr>
          </a:p>
          <a:p>
            <a:pPr marL="0" lvl="1">
              <a:tabLst>
                <a:tab pos="203198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1016001" y="1423476"/>
            <a:ext cx="2677583" cy="1195917"/>
          </a:xfrm>
          <a:prstGeom prst="rect">
            <a:avLst/>
          </a:prstGeom>
        </p:spPr>
      </p:pic>
      <p:sp>
        <p:nvSpPr>
          <p:cNvPr id="22" name="Rounded Rectangle 21"/>
          <p:cNvSpPr/>
          <p:nvPr/>
        </p:nvSpPr>
        <p:spPr bwMode="auto">
          <a:xfrm>
            <a:off x="5124704"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6064017" y="3981207"/>
            <a:ext cx="2063750" cy="1047750"/>
          </a:xfrm>
          <a:prstGeom prst="rect">
            <a:avLst/>
          </a:prstGeom>
        </p:spPr>
      </p:pic>
      <p:sp>
        <p:nvSpPr>
          <p:cNvPr id="28" name="Rectangle 27"/>
          <p:cNvSpPr/>
          <p:nvPr/>
        </p:nvSpPr>
        <p:spPr>
          <a:xfrm>
            <a:off x="6064017" y="4971485"/>
            <a:ext cx="3725333" cy="1995416"/>
          </a:xfrm>
          <a:prstGeom prst="rect">
            <a:avLst/>
          </a:prstGeom>
        </p:spPr>
        <p:txBody>
          <a:bodyPr wrap="square" lIns="101599" tIns="50799" rIns="101599" bIns="50799">
            <a:spAutoFit/>
          </a:bodyPr>
          <a:lstStyle/>
          <a:p>
            <a:pPr>
              <a:spcBef>
                <a:spcPts val="667"/>
              </a:spcBef>
              <a:tabLst>
                <a:tab pos="2031980" algn="l"/>
              </a:tabLst>
            </a:pPr>
            <a:r>
              <a:rPr lang="en-US" sz="2200" dirty="0" smtClean="0">
                <a:hlinkClick r:id="rId8"/>
              </a:rPr>
              <a:t>http://microsoft.com/msdn</a:t>
            </a:r>
            <a:r>
              <a:rPr lang="en-US" sz="2700" b="1" dirty="0" smtClean="0"/>
              <a:t>  </a:t>
            </a:r>
            <a:endParaRPr lang="en-US" sz="2700" dirty="0" smtClean="0"/>
          </a:p>
          <a:p>
            <a:pPr marL="0" lvl="1" indent="0">
              <a:spcBef>
                <a:spcPts val="0"/>
              </a:spcBef>
              <a:tabLst>
                <a:tab pos="2031980" algn="l"/>
              </a:tabLst>
            </a:pPr>
            <a:endParaRPr lang="en-US" dirty="0" smtClean="0"/>
          </a:p>
          <a:p>
            <a:pPr marL="0" lvl="1" indent="0">
              <a:spcBef>
                <a:spcPts val="0"/>
              </a:spcBef>
              <a:tabLst>
                <a:tab pos="2031980" algn="l"/>
              </a:tabLst>
            </a:pPr>
            <a:r>
              <a:rPr lang="en-US" dirty="0" smtClean="0"/>
              <a:t>Resources for Developers</a:t>
            </a:r>
          </a:p>
        </p:txBody>
      </p:sp>
      <p:grpSp>
        <p:nvGrpSpPr>
          <p:cNvPr id="3" name="Group 29"/>
          <p:cNvGrpSpPr/>
          <p:nvPr/>
        </p:nvGrpSpPr>
        <p:grpSpPr>
          <a:xfrm>
            <a:off x="306917" y="4176262"/>
            <a:ext cx="508000" cy="5080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1" name="Oval 40"/>
          <p:cNvSpPr/>
          <p:nvPr/>
        </p:nvSpPr>
        <p:spPr bwMode="auto">
          <a:xfrm>
            <a:off x="137583" y="4071234"/>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5334000" y="4176262"/>
            <a:ext cx="508000" cy="5080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1" name="Oval 50"/>
          <p:cNvSpPr/>
          <p:nvPr/>
        </p:nvSpPr>
        <p:spPr bwMode="auto">
          <a:xfrm>
            <a:off x="5164667" y="4006929"/>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5124704"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5290156" y="1584599"/>
            <a:ext cx="508000" cy="5080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2" name="Oval 51"/>
          <p:cNvSpPr/>
          <p:nvPr/>
        </p:nvSpPr>
        <p:spPr bwMode="auto">
          <a:xfrm>
            <a:off x="5120822"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5144303" y="2580965"/>
            <a:ext cx="5015697" cy="1918472"/>
          </a:xfrm>
          <a:prstGeom prst="rect">
            <a:avLst/>
          </a:prstGeom>
        </p:spPr>
        <p:txBody>
          <a:bodyPr wrap="square" lIns="101599" tIns="50799" rIns="101599" bIns="50799">
            <a:spAutoFit/>
          </a:bodyPr>
          <a:lstStyle/>
          <a:p>
            <a:pPr>
              <a:spcBef>
                <a:spcPts val="667"/>
              </a:spcBef>
            </a:pPr>
            <a:r>
              <a:rPr lang="en-US" sz="2200" dirty="0" smtClean="0">
                <a:hlinkClick r:id="rId9"/>
              </a:rPr>
              <a:t>www.microsoft.com/learning</a:t>
            </a:r>
            <a:r>
              <a:rPr lang="en-US" sz="2200" dirty="0" smtClean="0"/>
              <a:t>  </a:t>
            </a:r>
          </a:p>
          <a:p>
            <a:pPr marL="0" lvl="1" indent="0">
              <a:spcBef>
                <a:spcPts val="0"/>
              </a:spcBef>
              <a:tabLst>
                <a:tab pos="203198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6064017" y="1372031"/>
            <a:ext cx="3863393" cy="857038"/>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553368" y="0"/>
            <a:ext cx="2379581" cy="3413760"/>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t" anchorCtr="0" compatLnSpc="1">
            <a:prstTxWarp prst="textNoShape">
              <a:avLst/>
            </a:prstTxWarp>
          </a:bodyPr>
          <a:lstStyle/>
          <a:p>
            <a:pPr defTabSz="1015655"/>
            <a:r>
              <a:rPr lang="en-US" sz="2700" b="1" dirty="0" smtClean="0"/>
              <a:t>Required Slide</a:t>
            </a:r>
            <a:endParaRPr lang="en-US" sz="2700" b="1" dirty="0" smtClean="0">
              <a:solidFill>
                <a:srgbClr val="FFFFFF"/>
              </a:solidFill>
              <a:effectLst>
                <a:outerShdw blurRad="38100" dist="38100" dir="2700000" algn="tl">
                  <a:srgbClr val="000000">
                    <a:alpha val="43137"/>
                  </a:srgbClr>
                </a:outerShdw>
              </a:effectLst>
            </a:endParaRPr>
          </a:p>
          <a:p>
            <a:pPr defTabSz="1015655"/>
            <a:r>
              <a:rPr lang="en-US" sz="22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269" y="953"/>
            <a:ext cx="10158731" cy="7619048"/>
          </a:xfrm>
          <a:prstGeom prst="rect">
            <a:avLst/>
          </a:prstGeom>
        </p:spPr>
      </p:pic>
      <p:sp>
        <p:nvSpPr>
          <p:cNvPr id="3" name="Rounded Rectangle 2"/>
          <p:cNvSpPr/>
          <p:nvPr/>
        </p:nvSpPr>
        <p:spPr bwMode="blackGray">
          <a:xfrm>
            <a:off x="45642" y="4412782"/>
            <a:ext cx="5617310" cy="2233084"/>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lIns="101599" tIns="50799" rIns="101599" bIns="50799" anchor="ctr" anchorCtr="0"/>
          <a:lstStyle/>
          <a:p>
            <a:pPr defTabSz="1015655">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540000" y="2878667"/>
            <a:ext cx="5080000" cy="1095682"/>
          </a:xfrm>
          <a:prstGeom prst="rect">
            <a:avLst/>
          </a:prstGeom>
          <a:noFill/>
          <a:ln>
            <a:noFill/>
          </a:ln>
        </p:spPr>
      </p:pic>
      <p:sp>
        <p:nvSpPr>
          <p:cNvPr id="5" name="Text Box 3"/>
          <p:cNvSpPr txBox="1">
            <a:spLocks noChangeArrowheads="1"/>
          </p:cNvSpPr>
          <p:nvPr/>
        </p:nvSpPr>
        <p:spPr bwMode="blackWhite">
          <a:xfrm>
            <a:off x="1075087" y="6201028"/>
            <a:ext cx="8009828" cy="533463"/>
          </a:xfrm>
          <a:prstGeom prst="rect">
            <a:avLst/>
          </a:prstGeom>
          <a:noFill/>
          <a:ln w="12700">
            <a:noFill/>
            <a:miter lim="800000"/>
            <a:headEnd type="none" w="sm" len="sm"/>
            <a:tailEnd type="none" w="sm" len="sm"/>
          </a:ln>
          <a:effectLst/>
        </p:spPr>
        <p:txBody>
          <a:bodyPr vert="horz" wrap="square" lIns="101582" tIns="50792" rIns="101582" bIns="50792" numCol="1" anchor="t" anchorCtr="0" compatLnSpc="1">
            <a:prstTxWarp prst="textNoShape">
              <a:avLst/>
            </a:prstTxWarp>
            <a:spAutoFit/>
          </a:bodyPr>
          <a:lstStyle/>
          <a:p>
            <a:pPr defTabSz="1015655" eaLnBrk="0" hangingPunct="0"/>
            <a:r>
              <a:rPr lang="en-US" sz="700" dirty="0">
                <a:latin typeface="Calibri" pitchFamily="34" charset="0"/>
                <a:cs typeface="Arial" charset="0"/>
              </a:rPr>
              <a:t>© 2009 Microsoft Corporation. All rights reserved. Microsoft, Windows, Windows Vista and other product names are or may be registered trademarks and/or trademarks in the U.S. and/or other countries.</a:t>
            </a:r>
          </a:p>
          <a:p>
            <a:pPr defTabSz="1015655"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Rectangle 5"/>
          <p:cNvSpPr/>
          <p:nvPr/>
        </p:nvSpPr>
        <p:spPr bwMode="auto">
          <a:xfrm>
            <a:off x="-2553368" y="0"/>
            <a:ext cx="2379581" cy="882316"/>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r>
              <a:rPr lang="en-US" sz="2700" b="1" dirty="0"/>
              <a:t>Required Slide</a:t>
            </a:r>
            <a:endParaRPr lang="en-US" sz="27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07/7/12/main" val="378309123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p:txBody>
          <a:bodyPr/>
          <a:lstStyle/>
          <a:p>
            <a:pPr>
              <a:defRPr/>
            </a:pPr>
            <a:r>
              <a:rPr lang="en-GB" dirty="0" err="1" smtClean="0">
                <a:solidFill>
                  <a:schemeClr val="accent1">
                    <a:satMod val="150000"/>
                  </a:schemeClr>
                </a:solidFill>
              </a:rPr>
              <a:t>Speaker.Bio.ToString</a:t>
            </a:r>
            <a:r>
              <a:rPr lang="en-GB" dirty="0" smtClean="0">
                <a:solidFill>
                  <a:schemeClr val="accent1">
                    <a:satMod val="150000"/>
                  </a:schemeClr>
                </a:solidFill>
              </a:rPr>
              <a:t>();</a:t>
            </a:r>
            <a:endParaRPr lang="en-GB" dirty="0">
              <a:solidFill>
                <a:schemeClr val="accent1">
                  <a:satMod val="150000"/>
                </a:schemeClr>
              </a:solidFill>
            </a:endParaRPr>
          </a:p>
        </p:txBody>
      </p:sp>
      <p:sp>
        <p:nvSpPr>
          <p:cNvPr id="9219" name="Rectangle 2"/>
          <p:cNvSpPr>
            <a:spLocks noGrp="1" noChangeArrowheads="1"/>
          </p:cNvSpPr>
          <p:nvPr>
            <p:ph idx="1"/>
          </p:nvPr>
        </p:nvSpPr>
        <p:spPr>
          <a:xfrm>
            <a:off x="423334" y="1185333"/>
            <a:ext cx="9313333" cy="5632311"/>
          </a:xfrm>
        </p:spPr>
        <p:txBody>
          <a:bodyPr/>
          <a:lstStyle/>
          <a:p>
            <a:r>
              <a:rPr lang="en-GB" sz="2400" dirty="0" smtClean="0"/>
              <a:t>Certified Scrum Master</a:t>
            </a:r>
          </a:p>
          <a:p>
            <a:pPr lvl="1"/>
            <a:r>
              <a:rPr lang="en-GB" sz="2400" dirty="0" smtClean="0"/>
              <a:t>Some slides come from </a:t>
            </a:r>
            <a:r>
              <a:rPr lang="en-GB" sz="2400" smtClean="0"/>
              <a:t>my certification </a:t>
            </a:r>
            <a:r>
              <a:rPr lang="en-GB" sz="2400" dirty="0" smtClean="0"/>
              <a:t>class (with permission)</a:t>
            </a:r>
          </a:p>
          <a:p>
            <a:r>
              <a:rPr lang="en-GB" sz="2400" dirty="0" smtClean="0"/>
              <a:t>Chief Strategy Officer of Telerik</a:t>
            </a:r>
          </a:p>
          <a:p>
            <a:r>
              <a:rPr lang="en-GB" sz="2400" dirty="0" smtClean="0"/>
              <a:t>CTO and co-Founder of </a:t>
            </a:r>
            <a:r>
              <a:rPr lang="en-GB" sz="2400" dirty="0" err="1" smtClean="0"/>
              <a:t>Corzen</a:t>
            </a:r>
            <a:r>
              <a:rPr lang="en-GB" sz="2400" dirty="0" smtClean="0"/>
              <a:t>, Inc.</a:t>
            </a:r>
          </a:p>
          <a:p>
            <a:pPr lvl="1"/>
            <a:r>
              <a:rPr lang="en-GB" sz="2400" dirty="0" smtClean="0"/>
              <a:t>Sold to Wanted Technologies (TXV: WAN)</a:t>
            </a:r>
          </a:p>
          <a:p>
            <a:r>
              <a:rPr lang="en-GB" sz="2400" dirty="0" smtClean="0"/>
              <a:t>International Conference Speaker for 10+ Years</a:t>
            </a:r>
          </a:p>
          <a:p>
            <a:r>
              <a:rPr lang="en-GB" sz="2400" dirty="0" smtClean="0"/>
              <a:t>RD, MVP and INETA Speaker </a:t>
            </a:r>
          </a:p>
          <a:p>
            <a:r>
              <a:rPr lang="en-GB" sz="2400" dirty="0" smtClean="0"/>
              <a:t>Wrote a few books </a:t>
            </a:r>
          </a:p>
          <a:p>
            <a:pPr lvl="1"/>
            <a:r>
              <a:rPr lang="en-GB" sz="2400" dirty="0" smtClean="0"/>
              <a:t>SQL Server 2008 Developers Guide (Microsoft Press)</a:t>
            </a:r>
          </a:p>
          <a:p>
            <a:r>
              <a:rPr lang="en-GB" sz="2400" dirty="0" smtClean="0"/>
              <a:t>Co-moderator &amp; founder of NYC .NET </a:t>
            </a:r>
            <a:br>
              <a:rPr lang="en-GB" sz="2400" dirty="0" smtClean="0"/>
            </a:br>
            <a:r>
              <a:rPr lang="en-GB" sz="2400" dirty="0" smtClean="0"/>
              <a:t>Developers Group</a:t>
            </a:r>
          </a:p>
          <a:p>
            <a:pPr lvl="1"/>
            <a:r>
              <a:rPr lang="en-GB" sz="2400" dirty="0" smtClean="0">
                <a:solidFill>
                  <a:schemeClr val="accent2"/>
                </a:solidFill>
                <a:hlinkClick r:id="rId3"/>
              </a:rPr>
              <a:t>http://www.nycdotnetdev.com</a:t>
            </a:r>
            <a:endParaRPr lang="en-GB" sz="2400" dirty="0" smtClean="0">
              <a:solidFill>
                <a:schemeClr val="accent2"/>
              </a:solidFill>
            </a:endParaRPr>
          </a:p>
          <a:p>
            <a:r>
              <a:rPr lang="en-GB" sz="2400" dirty="0" smtClean="0"/>
              <a:t>Former CTO of </a:t>
            </a:r>
            <a:r>
              <a:rPr lang="en-GB" sz="2400" dirty="0" err="1" smtClean="0"/>
              <a:t>Zagat</a:t>
            </a:r>
            <a:r>
              <a:rPr lang="en-GB" sz="2400" dirty="0" smtClean="0"/>
              <a:t> Survey </a:t>
            </a:r>
          </a:p>
          <a:p>
            <a:pPr marL="486828" indent="-354539">
              <a:spcBef>
                <a:spcPct val="0"/>
              </a:spcBef>
              <a:spcAft>
                <a:spcPct val="0"/>
              </a:spcAft>
              <a:buFont typeface="Wingdings 2" pitchFamily="18" charset="2"/>
              <a:buChar char=""/>
            </a:pPr>
            <a:endParaRPr lang="en-GB" dirty="0" smtClean="0"/>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fontScale="92500" lnSpcReduction="10000"/>
          </a:bodyPr>
          <a:lstStyle/>
          <a:p>
            <a:r>
              <a:rPr lang="en-US" dirty="0" smtClean="0">
                <a:solidFill>
                  <a:srgbClr val="FFFF00"/>
                </a:solidFill>
              </a:rPr>
              <a:t>What is Scrum?</a:t>
            </a:r>
          </a:p>
          <a:p>
            <a:r>
              <a:rPr lang="en-US" dirty="0" smtClean="0"/>
              <a:t>Sprints and Planning</a:t>
            </a:r>
          </a:p>
          <a:p>
            <a:r>
              <a:rPr lang="en-US" dirty="0" smtClean="0"/>
              <a:t>The Daily Scrum</a:t>
            </a:r>
          </a:p>
          <a:p>
            <a:r>
              <a:rPr lang="en-US" dirty="0" smtClean="0"/>
              <a:t>The Sprint Review</a:t>
            </a:r>
          </a:p>
          <a:p>
            <a:r>
              <a:rPr lang="en-US" dirty="0" smtClean="0"/>
              <a:t>Scaling Scrum</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p:txBody>
          <a:bodyPr/>
          <a:lstStyle/>
          <a:p>
            <a:pPr>
              <a:defRPr/>
            </a:pPr>
            <a:r>
              <a:rPr smtClean="0"/>
              <a:t>We’re losing the relay race</a:t>
            </a:r>
          </a:p>
        </p:txBody>
      </p:sp>
      <p:grpSp>
        <p:nvGrpSpPr>
          <p:cNvPr id="17412" name="Group 3"/>
          <p:cNvGrpSpPr>
            <a:grpSpLocks/>
          </p:cNvGrpSpPr>
          <p:nvPr/>
        </p:nvGrpSpPr>
        <p:grpSpPr bwMode="auto">
          <a:xfrm>
            <a:off x="1384300" y="1701800"/>
            <a:ext cx="7810500" cy="4254500"/>
            <a:chOff x="0" y="0"/>
            <a:chExt cx="4920" cy="2680"/>
          </a:xfrm>
        </p:grpSpPr>
        <p:sp>
          <p:nvSpPr>
            <p:cNvPr id="2" name="AutoShape 4"/>
            <p:cNvSpPr>
              <a:spLocks/>
            </p:cNvSpPr>
            <p:nvPr/>
          </p:nvSpPr>
          <p:spPr bwMode="auto">
            <a:xfrm>
              <a:off x="0" y="0"/>
              <a:ext cx="4896" cy="2680"/>
            </a:xfrm>
            <a:prstGeom prst="roundRect">
              <a:avLst>
                <a:gd name="adj" fmla="val 7162"/>
              </a:avLst>
            </a:prstGeom>
            <a:blipFill dpi="0" rotWithShape="0">
              <a:blip r:embed="rId3" cstate="print"/>
              <a:srcRect/>
              <a:tile tx="0" ty="0" sx="100000" sy="100000" flip="none" algn="tl"/>
            </a:blipFill>
            <a:ln w="25400">
              <a:solidFill>
                <a:srgbClr val="FFFFFF"/>
              </a:solidFill>
              <a:round/>
              <a:headEnd/>
              <a:tailEnd/>
            </a:ln>
            <a:effectLst>
              <a:outerShdw dist="63500" dir="2700000" algn="ctr" rotWithShape="0">
                <a:schemeClr val="bg2">
                  <a:alpha val="29999"/>
                </a:schemeClr>
              </a:outerShdw>
            </a:effectLst>
          </p:spPr>
          <p:txBody>
            <a:bodyPr/>
            <a:lstStyle/>
            <a:p>
              <a:pPr>
                <a:defRPr/>
              </a:pPr>
              <a:endParaRPr lang="en-US"/>
            </a:p>
          </p:txBody>
        </p:sp>
        <p:sp>
          <p:nvSpPr>
            <p:cNvPr id="7173" name="Rectangle 5"/>
            <p:cNvSpPr>
              <a:spLocks/>
            </p:cNvSpPr>
            <p:nvPr/>
          </p:nvSpPr>
          <p:spPr bwMode="auto">
            <a:xfrm>
              <a:off x="1936" y="2144"/>
              <a:ext cx="2984" cy="528"/>
            </a:xfrm>
            <a:prstGeom prst="rect">
              <a:avLst/>
            </a:prstGeom>
            <a:solidFill>
              <a:schemeClr val="accent1"/>
            </a:solidFill>
            <a:ln w="25400">
              <a:noFill/>
              <a:miter lim="800000"/>
              <a:headEnd/>
              <a:tailEnd/>
            </a:ln>
          </p:spPr>
          <p:txBody>
            <a:bodyPr lIns="0" tIns="0" rIns="0" bIns="0" anchor="ctr"/>
            <a:lstStyle/>
            <a:p>
              <a:pPr marL="165094" algn="l">
                <a:defRPr/>
              </a:pPr>
              <a:r>
                <a:rPr lang="en-US" sz="1700" dirty="0" err="1">
                  <a:solidFill>
                    <a:schemeClr val="tx1"/>
                  </a:solidFill>
                  <a:ea typeface="Gill Sans" pitchFamily="80" charset="0"/>
                  <a:cs typeface="Gill Sans" pitchFamily="80" charset="0"/>
                </a:rPr>
                <a:t>Hirotaka</a:t>
              </a:r>
              <a:r>
                <a:rPr lang="en-US" sz="1700" dirty="0">
                  <a:solidFill>
                    <a:schemeClr val="tx1"/>
                  </a:solidFill>
                  <a:ea typeface="Gill Sans" pitchFamily="80" charset="0"/>
                  <a:cs typeface="Gill Sans" pitchFamily="80" charset="0"/>
                </a:rPr>
                <a:t> Takeuchi and </a:t>
              </a:r>
              <a:r>
                <a:rPr lang="en-US" sz="1700" dirty="0" err="1">
                  <a:solidFill>
                    <a:schemeClr val="tx1"/>
                  </a:solidFill>
                  <a:ea typeface="Gill Sans" pitchFamily="80" charset="0"/>
                  <a:cs typeface="Gill Sans" pitchFamily="80" charset="0"/>
                </a:rPr>
                <a:t>Ikujiro</a:t>
              </a:r>
              <a:r>
                <a:rPr lang="en-US" sz="1700" dirty="0">
                  <a:solidFill>
                    <a:schemeClr val="tx1"/>
                  </a:solidFill>
                  <a:ea typeface="Gill Sans" pitchFamily="80" charset="0"/>
                  <a:cs typeface="Gill Sans" pitchFamily="80" charset="0"/>
                </a:rPr>
                <a:t> </a:t>
              </a:r>
              <a:r>
                <a:rPr lang="en-US" sz="1700" dirty="0" err="1">
                  <a:solidFill>
                    <a:schemeClr val="tx1"/>
                  </a:solidFill>
                  <a:ea typeface="Gill Sans" pitchFamily="80" charset="0"/>
                  <a:cs typeface="Gill Sans" pitchFamily="80" charset="0"/>
                </a:rPr>
                <a:t>Nonaka</a:t>
              </a:r>
              <a:r>
                <a:rPr lang="en-US" sz="1700" dirty="0">
                  <a:solidFill>
                    <a:schemeClr val="tx1"/>
                  </a:solidFill>
                  <a:ea typeface="Gill Sans" pitchFamily="80" charset="0"/>
                  <a:cs typeface="Gill Sans" pitchFamily="80" charset="0"/>
                </a:rPr>
                <a:t>, “The New </a:t>
              </a:r>
              <a:r>
                <a:rPr lang="en-US" sz="1700" dirty="0" err="1">
                  <a:solidFill>
                    <a:schemeClr val="tx1"/>
                  </a:solidFill>
                  <a:ea typeface="Gill Sans" pitchFamily="80" charset="0"/>
                  <a:cs typeface="Gill Sans" pitchFamily="80" charset="0"/>
                </a:rPr>
                <a:t>New</a:t>
              </a:r>
              <a:r>
                <a:rPr lang="en-US" sz="1700" dirty="0">
                  <a:solidFill>
                    <a:schemeClr val="tx1"/>
                  </a:solidFill>
                  <a:ea typeface="Gill Sans" pitchFamily="80" charset="0"/>
                  <a:cs typeface="Gill Sans" pitchFamily="80" charset="0"/>
                </a:rPr>
                <a:t> Product Development Game”,  </a:t>
              </a:r>
              <a:r>
                <a:rPr lang="en-US" sz="1700" i="1" dirty="0">
                  <a:solidFill>
                    <a:schemeClr val="tx1"/>
                  </a:solidFill>
                  <a:ea typeface="Gill Sans" pitchFamily="80" charset="0"/>
                  <a:cs typeface="Gill Sans" pitchFamily="80" charset="0"/>
                </a:rPr>
                <a:t>Harvard Business Review</a:t>
              </a:r>
              <a:r>
                <a:rPr lang="en-US" sz="1700" dirty="0">
                  <a:solidFill>
                    <a:schemeClr val="tx1"/>
                  </a:solidFill>
                  <a:ea typeface="Gill Sans" pitchFamily="80" charset="0"/>
                  <a:cs typeface="Gill Sans" pitchFamily="80" charset="0"/>
                </a:rPr>
                <a:t>,</a:t>
              </a:r>
              <a:r>
                <a:rPr lang="en-US" sz="1700" dirty="0">
                  <a:solidFill>
                    <a:schemeClr val="tx1"/>
                  </a:solidFill>
                  <a:effectLst>
                    <a:outerShdw blurRad="38100" dist="38100" dir="2700000" algn="tl">
                      <a:srgbClr val="C0C0C0"/>
                    </a:outerShdw>
                  </a:effectLst>
                  <a:ea typeface="Gill Sans" pitchFamily="80" charset="0"/>
                  <a:cs typeface="Gill Sans" pitchFamily="80" charset="0"/>
                </a:rPr>
                <a:t> </a:t>
              </a:r>
              <a:r>
                <a:rPr lang="en-US" sz="1700" dirty="0">
                  <a:solidFill>
                    <a:schemeClr val="tx1"/>
                  </a:solidFill>
                  <a:ea typeface="Gill Sans" pitchFamily="80" charset="0"/>
                  <a:cs typeface="Gill Sans" pitchFamily="80" charset="0"/>
                </a:rPr>
                <a:t>January 1986.</a:t>
              </a:r>
              <a:endParaRPr lang="en-US" sz="1700" dirty="0">
                <a:solidFill>
                  <a:srgbClr val="FFFFFF"/>
                </a:solidFill>
                <a:ea typeface="Gill Sans" pitchFamily="80" charset="0"/>
                <a:cs typeface="Gill Sans" pitchFamily="80" charset="0"/>
              </a:endParaRPr>
            </a:p>
          </p:txBody>
        </p:sp>
        <p:sp>
          <p:nvSpPr>
            <p:cNvPr id="17415" name="AutoShape 6"/>
            <p:cNvSpPr>
              <a:spLocks/>
            </p:cNvSpPr>
            <p:nvPr/>
          </p:nvSpPr>
          <p:spPr bwMode="auto">
            <a:xfrm rot="10800000">
              <a:off x="4576" y="2384"/>
              <a:ext cx="312" cy="288"/>
            </a:xfrm>
            <a:custGeom>
              <a:avLst/>
              <a:gdLst>
                <a:gd name="T0" fmla="*/ 0 w 21600"/>
                <a:gd name="T1" fmla="*/ 0 h 21600"/>
                <a:gd name="T2" fmla="*/ 21600 w 21600"/>
                <a:gd name="T3" fmla="*/ 21600 h 21600"/>
              </a:gdLst>
              <a:ahLst/>
              <a:cxnLst/>
              <a:rect l="T0" t="T1" r="T2" b="T3"/>
              <a:pathLst>
                <a:path w="21600" h="2160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chemeClr val="accent1"/>
            </a:solidFill>
            <a:ln w="25400">
              <a:noFill/>
              <a:miter lim="800000"/>
              <a:headEnd/>
              <a:tailEnd/>
            </a:ln>
          </p:spPr>
          <p:txBody>
            <a:bodyPr/>
            <a:lstStyle/>
            <a:p>
              <a:endParaRPr lang="en-US"/>
            </a:p>
          </p:txBody>
        </p:sp>
        <p:sp>
          <p:nvSpPr>
            <p:cNvPr id="17416" name="AutoShape 7"/>
            <p:cNvSpPr>
              <a:spLocks/>
            </p:cNvSpPr>
            <p:nvPr/>
          </p:nvSpPr>
          <p:spPr bwMode="auto">
            <a:xfrm>
              <a:off x="1632" y="2144"/>
              <a:ext cx="312" cy="288"/>
            </a:xfrm>
            <a:custGeom>
              <a:avLst/>
              <a:gdLst>
                <a:gd name="T0" fmla="*/ 0 w 21600"/>
                <a:gd name="T1" fmla="*/ 0 h 21600"/>
                <a:gd name="T2" fmla="*/ 21600 w 21600"/>
                <a:gd name="T3" fmla="*/ 21600 h 21600"/>
              </a:gdLst>
              <a:ahLst/>
              <a:cxnLst/>
              <a:rect l="T0" t="T1" r="T2" b="T3"/>
              <a:pathLst>
                <a:path w="21600" h="2160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chemeClr val="accent1"/>
            </a:solidFill>
            <a:ln w="25400">
              <a:noFill/>
              <a:miter lim="800000"/>
              <a:headEnd/>
              <a:tailEnd/>
            </a:ln>
          </p:spPr>
          <p:txBody>
            <a:bodyPr/>
            <a:lstStyle/>
            <a:p>
              <a:endParaRPr lang="en-US"/>
            </a:p>
          </p:txBody>
        </p:sp>
        <p:sp>
          <p:nvSpPr>
            <p:cNvPr id="17417" name="Rectangle 8"/>
            <p:cNvSpPr>
              <a:spLocks/>
            </p:cNvSpPr>
            <p:nvPr/>
          </p:nvSpPr>
          <p:spPr bwMode="auto">
            <a:xfrm>
              <a:off x="4576" y="2144"/>
              <a:ext cx="312" cy="248"/>
            </a:xfrm>
            <a:prstGeom prst="rect">
              <a:avLst/>
            </a:prstGeom>
            <a:solidFill>
              <a:schemeClr val="accent1"/>
            </a:solidFill>
            <a:ln w="25400">
              <a:noFill/>
              <a:miter lim="800000"/>
              <a:headEnd/>
              <a:tailEnd/>
            </a:ln>
          </p:spPr>
          <p:txBody>
            <a:bodyPr/>
            <a:lstStyle/>
            <a:p>
              <a:endParaRPr lang="en-US"/>
            </a:p>
          </p:txBody>
        </p:sp>
        <p:sp>
          <p:nvSpPr>
            <p:cNvPr id="17418" name="Rectangle 9"/>
            <p:cNvSpPr>
              <a:spLocks/>
            </p:cNvSpPr>
            <p:nvPr/>
          </p:nvSpPr>
          <p:spPr bwMode="auto">
            <a:xfrm>
              <a:off x="1632" y="2424"/>
              <a:ext cx="312" cy="248"/>
            </a:xfrm>
            <a:prstGeom prst="rect">
              <a:avLst/>
            </a:prstGeom>
            <a:solidFill>
              <a:schemeClr val="accent1"/>
            </a:solidFill>
            <a:ln w="25400">
              <a:noFill/>
              <a:miter lim="800000"/>
              <a:headEnd/>
              <a:tailEnd/>
            </a:ln>
          </p:spPr>
          <p:txBody>
            <a:bodyPr/>
            <a:lstStyle/>
            <a:p>
              <a:endParaRPr lang="en-US"/>
            </a:p>
          </p:txBody>
        </p:sp>
        <p:sp>
          <p:nvSpPr>
            <p:cNvPr id="17419" name="Rectangle 10"/>
            <p:cNvSpPr>
              <a:spLocks/>
            </p:cNvSpPr>
            <p:nvPr/>
          </p:nvSpPr>
          <p:spPr bwMode="auto">
            <a:xfrm>
              <a:off x="64" y="40"/>
              <a:ext cx="4488" cy="2024"/>
            </a:xfrm>
            <a:prstGeom prst="rect">
              <a:avLst/>
            </a:prstGeom>
            <a:noFill/>
            <a:ln w="9525">
              <a:noFill/>
              <a:miter lim="800000"/>
              <a:headEnd/>
              <a:tailEnd/>
            </a:ln>
          </p:spPr>
          <p:txBody>
            <a:bodyPr lIns="50800" tIns="50800" rIns="50800" bIns="50800"/>
            <a:lstStyle/>
            <a:p>
              <a:pPr algn="l">
                <a:tabLst>
                  <a:tab pos="1063615" algn="l"/>
                </a:tabLst>
              </a:pPr>
              <a:r>
                <a:rPr lang="en-US" sz="3000" dirty="0">
                  <a:solidFill>
                    <a:srgbClr val="FFFFFF"/>
                  </a:solidFill>
                </a:rPr>
                <a:t>“The… ‘relay race’ approach to product development…may conflict with the goals of maximum speed and flexibility. Instead a holistic or ‘rugby’ approach—where a team tries to go the distance as a unit, passing the ball back and forth—may better serve today’s competitive requirements.”</a:t>
              </a:r>
            </a:p>
          </p:txBody>
        </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9"/>
          <p:cNvSpPr>
            <a:spLocks/>
          </p:cNvSpPr>
          <p:nvPr/>
        </p:nvSpPr>
        <p:spPr bwMode="auto">
          <a:xfrm>
            <a:off x="508000" y="0"/>
            <a:ext cx="6096000" cy="698500"/>
          </a:xfrm>
          <a:prstGeom prst="rect">
            <a:avLst/>
          </a:prstGeom>
          <a:noFill/>
          <a:ln w="9525">
            <a:noFill/>
            <a:miter lim="800000"/>
            <a:headEnd/>
            <a:tailEnd/>
          </a:ln>
        </p:spPr>
        <p:txBody>
          <a:bodyPr lIns="50797" tIns="50797" rIns="50797" bIns="50797"/>
          <a:lstStyle/>
          <a:p>
            <a:pPr algn="l">
              <a:tabLst>
                <a:tab pos="1063615" algn="l"/>
              </a:tabLst>
            </a:pPr>
            <a:r>
              <a:rPr lang="en-US" sz="4000" dirty="0" smtClean="0"/>
              <a:t>What is Scrum?</a:t>
            </a:r>
            <a:endParaRPr lang="en-US" sz="3800" dirty="0">
              <a:solidFill>
                <a:srgbClr val="FFFFFF"/>
              </a:solidFill>
            </a:endParaRPr>
          </a:p>
        </p:txBody>
      </p:sp>
      <p:sp>
        <p:nvSpPr>
          <p:cNvPr id="26" name="Title 25"/>
          <p:cNvSpPr>
            <a:spLocks noGrp="1"/>
          </p:cNvSpPr>
          <p:nvPr>
            <p:ph type="title"/>
          </p:nvPr>
        </p:nvSpPr>
        <p:spPr/>
        <p:txBody>
          <a:bodyPr/>
          <a:lstStyle/>
          <a:p>
            <a:endParaRPr lang="en-GB"/>
          </a:p>
        </p:txBody>
      </p:sp>
      <p:sp>
        <p:nvSpPr>
          <p:cNvPr id="27" name="Text Placeholder 26"/>
          <p:cNvSpPr>
            <a:spLocks noGrp="1"/>
          </p:cNvSpPr>
          <p:nvPr>
            <p:ph type="body" sz="quarter" idx="10"/>
          </p:nvPr>
        </p:nvSpPr>
        <p:spPr>
          <a:xfrm>
            <a:off x="423334" y="1219200"/>
            <a:ext cx="9313333" cy="2456513"/>
          </a:xfrm>
        </p:spPr>
        <p:txBody>
          <a:bodyPr/>
          <a:lstStyle/>
          <a:p>
            <a:r>
              <a:rPr lang="en-US" dirty="0" smtClean="0"/>
              <a:t>Scrum is an agile process that allows us to focus on delivering the highest business value in the shortest time. </a:t>
            </a:r>
          </a:p>
          <a:p>
            <a:r>
              <a:rPr lang="en-US" dirty="0" smtClean="0"/>
              <a:t>Stresses communication</a:t>
            </a:r>
          </a:p>
          <a:p>
            <a:r>
              <a:rPr lang="en-US" dirty="0" smtClean="0"/>
              <a:t>It allows us to rapidly and repeatedly inspect actual working software (every two weeks to one month).</a:t>
            </a:r>
          </a:p>
          <a:p>
            <a:r>
              <a:rPr lang="en-US" dirty="0" smtClean="0"/>
              <a:t>The business sets the priorities. </a:t>
            </a:r>
          </a:p>
          <a:p>
            <a:r>
              <a:rPr lang="en-US" dirty="0" smtClean="0"/>
              <a:t>Teams self-organize to determine the best way to deliver the highest priority features. </a:t>
            </a:r>
          </a:p>
          <a:p>
            <a:endParaRPr lang="en-GB"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pPr>
              <a:defRPr/>
            </a:pPr>
            <a:r>
              <a:rPr smtClean="0"/>
              <a:t>Characteristics</a:t>
            </a:r>
          </a:p>
        </p:txBody>
      </p:sp>
      <p:sp>
        <p:nvSpPr>
          <p:cNvPr id="22531" name="Rectangle 2"/>
          <p:cNvSpPr>
            <a:spLocks noGrp="1" noChangeArrowheads="1"/>
          </p:cNvSpPr>
          <p:nvPr>
            <p:ph idx="1"/>
          </p:nvPr>
        </p:nvSpPr>
        <p:spPr>
          <a:xfrm>
            <a:off x="409575" y="1497013"/>
            <a:ext cx="9312276" cy="6155018"/>
          </a:xfrm>
        </p:spPr>
        <p:txBody>
          <a:bodyPr/>
          <a:lstStyle/>
          <a:p>
            <a:pPr marL="695319" indent="-392109">
              <a:spcBef>
                <a:spcPts val="600"/>
              </a:spcBef>
            </a:pPr>
            <a:r>
              <a:rPr lang="en-US" sz="3300" dirty="0" smtClean="0"/>
              <a:t>Self-organizing teams</a:t>
            </a:r>
          </a:p>
          <a:p>
            <a:pPr marL="695319" indent="-392109">
              <a:spcBef>
                <a:spcPts val="600"/>
              </a:spcBef>
            </a:pPr>
            <a:r>
              <a:rPr lang="en-US" sz="3300" dirty="0" smtClean="0"/>
              <a:t>Product progresses in a series of month-long “sprints”</a:t>
            </a:r>
          </a:p>
          <a:p>
            <a:pPr marL="695319" indent="-392109">
              <a:spcBef>
                <a:spcPts val="600"/>
              </a:spcBef>
            </a:pPr>
            <a:r>
              <a:rPr lang="en-US" sz="3300" dirty="0" smtClean="0"/>
              <a:t>Requirements are captured as items in a list of “product backlog”</a:t>
            </a:r>
          </a:p>
          <a:p>
            <a:pPr marL="695319" indent="-392109">
              <a:spcBef>
                <a:spcPts val="600"/>
              </a:spcBef>
            </a:pPr>
            <a:r>
              <a:rPr lang="en-US" sz="3300" dirty="0" smtClean="0"/>
              <a:t>No specific engineering practices prescribed</a:t>
            </a:r>
          </a:p>
          <a:p>
            <a:pPr marL="695319" indent="-392109">
              <a:spcBef>
                <a:spcPts val="600"/>
              </a:spcBef>
            </a:pPr>
            <a:r>
              <a:rPr lang="en-US" sz="3300" dirty="0" smtClean="0"/>
              <a:t>Uses generative rules to create an agile environment for delivering projects</a:t>
            </a:r>
          </a:p>
          <a:p>
            <a:pPr marL="695319" indent="-392109">
              <a:spcBef>
                <a:spcPts val="600"/>
              </a:spcBef>
            </a:pPr>
            <a:r>
              <a:rPr lang="en-US" sz="3300" dirty="0" smtClean="0"/>
              <a:t>One of the “agile processes”</a:t>
            </a:r>
          </a:p>
          <a:p>
            <a:pPr marL="1089015" lvl="1" indent="-392109">
              <a:spcBef>
                <a:spcPts val="600"/>
              </a:spcBef>
            </a:pPr>
            <a:r>
              <a:rPr lang="en-US" sz="2900" dirty="0" smtClean="0"/>
              <a:t>No religion here please</a:t>
            </a:r>
          </a:p>
          <a:p>
            <a:pPr marL="695319" indent="-392109">
              <a:spcBef>
                <a:spcPts val="600"/>
              </a:spcBef>
            </a:pPr>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p:txBody>
          <a:bodyPr/>
          <a:lstStyle/>
          <a:p>
            <a:pPr>
              <a:defRPr/>
            </a:pPr>
            <a:r>
              <a:rPr smtClean="0"/>
              <a:t>Scrum</a:t>
            </a:r>
          </a:p>
        </p:txBody>
      </p:sp>
      <p:pic>
        <p:nvPicPr>
          <p:cNvPr id="24579" name="Picture 2"/>
          <p:cNvPicPr>
            <a:picLocks noChangeAspect="1" noChangeArrowheads="1"/>
          </p:cNvPicPr>
          <p:nvPr/>
        </p:nvPicPr>
        <p:blipFill>
          <a:blip r:embed="rId3" cstate="print"/>
          <a:srcRect/>
          <a:stretch>
            <a:fillRect/>
          </a:stretch>
        </p:blipFill>
        <p:spPr bwMode="auto">
          <a:xfrm>
            <a:off x="165100" y="1593851"/>
            <a:ext cx="9804400" cy="4552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2008-11-10T16:05:57Z</outs:dateTime>
      <outs:isPinned>true</outs:isPinned>
    </outs:relatedDate>
    <outs:relatedDate>
      <outs:type>2</outs:type>
      <outs:displayName>Created</outs:displayName>
      <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Stephen Forte</outs:displayName>
          <outs:accountName/>
        </outs:relatedPerson>
      </outs:people>
      <outs:source>0</outs:source>
      <outs:isPinned>true</outs:isPinned>
    </outs:relatedPeopleItem>
    <outs:relatedPeopleItem>
      <outs:category>Last modified by</outs:category>
      <outs:people>
        <outs:relatedPerson>
          <outs:displayName>Stephen Forte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C9D3A067-4DA6-4C2E-ADB8-09529B3EBA07}">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TechEd2007_template</Template>
  <TotalTime>560</TotalTime>
  <Pages>0</Pages>
  <Words>1443</Words>
  <Characters>0</Characters>
  <Application>Microsoft Office PowerPoint</Application>
  <PresentationFormat>Custom</PresentationFormat>
  <Lines>0</Lines>
  <Paragraphs>279</Paragraphs>
  <Slides>36</Slides>
  <Notes>35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TechEd_Europe</vt:lpstr>
      <vt:lpstr>Slide 1</vt:lpstr>
      <vt:lpstr>The Daily Scrum</vt:lpstr>
      <vt:lpstr>Session.About.ToString();</vt:lpstr>
      <vt:lpstr>Speaker.Bio.ToString();</vt:lpstr>
      <vt:lpstr>Agenda</vt:lpstr>
      <vt:lpstr>We’re losing the relay race</vt:lpstr>
      <vt:lpstr>Slide 7</vt:lpstr>
      <vt:lpstr>Characteristics</vt:lpstr>
      <vt:lpstr>Scrum</vt:lpstr>
      <vt:lpstr>Sidebar: Scrum in the Real World</vt:lpstr>
      <vt:lpstr>Product owner</vt:lpstr>
      <vt:lpstr>The ScrumMaster</vt:lpstr>
      <vt:lpstr>The team</vt:lpstr>
      <vt:lpstr>Agenda</vt:lpstr>
      <vt:lpstr>Sprints</vt:lpstr>
      <vt:lpstr>Sprint planning</vt:lpstr>
      <vt:lpstr>A sample product backlog</vt:lpstr>
      <vt:lpstr>Product backlog</vt:lpstr>
      <vt:lpstr>Managing the sprint backlog</vt:lpstr>
      <vt:lpstr>A sprint backlog</vt:lpstr>
      <vt:lpstr>No changes during a sprint</vt:lpstr>
      <vt:lpstr>Agenda</vt:lpstr>
      <vt:lpstr>The Daily Scrum</vt:lpstr>
      <vt:lpstr>Everyone answers 3 Qs</vt:lpstr>
      <vt:lpstr>Sidebar: Scrum and Outsourcing</vt:lpstr>
      <vt:lpstr>Agenda</vt:lpstr>
      <vt:lpstr>The sprint review</vt:lpstr>
      <vt:lpstr>Sprint retrospective</vt:lpstr>
      <vt:lpstr>Agenda</vt:lpstr>
      <vt:lpstr>Scalability</vt:lpstr>
      <vt:lpstr>Scaling through the Scrum of scrums</vt:lpstr>
      <vt:lpstr>A Scrum reading list</vt:lpstr>
      <vt:lpstr>Slide 33</vt:lpstr>
      <vt:lpstr>Resources</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Scrum</dc:title>
  <dc:subject>Tech·Ed Europe 2009</dc:subject>
  <dc:creator>Stephen Forte</dc:creator>
  <dc:description>Tech·Ed Europe 2009</dc:description>
  <cp:lastModifiedBy>cn_user</cp:lastModifiedBy>
  <cp:revision>87</cp:revision>
  <dcterms:modified xsi:type="dcterms:W3CDTF">2009-11-08T20:05:21Z</dcterms:modified>
</cp:coreProperties>
</file>